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  <p:sldMasterId id="2147483696" r:id="rId3"/>
  </p:sldMasterIdLst>
  <p:notesMasterIdLst>
    <p:notesMasterId r:id="rId95"/>
  </p:notesMasterIdLst>
  <p:sldIdLst>
    <p:sldId id="1538" r:id="rId4"/>
    <p:sldId id="651" r:id="rId5"/>
    <p:sldId id="1692" r:id="rId6"/>
    <p:sldId id="1597" r:id="rId7"/>
    <p:sldId id="667" r:id="rId8"/>
    <p:sldId id="1537" r:id="rId9"/>
    <p:sldId id="1629" r:id="rId10"/>
    <p:sldId id="1630" r:id="rId11"/>
    <p:sldId id="1540" r:id="rId12"/>
    <p:sldId id="603" r:id="rId13"/>
    <p:sldId id="604" r:id="rId14"/>
    <p:sldId id="1691" r:id="rId15"/>
    <p:sldId id="605" r:id="rId16"/>
    <p:sldId id="1676" r:id="rId17"/>
    <p:sldId id="1675" r:id="rId18"/>
    <p:sldId id="1677" r:id="rId19"/>
    <p:sldId id="608" r:id="rId20"/>
    <p:sldId id="1672" r:id="rId21"/>
    <p:sldId id="1673" r:id="rId22"/>
    <p:sldId id="1674" r:id="rId23"/>
    <p:sldId id="1678" r:id="rId24"/>
    <p:sldId id="1679" r:id="rId25"/>
    <p:sldId id="1680" r:id="rId26"/>
    <p:sldId id="1682" r:id="rId27"/>
    <p:sldId id="1683" r:id="rId28"/>
    <p:sldId id="1684" r:id="rId29"/>
    <p:sldId id="1685" r:id="rId30"/>
    <p:sldId id="1686" r:id="rId31"/>
    <p:sldId id="1681" r:id="rId32"/>
    <p:sldId id="1687" r:id="rId33"/>
    <p:sldId id="1688" r:id="rId34"/>
    <p:sldId id="1689" r:id="rId35"/>
    <p:sldId id="1690" r:id="rId36"/>
    <p:sldId id="1632" r:id="rId37"/>
    <p:sldId id="1633" r:id="rId38"/>
    <p:sldId id="1604" r:id="rId39"/>
    <p:sldId id="1634" r:id="rId40"/>
    <p:sldId id="1635" r:id="rId41"/>
    <p:sldId id="1636" r:id="rId42"/>
    <p:sldId id="1605" r:id="rId43"/>
    <p:sldId id="609" r:id="rId44"/>
    <p:sldId id="261" r:id="rId45"/>
    <p:sldId id="293" r:id="rId46"/>
    <p:sldId id="294" r:id="rId47"/>
    <p:sldId id="295" r:id="rId48"/>
    <p:sldId id="1631" r:id="rId49"/>
    <p:sldId id="298" r:id="rId50"/>
    <p:sldId id="301" r:id="rId51"/>
    <p:sldId id="1598" r:id="rId52"/>
    <p:sldId id="610" r:id="rId53"/>
    <p:sldId id="1565" r:id="rId54"/>
    <p:sldId id="1566" r:id="rId55"/>
    <p:sldId id="1567" r:id="rId56"/>
    <p:sldId id="303" r:id="rId57"/>
    <p:sldId id="1599" r:id="rId58"/>
    <p:sldId id="1600" r:id="rId59"/>
    <p:sldId id="1642" r:id="rId60"/>
    <p:sldId id="1643" r:id="rId61"/>
    <p:sldId id="1644" r:id="rId62"/>
    <p:sldId id="1645" r:id="rId63"/>
    <p:sldId id="1646" r:id="rId64"/>
    <p:sldId id="1647" r:id="rId65"/>
    <p:sldId id="1648" r:id="rId66"/>
    <p:sldId id="1649" r:id="rId67"/>
    <p:sldId id="1650" r:id="rId68"/>
    <p:sldId id="1651" r:id="rId69"/>
    <p:sldId id="1652" r:id="rId70"/>
    <p:sldId id="1653" r:id="rId71"/>
    <p:sldId id="1654" r:id="rId72"/>
    <p:sldId id="1655" r:id="rId73"/>
    <p:sldId id="1656" r:id="rId74"/>
    <p:sldId id="1657" r:id="rId75"/>
    <p:sldId id="1658" r:id="rId76"/>
    <p:sldId id="1659" r:id="rId77"/>
    <p:sldId id="1660" r:id="rId78"/>
    <p:sldId id="1661" r:id="rId79"/>
    <p:sldId id="1662" r:id="rId80"/>
    <p:sldId id="1576" r:id="rId81"/>
    <p:sldId id="1580" r:id="rId82"/>
    <p:sldId id="1581" r:id="rId83"/>
    <p:sldId id="1582" r:id="rId84"/>
    <p:sldId id="1583" r:id="rId85"/>
    <p:sldId id="1663" r:id="rId86"/>
    <p:sldId id="1664" r:id="rId87"/>
    <p:sldId id="1665" r:id="rId88"/>
    <p:sldId id="1666" r:id="rId89"/>
    <p:sldId id="1667" r:id="rId90"/>
    <p:sldId id="1668" r:id="rId91"/>
    <p:sldId id="1669" r:id="rId92"/>
    <p:sldId id="1670" r:id="rId93"/>
    <p:sldId id="1671" r:id="rId9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685"/>
    <p:restoredTop sz="77483"/>
  </p:normalViewPr>
  <p:slideViewPr>
    <p:cSldViewPr snapToGrid="0" snapToObjects="1" showGuides="1">
      <p:cViewPr varScale="1">
        <p:scale>
          <a:sx n="93" d="100"/>
          <a:sy n="93" d="100"/>
        </p:scale>
        <p:origin x="800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2/13/23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>
            <a:extLst>
              <a:ext uri="{FF2B5EF4-FFF2-40B4-BE49-F238E27FC236}">
                <a16:creationId xmlns:a16="http://schemas.microsoft.com/office/drawing/2014/main" id="{E0237EA6-2FFC-6C47-9C50-37534071F7F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239619" name="Rectangle 3">
            <a:extLst>
              <a:ext uri="{FF2B5EF4-FFF2-40B4-BE49-F238E27FC236}">
                <a16:creationId xmlns:a16="http://schemas.microsoft.com/office/drawing/2014/main" id="{FABA9332-0EAD-044A-8F6A-6AD5B3D8B54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E754BCFB-3759-6943-B051-DC5A7D8E980F}" type="datetime3">
              <a:rPr lang="en-US" altLang="en-US" sz="1300" smtClean="0">
                <a:latin typeface="Times New Roman" panose="02020603050405020304" pitchFamily="18" charset="0"/>
              </a:rPr>
              <a:pPr/>
              <a:t>13 February 2023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39620" name="Rectangle 6">
            <a:extLst>
              <a:ext uri="{FF2B5EF4-FFF2-40B4-BE49-F238E27FC236}">
                <a16:creationId xmlns:a16="http://schemas.microsoft.com/office/drawing/2014/main" id="{29A51D22-5D9F-054A-9E77-19674A466D9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239621" name="Rectangle 7">
            <a:extLst>
              <a:ext uri="{FF2B5EF4-FFF2-40B4-BE49-F238E27FC236}">
                <a16:creationId xmlns:a16="http://schemas.microsoft.com/office/drawing/2014/main" id="{3A2F743F-3B39-9F49-AD9F-BC0C154384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5ABB4579-EB9E-3741-9DE8-72A3B9AEF073}" type="slidenum">
              <a:rPr lang="en-US" altLang="en-US" sz="1300">
                <a:latin typeface="Times New Roman" panose="02020603050405020304" pitchFamily="18" charset="0"/>
              </a:rPr>
              <a:pPr/>
              <a:t>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39622" name="Rectangle 2">
            <a:extLst>
              <a:ext uri="{FF2B5EF4-FFF2-40B4-BE49-F238E27FC236}">
                <a16:creationId xmlns:a16="http://schemas.microsoft.com/office/drawing/2014/main" id="{97DF01D3-03B8-1443-BE73-8D7FAFC1D9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3" name="Rectangle 3">
            <a:extLst>
              <a:ext uri="{FF2B5EF4-FFF2-40B4-BE49-F238E27FC236}">
                <a16:creationId xmlns:a16="http://schemas.microsoft.com/office/drawing/2014/main" id="{2F47AEA5-0EA3-1047-AAC9-204486F2BB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11028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RFC page 24: https://</a:t>
            </a:r>
            <a:r>
              <a:rPr lang="en-US" dirty="0" err="1"/>
              <a:t>www.rfc-editor.org</a:t>
            </a:r>
            <a:r>
              <a:rPr lang="en-US" dirty="0"/>
              <a:t>/</a:t>
            </a:r>
            <a:r>
              <a:rPr lang="en-US" dirty="0" err="1"/>
              <a:t>rfc</a:t>
            </a:r>
            <a:r>
              <a:rPr lang="en-US" dirty="0"/>
              <a:t>/rfc791</a:t>
            </a:r>
          </a:p>
          <a:p>
            <a:endParaRPr lang="en-US" dirty="0"/>
          </a:p>
          <a:p>
            <a:r>
              <a:rPr lang="en-US" dirty="0"/>
              <a:t>The internet identification field (ID) is used together with the source and destination address, and the protocol fields, to identify datagram fragments for reassembly.</a:t>
            </a:r>
          </a:p>
          <a:p>
            <a:endParaRPr lang="en-US" dirty="0"/>
          </a:p>
          <a:p>
            <a:r>
              <a:rPr lang="en-US" dirty="0"/>
              <a:t>If this is a whole datagram (that is both the fragment offset and the more fragments fields are zero), then it concludes that no fragmentation happened.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24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15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57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6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69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161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41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89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D9A420A0-E80F-454D-9457-7C1DBFAA7AD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685AA1CD-EBA8-7143-A4DE-A6A8F1D5AA7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4A94DA-7073-094D-811B-A6CCEFD63E89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64" name="Rectangle 6">
            <a:extLst>
              <a:ext uri="{FF2B5EF4-FFF2-40B4-BE49-F238E27FC236}">
                <a16:creationId xmlns:a16="http://schemas.microsoft.com/office/drawing/2014/main" id="{83DC6F03-15CC-8346-94D2-C2D445C8F50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4565" name="Rectangle 7">
            <a:extLst>
              <a:ext uri="{FF2B5EF4-FFF2-40B4-BE49-F238E27FC236}">
                <a16:creationId xmlns:a16="http://schemas.microsoft.com/office/drawing/2014/main" id="{1231B715-5BAB-4C4D-A602-9032B9A7D9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4F6C6-D185-2D48-91D0-27D44A10628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66" name="Rectangle 2">
            <a:extLst>
              <a:ext uri="{FF2B5EF4-FFF2-40B4-BE49-F238E27FC236}">
                <a16:creationId xmlns:a16="http://schemas.microsoft.com/office/drawing/2014/main" id="{AEFAF033-A1EF-1041-B58C-EE254BE765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7" name="Rectangle 3">
            <a:extLst>
              <a:ext uri="{FF2B5EF4-FFF2-40B4-BE49-F238E27FC236}">
                <a16:creationId xmlns:a16="http://schemas.microsoft.com/office/drawing/2014/main" id="{154EECD5-8474-B643-8DBE-BDD59270BE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0607839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13D9628F-788C-4942-85ED-BDF0076185A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C55D2D75-A138-314D-ABC3-79F167C47C0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D28ED-41BF-0A40-AACD-F454717B26AD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6612" name="Rectangle 6">
            <a:extLst>
              <a:ext uri="{FF2B5EF4-FFF2-40B4-BE49-F238E27FC236}">
                <a16:creationId xmlns:a16="http://schemas.microsoft.com/office/drawing/2014/main" id="{7A374DE7-3FBA-F444-8658-D71549D3901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6613" name="Rectangle 7">
            <a:extLst>
              <a:ext uri="{FF2B5EF4-FFF2-40B4-BE49-F238E27FC236}">
                <a16:creationId xmlns:a16="http://schemas.microsoft.com/office/drawing/2014/main" id="{C7EA0A3F-C9B2-2949-8F76-D9A14DDF08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F939B-F450-0A4E-94AB-F900B224F58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6614" name="Rectangle 2">
            <a:extLst>
              <a:ext uri="{FF2B5EF4-FFF2-40B4-BE49-F238E27FC236}">
                <a16:creationId xmlns:a16="http://schemas.microsoft.com/office/drawing/2014/main" id="{F9E56D23-C618-F44A-B71A-3F60937791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5" name="Rectangle 3">
            <a:extLst>
              <a:ext uri="{FF2B5EF4-FFF2-40B4-BE49-F238E27FC236}">
                <a16:creationId xmlns:a16="http://schemas.microsoft.com/office/drawing/2014/main" id="{AD550577-2C2A-3D41-98BC-3D657EB680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10916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8F0C0-8A03-904A-A665-B7C6FFEB0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13D9628F-788C-4942-85ED-BDF0076185A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C55D2D75-A138-314D-ABC3-79F167C47C0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D28ED-41BF-0A40-AACD-F454717B26AD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6612" name="Rectangle 6">
            <a:extLst>
              <a:ext uri="{FF2B5EF4-FFF2-40B4-BE49-F238E27FC236}">
                <a16:creationId xmlns:a16="http://schemas.microsoft.com/office/drawing/2014/main" id="{7A374DE7-3FBA-F444-8658-D71549D3901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6613" name="Rectangle 7">
            <a:extLst>
              <a:ext uri="{FF2B5EF4-FFF2-40B4-BE49-F238E27FC236}">
                <a16:creationId xmlns:a16="http://schemas.microsoft.com/office/drawing/2014/main" id="{C7EA0A3F-C9B2-2949-8F76-D9A14DDF08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F939B-F450-0A4E-94AB-F900B224F58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6614" name="Rectangle 2">
            <a:extLst>
              <a:ext uri="{FF2B5EF4-FFF2-40B4-BE49-F238E27FC236}">
                <a16:creationId xmlns:a16="http://schemas.microsoft.com/office/drawing/2014/main" id="{F9E56D23-C618-F44A-B71A-3F60937791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5" name="Rectangle 3">
            <a:extLst>
              <a:ext uri="{FF2B5EF4-FFF2-40B4-BE49-F238E27FC236}">
                <a16:creationId xmlns:a16="http://schemas.microsoft.com/office/drawing/2014/main" id="{AD550577-2C2A-3D41-98BC-3D657EB680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29713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13D9628F-788C-4942-85ED-BDF0076185A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C55D2D75-A138-314D-ABC3-79F167C47C0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D28ED-41BF-0A40-AACD-F454717B26AD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6612" name="Rectangle 6">
            <a:extLst>
              <a:ext uri="{FF2B5EF4-FFF2-40B4-BE49-F238E27FC236}">
                <a16:creationId xmlns:a16="http://schemas.microsoft.com/office/drawing/2014/main" id="{7A374DE7-3FBA-F444-8658-D71549D3901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6613" name="Rectangle 7">
            <a:extLst>
              <a:ext uri="{FF2B5EF4-FFF2-40B4-BE49-F238E27FC236}">
                <a16:creationId xmlns:a16="http://schemas.microsoft.com/office/drawing/2014/main" id="{C7EA0A3F-C9B2-2949-8F76-D9A14DDF08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F939B-F450-0A4E-94AB-F900B224F58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6614" name="Rectangle 2">
            <a:extLst>
              <a:ext uri="{FF2B5EF4-FFF2-40B4-BE49-F238E27FC236}">
                <a16:creationId xmlns:a16="http://schemas.microsoft.com/office/drawing/2014/main" id="{F9E56D23-C618-F44A-B71A-3F60937791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5" name="Rectangle 3">
            <a:extLst>
              <a:ext uri="{FF2B5EF4-FFF2-40B4-BE49-F238E27FC236}">
                <a16:creationId xmlns:a16="http://schemas.microsoft.com/office/drawing/2014/main" id="{AD550577-2C2A-3D41-98BC-3D657EB680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426251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13D9628F-788C-4942-85ED-BDF0076185A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C55D2D75-A138-314D-ABC3-79F167C47C0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D28ED-41BF-0A40-AACD-F454717B26AD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6612" name="Rectangle 6">
            <a:extLst>
              <a:ext uri="{FF2B5EF4-FFF2-40B4-BE49-F238E27FC236}">
                <a16:creationId xmlns:a16="http://schemas.microsoft.com/office/drawing/2014/main" id="{7A374DE7-3FBA-F444-8658-D71549D3901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6613" name="Rectangle 7">
            <a:extLst>
              <a:ext uri="{FF2B5EF4-FFF2-40B4-BE49-F238E27FC236}">
                <a16:creationId xmlns:a16="http://schemas.microsoft.com/office/drawing/2014/main" id="{C7EA0A3F-C9B2-2949-8F76-D9A14DDF08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F939B-F450-0A4E-94AB-F900B224F58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6614" name="Rectangle 2">
            <a:extLst>
              <a:ext uri="{FF2B5EF4-FFF2-40B4-BE49-F238E27FC236}">
                <a16:creationId xmlns:a16="http://schemas.microsoft.com/office/drawing/2014/main" id="{F9E56D23-C618-F44A-B71A-3F60937791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5" name="Rectangle 3">
            <a:extLst>
              <a:ext uri="{FF2B5EF4-FFF2-40B4-BE49-F238E27FC236}">
                <a16:creationId xmlns:a16="http://schemas.microsoft.com/office/drawing/2014/main" id="{AD550577-2C2A-3D41-98BC-3D657EB680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69391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4C5A35D0-9AD5-BA4A-A5D6-F2B723FA68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31865F-1D9C-D943-A6E8-68D0A13D62A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3B78BBF9-E7C2-EE44-B244-919852899D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6CC89C50-6F47-0E4D-AD2C-BFAE79D2E3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4893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2D47087F-C970-9842-BD22-628865770E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8A0775-5122-2443-8528-F6214F84FC3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C0A58972-36A1-B94E-A05D-17856407E3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851B0274-9898-C54D-A177-0C412F6566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23720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538C2583-A09E-B641-8917-276A26769D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8B9D96-986D-174C-8C96-36963659065C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6D9B2298-2E64-4F4B-9416-D6D7954E49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999B84EB-16C7-4C4B-B4B7-BD5B6E09B5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45803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0DA9A2A3-6D24-0340-9B1B-CE35BE0B3E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5FDC03-9D98-C342-9FE7-FAF4E54FF94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ECDD22C0-F242-3145-961C-D28718253D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5FA10B65-3DC7-9244-9963-3C21F24F48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5738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D04D0325-7564-5746-A5D1-1C96BFB3DC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615DB2-2999-394D-A2C7-8F9F3E67C469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8BA91969-D5C7-F24D-B91F-3E2099B9E9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0950" y="708025"/>
            <a:ext cx="4814888" cy="3611563"/>
          </a:xfrm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1CC7B47D-4E5D-7E48-8068-20DBBC5DF0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2975" y="4564063"/>
            <a:ext cx="5429250" cy="4333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33652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BD8F95EB-E8E4-B049-B3D3-B00094F8CF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92816C-4727-F94B-9A9A-71DC0BBE95A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B2ADDA42-16BC-E74F-A0C0-207F9782F0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F5BD1951-D24C-EF4A-97E1-1BB3FB2137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1615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9BDEE6D0-E5CE-254B-887F-A7907C4F12D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57E535EE-72B2-2748-AE39-638B1EDDCF7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B872-AE89-6943-BF3B-4F1273DDB5D1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7636" name="Rectangle 6">
            <a:extLst>
              <a:ext uri="{FF2B5EF4-FFF2-40B4-BE49-F238E27FC236}">
                <a16:creationId xmlns:a16="http://schemas.microsoft.com/office/drawing/2014/main" id="{B553E368-D398-E14D-B512-6DA2204E259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7637" name="Rectangle 7">
            <a:extLst>
              <a:ext uri="{FF2B5EF4-FFF2-40B4-BE49-F238E27FC236}">
                <a16:creationId xmlns:a16="http://schemas.microsoft.com/office/drawing/2014/main" id="{46FB4A99-1F61-BA48-AB99-256B86A6F6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B11AD-66D2-4344-8DFF-00DB669AA0F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7638" name="Rectangle 2">
            <a:extLst>
              <a:ext uri="{FF2B5EF4-FFF2-40B4-BE49-F238E27FC236}">
                <a16:creationId xmlns:a16="http://schemas.microsoft.com/office/drawing/2014/main" id="{9CA3A770-C2DA-9144-8A5E-D6B79350B1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9" name="Rectangle 3">
            <a:extLst>
              <a:ext uri="{FF2B5EF4-FFF2-40B4-BE49-F238E27FC236}">
                <a16:creationId xmlns:a16="http://schemas.microsoft.com/office/drawing/2014/main" id="{7114D25D-B837-8C49-B5BD-952EE90B23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71772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8F0C0-8A03-904A-A665-B7C6FFEB0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8316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9BDEE6D0-E5CE-254B-887F-A7907C4F12D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57E535EE-72B2-2748-AE39-638B1EDDCF7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B872-AE89-6943-BF3B-4F1273DDB5D1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7636" name="Rectangle 6">
            <a:extLst>
              <a:ext uri="{FF2B5EF4-FFF2-40B4-BE49-F238E27FC236}">
                <a16:creationId xmlns:a16="http://schemas.microsoft.com/office/drawing/2014/main" id="{B553E368-D398-E14D-B512-6DA2204E259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7637" name="Rectangle 7">
            <a:extLst>
              <a:ext uri="{FF2B5EF4-FFF2-40B4-BE49-F238E27FC236}">
                <a16:creationId xmlns:a16="http://schemas.microsoft.com/office/drawing/2014/main" id="{46FB4A99-1F61-BA48-AB99-256B86A6F6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B11AD-66D2-4344-8DFF-00DB669AA0F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7638" name="Rectangle 2">
            <a:extLst>
              <a:ext uri="{FF2B5EF4-FFF2-40B4-BE49-F238E27FC236}">
                <a16:creationId xmlns:a16="http://schemas.microsoft.com/office/drawing/2014/main" id="{9CA3A770-C2DA-9144-8A5E-D6B79350B1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9" name="Rectangle 3">
            <a:extLst>
              <a:ext uri="{FF2B5EF4-FFF2-40B4-BE49-F238E27FC236}">
                <a16:creationId xmlns:a16="http://schemas.microsoft.com/office/drawing/2014/main" id="{7114D25D-B837-8C49-B5BD-952EE90B23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37740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CF02606F-35EB-B545-9833-98BE7D43A0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498A51-1EC7-5C4B-AA90-8A99D4974BC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E603F4B1-B18F-D942-9E9B-0B17A29863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069A4B31-D945-424D-BCE4-B3F81EFE49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95244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9F87D6FD-0834-564F-A6A7-F14463F97CA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F5400C09-0A10-4440-889F-EB3D49B12E9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69C81-C109-4B45-9FBE-B61D25B709D8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8660" name="Rectangle 6">
            <a:extLst>
              <a:ext uri="{FF2B5EF4-FFF2-40B4-BE49-F238E27FC236}">
                <a16:creationId xmlns:a16="http://schemas.microsoft.com/office/drawing/2014/main" id="{B805544B-7A46-4D4D-A5F7-EE3FF3C72F3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8661" name="Rectangle 7">
            <a:extLst>
              <a:ext uri="{FF2B5EF4-FFF2-40B4-BE49-F238E27FC236}">
                <a16:creationId xmlns:a16="http://schemas.microsoft.com/office/drawing/2014/main" id="{D7B925B7-B1BE-A042-94BB-6CB1BE3ACA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48500-C356-5E40-9114-11EB74E50AE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8662" name="Rectangle 2">
            <a:extLst>
              <a:ext uri="{FF2B5EF4-FFF2-40B4-BE49-F238E27FC236}">
                <a16:creationId xmlns:a16="http://schemas.microsoft.com/office/drawing/2014/main" id="{2FFA191C-38F8-1F4E-AF4F-8C406E220C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3" name="Rectangle 3">
            <a:extLst>
              <a:ext uri="{FF2B5EF4-FFF2-40B4-BE49-F238E27FC236}">
                <a16:creationId xmlns:a16="http://schemas.microsoft.com/office/drawing/2014/main" id="{2B21C798-8CDC-E245-82AA-9D03F7E6D4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989970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1F360012-1598-9848-A7C8-7601470BB70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D0D4EB0C-D082-A44B-828A-4DC76E2A697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F2B8-FF2A-634B-8F6D-9EEED02879C9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9684" name="Rectangle 6">
            <a:extLst>
              <a:ext uri="{FF2B5EF4-FFF2-40B4-BE49-F238E27FC236}">
                <a16:creationId xmlns:a16="http://schemas.microsoft.com/office/drawing/2014/main" id="{680E3B8A-D984-9243-A88D-E2B0B1D6E7C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9685" name="Rectangle 7">
            <a:extLst>
              <a:ext uri="{FF2B5EF4-FFF2-40B4-BE49-F238E27FC236}">
                <a16:creationId xmlns:a16="http://schemas.microsoft.com/office/drawing/2014/main" id="{6850F222-420E-3847-8477-0FF1B463B8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1FB35-C2BD-E847-8B28-ADC131F04BC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9686" name="Rectangle 2">
            <a:extLst>
              <a:ext uri="{FF2B5EF4-FFF2-40B4-BE49-F238E27FC236}">
                <a16:creationId xmlns:a16="http://schemas.microsoft.com/office/drawing/2014/main" id="{789245CF-0D7F-CC4E-ABE7-8718722AEA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7" name="Rectangle 3">
            <a:extLst>
              <a:ext uri="{FF2B5EF4-FFF2-40B4-BE49-F238E27FC236}">
                <a16:creationId xmlns:a16="http://schemas.microsoft.com/office/drawing/2014/main" id="{15C8A02C-F94A-A54E-9CD5-F2CEA65304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516172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8D35A56C-AC48-FD4B-8795-6B01540047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39C827-7674-9646-80AB-833C6A41050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42A4CC11-513B-B147-9023-76C3695DE0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7F5FBE79-AFE5-8C42-BB31-922382D3F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86968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5EDA6320-4A19-1049-8978-41BD8E8636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8E7684-0EF5-8442-AD28-187F8FCB56D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201B5C3E-15E1-5440-82C3-9E323146E5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921EFD14-EA71-5442-B6FC-EA185DB5BB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36753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33B1A66A-0C60-8D48-B484-0868D2E53F0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2C2C7619-6B76-E84E-A299-02CB471EF9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168A0-15FD-224E-87A8-ABDF3B500BAF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0708" name="Rectangle 6">
            <a:extLst>
              <a:ext uri="{FF2B5EF4-FFF2-40B4-BE49-F238E27FC236}">
                <a16:creationId xmlns:a16="http://schemas.microsoft.com/office/drawing/2014/main" id="{6A4C0792-E282-484F-9C19-63745157722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00709" name="Rectangle 7">
            <a:extLst>
              <a:ext uri="{FF2B5EF4-FFF2-40B4-BE49-F238E27FC236}">
                <a16:creationId xmlns:a16="http://schemas.microsoft.com/office/drawing/2014/main" id="{5FADCCC8-5424-ED4B-B073-1ED835F757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93F68-8309-A24F-90E3-0A1A23D1625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0710" name="Rectangle 2">
            <a:extLst>
              <a:ext uri="{FF2B5EF4-FFF2-40B4-BE49-F238E27FC236}">
                <a16:creationId xmlns:a16="http://schemas.microsoft.com/office/drawing/2014/main" id="{B42C0C32-3FD2-8C47-BDFD-29ED5F0FA9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11" name="Rectangle 3">
            <a:extLst>
              <a:ext uri="{FF2B5EF4-FFF2-40B4-BE49-F238E27FC236}">
                <a16:creationId xmlns:a16="http://schemas.microsoft.com/office/drawing/2014/main" id="{3F17FFE2-9D94-7343-954C-53431D3AFB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240169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E080B931-FF1E-F64D-820C-505C5ECE8FE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B340723B-E4CD-F040-9B1C-39557B6127D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4B8A5-E011-1540-9CC1-B53C17D345B0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1732" name="Rectangle 6">
            <a:extLst>
              <a:ext uri="{FF2B5EF4-FFF2-40B4-BE49-F238E27FC236}">
                <a16:creationId xmlns:a16="http://schemas.microsoft.com/office/drawing/2014/main" id="{4CED2739-5694-764C-BE6F-56DA2C3F11A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01733" name="Rectangle 7">
            <a:extLst>
              <a:ext uri="{FF2B5EF4-FFF2-40B4-BE49-F238E27FC236}">
                <a16:creationId xmlns:a16="http://schemas.microsoft.com/office/drawing/2014/main" id="{BA90A5A6-D4F2-1F49-9D07-F78875C740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10547-0A4C-CD4E-8AF7-42F33D5FCE3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1734" name="Rectangle 2">
            <a:extLst>
              <a:ext uri="{FF2B5EF4-FFF2-40B4-BE49-F238E27FC236}">
                <a16:creationId xmlns:a16="http://schemas.microsoft.com/office/drawing/2014/main" id="{E08FC5A7-3F32-E44B-ACCD-BB0000D0FE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5" name="Rectangle 3">
            <a:extLst>
              <a:ext uri="{FF2B5EF4-FFF2-40B4-BE49-F238E27FC236}">
                <a16:creationId xmlns:a16="http://schemas.microsoft.com/office/drawing/2014/main" id="{9F61E017-6A0E-8842-A2FD-4239CD1FA9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312472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E080B931-FF1E-F64D-820C-505C5ECE8FE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B340723B-E4CD-F040-9B1C-39557B6127D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4B8A5-E011-1540-9CC1-B53C17D345B0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1732" name="Rectangle 6">
            <a:extLst>
              <a:ext uri="{FF2B5EF4-FFF2-40B4-BE49-F238E27FC236}">
                <a16:creationId xmlns:a16="http://schemas.microsoft.com/office/drawing/2014/main" id="{4CED2739-5694-764C-BE6F-56DA2C3F11A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01733" name="Rectangle 7">
            <a:extLst>
              <a:ext uri="{FF2B5EF4-FFF2-40B4-BE49-F238E27FC236}">
                <a16:creationId xmlns:a16="http://schemas.microsoft.com/office/drawing/2014/main" id="{BA90A5A6-D4F2-1F49-9D07-F78875C740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10547-0A4C-CD4E-8AF7-42F33D5FCE3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1734" name="Rectangle 2">
            <a:extLst>
              <a:ext uri="{FF2B5EF4-FFF2-40B4-BE49-F238E27FC236}">
                <a16:creationId xmlns:a16="http://schemas.microsoft.com/office/drawing/2014/main" id="{E08FC5A7-3F32-E44B-ACCD-BB0000D0FE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5" name="Rectangle 3">
            <a:extLst>
              <a:ext uri="{FF2B5EF4-FFF2-40B4-BE49-F238E27FC236}">
                <a16:creationId xmlns:a16="http://schemas.microsoft.com/office/drawing/2014/main" id="{9F61E017-6A0E-8842-A2FD-4239CD1FA9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185536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6FD7F99C-7098-9143-9A31-F609D370775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880922BB-C268-B04E-81D9-9B232118909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4619E-E8AA-FD49-9621-6C1BAF456A6A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3780" name="Rectangle 6">
            <a:extLst>
              <a:ext uri="{FF2B5EF4-FFF2-40B4-BE49-F238E27FC236}">
                <a16:creationId xmlns:a16="http://schemas.microsoft.com/office/drawing/2014/main" id="{30723E85-2371-E144-92BA-D019D2840A0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03781" name="Rectangle 7">
            <a:extLst>
              <a:ext uri="{FF2B5EF4-FFF2-40B4-BE49-F238E27FC236}">
                <a16:creationId xmlns:a16="http://schemas.microsoft.com/office/drawing/2014/main" id="{F632C63C-D2AF-E84E-AA9B-321166FE2E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02017-B1BA-F240-90DF-424B871840E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3782" name="Rectangle 2">
            <a:extLst>
              <a:ext uri="{FF2B5EF4-FFF2-40B4-BE49-F238E27FC236}">
                <a16:creationId xmlns:a16="http://schemas.microsoft.com/office/drawing/2014/main" id="{C5214A82-5A96-8340-97C3-C5FB596FBB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3" name="Rectangle 3">
            <a:extLst>
              <a:ext uri="{FF2B5EF4-FFF2-40B4-BE49-F238E27FC236}">
                <a16:creationId xmlns:a16="http://schemas.microsoft.com/office/drawing/2014/main" id="{9B6ED5DD-5C77-CA40-B9F6-5951DDE98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60269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ADE1E530-9815-6C48-ACEB-B612FE65702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A9E19331-1E13-A647-8FB3-D14BCC148F8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29D6F8-1C65-4F4B-8CF0-D79F73CED82C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0468" name="Rectangle 6">
            <a:extLst>
              <a:ext uri="{FF2B5EF4-FFF2-40B4-BE49-F238E27FC236}">
                <a16:creationId xmlns:a16="http://schemas.microsoft.com/office/drawing/2014/main" id="{C7642D3B-8988-8447-AA32-86B7F0FBCFC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0469" name="Rectangle 7">
            <a:extLst>
              <a:ext uri="{FF2B5EF4-FFF2-40B4-BE49-F238E27FC236}">
                <a16:creationId xmlns:a16="http://schemas.microsoft.com/office/drawing/2014/main" id="{ADF95FFB-DD42-3646-81B9-39183C7F1A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C14BA9-8FEB-6D48-964D-D55238FCBB6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0470" name="Rectangle 2">
            <a:extLst>
              <a:ext uri="{FF2B5EF4-FFF2-40B4-BE49-F238E27FC236}">
                <a16:creationId xmlns:a16="http://schemas.microsoft.com/office/drawing/2014/main" id="{C75412F2-188F-6642-8450-1754E4156B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71" name="Rectangle 3">
            <a:extLst>
              <a:ext uri="{FF2B5EF4-FFF2-40B4-BE49-F238E27FC236}">
                <a16:creationId xmlns:a16="http://schemas.microsoft.com/office/drawing/2014/main" id="{E6F40D5C-142D-1045-ADC9-5F42CC98F8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845309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1087F5DF-D993-DB4F-A642-2F471AFDA2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D6C6B-F6DC-3A4E-A671-9C1FB195F12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8A443F41-D3A8-D04F-A1A2-F72727384C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81550" cy="3586163"/>
          </a:xfrm>
          <a:ln w="12700" cap="flat">
            <a:solidFill>
              <a:schemeClr val="tx1"/>
            </a:solidFill>
          </a:ln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523D777B-D31A-154C-8EA3-8902F54E0E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19802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19EFD338-0F92-7448-B812-A4AF29A9248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DB05549A-00A6-EE46-9E8B-D75894D3CB1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28536-2746-C440-9849-E58E3185D5EA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1972" name="Rectangle 6">
            <a:extLst>
              <a:ext uri="{FF2B5EF4-FFF2-40B4-BE49-F238E27FC236}">
                <a16:creationId xmlns:a16="http://schemas.microsoft.com/office/drawing/2014/main" id="{14A1198C-2E79-5C4E-8E74-647ED486C1A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1973" name="Rectangle 7">
            <a:extLst>
              <a:ext uri="{FF2B5EF4-FFF2-40B4-BE49-F238E27FC236}">
                <a16:creationId xmlns:a16="http://schemas.microsoft.com/office/drawing/2014/main" id="{C8E579FB-C5EC-744B-9828-FA286F01C9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337CD4-2240-7946-9584-6BB6994E03C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1974" name="Rectangle 2">
            <a:extLst>
              <a:ext uri="{FF2B5EF4-FFF2-40B4-BE49-F238E27FC236}">
                <a16:creationId xmlns:a16="http://schemas.microsoft.com/office/drawing/2014/main" id="{2E258790-D523-6047-86FF-62FBDD5E45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5" name="Rectangle 3">
            <a:extLst>
              <a:ext uri="{FF2B5EF4-FFF2-40B4-BE49-F238E27FC236}">
                <a16:creationId xmlns:a16="http://schemas.microsoft.com/office/drawing/2014/main" id="{75142E7B-9B77-0446-A790-52B068AAE4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563768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5F99F05A-7A03-E14E-8ADE-BF39F55F7B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6B5BD-C342-0646-8ACB-706A1948581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00C4EC55-862E-834C-ADE5-04A99C4C96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B0035260-C844-8A49-9614-8356B10575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28093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784D459B-C87A-3C48-B642-BB2BCFF3C3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2B55D-9A94-1447-98BA-279E6FD3E8B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30BB9330-5E4D-D44F-B234-ABAAE7D17A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CB784B97-7A78-4D49-AE4E-E127C985F5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4630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E1F1CC94-0844-D841-A22A-B55B412B28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C6393-105D-DC48-8E4B-25EAD0F6C588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68D641AE-D253-D041-BE95-8001E5F887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0950" y="708025"/>
            <a:ext cx="4814888" cy="3611563"/>
          </a:xfrm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1B765CE2-0C4C-BA44-9492-67EBB7641A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2975" y="4564063"/>
            <a:ext cx="5429250" cy="4333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73354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5EDA6320-4A19-1049-8978-41BD8E8636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8E7684-0EF5-8442-AD28-187F8FCB56D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201B5C3E-15E1-5440-82C3-9E323146E5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921EFD14-EA71-5442-B6FC-EA185DB5BB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29777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203EA1AA-97AF-8D44-AA72-CD427EC3B1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707F56-8EAD-3448-9698-C271C8CF546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CF35EF11-0453-814E-9F40-428361AF89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C111483A-EDE8-4B48-99FE-4CFC74E0DE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73876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96518510-48AD-4C46-9043-A38F66D6FF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9C1731-3648-E54A-BA89-C1E4AC9DFD4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71B3FF5A-92AC-814D-A964-B7B2E4B384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06EB6E83-3B8F-204A-BA06-DAE60525F1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49931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F1AE3226-8ED7-8446-B04A-927C7303D6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855E7A-4604-A84B-917B-8B01D2B2EB0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636D4A97-D2AE-3B48-B907-DCD86E50A9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56791848-C802-0A48-BD6A-F28C401623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84431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4EFAF78C-F831-B447-AEA6-A85D8BAAB8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08B250-C810-204D-A9B8-6CF037D7C6F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A93FE6B4-3190-EF4F-8C04-B9F2F60822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DEBFE232-AFD1-5744-BDC0-A110A4BC0C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304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03BE0621-D7FD-9647-AE44-C1A96C4B7DD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C239BF8F-E663-2A42-A9F1-D3280C2AC7E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82348-6557-714A-9354-DFCBE98A1DB9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1492" name="Rectangle 6">
            <a:extLst>
              <a:ext uri="{FF2B5EF4-FFF2-40B4-BE49-F238E27FC236}">
                <a16:creationId xmlns:a16="http://schemas.microsoft.com/office/drawing/2014/main" id="{AC2DDC84-C728-8643-8FDC-8ECFF98D244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1493" name="Rectangle 7">
            <a:extLst>
              <a:ext uri="{FF2B5EF4-FFF2-40B4-BE49-F238E27FC236}">
                <a16:creationId xmlns:a16="http://schemas.microsoft.com/office/drawing/2014/main" id="{FCE54E01-A90E-0C41-987E-6C14070BC8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98694F-5B41-0641-94BE-394D8B5D2E7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1494" name="Rectangle 2">
            <a:extLst>
              <a:ext uri="{FF2B5EF4-FFF2-40B4-BE49-F238E27FC236}">
                <a16:creationId xmlns:a16="http://schemas.microsoft.com/office/drawing/2014/main" id="{F29D1B16-0B01-3041-86E2-D855F5C0DE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5" name="Rectangle 3">
            <a:extLst>
              <a:ext uri="{FF2B5EF4-FFF2-40B4-BE49-F238E27FC236}">
                <a16:creationId xmlns:a16="http://schemas.microsoft.com/office/drawing/2014/main" id="{8AB93A5E-8662-884F-926B-A3ACF198ED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440558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28635-39B7-C647-BD4D-6948D2219A3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16426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28635-39B7-C647-BD4D-6948D2219A3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22845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97F59-FF30-F14F-8652-747B83E9B4D0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29963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AA71EF0A-46FB-7D4E-9E77-9773BC6C900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DA9FE336-A5D4-4242-83F3-2461EA56EB7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A4268-7406-FE4D-B758-94F373887227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8116" name="Rectangle 6">
            <a:extLst>
              <a:ext uri="{FF2B5EF4-FFF2-40B4-BE49-F238E27FC236}">
                <a16:creationId xmlns:a16="http://schemas.microsoft.com/office/drawing/2014/main" id="{9BB2BF1F-55B2-DD4D-AF5D-8B742AD6AC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8117" name="Rectangle 7">
            <a:extLst>
              <a:ext uri="{FF2B5EF4-FFF2-40B4-BE49-F238E27FC236}">
                <a16:creationId xmlns:a16="http://schemas.microsoft.com/office/drawing/2014/main" id="{9AC7DD57-672B-6242-B0CF-8F7B6E7E82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F8CC2-C7EE-9E44-B5E8-944BBC49106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8118" name="Rectangle 2">
            <a:extLst>
              <a:ext uri="{FF2B5EF4-FFF2-40B4-BE49-F238E27FC236}">
                <a16:creationId xmlns:a16="http://schemas.microsoft.com/office/drawing/2014/main" id="{6F422C3B-C3CB-634F-AF45-22EA73BE5C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9" name="Rectangle 3">
            <a:extLst>
              <a:ext uri="{FF2B5EF4-FFF2-40B4-BE49-F238E27FC236}">
                <a16:creationId xmlns:a16="http://schemas.microsoft.com/office/drawing/2014/main" id="{0220F1A6-41DD-5C45-8045-60DAC4CB96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227289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9C6BB1C4-799D-0145-A2DE-7ABDEE9D659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6F465E87-9616-2648-A093-D7BD1514CD9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EDC8E-E3A9-D746-9EBE-EABFF339495A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9140" name="Rectangle 6">
            <a:extLst>
              <a:ext uri="{FF2B5EF4-FFF2-40B4-BE49-F238E27FC236}">
                <a16:creationId xmlns:a16="http://schemas.microsoft.com/office/drawing/2014/main" id="{7ABA8166-7181-1F45-A4FF-683A7A18C07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9141" name="Rectangle 7">
            <a:extLst>
              <a:ext uri="{FF2B5EF4-FFF2-40B4-BE49-F238E27FC236}">
                <a16:creationId xmlns:a16="http://schemas.microsoft.com/office/drawing/2014/main" id="{D3B0A32E-39E4-B145-9B0D-F2E43D0029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6BA39-F6DA-C14C-95FE-B5AA7FB5F5B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9142" name="Rectangle 2">
            <a:extLst>
              <a:ext uri="{FF2B5EF4-FFF2-40B4-BE49-F238E27FC236}">
                <a16:creationId xmlns:a16="http://schemas.microsoft.com/office/drawing/2014/main" id="{AC8D1C14-7F18-5341-BE86-6EFC304074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3" name="Rectangle 3">
            <a:extLst>
              <a:ext uri="{FF2B5EF4-FFF2-40B4-BE49-F238E27FC236}">
                <a16:creationId xmlns:a16="http://schemas.microsoft.com/office/drawing/2014/main" id="{CF7FF5F9-3239-5043-B0DC-4518F37A97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81569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3E24E2C6-B26A-6743-B1A0-5D590F63EEE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7282D901-B3C9-7241-A2EB-2B94FF91F1D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475B8-30A3-714F-9A9E-C54468F8B426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2516" name="Rectangle 6">
            <a:extLst>
              <a:ext uri="{FF2B5EF4-FFF2-40B4-BE49-F238E27FC236}">
                <a16:creationId xmlns:a16="http://schemas.microsoft.com/office/drawing/2014/main" id="{AECBD347-8360-634B-A456-1D3F03408F3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2517" name="Rectangle 7">
            <a:extLst>
              <a:ext uri="{FF2B5EF4-FFF2-40B4-BE49-F238E27FC236}">
                <a16:creationId xmlns:a16="http://schemas.microsoft.com/office/drawing/2014/main" id="{F23206D9-B2CE-D543-9D11-59ED892C61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47EA4-2300-DE40-A9D6-2B95CD2A57C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2518" name="Rectangle 2">
            <a:extLst>
              <a:ext uri="{FF2B5EF4-FFF2-40B4-BE49-F238E27FC236}">
                <a16:creationId xmlns:a16="http://schemas.microsoft.com/office/drawing/2014/main" id="{4598ED93-FFF0-D649-979A-5B566114F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9" name="Rectangle 3">
            <a:extLst>
              <a:ext uri="{FF2B5EF4-FFF2-40B4-BE49-F238E27FC236}">
                <a16:creationId xmlns:a16="http://schemas.microsoft.com/office/drawing/2014/main" id="{CE7354FD-3FAE-5343-96E7-4941AB94F1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0665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921F9379-384A-6347-BC94-1C116634884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04E4851D-8DB8-5B40-B1D4-5D36FD47123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0DC9B2-4323-5843-9CC3-C8917BB2B0CD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5588" name="Rectangle 6">
            <a:extLst>
              <a:ext uri="{FF2B5EF4-FFF2-40B4-BE49-F238E27FC236}">
                <a16:creationId xmlns:a16="http://schemas.microsoft.com/office/drawing/2014/main" id="{C07829E7-906D-5640-865D-38776A8B694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5589" name="Rectangle 7">
            <a:extLst>
              <a:ext uri="{FF2B5EF4-FFF2-40B4-BE49-F238E27FC236}">
                <a16:creationId xmlns:a16="http://schemas.microsoft.com/office/drawing/2014/main" id="{3C34CCBA-1373-A84C-A9F7-7FDEA7A5C1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E8EB2-B710-CF41-A6FB-37B9C2C481B0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5590" name="Rectangle 2">
            <a:extLst>
              <a:ext uri="{FF2B5EF4-FFF2-40B4-BE49-F238E27FC236}">
                <a16:creationId xmlns:a16="http://schemas.microsoft.com/office/drawing/2014/main" id="{47051424-2B93-AC42-8004-590494C118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91" name="Rectangle 3">
            <a:extLst>
              <a:ext uri="{FF2B5EF4-FFF2-40B4-BE49-F238E27FC236}">
                <a16:creationId xmlns:a16="http://schemas.microsoft.com/office/drawing/2014/main" id="{134B8865-0579-E340-A686-C9CB643539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56416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RFC page 24: https://</a:t>
            </a:r>
            <a:r>
              <a:rPr lang="en-US" dirty="0" err="1"/>
              <a:t>www.rfc-editor.org</a:t>
            </a:r>
            <a:r>
              <a:rPr lang="en-US" dirty="0"/>
              <a:t>/</a:t>
            </a:r>
            <a:r>
              <a:rPr lang="en-US" dirty="0" err="1"/>
              <a:t>rfc</a:t>
            </a:r>
            <a:r>
              <a:rPr lang="en-US" dirty="0"/>
              <a:t>/rfc791</a:t>
            </a:r>
          </a:p>
          <a:p>
            <a:endParaRPr lang="en-US" dirty="0"/>
          </a:p>
          <a:p>
            <a:r>
              <a:rPr lang="en-US" dirty="0"/>
              <a:t>The internet identification field (ID) is used together with the source and destination address, and the protocol fields, to identify datagram fragments for reassembly.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46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RFC page 24: https://</a:t>
            </a:r>
            <a:r>
              <a:rPr lang="en-US" dirty="0" err="1"/>
              <a:t>www.rfc-editor.org</a:t>
            </a:r>
            <a:r>
              <a:rPr lang="en-US" dirty="0"/>
              <a:t>/</a:t>
            </a:r>
            <a:r>
              <a:rPr lang="en-US" dirty="0" err="1"/>
              <a:t>rfc</a:t>
            </a:r>
            <a:r>
              <a:rPr lang="en-US" dirty="0"/>
              <a:t>/rfc791</a:t>
            </a:r>
          </a:p>
          <a:p>
            <a:endParaRPr lang="en-US" dirty="0"/>
          </a:p>
          <a:p>
            <a:r>
              <a:rPr lang="en-US" dirty="0"/>
              <a:t>The internet identification field (ID) is used together with the source and destination address, and the protocol fields, to identify datagram fragments for reassembly.</a:t>
            </a:r>
          </a:p>
          <a:p>
            <a:endParaRPr lang="en-US" dirty="0"/>
          </a:p>
          <a:p>
            <a:r>
              <a:rPr lang="en-US" dirty="0"/>
              <a:t>If this is a whole datagram (that is both the fragment offset and the more fragments fields are zero), then it concludes that no fragmentation happened.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74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3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4760-73D2-8741-94DE-E4983D6397C5}" type="datetime1">
              <a:rPr lang="en-US" smtClean="0"/>
              <a:t>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00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646C-284E-F54C-A282-1834F2709BCC}" type="datetime1">
              <a:rPr lang="en-US" smtClean="0"/>
              <a:t>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24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41E3-64BF-3B4F-B66B-7556006A2BBC}" type="datetime1">
              <a:rPr lang="en-US" smtClean="0"/>
              <a:t>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82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C134-91B0-6248-8C75-5B2DB5578706}" type="datetime1">
              <a:rPr lang="en-US" smtClean="0"/>
              <a:t>2/13/23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31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0C6D-7C4F-9F4D-B60D-F88FF6981F22}" type="datetime1">
              <a:rPr lang="en-US" smtClean="0"/>
              <a:t>2/13/23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73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34D0-ECF7-A849-8205-70B7FC43F626}" type="datetime1">
              <a:rPr lang="en-US" smtClean="0"/>
              <a:t>2/13/23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80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6AB9-A8A0-444F-A3D8-45B7C21599BA}" type="datetime1">
              <a:rPr lang="en-US" smtClean="0"/>
              <a:t>2/13/23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49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440E-8510-404D-B0F4-8D60A36ED8EB}" type="datetime1">
              <a:rPr lang="en-US" smtClean="0"/>
              <a:t>2/13/23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52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E827-D455-0644-8D1D-B3123DA4AB93}" type="datetime1">
              <a:rPr lang="en-US" smtClean="0"/>
              <a:t>2/13/23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DB47-2FE1-BF4E-92C6-9074639C8BB3}" type="datetime1">
              <a:rPr lang="en-US" smtClean="0"/>
              <a:t>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406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4D58-92C1-1945-A80E-E8BBD0CED6F4}" type="datetime1">
              <a:rPr lang="en-US" smtClean="0"/>
              <a:t>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4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CA7D7-BBB1-B74A-BB17-F363C777A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49B70B-00C3-2D43-8041-2595C96F3F0E}" type="datetime1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81A75-8977-0045-AC3C-1C9FCDF57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50EE1-7364-3F4E-AFE2-04ABABA3A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9FDAC-467C-1147-B01F-B2A519E5AC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049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AFD26-BEB7-5549-9CC1-A955541D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D13075-4A14-364C-B5F0-129F2EC6A288}" type="datetime1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0030A-CA8F-B545-B6C6-C9B6DA415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4886D-FF2D-074D-A840-F0DFF1C1A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47B33-238E-EF43-BEFA-040B849210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89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BF140-81D6-9547-8F22-1F1880D7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7121E1-28D8-504E-84B6-AAD314807155}" type="datetime1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38930-6233-1249-A9EC-30A6CA79E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0FC0D-0923-644D-B4C4-622A429E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29DC2-BD2A-A546-AB01-3849988537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694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4E7009-47F3-564C-86CE-78E823E44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A26673-21CF-4945-9246-DE05571EC62C}" type="datetime1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002F07-2EAA-6E4E-972C-F8EDCCB4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DBA414-6BEE-5E4F-8883-F9F3C2E9D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098042-BFA2-0545-81ED-ADC6117865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907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B98F40A-846C-D34A-BDA5-8DE2B9AAB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F8D49D-FFF7-294B-A188-D8DFC5180835}" type="datetime1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C12CC66-6122-1D48-B780-4615DE470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27A779-E27F-DD46-82B6-43846771A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CF1FF-FA83-4742-9D15-3299827B68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278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53773D3-5A76-5440-8BFE-493862D49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BC377D-5594-9A45-8F91-74B57E7AA402}" type="datetime1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8817AB-D798-724C-91FE-73D003C2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549D40A-2E76-684C-82B9-AEF76D8DE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C13B2-F7F7-444D-BA06-1F2E0113BE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8165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4049A7E-E9A5-E54B-8203-6FC70D947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997EE1-135A-BC45-8C51-FCC067A86C69}" type="datetime1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AF290CE-D023-F546-875A-0B25F57E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4CA520-AF0C-9B42-8897-9DD24730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97082-74DA-3F42-B9EE-B09F2F8D7D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816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86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874251-3241-BB4B-8D67-D7438CA30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6F4290-4865-B743-BBFD-227E5F0AFFBE}" type="datetime1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BD4DF8-70D4-1F41-8AC4-721FFABB8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505AC4-1AA0-F146-A63C-C5ED52A4D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BCE01-8A09-DB47-8DE1-9805B3281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4931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9BF9DB-2E72-4949-B582-04167725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63340A-8295-3047-8F1D-58FEB756F88B}" type="datetime1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7C0676-AF2F-FA45-8AA8-8355E9E9F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F60269-D1F9-9249-9FF2-B05E7FB36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DBB9A-B885-7B48-B0FE-CCDFBCA1A1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3901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5226D-AA2F-204D-B67D-422C3C87D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4F5E79-E32A-994D-8CD8-625B3C531710}" type="datetime1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5650A-8D84-AC46-A365-BACB6BA78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4FAC1-BD08-C04E-984F-46543CA35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A4174-0306-2948-AF0D-5B5A038F0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945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770F-E88B-9D45-B43F-E73BCE03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5C1740-6299-B947-9DA4-2613A529539D}" type="datetime1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F4F8F-DC95-DC4A-B05F-0E2643E44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A89EF-9A97-704A-ACFE-CAF8E0649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9301F-0678-3A4E-B51E-8FC96B1A5F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5382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90520-FA77-094E-A4D3-871C0E353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fld id="{E8AC7DC8-A464-634F-8353-D2E3BEF764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492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2/13/23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2/13/23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2/13/23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2/13/23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2/13/23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2/13/23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51545-B6AC-AE40-B3A6-42E3B4C9151D}" type="datetime1">
              <a:rPr lang="en-US" smtClean="0"/>
              <a:t>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5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5864657-0151-CB46-BC3E-FDBE74F35A1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F35DB18-64B8-4840-8359-1136238FB5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5524D-B013-1448-8B42-013C07B73B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2BFB7A35-7797-DF4D-8A15-193CBFBF1CB3}" type="datetime1">
              <a:rPr lang="en-US" altLang="en-US"/>
              <a:pPr/>
              <a:t>2/13/23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D77BE-1A1F-5A4C-9338-E978914136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D10B4-648A-094D-9F4B-87B9DF8B3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D77D9BD-9123-1A4F-AF90-C450F9BD20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19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9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10" Type="http://schemas.openxmlformats.org/officeDocument/2006/relationships/image" Target="../media/image62.png"/><Relationship Id="rId4" Type="http://schemas.openxmlformats.org/officeDocument/2006/relationships/image" Target="../media/image52.png"/><Relationship Id="rId9" Type="http://schemas.openxmlformats.org/officeDocument/2006/relationships/image" Target="../media/image6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0CD34-7FAA-0C4C-A315-236BB1AE03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E095B7-B1F9-D046-AF40-71502BEBADCA}"/>
              </a:ext>
            </a:extLst>
          </p:cNvPr>
          <p:cNvSpPr txBox="1"/>
          <p:nvPr/>
        </p:nvSpPr>
        <p:spPr>
          <a:xfrm>
            <a:off x="0" y="140787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11BC1-2EAB-1C4D-87F4-B65AD00845F5}"/>
              </a:ext>
            </a:extLst>
          </p:cNvPr>
          <p:cNvSpPr txBox="1"/>
          <p:nvPr/>
        </p:nvSpPr>
        <p:spPr>
          <a:xfrm>
            <a:off x="-2" y="44371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D7871-DEB4-E44C-A18B-02BCF3599896}"/>
              </a:ext>
            </a:extLst>
          </p:cNvPr>
          <p:cNvSpPr txBox="1"/>
          <p:nvPr/>
        </p:nvSpPr>
        <p:spPr>
          <a:xfrm>
            <a:off x="0" y="4842195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2:00-3:15pm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CSI 2117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828CB-7E52-7C42-828B-61F734011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357" y="2536117"/>
            <a:ext cx="1809092" cy="628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ED042-611A-CF40-9F91-D455EAE148F0}"/>
              </a:ext>
            </a:extLst>
          </p:cNvPr>
          <p:cNvSpPr txBox="1"/>
          <p:nvPr/>
        </p:nvSpPr>
        <p:spPr>
          <a:xfrm>
            <a:off x="2737220" y="2067466"/>
            <a:ext cx="3887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417 : Spring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1F8B8-E72B-354F-8A70-396813EDC3E9}"/>
              </a:ext>
            </a:extLst>
          </p:cNvPr>
          <p:cNvSpPr txBox="1"/>
          <p:nvPr/>
        </p:nvSpPr>
        <p:spPr>
          <a:xfrm>
            <a:off x="0" y="340367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Topic: Internetworking : IP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(Textbook chapter 3)</a:t>
            </a:r>
          </a:p>
        </p:txBody>
      </p:sp>
    </p:spTree>
    <p:extLst>
      <p:ext uri="{BB962C8B-B14F-4D97-AF65-F5344CB8AC3E}">
        <p14:creationId xmlns:p14="http://schemas.microsoft.com/office/powerpoint/2010/main" val="1227412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39111C7D-55E2-2349-9121-EB17D3D2B7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708025"/>
          </a:xfrm>
        </p:spPr>
        <p:txBody>
          <a:bodyPr/>
          <a:lstStyle/>
          <a:p>
            <a:pPr eaLnBrk="1" hangingPunct="1"/>
            <a:r>
              <a:rPr lang="en-US" altLang="en-US"/>
              <a:t>Internetworking</a:t>
            </a:r>
            <a:endParaRPr lang="en-AU" altLang="en-US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2624AF82-3E27-3945-8113-8C367F446F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6738" y="985837"/>
            <a:ext cx="7886700" cy="5627614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What is internetwork</a:t>
            </a:r>
          </a:p>
          <a:p>
            <a:pPr lvl="1"/>
            <a:r>
              <a:rPr lang="en-US" altLang="en-US" sz="2000" dirty="0"/>
              <a:t>An arbitrary collection of networks interconnected to provide some sort of host-host to packet delivery service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dirty="0"/>
              <a:t>A simple internetwork where H represents hosts and R represents routers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  <p:pic>
        <p:nvPicPr>
          <p:cNvPr id="68612" name="Picture 5" descr="f03-14-9780123850591 copy">
            <a:extLst>
              <a:ext uri="{FF2B5EF4-FFF2-40B4-BE49-F238E27FC236}">
                <a16:creationId xmlns:a16="http://schemas.microsoft.com/office/drawing/2014/main" id="{1ECAE91D-77FF-D04C-96FF-C313D85CF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106" y="2146817"/>
            <a:ext cx="4248150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549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31590C23-239C-DA42-808A-5174EF657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708025"/>
          </a:xfrm>
        </p:spPr>
        <p:txBody>
          <a:bodyPr/>
          <a:lstStyle/>
          <a:p>
            <a:pPr eaLnBrk="1" hangingPunct="1"/>
            <a:r>
              <a:rPr lang="en-US" altLang="en-US"/>
              <a:t>Internetworking</a:t>
            </a:r>
            <a:endParaRPr lang="en-AU" altLang="en-US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91C835ED-FF75-B143-B2D1-F06D3525A9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108867"/>
            <a:ext cx="7886700" cy="5504583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What is IP</a:t>
            </a:r>
          </a:p>
          <a:p>
            <a:pPr lvl="1"/>
            <a:r>
              <a:rPr lang="en-US" altLang="en-US" sz="2000" dirty="0"/>
              <a:t>IP stands for Internet Protocol</a:t>
            </a:r>
          </a:p>
          <a:p>
            <a:pPr lvl="1"/>
            <a:r>
              <a:rPr lang="en-US" altLang="en-US" sz="2000" dirty="0"/>
              <a:t>Key tool used today to build scalable, heterogeneous internetworks</a:t>
            </a:r>
          </a:p>
          <a:p>
            <a:pPr lvl="1"/>
            <a:r>
              <a:rPr lang="en-US" altLang="en-US" sz="2000" dirty="0"/>
              <a:t>It runs on all the nodes in a collection of networks and defines the infrastructure that allows these nodes and networks to function as a single logical internetwork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/>
              <a:t>A simple internetwork showing the protocol layers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  <p:pic>
        <p:nvPicPr>
          <p:cNvPr id="69636" name="Picture 5" descr="f03-15-9780123850591 copy">
            <a:extLst>
              <a:ext uri="{FF2B5EF4-FFF2-40B4-BE49-F238E27FC236}">
                <a16:creationId xmlns:a16="http://schemas.microsoft.com/office/drawing/2014/main" id="{CCD1E0FD-C4FB-094C-908D-FF19E4D6F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280" y="3201324"/>
            <a:ext cx="60483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191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6AFBE9-B1A1-77AD-6BD6-62D48AC8D4E0}"/>
              </a:ext>
            </a:extLst>
          </p:cNvPr>
          <p:cNvSpPr txBox="1"/>
          <p:nvPr/>
        </p:nvSpPr>
        <p:spPr>
          <a:xfrm>
            <a:off x="0" y="6488668"/>
            <a:ext cx="4658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Pic courtesy: https://</a:t>
            </a:r>
            <a:r>
              <a:rPr lang="en-US" dirty="0" err="1"/>
              <a:t>www.are.na</a:t>
            </a:r>
            <a:r>
              <a:rPr lang="en-US" dirty="0"/>
              <a:t>/block/881873</a:t>
            </a: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FFDC6A90-2B68-09B3-4FB3-E26C896E7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863" y="248227"/>
            <a:ext cx="6038273" cy="608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161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9032CA59-5682-C347-B4AB-70DDAF6AB4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708025"/>
          </a:xfrm>
        </p:spPr>
        <p:txBody>
          <a:bodyPr/>
          <a:lstStyle/>
          <a:p>
            <a:pPr eaLnBrk="1" hangingPunct="1"/>
            <a:r>
              <a:rPr lang="en-US" altLang="en-US" u="sng" dirty="0"/>
              <a:t>IP Service Model</a:t>
            </a:r>
            <a:endParaRPr lang="en-AU" altLang="en-US" u="sng" dirty="0"/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574D4F14-004C-9E40-A615-23202FB341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/>
              <a:t>Packet Delivery Model</a:t>
            </a:r>
          </a:p>
          <a:p>
            <a:pPr lvl="1"/>
            <a:r>
              <a:rPr lang="en-US" altLang="en-US" sz="2400" dirty="0"/>
              <a:t>Connectionless model for data delivery</a:t>
            </a:r>
          </a:p>
          <a:p>
            <a:pPr lvl="1"/>
            <a:r>
              <a:rPr lang="en-US" altLang="en-US" sz="2400" dirty="0"/>
              <a:t>Best-effort delivery (unreliable service)</a:t>
            </a:r>
          </a:p>
          <a:p>
            <a:pPr lvl="2"/>
            <a:r>
              <a:rPr lang="en-US" altLang="en-US" sz="2000" dirty="0"/>
              <a:t>packets are </a:t>
            </a:r>
            <a:r>
              <a:rPr lang="en-US" altLang="en-US" sz="2000" dirty="0">
                <a:solidFill>
                  <a:srgbClr val="FF0000"/>
                </a:solidFill>
              </a:rPr>
              <a:t>lost</a:t>
            </a:r>
          </a:p>
          <a:p>
            <a:pPr lvl="2"/>
            <a:r>
              <a:rPr lang="en-US" altLang="en-US" sz="2000" dirty="0"/>
              <a:t>packets are delivered </a:t>
            </a:r>
            <a:r>
              <a:rPr lang="en-US" altLang="en-US" sz="2000" dirty="0">
                <a:solidFill>
                  <a:srgbClr val="FF0000"/>
                </a:solidFill>
              </a:rPr>
              <a:t>out of order</a:t>
            </a:r>
          </a:p>
          <a:p>
            <a:pPr lvl="2"/>
            <a:r>
              <a:rPr lang="en-US" altLang="en-US" sz="2000" dirty="0">
                <a:solidFill>
                  <a:srgbClr val="FF0000"/>
                </a:solidFill>
              </a:rPr>
              <a:t>duplicate</a:t>
            </a:r>
            <a:r>
              <a:rPr lang="en-US" altLang="en-US" sz="2000" dirty="0"/>
              <a:t> copies of a packet are delivered</a:t>
            </a:r>
          </a:p>
          <a:p>
            <a:pPr lvl="2"/>
            <a:r>
              <a:rPr lang="en-US" altLang="en-US" sz="2000" dirty="0"/>
              <a:t>packets can be </a:t>
            </a:r>
            <a:r>
              <a:rPr lang="en-US" altLang="en-US" sz="2000" dirty="0">
                <a:solidFill>
                  <a:srgbClr val="FF0000"/>
                </a:solidFill>
              </a:rPr>
              <a:t>delayed</a:t>
            </a:r>
            <a:r>
              <a:rPr lang="en-US" altLang="en-US" sz="2000" dirty="0"/>
              <a:t> for a long time</a:t>
            </a:r>
          </a:p>
          <a:p>
            <a:r>
              <a:rPr lang="en-US" altLang="en-US" sz="2800" dirty="0"/>
              <a:t>Global Addressing Scheme</a:t>
            </a:r>
          </a:p>
          <a:p>
            <a:pPr lvl="1"/>
            <a:r>
              <a:rPr lang="en-US" altLang="en-US" sz="2400" dirty="0"/>
              <a:t>Provides a way to identify all hosts in the network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3046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5">
            <a:extLst>
              <a:ext uri="{FF2B5EF4-FFF2-40B4-BE49-F238E27FC236}">
                <a16:creationId xmlns:a16="http://schemas.microsoft.com/office/drawing/2014/main" id="{53C62E9D-4EB7-37EB-BF48-0DB9989477C3}"/>
              </a:ext>
            </a:extLst>
          </p:cNvPr>
          <p:cNvGrpSpPr>
            <a:grpSpLocks/>
          </p:cNvGrpSpPr>
          <p:nvPr/>
        </p:nvGrpSpPr>
        <p:grpSpPr bwMode="auto">
          <a:xfrm>
            <a:off x="3062288" y="963613"/>
            <a:ext cx="4127500" cy="5326062"/>
            <a:chOff x="1929" y="607"/>
            <a:chExt cx="2600" cy="3355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6DA1045F-C780-DFF2-64CE-C6302E8F1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868"/>
              <a:ext cx="2489" cy="3039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9B1BBD4A-D3CE-B429-35EE-758E30E4EC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935"/>
              <a:ext cx="2489" cy="302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5" name="Text Box 6">
              <a:extLst>
                <a:ext uri="{FF2B5EF4-FFF2-40B4-BE49-F238E27FC236}">
                  <a16:creationId xmlns:a16="http://schemas.microsoft.com/office/drawing/2014/main" id="{ABCB6441-B73B-D4CF-FFD8-9E0EB8F09D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4" y="973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" name="Text Box 7">
              <a:extLst>
                <a:ext uri="{FF2B5EF4-FFF2-40B4-BE49-F238E27FC236}">
                  <a16:creationId xmlns:a16="http://schemas.microsoft.com/office/drawing/2014/main" id="{4D838367-D2F5-2B79-C14F-B90DCCBA80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9" y="1012"/>
              <a:ext cx="5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length</a:t>
              </a:r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34409428-87CA-4C13-B8DE-ABC2C9BD1C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8" y="1261"/>
              <a:ext cx="2486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Line 9">
              <a:extLst>
                <a:ext uri="{FF2B5EF4-FFF2-40B4-BE49-F238E27FC236}">
                  <a16:creationId xmlns:a16="http://schemas.microsoft.com/office/drawing/2014/main" id="{223E04F3-7DAE-B083-0A8E-C46AE98773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10" y="941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27F13AE5-18C3-7904-6C36-089639A589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2" y="607"/>
              <a:ext cx="5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32 bits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" name="Line 11">
              <a:extLst>
                <a:ext uri="{FF2B5EF4-FFF2-40B4-BE49-F238E27FC236}">
                  <a16:creationId xmlns:a16="http://schemas.microsoft.com/office/drawing/2014/main" id="{A735A461-AB87-4DBC-8664-409B495339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762"/>
              <a:ext cx="899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id="{A5505E8D-8214-5EC4-083E-4F995BB32C0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972" y="769"/>
              <a:ext cx="84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B8A6A0C2-4E2B-369B-ED9E-B6A7F3AE96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6" y="2792"/>
              <a:ext cx="1351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data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(variable length,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typically a TCP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or UDP segment)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3" name="Text Box 14">
              <a:extLst>
                <a:ext uri="{FF2B5EF4-FFF2-40B4-BE49-F238E27FC236}">
                  <a16:creationId xmlns:a16="http://schemas.microsoft.com/office/drawing/2014/main" id="{B0E20A96-5A8A-42EB-7FC1-2291C93589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9" y="1320"/>
              <a:ext cx="1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16-bit identifier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4" name="Line 15">
              <a:extLst>
                <a:ext uri="{FF2B5EF4-FFF2-40B4-BE49-F238E27FC236}">
                  <a16:creationId xmlns:a16="http://schemas.microsoft.com/office/drawing/2014/main" id="{3431B94D-5948-AB0D-8E88-75596E92F8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4" y="2205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Line 16">
              <a:extLst>
                <a:ext uri="{FF2B5EF4-FFF2-40B4-BE49-F238E27FC236}">
                  <a16:creationId xmlns:a16="http://schemas.microsoft.com/office/drawing/2014/main" id="{ABC891A0-3EAA-BCBD-2E5C-3781D56424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4" y="2505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 Box 17">
              <a:extLst>
                <a:ext uri="{FF2B5EF4-FFF2-40B4-BE49-F238E27FC236}">
                  <a16:creationId xmlns:a16="http://schemas.microsoft.com/office/drawing/2014/main" id="{AF59392C-A06A-9BA7-413E-33613713A6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4" y="1549"/>
              <a:ext cx="80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checksum</a:t>
              </a:r>
            </a:p>
          </p:txBody>
        </p:sp>
        <p:sp>
          <p:nvSpPr>
            <p:cNvPr id="17" name="Text Box 18">
              <a:extLst>
                <a:ext uri="{FF2B5EF4-FFF2-40B4-BE49-F238E27FC236}">
                  <a16:creationId xmlns:a16="http://schemas.microsoft.com/office/drawing/2014/main" id="{8BCC5C03-3EAC-CF39-C549-495294F396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8" y="1531"/>
              <a:ext cx="5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time to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live</a:t>
              </a:r>
            </a:p>
          </p:txBody>
        </p:sp>
        <p:sp>
          <p:nvSpPr>
            <p:cNvPr id="18" name="Text Box 19">
              <a:extLst>
                <a:ext uri="{FF2B5EF4-FFF2-40B4-BE49-F238E27FC236}">
                  <a16:creationId xmlns:a16="http://schemas.microsoft.com/office/drawing/2014/main" id="{190312FC-CFB9-67CC-197B-615F47A107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9" y="1959"/>
              <a:ext cx="16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32 bit source IP address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9" name="Text Box 31">
              <a:extLst>
                <a:ext uri="{FF2B5EF4-FFF2-40B4-BE49-F238E27FC236}">
                  <a16:creationId xmlns:a16="http://schemas.microsoft.com/office/drawing/2014/main" id="{3007DA0C-0DEB-B100-499B-46D89884D7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2" y="907"/>
              <a:ext cx="47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len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0" name="Text Box 32">
              <a:extLst>
                <a:ext uri="{FF2B5EF4-FFF2-40B4-BE49-F238E27FC236}">
                  <a16:creationId xmlns:a16="http://schemas.microsoft.com/office/drawing/2014/main" id="{B1EB4723-C6B7-2791-3743-60B39C691B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6" y="901"/>
              <a:ext cx="57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type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service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1" name="Line 33">
              <a:extLst>
                <a:ext uri="{FF2B5EF4-FFF2-40B4-BE49-F238E27FC236}">
                  <a16:creationId xmlns:a16="http://schemas.microsoft.com/office/drawing/2014/main" id="{A83CAF4B-4C3B-86E4-FB5B-41EDD079AD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46" y="938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Line 34">
              <a:extLst>
                <a:ext uri="{FF2B5EF4-FFF2-40B4-BE49-F238E27FC236}">
                  <a16:creationId xmlns:a16="http://schemas.microsoft.com/office/drawing/2014/main" id="{D9717F5C-D4F4-B116-1D04-FF5CC211F9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59" y="944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Line 37">
              <a:extLst>
                <a:ext uri="{FF2B5EF4-FFF2-40B4-BE49-F238E27FC236}">
                  <a16:creationId xmlns:a16="http://schemas.microsoft.com/office/drawing/2014/main" id="{7B45B023-6B5C-142D-24D0-E21C474B61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10" y="1265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 Box 38">
              <a:extLst>
                <a:ext uri="{FF2B5EF4-FFF2-40B4-BE49-F238E27FC236}">
                  <a16:creationId xmlns:a16="http://schemas.microsoft.com/office/drawing/2014/main" id="{774371D3-1DB9-87BA-23D6-7DAA0D0AEF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7" y="1314"/>
              <a:ext cx="4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flgs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5" name="Line 39">
              <a:extLst>
                <a:ext uri="{FF2B5EF4-FFF2-40B4-BE49-F238E27FC236}">
                  <a16:creationId xmlns:a16="http://schemas.microsoft.com/office/drawing/2014/main" id="{3C128B7D-D630-3026-351B-01EB08E4AA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04" y="1259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 Box 40">
              <a:extLst>
                <a:ext uri="{FF2B5EF4-FFF2-40B4-BE49-F238E27FC236}">
                  <a16:creationId xmlns:a16="http://schemas.microsoft.com/office/drawing/2014/main" id="{88E8FA94-7A48-1B84-0E1D-8ED830B993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1" y="1230"/>
              <a:ext cx="90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fragment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offset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7" name="Line 43">
              <a:extLst>
                <a:ext uri="{FF2B5EF4-FFF2-40B4-BE49-F238E27FC236}">
                  <a16:creationId xmlns:a16="http://schemas.microsoft.com/office/drawing/2014/main" id="{7ADF2ED1-49DE-4C78-5FB2-9A5121340F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4" y="1581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Line 44">
              <a:extLst>
                <a:ext uri="{FF2B5EF4-FFF2-40B4-BE49-F238E27FC236}">
                  <a16:creationId xmlns:a16="http://schemas.microsoft.com/office/drawing/2014/main" id="{514AA424-E32A-6D1B-31DD-18485562EA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10" y="1583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Line 45">
              <a:extLst>
                <a:ext uri="{FF2B5EF4-FFF2-40B4-BE49-F238E27FC236}">
                  <a16:creationId xmlns:a16="http://schemas.microsoft.com/office/drawing/2014/main" id="{71813116-6538-B6E2-7A91-96EEA7F33A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72" y="1905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 Box 46">
              <a:extLst>
                <a:ext uri="{FF2B5EF4-FFF2-40B4-BE49-F238E27FC236}">
                  <a16:creationId xmlns:a16="http://schemas.microsoft.com/office/drawing/2014/main" id="{C2F979E5-E5A2-0E18-6303-3CF05C11C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8" y="1525"/>
              <a:ext cx="48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upper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layer</a:t>
              </a:r>
            </a:p>
          </p:txBody>
        </p:sp>
        <p:sp>
          <p:nvSpPr>
            <p:cNvPr id="31" name="Line 47">
              <a:extLst>
                <a:ext uri="{FF2B5EF4-FFF2-40B4-BE49-F238E27FC236}">
                  <a16:creationId xmlns:a16="http://schemas.microsoft.com/office/drawing/2014/main" id="{FFD27D5D-D8E7-371C-30E2-EB8F152642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10" y="1589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 Box 49">
              <a:extLst>
                <a:ext uri="{FF2B5EF4-FFF2-40B4-BE49-F238E27FC236}">
                  <a16:creationId xmlns:a16="http://schemas.microsoft.com/office/drawing/2014/main" id="{B086E9A2-2847-CD0B-D9F2-6ACEEC2B5D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2" y="2235"/>
              <a:ext cx="19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32 bit destination IP address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3" name="Line 50">
              <a:extLst>
                <a:ext uri="{FF2B5EF4-FFF2-40B4-BE49-F238E27FC236}">
                  <a16:creationId xmlns:a16="http://schemas.microsoft.com/office/drawing/2014/main" id="{5F4FC7CB-E7DF-5D10-5117-31352960D6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4" y="2787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 Box 51">
              <a:extLst>
                <a:ext uri="{FF2B5EF4-FFF2-40B4-BE49-F238E27FC236}">
                  <a16:creationId xmlns:a16="http://schemas.microsoft.com/office/drawing/2014/main" id="{BCCC05D8-F4BB-BB3D-8612-DF3DE93DF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3" y="2529"/>
              <a:ext cx="10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options (if any)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35" name="Rectangle 2">
            <a:extLst>
              <a:ext uri="{FF2B5EF4-FFF2-40B4-BE49-F238E27FC236}">
                <a16:creationId xmlns:a16="http://schemas.microsoft.com/office/drawing/2014/main" id="{DA383ADA-74C8-E93B-24EB-8EDE35DBAC97}"/>
              </a:ext>
            </a:extLst>
          </p:cNvPr>
          <p:cNvSpPr txBox="1">
            <a:spLocks noChangeArrowheads="1"/>
          </p:cNvSpPr>
          <p:nvPr/>
        </p:nvSpPr>
        <p:spPr>
          <a:xfrm>
            <a:off x="520700" y="0"/>
            <a:ext cx="8442678" cy="781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dirty="0">
                <a:ea typeface="ＭＳ Ｐゴシック" charset="-128"/>
              </a:rPr>
              <a:t>IP datagram format (i.e., Packet format)</a:t>
            </a:r>
            <a:endParaRPr lang="en-US" altLang="en-US" dirty="0">
              <a:ea typeface="ＭＳ Ｐゴシック" charset="-128"/>
            </a:endParaRPr>
          </a:p>
        </p:txBody>
      </p:sp>
      <p:pic>
        <p:nvPicPr>
          <p:cNvPr id="36" name="Picture 7" descr="underline_base">
            <a:extLst>
              <a:ext uri="{FF2B5EF4-FFF2-40B4-BE49-F238E27FC236}">
                <a16:creationId xmlns:a16="http://schemas.microsoft.com/office/drawing/2014/main" id="{EC045385-1B0B-9C59-A4A9-5246164B199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42" y="536052"/>
            <a:ext cx="4113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C64733C-EA6A-661A-9CB5-0859B776CC62}"/>
              </a:ext>
            </a:extLst>
          </p:cNvPr>
          <p:cNvGrpSpPr/>
          <p:nvPr/>
        </p:nvGrpSpPr>
        <p:grpSpPr>
          <a:xfrm>
            <a:off x="127748" y="1443832"/>
            <a:ext cx="7062041" cy="2951957"/>
            <a:chOff x="127748" y="1443832"/>
            <a:chExt cx="7062041" cy="2951957"/>
          </a:xfrm>
        </p:grpSpPr>
        <p:sp>
          <p:nvSpPr>
            <p:cNvPr id="38" name="Text Box 25">
              <a:extLst>
                <a:ext uri="{FF2B5EF4-FFF2-40B4-BE49-F238E27FC236}">
                  <a16:creationId xmlns:a16="http://schemas.microsoft.com/office/drawing/2014/main" id="{4F28C60F-4B81-5E2F-AC7B-8C1438A30D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748" y="2251869"/>
              <a:ext cx="232204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Variable size header.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800" dirty="0">
                  <a:solidFill>
                    <a:prstClr val="black"/>
                  </a:solidFill>
                </a:rPr>
                <a:t>(20 bytes default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800" dirty="0">
                  <a:solidFill>
                    <a:prstClr val="black"/>
                  </a:solidFill>
                </a:rPr>
                <a:t>without options)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E5E8A74-9960-4662-F71F-A9FA8F460BDB}"/>
                </a:ext>
              </a:extLst>
            </p:cNvPr>
            <p:cNvSpPr/>
            <p:nvPr/>
          </p:nvSpPr>
          <p:spPr>
            <a:xfrm>
              <a:off x="3101976" y="1443832"/>
              <a:ext cx="4087813" cy="2951957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0AAB3BD-B9CE-0D9E-351C-B7B0BD42ADCD}"/>
                </a:ext>
              </a:extLst>
            </p:cNvPr>
            <p:cNvCxnSpPr>
              <a:cxnSpLocks/>
            </p:cNvCxnSpPr>
            <p:nvPr/>
          </p:nvCxnSpPr>
          <p:spPr>
            <a:xfrm>
              <a:off x="2330451" y="2470149"/>
              <a:ext cx="778405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0590488-DD5C-8893-0FF4-566FACBD05AC}"/>
              </a:ext>
            </a:extLst>
          </p:cNvPr>
          <p:cNvGrpSpPr/>
          <p:nvPr/>
        </p:nvGrpSpPr>
        <p:grpSpPr>
          <a:xfrm>
            <a:off x="-58522" y="4463604"/>
            <a:ext cx="7242665" cy="1880221"/>
            <a:chOff x="-210922" y="3080715"/>
            <a:chExt cx="7242665" cy="1880221"/>
          </a:xfrm>
        </p:grpSpPr>
        <p:sp>
          <p:nvSpPr>
            <p:cNvPr id="44" name="Text Box 25">
              <a:extLst>
                <a:ext uri="{FF2B5EF4-FFF2-40B4-BE49-F238E27FC236}">
                  <a16:creationId xmlns:a16="http://schemas.microsoft.com/office/drawing/2014/main" id="{A316BEA7-CD54-A341-75F1-EB187DADFD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0922" y="3685558"/>
              <a:ext cx="3262432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Variable size data.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800" dirty="0">
                  <a:solidFill>
                    <a:prstClr val="black"/>
                  </a:solidFill>
                </a:rPr>
                <a:t>Data size =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800" dirty="0">
                  <a:solidFill>
                    <a:prstClr val="black"/>
                  </a:solidFill>
                </a:rPr>
                <a:t>(Datagram Len – Header Len)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8B5327F-912D-6E66-DF85-4F36E4EF8C42}"/>
                </a:ext>
              </a:extLst>
            </p:cNvPr>
            <p:cNvSpPr/>
            <p:nvPr/>
          </p:nvSpPr>
          <p:spPr>
            <a:xfrm>
              <a:off x="2943930" y="3080715"/>
              <a:ext cx="4087813" cy="1880221"/>
            </a:xfrm>
            <a:prstGeom prst="rect">
              <a:avLst/>
            </a:prstGeom>
            <a:noFill/>
            <a:ln w="508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C4C2DF2-18E4-A1F1-0BFD-2EA3261D967A}"/>
                </a:ext>
              </a:extLst>
            </p:cNvPr>
            <p:cNvCxnSpPr>
              <a:cxnSpLocks/>
            </p:cNvCxnSpPr>
            <p:nvPr/>
          </p:nvCxnSpPr>
          <p:spPr>
            <a:xfrm>
              <a:off x="1823156" y="3903838"/>
              <a:ext cx="1093787" cy="0"/>
            </a:xfrm>
            <a:prstGeom prst="line">
              <a:avLst/>
            </a:prstGeom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13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55"/>
          <p:cNvGrpSpPr>
            <a:grpSpLocks/>
          </p:cNvGrpSpPr>
          <p:nvPr/>
        </p:nvGrpSpPr>
        <p:grpSpPr bwMode="auto">
          <a:xfrm>
            <a:off x="3062288" y="963613"/>
            <a:ext cx="4127500" cy="5326062"/>
            <a:chOff x="1929" y="607"/>
            <a:chExt cx="2600" cy="3355"/>
          </a:xfrm>
        </p:grpSpPr>
        <p:sp>
          <p:nvSpPr>
            <p:cNvPr id="76832" name="Rectangle 4"/>
            <p:cNvSpPr>
              <a:spLocks noChangeArrowheads="1"/>
            </p:cNvSpPr>
            <p:nvPr/>
          </p:nvSpPr>
          <p:spPr bwMode="auto">
            <a:xfrm>
              <a:off x="2040" y="868"/>
              <a:ext cx="2489" cy="3039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3" name="Rectangle 5"/>
            <p:cNvSpPr>
              <a:spLocks noChangeArrowheads="1"/>
            </p:cNvSpPr>
            <p:nvPr/>
          </p:nvSpPr>
          <p:spPr bwMode="auto">
            <a:xfrm>
              <a:off x="1980" y="935"/>
              <a:ext cx="2489" cy="302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4" name="Text Box 6"/>
            <p:cNvSpPr txBox="1">
              <a:spLocks noChangeArrowheads="1"/>
            </p:cNvSpPr>
            <p:nvPr/>
          </p:nvSpPr>
          <p:spPr bwMode="auto">
            <a:xfrm>
              <a:off x="1954" y="973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5" name="Text Box 7"/>
            <p:cNvSpPr txBox="1">
              <a:spLocks noChangeArrowheads="1"/>
            </p:cNvSpPr>
            <p:nvPr/>
          </p:nvSpPr>
          <p:spPr bwMode="auto">
            <a:xfrm>
              <a:off x="3529" y="1012"/>
              <a:ext cx="5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length</a:t>
              </a:r>
            </a:p>
          </p:txBody>
        </p:sp>
        <p:sp>
          <p:nvSpPr>
            <p:cNvPr id="76836" name="Line 8"/>
            <p:cNvSpPr>
              <a:spLocks noChangeShapeType="1"/>
            </p:cNvSpPr>
            <p:nvPr/>
          </p:nvSpPr>
          <p:spPr bwMode="auto">
            <a:xfrm>
              <a:off x="1988" y="1261"/>
              <a:ext cx="2486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37" name="Line 9"/>
            <p:cNvSpPr>
              <a:spLocks noChangeShapeType="1"/>
            </p:cNvSpPr>
            <p:nvPr/>
          </p:nvSpPr>
          <p:spPr bwMode="auto">
            <a:xfrm flipH="1" flipV="1">
              <a:off x="3210" y="941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38" name="Text Box 10"/>
            <p:cNvSpPr txBox="1">
              <a:spLocks noChangeArrowheads="1"/>
            </p:cNvSpPr>
            <p:nvPr/>
          </p:nvSpPr>
          <p:spPr bwMode="auto">
            <a:xfrm>
              <a:off x="2922" y="607"/>
              <a:ext cx="5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32 bits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9" name="Line 11"/>
            <p:cNvSpPr>
              <a:spLocks noChangeShapeType="1"/>
            </p:cNvSpPr>
            <p:nvPr/>
          </p:nvSpPr>
          <p:spPr bwMode="auto">
            <a:xfrm>
              <a:off x="3552" y="762"/>
              <a:ext cx="899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40" name="Line 12"/>
            <p:cNvSpPr>
              <a:spLocks noChangeShapeType="1"/>
            </p:cNvSpPr>
            <p:nvPr/>
          </p:nvSpPr>
          <p:spPr bwMode="auto">
            <a:xfrm rot="10800000">
              <a:off x="1972" y="769"/>
              <a:ext cx="84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41" name="Text Box 13"/>
            <p:cNvSpPr txBox="1">
              <a:spLocks noChangeArrowheads="1"/>
            </p:cNvSpPr>
            <p:nvPr/>
          </p:nvSpPr>
          <p:spPr bwMode="auto">
            <a:xfrm>
              <a:off x="2606" y="2792"/>
              <a:ext cx="1351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data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(variable length,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typically a TCP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or UDP segment)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42" name="Text Box 14"/>
            <p:cNvSpPr txBox="1">
              <a:spLocks noChangeArrowheads="1"/>
            </p:cNvSpPr>
            <p:nvPr/>
          </p:nvSpPr>
          <p:spPr bwMode="auto">
            <a:xfrm>
              <a:off x="1929" y="1320"/>
              <a:ext cx="1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16-bit identifier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43" name="Line 15"/>
            <p:cNvSpPr>
              <a:spLocks noChangeShapeType="1"/>
            </p:cNvSpPr>
            <p:nvPr/>
          </p:nvSpPr>
          <p:spPr bwMode="auto">
            <a:xfrm flipV="1">
              <a:off x="1984" y="2205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44" name="Line 16"/>
            <p:cNvSpPr>
              <a:spLocks noChangeShapeType="1"/>
            </p:cNvSpPr>
            <p:nvPr/>
          </p:nvSpPr>
          <p:spPr bwMode="auto">
            <a:xfrm flipV="1">
              <a:off x="1984" y="2505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45" name="Text Box 17"/>
            <p:cNvSpPr txBox="1">
              <a:spLocks noChangeArrowheads="1"/>
            </p:cNvSpPr>
            <p:nvPr/>
          </p:nvSpPr>
          <p:spPr bwMode="auto">
            <a:xfrm>
              <a:off x="3464" y="1549"/>
              <a:ext cx="80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checksum</a:t>
              </a:r>
            </a:p>
          </p:txBody>
        </p:sp>
        <p:sp>
          <p:nvSpPr>
            <p:cNvPr id="76846" name="Text Box 18"/>
            <p:cNvSpPr txBox="1">
              <a:spLocks noChangeArrowheads="1"/>
            </p:cNvSpPr>
            <p:nvPr/>
          </p:nvSpPr>
          <p:spPr bwMode="auto">
            <a:xfrm>
              <a:off x="2008" y="1531"/>
              <a:ext cx="5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time to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live</a:t>
              </a:r>
            </a:p>
          </p:txBody>
        </p:sp>
        <p:sp>
          <p:nvSpPr>
            <p:cNvPr id="76847" name="Text Box 19"/>
            <p:cNvSpPr txBox="1">
              <a:spLocks noChangeArrowheads="1"/>
            </p:cNvSpPr>
            <p:nvPr/>
          </p:nvSpPr>
          <p:spPr bwMode="auto">
            <a:xfrm>
              <a:off x="2369" y="1959"/>
              <a:ext cx="16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32 bit source IP address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48" name="Text Box 31"/>
            <p:cNvSpPr txBox="1">
              <a:spLocks noChangeArrowheads="1"/>
            </p:cNvSpPr>
            <p:nvPr/>
          </p:nvSpPr>
          <p:spPr bwMode="auto">
            <a:xfrm>
              <a:off x="2222" y="907"/>
              <a:ext cx="47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len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49" name="Text Box 32"/>
            <p:cNvSpPr txBox="1">
              <a:spLocks noChangeArrowheads="1"/>
            </p:cNvSpPr>
            <p:nvPr/>
          </p:nvSpPr>
          <p:spPr bwMode="auto">
            <a:xfrm>
              <a:off x="2646" y="901"/>
              <a:ext cx="57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type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service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50" name="Line 33"/>
            <p:cNvSpPr>
              <a:spLocks noChangeShapeType="1"/>
            </p:cNvSpPr>
            <p:nvPr/>
          </p:nvSpPr>
          <p:spPr bwMode="auto">
            <a:xfrm flipH="1" flipV="1">
              <a:off x="2646" y="938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1" name="Line 34"/>
            <p:cNvSpPr>
              <a:spLocks noChangeShapeType="1"/>
            </p:cNvSpPr>
            <p:nvPr/>
          </p:nvSpPr>
          <p:spPr bwMode="auto">
            <a:xfrm flipH="1" flipV="1">
              <a:off x="2259" y="944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2" name="Line 37"/>
            <p:cNvSpPr>
              <a:spLocks noChangeShapeType="1"/>
            </p:cNvSpPr>
            <p:nvPr/>
          </p:nvSpPr>
          <p:spPr bwMode="auto">
            <a:xfrm flipH="1" flipV="1">
              <a:off x="3210" y="1265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3" name="Text Box 38"/>
            <p:cNvSpPr txBox="1">
              <a:spLocks noChangeArrowheads="1"/>
            </p:cNvSpPr>
            <p:nvPr/>
          </p:nvSpPr>
          <p:spPr bwMode="auto">
            <a:xfrm>
              <a:off x="3117" y="1314"/>
              <a:ext cx="4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flgs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54" name="Line 39"/>
            <p:cNvSpPr>
              <a:spLocks noChangeShapeType="1"/>
            </p:cNvSpPr>
            <p:nvPr/>
          </p:nvSpPr>
          <p:spPr bwMode="auto">
            <a:xfrm flipH="1" flipV="1">
              <a:off x="3504" y="1259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5" name="Text Box 40"/>
            <p:cNvSpPr txBox="1">
              <a:spLocks noChangeArrowheads="1"/>
            </p:cNvSpPr>
            <p:nvPr/>
          </p:nvSpPr>
          <p:spPr bwMode="auto">
            <a:xfrm>
              <a:off x="3531" y="1230"/>
              <a:ext cx="90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fragment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offset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56" name="Line 43"/>
            <p:cNvSpPr>
              <a:spLocks noChangeShapeType="1"/>
            </p:cNvSpPr>
            <p:nvPr/>
          </p:nvSpPr>
          <p:spPr bwMode="auto">
            <a:xfrm flipV="1">
              <a:off x="1984" y="1581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7" name="Line 44"/>
            <p:cNvSpPr>
              <a:spLocks noChangeShapeType="1"/>
            </p:cNvSpPr>
            <p:nvPr/>
          </p:nvSpPr>
          <p:spPr bwMode="auto">
            <a:xfrm flipH="1" flipV="1">
              <a:off x="3210" y="1583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8" name="Line 45"/>
            <p:cNvSpPr>
              <a:spLocks noChangeShapeType="1"/>
            </p:cNvSpPr>
            <p:nvPr/>
          </p:nvSpPr>
          <p:spPr bwMode="auto">
            <a:xfrm flipV="1">
              <a:off x="1972" y="1905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9" name="Text Box 46"/>
            <p:cNvSpPr txBox="1">
              <a:spLocks noChangeArrowheads="1"/>
            </p:cNvSpPr>
            <p:nvPr/>
          </p:nvSpPr>
          <p:spPr bwMode="auto">
            <a:xfrm>
              <a:off x="2668" y="1525"/>
              <a:ext cx="48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upper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layer</a:t>
              </a:r>
            </a:p>
          </p:txBody>
        </p:sp>
        <p:sp>
          <p:nvSpPr>
            <p:cNvPr id="76860" name="Line 47"/>
            <p:cNvSpPr>
              <a:spLocks noChangeShapeType="1"/>
            </p:cNvSpPr>
            <p:nvPr/>
          </p:nvSpPr>
          <p:spPr bwMode="auto">
            <a:xfrm flipH="1" flipV="1">
              <a:off x="2610" y="1589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61" name="Text Box 49"/>
            <p:cNvSpPr txBox="1">
              <a:spLocks noChangeArrowheads="1"/>
            </p:cNvSpPr>
            <p:nvPr/>
          </p:nvSpPr>
          <p:spPr bwMode="auto">
            <a:xfrm>
              <a:off x="2262" y="2235"/>
              <a:ext cx="19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32 bit destination IP address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62" name="Line 50"/>
            <p:cNvSpPr>
              <a:spLocks noChangeShapeType="1"/>
            </p:cNvSpPr>
            <p:nvPr/>
          </p:nvSpPr>
          <p:spPr bwMode="auto">
            <a:xfrm flipV="1">
              <a:off x="1984" y="2787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63" name="Text Box 51"/>
            <p:cNvSpPr txBox="1">
              <a:spLocks noChangeArrowheads="1"/>
            </p:cNvSpPr>
            <p:nvPr/>
          </p:nvSpPr>
          <p:spPr bwMode="auto">
            <a:xfrm>
              <a:off x="2673" y="2529"/>
              <a:ext cx="10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options (if any)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-261938" y="661988"/>
            <a:ext cx="3532188" cy="989012"/>
            <a:chOff x="-165" y="417"/>
            <a:chExt cx="2225" cy="623"/>
          </a:xfrm>
        </p:grpSpPr>
        <p:sp>
          <p:nvSpPr>
            <p:cNvPr id="76830" name="Text Box 20"/>
            <p:cNvSpPr txBox="1">
              <a:spLocks noChangeArrowheads="1"/>
            </p:cNvSpPr>
            <p:nvPr/>
          </p:nvSpPr>
          <p:spPr bwMode="auto">
            <a:xfrm>
              <a:off x="-165" y="417"/>
              <a:ext cx="195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IP protocol version number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800" dirty="0">
                  <a:solidFill>
                    <a:prstClr val="black"/>
                  </a:solidFill>
                </a:rPr>
                <a:t>(4 bits)</a:t>
              </a: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1" name="Line 23"/>
            <p:cNvSpPr>
              <a:spLocks noChangeShapeType="1"/>
            </p:cNvSpPr>
            <p:nvPr/>
          </p:nvSpPr>
          <p:spPr bwMode="auto">
            <a:xfrm>
              <a:off x="1727" y="749"/>
              <a:ext cx="333" cy="2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435763" y="1308893"/>
            <a:ext cx="3238505" cy="646113"/>
            <a:chOff x="275" y="886"/>
            <a:chExt cx="2040" cy="407"/>
          </a:xfrm>
        </p:grpSpPr>
        <p:sp>
          <p:nvSpPr>
            <p:cNvPr id="76828" name="Text Box 21"/>
            <p:cNvSpPr txBox="1">
              <a:spLocks noChangeArrowheads="1"/>
            </p:cNvSpPr>
            <p:nvPr/>
          </p:nvSpPr>
          <p:spPr bwMode="auto">
            <a:xfrm>
              <a:off x="275" y="886"/>
              <a:ext cx="151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header length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in # of 4-bytes (4 bits)</a:t>
              </a: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29" name="Line 24"/>
            <p:cNvSpPr>
              <a:spLocks noChangeShapeType="1"/>
            </p:cNvSpPr>
            <p:nvPr/>
          </p:nvSpPr>
          <p:spPr bwMode="auto">
            <a:xfrm>
              <a:off x="1745" y="1100"/>
              <a:ext cx="570" cy="9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658813" y="2860676"/>
            <a:ext cx="3624263" cy="1592262"/>
            <a:chOff x="458" y="1721"/>
            <a:chExt cx="2283" cy="1003"/>
          </a:xfrm>
        </p:grpSpPr>
        <p:sp>
          <p:nvSpPr>
            <p:cNvPr id="76826" name="Text Box 27"/>
            <p:cNvSpPr txBox="1">
              <a:spLocks noChangeArrowheads="1"/>
            </p:cNvSpPr>
            <p:nvPr/>
          </p:nvSpPr>
          <p:spPr bwMode="auto">
            <a:xfrm>
              <a:off x="458" y="2320"/>
              <a:ext cx="140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upper layer protocol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to deliver payload to</a:t>
              </a:r>
            </a:p>
          </p:txBody>
        </p:sp>
        <p:sp>
          <p:nvSpPr>
            <p:cNvPr id="76827" name="Line 28"/>
            <p:cNvSpPr>
              <a:spLocks noChangeShapeType="1"/>
            </p:cNvSpPr>
            <p:nvPr/>
          </p:nvSpPr>
          <p:spPr bwMode="auto">
            <a:xfrm flipV="1">
              <a:off x="1817" y="1721"/>
              <a:ext cx="924" cy="70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1"/>
          <p:cNvGrpSpPr>
            <a:grpSpLocks/>
          </p:cNvGrpSpPr>
          <p:nvPr/>
        </p:nvGrpSpPr>
        <p:grpSpPr bwMode="auto">
          <a:xfrm>
            <a:off x="6846888" y="1054100"/>
            <a:ext cx="2176462" cy="735013"/>
            <a:chOff x="4313" y="664"/>
            <a:chExt cx="1371" cy="463"/>
          </a:xfrm>
        </p:grpSpPr>
        <p:sp>
          <p:nvSpPr>
            <p:cNvPr id="76824" name="Text Box 26"/>
            <p:cNvSpPr txBox="1">
              <a:spLocks noChangeArrowheads="1"/>
            </p:cNvSpPr>
            <p:nvPr/>
          </p:nvSpPr>
          <p:spPr bwMode="auto">
            <a:xfrm>
              <a:off x="4648" y="664"/>
              <a:ext cx="103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total datagram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length (bytes)</a:t>
              </a:r>
            </a:p>
          </p:txBody>
        </p:sp>
        <p:sp>
          <p:nvSpPr>
            <p:cNvPr id="76825" name="Line 30"/>
            <p:cNvSpPr>
              <a:spLocks noChangeShapeType="1"/>
            </p:cNvSpPr>
            <p:nvPr/>
          </p:nvSpPr>
          <p:spPr bwMode="auto">
            <a:xfrm flipH="1">
              <a:off x="4313" y="869"/>
              <a:ext cx="402" cy="2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58"/>
          <p:cNvGrpSpPr>
            <a:grpSpLocks/>
          </p:cNvGrpSpPr>
          <p:nvPr/>
        </p:nvGrpSpPr>
        <p:grpSpPr bwMode="auto">
          <a:xfrm>
            <a:off x="-244474" y="1760539"/>
            <a:ext cx="4567243" cy="823913"/>
            <a:chOff x="-154" y="1109"/>
            <a:chExt cx="2877" cy="519"/>
          </a:xfrm>
        </p:grpSpPr>
        <p:sp>
          <p:nvSpPr>
            <p:cNvPr id="76822" name="Text Box 35"/>
            <p:cNvSpPr txBox="1">
              <a:spLocks noChangeArrowheads="1"/>
            </p:cNvSpPr>
            <p:nvPr/>
          </p:nvSpPr>
          <p:spPr bwMode="auto">
            <a:xfrm>
              <a:off x="-154" y="1221"/>
              <a:ext cx="211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“</a:t>
              </a:r>
              <a:r>
                <a:rPr kumimoji="0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type</a:t>
              </a:r>
              <a:r>
                <a: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”</a:t>
              </a:r>
              <a:r>
                <a:rPr kumimoji="0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of data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800" dirty="0">
                  <a:solidFill>
                    <a:prstClr val="black"/>
                  </a:solidFill>
                </a:rPr>
                <a:t>  (real-time, non-real-time etc.)</a:t>
              </a:r>
              <a:r>
                <a:rPr kumimoji="0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</a:t>
              </a: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23" name="Line 36"/>
            <p:cNvSpPr>
              <a:spLocks noChangeShapeType="1"/>
            </p:cNvSpPr>
            <p:nvPr/>
          </p:nvSpPr>
          <p:spPr bwMode="auto">
            <a:xfrm flipV="1">
              <a:off x="1902" y="1109"/>
              <a:ext cx="821" cy="25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59"/>
          <p:cNvGrpSpPr>
            <a:grpSpLocks/>
          </p:cNvGrpSpPr>
          <p:nvPr/>
        </p:nvGrpSpPr>
        <p:grpSpPr bwMode="auto">
          <a:xfrm>
            <a:off x="-109906" y="2657478"/>
            <a:ext cx="3527794" cy="646113"/>
            <a:chOff x="551" y="1674"/>
            <a:chExt cx="1602" cy="407"/>
          </a:xfrm>
        </p:grpSpPr>
        <p:sp>
          <p:nvSpPr>
            <p:cNvPr id="76816" name="Text Box 22"/>
            <p:cNvSpPr txBox="1">
              <a:spLocks noChangeArrowheads="1"/>
            </p:cNvSpPr>
            <p:nvPr/>
          </p:nvSpPr>
          <p:spPr bwMode="auto">
            <a:xfrm>
              <a:off x="551" y="1674"/>
              <a:ext cx="146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max number remaining hops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(decremented at each router)</a:t>
              </a:r>
            </a:p>
          </p:txBody>
        </p:sp>
        <p:sp>
          <p:nvSpPr>
            <p:cNvPr id="76817" name="Line 48"/>
            <p:cNvSpPr>
              <a:spLocks noChangeShapeType="1"/>
            </p:cNvSpPr>
            <p:nvPr/>
          </p:nvSpPr>
          <p:spPr bwMode="auto">
            <a:xfrm flipV="1">
              <a:off x="1949" y="1757"/>
              <a:ext cx="204" cy="12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6532570" y="3987800"/>
            <a:ext cx="2678115" cy="1754188"/>
            <a:chOff x="4115" y="2512"/>
            <a:chExt cx="1687" cy="1105"/>
          </a:xfrm>
        </p:grpSpPr>
        <p:sp>
          <p:nvSpPr>
            <p:cNvPr id="76814" name="Text Box 52"/>
            <p:cNvSpPr txBox="1">
              <a:spLocks noChangeArrowheads="1"/>
            </p:cNvSpPr>
            <p:nvPr/>
          </p:nvSpPr>
          <p:spPr bwMode="auto">
            <a:xfrm>
              <a:off x="4595" y="2512"/>
              <a:ext cx="1207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e.g. timestamp,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record route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taken, specify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list of routers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to visit, Min-MTU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800" dirty="0">
                  <a:solidFill>
                    <a:prstClr val="black"/>
                  </a:solidFill>
                </a:rPr>
                <a:t>discovery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15" name="Line 53"/>
            <p:cNvSpPr>
              <a:spLocks noChangeShapeType="1"/>
            </p:cNvSpPr>
            <p:nvPr/>
          </p:nvSpPr>
          <p:spPr bwMode="auto">
            <a:xfrm flipH="1">
              <a:off x="4115" y="2651"/>
              <a:ext cx="516" cy="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4" name="Picture 7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42" y="536052"/>
            <a:ext cx="4113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20700" y="0"/>
            <a:ext cx="7772400" cy="781050"/>
          </a:xfrm>
        </p:spPr>
        <p:txBody>
          <a:bodyPr/>
          <a:lstStyle/>
          <a:p>
            <a:r>
              <a:rPr lang="en-US" altLang="en-US" sz="4000" dirty="0">
                <a:ea typeface="ＭＳ Ｐゴシック" charset="-128"/>
              </a:rPr>
              <a:t>IP datagram format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E0DEAB-A256-88EB-5964-54325799EE46}"/>
              </a:ext>
            </a:extLst>
          </p:cNvPr>
          <p:cNvGrpSpPr/>
          <p:nvPr/>
        </p:nvGrpSpPr>
        <p:grpSpPr>
          <a:xfrm>
            <a:off x="3187700" y="1787525"/>
            <a:ext cx="5865813" cy="915988"/>
            <a:chOff x="3187700" y="1787525"/>
            <a:chExt cx="5865813" cy="915988"/>
          </a:xfrm>
        </p:grpSpPr>
        <p:sp>
          <p:nvSpPr>
            <p:cNvPr id="76818" name="Text Box 25"/>
            <p:cNvSpPr txBox="1">
              <a:spLocks noChangeArrowheads="1"/>
            </p:cNvSpPr>
            <p:nvPr/>
          </p:nvSpPr>
          <p:spPr bwMode="auto">
            <a:xfrm>
              <a:off x="7408863" y="1787525"/>
              <a:ext cx="1644650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fragmentation/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reassembly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05F069D-7AB4-543B-F5E1-1741DB160231}"/>
                </a:ext>
              </a:extLst>
            </p:cNvPr>
            <p:cNvSpPr/>
            <p:nvPr/>
          </p:nvSpPr>
          <p:spPr>
            <a:xfrm>
              <a:off x="3187700" y="2008188"/>
              <a:ext cx="3846513" cy="496887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7754520-C36A-5DFC-14FB-1E77B42B0663}"/>
                </a:ext>
              </a:extLst>
            </p:cNvPr>
            <p:cNvCxnSpPr>
              <a:stCxn id="11" idx="3"/>
              <a:endCxn id="76818" idx="1"/>
            </p:cNvCxnSpPr>
            <p:nvPr/>
          </p:nvCxnSpPr>
          <p:spPr>
            <a:xfrm flipV="1">
              <a:off x="7034213" y="2245519"/>
              <a:ext cx="374650" cy="11113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45CC76-2AC0-848F-3833-5345CED0337A}"/>
              </a:ext>
            </a:extLst>
          </p:cNvPr>
          <p:cNvGrpSpPr/>
          <p:nvPr/>
        </p:nvGrpSpPr>
        <p:grpSpPr>
          <a:xfrm>
            <a:off x="6775451" y="2789241"/>
            <a:ext cx="2134306" cy="776147"/>
            <a:chOff x="6775451" y="2789241"/>
            <a:chExt cx="2134306" cy="77614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AC91F2-DCF5-4B98-2DD2-988D832D14E4}"/>
                </a:ext>
              </a:extLst>
            </p:cNvPr>
            <p:cNvSpPr txBox="1"/>
            <p:nvPr/>
          </p:nvSpPr>
          <p:spPr>
            <a:xfrm>
              <a:off x="7421564" y="2857502"/>
              <a:ext cx="1488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Why header only?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560BC9E-DC91-81C7-CF3F-2B5C5DA341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75451" y="2789241"/>
              <a:ext cx="724697" cy="239709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902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55"/>
          <p:cNvGrpSpPr>
            <a:grpSpLocks/>
          </p:cNvGrpSpPr>
          <p:nvPr/>
        </p:nvGrpSpPr>
        <p:grpSpPr bwMode="auto">
          <a:xfrm>
            <a:off x="3062288" y="963613"/>
            <a:ext cx="4127500" cy="5326062"/>
            <a:chOff x="1929" y="607"/>
            <a:chExt cx="2600" cy="3355"/>
          </a:xfrm>
        </p:grpSpPr>
        <p:sp>
          <p:nvSpPr>
            <p:cNvPr id="76832" name="Rectangle 4"/>
            <p:cNvSpPr>
              <a:spLocks noChangeArrowheads="1"/>
            </p:cNvSpPr>
            <p:nvPr/>
          </p:nvSpPr>
          <p:spPr bwMode="auto">
            <a:xfrm>
              <a:off x="2040" y="868"/>
              <a:ext cx="2489" cy="3039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3" name="Rectangle 5"/>
            <p:cNvSpPr>
              <a:spLocks noChangeArrowheads="1"/>
            </p:cNvSpPr>
            <p:nvPr/>
          </p:nvSpPr>
          <p:spPr bwMode="auto">
            <a:xfrm>
              <a:off x="1980" y="935"/>
              <a:ext cx="2489" cy="302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4" name="Text Box 6"/>
            <p:cNvSpPr txBox="1">
              <a:spLocks noChangeArrowheads="1"/>
            </p:cNvSpPr>
            <p:nvPr/>
          </p:nvSpPr>
          <p:spPr bwMode="auto">
            <a:xfrm>
              <a:off x="1954" y="973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5" name="Text Box 7"/>
            <p:cNvSpPr txBox="1">
              <a:spLocks noChangeArrowheads="1"/>
            </p:cNvSpPr>
            <p:nvPr/>
          </p:nvSpPr>
          <p:spPr bwMode="auto">
            <a:xfrm>
              <a:off x="3529" y="1012"/>
              <a:ext cx="5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length</a:t>
              </a:r>
            </a:p>
          </p:txBody>
        </p:sp>
        <p:sp>
          <p:nvSpPr>
            <p:cNvPr id="76836" name="Line 8"/>
            <p:cNvSpPr>
              <a:spLocks noChangeShapeType="1"/>
            </p:cNvSpPr>
            <p:nvPr/>
          </p:nvSpPr>
          <p:spPr bwMode="auto">
            <a:xfrm>
              <a:off x="1988" y="1261"/>
              <a:ext cx="2486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37" name="Line 9"/>
            <p:cNvSpPr>
              <a:spLocks noChangeShapeType="1"/>
            </p:cNvSpPr>
            <p:nvPr/>
          </p:nvSpPr>
          <p:spPr bwMode="auto">
            <a:xfrm flipH="1" flipV="1">
              <a:off x="3210" y="941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38" name="Text Box 10"/>
            <p:cNvSpPr txBox="1">
              <a:spLocks noChangeArrowheads="1"/>
            </p:cNvSpPr>
            <p:nvPr/>
          </p:nvSpPr>
          <p:spPr bwMode="auto">
            <a:xfrm>
              <a:off x="2922" y="607"/>
              <a:ext cx="5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32 bits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9" name="Line 11"/>
            <p:cNvSpPr>
              <a:spLocks noChangeShapeType="1"/>
            </p:cNvSpPr>
            <p:nvPr/>
          </p:nvSpPr>
          <p:spPr bwMode="auto">
            <a:xfrm>
              <a:off x="3552" y="762"/>
              <a:ext cx="899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40" name="Line 12"/>
            <p:cNvSpPr>
              <a:spLocks noChangeShapeType="1"/>
            </p:cNvSpPr>
            <p:nvPr/>
          </p:nvSpPr>
          <p:spPr bwMode="auto">
            <a:xfrm rot="10800000">
              <a:off x="1972" y="769"/>
              <a:ext cx="84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41" name="Text Box 13"/>
            <p:cNvSpPr txBox="1">
              <a:spLocks noChangeArrowheads="1"/>
            </p:cNvSpPr>
            <p:nvPr/>
          </p:nvSpPr>
          <p:spPr bwMode="auto">
            <a:xfrm>
              <a:off x="2606" y="2792"/>
              <a:ext cx="1351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data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(variable length,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typically a TCP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or UDP segment)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42" name="Text Box 14"/>
            <p:cNvSpPr txBox="1">
              <a:spLocks noChangeArrowheads="1"/>
            </p:cNvSpPr>
            <p:nvPr/>
          </p:nvSpPr>
          <p:spPr bwMode="auto">
            <a:xfrm>
              <a:off x="1929" y="1320"/>
              <a:ext cx="1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16-bit identifier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43" name="Line 15"/>
            <p:cNvSpPr>
              <a:spLocks noChangeShapeType="1"/>
            </p:cNvSpPr>
            <p:nvPr/>
          </p:nvSpPr>
          <p:spPr bwMode="auto">
            <a:xfrm flipV="1">
              <a:off x="1984" y="2205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44" name="Line 16"/>
            <p:cNvSpPr>
              <a:spLocks noChangeShapeType="1"/>
            </p:cNvSpPr>
            <p:nvPr/>
          </p:nvSpPr>
          <p:spPr bwMode="auto">
            <a:xfrm flipV="1">
              <a:off x="1984" y="2505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45" name="Text Box 17"/>
            <p:cNvSpPr txBox="1">
              <a:spLocks noChangeArrowheads="1"/>
            </p:cNvSpPr>
            <p:nvPr/>
          </p:nvSpPr>
          <p:spPr bwMode="auto">
            <a:xfrm>
              <a:off x="3464" y="1549"/>
              <a:ext cx="80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checksum</a:t>
              </a:r>
            </a:p>
          </p:txBody>
        </p:sp>
        <p:sp>
          <p:nvSpPr>
            <p:cNvPr id="76846" name="Text Box 18"/>
            <p:cNvSpPr txBox="1">
              <a:spLocks noChangeArrowheads="1"/>
            </p:cNvSpPr>
            <p:nvPr/>
          </p:nvSpPr>
          <p:spPr bwMode="auto">
            <a:xfrm>
              <a:off x="2008" y="1531"/>
              <a:ext cx="5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time to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live</a:t>
              </a:r>
            </a:p>
          </p:txBody>
        </p:sp>
        <p:sp>
          <p:nvSpPr>
            <p:cNvPr id="76847" name="Text Box 19"/>
            <p:cNvSpPr txBox="1">
              <a:spLocks noChangeArrowheads="1"/>
            </p:cNvSpPr>
            <p:nvPr/>
          </p:nvSpPr>
          <p:spPr bwMode="auto">
            <a:xfrm>
              <a:off x="2369" y="1959"/>
              <a:ext cx="16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32 bit source IP address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48" name="Text Box 31"/>
            <p:cNvSpPr txBox="1">
              <a:spLocks noChangeArrowheads="1"/>
            </p:cNvSpPr>
            <p:nvPr/>
          </p:nvSpPr>
          <p:spPr bwMode="auto">
            <a:xfrm>
              <a:off x="2222" y="907"/>
              <a:ext cx="47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len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49" name="Text Box 32"/>
            <p:cNvSpPr txBox="1">
              <a:spLocks noChangeArrowheads="1"/>
            </p:cNvSpPr>
            <p:nvPr/>
          </p:nvSpPr>
          <p:spPr bwMode="auto">
            <a:xfrm>
              <a:off x="2646" y="901"/>
              <a:ext cx="57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type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service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50" name="Line 33"/>
            <p:cNvSpPr>
              <a:spLocks noChangeShapeType="1"/>
            </p:cNvSpPr>
            <p:nvPr/>
          </p:nvSpPr>
          <p:spPr bwMode="auto">
            <a:xfrm flipH="1" flipV="1">
              <a:off x="2646" y="938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1" name="Line 34"/>
            <p:cNvSpPr>
              <a:spLocks noChangeShapeType="1"/>
            </p:cNvSpPr>
            <p:nvPr/>
          </p:nvSpPr>
          <p:spPr bwMode="auto">
            <a:xfrm flipH="1" flipV="1">
              <a:off x="2259" y="944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2" name="Line 37"/>
            <p:cNvSpPr>
              <a:spLocks noChangeShapeType="1"/>
            </p:cNvSpPr>
            <p:nvPr/>
          </p:nvSpPr>
          <p:spPr bwMode="auto">
            <a:xfrm flipH="1" flipV="1">
              <a:off x="3210" y="1265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3" name="Text Box 38"/>
            <p:cNvSpPr txBox="1">
              <a:spLocks noChangeArrowheads="1"/>
            </p:cNvSpPr>
            <p:nvPr/>
          </p:nvSpPr>
          <p:spPr bwMode="auto">
            <a:xfrm>
              <a:off x="3117" y="1314"/>
              <a:ext cx="4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flgs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54" name="Line 39"/>
            <p:cNvSpPr>
              <a:spLocks noChangeShapeType="1"/>
            </p:cNvSpPr>
            <p:nvPr/>
          </p:nvSpPr>
          <p:spPr bwMode="auto">
            <a:xfrm flipH="1" flipV="1">
              <a:off x="3504" y="1259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5" name="Text Box 40"/>
            <p:cNvSpPr txBox="1">
              <a:spLocks noChangeArrowheads="1"/>
            </p:cNvSpPr>
            <p:nvPr/>
          </p:nvSpPr>
          <p:spPr bwMode="auto">
            <a:xfrm>
              <a:off x="3531" y="1230"/>
              <a:ext cx="90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fragment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offset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56" name="Line 43"/>
            <p:cNvSpPr>
              <a:spLocks noChangeShapeType="1"/>
            </p:cNvSpPr>
            <p:nvPr/>
          </p:nvSpPr>
          <p:spPr bwMode="auto">
            <a:xfrm flipV="1">
              <a:off x="1984" y="1581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7" name="Line 44"/>
            <p:cNvSpPr>
              <a:spLocks noChangeShapeType="1"/>
            </p:cNvSpPr>
            <p:nvPr/>
          </p:nvSpPr>
          <p:spPr bwMode="auto">
            <a:xfrm flipH="1" flipV="1">
              <a:off x="3210" y="1583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8" name="Line 45"/>
            <p:cNvSpPr>
              <a:spLocks noChangeShapeType="1"/>
            </p:cNvSpPr>
            <p:nvPr/>
          </p:nvSpPr>
          <p:spPr bwMode="auto">
            <a:xfrm flipV="1">
              <a:off x="1972" y="1905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9" name="Text Box 46"/>
            <p:cNvSpPr txBox="1">
              <a:spLocks noChangeArrowheads="1"/>
            </p:cNvSpPr>
            <p:nvPr/>
          </p:nvSpPr>
          <p:spPr bwMode="auto">
            <a:xfrm>
              <a:off x="2668" y="1525"/>
              <a:ext cx="48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upper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layer</a:t>
              </a:r>
            </a:p>
          </p:txBody>
        </p:sp>
        <p:sp>
          <p:nvSpPr>
            <p:cNvPr id="76860" name="Line 47"/>
            <p:cNvSpPr>
              <a:spLocks noChangeShapeType="1"/>
            </p:cNvSpPr>
            <p:nvPr/>
          </p:nvSpPr>
          <p:spPr bwMode="auto">
            <a:xfrm flipH="1" flipV="1">
              <a:off x="2610" y="1589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61" name="Text Box 49"/>
            <p:cNvSpPr txBox="1">
              <a:spLocks noChangeArrowheads="1"/>
            </p:cNvSpPr>
            <p:nvPr/>
          </p:nvSpPr>
          <p:spPr bwMode="auto">
            <a:xfrm>
              <a:off x="2262" y="2235"/>
              <a:ext cx="19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32 bit destination IP address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62" name="Line 50"/>
            <p:cNvSpPr>
              <a:spLocks noChangeShapeType="1"/>
            </p:cNvSpPr>
            <p:nvPr/>
          </p:nvSpPr>
          <p:spPr bwMode="auto">
            <a:xfrm flipV="1">
              <a:off x="1984" y="2787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63" name="Text Box 51"/>
            <p:cNvSpPr txBox="1">
              <a:spLocks noChangeArrowheads="1"/>
            </p:cNvSpPr>
            <p:nvPr/>
          </p:nvSpPr>
          <p:spPr bwMode="auto">
            <a:xfrm>
              <a:off x="2673" y="2529"/>
              <a:ext cx="10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options (if any)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-261938" y="661988"/>
            <a:ext cx="3532188" cy="989012"/>
            <a:chOff x="-165" y="417"/>
            <a:chExt cx="2225" cy="623"/>
          </a:xfrm>
        </p:grpSpPr>
        <p:sp>
          <p:nvSpPr>
            <p:cNvPr id="76830" name="Text Box 20"/>
            <p:cNvSpPr txBox="1">
              <a:spLocks noChangeArrowheads="1"/>
            </p:cNvSpPr>
            <p:nvPr/>
          </p:nvSpPr>
          <p:spPr bwMode="auto">
            <a:xfrm>
              <a:off x="-165" y="417"/>
              <a:ext cx="195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IP protocol version number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800" dirty="0">
                  <a:solidFill>
                    <a:prstClr val="black"/>
                  </a:solidFill>
                </a:rPr>
                <a:t>(4 bits)</a:t>
              </a: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1" name="Line 23"/>
            <p:cNvSpPr>
              <a:spLocks noChangeShapeType="1"/>
            </p:cNvSpPr>
            <p:nvPr/>
          </p:nvSpPr>
          <p:spPr bwMode="auto">
            <a:xfrm>
              <a:off x="1727" y="749"/>
              <a:ext cx="333" cy="2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-64299" y="1308893"/>
            <a:ext cx="3738567" cy="646113"/>
            <a:chOff x="-40" y="886"/>
            <a:chExt cx="2355" cy="407"/>
          </a:xfrm>
        </p:grpSpPr>
        <p:sp>
          <p:nvSpPr>
            <p:cNvPr id="76828" name="Text Box 21"/>
            <p:cNvSpPr txBox="1">
              <a:spLocks noChangeArrowheads="1"/>
            </p:cNvSpPr>
            <p:nvPr/>
          </p:nvSpPr>
          <p:spPr bwMode="auto">
            <a:xfrm>
              <a:off x="-40" y="886"/>
              <a:ext cx="182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header length in # of bytes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(4 bits)</a:t>
              </a: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29" name="Line 24"/>
            <p:cNvSpPr>
              <a:spLocks noChangeShapeType="1"/>
            </p:cNvSpPr>
            <p:nvPr/>
          </p:nvSpPr>
          <p:spPr bwMode="auto">
            <a:xfrm>
              <a:off x="1745" y="1100"/>
              <a:ext cx="570" cy="9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658813" y="2860676"/>
            <a:ext cx="3624263" cy="1592262"/>
            <a:chOff x="458" y="1721"/>
            <a:chExt cx="2283" cy="1003"/>
          </a:xfrm>
        </p:grpSpPr>
        <p:sp>
          <p:nvSpPr>
            <p:cNvPr id="76826" name="Text Box 27"/>
            <p:cNvSpPr txBox="1">
              <a:spLocks noChangeArrowheads="1"/>
            </p:cNvSpPr>
            <p:nvPr/>
          </p:nvSpPr>
          <p:spPr bwMode="auto">
            <a:xfrm>
              <a:off x="458" y="2320"/>
              <a:ext cx="140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upper layer protocol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to deliver payload to</a:t>
              </a:r>
            </a:p>
          </p:txBody>
        </p:sp>
        <p:sp>
          <p:nvSpPr>
            <p:cNvPr id="76827" name="Line 28"/>
            <p:cNvSpPr>
              <a:spLocks noChangeShapeType="1"/>
            </p:cNvSpPr>
            <p:nvPr/>
          </p:nvSpPr>
          <p:spPr bwMode="auto">
            <a:xfrm flipV="1">
              <a:off x="1817" y="1721"/>
              <a:ext cx="924" cy="70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1"/>
          <p:cNvGrpSpPr>
            <a:grpSpLocks/>
          </p:cNvGrpSpPr>
          <p:nvPr/>
        </p:nvGrpSpPr>
        <p:grpSpPr bwMode="auto">
          <a:xfrm>
            <a:off x="6846888" y="1054100"/>
            <a:ext cx="2176462" cy="735013"/>
            <a:chOff x="4313" y="664"/>
            <a:chExt cx="1371" cy="463"/>
          </a:xfrm>
        </p:grpSpPr>
        <p:sp>
          <p:nvSpPr>
            <p:cNvPr id="76824" name="Text Box 26"/>
            <p:cNvSpPr txBox="1">
              <a:spLocks noChangeArrowheads="1"/>
            </p:cNvSpPr>
            <p:nvPr/>
          </p:nvSpPr>
          <p:spPr bwMode="auto">
            <a:xfrm>
              <a:off x="4648" y="664"/>
              <a:ext cx="103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total datagram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length (bytes)</a:t>
              </a:r>
            </a:p>
          </p:txBody>
        </p:sp>
        <p:sp>
          <p:nvSpPr>
            <p:cNvPr id="76825" name="Line 30"/>
            <p:cNvSpPr>
              <a:spLocks noChangeShapeType="1"/>
            </p:cNvSpPr>
            <p:nvPr/>
          </p:nvSpPr>
          <p:spPr bwMode="auto">
            <a:xfrm flipH="1">
              <a:off x="4313" y="869"/>
              <a:ext cx="402" cy="2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58"/>
          <p:cNvGrpSpPr>
            <a:grpSpLocks/>
          </p:cNvGrpSpPr>
          <p:nvPr/>
        </p:nvGrpSpPr>
        <p:grpSpPr bwMode="auto">
          <a:xfrm>
            <a:off x="-244474" y="1760539"/>
            <a:ext cx="4567243" cy="823913"/>
            <a:chOff x="-154" y="1109"/>
            <a:chExt cx="2877" cy="519"/>
          </a:xfrm>
        </p:grpSpPr>
        <p:sp>
          <p:nvSpPr>
            <p:cNvPr id="76822" name="Text Box 35"/>
            <p:cNvSpPr txBox="1">
              <a:spLocks noChangeArrowheads="1"/>
            </p:cNvSpPr>
            <p:nvPr/>
          </p:nvSpPr>
          <p:spPr bwMode="auto">
            <a:xfrm>
              <a:off x="-154" y="1221"/>
              <a:ext cx="211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“</a:t>
              </a:r>
              <a:r>
                <a:rPr kumimoji="0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type</a:t>
              </a:r>
              <a:r>
                <a: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”</a:t>
              </a:r>
              <a:r>
                <a:rPr kumimoji="0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of data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800" dirty="0">
                  <a:solidFill>
                    <a:prstClr val="black"/>
                  </a:solidFill>
                </a:rPr>
                <a:t>  (real-time, non-real-time etc.)</a:t>
              </a:r>
              <a:r>
                <a:rPr kumimoji="0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</a:t>
              </a:r>
              <a:endPara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23" name="Line 36"/>
            <p:cNvSpPr>
              <a:spLocks noChangeShapeType="1"/>
            </p:cNvSpPr>
            <p:nvPr/>
          </p:nvSpPr>
          <p:spPr bwMode="auto">
            <a:xfrm flipV="1">
              <a:off x="1902" y="1109"/>
              <a:ext cx="821" cy="25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59"/>
          <p:cNvGrpSpPr>
            <a:grpSpLocks/>
          </p:cNvGrpSpPr>
          <p:nvPr/>
        </p:nvGrpSpPr>
        <p:grpSpPr bwMode="auto">
          <a:xfrm>
            <a:off x="-109906" y="2657478"/>
            <a:ext cx="3527794" cy="646113"/>
            <a:chOff x="551" y="1674"/>
            <a:chExt cx="1602" cy="407"/>
          </a:xfrm>
        </p:grpSpPr>
        <p:sp>
          <p:nvSpPr>
            <p:cNvPr id="76816" name="Text Box 22"/>
            <p:cNvSpPr txBox="1">
              <a:spLocks noChangeArrowheads="1"/>
            </p:cNvSpPr>
            <p:nvPr/>
          </p:nvSpPr>
          <p:spPr bwMode="auto">
            <a:xfrm>
              <a:off x="551" y="1674"/>
              <a:ext cx="146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max number remaining hops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(decremented at each router)</a:t>
              </a:r>
            </a:p>
          </p:txBody>
        </p:sp>
        <p:sp>
          <p:nvSpPr>
            <p:cNvPr id="76817" name="Line 48"/>
            <p:cNvSpPr>
              <a:spLocks noChangeShapeType="1"/>
            </p:cNvSpPr>
            <p:nvPr/>
          </p:nvSpPr>
          <p:spPr bwMode="auto">
            <a:xfrm flipV="1">
              <a:off x="1949" y="1757"/>
              <a:ext cx="204" cy="12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6532563" y="3987800"/>
            <a:ext cx="2508250" cy="1465263"/>
            <a:chOff x="4115" y="2512"/>
            <a:chExt cx="1580" cy="923"/>
          </a:xfrm>
        </p:grpSpPr>
        <p:sp>
          <p:nvSpPr>
            <p:cNvPr id="76814" name="Text Box 52"/>
            <p:cNvSpPr txBox="1">
              <a:spLocks noChangeArrowheads="1"/>
            </p:cNvSpPr>
            <p:nvPr/>
          </p:nvSpPr>
          <p:spPr bwMode="auto">
            <a:xfrm>
              <a:off x="4595" y="2512"/>
              <a:ext cx="1100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e.g. timestamp,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record route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taken, specify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list of routers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to visit.</a:t>
              </a:r>
            </a:p>
          </p:txBody>
        </p:sp>
        <p:sp>
          <p:nvSpPr>
            <p:cNvPr id="76815" name="Line 53"/>
            <p:cNvSpPr>
              <a:spLocks noChangeShapeType="1"/>
            </p:cNvSpPr>
            <p:nvPr/>
          </p:nvSpPr>
          <p:spPr bwMode="auto">
            <a:xfrm flipH="1">
              <a:off x="4115" y="2651"/>
              <a:ext cx="516" cy="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4" name="Picture 7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42" y="536052"/>
            <a:ext cx="4113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20700" y="0"/>
            <a:ext cx="7772400" cy="781050"/>
          </a:xfrm>
        </p:spPr>
        <p:txBody>
          <a:bodyPr/>
          <a:lstStyle/>
          <a:p>
            <a:r>
              <a:rPr lang="en-US" altLang="en-US" sz="4000" dirty="0">
                <a:ea typeface="ＭＳ Ｐゴシック" charset="-128"/>
              </a:rPr>
              <a:t>IP datagram format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E0DEAB-A256-88EB-5964-54325799EE46}"/>
              </a:ext>
            </a:extLst>
          </p:cNvPr>
          <p:cNvGrpSpPr/>
          <p:nvPr/>
        </p:nvGrpSpPr>
        <p:grpSpPr>
          <a:xfrm>
            <a:off x="3187700" y="1787525"/>
            <a:ext cx="5865813" cy="915988"/>
            <a:chOff x="3187700" y="1787525"/>
            <a:chExt cx="5865813" cy="915988"/>
          </a:xfrm>
        </p:grpSpPr>
        <p:sp>
          <p:nvSpPr>
            <p:cNvPr id="76818" name="Text Box 25"/>
            <p:cNvSpPr txBox="1">
              <a:spLocks noChangeArrowheads="1"/>
            </p:cNvSpPr>
            <p:nvPr/>
          </p:nvSpPr>
          <p:spPr bwMode="auto">
            <a:xfrm>
              <a:off x="7408863" y="1787525"/>
              <a:ext cx="1644650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fragmentation/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reassembly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05F069D-7AB4-543B-F5E1-1741DB160231}"/>
                </a:ext>
              </a:extLst>
            </p:cNvPr>
            <p:cNvSpPr/>
            <p:nvPr/>
          </p:nvSpPr>
          <p:spPr>
            <a:xfrm>
              <a:off x="3187700" y="2008188"/>
              <a:ext cx="3846513" cy="496887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7754520-C36A-5DFC-14FB-1E77B42B0663}"/>
                </a:ext>
              </a:extLst>
            </p:cNvPr>
            <p:cNvCxnSpPr>
              <a:stCxn id="11" idx="3"/>
              <a:endCxn id="76818" idx="1"/>
            </p:cNvCxnSpPr>
            <p:nvPr/>
          </p:nvCxnSpPr>
          <p:spPr>
            <a:xfrm flipV="1">
              <a:off x="7034213" y="2245519"/>
              <a:ext cx="374650" cy="11113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45CC76-2AC0-848F-3833-5345CED0337A}"/>
              </a:ext>
            </a:extLst>
          </p:cNvPr>
          <p:cNvGrpSpPr/>
          <p:nvPr/>
        </p:nvGrpSpPr>
        <p:grpSpPr>
          <a:xfrm>
            <a:off x="6775451" y="2789241"/>
            <a:ext cx="2134306" cy="776147"/>
            <a:chOff x="6775451" y="2789241"/>
            <a:chExt cx="2134306" cy="77614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AC91F2-DCF5-4B98-2DD2-988D832D14E4}"/>
                </a:ext>
              </a:extLst>
            </p:cNvPr>
            <p:cNvSpPr txBox="1"/>
            <p:nvPr/>
          </p:nvSpPr>
          <p:spPr>
            <a:xfrm>
              <a:off x="7421564" y="2857502"/>
              <a:ext cx="1488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Why header only?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560BC9E-DC91-81C7-CF3F-2B5C5DA341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75451" y="2789241"/>
              <a:ext cx="724697" cy="239709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929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D3566C8A-B016-BC43-88A3-DB7EF7A15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u="sng" dirty="0"/>
              <a:t>IP Fragmentation and Reassembly</a:t>
            </a:r>
            <a:endParaRPr lang="en-AU" altLang="en-US" sz="3600" u="sng" dirty="0"/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B7419FD2-2219-1F4A-92F9-F122E37428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/>
              <a:t>IP datagrams traversing the sequence of physical networks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</p:txBody>
      </p:sp>
      <p:pic>
        <p:nvPicPr>
          <p:cNvPr id="73732" name="Picture 5" descr="f03-17-9780123850591 copy">
            <a:extLst>
              <a:ext uri="{FF2B5EF4-FFF2-40B4-BE49-F238E27FC236}">
                <a16:creationId xmlns:a16="http://schemas.microsoft.com/office/drawing/2014/main" id="{400B8707-545A-D340-8972-F81C91F2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916113"/>
            <a:ext cx="6913563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697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f03-15-9780123850591 copy">
            <a:extLst>
              <a:ext uri="{FF2B5EF4-FFF2-40B4-BE49-F238E27FC236}">
                <a16:creationId xmlns:a16="http://schemas.microsoft.com/office/drawing/2014/main" id="{935D060A-960D-C726-CE73-25CF127D3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5" y="778943"/>
            <a:ext cx="8844844" cy="266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FF56FF8-015A-B012-9065-5E2622FD25E6}"/>
              </a:ext>
            </a:extLst>
          </p:cNvPr>
          <p:cNvGrpSpPr/>
          <p:nvPr/>
        </p:nvGrpSpPr>
        <p:grpSpPr>
          <a:xfrm>
            <a:off x="412185" y="4516269"/>
            <a:ext cx="4596708" cy="1632233"/>
            <a:chOff x="412185" y="4516269"/>
            <a:chExt cx="4596708" cy="163223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F1A921-CC47-73F3-07AA-148CC26313C1}"/>
                </a:ext>
              </a:extLst>
            </p:cNvPr>
            <p:cNvSpPr txBox="1"/>
            <p:nvPr/>
          </p:nvSpPr>
          <p:spPr>
            <a:xfrm>
              <a:off x="412185" y="5686837"/>
              <a:ext cx="45967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Maximum Transmission Unit (MTU)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B9A9DE3-4B66-8B67-D249-085925B7EF2E}"/>
                </a:ext>
              </a:extLst>
            </p:cNvPr>
            <p:cNvSpPr/>
            <p:nvPr/>
          </p:nvSpPr>
          <p:spPr>
            <a:xfrm rot="625318" flipH="1">
              <a:off x="1703637" y="4516269"/>
              <a:ext cx="988133" cy="1153527"/>
            </a:xfrm>
            <a:custGeom>
              <a:avLst/>
              <a:gdLst>
                <a:gd name="connsiteX0" fmla="*/ 0 w 2895600"/>
                <a:gd name="connsiteY0" fmla="*/ 1453446 h 1453446"/>
                <a:gd name="connsiteX1" fmla="*/ 644769 w 2895600"/>
                <a:gd name="connsiteY1" fmla="*/ 210799 h 1453446"/>
                <a:gd name="connsiteX2" fmla="*/ 2895600 w 2895600"/>
                <a:gd name="connsiteY2" fmla="*/ 11507 h 1453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5600" h="1453446">
                  <a:moveTo>
                    <a:pt x="0" y="1453446"/>
                  </a:moveTo>
                  <a:cubicBezTo>
                    <a:pt x="81084" y="952284"/>
                    <a:pt x="162169" y="451122"/>
                    <a:pt x="644769" y="210799"/>
                  </a:cubicBezTo>
                  <a:cubicBezTo>
                    <a:pt x="1127369" y="-29524"/>
                    <a:pt x="2011484" y="-9009"/>
                    <a:pt x="2895600" y="11507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CA0782-CF6E-94FC-A2EF-F9E6B41BFBD4}"/>
              </a:ext>
            </a:extLst>
          </p:cNvPr>
          <p:cNvGrpSpPr/>
          <p:nvPr/>
        </p:nvGrpSpPr>
        <p:grpSpPr>
          <a:xfrm>
            <a:off x="118534" y="3563376"/>
            <a:ext cx="8959348" cy="1921616"/>
            <a:chOff x="118534" y="3563376"/>
            <a:chExt cx="8959348" cy="192161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29DAFF4-CAC7-77DF-756C-34894D96EE4A}"/>
                </a:ext>
              </a:extLst>
            </p:cNvPr>
            <p:cNvCxnSpPr>
              <a:cxnSpLocks/>
              <a:endCxn id="2" idx="3"/>
            </p:cNvCxnSpPr>
            <p:nvPr/>
          </p:nvCxnSpPr>
          <p:spPr>
            <a:xfrm>
              <a:off x="2895600" y="3809455"/>
              <a:ext cx="1296607" cy="2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ECA4C12-417D-3AD0-011F-CBE02B090A66}"/>
                </a:ext>
              </a:extLst>
            </p:cNvPr>
            <p:cNvCxnSpPr>
              <a:cxnSpLocks/>
            </p:cNvCxnSpPr>
            <p:nvPr/>
          </p:nvCxnSpPr>
          <p:spPr>
            <a:xfrm>
              <a:off x="5178777" y="3809455"/>
              <a:ext cx="1296607" cy="2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4E9E65D-8205-337F-8B60-B754A0B5B31A}"/>
                </a:ext>
              </a:extLst>
            </p:cNvPr>
            <p:cNvCxnSpPr>
              <a:cxnSpLocks/>
            </p:cNvCxnSpPr>
            <p:nvPr/>
          </p:nvCxnSpPr>
          <p:spPr>
            <a:xfrm>
              <a:off x="7371644" y="3951115"/>
              <a:ext cx="767645" cy="697089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BBE69D8-D9EB-0746-D311-C81214143B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4711" y="3951115"/>
              <a:ext cx="1117600" cy="1095022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 descr="Pc - Free computer icons">
              <a:extLst>
                <a:ext uri="{FF2B5EF4-FFF2-40B4-BE49-F238E27FC236}">
                  <a16:creationId xmlns:a16="http://schemas.microsoft.com/office/drawing/2014/main" id="{682A7A5F-DD52-8BCE-1776-6A1804DF1B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2549" y="4299659"/>
              <a:ext cx="1185333" cy="1185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Laptop - Free computer icons">
              <a:extLst>
                <a:ext uri="{FF2B5EF4-FFF2-40B4-BE49-F238E27FC236}">
                  <a16:creationId xmlns:a16="http://schemas.microsoft.com/office/drawing/2014/main" id="{22C7143F-6920-8F61-F8A9-62064D57D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34" y="4380091"/>
              <a:ext cx="1027289" cy="1027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Network Router Icon #431529 - Free Icons Library">
              <a:extLst>
                <a:ext uri="{FF2B5EF4-FFF2-40B4-BE49-F238E27FC236}">
                  <a16:creationId xmlns:a16="http://schemas.microsoft.com/office/drawing/2014/main" id="{DC31B631-ABCE-A730-3C62-273761E318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51363" y="3563378"/>
              <a:ext cx="1028903" cy="492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8" descr="Network Router Icon #431529 - Free Icons Library">
              <a:extLst>
                <a:ext uri="{FF2B5EF4-FFF2-40B4-BE49-F238E27FC236}">
                  <a16:creationId xmlns:a16="http://schemas.microsoft.com/office/drawing/2014/main" id="{EA4F5CE4-8511-1B61-40C4-D2141ECDDC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192207" y="3563377"/>
              <a:ext cx="1028903" cy="492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8" descr="Network Router Icon #431529 - Free Icons Library">
              <a:extLst>
                <a:ext uri="{FF2B5EF4-FFF2-40B4-BE49-F238E27FC236}">
                  <a16:creationId xmlns:a16="http://schemas.microsoft.com/office/drawing/2014/main" id="{1C4E8051-1756-765F-A87E-8685E4B428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433051" y="3563376"/>
              <a:ext cx="1028903" cy="492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EC2938-B116-5209-379E-07EF66501513}"/>
                </a:ext>
              </a:extLst>
            </p:cNvPr>
            <p:cNvSpPr txBox="1"/>
            <p:nvPr/>
          </p:nvSpPr>
          <p:spPr>
            <a:xfrm>
              <a:off x="2222783" y="3942354"/>
              <a:ext cx="506870" cy="46166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6B9AD6-A5A9-0603-C1A8-FF609C7670D4}"/>
                </a:ext>
              </a:extLst>
            </p:cNvPr>
            <p:cNvSpPr txBox="1"/>
            <p:nvPr/>
          </p:nvSpPr>
          <p:spPr>
            <a:xfrm>
              <a:off x="388739" y="4560511"/>
              <a:ext cx="5325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H5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40E018-3889-31AC-CE2F-05C45CB3AE48}"/>
                </a:ext>
              </a:extLst>
            </p:cNvPr>
            <p:cNvSpPr txBox="1"/>
            <p:nvPr/>
          </p:nvSpPr>
          <p:spPr>
            <a:xfrm>
              <a:off x="8065587" y="4691980"/>
              <a:ext cx="5325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H8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C2E194-371B-DCBA-6A94-208F46AE1BC0}"/>
                </a:ext>
              </a:extLst>
            </p:cNvPr>
            <p:cNvSpPr txBox="1"/>
            <p:nvPr/>
          </p:nvSpPr>
          <p:spPr>
            <a:xfrm>
              <a:off x="4475801" y="3952166"/>
              <a:ext cx="506870" cy="46166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F5092E-83FF-AEA5-969E-31429AC4158A}"/>
                </a:ext>
              </a:extLst>
            </p:cNvPr>
            <p:cNvSpPr txBox="1"/>
            <p:nvPr/>
          </p:nvSpPr>
          <p:spPr>
            <a:xfrm>
              <a:off x="6717530" y="3950689"/>
              <a:ext cx="506870" cy="461665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R3</a:t>
              </a:r>
            </a:p>
          </p:txBody>
        </p:sp>
      </p:grpSp>
      <p:sp>
        <p:nvSpPr>
          <p:cNvPr id="23" name="Rectangle 2">
            <a:extLst>
              <a:ext uri="{FF2B5EF4-FFF2-40B4-BE49-F238E27FC236}">
                <a16:creationId xmlns:a16="http://schemas.microsoft.com/office/drawing/2014/main" id="{1588B7F7-0330-3BD4-F3CA-B8D6D846E0CD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9790"/>
            <a:ext cx="8281987" cy="646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/>
              <a:t>IP Fragmentation and Reassembly</a:t>
            </a:r>
            <a:endParaRPr lang="en-AU" alt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169044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9DAFF4-CAC7-77DF-756C-34894D96EE4A}"/>
              </a:ext>
            </a:extLst>
          </p:cNvPr>
          <p:cNvCxnSpPr>
            <a:cxnSpLocks/>
            <a:endCxn id="2" idx="3"/>
          </p:cNvCxnSpPr>
          <p:nvPr/>
        </p:nvCxnSpPr>
        <p:spPr>
          <a:xfrm>
            <a:off x="2895600" y="3809455"/>
            <a:ext cx="1296607" cy="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CA4C12-417D-3AD0-011F-CBE02B090A66}"/>
              </a:ext>
            </a:extLst>
          </p:cNvPr>
          <p:cNvCxnSpPr>
            <a:cxnSpLocks/>
          </p:cNvCxnSpPr>
          <p:nvPr/>
        </p:nvCxnSpPr>
        <p:spPr>
          <a:xfrm>
            <a:off x="5178777" y="3809455"/>
            <a:ext cx="1296607" cy="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E9E65D-8205-337F-8B60-B754A0B5B31A}"/>
              </a:ext>
            </a:extLst>
          </p:cNvPr>
          <p:cNvCxnSpPr>
            <a:cxnSpLocks/>
          </p:cNvCxnSpPr>
          <p:nvPr/>
        </p:nvCxnSpPr>
        <p:spPr>
          <a:xfrm>
            <a:off x="7371644" y="3951115"/>
            <a:ext cx="767645" cy="697089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BE69D8-D9EB-0746-D311-C81214143B5A}"/>
              </a:ext>
            </a:extLst>
          </p:cNvPr>
          <p:cNvCxnSpPr>
            <a:cxnSpLocks/>
          </p:cNvCxnSpPr>
          <p:nvPr/>
        </p:nvCxnSpPr>
        <p:spPr>
          <a:xfrm flipV="1">
            <a:off x="1004711" y="3951115"/>
            <a:ext cx="1117600" cy="109502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c - Free computer icons">
            <a:extLst>
              <a:ext uri="{FF2B5EF4-FFF2-40B4-BE49-F238E27FC236}">
                <a16:creationId xmlns:a16="http://schemas.microsoft.com/office/drawing/2014/main" id="{682A7A5F-DD52-8BCE-1776-6A1804DF1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549" y="4299659"/>
            <a:ext cx="1185333" cy="11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ptop - Free computer icons">
            <a:extLst>
              <a:ext uri="{FF2B5EF4-FFF2-40B4-BE49-F238E27FC236}">
                <a16:creationId xmlns:a16="http://schemas.microsoft.com/office/drawing/2014/main" id="{22C7143F-6920-8F61-F8A9-62064D57D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4" y="4380091"/>
            <a:ext cx="1027289" cy="102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etwork Router Icon #431529 - Free Icons Library">
            <a:extLst>
              <a:ext uri="{FF2B5EF4-FFF2-40B4-BE49-F238E27FC236}">
                <a16:creationId xmlns:a16="http://schemas.microsoft.com/office/drawing/2014/main" id="{DC31B631-ABCE-A730-3C62-273761E31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51363" y="3563378"/>
            <a:ext cx="1028903" cy="4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Network Router Icon #431529 - Free Icons Library">
            <a:extLst>
              <a:ext uri="{FF2B5EF4-FFF2-40B4-BE49-F238E27FC236}">
                <a16:creationId xmlns:a16="http://schemas.microsoft.com/office/drawing/2014/main" id="{EA4F5CE4-8511-1B61-40C4-D2141ECD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2207" y="3563377"/>
            <a:ext cx="1028903" cy="4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Network Router Icon #431529 - Free Icons Library">
            <a:extLst>
              <a:ext uri="{FF2B5EF4-FFF2-40B4-BE49-F238E27FC236}">
                <a16:creationId xmlns:a16="http://schemas.microsoft.com/office/drawing/2014/main" id="{1C4E8051-1756-765F-A87E-8685E4B42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33051" y="3563376"/>
            <a:ext cx="1028903" cy="4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783B0D-DD20-428E-AFAA-97416EC833BD}"/>
              </a:ext>
            </a:extLst>
          </p:cNvPr>
          <p:cNvSpPr txBox="1"/>
          <p:nvPr/>
        </p:nvSpPr>
        <p:spPr>
          <a:xfrm>
            <a:off x="635553" y="3842438"/>
            <a:ext cx="1225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MTU=1500</a:t>
            </a:r>
          </a:p>
          <a:p>
            <a:pPr algn="ctr"/>
            <a:r>
              <a:rPr lang="en-US" dirty="0"/>
              <a:t>(bytes)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49D16-74B8-76B0-9ADB-C3468082C632}"/>
              </a:ext>
            </a:extLst>
          </p:cNvPr>
          <p:cNvSpPr txBox="1"/>
          <p:nvPr/>
        </p:nvSpPr>
        <p:spPr>
          <a:xfrm>
            <a:off x="2942372" y="3797502"/>
            <a:ext cx="122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MTU=1500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77D39-89FA-ECDA-FAC8-A73CBF7B32E3}"/>
              </a:ext>
            </a:extLst>
          </p:cNvPr>
          <p:cNvSpPr txBox="1"/>
          <p:nvPr/>
        </p:nvSpPr>
        <p:spPr>
          <a:xfrm>
            <a:off x="5266545" y="379750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MTU=532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B076DE-8880-A1F0-DA18-99D7189930BD}"/>
              </a:ext>
            </a:extLst>
          </p:cNvPr>
          <p:cNvSpPr txBox="1"/>
          <p:nvPr/>
        </p:nvSpPr>
        <p:spPr>
          <a:xfrm>
            <a:off x="7644023" y="3968427"/>
            <a:ext cx="122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MTU=1500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7CC92B-72C4-C75A-5A9F-1ADF75E3FD71}"/>
              </a:ext>
            </a:extLst>
          </p:cNvPr>
          <p:cNvGrpSpPr/>
          <p:nvPr/>
        </p:nvGrpSpPr>
        <p:grpSpPr>
          <a:xfrm>
            <a:off x="1145823" y="4131021"/>
            <a:ext cx="2446278" cy="1023793"/>
            <a:chOff x="1145823" y="4131021"/>
            <a:chExt cx="2446278" cy="1023793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9403C89-FFDA-C068-4EF6-BC12A225CF87}"/>
                </a:ext>
              </a:extLst>
            </p:cNvPr>
            <p:cNvCxnSpPr/>
            <p:nvPr/>
          </p:nvCxnSpPr>
          <p:spPr>
            <a:xfrm flipV="1">
              <a:off x="1145823" y="4131021"/>
              <a:ext cx="1066799" cy="1023793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59FA441-D8A9-BA57-D3CC-22E2BA7F324E}"/>
                </a:ext>
              </a:extLst>
            </p:cNvPr>
            <p:cNvGrpSpPr/>
            <p:nvPr/>
          </p:nvGrpSpPr>
          <p:grpSpPr>
            <a:xfrm>
              <a:off x="1520765" y="4646458"/>
              <a:ext cx="2071336" cy="406400"/>
              <a:chOff x="110155" y="3022600"/>
              <a:chExt cx="2071336" cy="4064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B9626E-EE9B-0B22-FA0D-FC50C9322818}"/>
                  </a:ext>
                </a:extLst>
              </p:cNvPr>
              <p:cNvSpPr/>
              <p:nvPr/>
            </p:nvSpPr>
            <p:spPr>
              <a:xfrm>
                <a:off x="118533" y="3022600"/>
                <a:ext cx="200377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F2447C-3ECC-2923-D02D-6EE48EB76A64}"/>
                  </a:ext>
                </a:extLst>
              </p:cNvPr>
              <p:cNvSpPr txBox="1"/>
              <p:nvPr/>
            </p:nvSpPr>
            <p:spPr>
              <a:xfrm>
                <a:off x="110155" y="3042561"/>
                <a:ext cx="2071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Datagram Len=1500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A5FCFB-990E-6211-BFF2-217E387860EF}"/>
              </a:ext>
            </a:extLst>
          </p:cNvPr>
          <p:cNvGrpSpPr/>
          <p:nvPr/>
        </p:nvGrpSpPr>
        <p:grpSpPr>
          <a:xfrm>
            <a:off x="2743904" y="3002639"/>
            <a:ext cx="2071336" cy="671824"/>
            <a:chOff x="1520765" y="4646458"/>
            <a:chExt cx="2071336" cy="671824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C1AEAD3-D729-8B7B-B6C4-17863B6BE82B}"/>
                </a:ext>
              </a:extLst>
            </p:cNvPr>
            <p:cNvCxnSpPr>
              <a:cxnSpLocks/>
            </p:cNvCxnSpPr>
            <p:nvPr/>
          </p:nvCxnSpPr>
          <p:spPr>
            <a:xfrm>
              <a:off x="1765505" y="5318282"/>
              <a:ext cx="115812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3DB48D9-7594-D0F9-F73B-EC620684ED6E}"/>
                </a:ext>
              </a:extLst>
            </p:cNvPr>
            <p:cNvGrpSpPr/>
            <p:nvPr/>
          </p:nvGrpSpPr>
          <p:grpSpPr>
            <a:xfrm>
              <a:off x="1520765" y="4646458"/>
              <a:ext cx="2071336" cy="406400"/>
              <a:chOff x="110155" y="3022600"/>
              <a:chExt cx="2071336" cy="4064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0CABD83-D34E-486A-AF45-2F659260FDE9}"/>
                  </a:ext>
                </a:extLst>
              </p:cNvPr>
              <p:cNvSpPr/>
              <p:nvPr/>
            </p:nvSpPr>
            <p:spPr>
              <a:xfrm>
                <a:off x="118533" y="3022600"/>
                <a:ext cx="200377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4334C4-151E-BB43-8FE4-E7D5FFBA46B7}"/>
                  </a:ext>
                </a:extLst>
              </p:cNvPr>
              <p:cNvSpPr txBox="1"/>
              <p:nvPr/>
            </p:nvSpPr>
            <p:spPr>
              <a:xfrm>
                <a:off x="110155" y="3042561"/>
                <a:ext cx="2071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Datagram Len=1500</a:t>
                </a: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F347BC-6929-37AD-C304-DD2F5106E032}"/>
              </a:ext>
            </a:extLst>
          </p:cNvPr>
          <p:cNvSpPr txBox="1"/>
          <p:nvPr/>
        </p:nvSpPr>
        <p:spPr>
          <a:xfrm>
            <a:off x="5605271" y="3011106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D9BB93-F7ED-7378-64AE-E058687ABBAF}"/>
              </a:ext>
            </a:extLst>
          </p:cNvPr>
          <p:cNvSpPr txBox="1"/>
          <p:nvPr/>
        </p:nvSpPr>
        <p:spPr>
          <a:xfrm>
            <a:off x="2222783" y="3942354"/>
            <a:ext cx="50687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R1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83F11C-97BF-9AF5-99FE-4BEF550A699F}"/>
              </a:ext>
            </a:extLst>
          </p:cNvPr>
          <p:cNvSpPr txBox="1"/>
          <p:nvPr/>
        </p:nvSpPr>
        <p:spPr>
          <a:xfrm>
            <a:off x="4475801" y="3952166"/>
            <a:ext cx="50687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R2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C62741-7559-172E-67D3-FAF0851E5496}"/>
              </a:ext>
            </a:extLst>
          </p:cNvPr>
          <p:cNvSpPr txBox="1"/>
          <p:nvPr/>
        </p:nvSpPr>
        <p:spPr>
          <a:xfrm>
            <a:off x="6717530" y="3950689"/>
            <a:ext cx="50687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R3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79A5374D-99D0-4C1D-8056-FA4C6777DC9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9790"/>
            <a:ext cx="8281987" cy="646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/>
              <a:t>IP Fragmentation and Reassembly</a:t>
            </a:r>
            <a:endParaRPr lang="en-AU" alt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222757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48457A88-AC6F-4A4D-8415-A97A198D93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Link State </a:t>
            </a:r>
            <a:endParaRPr lang="en-AU" altLang="en-US" sz="3600" dirty="0"/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9E9E1660-F554-D745-84A8-934A99CF16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8831" y="1108869"/>
            <a:ext cx="7886700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dirty="0"/>
              <a:t>Reliable Flooding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2000" dirty="0"/>
              <a:t>Flooding of link-state packets. (a) LSP arrives at node X; (b) X floods LSP to A and C; (c) A and C flood LSP to B (but not X); (d) flooding is complete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dirty="0"/>
          </a:p>
          <a:p>
            <a:pPr lvl="1">
              <a:buSzPct val="100000"/>
              <a:buFontTx/>
              <a:buChar char="•"/>
            </a:pPr>
            <a:endParaRPr lang="en-US" altLang="en-US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  <p:pic>
        <p:nvPicPr>
          <p:cNvPr id="117764" name="Picture 5" descr="f03-32-9780123850591 copy">
            <a:extLst>
              <a:ext uri="{FF2B5EF4-FFF2-40B4-BE49-F238E27FC236}">
                <a16:creationId xmlns:a16="http://schemas.microsoft.com/office/drawing/2014/main" id="{743F701D-51C6-CC47-82A0-BCC57E217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700213"/>
            <a:ext cx="575786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6CEEB0-9C85-E55C-7396-C38D162DAD89}"/>
              </a:ext>
            </a:extLst>
          </p:cNvPr>
          <p:cNvSpPr txBox="1"/>
          <p:nvPr/>
        </p:nvSpPr>
        <p:spPr>
          <a:xfrm>
            <a:off x="263236" y="5574497"/>
            <a:ext cx="8880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If B receives LSP from A first, will B send the second copy received from A to C?</a:t>
            </a:r>
          </a:p>
        </p:txBody>
      </p:sp>
    </p:spTree>
    <p:extLst>
      <p:ext uri="{BB962C8B-B14F-4D97-AF65-F5344CB8AC3E}">
        <p14:creationId xmlns:p14="http://schemas.microsoft.com/office/powerpoint/2010/main" val="3883452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9DAFF4-CAC7-77DF-756C-34894D96EE4A}"/>
              </a:ext>
            </a:extLst>
          </p:cNvPr>
          <p:cNvCxnSpPr>
            <a:cxnSpLocks/>
            <a:endCxn id="2" idx="3"/>
          </p:cNvCxnSpPr>
          <p:nvPr/>
        </p:nvCxnSpPr>
        <p:spPr>
          <a:xfrm>
            <a:off x="2895600" y="3809455"/>
            <a:ext cx="1296607" cy="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CA4C12-417D-3AD0-011F-CBE02B090A66}"/>
              </a:ext>
            </a:extLst>
          </p:cNvPr>
          <p:cNvCxnSpPr>
            <a:cxnSpLocks/>
          </p:cNvCxnSpPr>
          <p:nvPr/>
        </p:nvCxnSpPr>
        <p:spPr>
          <a:xfrm>
            <a:off x="5178777" y="3809455"/>
            <a:ext cx="1296607" cy="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E9E65D-8205-337F-8B60-B754A0B5B31A}"/>
              </a:ext>
            </a:extLst>
          </p:cNvPr>
          <p:cNvCxnSpPr>
            <a:cxnSpLocks/>
          </p:cNvCxnSpPr>
          <p:nvPr/>
        </p:nvCxnSpPr>
        <p:spPr>
          <a:xfrm>
            <a:off x="7371644" y="3951115"/>
            <a:ext cx="767645" cy="697089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BE69D8-D9EB-0746-D311-C81214143B5A}"/>
              </a:ext>
            </a:extLst>
          </p:cNvPr>
          <p:cNvCxnSpPr>
            <a:cxnSpLocks/>
          </p:cNvCxnSpPr>
          <p:nvPr/>
        </p:nvCxnSpPr>
        <p:spPr>
          <a:xfrm flipV="1">
            <a:off x="1004711" y="3951115"/>
            <a:ext cx="1117600" cy="109502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c - Free computer icons">
            <a:extLst>
              <a:ext uri="{FF2B5EF4-FFF2-40B4-BE49-F238E27FC236}">
                <a16:creationId xmlns:a16="http://schemas.microsoft.com/office/drawing/2014/main" id="{682A7A5F-DD52-8BCE-1776-6A1804DF1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549" y="4299659"/>
            <a:ext cx="1185333" cy="11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ptop - Free computer icons">
            <a:extLst>
              <a:ext uri="{FF2B5EF4-FFF2-40B4-BE49-F238E27FC236}">
                <a16:creationId xmlns:a16="http://schemas.microsoft.com/office/drawing/2014/main" id="{22C7143F-6920-8F61-F8A9-62064D57D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4" y="4380091"/>
            <a:ext cx="1027289" cy="102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etwork Router Icon #431529 - Free Icons Library">
            <a:extLst>
              <a:ext uri="{FF2B5EF4-FFF2-40B4-BE49-F238E27FC236}">
                <a16:creationId xmlns:a16="http://schemas.microsoft.com/office/drawing/2014/main" id="{DC31B631-ABCE-A730-3C62-273761E31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51363" y="3563378"/>
            <a:ext cx="1028903" cy="4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Network Router Icon #431529 - Free Icons Library">
            <a:extLst>
              <a:ext uri="{FF2B5EF4-FFF2-40B4-BE49-F238E27FC236}">
                <a16:creationId xmlns:a16="http://schemas.microsoft.com/office/drawing/2014/main" id="{EA4F5CE4-8511-1B61-40C4-D2141ECD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2207" y="3563377"/>
            <a:ext cx="1028903" cy="4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Network Router Icon #431529 - Free Icons Library">
            <a:extLst>
              <a:ext uri="{FF2B5EF4-FFF2-40B4-BE49-F238E27FC236}">
                <a16:creationId xmlns:a16="http://schemas.microsoft.com/office/drawing/2014/main" id="{1C4E8051-1756-765F-A87E-8685E4B42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33051" y="3563376"/>
            <a:ext cx="1028903" cy="4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783B0D-DD20-428E-AFAA-97416EC833BD}"/>
              </a:ext>
            </a:extLst>
          </p:cNvPr>
          <p:cNvSpPr txBox="1"/>
          <p:nvPr/>
        </p:nvSpPr>
        <p:spPr>
          <a:xfrm>
            <a:off x="635553" y="3842438"/>
            <a:ext cx="1225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MTU=1500</a:t>
            </a:r>
          </a:p>
          <a:p>
            <a:pPr algn="ctr"/>
            <a:r>
              <a:rPr lang="en-US" dirty="0"/>
              <a:t>(bytes)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49D16-74B8-76B0-9ADB-C3468082C632}"/>
              </a:ext>
            </a:extLst>
          </p:cNvPr>
          <p:cNvSpPr txBox="1"/>
          <p:nvPr/>
        </p:nvSpPr>
        <p:spPr>
          <a:xfrm>
            <a:off x="2942372" y="3797502"/>
            <a:ext cx="122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MTU=1500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77D39-89FA-ECDA-FAC8-A73CBF7B32E3}"/>
              </a:ext>
            </a:extLst>
          </p:cNvPr>
          <p:cNvSpPr txBox="1"/>
          <p:nvPr/>
        </p:nvSpPr>
        <p:spPr>
          <a:xfrm>
            <a:off x="5266545" y="379750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MTU=532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B076DE-8880-A1F0-DA18-99D7189930BD}"/>
              </a:ext>
            </a:extLst>
          </p:cNvPr>
          <p:cNvSpPr txBox="1"/>
          <p:nvPr/>
        </p:nvSpPr>
        <p:spPr>
          <a:xfrm>
            <a:off x="7644023" y="3968427"/>
            <a:ext cx="122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MTU=1500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7CC92B-72C4-C75A-5A9F-1ADF75E3FD71}"/>
              </a:ext>
            </a:extLst>
          </p:cNvPr>
          <p:cNvGrpSpPr/>
          <p:nvPr/>
        </p:nvGrpSpPr>
        <p:grpSpPr>
          <a:xfrm>
            <a:off x="1145823" y="4131021"/>
            <a:ext cx="2446278" cy="1023793"/>
            <a:chOff x="1145823" y="4131021"/>
            <a:chExt cx="2446278" cy="1023793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9403C89-FFDA-C068-4EF6-BC12A225CF87}"/>
                </a:ext>
              </a:extLst>
            </p:cNvPr>
            <p:cNvCxnSpPr/>
            <p:nvPr/>
          </p:nvCxnSpPr>
          <p:spPr>
            <a:xfrm flipV="1">
              <a:off x="1145823" y="4131021"/>
              <a:ext cx="1066799" cy="1023793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59FA441-D8A9-BA57-D3CC-22E2BA7F324E}"/>
                </a:ext>
              </a:extLst>
            </p:cNvPr>
            <p:cNvGrpSpPr/>
            <p:nvPr/>
          </p:nvGrpSpPr>
          <p:grpSpPr>
            <a:xfrm>
              <a:off x="1520765" y="4646458"/>
              <a:ext cx="2071336" cy="406400"/>
              <a:chOff x="110155" y="3022600"/>
              <a:chExt cx="2071336" cy="4064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B9626E-EE9B-0B22-FA0D-FC50C9322818}"/>
                  </a:ext>
                </a:extLst>
              </p:cNvPr>
              <p:cNvSpPr/>
              <p:nvPr/>
            </p:nvSpPr>
            <p:spPr>
              <a:xfrm>
                <a:off x="118533" y="3022600"/>
                <a:ext cx="200377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F2447C-3ECC-2923-D02D-6EE48EB76A64}"/>
                  </a:ext>
                </a:extLst>
              </p:cNvPr>
              <p:cNvSpPr txBox="1"/>
              <p:nvPr/>
            </p:nvSpPr>
            <p:spPr>
              <a:xfrm>
                <a:off x="110155" y="3042561"/>
                <a:ext cx="2071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Datagram Len=1500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A5FCFB-990E-6211-BFF2-217E387860EF}"/>
              </a:ext>
            </a:extLst>
          </p:cNvPr>
          <p:cNvGrpSpPr/>
          <p:nvPr/>
        </p:nvGrpSpPr>
        <p:grpSpPr>
          <a:xfrm>
            <a:off x="2743904" y="3002639"/>
            <a:ext cx="2071336" cy="671824"/>
            <a:chOff x="1520765" y="4646458"/>
            <a:chExt cx="2071336" cy="671824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C1AEAD3-D729-8B7B-B6C4-17863B6BE82B}"/>
                </a:ext>
              </a:extLst>
            </p:cNvPr>
            <p:cNvCxnSpPr>
              <a:cxnSpLocks/>
            </p:cNvCxnSpPr>
            <p:nvPr/>
          </p:nvCxnSpPr>
          <p:spPr>
            <a:xfrm>
              <a:off x="1765505" y="5318282"/>
              <a:ext cx="115812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3DB48D9-7594-D0F9-F73B-EC620684ED6E}"/>
                </a:ext>
              </a:extLst>
            </p:cNvPr>
            <p:cNvGrpSpPr/>
            <p:nvPr/>
          </p:nvGrpSpPr>
          <p:grpSpPr>
            <a:xfrm>
              <a:off x="1520765" y="4646458"/>
              <a:ext cx="2071336" cy="406400"/>
              <a:chOff x="110155" y="3022600"/>
              <a:chExt cx="2071336" cy="4064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0CABD83-D34E-486A-AF45-2F659260FDE9}"/>
                  </a:ext>
                </a:extLst>
              </p:cNvPr>
              <p:cNvSpPr/>
              <p:nvPr/>
            </p:nvSpPr>
            <p:spPr>
              <a:xfrm>
                <a:off x="118533" y="3022600"/>
                <a:ext cx="200377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4334C4-151E-BB43-8FE4-E7D5FFBA46B7}"/>
                  </a:ext>
                </a:extLst>
              </p:cNvPr>
              <p:cNvSpPr txBox="1"/>
              <p:nvPr/>
            </p:nvSpPr>
            <p:spPr>
              <a:xfrm>
                <a:off x="110155" y="3042561"/>
                <a:ext cx="2071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Datagram Len=1500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3E2BF4-8B18-97A1-29AA-60F330E89F67}"/>
              </a:ext>
            </a:extLst>
          </p:cNvPr>
          <p:cNvGrpSpPr/>
          <p:nvPr/>
        </p:nvGrpSpPr>
        <p:grpSpPr>
          <a:xfrm>
            <a:off x="4981003" y="2298883"/>
            <a:ext cx="1865178" cy="406400"/>
            <a:chOff x="1415420" y="4646458"/>
            <a:chExt cx="1865178" cy="40640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8C31594-7213-68E7-D8EE-040DA9D3D576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947E090-4A1A-26EE-32D7-B6430017CDEE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03C5AC9-C0EF-7674-2281-11EC8E31CE0D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5C257C2-25E5-FA54-0322-7D135F6E4C5B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641775-63F7-BB52-22E6-77DAB61895C7}"/>
              </a:ext>
            </a:extLst>
          </p:cNvPr>
          <p:cNvGrpSpPr/>
          <p:nvPr/>
        </p:nvGrpSpPr>
        <p:grpSpPr>
          <a:xfrm>
            <a:off x="4981003" y="2798080"/>
            <a:ext cx="1865178" cy="406400"/>
            <a:chOff x="1415420" y="4646458"/>
            <a:chExt cx="1865178" cy="40640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6293422-8AD3-4518-E70B-703C520B7A29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6D8F50-7AC5-61EF-9476-49F70F49EF8F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A96F94D-F615-3390-E973-7FBF27B70751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03D16E3-9FF8-1615-689F-A3CF5D693721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E64EB0-9DDD-5DF4-C0B7-D09C555957C7}"/>
              </a:ext>
            </a:extLst>
          </p:cNvPr>
          <p:cNvGrpSpPr/>
          <p:nvPr/>
        </p:nvGrpSpPr>
        <p:grpSpPr>
          <a:xfrm>
            <a:off x="4981003" y="3297277"/>
            <a:ext cx="1865178" cy="406400"/>
            <a:chOff x="1415420" y="4646458"/>
            <a:chExt cx="1865178" cy="406400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89A896D-6994-8000-55E6-F691E603D56E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BF2AB1F-B445-7943-7289-15AA3E2971B0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C716625-A0CE-A40B-8ED3-D50192806371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9297D1B-2FDA-E984-A944-8DACB466E3D3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0ECC196-97E0-2116-7037-2F9A33A1B43C}"/>
              </a:ext>
            </a:extLst>
          </p:cNvPr>
          <p:cNvSpPr txBox="1"/>
          <p:nvPr/>
        </p:nvSpPr>
        <p:spPr>
          <a:xfrm>
            <a:off x="5110850" y="1807553"/>
            <a:ext cx="1499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Fragments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16298ED-C0D2-AAA4-CB9C-4D77C273FF7C}"/>
              </a:ext>
            </a:extLst>
          </p:cNvPr>
          <p:cNvGrpSpPr/>
          <p:nvPr/>
        </p:nvGrpSpPr>
        <p:grpSpPr>
          <a:xfrm>
            <a:off x="2257590" y="4174049"/>
            <a:ext cx="5497876" cy="2181753"/>
            <a:chOff x="2257590" y="4174049"/>
            <a:chExt cx="5497876" cy="218175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C616851-BF8D-FA63-2825-2DC021E76D5A}"/>
                </a:ext>
              </a:extLst>
            </p:cNvPr>
            <p:cNvSpPr txBox="1"/>
            <p:nvPr/>
          </p:nvSpPr>
          <p:spPr>
            <a:xfrm>
              <a:off x="2257590" y="5894137"/>
              <a:ext cx="48981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</a:rPr>
                <a:t>Where should reassembly take place?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FBF08EC-4E4D-962C-8159-8F06FBF240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97600" y="4174049"/>
              <a:ext cx="575605" cy="1838601"/>
            </a:xfrm>
            <a:prstGeom prst="straightConnector1">
              <a:avLst/>
            </a:prstGeom>
            <a:ln w="254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26AB8DF-9EEE-19BF-91AC-4AD8D41EE9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97600" y="5052858"/>
              <a:ext cx="1557866" cy="959792"/>
            </a:xfrm>
            <a:prstGeom prst="straightConnector1">
              <a:avLst/>
            </a:prstGeom>
            <a:ln w="254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2773247F-1A4E-42A6-A567-0456AECAAECD}"/>
              </a:ext>
            </a:extLst>
          </p:cNvPr>
          <p:cNvSpPr txBox="1"/>
          <p:nvPr/>
        </p:nvSpPr>
        <p:spPr>
          <a:xfrm>
            <a:off x="2222783" y="3942354"/>
            <a:ext cx="50687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R1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B8A2EC-0B03-45BB-FF71-607A5D3ED9CB}"/>
              </a:ext>
            </a:extLst>
          </p:cNvPr>
          <p:cNvSpPr txBox="1"/>
          <p:nvPr/>
        </p:nvSpPr>
        <p:spPr>
          <a:xfrm>
            <a:off x="4475801" y="3952166"/>
            <a:ext cx="50687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R2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22D8C01-B5D5-E8EA-144C-BE5BA3330B62}"/>
              </a:ext>
            </a:extLst>
          </p:cNvPr>
          <p:cNvSpPr txBox="1"/>
          <p:nvPr/>
        </p:nvSpPr>
        <p:spPr>
          <a:xfrm>
            <a:off x="6717530" y="3950689"/>
            <a:ext cx="50687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R3</a:t>
            </a:r>
          </a:p>
        </p:txBody>
      </p:sp>
      <p:sp>
        <p:nvSpPr>
          <p:cNvPr id="52" name="Rectangle 2">
            <a:extLst>
              <a:ext uri="{FF2B5EF4-FFF2-40B4-BE49-F238E27FC236}">
                <a16:creationId xmlns:a16="http://schemas.microsoft.com/office/drawing/2014/main" id="{8123936D-C815-A124-C4FE-670F6BF0D5B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9790"/>
            <a:ext cx="8281987" cy="646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/>
              <a:t>IP Fragmentation and Reassembly</a:t>
            </a:r>
            <a:endParaRPr lang="en-AU" alt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344958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9DAFF4-CAC7-77DF-756C-34894D96EE4A}"/>
              </a:ext>
            </a:extLst>
          </p:cNvPr>
          <p:cNvCxnSpPr>
            <a:cxnSpLocks/>
            <a:endCxn id="2" idx="3"/>
          </p:cNvCxnSpPr>
          <p:nvPr/>
        </p:nvCxnSpPr>
        <p:spPr>
          <a:xfrm>
            <a:off x="2895600" y="3809455"/>
            <a:ext cx="1296607" cy="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CA4C12-417D-3AD0-011F-CBE02B090A66}"/>
              </a:ext>
            </a:extLst>
          </p:cNvPr>
          <p:cNvCxnSpPr>
            <a:cxnSpLocks/>
          </p:cNvCxnSpPr>
          <p:nvPr/>
        </p:nvCxnSpPr>
        <p:spPr>
          <a:xfrm>
            <a:off x="5178777" y="3809455"/>
            <a:ext cx="1296607" cy="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E9E65D-8205-337F-8B60-B754A0B5B31A}"/>
              </a:ext>
            </a:extLst>
          </p:cNvPr>
          <p:cNvCxnSpPr>
            <a:cxnSpLocks/>
          </p:cNvCxnSpPr>
          <p:nvPr/>
        </p:nvCxnSpPr>
        <p:spPr>
          <a:xfrm>
            <a:off x="7371644" y="3951115"/>
            <a:ext cx="767645" cy="697089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BE69D8-D9EB-0746-D311-C81214143B5A}"/>
              </a:ext>
            </a:extLst>
          </p:cNvPr>
          <p:cNvCxnSpPr>
            <a:cxnSpLocks/>
          </p:cNvCxnSpPr>
          <p:nvPr/>
        </p:nvCxnSpPr>
        <p:spPr>
          <a:xfrm flipV="1">
            <a:off x="1004711" y="3951115"/>
            <a:ext cx="1117600" cy="109502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c - Free computer icons">
            <a:extLst>
              <a:ext uri="{FF2B5EF4-FFF2-40B4-BE49-F238E27FC236}">
                <a16:creationId xmlns:a16="http://schemas.microsoft.com/office/drawing/2014/main" id="{682A7A5F-DD52-8BCE-1776-6A1804DF1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549" y="4299659"/>
            <a:ext cx="1185333" cy="11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ptop - Free computer icons">
            <a:extLst>
              <a:ext uri="{FF2B5EF4-FFF2-40B4-BE49-F238E27FC236}">
                <a16:creationId xmlns:a16="http://schemas.microsoft.com/office/drawing/2014/main" id="{22C7143F-6920-8F61-F8A9-62064D57D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4" y="4380091"/>
            <a:ext cx="1027289" cy="102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etwork Router Icon #431529 - Free Icons Library">
            <a:extLst>
              <a:ext uri="{FF2B5EF4-FFF2-40B4-BE49-F238E27FC236}">
                <a16:creationId xmlns:a16="http://schemas.microsoft.com/office/drawing/2014/main" id="{DC31B631-ABCE-A730-3C62-273761E31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51363" y="3563378"/>
            <a:ext cx="1028903" cy="4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Network Router Icon #431529 - Free Icons Library">
            <a:extLst>
              <a:ext uri="{FF2B5EF4-FFF2-40B4-BE49-F238E27FC236}">
                <a16:creationId xmlns:a16="http://schemas.microsoft.com/office/drawing/2014/main" id="{EA4F5CE4-8511-1B61-40C4-D2141ECD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2207" y="3563377"/>
            <a:ext cx="1028903" cy="4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Network Router Icon #431529 - Free Icons Library">
            <a:extLst>
              <a:ext uri="{FF2B5EF4-FFF2-40B4-BE49-F238E27FC236}">
                <a16:creationId xmlns:a16="http://schemas.microsoft.com/office/drawing/2014/main" id="{1C4E8051-1756-765F-A87E-8685E4B42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33051" y="3563376"/>
            <a:ext cx="1028903" cy="4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783B0D-DD20-428E-AFAA-97416EC833BD}"/>
              </a:ext>
            </a:extLst>
          </p:cNvPr>
          <p:cNvSpPr txBox="1"/>
          <p:nvPr/>
        </p:nvSpPr>
        <p:spPr>
          <a:xfrm>
            <a:off x="635553" y="3842438"/>
            <a:ext cx="1225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MTU=1500</a:t>
            </a:r>
          </a:p>
          <a:p>
            <a:pPr algn="ctr"/>
            <a:r>
              <a:rPr lang="en-US" dirty="0"/>
              <a:t>(bytes)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49D16-74B8-76B0-9ADB-C3468082C632}"/>
              </a:ext>
            </a:extLst>
          </p:cNvPr>
          <p:cNvSpPr txBox="1"/>
          <p:nvPr/>
        </p:nvSpPr>
        <p:spPr>
          <a:xfrm>
            <a:off x="2942372" y="3797502"/>
            <a:ext cx="122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MTU=1500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77D39-89FA-ECDA-FAC8-A73CBF7B32E3}"/>
              </a:ext>
            </a:extLst>
          </p:cNvPr>
          <p:cNvSpPr txBox="1"/>
          <p:nvPr/>
        </p:nvSpPr>
        <p:spPr>
          <a:xfrm>
            <a:off x="5266545" y="379750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MTU=532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B076DE-8880-A1F0-DA18-99D7189930BD}"/>
              </a:ext>
            </a:extLst>
          </p:cNvPr>
          <p:cNvSpPr txBox="1"/>
          <p:nvPr/>
        </p:nvSpPr>
        <p:spPr>
          <a:xfrm>
            <a:off x="7644023" y="3968427"/>
            <a:ext cx="122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MTU=1500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7CC92B-72C4-C75A-5A9F-1ADF75E3FD71}"/>
              </a:ext>
            </a:extLst>
          </p:cNvPr>
          <p:cNvGrpSpPr/>
          <p:nvPr/>
        </p:nvGrpSpPr>
        <p:grpSpPr>
          <a:xfrm>
            <a:off x="1145823" y="4131021"/>
            <a:ext cx="2446278" cy="1023793"/>
            <a:chOff x="1145823" y="4131021"/>
            <a:chExt cx="2446278" cy="1023793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9403C89-FFDA-C068-4EF6-BC12A225CF87}"/>
                </a:ext>
              </a:extLst>
            </p:cNvPr>
            <p:cNvCxnSpPr/>
            <p:nvPr/>
          </p:nvCxnSpPr>
          <p:spPr>
            <a:xfrm flipV="1">
              <a:off x="1145823" y="4131021"/>
              <a:ext cx="1066799" cy="1023793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59FA441-D8A9-BA57-D3CC-22E2BA7F324E}"/>
                </a:ext>
              </a:extLst>
            </p:cNvPr>
            <p:cNvGrpSpPr/>
            <p:nvPr/>
          </p:nvGrpSpPr>
          <p:grpSpPr>
            <a:xfrm>
              <a:off x="1520765" y="4646458"/>
              <a:ext cx="2071336" cy="406400"/>
              <a:chOff x="110155" y="3022600"/>
              <a:chExt cx="2071336" cy="4064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B9626E-EE9B-0B22-FA0D-FC50C9322818}"/>
                  </a:ext>
                </a:extLst>
              </p:cNvPr>
              <p:cNvSpPr/>
              <p:nvPr/>
            </p:nvSpPr>
            <p:spPr>
              <a:xfrm>
                <a:off x="118533" y="3022600"/>
                <a:ext cx="200377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F2447C-3ECC-2923-D02D-6EE48EB76A64}"/>
                  </a:ext>
                </a:extLst>
              </p:cNvPr>
              <p:cNvSpPr txBox="1"/>
              <p:nvPr/>
            </p:nvSpPr>
            <p:spPr>
              <a:xfrm>
                <a:off x="110155" y="3042561"/>
                <a:ext cx="2071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Datagram Len=1500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A5FCFB-990E-6211-BFF2-217E387860EF}"/>
              </a:ext>
            </a:extLst>
          </p:cNvPr>
          <p:cNvGrpSpPr/>
          <p:nvPr/>
        </p:nvGrpSpPr>
        <p:grpSpPr>
          <a:xfrm>
            <a:off x="2743904" y="3002639"/>
            <a:ext cx="2071336" cy="671824"/>
            <a:chOff x="1520765" y="4646458"/>
            <a:chExt cx="2071336" cy="671824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C1AEAD3-D729-8B7B-B6C4-17863B6BE82B}"/>
                </a:ext>
              </a:extLst>
            </p:cNvPr>
            <p:cNvCxnSpPr>
              <a:cxnSpLocks/>
            </p:cNvCxnSpPr>
            <p:nvPr/>
          </p:nvCxnSpPr>
          <p:spPr>
            <a:xfrm>
              <a:off x="1765505" y="5318282"/>
              <a:ext cx="115812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3DB48D9-7594-D0F9-F73B-EC620684ED6E}"/>
                </a:ext>
              </a:extLst>
            </p:cNvPr>
            <p:cNvGrpSpPr/>
            <p:nvPr/>
          </p:nvGrpSpPr>
          <p:grpSpPr>
            <a:xfrm>
              <a:off x="1520765" y="4646458"/>
              <a:ext cx="2071336" cy="406400"/>
              <a:chOff x="110155" y="3022600"/>
              <a:chExt cx="2071336" cy="4064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0CABD83-D34E-486A-AF45-2F659260FDE9}"/>
                  </a:ext>
                </a:extLst>
              </p:cNvPr>
              <p:cNvSpPr/>
              <p:nvPr/>
            </p:nvSpPr>
            <p:spPr>
              <a:xfrm>
                <a:off x="118533" y="3022600"/>
                <a:ext cx="200377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4334C4-151E-BB43-8FE4-E7D5FFBA46B7}"/>
                  </a:ext>
                </a:extLst>
              </p:cNvPr>
              <p:cNvSpPr txBox="1"/>
              <p:nvPr/>
            </p:nvSpPr>
            <p:spPr>
              <a:xfrm>
                <a:off x="110155" y="3042561"/>
                <a:ext cx="2071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Datagram Len=1500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3E2BF4-8B18-97A1-29AA-60F330E89F67}"/>
              </a:ext>
            </a:extLst>
          </p:cNvPr>
          <p:cNvGrpSpPr/>
          <p:nvPr/>
        </p:nvGrpSpPr>
        <p:grpSpPr>
          <a:xfrm>
            <a:off x="4981003" y="2298883"/>
            <a:ext cx="1865178" cy="406400"/>
            <a:chOff x="1415420" y="4646458"/>
            <a:chExt cx="1865178" cy="40640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8C31594-7213-68E7-D8EE-040DA9D3D576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947E090-4A1A-26EE-32D7-B6430017CDEE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03C5AC9-C0EF-7674-2281-11EC8E31CE0D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5C257C2-25E5-FA54-0322-7D135F6E4C5B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641775-63F7-BB52-22E6-77DAB61895C7}"/>
              </a:ext>
            </a:extLst>
          </p:cNvPr>
          <p:cNvGrpSpPr/>
          <p:nvPr/>
        </p:nvGrpSpPr>
        <p:grpSpPr>
          <a:xfrm>
            <a:off x="4981003" y="2798080"/>
            <a:ext cx="1865178" cy="406400"/>
            <a:chOff x="1415420" y="4646458"/>
            <a:chExt cx="1865178" cy="40640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6293422-8AD3-4518-E70B-703C520B7A29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6D8F50-7AC5-61EF-9476-49F70F49EF8F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A96F94D-F615-3390-E973-7FBF27B70751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03D16E3-9FF8-1615-689F-A3CF5D693721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E64EB0-9DDD-5DF4-C0B7-D09C555957C7}"/>
              </a:ext>
            </a:extLst>
          </p:cNvPr>
          <p:cNvGrpSpPr/>
          <p:nvPr/>
        </p:nvGrpSpPr>
        <p:grpSpPr>
          <a:xfrm>
            <a:off x="4981003" y="3297277"/>
            <a:ext cx="1865178" cy="406400"/>
            <a:chOff x="1415420" y="4646458"/>
            <a:chExt cx="1865178" cy="406400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89A896D-6994-8000-55E6-F691E603D56E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BF2AB1F-B445-7943-7289-15AA3E2971B0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C716625-A0CE-A40B-8ED3-D50192806371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9297D1B-2FDA-E984-A944-8DACB466E3D3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0ECC196-97E0-2116-7037-2F9A33A1B43C}"/>
              </a:ext>
            </a:extLst>
          </p:cNvPr>
          <p:cNvSpPr txBox="1"/>
          <p:nvPr/>
        </p:nvSpPr>
        <p:spPr>
          <a:xfrm>
            <a:off x="5110850" y="1807553"/>
            <a:ext cx="1499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Fragments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73247F-1A4E-42A6-A567-0456AECAAECD}"/>
              </a:ext>
            </a:extLst>
          </p:cNvPr>
          <p:cNvSpPr txBox="1"/>
          <p:nvPr/>
        </p:nvSpPr>
        <p:spPr>
          <a:xfrm>
            <a:off x="2222783" y="3942354"/>
            <a:ext cx="50687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R1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B8A2EC-0B03-45BB-FF71-607A5D3ED9CB}"/>
              </a:ext>
            </a:extLst>
          </p:cNvPr>
          <p:cNvSpPr txBox="1"/>
          <p:nvPr/>
        </p:nvSpPr>
        <p:spPr>
          <a:xfrm>
            <a:off x="4475801" y="3952166"/>
            <a:ext cx="50687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R2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22D8C01-B5D5-E8EA-144C-BE5BA3330B62}"/>
              </a:ext>
            </a:extLst>
          </p:cNvPr>
          <p:cNvSpPr txBox="1"/>
          <p:nvPr/>
        </p:nvSpPr>
        <p:spPr>
          <a:xfrm>
            <a:off x="6717530" y="3950689"/>
            <a:ext cx="50687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R3</a:t>
            </a:r>
          </a:p>
        </p:txBody>
      </p:sp>
      <p:sp>
        <p:nvSpPr>
          <p:cNvPr id="52" name="Rectangle 2">
            <a:extLst>
              <a:ext uri="{FF2B5EF4-FFF2-40B4-BE49-F238E27FC236}">
                <a16:creationId xmlns:a16="http://schemas.microsoft.com/office/drawing/2014/main" id="{8123936D-C815-A124-C4FE-670F6BF0D5B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9790"/>
            <a:ext cx="8281987" cy="646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/>
              <a:t>IP Fragmentation and Reassembly</a:t>
            </a:r>
            <a:endParaRPr lang="en-AU" altLang="en-US" sz="3600" u="sng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0ADBE1-93E0-E8D2-913C-8008FE45B94A}"/>
              </a:ext>
            </a:extLst>
          </p:cNvPr>
          <p:cNvSpPr txBox="1"/>
          <p:nvPr/>
        </p:nvSpPr>
        <p:spPr>
          <a:xfrm>
            <a:off x="632178" y="5610589"/>
            <a:ext cx="7779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During assembly,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A. How can the destination identify all fragments of a packet?</a:t>
            </a:r>
          </a:p>
        </p:txBody>
      </p:sp>
      <p:pic>
        <p:nvPicPr>
          <p:cNvPr id="1043" name="Picture 1042">
            <a:extLst>
              <a:ext uri="{FF2B5EF4-FFF2-40B4-BE49-F238E27FC236}">
                <a16:creationId xmlns:a16="http://schemas.microsoft.com/office/drawing/2014/main" id="{AEB1DACD-336C-61FC-523D-6012DCE26D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474" b="42936"/>
          <a:stretch/>
        </p:blipFill>
        <p:spPr>
          <a:xfrm>
            <a:off x="118534" y="740308"/>
            <a:ext cx="3368102" cy="2084729"/>
          </a:xfrm>
          <a:prstGeom prst="rect">
            <a:avLst/>
          </a:prstGeom>
        </p:spPr>
      </p:pic>
      <p:sp>
        <p:nvSpPr>
          <p:cNvPr id="1044" name="Rectangle 1043">
            <a:extLst>
              <a:ext uri="{FF2B5EF4-FFF2-40B4-BE49-F238E27FC236}">
                <a16:creationId xmlns:a16="http://schemas.microsoft.com/office/drawing/2014/main" id="{7A6FEDCF-6787-6FFE-6540-A291580C7259}"/>
              </a:ext>
            </a:extLst>
          </p:cNvPr>
          <p:cNvSpPr/>
          <p:nvPr/>
        </p:nvSpPr>
        <p:spPr>
          <a:xfrm>
            <a:off x="199054" y="1184987"/>
            <a:ext cx="1562013" cy="48831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B1772469-0794-A50F-4ED4-A5A46463CF6A}"/>
              </a:ext>
            </a:extLst>
          </p:cNvPr>
          <p:cNvSpPr/>
          <p:nvPr/>
        </p:nvSpPr>
        <p:spPr>
          <a:xfrm>
            <a:off x="199053" y="2029679"/>
            <a:ext cx="3287583" cy="78836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9DAFF4-CAC7-77DF-756C-34894D96EE4A}"/>
              </a:ext>
            </a:extLst>
          </p:cNvPr>
          <p:cNvCxnSpPr>
            <a:cxnSpLocks/>
            <a:endCxn id="2" idx="3"/>
          </p:cNvCxnSpPr>
          <p:nvPr/>
        </p:nvCxnSpPr>
        <p:spPr>
          <a:xfrm>
            <a:off x="2895600" y="3809455"/>
            <a:ext cx="1296607" cy="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CA4C12-417D-3AD0-011F-CBE02B090A66}"/>
              </a:ext>
            </a:extLst>
          </p:cNvPr>
          <p:cNvCxnSpPr>
            <a:cxnSpLocks/>
          </p:cNvCxnSpPr>
          <p:nvPr/>
        </p:nvCxnSpPr>
        <p:spPr>
          <a:xfrm>
            <a:off x="5178777" y="3809455"/>
            <a:ext cx="1296607" cy="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E9E65D-8205-337F-8B60-B754A0B5B31A}"/>
              </a:ext>
            </a:extLst>
          </p:cNvPr>
          <p:cNvCxnSpPr>
            <a:cxnSpLocks/>
          </p:cNvCxnSpPr>
          <p:nvPr/>
        </p:nvCxnSpPr>
        <p:spPr>
          <a:xfrm>
            <a:off x="7371644" y="3951115"/>
            <a:ext cx="767645" cy="697089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BE69D8-D9EB-0746-D311-C81214143B5A}"/>
              </a:ext>
            </a:extLst>
          </p:cNvPr>
          <p:cNvCxnSpPr>
            <a:cxnSpLocks/>
          </p:cNvCxnSpPr>
          <p:nvPr/>
        </p:nvCxnSpPr>
        <p:spPr>
          <a:xfrm flipV="1">
            <a:off x="1004711" y="3951115"/>
            <a:ext cx="1117600" cy="109502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c - Free computer icons">
            <a:extLst>
              <a:ext uri="{FF2B5EF4-FFF2-40B4-BE49-F238E27FC236}">
                <a16:creationId xmlns:a16="http://schemas.microsoft.com/office/drawing/2014/main" id="{682A7A5F-DD52-8BCE-1776-6A1804DF1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549" y="4299659"/>
            <a:ext cx="1185333" cy="11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ptop - Free computer icons">
            <a:extLst>
              <a:ext uri="{FF2B5EF4-FFF2-40B4-BE49-F238E27FC236}">
                <a16:creationId xmlns:a16="http://schemas.microsoft.com/office/drawing/2014/main" id="{22C7143F-6920-8F61-F8A9-62064D57D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4" y="4380091"/>
            <a:ext cx="1027289" cy="102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etwork Router Icon #431529 - Free Icons Library">
            <a:extLst>
              <a:ext uri="{FF2B5EF4-FFF2-40B4-BE49-F238E27FC236}">
                <a16:creationId xmlns:a16="http://schemas.microsoft.com/office/drawing/2014/main" id="{DC31B631-ABCE-A730-3C62-273761E31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51363" y="3563378"/>
            <a:ext cx="1028903" cy="4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Network Router Icon #431529 - Free Icons Library">
            <a:extLst>
              <a:ext uri="{FF2B5EF4-FFF2-40B4-BE49-F238E27FC236}">
                <a16:creationId xmlns:a16="http://schemas.microsoft.com/office/drawing/2014/main" id="{EA4F5CE4-8511-1B61-40C4-D2141ECD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2207" y="3563377"/>
            <a:ext cx="1028903" cy="4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Network Router Icon #431529 - Free Icons Library">
            <a:extLst>
              <a:ext uri="{FF2B5EF4-FFF2-40B4-BE49-F238E27FC236}">
                <a16:creationId xmlns:a16="http://schemas.microsoft.com/office/drawing/2014/main" id="{1C4E8051-1756-765F-A87E-8685E4B42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33051" y="3563376"/>
            <a:ext cx="1028903" cy="4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783B0D-DD20-428E-AFAA-97416EC833BD}"/>
              </a:ext>
            </a:extLst>
          </p:cNvPr>
          <p:cNvSpPr txBox="1"/>
          <p:nvPr/>
        </p:nvSpPr>
        <p:spPr>
          <a:xfrm>
            <a:off x="635553" y="3842438"/>
            <a:ext cx="1225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MTU=1500</a:t>
            </a:r>
          </a:p>
          <a:p>
            <a:pPr algn="ctr"/>
            <a:r>
              <a:rPr lang="en-US" dirty="0"/>
              <a:t>(bytes)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49D16-74B8-76B0-9ADB-C3468082C632}"/>
              </a:ext>
            </a:extLst>
          </p:cNvPr>
          <p:cNvSpPr txBox="1"/>
          <p:nvPr/>
        </p:nvSpPr>
        <p:spPr>
          <a:xfrm>
            <a:off x="2942372" y="3797502"/>
            <a:ext cx="122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MTU=1500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77D39-89FA-ECDA-FAC8-A73CBF7B32E3}"/>
              </a:ext>
            </a:extLst>
          </p:cNvPr>
          <p:cNvSpPr txBox="1"/>
          <p:nvPr/>
        </p:nvSpPr>
        <p:spPr>
          <a:xfrm>
            <a:off x="5266545" y="379750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MTU=532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B076DE-8880-A1F0-DA18-99D7189930BD}"/>
              </a:ext>
            </a:extLst>
          </p:cNvPr>
          <p:cNvSpPr txBox="1"/>
          <p:nvPr/>
        </p:nvSpPr>
        <p:spPr>
          <a:xfrm>
            <a:off x="7644023" y="3968427"/>
            <a:ext cx="122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MTU=1500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7CC92B-72C4-C75A-5A9F-1ADF75E3FD71}"/>
              </a:ext>
            </a:extLst>
          </p:cNvPr>
          <p:cNvGrpSpPr/>
          <p:nvPr/>
        </p:nvGrpSpPr>
        <p:grpSpPr>
          <a:xfrm>
            <a:off x="1145823" y="4131021"/>
            <a:ext cx="2446278" cy="1023793"/>
            <a:chOff x="1145823" y="4131021"/>
            <a:chExt cx="2446278" cy="1023793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9403C89-FFDA-C068-4EF6-BC12A225CF87}"/>
                </a:ext>
              </a:extLst>
            </p:cNvPr>
            <p:cNvCxnSpPr/>
            <p:nvPr/>
          </p:nvCxnSpPr>
          <p:spPr>
            <a:xfrm flipV="1">
              <a:off x="1145823" y="4131021"/>
              <a:ext cx="1066799" cy="1023793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59FA441-D8A9-BA57-D3CC-22E2BA7F324E}"/>
                </a:ext>
              </a:extLst>
            </p:cNvPr>
            <p:cNvGrpSpPr/>
            <p:nvPr/>
          </p:nvGrpSpPr>
          <p:grpSpPr>
            <a:xfrm>
              <a:off x="1520765" y="4646458"/>
              <a:ext cx="2071336" cy="406400"/>
              <a:chOff x="110155" y="3022600"/>
              <a:chExt cx="2071336" cy="4064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B9626E-EE9B-0B22-FA0D-FC50C9322818}"/>
                  </a:ext>
                </a:extLst>
              </p:cNvPr>
              <p:cNvSpPr/>
              <p:nvPr/>
            </p:nvSpPr>
            <p:spPr>
              <a:xfrm>
                <a:off x="118533" y="3022600"/>
                <a:ext cx="200377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F2447C-3ECC-2923-D02D-6EE48EB76A64}"/>
                  </a:ext>
                </a:extLst>
              </p:cNvPr>
              <p:cNvSpPr txBox="1"/>
              <p:nvPr/>
            </p:nvSpPr>
            <p:spPr>
              <a:xfrm>
                <a:off x="110155" y="3042561"/>
                <a:ext cx="2071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Datagram Len=1500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A5FCFB-990E-6211-BFF2-217E387860EF}"/>
              </a:ext>
            </a:extLst>
          </p:cNvPr>
          <p:cNvGrpSpPr/>
          <p:nvPr/>
        </p:nvGrpSpPr>
        <p:grpSpPr>
          <a:xfrm>
            <a:off x="2743904" y="3002639"/>
            <a:ext cx="2071336" cy="671824"/>
            <a:chOff x="1520765" y="4646458"/>
            <a:chExt cx="2071336" cy="671824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C1AEAD3-D729-8B7B-B6C4-17863B6BE82B}"/>
                </a:ext>
              </a:extLst>
            </p:cNvPr>
            <p:cNvCxnSpPr>
              <a:cxnSpLocks/>
            </p:cNvCxnSpPr>
            <p:nvPr/>
          </p:nvCxnSpPr>
          <p:spPr>
            <a:xfrm>
              <a:off x="1765505" y="5318282"/>
              <a:ext cx="115812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3DB48D9-7594-D0F9-F73B-EC620684ED6E}"/>
                </a:ext>
              </a:extLst>
            </p:cNvPr>
            <p:cNvGrpSpPr/>
            <p:nvPr/>
          </p:nvGrpSpPr>
          <p:grpSpPr>
            <a:xfrm>
              <a:off x="1520765" y="4646458"/>
              <a:ext cx="2071336" cy="406400"/>
              <a:chOff x="110155" y="3022600"/>
              <a:chExt cx="2071336" cy="4064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0CABD83-D34E-486A-AF45-2F659260FDE9}"/>
                  </a:ext>
                </a:extLst>
              </p:cNvPr>
              <p:cNvSpPr/>
              <p:nvPr/>
            </p:nvSpPr>
            <p:spPr>
              <a:xfrm>
                <a:off x="118533" y="3022600"/>
                <a:ext cx="200377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4334C4-151E-BB43-8FE4-E7D5FFBA46B7}"/>
                  </a:ext>
                </a:extLst>
              </p:cNvPr>
              <p:cNvSpPr txBox="1"/>
              <p:nvPr/>
            </p:nvSpPr>
            <p:spPr>
              <a:xfrm>
                <a:off x="110155" y="3042561"/>
                <a:ext cx="2071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Datagram Len=1500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3E2BF4-8B18-97A1-29AA-60F330E89F67}"/>
              </a:ext>
            </a:extLst>
          </p:cNvPr>
          <p:cNvGrpSpPr/>
          <p:nvPr/>
        </p:nvGrpSpPr>
        <p:grpSpPr>
          <a:xfrm>
            <a:off x="4981003" y="2298883"/>
            <a:ext cx="1865178" cy="406400"/>
            <a:chOff x="1415420" y="4646458"/>
            <a:chExt cx="1865178" cy="40640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8C31594-7213-68E7-D8EE-040DA9D3D576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947E090-4A1A-26EE-32D7-B6430017CDEE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03C5AC9-C0EF-7674-2281-11EC8E31CE0D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5C257C2-25E5-FA54-0322-7D135F6E4C5B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641775-63F7-BB52-22E6-77DAB61895C7}"/>
              </a:ext>
            </a:extLst>
          </p:cNvPr>
          <p:cNvGrpSpPr/>
          <p:nvPr/>
        </p:nvGrpSpPr>
        <p:grpSpPr>
          <a:xfrm>
            <a:off x="4981003" y="2798080"/>
            <a:ext cx="1865178" cy="406400"/>
            <a:chOff x="1415420" y="4646458"/>
            <a:chExt cx="1865178" cy="40640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6293422-8AD3-4518-E70B-703C520B7A29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6D8F50-7AC5-61EF-9476-49F70F49EF8F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A96F94D-F615-3390-E973-7FBF27B70751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03D16E3-9FF8-1615-689F-A3CF5D693721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E64EB0-9DDD-5DF4-C0B7-D09C555957C7}"/>
              </a:ext>
            </a:extLst>
          </p:cNvPr>
          <p:cNvGrpSpPr/>
          <p:nvPr/>
        </p:nvGrpSpPr>
        <p:grpSpPr>
          <a:xfrm>
            <a:off x="4981003" y="3297277"/>
            <a:ext cx="1865178" cy="406400"/>
            <a:chOff x="1415420" y="4646458"/>
            <a:chExt cx="1865178" cy="406400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89A896D-6994-8000-55E6-F691E603D56E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BF2AB1F-B445-7943-7289-15AA3E2971B0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C716625-A0CE-A40B-8ED3-D50192806371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9297D1B-2FDA-E984-A944-8DACB466E3D3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0ECC196-97E0-2116-7037-2F9A33A1B43C}"/>
              </a:ext>
            </a:extLst>
          </p:cNvPr>
          <p:cNvSpPr txBox="1"/>
          <p:nvPr/>
        </p:nvSpPr>
        <p:spPr>
          <a:xfrm>
            <a:off x="5110850" y="1807553"/>
            <a:ext cx="1499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Fragments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73247F-1A4E-42A6-A567-0456AECAAECD}"/>
              </a:ext>
            </a:extLst>
          </p:cNvPr>
          <p:cNvSpPr txBox="1"/>
          <p:nvPr/>
        </p:nvSpPr>
        <p:spPr>
          <a:xfrm>
            <a:off x="2222783" y="3942354"/>
            <a:ext cx="50687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R1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B8A2EC-0B03-45BB-FF71-607A5D3ED9CB}"/>
              </a:ext>
            </a:extLst>
          </p:cNvPr>
          <p:cNvSpPr txBox="1"/>
          <p:nvPr/>
        </p:nvSpPr>
        <p:spPr>
          <a:xfrm>
            <a:off x="4475801" y="3952166"/>
            <a:ext cx="50687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R2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22D8C01-B5D5-E8EA-144C-BE5BA3330B62}"/>
              </a:ext>
            </a:extLst>
          </p:cNvPr>
          <p:cNvSpPr txBox="1"/>
          <p:nvPr/>
        </p:nvSpPr>
        <p:spPr>
          <a:xfrm>
            <a:off x="6717530" y="3950689"/>
            <a:ext cx="50687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R3</a:t>
            </a:r>
          </a:p>
        </p:txBody>
      </p:sp>
      <p:sp>
        <p:nvSpPr>
          <p:cNvPr id="52" name="Rectangle 2">
            <a:extLst>
              <a:ext uri="{FF2B5EF4-FFF2-40B4-BE49-F238E27FC236}">
                <a16:creationId xmlns:a16="http://schemas.microsoft.com/office/drawing/2014/main" id="{8123936D-C815-A124-C4FE-670F6BF0D5B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9790"/>
            <a:ext cx="8281987" cy="646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/>
              <a:t>IP Fragmentation and Reassembly</a:t>
            </a:r>
            <a:endParaRPr lang="en-AU" altLang="en-US" sz="3600" u="sng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0ADBE1-93E0-E8D2-913C-8008FE45B94A}"/>
              </a:ext>
            </a:extLst>
          </p:cNvPr>
          <p:cNvSpPr txBox="1"/>
          <p:nvPr/>
        </p:nvSpPr>
        <p:spPr>
          <a:xfrm>
            <a:off x="632178" y="5610589"/>
            <a:ext cx="8265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During assembly,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B. How will the destination know if the last fragment is received?</a:t>
            </a:r>
          </a:p>
        </p:txBody>
      </p:sp>
      <p:pic>
        <p:nvPicPr>
          <p:cNvPr id="1043" name="Picture 1042">
            <a:extLst>
              <a:ext uri="{FF2B5EF4-FFF2-40B4-BE49-F238E27FC236}">
                <a16:creationId xmlns:a16="http://schemas.microsoft.com/office/drawing/2014/main" id="{AEB1DACD-336C-61FC-523D-6012DCE26D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474" b="42936"/>
          <a:stretch/>
        </p:blipFill>
        <p:spPr>
          <a:xfrm>
            <a:off x="118534" y="740308"/>
            <a:ext cx="3368102" cy="2084729"/>
          </a:xfrm>
          <a:prstGeom prst="rect">
            <a:avLst/>
          </a:prstGeom>
        </p:spPr>
      </p:pic>
      <p:sp>
        <p:nvSpPr>
          <p:cNvPr id="1044" name="Rectangle 1043">
            <a:extLst>
              <a:ext uri="{FF2B5EF4-FFF2-40B4-BE49-F238E27FC236}">
                <a16:creationId xmlns:a16="http://schemas.microsoft.com/office/drawing/2014/main" id="{7A6FEDCF-6787-6FFE-6540-A291580C7259}"/>
              </a:ext>
            </a:extLst>
          </p:cNvPr>
          <p:cNvSpPr/>
          <p:nvPr/>
        </p:nvSpPr>
        <p:spPr>
          <a:xfrm>
            <a:off x="1750024" y="1158235"/>
            <a:ext cx="472759" cy="48831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4C7FA6-E36B-C505-44F6-4465732F082B}"/>
              </a:ext>
            </a:extLst>
          </p:cNvPr>
          <p:cNvGrpSpPr/>
          <p:nvPr/>
        </p:nvGrpSpPr>
        <p:grpSpPr>
          <a:xfrm>
            <a:off x="2222783" y="863901"/>
            <a:ext cx="6510758" cy="3057614"/>
            <a:chOff x="2222783" y="863901"/>
            <a:chExt cx="6510758" cy="305761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0410FBD-8C14-211B-37E8-E6E5C4B6A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37642" y="863901"/>
              <a:ext cx="4495899" cy="3057614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</p:pic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414FD91-074F-9D3C-E02E-F32A77F29507}"/>
                </a:ext>
              </a:extLst>
            </p:cNvPr>
            <p:cNvCxnSpPr/>
            <p:nvPr/>
          </p:nvCxnSpPr>
          <p:spPr>
            <a:xfrm>
              <a:off x="2222783" y="1402394"/>
              <a:ext cx="1944603" cy="0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651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9DAFF4-CAC7-77DF-756C-34894D96EE4A}"/>
              </a:ext>
            </a:extLst>
          </p:cNvPr>
          <p:cNvCxnSpPr>
            <a:cxnSpLocks/>
            <a:endCxn id="2" idx="3"/>
          </p:cNvCxnSpPr>
          <p:nvPr/>
        </p:nvCxnSpPr>
        <p:spPr>
          <a:xfrm>
            <a:off x="2895600" y="3809455"/>
            <a:ext cx="1296607" cy="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CA4C12-417D-3AD0-011F-CBE02B090A66}"/>
              </a:ext>
            </a:extLst>
          </p:cNvPr>
          <p:cNvCxnSpPr>
            <a:cxnSpLocks/>
          </p:cNvCxnSpPr>
          <p:nvPr/>
        </p:nvCxnSpPr>
        <p:spPr>
          <a:xfrm>
            <a:off x="5178777" y="3809455"/>
            <a:ext cx="1296607" cy="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E9E65D-8205-337F-8B60-B754A0B5B31A}"/>
              </a:ext>
            </a:extLst>
          </p:cNvPr>
          <p:cNvCxnSpPr>
            <a:cxnSpLocks/>
          </p:cNvCxnSpPr>
          <p:nvPr/>
        </p:nvCxnSpPr>
        <p:spPr>
          <a:xfrm>
            <a:off x="7371644" y="3951115"/>
            <a:ext cx="767645" cy="697089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BE69D8-D9EB-0746-D311-C81214143B5A}"/>
              </a:ext>
            </a:extLst>
          </p:cNvPr>
          <p:cNvCxnSpPr>
            <a:cxnSpLocks/>
          </p:cNvCxnSpPr>
          <p:nvPr/>
        </p:nvCxnSpPr>
        <p:spPr>
          <a:xfrm flipV="1">
            <a:off x="1004711" y="3951115"/>
            <a:ext cx="1117600" cy="109502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c - Free computer icons">
            <a:extLst>
              <a:ext uri="{FF2B5EF4-FFF2-40B4-BE49-F238E27FC236}">
                <a16:creationId xmlns:a16="http://schemas.microsoft.com/office/drawing/2014/main" id="{682A7A5F-DD52-8BCE-1776-6A1804DF1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549" y="4299659"/>
            <a:ext cx="1185333" cy="11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ptop - Free computer icons">
            <a:extLst>
              <a:ext uri="{FF2B5EF4-FFF2-40B4-BE49-F238E27FC236}">
                <a16:creationId xmlns:a16="http://schemas.microsoft.com/office/drawing/2014/main" id="{22C7143F-6920-8F61-F8A9-62064D57D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4" y="4380091"/>
            <a:ext cx="1027289" cy="102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etwork Router Icon #431529 - Free Icons Library">
            <a:extLst>
              <a:ext uri="{FF2B5EF4-FFF2-40B4-BE49-F238E27FC236}">
                <a16:creationId xmlns:a16="http://schemas.microsoft.com/office/drawing/2014/main" id="{DC31B631-ABCE-A730-3C62-273761E31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51363" y="3563378"/>
            <a:ext cx="1028903" cy="4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Network Router Icon #431529 - Free Icons Library">
            <a:extLst>
              <a:ext uri="{FF2B5EF4-FFF2-40B4-BE49-F238E27FC236}">
                <a16:creationId xmlns:a16="http://schemas.microsoft.com/office/drawing/2014/main" id="{EA4F5CE4-8511-1B61-40C4-D2141ECD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2207" y="3563377"/>
            <a:ext cx="1028903" cy="4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Network Router Icon #431529 - Free Icons Library">
            <a:extLst>
              <a:ext uri="{FF2B5EF4-FFF2-40B4-BE49-F238E27FC236}">
                <a16:creationId xmlns:a16="http://schemas.microsoft.com/office/drawing/2014/main" id="{1C4E8051-1756-765F-A87E-8685E4B42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33051" y="3563376"/>
            <a:ext cx="1028903" cy="4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783B0D-DD20-428E-AFAA-97416EC833BD}"/>
              </a:ext>
            </a:extLst>
          </p:cNvPr>
          <p:cNvSpPr txBox="1"/>
          <p:nvPr/>
        </p:nvSpPr>
        <p:spPr>
          <a:xfrm>
            <a:off x="635553" y="3842438"/>
            <a:ext cx="1225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MTU=1500</a:t>
            </a:r>
          </a:p>
          <a:p>
            <a:pPr algn="ctr"/>
            <a:r>
              <a:rPr lang="en-US" dirty="0"/>
              <a:t>(bytes)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49D16-74B8-76B0-9ADB-C3468082C632}"/>
              </a:ext>
            </a:extLst>
          </p:cNvPr>
          <p:cNvSpPr txBox="1"/>
          <p:nvPr/>
        </p:nvSpPr>
        <p:spPr>
          <a:xfrm>
            <a:off x="2942372" y="3797502"/>
            <a:ext cx="122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MTU=1500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77D39-89FA-ECDA-FAC8-A73CBF7B32E3}"/>
              </a:ext>
            </a:extLst>
          </p:cNvPr>
          <p:cNvSpPr txBox="1"/>
          <p:nvPr/>
        </p:nvSpPr>
        <p:spPr>
          <a:xfrm>
            <a:off x="5266545" y="379750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MTU=532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B076DE-8880-A1F0-DA18-99D7189930BD}"/>
              </a:ext>
            </a:extLst>
          </p:cNvPr>
          <p:cNvSpPr txBox="1"/>
          <p:nvPr/>
        </p:nvSpPr>
        <p:spPr>
          <a:xfrm>
            <a:off x="7644023" y="3968427"/>
            <a:ext cx="122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MTU=1500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7CC92B-72C4-C75A-5A9F-1ADF75E3FD71}"/>
              </a:ext>
            </a:extLst>
          </p:cNvPr>
          <p:cNvGrpSpPr/>
          <p:nvPr/>
        </p:nvGrpSpPr>
        <p:grpSpPr>
          <a:xfrm>
            <a:off x="1145823" y="4131021"/>
            <a:ext cx="2446278" cy="1023793"/>
            <a:chOff x="1145823" y="4131021"/>
            <a:chExt cx="2446278" cy="1023793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9403C89-FFDA-C068-4EF6-BC12A225CF87}"/>
                </a:ext>
              </a:extLst>
            </p:cNvPr>
            <p:cNvCxnSpPr/>
            <p:nvPr/>
          </p:nvCxnSpPr>
          <p:spPr>
            <a:xfrm flipV="1">
              <a:off x="1145823" y="4131021"/>
              <a:ext cx="1066799" cy="1023793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59FA441-D8A9-BA57-D3CC-22E2BA7F324E}"/>
                </a:ext>
              </a:extLst>
            </p:cNvPr>
            <p:cNvGrpSpPr/>
            <p:nvPr/>
          </p:nvGrpSpPr>
          <p:grpSpPr>
            <a:xfrm>
              <a:off x="1520765" y="4646458"/>
              <a:ext cx="2071336" cy="406400"/>
              <a:chOff x="110155" y="3022600"/>
              <a:chExt cx="2071336" cy="4064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B9626E-EE9B-0B22-FA0D-FC50C9322818}"/>
                  </a:ext>
                </a:extLst>
              </p:cNvPr>
              <p:cNvSpPr/>
              <p:nvPr/>
            </p:nvSpPr>
            <p:spPr>
              <a:xfrm>
                <a:off x="118533" y="3022600"/>
                <a:ext cx="200377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F2447C-3ECC-2923-D02D-6EE48EB76A64}"/>
                  </a:ext>
                </a:extLst>
              </p:cNvPr>
              <p:cNvSpPr txBox="1"/>
              <p:nvPr/>
            </p:nvSpPr>
            <p:spPr>
              <a:xfrm>
                <a:off x="110155" y="3042561"/>
                <a:ext cx="2071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Datagram Len=1500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A5FCFB-990E-6211-BFF2-217E387860EF}"/>
              </a:ext>
            </a:extLst>
          </p:cNvPr>
          <p:cNvGrpSpPr/>
          <p:nvPr/>
        </p:nvGrpSpPr>
        <p:grpSpPr>
          <a:xfrm>
            <a:off x="2743904" y="3002639"/>
            <a:ext cx="2071336" cy="671824"/>
            <a:chOff x="1520765" y="4646458"/>
            <a:chExt cx="2071336" cy="671824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C1AEAD3-D729-8B7B-B6C4-17863B6BE82B}"/>
                </a:ext>
              </a:extLst>
            </p:cNvPr>
            <p:cNvCxnSpPr>
              <a:cxnSpLocks/>
            </p:cNvCxnSpPr>
            <p:nvPr/>
          </p:nvCxnSpPr>
          <p:spPr>
            <a:xfrm>
              <a:off x="1765505" y="5318282"/>
              <a:ext cx="115812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3DB48D9-7594-D0F9-F73B-EC620684ED6E}"/>
                </a:ext>
              </a:extLst>
            </p:cNvPr>
            <p:cNvGrpSpPr/>
            <p:nvPr/>
          </p:nvGrpSpPr>
          <p:grpSpPr>
            <a:xfrm>
              <a:off x="1520765" y="4646458"/>
              <a:ext cx="2071336" cy="406400"/>
              <a:chOff x="110155" y="3022600"/>
              <a:chExt cx="2071336" cy="4064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0CABD83-D34E-486A-AF45-2F659260FDE9}"/>
                  </a:ext>
                </a:extLst>
              </p:cNvPr>
              <p:cNvSpPr/>
              <p:nvPr/>
            </p:nvSpPr>
            <p:spPr>
              <a:xfrm>
                <a:off x="118533" y="3022600"/>
                <a:ext cx="200377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4334C4-151E-BB43-8FE4-E7D5FFBA46B7}"/>
                  </a:ext>
                </a:extLst>
              </p:cNvPr>
              <p:cNvSpPr txBox="1"/>
              <p:nvPr/>
            </p:nvSpPr>
            <p:spPr>
              <a:xfrm>
                <a:off x="110155" y="3042561"/>
                <a:ext cx="2071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Datagram Len=1500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3E2BF4-8B18-97A1-29AA-60F330E89F67}"/>
              </a:ext>
            </a:extLst>
          </p:cNvPr>
          <p:cNvGrpSpPr/>
          <p:nvPr/>
        </p:nvGrpSpPr>
        <p:grpSpPr>
          <a:xfrm>
            <a:off x="4981003" y="2298883"/>
            <a:ext cx="1865178" cy="406400"/>
            <a:chOff x="1415420" y="4646458"/>
            <a:chExt cx="1865178" cy="40640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8C31594-7213-68E7-D8EE-040DA9D3D576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947E090-4A1A-26EE-32D7-B6430017CDEE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03C5AC9-C0EF-7674-2281-11EC8E31CE0D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5C257C2-25E5-FA54-0322-7D135F6E4C5B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641775-63F7-BB52-22E6-77DAB61895C7}"/>
              </a:ext>
            </a:extLst>
          </p:cNvPr>
          <p:cNvGrpSpPr/>
          <p:nvPr/>
        </p:nvGrpSpPr>
        <p:grpSpPr>
          <a:xfrm>
            <a:off x="4981003" y="2798080"/>
            <a:ext cx="1865178" cy="406400"/>
            <a:chOff x="1415420" y="4646458"/>
            <a:chExt cx="1865178" cy="40640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6293422-8AD3-4518-E70B-703C520B7A29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6D8F50-7AC5-61EF-9476-49F70F49EF8F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A96F94D-F615-3390-E973-7FBF27B70751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03D16E3-9FF8-1615-689F-A3CF5D693721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E64EB0-9DDD-5DF4-C0B7-D09C555957C7}"/>
              </a:ext>
            </a:extLst>
          </p:cNvPr>
          <p:cNvGrpSpPr/>
          <p:nvPr/>
        </p:nvGrpSpPr>
        <p:grpSpPr>
          <a:xfrm>
            <a:off x="4981003" y="3297277"/>
            <a:ext cx="1865178" cy="406400"/>
            <a:chOff x="1415420" y="4646458"/>
            <a:chExt cx="1865178" cy="406400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89A896D-6994-8000-55E6-F691E603D56E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BF2AB1F-B445-7943-7289-15AA3E2971B0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C716625-A0CE-A40B-8ED3-D50192806371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9297D1B-2FDA-E984-A944-8DACB466E3D3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0ECC196-97E0-2116-7037-2F9A33A1B43C}"/>
              </a:ext>
            </a:extLst>
          </p:cNvPr>
          <p:cNvSpPr txBox="1"/>
          <p:nvPr/>
        </p:nvSpPr>
        <p:spPr>
          <a:xfrm>
            <a:off x="5110850" y="1807553"/>
            <a:ext cx="1499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Fragments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73247F-1A4E-42A6-A567-0456AECAAECD}"/>
              </a:ext>
            </a:extLst>
          </p:cNvPr>
          <p:cNvSpPr txBox="1"/>
          <p:nvPr/>
        </p:nvSpPr>
        <p:spPr>
          <a:xfrm>
            <a:off x="2222783" y="3942354"/>
            <a:ext cx="50687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R1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B8A2EC-0B03-45BB-FF71-607A5D3ED9CB}"/>
              </a:ext>
            </a:extLst>
          </p:cNvPr>
          <p:cNvSpPr txBox="1"/>
          <p:nvPr/>
        </p:nvSpPr>
        <p:spPr>
          <a:xfrm>
            <a:off x="4475801" y="3952166"/>
            <a:ext cx="50687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R2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22D8C01-B5D5-E8EA-144C-BE5BA3330B62}"/>
              </a:ext>
            </a:extLst>
          </p:cNvPr>
          <p:cNvSpPr txBox="1"/>
          <p:nvPr/>
        </p:nvSpPr>
        <p:spPr>
          <a:xfrm>
            <a:off x="6717530" y="3950689"/>
            <a:ext cx="50687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R3</a:t>
            </a:r>
          </a:p>
        </p:txBody>
      </p:sp>
      <p:sp>
        <p:nvSpPr>
          <p:cNvPr id="52" name="Rectangle 2">
            <a:extLst>
              <a:ext uri="{FF2B5EF4-FFF2-40B4-BE49-F238E27FC236}">
                <a16:creationId xmlns:a16="http://schemas.microsoft.com/office/drawing/2014/main" id="{8123936D-C815-A124-C4FE-670F6BF0D5B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9790"/>
            <a:ext cx="8281987" cy="646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/>
              <a:t>IP Fragmentation and Reassembly</a:t>
            </a:r>
            <a:endParaRPr lang="en-AU" altLang="en-US" sz="3600" u="sng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0ADBE1-93E0-E8D2-913C-8008FE45B94A}"/>
              </a:ext>
            </a:extLst>
          </p:cNvPr>
          <p:cNvSpPr txBox="1"/>
          <p:nvPr/>
        </p:nvSpPr>
        <p:spPr>
          <a:xfrm>
            <a:off x="632178" y="5610589"/>
            <a:ext cx="77686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During assembly,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C. How will the destination know how to rearrange the data?</a:t>
            </a:r>
          </a:p>
        </p:txBody>
      </p:sp>
      <p:pic>
        <p:nvPicPr>
          <p:cNvPr id="1043" name="Picture 1042">
            <a:extLst>
              <a:ext uri="{FF2B5EF4-FFF2-40B4-BE49-F238E27FC236}">
                <a16:creationId xmlns:a16="http://schemas.microsoft.com/office/drawing/2014/main" id="{AEB1DACD-336C-61FC-523D-6012DCE26D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474" b="42936"/>
          <a:stretch/>
        </p:blipFill>
        <p:spPr>
          <a:xfrm>
            <a:off x="118534" y="740308"/>
            <a:ext cx="3368102" cy="208472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988EB5C-3E0E-7E4C-323B-88ECD355863B}"/>
              </a:ext>
            </a:extLst>
          </p:cNvPr>
          <p:cNvSpPr txBox="1"/>
          <p:nvPr/>
        </p:nvSpPr>
        <p:spPr>
          <a:xfrm>
            <a:off x="429456" y="6375218"/>
            <a:ext cx="8771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D. How can the destination know if a packet is unfragmented/whole?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FAE0130-B3EA-0E37-79BB-D91209379982}"/>
              </a:ext>
            </a:extLst>
          </p:cNvPr>
          <p:cNvGrpSpPr/>
          <p:nvPr/>
        </p:nvGrpSpPr>
        <p:grpSpPr>
          <a:xfrm>
            <a:off x="2122311" y="615495"/>
            <a:ext cx="6604433" cy="1938992"/>
            <a:chOff x="2122311" y="615495"/>
            <a:chExt cx="6604433" cy="1938992"/>
          </a:xfrm>
        </p:grpSpPr>
        <p:sp>
          <p:nvSpPr>
            <p:cNvPr id="1044" name="Rectangle 1043">
              <a:extLst>
                <a:ext uri="{FF2B5EF4-FFF2-40B4-BE49-F238E27FC236}">
                  <a16:creationId xmlns:a16="http://schemas.microsoft.com/office/drawing/2014/main" id="{7A6FEDCF-6787-6FFE-6540-A291580C7259}"/>
                </a:ext>
              </a:extLst>
            </p:cNvPr>
            <p:cNvSpPr/>
            <p:nvPr/>
          </p:nvSpPr>
          <p:spPr>
            <a:xfrm>
              <a:off x="2122311" y="1155488"/>
              <a:ext cx="1364325" cy="488318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47A6365-56F2-F014-E164-AC64AE2EBF27}"/>
                </a:ext>
              </a:extLst>
            </p:cNvPr>
            <p:cNvCxnSpPr>
              <a:cxnSpLocks/>
            </p:cNvCxnSpPr>
            <p:nvPr/>
          </p:nvCxnSpPr>
          <p:spPr>
            <a:xfrm>
              <a:off x="3486636" y="1374684"/>
              <a:ext cx="524548" cy="0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1A5CB96-C14B-691D-2278-AE5E8F62F059}"/>
                </a:ext>
              </a:extLst>
            </p:cNvPr>
            <p:cNvSpPr txBox="1"/>
            <p:nvPr/>
          </p:nvSpPr>
          <p:spPr>
            <a:xfrm>
              <a:off x="4011184" y="615495"/>
              <a:ext cx="4715560" cy="1938992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Identifies the fragment location, relative to the beginning of the unfragmented data. </a:t>
              </a:r>
            </a:p>
            <a:p>
              <a:r>
                <a:rPr lang="en-US" sz="2400" dirty="0">
                  <a:solidFill>
                    <a:srgbClr val="FF0000"/>
                  </a:solidFill>
                </a:rPr>
                <a:t>Fragments are counted in units of 8 octets (i.e., 8-bytes blocks).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264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9DAFF4-CAC7-77DF-756C-34894D96EE4A}"/>
              </a:ext>
            </a:extLst>
          </p:cNvPr>
          <p:cNvCxnSpPr>
            <a:cxnSpLocks/>
            <a:endCxn id="2" idx="3"/>
          </p:cNvCxnSpPr>
          <p:nvPr/>
        </p:nvCxnSpPr>
        <p:spPr>
          <a:xfrm>
            <a:off x="1845681" y="2435683"/>
            <a:ext cx="1296607" cy="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CA4C12-417D-3AD0-011F-CBE02B090A66}"/>
              </a:ext>
            </a:extLst>
          </p:cNvPr>
          <p:cNvCxnSpPr>
            <a:cxnSpLocks/>
          </p:cNvCxnSpPr>
          <p:nvPr/>
        </p:nvCxnSpPr>
        <p:spPr>
          <a:xfrm>
            <a:off x="4128858" y="2435683"/>
            <a:ext cx="1296607" cy="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8" descr="Network Router Icon #431529 - Free Icons Library">
            <a:extLst>
              <a:ext uri="{FF2B5EF4-FFF2-40B4-BE49-F238E27FC236}">
                <a16:creationId xmlns:a16="http://schemas.microsoft.com/office/drawing/2014/main" id="{EA4F5CE4-8511-1B61-40C4-D2141ECD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2288" y="2189605"/>
            <a:ext cx="1028903" cy="4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E49D16-74B8-76B0-9ADB-C3468082C632}"/>
              </a:ext>
            </a:extLst>
          </p:cNvPr>
          <p:cNvSpPr txBox="1"/>
          <p:nvPr/>
        </p:nvSpPr>
        <p:spPr>
          <a:xfrm>
            <a:off x="1892453" y="2423730"/>
            <a:ext cx="122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MTU=1500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77D39-89FA-ECDA-FAC8-A73CBF7B32E3}"/>
              </a:ext>
            </a:extLst>
          </p:cNvPr>
          <p:cNvSpPr txBox="1"/>
          <p:nvPr/>
        </p:nvSpPr>
        <p:spPr>
          <a:xfrm>
            <a:off x="4216626" y="242372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MTU=532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A5FCFB-990E-6211-BFF2-217E387860EF}"/>
              </a:ext>
            </a:extLst>
          </p:cNvPr>
          <p:cNvGrpSpPr/>
          <p:nvPr/>
        </p:nvGrpSpPr>
        <p:grpSpPr>
          <a:xfrm>
            <a:off x="1693985" y="1628867"/>
            <a:ext cx="2071336" cy="671824"/>
            <a:chOff x="1520765" y="4646458"/>
            <a:chExt cx="2071336" cy="671824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C1AEAD3-D729-8B7B-B6C4-17863B6BE82B}"/>
                </a:ext>
              </a:extLst>
            </p:cNvPr>
            <p:cNvCxnSpPr>
              <a:cxnSpLocks/>
            </p:cNvCxnSpPr>
            <p:nvPr/>
          </p:nvCxnSpPr>
          <p:spPr>
            <a:xfrm>
              <a:off x="1765505" y="5318282"/>
              <a:ext cx="115812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3DB48D9-7594-D0F9-F73B-EC620684ED6E}"/>
                </a:ext>
              </a:extLst>
            </p:cNvPr>
            <p:cNvGrpSpPr/>
            <p:nvPr/>
          </p:nvGrpSpPr>
          <p:grpSpPr>
            <a:xfrm>
              <a:off x="1520765" y="4646458"/>
              <a:ext cx="2071336" cy="406400"/>
              <a:chOff x="110155" y="3022600"/>
              <a:chExt cx="2071336" cy="4064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0CABD83-D34E-486A-AF45-2F659260FDE9}"/>
                  </a:ext>
                </a:extLst>
              </p:cNvPr>
              <p:cNvSpPr/>
              <p:nvPr/>
            </p:nvSpPr>
            <p:spPr>
              <a:xfrm>
                <a:off x="118533" y="3022600"/>
                <a:ext cx="200377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4334C4-151E-BB43-8FE4-E7D5FFBA46B7}"/>
                  </a:ext>
                </a:extLst>
              </p:cNvPr>
              <p:cNvSpPr txBox="1"/>
              <p:nvPr/>
            </p:nvSpPr>
            <p:spPr>
              <a:xfrm>
                <a:off x="110155" y="3042561"/>
                <a:ext cx="2071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Datagram Len=1500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3E2BF4-8B18-97A1-29AA-60F330E89F67}"/>
              </a:ext>
            </a:extLst>
          </p:cNvPr>
          <p:cNvGrpSpPr/>
          <p:nvPr/>
        </p:nvGrpSpPr>
        <p:grpSpPr>
          <a:xfrm>
            <a:off x="3931084" y="925111"/>
            <a:ext cx="1865178" cy="406400"/>
            <a:chOff x="1415420" y="4646458"/>
            <a:chExt cx="1865178" cy="40640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8C31594-7213-68E7-D8EE-040DA9D3D576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947E090-4A1A-26EE-32D7-B6430017CDEE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03C5AC9-C0EF-7674-2281-11EC8E31CE0D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5C257C2-25E5-FA54-0322-7D135F6E4C5B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641775-63F7-BB52-22E6-77DAB61895C7}"/>
              </a:ext>
            </a:extLst>
          </p:cNvPr>
          <p:cNvGrpSpPr/>
          <p:nvPr/>
        </p:nvGrpSpPr>
        <p:grpSpPr>
          <a:xfrm>
            <a:off x="3931084" y="1424308"/>
            <a:ext cx="1865178" cy="406400"/>
            <a:chOff x="1415420" y="4646458"/>
            <a:chExt cx="1865178" cy="40640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6293422-8AD3-4518-E70B-703C520B7A29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6D8F50-7AC5-61EF-9476-49F70F49EF8F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A96F94D-F615-3390-E973-7FBF27B70751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03D16E3-9FF8-1615-689F-A3CF5D693721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E64EB0-9DDD-5DF4-C0B7-D09C555957C7}"/>
              </a:ext>
            </a:extLst>
          </p:cNvPr>
          <p:cNvGrpSpPr/>
          <p:nvPr/>
        </p:nvGrpSpPr>
        <p:grpSpPr>
          <a:xfrm>
            <a:off x="3931084" y="1923505"/>
            <a:ext cx="1865178" cy="406400"/>
            <a:chOff x="1415420" y="4646458"/>
            <a:chExt cx="1865178" cy="406400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89A896D-6994-8000-55E6-F691E603D56E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BF2AB1F-B445-7943-7289-15AA3E2971B0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C716625-A0CE-A40B-8ED3-D50192806371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9297D1B-2FDA-E984-A944-8DACB466E3D3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0ECC196-97E0-2116-7037-2F9A33A1B43C}"/>
              </a:ext>
            </a:extLst>
          </p:cNvPr>
          <p:cNvSpPr txBox="1"/>
          <p:nvPr/>
        </p:nvSpPr>
        <p:spPr>
          <a:xfrm>
            <a:off x="4060931" y="433781"/>
            <a:ext cx="1499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Fragments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B8A2EC-0B03-45BB-FF71-607A5D3ED9CB}"/>
              </a:ext>
            </a:extLst>
          </p:cNvPr>
          <p:cNvSpPr txBox="1"/>
          <p:nvPr/>
        </p:nvSpPr>
        <p:spPr>
          <a:xfrm>
            <a:off x="3425882" y="2578394"/>
            <a:ext cx="50687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R2</a:t>
            </a:r>
          </a:p>
        </p:txBody>
      </p:sp>
      <p:graphicFrame>
        <p:nvGraphicFramePr>
          <p:cNvPr id="39" name="Table 40">
            <a:extLst>
              <a:ext uri="{FF2B5EF4-FFF2-40B4-BE49-F238E27FC236}">
                <a16:creationId xmlns:a16="http://schemas.microsoft.com/office/drawing/2014/main" id="{B8311418-B312-5362-7481-951E4BED58C3}"/>
              </a:ext>
            </a:extLst>
          </p:cNvPr>
          <p:cNvGraphicFramePr>
            <a:graphicFrameLocks noGrp="1"/>
          </p:cNvGraphicFramePr>
          <p:nvPr/>
        </p:nvGraphicFramePr>
        <p:xfrm>
          <a:off x="158910" y="3213313"/>
          <a:ext cx="2562926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166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884760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Header field/&lt;info&gt;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Identifier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More Frag.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Frag. offset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Header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(bytes)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&lt;Data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Packer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95B8E616-ECF9-4F65-5D6E-AE01BC0C1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970659"/>
              </p:ext>
            </p:extLst>
          </p:nvPr>
        </p:nvGraphicFramePr>
        <p:xfrm>
          <a:off x="3290537" y="3213313"/>
          <a:ext cx="1766372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3645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MF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F. off.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H.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Pkt 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CA6DD617-3A74-3072-4AA3-2E30D9802B11}"/>
              </a:ext>
            </a:extLst>
          </p:cNvPr>
          <p:cNvSpPr txBox="1"/>
          <p:nvPr/>
        </p:nvSpPr>
        <p:spPr>
          <a:xfrm>
            <a:off x="418586" y="6347673"/>
            <a:ext cx="2043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Original Packet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F11CDD3-5793-C416-9DCC-8E6C7F4FA6D5}"/>
              </a:ext>
            </a:extLst>
          </p:cNvPr>
          <p:cNvSpPr txBox="1"/>
          <p:nvPr/>
        </p:nvSpPr>
        <p:spPr>
          <a:xfrm>
            <a:off x="3430219" y="5809193"/>
            <a:ext cx="1642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Frag. Pkt #1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BABE6C-8471-8046-7DBD-C10F03C18F1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9790"/>
            <a:ext cx="8281987" cy="646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 dirty="0"/>
              <a:t>Example: IP Fragmentation</a:t>
            </a:r>
            <a:endParaRPr lang="en-AU" alt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355912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9DAFF4-CAC7-77DF-756C-34894D96EE4A}"/>
              </a:ext>
            </a:extLst>
          </p:cNvPr>
          <p:cNvCxnSpPr>
            <a:cxnSpLocks/>
            <a:endCxn id="2" idx="3"/>
          </p:cNvCxnSpPr>
          <p:nvPr/>
        </p:nvCxnSpPr>
        <p:spPr>
          <a:xfrm>
            <a:off x="1845681" y="2435683"/>
            <a:ext cx="1296607" cy="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CA4C12-417D-3AD0-011F-CBE02B090A66}"/>
              </a:ext>
            </a:extLst>
          </p:cNvPr>
          <p:cNvCxnSpPr>
            <a:cxnSpLocks/>
          </p:cNvCxnSpPr>
          <p:nvPr/>
        </p:nvCxnSpPr>
        <p:spPr>
          <a:xfrm>
            <a:off x="4128858" y="2435683"/>
            <a:ext cx="1296607" cy="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8" descr="Network Router Icon #431529 - Free Icons Library">
            <a:extLst>
              <a:ext uri="{FF2B5EF4-FFF2-40B4-BE49-F238E27FC236}">
                <a16:creationId xmlns:a16="http://schemas.microsoft.com/office/drawing/2014/main" id="{EA4F5CE4-8511-1B61-40C4-D2141ECD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2288" y="2189605"/>
            <a:ext cx="1028903" cy="4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E49D16-74B8-76B0-9ADB-C3468082C632}"/>
              </a:ext>
            </a:extLst>
          </p:cNvPr>
          <p:cNvSpPr txBox="1"/>
          <p:nvPr/>
        </p:nvSpPr>
        <p:spPr>
          <a:xfrm>
            <a:off x="1892453" y="2423730"/>
            <a:ext cx="122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MTU=1500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77D39-89FA-ECDA-FAC8-A73CBF7B32E3}"/>
              </a:ext>
            </a:extLst>
          </p:cNvPr>
          <p:cNvSpPr txBox="1"/>
          <p:nvPr/>
        </p:nvSpPr>
        <p:spPr>
          <a:xfrm>
            <a:off x="4216626" y="242372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MTU=532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A5FCFB-990E-6211-BFF2-217E387860EF}"/>
              </a:ext>
            </a:extLst>
          </p:cNvPr>
          <p:cNvGrpSpPr/>
          <p:nvPr/>
        </p:nvGrpSpPr>
        <p:grpSpPr>
          <a:xfrm>
            <a:off x="1693985" y="1628867"/>
            <a:ext cx="2071336" cy="671824"/>
            <a:chOff x="1520765" y="4646458"/>
            <a:chExt cx="2071336" cy="671824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C1AEAD3-D729-8B7B-B6C4-17863B6BE82B}"/>
                </a:ext>
              </a:extLst>
            </p:cNvPr>
            <p:cNvCxnSpPr>
              <a:cxnSpLocks/>
            </p:cNvCxnSpPr>
            <p:nvPr/>
          </p:nvCxnSpPr>
          <p:spPr>
            <a:xfrm>
              <a:off x="1765505" y="5318282"/>
              <a:ext cx="115812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3DB48D9-7594-D0F9-F73B-EC620684ED6E}"/>
                </a:ext>
              </a:extLst>
            </p:cNvPr>
            <p:cNvGrpSpPr/>
            <p:nvPr/>
          </p:nvGrpSpPr>
          <p:grpSpPr>
            <a:xfrm>
              <a:off x="1520765" y="4646458"/>
              <a:ext cx="2071336" cy="406400"/>
              <a:chOff x="110155" y="3022600"/>
              <a:chExt cx="2071336" cy="4064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0CABD83-D34E-486A-AF45-2F659260FDE9}"/>
                  </a:ext>
                </a:extLst>
              </p:cNvPr>
              <p:cNvSpPr/>
              <p:nvPr/>
            </p:nvSpPr>
            <p:spPr>
              <a:xfrm>
                <a:off x="118533" y="3022600"/>
                <a:ext cx="200377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4334C4-151E-BB43-8FE4-E7D5FFBA46B7}"/>
                  </a:ext>
                </a:extLst>
              </p:cNvPr>
              <p:cNvSpPr txBox="1"/>
              <p:nvPr/>
            </p:nvSpPr>
            <p:spPr>
              <a:xfrm>
                <a:off x="110155" y="3042561"/>
                <a:ext cx="2071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Datagram Len=1500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3E2BF4-8B18-97A1-29AA-60F330E89F67}"/>
              </a:ext>
            </a:extLst>
          </p:cNvPr>
          <p:cNvGrpSpPr/>
          <p:nvPr/>
        </p:nvGrpSpPr>
        <p:grpSpPr>
          <a:xfrm>
            <a:off x="3931084" y="925111"/>
            <a:ext cx="1865178" cy="406400"/>
            <a:chOff x="1415420" y="4646458"/>
            <a:chExt cx="1865178" cy="40640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8C31594-7213-68E7-D8EE-040DA9D3D576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947E090-4A1A-26EE-32D7-B6430017CDEE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03C5AC9-C0EF-7674-2281-11EC8E31CE0D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5C257C2-25E5-FA54-0322-7D135F6E4C5B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641775-63F7-BB52-22E6-77DAB61895C7}"/>
              </a:ext>
            </a:extLst>
          </p:cNvPr>
          <p:cNvGrpSpPr/>
          <p:nvPr/>
        </p:nvGrpSpPr>
        <p:grpSpPr>
          <a:xfrm>
            <a:off x="3931084" y="1424308"/>
            <a:ext cx="1865178" cy="406400"/>
            <a:chOff x="1415420" y="4646458"/>
            <a:chExt cx="1865178" cy="40640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6293422-8AD3-4518-E70B-703C520B7A29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6D8F50-7AC5-61EF-9476-49F70F49EF8F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A96F94D-F615-3390-E973-7FBF27B70751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03D16E3-9FF8-1615-689F-A3CF5D693721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E64EB0-9DDD-5DF4-C0B7-D09C555957C7}"/>
              </a:ext>
            </a:extLst>
          </p:cNvPr>
          <p:cNvGrpSpPr/>
          <p:nvPr/>
        </p:nvGrpSpPr>
        <p:grpSpPr>
          <a:xfrm>
            <a:off x="3931084" y="1923505"/>
            <a:ext cx="1865178" cy="406400"/>
            <a:chOff x="1415420" y="4646458"/>
            <a:chExt cx="1865178" cy="406400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89A896D-6994-8000-55E6-F691E603D56E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BF2AB1F-B445-7943-7289-15AA3E2971B0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C716625-A0CE-A40B-8ED3-D50192806371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9297D1B-2FDA-E984-A944-8DACB466E3D3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0ECC196-97E0-2116-7037-2F9A33A1B43C}"/>
              </a:ext>
            </a:extLst>
          </p:cNvPr>
          <p:cNvSpPr txBox="1"/>
          <p:nvPr/>
        </p:nvSpPr>
        <p:spPr>
          <a:xfrm>
            <a:off x="4060931" y="433781"/>
            <a:ext cx="1499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Fragments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B8A2EC-0B03-45BB-FF71-607A5D3ED9CB}"/>
              </a:ext>
            </a:extLst>
          </p:cNvPr>
          <p:cNvSpPr txBox="1"/>
          <p:nvPr/>
        </p:nvSpPr>
        <p:spPr>
          <a:xfrm>
            <a:off x="3425882" y="2578394"/>
            <a:ext cx="50687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R2</a:t>
            </a:r>
          </a:p>
        </p:txBody>
      </p:sp>
      <p:graphicFrame>
        <p:nvGraphicFramePr>
          <p:cNvPr id="39" name="Table 40">
            <a:extLst>
              <a:ext uri="{FF2B5EF4-FFF2-40B4-BE49-F238E27FC236}">
                <a16:creationId xmlns:a16="http://schemas.microsoft.com/office/drawing/2014/main" id="{B8311418-B312-5362-7481-951E4BED58C3}"/>
              </a:ext>
            </a:extLst>
          </p:cNvPr>
          <p:cNvGraphicFramePr>
            <a:graphicFrameLocks noGrp="1"/>
          </p:cNvGraphicFramePr>
          <p:nvPr/>
        </p:nvGraphicFramePr>
        <p:xfrm>
          <a:off x="158910" y="3213313"/>
          <a:ext cx="2562926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166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884760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Header field/&lt;info&gt;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Identifier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More Frag.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Frag. offset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Header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(bytes)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&lt;Data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Packer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95B8E616-ECF9-4F65-5D6E-AE01BC0C1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789563"/>
              </p:ext>
            </p:extLst>
          </p:nvPr>
        </p:nvGraphicFramePr>
        <p:xfrm>
          <a:off x="3290537" y="3213313"/>
          <a:ext cx="1766372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3645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MF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F. off.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H.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Pkt 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CA6DD617-3A74-3072-4AA3-2E30D9802B11}"/>
              </a:ext>
            </a:extLst>
          </p:cNvPr>
          <p:cNvSpPr txBox="1"/>
          <p:nvPr/>
        </p:nvSpPr>
        <p:spPr>
          <a:xfrm>
            <a:off x="418586" y="6347673"/>
            <a:ext cx="2043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Original Packet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F11CDD3-5793-C416-9DCC-8E6C7F4FA6D5}"/>
              </a:ext>
            </a:extLst>
          </p:cNvPr>
          <p:cNvSpPr txBox="1"/>
          <p:nvPr/>
        </p:nvSpPr>
        <p:spPr>
          <a:xfrm>
            <a:off x="3430219" y="5809193"/>
            <a:ext cx="1642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Frag. Pkt #1</a:t>
            </a:r>
          </a:p>
        </p:txBody>
      </p:sp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51B1549E-34AA-3106-D58C-8772A2F0CF90}"/>
              </a:ext>
            </a:extLst>
          </p:cNvPr>
          <p:cNvSpPr/>
          <p:nvPr/>
        </p:nvSpPr>
        <p:spPr>
          <a:xfrm>
            <a:off x="5915891" y="4142509"/>
            <a:ext cx="3069199" cy="1666684"/>
          </a:xfrm>
          <a:prstGeom prst="wedgeRectCallout">
            <a:avLst>
              <a:gd name="adj1" fmla="val -77297"/>
              <a:gd name="adj2" fmla="val 1747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Max. Data Len. =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Max. Packet Len. – Header Len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In integer multiple of 8-octets (8 bytes block)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07323BB-A826-7707-9A8C-771DF57AE48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9790"/>
            <a:ext cx="8281987" cy="646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 dirty="0"/>
              <a:t>Example: IP Fragmentation</a:t>
            </a:r>
            <a:endParaRPr lang="en-AU" alt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3320205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9DAFF4-CAC7-77DF-756C-34894D96EE4A}"/>
              </a:ext>
            </a:extLst>
          </p:cNvPr>
          <p:cNvCxnSpPr>
            <a:cxnSpLocks/>
            <a:endCxn id="2" idx="3"/>
          </p:cNvCxnSpPr>
          <p:nvPr/>
        </p:nvCxnSpPr>
        <p:spPr>
          <a:xfrm>
            <a:off x="1845681" y="2435683"/>
            <a:ext cx="1296607" cy="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CA4C12-417D-3AD0-011F-CBE02B090A66}"/>
              </a:ext>
            </a:extLst>
          </p:cNvPr>
          <p:cNvCxnSpPr>
            <a:cxnSpLocks/>
          </p:cNvCxnSpPr>
          <p:nvPr/>
        </p:nvCxnSpPr>
        <p:spPr>
          <a:xfrm>
            <a:off x="4128858" y="2435683"/>
            <a:ext cx="1296607" cy="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8" descr="Network Router Icon #431529 - Free Icons Library">
            <a:extLst>
              <a:ext uri="{FF2B5EF4-FFF2-40B4-BE49-F238E27FC236}">
                <a16:creationId xmlns:a16="http://schemas.microsoft.com/office/drawing/2014/main" id="{EA4F5CE4-8511-1B61-40C4-D2141ECD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2288" y="2189605"/>
            <a:ext cx="1028903" cy="4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E49D16-74B8-76B0-9ADB-C3468082C632}"/>
              </a:ext>
            </a:extLst>
          </p:cNvPr>
          <p:cNvSpPr txBox="1"/>
          <p:nvPr/>
        </p:nvSpPr>
        <p:spPr>
          <a:xfrm>
            <a:off x="1892453" y="2423730"/>
            <a:ext cx="122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MTU=1500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77D39-89FA-ECDA-FAC8-A73CBF7B32E3}"/>
              </a:ext>
            </a:extLst>
          </p:cNvPr>
          <p:cNvSpPr txBox="1"/>
          <p:nvPr/>
        </p:nvSpPr>
        <p:spPr>
          <a:xfrm>
            <a:off x="4216626" y="242372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MTU=532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A5FCFB-990E-6211-BFF2-217E387860EF}"/>
              </a:ext>
            </a:extLst>
          </p:cNvPr>
          <p:cNvGrpSpPr/>
          <p:nvPr/>
        </p:nvGrpSpPr>
        <p:grpSpPr>
          <a:xfrm>
            <a:off x="1693985" y="1628867"/>
            <a:ext cx="2071336" cy="671824"/>
            <a:chOff x="1520765" y="4646458"/>
            <a:chExt cx="2071336" cy="671824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C1AEAD3-D729-8B7B-B6C4-17863B6BE82B}"/>
                </a:ext>
              </a:extLst>
            </p:cNvPr>
            <p:cNvCxnSpPr>
              <a:cxnSpLocks/>
            </p:cNvCxnSpPr>
            <p:nvPr/>
          </p:nvCxnSpPr>
          <p:spPr>
            <a:xfrm>
              <a:off x="1765505" y="5318282"/>
              <a:ext cx="115812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3DB48D9-7594-D0F9-F73B-EC620684ED6E}"/>
                </a:ext>
              </a:extLst>
            </p:cNvPr>
            <p:cNvGrpSpPr/>
            <p:nvPr/>
          </p:nvGrpSpPr>
          <p:grpSpPr>
            <a:xfrm>
              <a:off x="1520765" y="4646458"/>
              <a:ext cx="2071336" cy="406400"/>
              <a:chOff x="110155" y="3022600"/>
              <a:chExt cx="2071336" cy="4064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0CABD83-D34E-486A-AF45-2F659260FDE9}"/>
                  </a:ext>
                </a:extLst>
              </p:cNvPr>
              <p:cNvSpPr/>
              <p:nvPr/>
            </p:nvSpPr>
            <p:spPr>
              <a:xfrm>
                <a:off x="118533" y="3022600"/>
                <a:ext cx="200377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4334C4-151E-BB43-8FE4-E7D5FFBA46B7}"/>
                  </a:ext>
                </a:extLst>
              </p:cNvPr>
              <p:cNvSpPr txBox="1"/>
              <p:nvPr/>
            </p:nvSpPr>
            <p:spPr>
              <a:xfrm>
                <a:off x="110155" y="3042561"/>
                <a:ext cx="2071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Datagram Len=1500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3E2BF4-8B18-97A1-29AA-60F330E89F67}"/>
              </a:ext>
            </a:extLst>
          </p:cNvPr>
          <p:cNvGrpSpPr/>
          <p:nvPr/>
        </p:nvGrpSpPr>
        <p:grpSpPr>
          <a:xfrm>
            <a:off x="3931084" y="925111"/>
            <a:ext cx="1865178" cy="406400"/>
            <a:chOff x="1415420" y="4646458"/>
            <a:chExt cx="1865178" cy="40640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8C31594-7213-68E7-D8EE-040DA9D3D576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947E090-4A1A-26EE-32D7-B6430017CDEE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03C5AC9-C0EF-7674-2281-11EC8E31CE0D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5C257C2-25E5-FA54-0322-7D135F6E4C5B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641775-63F7-BB52-22E6-77DAB61895C7}"/>
              </a:ext>
            </a:extLst>
          </p:cNvPr>
          <p:cNvGrpSpPr/>
          <p:nvPr/>
        </p:nvGrpSpPr>
        <p:grpSpPr>
          <a:xfrm>
            <a:off x="3931084" y="1424308"/>
            <a:ext cx="1865178" cy="406400"/>
            <a:chOff x="1415420" y="4646458"/>
            <a:chExt cx="1865178" cy="40640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6293422-8AD3-4518-E70B-703C520B7A29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6D8F50-7AC5-61EF-9476-49F70F49EF8F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A96F94D-F615-3390-E973-7FBF27B70751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03D16E3-9FF8-1615-689F-A3CF5D693721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E64EB0-9DDD-5DF4-C0B7-D09C555957C7}"/>
              </a:ext>
            </a:extLst>
          </p:cNvPr>
          <p:cNvGrpSpPr/>
          <p:nvPr/>
        </p:nvGrpSpPr>
        <p:grpSpPr>
          <a:xfrm>
            <a:off x="3931084" y="1923505"/>
            <a:ext cx="1865178" cy="406400"/>
            <a:chOff x="1415420" y="4646458"/>
            <a:chExt cx="1865178" cy="406400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89A896D-6994-8000-55E6-F691E603D56E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BF2AB1F-B445-7943-7289-15AA3E2971B0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C716625-A0CE-A40B-8ED3-D50192806371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9297D1B-2FDA-E984-A944-8DACB466E3D3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0ECC196-97E0-2116-7037-2F9A33A1B43C}"/>
              </a:ext>
            </a:extLst>
          </p:cNvPr>
          <p:cNvSpPr txBox="1"/>
          <p:nvPr/>
        </p:nvSpPr>
        <p:spPr>
          <a:xfrm>
            <a:off x="4060931" y="433781"/>
            <a:ext cx="1499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Fragments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B8A2EC-0B03-45BB-FF71-607A5D3ED9CB}"/>
              </a:ext>
            </a:extLst>
          </p:cNvPr>
          <p:cNvSpPr txBox="1"/>
          <p:nvPr/>
        </p:nvSpPr>
        <p:spPr>
          <a:xfrm>
            <a:off x="3425882" y="2578394"/>
            <a:ext cx="50687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R2</a:t>
            </a:r>
          </a:p>
        </p:txBody>
      </p:sp>
      <p:graphicFrame>
        <p:nvGraphicFramePr>
          <p:cNvPr id="39" name="Table 40">
            <a:extLst>
              <a:ext uri="{FF2B5EF4-FFF2-40B4-BE49-F238E27FC236}">
                <a16:creationId xmlns:a16="http://schemas.microsoft.com/office/drawing/2014/main" id="{B8311418-B312-5362-7481-951E4BED58C3}"/>
              </a:ext>
            </a:extLst>
          </p:cNvPr>
          <p:cNvGraphicFramePr>
            <a:graphicFrameLocks noGrp="1"/>
          </p:cNvGraphicFramePr>
          <p:nvPr/>
        </p:nvGraphicFramePr>
        <p:xfrm>
          <a:off x="158910" y="3213313"/>
          <a:ext cx="2562926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166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884760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Header field/&lt;info&gt;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Identifier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More Frag.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Frag. offset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Header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(bytes)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&lt;Data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Packer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95B8E616-ECF9-4F65-5D6E-AE01BC0C1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326010"/>
              </p:ext>
            </p:extLst>
          </p:nvPr>
        </p:nvGraphicFramePr>
        <p:xfrm>
          <a:off x="3290537" y="3213313"/>
          <a:ext cx="1766372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3645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MF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F. off.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H.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Pkt 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CA6DD617-3A74-3072-4AA3-2E30D9802B11}"/>
              </a:ext>
            </a:extLst>
          </p:cNvPr>
          <p:cNvSpPr txBox="1"/>
          <p:nvPr/>
        </p:nvSpPr>
        <p:spPr>
          <a:xfrm>
            <a:off x="418586" y="6347673"/>
            <a:ext cx="2043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Original Packet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F11CDD3-5793-C416-9DCC-8E6C7F4FA6D5}"/>
              </a:ext>
            </a:extLst>
          </p:cNvPr>
          <p:cNvSpPr txBox="1"/>
          <p:nvPr/>
        </p:nvSpPr>
        <p:spPr>
          <a:xfrm>
            <a:off x="3430219" y="5809193"/>
            <a:ext cx="1642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Frag. Pkt #1</a:t>
            </a:r>
          </a:p>
        </p:txBody>
      </p:sp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51B1549E-34AA-3106-D58C-8772A2F0CF90}"/>
              </a:ext>
            </a:extLst>
          </p:cNvPr>
          <p:cNvSpPr/>
          <p:nvPr/>
        </p:nvSpPr>
        <p:spPr>
          <a:xfrm>
            <a:off x="5915891" y="4142509"/>
            <a:ext cx="3069199" cy="1666684"/>
          </a:xfrm>
          <a:prstGeom prst="wedgeRectCallout">
            <a:avLst>
              <a:gd name="adj1" fmla="val -77297"/>
              <a:gd name="adj2" fmla="val 1747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Max. Data Len. =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Max. Packet Len. – Header Len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In integer multiple of 8-octets (8 bytes block)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7C249-7868-C153-7900-6303607CBE7A}"/>
              </a:ext>
            </a:extLst>
          </p:cNvPr>
          <p:cNvSpPr txBox="1"/>
          <p:nvPr/>
        </p:nvSpPr>
        <p:spPr>
          <a:xfrm>
            <a:off x="6869421" y="5809193"/>
            <a:ext cx="15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(532-20) = 512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CD9B120-08B9-7303-50EC-B585A57C166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9790"/>
            <a:ext cx="8281987" cy="646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 dirty="0"/>
              <a:t>Example: IP Fragmentation</a:t>
            </a:r>
            <a:endParaRPr lang="en-AU" alt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1830987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9DAFF4-CAC7-77DF-756C-34894D96EE4A}"/>
              </a:ext>
            </a:extLst>
          </p:cNvPr>
          <p:cNvCxnSpPr>
            <a:cxnSpLocks/>
            <a:endCxn id="2" idx="3"/>
          </p:cNvCxnSpPr>
          <p:nvPr/>
        </p:nvCxnSpPr>
        <p:spPr>
          <a:xfrm>
            <a:off x="1845681" y="2435683"/>
            <a:ext cx="1296607" cy="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CA4C12-417D-3AD0-011F-CBE02B090A66}"/>
              </a:ext>
            </a:extLst>
          </p:cNvPr>
          <p:cNvCxnSpPr>
            <a:cxnSpLocks/>
          </p:cNvCxnSpPr>
          <p:nvPr/>
        </p:nvCxnSpPr>
        <p:spPr>
          <a:xfrm>
            <a:off x="4128858" y="2435683"/>
            <a:ext cx="1296607" cy="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8" descr="Network Router Icon #431529 - Free Icons Library">
            <a:extLst>
              <a:ext uri="{FF2B5EF4-FFF2-40B4-BE49-F238E27FC236}">
                <a16:creationId xmlns:a16="http://schemas.microsoft.com/office/drawing/2014/main" id="{EA4F5CE4-8511-1B61-40C4-D2141ECD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2288" y="2189605"/>
            <a:ext cx="1028903" cy="4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E49D16-74B8-76B0-9ADB-C3468082C632}"/>
              </a:ext>
            </a:extLst>
          </p:cNvPr>
          <p:cNvSpPr txBox="1"/>
          <p:nvPr/>
        </p:nvSpPr>
        <p:spPr>
          <a:xfrm>
            <a:off x="1892453" y="2423730"/>
            <a:ext cx="122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MTU=1500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77D39-89FA-ECDA-FAC8-A73CBF7B32E3}"/>
              </a:ext>
            </a:extLst>
          </p:cNvPr>
          <p:cNvSpPr txBox="1"/>
          <p:nvPr/>
        </p:nvSpPr>
        <p:spPr>
          <a:xfrm>
            <a:off x="4216626" y="242372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MTU=532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A5FCFB-990E-6211-BFF2-217E387860EF}"/>
              </a:ext>
            </a:extLst>
          </p:cNvPr>
          <p:cNvGrpSpPr/>
          <p:nvPr/>
        </p:nvGrpSpPr>
        <p:grpSpPr>
          <a:xfrm>
            <a:off x="1693985" y="1628867"/>
            <a:ext cx="2071336" cy="671824"/>
            <a:chOff x="1520765" y="4646458"/>
            <a:chExt cx="2071336" cy="671824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C1AEAD3-D729-8B7B-B6C4-17863B6BE82B}"/>
                </a:ext>
              </a:extLst>
            </p:cNvPr>
            <p:cNvCxnSpPr>
              <a:cxnSpLocks/>
            </p:cNvCxnSpPr>
            <p:nvPr/>
          </p:nvCxnSpPr>
          <p:spPr>
            <a:xfrm>
              <a:off x="1765505" y="5318282"/>
              <a:ext cx="115812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3DB48D9-7594-D0F9-F73B-EC620684ED6E}"/>
                </a:ext>
              </a:extLst>
            </p:cNvPr>
            <p:cNvGrpSpPr/>
            <p:nvPr/>
          </p:nvGrpSpPr>
          <p:grpSpPr>
            <a:xfrm>
              <a:off x="1520765" y="4646458"/>
              <a:ext cx="2071336" cy="406400"/>
              <a:chOff x="110155" y="3022600"/>
              <a:chExt cx="2071336" cy="4064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0CABD83-D34E-486A-AF45-2F659260FDE9}"/>
                  </a:ext>
                </a:extLst>
              </p:cNvPr>
              <p:cNvSpPr/>
              <p:nvPr/>
            </p:nvSpPr>
            <p:spPr>
              <a:xfrm>
                <a:off x="118533" y="3022600"/>
                <a:ext cx="200377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4334C4-151E-BB43-8FE4-E7D5FFBA46B7}"/>
                  </a:ext>
                </a:extLst>
              </p:cNvPr>
              <p:cNvSpPr txBox="1"/>
              <p:nvPr/>
            </p:nvSpPr>
            <p:spPr>
              <a:xfrm>
                <a:off x="110155" y="3042561"/>
                <a:ext cx="2071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Datagram Len=1500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3E2BF4-8B18-97A1-29AA-60F330E89F67}"/>
              </a:ext>
            </a:extLst>
          </p:cNvPr>
          <p:cNvGrpSpPr/>
          <p:nvPr/>
        </p:nvGrpSpPr>
        <p:grpSpPr>
          <a:xfrm>
            <a:off x="3931084" y="925111"/>
            <a:ext cx="1865178" cy="406400"/>
            <a:chOff x="1415420" y="4646458"/>
            <a:chExt cx="1865178" cy="40640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8C31594-7213-68E7-D8EE-040DA9D3D576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947E090-4A1A-26EE-32D7-B6430017CDEE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03C5AC9-C0EF-7674-2281-11EC8E31CE0D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5C257C2-25E5-FA54-0322-7D135F6E4C5B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641775-63F7-BB52-22E6-77DAB61895C7}"/>
              </a:ext>
            </a:extLst>
          </p:cNvPr>
          <p:cNvGrpSpPr/>
          <p:nvPr/>
        </p:nvGrpSpPr>
        <p:grpSpPr>
          <a:xfrm>
            <a:off x="3931084" y="1424308"/>
            <a:ext cx="1865178" cy="406400"/>
            <a:chOff x="1415420" y="4646458"/>
            <a:chExt cx="1865178" cy="40640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6293422-8AD3-4518-E70B-703C520B7A29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6D8F50-7AC5-61EF-9476-49F70F49EF8F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A96F94D-F615-3390-E973-7FBF27B70751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03D16E3-9FF8-1615-689F-A3CF5D693721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E64EB0-9DDD-5DF4-C0B7-D09C555957C7}"/>
              </a:ext>
            </a:extLst>
          </p:cNvPr>
          <p:cNvGrpSpPr/>
          <p:nvPr/>
        </p:nvGrpSpPr>
        <p:grpSpPr>
          <a:xfrm>
            <a:off x="3931084" y="1923505"/>
            <a:ext cx="1865178" cy="406400"/>
            <a:chOff x="1415420" y="4646458"/>
            <a:chExt cx="1865178" cy="406400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89A896D-6994-8000-55E6-F691E603D56E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BF2AB1F-B445-7943-7289-15AA3E2971B0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C716625-A0CE-A40B-8ED3-D50192806371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9297D1B-2FDA-E984-A944-8DACB466E3D3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0ECC196-97E0-2116-7037-2F9A33A1B43C}"/>
              </a:ext>
            </a:extLst>
          </p:cNvPr>
          <p:cNvSpPr txBox="1"/>
          <p:nvPr/>
        </p:nvSpPr>
        <p:spPr>
          <a:xfrm>
            <a:off x="4060931" y="433781"/>
            <a:ext cx="1499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Fragments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B8A2EC-0B03-45BB-FF71-607A5D3ED9CB}"/>
              </a:ext>
            </a:extLst>
          </p:cNvPr>
          <p:cNvSpPr txBox="1"/>
          <p:nvPr/>
        </p:nvSpPr>
        <p:spPr>
          <a:xfrm>
            <a:off x="3425882" y="2578394"/>
            <a:ext cx="50687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R2</a:t>
            </a:r>
          </a:p>
        </p:txBody>
      </p:sp>
      <p:graphicFrame>
        <p:nvGraphicFramePr>
          <p:cNvPr id="39" name="Table 40">
            <a:extLst>
              <a:ext uri="{FF2B5EF4-FFF2-40B4-BE49-F238E27FC236}">
                <a16:creationId xmlns:a16="http://schemas.microsoft.com/office/drawing/2014/main" id="{B8311418-B312-5362-7481-951E4BED58C3}"/>
              </a:ext>
            </a:extLst>
          </p:cNvPr>
          <p:cNvGraphicFramePr>
            <a:graphicFrameLocks noGrp="1"/>
          </p:cNvGraphicFramePr>
          <p:nvPr/>
        </p:nvGraphicFramePr>
        <p:xfrm>
          <a:off x="158910" y="3213313"/>
          <a:ext cx="2562926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166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884760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Header field/&lt;info&gt;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Identifier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More Frag.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Frag. offset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Header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(bytes)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&lt;Data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Packer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95B8E616-ECF9-4F65-5D6E-AE01BC0C1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666866"/>
              </p:ext>
            </p:extLst>
          </p:nvPr>
        </p:nvGraphicFramePr>
        <p:xfrm>
          <a:off x="3290537" y="3213313"/>
          <a:ext cx="1766372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3645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MF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F. off.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H.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Pkt 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CA6DD617-3A74-3072-4AA3-2E30D9802B11}"/>
              </a:ext>
            </a:extLst>
          </p:cNvPr>
          <p:cNvSpPr txBox="1"/>
          <p:nvPr/>
        </p:nvSpPr>
        <p:spPr>
          <a:xfrm>
            <a:off x="418586" y="6347673"/>
            <a:ext cx="2043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Original Packet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F11CDD3-5793-C416-9DCC-8E6C7F4FA6D5}"/>
              </a:ext>
            </a:extLst>
          </p:cNvPr>
          <p:cNvSpPr txBox="1"/>
          <p:nvPr/>
        </p:nvSpPr>
        <p:spPr>
          <a:xfrm>
            <a:off x="3430219" y="5809193"/>
            <a:ext cx="1642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Frag. Pkt #1</a:t>
            </a:r>
          </a:p>
        </p:txBody>
      </p:sp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51B1549E-34AA-3106-D58C-8772A2F0CF90}"/>
              </a:ext>
            </a:extLst>
          </p:cNvPr>
          <p:cNvSpPr/>
          <p:nvPr/>
        </p:nvSpPr>
        <p:spPr>
          <a:xfrm>
            <a:off x="5915891" y="4142509"/>
            <a:ext cx="3069199" cy="1666684"/>
          </a:xfrm>
          <a:prstGeom prst="wedgeRectCallout">
            <a:avLst>
              <a:gd name="adj1" fmla="val -77297"/>
              <a:gd name="adj2" fmla="val 1747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Max. Data Len. =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Max. Packet Len. – Header Len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In integer multiple of 8-octets (8 bytes block)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7C249-7868-C153-7900-6303607CBE7A}"/>
              </a:ext>
            </a:extLst>
          </p:cNvPr>
          <p:cNvSpPr txBox="1"/>
          <p:nvPr/>
        </p:nvSpPr>
        <p:spPr>
          <a:xfrm>
            <a:off x="6869421" y="5809193"/>
            <a:ext cx="15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(532-20) = 512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3B6174-D5B8-CE38-333C-96D35ABF10D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9790"/>
            <a:ext cx="8281987" cy="646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 dirty="0"/>
              <a:t>Example: IP Fragmentation</a:t>
            </a:r>
            <a:endParaRPr lang="en-AU" alt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4211710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9DAFF4-CAC7-77DF-756C-34894D96EE4A}"/>
              </a:ext>
            </a:extLst>
          </p:cNvPr>
          <p:cNvCxnSpPr>
            <a:cxnSpLocks/>
            <a:endCxn id="2" idx="3"/>
          </p:cNvCxnSpPr>
          <p:nvPr/>
        </p:nvCxnSpPr>
        <p:spPr>
          <a:xfrm>
            <a:off x="1845681" y="2435683"/>
            <a:ext cx="1296607" cy="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CA4C12-417D-3AD0-011F-CBE02B090A66}"/>
              </a:ext>
            </a:extLst>
          </p:cNvPr>
          <p:cNvCxnSpPr>
            <a:cxnSpLocks/>
          </p:cNvCxnSpPr>
          <p:nvPr/>
        </p:nvCxnSpPr>
        <p:spPr>
          <a:xfrm>
            <a:off x="4128858" y="2435683"/>
            <a:ext cx="1296607" cy="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8" descr="Network Router Icon #431529 - Free Icons Library">
            <a:extLst>
              <a:ext uri="{FF2B5EF4-FFF2-40B4-BE49-F238E27FC236}">
                <a16:creationId xmlns:a16="http://schemas.microsoft.com/office/drawing/2014/main" id="{EA4F5CE4-8511-1B61-40C4-D2141ECD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2288" y="2189605"/>
            <a:ext cx="1028903" cy="4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E49D16-74B8-76B0-9ADB-C3468082C632}"/>
              </a:ext>
            </a:extLst>
          </p:cNvPr>
          <p:cNvSpPr txBox="1"/>
          <p:nvPr/>
        </p:nvSpPr>
        <p:spPr>
          <a:xfrm>
            <a:off x="1892453" y="2423730"/>
            <a:ext cx="122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MTU=1500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77D39-89FA-ECDA-FAC8-A73CBF7B32E3}"/>
              </a:ext>
            </a:extLst>
          </p:cNvPr>
          <p:cNvSpPr txBox="1"/>
          <p:nvPr/>
        </p:nvSpPr>
        <p:spPr>
          <a:xfrm>
            <a:off x="4216626" y="242372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MTU=532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A5FCFB-990E-6211-BFF2-217E387860EF}"/>
              </a:ext>
            </a:extLst>
          </p:cNvPr>
          <p:cNvGrpSpPr/>
          <p:nvPr/>
        </p:nvGrpSpPr>
        <p:grpSpPr>
          <a:xfrm>
            <a:off x="1693985" y="1628867"/>
            <a:ext cx="2071336" cy="671824"/>
            <a:chOff x="1520765" y="4646458"/>
            <a:chExt cx="2071336" cy="671824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C1AEAD3-D729-8B7B-B6C4-17863B6BE82B}"/>
                </a:ext>
              </a:extLst>
            </p:cNvPr>
            <p:cNvCxnSpPr>
              <a:cxnSpLocks/>
            </p:cNvCxnSpPr>
            <p:nvPr/>
          </p:nvCxnSpPr>
          <p:spPr>
            <a:xfrm>
              <a:off x="1765505" y="5318282"/>
              <a:ext cx="115812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3DB48D9-7594-D0F9-F73B-EC620684ED6E}"/>
                </a:ext>
              </a:extLst>
            </p:cNvPr>
            <p:cNvGrpSpPr/>
            <p:nvPr/>
          </p:nvGrpSpPr>
          <p:grpSpPr>
            <a:xfrm>
              <a:off x="1520765" y="4646458"/>
              <a:ext cx="2071336" cy="406400"/>
              <a:chOff x="110155" y="3022600"/>
              <a:chExt cx="2071336" cy="4064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0CABD83-D34E-486A-AF45-2F659260FDE9}"/>
                  </a:ext>
                </a:extLst>
              </p:cNvPr>
              <p:cNvSpPr/>
              <p:nvPr/>
            </p:nvSpPr>
            <p:spPr>
              <a:xfrm>
                <a:off x="118533" y="3022600"/>
                <a:ext cx="200377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4334C4-151E-BB43-8FE4-E7D5FFBA46B7}"/>
                  </a:ext>
                </a:extLst>
              </p:cNvPr>
              <p:cNvSpPr txBox="1"/>
              <p:nvPr/>
            </p:nvSpPr>
            <p:spPr>
              <a:xfrm>
                <a:off x="110155" y="3042561"/>
                <a:ext cx="2071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Datagram Len=1500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3E2BF4-8B18-97A1-29AA-60F330E89F67}"/>
              </a:ext>
            </a:extLst>
          </p:cNvPr>
          <p:cNvGrpSpPr/>
          <p:nvPr/>
        </p:nvGrpSpPr>
        <p:grpSpPr>
          <a:xfrm>
            <a:off x="3931084" y="925111"/>
            <a:ext cx="1865178" cy="406400"/>
            <a:chOff x="1415420" y="4646458"/>
            <a:chExt cx="1865178" cy="40640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8C31594-7213-68E7-D8EE-040DA9D3D576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947E090-4A1A-26EE-32D7-B6430017CDEE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03C5AC9-C0EF-7674-2281-11EC8E31CE0D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5C257C2-25E5-FA54-0322-7D135F6E4C5B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641775-63F7-BB52-22E6-77DAB61895C7}"/>
              </a:ext>
            </a:extLst>
          </p:cNvPr>
          <p:cNvGrpSpPr/>
          <p:nvPr/>
        </p:nvGrpSpPr>
        <p:grpSpPr>
          <a:xfrm>
            <a:off x="3931084" y="1424308"/>
            <a:ext cx="1865178" cy="406400"/>
            <a:chOff x="1415420" y="4646458"/>
            <a:chExt cx="1865178" cy="40640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6293422-8AD3-4518-E70B-703C520B7A29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6D8F50-7AC5-61EF-9476-49F70F49EF8F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A96F94D-F615-3390-E973-7FBF27B70751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03D16E3-9FF8-1615-689F-A3CF5D693721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E64EB0-9DDD-5DF4-C0B7-D09C555957C7}"/>
              </a:ext>
            </a:extLst>
          </p:cNvPr>
          <p:cNvGrpSpPr/>
          <p:nvPr/>
        </p:nvGrpSpPr>
        <p:grpSpPr>
          <a:xfrm>
            <a:off x="3931084" y="1923505"/>
            <a:ext cx="1865178" cy="406400"/>
            <a:chOff x="1415420" y="4646458"/>
            <a:chExt cx="1865178" cy="406400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89A896D-6994-8000-55E6-F691E603D56E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BF2AB1F-B445-7943-7289-15AA3E2971B0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C716625-A0CE-A40B-8ED3-D50192806371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9297D1B-2FDA-E984-A944-8DACB466E3D3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0ECC196-97E0-2116-7037-2F9A33A1B43C}"/>
              </a:ext>
            </a:extLst>
          </p:cNvPr>
          <p:cNvSpPr txBox="1"/>
          <p:nvPr/>
        </p:nvSpPr>
        <p:spPr>
          <a:xfrm>
            <a:off x="4060931" y="433781"/>
            <a:ext cx="1499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Fragments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B8A2EC-0B03-45BB-FF71-607A5D3ED9CB}"/>
              </a:ext>
            </a:extLst>
          </p:cNvPr>
          <p:cNvSpPr txBox="1"/>
          <p:nvPr/>
        </p:nvSpPr>
        <p:spPr>
          <a:xfrm>
            <a:off x="3425882" y="2578394"/>
            <a:ext cx="50687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R2</a:t>
            </a:r>
          </a:p>
        </p:txBody>
      </p:sp>
      <p:graphicFrame>
        <p:nvGraphicFramePr>
          <p:cNvPr id="39" name="Table 40">
            <a:extLst>
              <a:ext uri="{FF2B5EF4-FFF2-40B4-BE49-F238E27FC236}">
                <a16:creationId xmlns:a16="http://schemas.microsoft.com/office/drawing/2014/main" id="{B8311418-B312-5362-7481-951E4BED58C3}"/>
              </a:ext>
            </a:extLst>
          </p:cNvPr>
          <p:cNvGraphicFramePr>
            <a:graphicFrameLocks noGrp="1"/>
          </p:cNvGraphicFramePr>
          <p:nvPr/>
        </p:nvGraphicFramePr>
        <p:xfrm>
          <a:off x="158910" y="3213313"/>
          <a:ext cx="2562926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166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884760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Header field/&lt;info&gt;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Identifier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More Frag.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Frag. offset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Header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(bytes)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&lt;Data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Packer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95B8E616-ECF9-4F65-5D6E-AE01BC0C1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022079"/>
              </p:ext>
            </p:extLst>
          </p:nvPr>
        </p:nvGraphicFramePr>
        <p:xfrm>
          <a:off x="3290537" y="3213313"/>
          <a:ext cx="1766372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3645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MF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F. off.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H.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Pkt 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CA6DD617-3A74-3072-4AA3-2E30D9802B11}"/>
              </a:ext>
            </a:extLst>
          </p:cNvPr>
          <p:cNvSpPr txBox="1"/>
          <p:nvPr/>
        </p:nvSpPr>
        <p:spPr>
          <a:xfrm>
            <a:off x="418586" y="6347673"/>
            <a:ext cx="2043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Original Packet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F11CDD3-5793-C416-9DCC-8E6C7F4FA6D5}"/>
              </a:ext>
            </a:extLst>
          </p:cNvPr>
          <p:cNvSpPr txBox="1"/>
          <p:nvPr/>
        </p:nvSpPr>
        <p:spPr>
          <a:xfrm>
            <a:off x="3430219" y="5809193"/>
            <a:ext cx="1642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Frag. Pkt #1</a:t>
            </a:r>
          </a:p>
        </p:txBody>
      </p:sp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51B1549E-34AA-3106-D58C-8772A2F0CF90}"/>
              </a:ext>
            </a:extLst>
          </p:cNvPr>
          <p:cNvSpPr/>
          <p:nvPr/>
        </p:nvSpPr>
        <p:spPr>
          <a:xfrm>
            <a:off x="5915891" y="4142509"/>
            <a:ext cx="3069199" cy="1666684"/>
          </a:xfrm>
          <a:prstGeom prst="wedgeRectCallout">
            <a:avLst>
              <a:gd name="adj1" fmla="val -77297"/>
              <a:gd name="adj2" fmla="val 1747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Max. Data Len. =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Max. Packet Len. – Header Len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In integer multiple of 8-octets (8 bytes block)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7C249-7868-C153-7900-6303607CBE7A}"/>
              </a:ext>
            </a:extLst>
          </p:cNvPr>
          <p:cNvSpPr txBox="1"/>
          <p:nvPr/>
        </p:nvSpPr>
        <p:spPr>
          <a:xfrm>
            <a:off x="6869421" y="5809193"/>
            <a:ext cx="15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(532-20) = 512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941A8054-BA86-BBD8-893B-EBD762736A8B}"/>
              </a:ext>
            </a:extLst>
          </p:cNvPr>
          <p:cNvSpPr/>
          <p:nvPr/>
        </p:nvSpPr>
        <p:spPr>
          <a:xfrm>
            <a:off x="5560509" y="3075963"/>
            <a:ext cx="3065040" cy="527613"/>
          </a:xfrm>
          <a:prstGeom prst="wedgeRectCallout">
            <a:avLst>
              <a:gd name="adj1" fmla="val -67230"/>
              <a:gd name="adj2" fmla="val 21008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101518-13E8-71FA-CD58-AB728125FC8A}"/>
              </a:ext>
            </a:extLst>
          </p:cNvPr>
          <p:cNvSpPr txBox="1"/>
          <p:nvPr/>
        </p:nvSpPr>
        <p:spPr>
          <a:xfrm>
            <a:off x="5721813" y="3155103"/>
            <a:ext cx="2439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Starting 8-octet number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24BDD98F-F5FA-A973-2382-587EB9F592A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9790"/>
            <a:ext cx="8281987" cy="646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 dirty="0"/>
              <a:t>Example: IP Fragmentation</a:t>
            </a:r>
            <a:endParaRPr lang="en-AU" alt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870119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9DAFF4-CAC7-77DF-756C-34894D96EE4A}"/>
              </a:ext>
            </a:extLst>
          </p:cNvPr>
          <p:cNvCxnSpPr>
            <a:cxnSpLocks/>
            <a:endCxn id="2" idx="3"/>
          </p:cNvCxnSpPr>
          <p:nvPr/>
        </p:nvCxnSpPr>
        <p:spPr>
          <a:xfrm>
            <a:off x="1845681" y="2435683"/>
            <a:ext cx="1296607" cy="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CA4C12-417D-3AD0-011F-CBE02B090A66}"/>
              </a:ext>
            </a:extLst>
          </p:cNvPr>
          <p:cNvCxnSpPr>
            <a:cxnSpLocks/>
          </p:cNvCxnSpPr>
          <p:nvPr/>
        </p:nvCxnSpPr>
        <p:spPr>
          <a:xfrm>
            <a:off x="4128858" y="2435683"/>
            <a:ext cx="1296607" cy="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8" descr="Network Router Icon #431529 - Free Icons Library">
            <a:extLst>
              <a:ext uri="{FF2B5EF4-FFF2-40B4-BE49-F238E27FC236}">
                <a16:creationId xmlns:a16="http://schemas.microsoft.com/office/drawing/2014/main" id="{EA4F5CE4-8511-1B61-40C4-D2141ECD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2288" y="2189605"/>
            <a:ext cx="1028903" cy="4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E49D16-74B8-76B0-9ADB-C3468082C632}"/>
              </a:ext>
            </a:extLst>
          </p:cNvPr>
          <p:cNvSpPr txBox="1"/>
          <p:nvPr/>
        </p:nvSpPr>
        <p:spPr>
          <a:xfrm>
            <a:off x="1892453" y="2423730"/>
            <a:ext cx="122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MTU=1500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77D39-89FA-ECDA-FAC8-A73CBF7B32E3}"/>
              </a:ext>
            </a:extLst>
          </p:cNvPr>
          <p:cNvSpPr txBox="1"/>
          <p:nvPr/>
        </p:nvSpPr>
        <p:spPr>
          <a:xfrm>
            <a:off x="4216626" y="242372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MTU=532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A5FCFB-990E-6211-BFF2-217E387860EF}"/>
              </a:ext>
            </a:extLst>
          </p:cNvPr>
          <p:cNvGrpSpPr/>
          <p:nvPr/>
        </p:nvGrpSpPr>
        <p:grpSpPr>
          <a:xfrm>
            <a:off x="1693985" y="1628867"/>
            <a:ext cx="2071336" cy="671824"/>
            <a:chOff x="1520765" y="4646458"/>
            <a:chExt cx="2071336" cy="671824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C1AEAD3-D729-8B7B-B6C4-17863B6BE82B}"/>
                </a:ext>
              </a:extLst>
            </p:cNvPr>
            <p:cNvCxnSpPr>
              <a:cxnSpLocks/>
            </p:cNvCxnSpPr>
            <p:nvPr/>
          </p:nvCxnSpPr>
          <p:spPr>
            <a:xfrm>
              <a:off x="1765505" y="5318282"/>
              <a:ext cx="115812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3DB48D9-7594-D0F9-F73B-EC620684ED6E}"/>
                </a:ext>
              </a:extLst>
            </p:cNvPr>
            <p:cNvGrpSpPr/>
            <p:nvPr/>
          </p:nvGrpSpPr>
          <p:grpSpPr>
            <a:xfrm>
              <a:off x="1520765" y="4646458"/>
              <a:ext cx="2071336" cy="406400"/>
              <a:chOff x="110155" y="3022600"/>
              <a:chExt cx="2071336" cy="4064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0CABD83-D34E-486A-AF45-2F659260FDE9}"/>
                  </a:ext>
                </a:extLst>
              </p:cNvPr>
              <p:cNvSpPr/>
              <p:nvPr/>
            </p:nvSpPr>
            <p:spPr>
              <a:xfrm>
                <a:off x="118533" y="3022600"/>
                <a:ext cx="200377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4334C4-151E-BB43-8FE4-E7D5FFBA46B7}"/>
                  </a:ext>
                </a:extLst>
              </p:cNvPr>
              <p:cNvSpPr txBox="1"/>
              <p:nvPr/>
            </p:nvSpPr>
            <p:spPr>
              <a:xfrm>
                <a:off x="110155" y="3042561"/>
                <a:ext cx="2071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Datagram Len=1500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3E2BF4-8B18-97A1-29AA-60F330E89F67}"/>
              </a:ext>
            </a:extLst>
          </p:cNvPr>
          <p:cNvGrpSpPr/>
          <p:nvPr/>
        </p:nvGrpSpPr>
        <p:grpSpPr>
          <a:xfrm>
            <a:off x="3931084" y="925111"/>
            <a:ext cx="1865178" cy="406400"/>
            <a:chOff x="1415420" y="4646458"/>
            <a:chExt cx="1865178" cy="40640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8C31594-7213-68E7-D8EE-040DA9D3D576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947E090-4A1A-26EE-32D7-B6430017CDEE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03C5AC9-C0EF-7674-2281-11EC8E31CE0D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5C257C2-25E5-FA54-0322-7D135F6E4C5B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641775-63F7-BB52-22E6-77DAB61895C7}"/>
              </a:ext>
            </a:extLst>
          </p:cNvPr>
          <p:cNvGrpSpPr/>
          <p:nvPr/>
        </p:nvGrpSpPr>
        <p:grpSpPr>
          <a:xfrm>
            <a:off x="3931084" y="1424308"/>
            <a:ext cx="1865178" cy="406400"/>
            <a:chOff x="1415420" y="4646458"/>
            <a:chExt cx="1865178" cy="40640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6293422-8AD3-4518-E70B-703C520B7A29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6D8F50-7AC5-61EF-9476-49F70F49EF8F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A96F94D-F615-3390-E973-7FBF27B70751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03D16E3-9FF8-1615-689F-A3CF5D693721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E64EB0-9DDD-5DF4-C0B7-D09C555957C7}"/>
              </a:ext>
            </a:extLst>
          </p:cNvPr>
          <p:cNvGrpSpPr/>
          <p:nvPr/>
        </p:nvGrpSpPr>
        <p:grpSpPr>
          <a:xfrm>
            <a:off x="3931084" y="1923505"/>
            <a:ext cx="1865178" cy="406400"/>
            <a:chOff x="1415420" y="4646458"/>
            <a:chExt cx="1865178" cy="406400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89A896D-6994-8000-55E6-F691E603D56E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BF2AB1F-B445-7943-7289-15AA3E2971B0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C716625-A0CE-A40B-8ED3-D50192806371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9297D1B-2FDA-E984-A944-8DACB466E3D3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0ECC196-97E0-2116-7037-2F9A33A1B43C}"/>
              </a:ext>
            </a:extLst>
          </p:cNvPr>
          <p:cNvSpPr txBox="1"/>
          <p:nvPr/>
        </p:nvSpPr>
        <p:spPr>
          <a:xfrm>
            <a:off x="4060931" y="433781"/>
            <a:ext cx="1499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Fragments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B8A2EC-0B03-45BB-FF71-607A5D3ED9CB}"/>
              </a:ext>
            </a:extLst>
          </p:cNvPr>
          <p:cNvSpPr txBox="1"/>
          <p:nvPr/>
        </p:nvSpPr>
        <p:spPr>
          <a:xfrm>
            <a:off x="3425882" y="2578394"/>
            <a:ext cx="50687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R2</a:t>
            </a:r>
          </a:p>
        </p:txBody>
      </p:sp>
      <p:graphicFrame>
        <p:nvGraphicFramePr>
          <p:cNvPr id="39" name="Table 40">
            <a:extLst>
              <a:ext uri="{FF2B5EF4-FFF2-40B4-BE49-F238E27FC236}">
                <a16:creationId xmlns:a16="http://schemas.microsoft.com/office/drawing/2014/main" id="{B8311418-B312-5362-7481-951E4BED58C3}"/>
              </a:ext>
            </a:extLst>
          </p:cNvPr>
          <p:cNvGraphicFramePr>
            <a:graphicFrameLocks noGrp="1"/>
          </p:cNvGraphicFramePr>
          <p:nvPr/>
        </p:nvGraphicFramePr>
        <p:xfrm>
          <a:off x="158910" y="3213313"/>
          <a:ext cx="2562926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166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884760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Header field/&lt;info&gt;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Identifier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More Frag.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Frag. offset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Header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(bytes)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&lt;Data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Packer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95B8E616-ECF9-4F65-5D6E-AE01BC0C1A95}"/>
              </a:ext>
            </a:extLst>
          </p:cNvPr>
          <p:cNvGraphicFramePr>
            <a:graphicFrameLocks noGrp="1"/>
          </p:cNvGraphicFramePr>
          <p:nvPr/>
        </p:nvGraphicFramePr>
        <p:xfrm>
          <a:off x="3290537" y="3213313"/>
          <a:ext cx="1766372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3645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MF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F. off.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H.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Pkt 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B41E952B-849C-2E5F-1EE7-013A49AFF959}"/>
              </a:ext>
            </a:extLst>
          </p:cNvPr>
          <p:cNvGraphicFramePr>
            <a:graphicFrameLocks noGrp="1"/>
          </p:cNvGraphicFramePr>
          <p:nvPr/>
        </p:nvGraphicFramePr>
        <p:xfrm>
          <a:off x="5144513" y="3213313"/>
          <a:ext cx="1766372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3645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MF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F. off.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H.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Pkt 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CA6DD617-3A74-3072-4AA3-2E30D9802B11}"/>
              </a:ext>
            </a:extLst>
          </p:cNvPr>
          <p:cNvSpPr txBox="1"/>
          <p:nvPr/>
        </p:nvSpPr>
        <p:spPr>
          <a:xfrm>
            <a:off x="418586" y="6347673"/>
            <a:ext cx="2043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Original Packet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F11CDD3-5793-C416-9DCC-8E6C7F4FA6D5}"/>
              </a:ext>
            </a:extLst>
          </p:cNvPr>
          <p:cNvSpPr txBox="1"/>
          <p:nvPr/>
        </p:nvSpPr>
        <p:spPr>
          <a:xfrm>
            <a:off x="3430219" y="5809193"/>
            <a:ext cx="1642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Frag. Pkt #1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5E3D315-BD14-049F-53DC-D1D332113010}"/>
              </a:ext>
            </a:extLst>
          </p:cNvPr>
          <p:cNvSpPr txBox="1"/>
          <p:nvPr/>
        </p:nvSpPr>
        <p:spPr>
          <a:xfrm>
            <a:off x="5283057" y="5772178"/>
            <a:ext cx="1642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Frag. Pkt #2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9707A5-18AF-BFB8-E5B5-AC88B651BE3E}"/>
              </a:ext>
            </a:extLst>
          </p:cNvPr>
          <p:cNvGrpSpPr/>
          <p:nvPr/>
        </p:nvGrpSpPr>
        <p:grpSpPr>
          <a:xfrm>
            <a:off x="7018968" y="2811567"/>
            <a:ext cx="1990641" cy="646901"/>
            <a:chOff x="6560349" y="3557625"/>
            <a:chExt cx="1990641" cy="646901"/>
          </a:xfrm>
        </p:grpSpPr>
        <p:sp>
          <p:nvSpPr>
            <p:cNvPr id="4" name="Rectangular Callout 3">
              <a:extLst>
                <a:ext uri="{FF2B5EF4-FFF2-40B4-BE49-F238E27FC236}">
                  <a16:creationId xmlns:a16="http://schemas.microsoft.com/office/drawing/2014/main" id="{56A37E7A-6B11-8F89-D657-C03CC0AD9EBA}"/>
                </a:ext>
              </a:extLst>
            </p:cNvPr>
            <p:cNvSpPr/>
            <p:nvPr/>
          </p:nvSpPr>
          <p:spPr>
            <a:xfrm>
              <a:off x="6560349" y="3557625"/>
              <a:ext cx="1990641" cy="646113"/>
            </a:xfrm>
            <a:prstGeom prst="wedgeRectCallout">
              <a:avLst>
                <a:gd name="adj1" fmla="val -55119"/>
                <a:gd name="adj2" fmla="val 207512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C76BBF-9E42-F662-D2C3-7C82A5FE0CFC}"/>
                </a:ext>
              </a:extLst>
            </p:cNvPr>
            <p:cNvSpPr txBox="1"/>
            <p:nvPr/>
          </p:nvSpPr>
          <p:spPr>
            <a:xfrm>
              <a:off x="6849580" y="3558195"/>
              <a:ext cx="1602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512 bytes/8 = </a:t>
              </a:r>
            </a:p>
            <a:p>
              <a:r>
                <a:rPr lang="en-US" dirty="0"/>
                <a:t>64 (in 8-octets)</a:t>
              </a:r>
            </a:p>
          </p:txBody>
        </p:sp>
      </p:grpSp>
      <p:sp>
        <p:nvSpPr>
          <p:cNvPr id="10" name="Rectangle 2">
            <a:extLst>
              <a:ext uri="{FF2B5EF4-FFF2-40B4-BE49-F238E27FC236}">
                <a16:creationId xmlns:a16="http://schemas.microsoft.com/office/drawing/2014/main" id="{A54463DF-F194-D24A-EA15-18306DA0515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9790"/>
            <a:ext cx="8281987" cy="646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 dirty="0"/>
              <a:t>Example: IP Fragmentation</a:t>
            </a:r>
            <a:endParaRPr lang="en-AU" alt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185040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AFE06CA-E744-5927-259C-13BCF4150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75" y="813017"/>
            <a:ext cx="6848343" cy="6025406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A03E4E6-4808-C356-27D5-F34C52C47EF2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171450"/>
            <a:ext cx="8281987" cy="646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dirty="0"/>
              <a:t>LSP processing</a:t>
            </a:r>
            <a:endParaRPr lang="en-AU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457221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9DAFF4-CAC7-77DF-756C-34894D96EE4A}"/>
              </a:ext>
            </a:extLst>
          </p:cNvPr>
          <p:cNvCxnSpPr>
            <a:cxnSpLocks/>
            <a:endCxn id="2" idx="3"/>
          </p:cNvCxnSpPr>
          <p:nvPr/>
        </p:nvCxnSpPr>
        <p:spPr>
          <a:xfrm>
            <a:off x="1845681" y="2435683"/>
            <a:ext cx="1296607" cy="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CA4C12-417D-3AD0-011F-CBE02B090A66}"/>
              </a:ext>
            </a:extLst>
          </p:cNvPr>
          <p:cNvCxnSpPr>
            <a:cxnSpLocks/>
          </p:cNvCxnSpPr>
          <p:nvPr/>
        </p:nvCxnSpPr>
        <p:spPr>
          <a:xfrm>
            <a:off x="4128858" y="2435683"/>
            <a:ext cx="1296607" cy="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8" descr="Network Router Icon #431529 - Free Icons Library">
            <a:extLst>
              <a:ext uri="{FF2B5EF4-FFF2-40B4-BE49-F238E27FC236}">
                <a16:creationId xmlns:a16="http://schemas.microsoft.com/office/drawing/2014/main" id="{EA4F5CE4-8511-1B61-40C4-D2141ECD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2288" y="2189605"/>
            <a:ext cx="1028903" cy="4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E49D16-74B8-76B0-9ADB-C3468082C632}"/>
              </a:ext>
            </a:extLst>
          </p:cNvPr>
          <p:cNvSpPr txBox="1"/>
          <p:nvPr/>
        </p:nvSpPr>
        <p:spPr>
          <a:xfrm>
            <a:off x="1892453" y="2423730"/>
            <a:ext cx="122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MTU=1500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77D39-89FA-ECDA-FAC8-A73CBF7B32E3}"/>
              </a:ext>
            </a:extLst>
          </p:cNvPr>
          <p:cNvSpPr txBox="1"/>
          <p:nvPr/>
        </p:nvSpPr>
        <p:spPr>
          <a:xfrm>
            <a:off x="4216626" y="242372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MTU=532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A5FCFB-990E-6211-BFF2-217E387860EF}"/>
              </a:ext>
            </a:extLst>
          </p:cNvPr>
          <p:cNvGrpSpPr/>
          <p:nvPr/>
        </p:nvGrpSpPr>
        <p:grpSpPr>
          <a:xfrm>
            <a:off x="1693985" y="1628867"/>
            <a:ext cx="2071336" cy="671824"/>
            <a:chOff x="1520765" y="4646458"/>
            <a:chExt cx="2071336" cy="671824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C1AEAD3-D729-8B7B-B6C4-17863B6BE82B}"/>
                </a:ext>
              </a:extLst>
            </p:cNvPr>
            <p:cNvCxnSpPr>
              <a:cxnSpLocks/>
            </p:cNvCxnSpPr>
            <p:nvPr/>
          </p:nvCxnSpPr>
          <p:spPr>
            <a:xfrm>
              <a:off x="1765505" y="5318282"/>
              <a:ext cx="115812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3DB48D9-7594-D0F9-F73B-EC620684ED6E}"/>
                </a:ext>
              </a:extLst>
            </p:cNvPr>
            <p:cNvGrpSpPr/>
            <p:nvPr/>
          </p:nvGrpSpPr>
          <p:grpSpPr>
            <a:xfrm>
              <a:off x="1520765" y="4646458"/>
              <a:ext cx="2071336" cy="406400"/>
              <a:chOff x="110155" y="3022600"/>
              <a:chExt cx="2071336" cy="4064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0CABD83-D34E-486A-AF45-2F659260FDE9}"/>
                  </a:ext>
                </a:extLst>
              </p:cNvPr>
              <p:cNvSpPr/>
              <p:nvPr/>
            </p:nvSpPr>
            <p:spPr>
              <a:xfrm>
                <a:off x="118533" y="3022600"/>
                <a:ext cx="200377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4334C4-151E-BB43-8FE4-E7D5FFBA46B7}"/>
                  </a:ext>
                </a:extLst>
              </p:cNvPr>
              <p:cNvSpPr txBox="1"/>
              <p:nvPr/>
            </p:nvSpPr>
            <p:spPr>
              <a:xfrm>
                <a:off x="110155" y="3042561"/>
                <a:ext cx="2071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Datagram Len=1500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3E2BF4-8B18-97A1-29AA-60F330E89F67}"/>
              </a:ext>
            </a:extLst>
          </p:cNvPr>
          <p:cNvGrpSpPr/>
          <p:nvPr/>
        </p:nvGrpSpPr>
        <p:grpSpPr>
          <a:xfrm>
            <a:off x="3931084" y="925111"/>
            <a:ext cx="1865178" cy="406400"/>
            <a:chOff x="1415420" y="4646458"/>
            <a:chExt cx="1865178" cy="40640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8C31594-7213-68E7-D8EE-040DA9D3D576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947E090-4A1A-26EE-32D7-B6430017CDEE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03C5AC9-C0EF-7674-2281-11EC8E31CE0D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5C257C2-25E5-FA54-0322-7D135F6E4C5B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641775-63F7-BB52-22E6-77DAB61895C7}"/>
              </a:ext>
            </a:extLst>
          </p:cNvPr>
          <p:cNvGrpSpPr/>
          <p:nvPr/>
        </p:nvGrpSpPr>
        <p:grpSpPr>
          <a:xfrm>
            <a:off x="3931084" y="1424308"/>
            <a:ext cx="1865178" cy="406400"/>
            <a:chOff x="1415420" y="4646458"/>
            <a:chExt cx="1865178" cy="40640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6293422-8AD3-4518-E70B-703C520B7A29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6D8F50-7AC5-61EF-9476-49F70F49EF8F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A96F94D-F615-3390-E973-7FBF27B70751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03D16E3-9FF8-1615-689F-A3CF5D693721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E64EB0-9DDD-5DF4-C0B7-D09C555957C7}"/>
              </a:ext>
            </a:extLst>
          </p:cNvPr>
          <p:cNvGrpSpPr/>
          <p:nvPr/>
        </p:nvGrpSpPr>
        <p:grpSpPr>
          <a:xfrm>
            <a:off x="3931084" y="1923505"/>
            <a:ext cx="1865178" cy="406400"/>
            <a:chOff x="1415420" y="4646458"/>
            <a:chExt cx="1865178" cy="406400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89A896D-6994-8000-55E6-F691E603D56E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20" y="4866726"/>
              <a:ext cx="1865178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BF2AB1F-B445-7943-7289-15AA3E2971B0}"/>
                </a:ext>
              </a:extLst>
            </p:cNvPr>
            <p:cNvGrpSpPr/>
            <p:nvPr/>
          </p:nvGrpSpPr>
          <p:grpSpPr>
            <a:xfrm>
              <a:off x="1431109" y="4646458"/>
              <a:ext cx="1776513" cy="406400"/>
              <a:chOff x="20499" y="3022600"/>
              <a:chExt cx="1776513" cy="406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C716625-A0CE-A40B-8ED3-D50192806371}"/>
                  </a:ext>
                </a:extLst>
              </p:cNvPr>
              <p:cNvSpPr/>
              <p:nvPr/>
            </p:nvSpPr>
            <p:spPr>
              <a:xfrm>
                <a:off x="118533" y="3022600"/>
                <a:ext cx="1577007" cy="4064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9297D1B-2FDA-E984-A944-8DACB466E3D3}"/>
                  </a:ext>
                </a:extLst>
              </p:cNvPr>
              <p:cNvSpPr txBox="1"/>
              <p:nvPr/>
            </p:nvSpPr>
            <p:spPr>
              <a:xfrm>
                <a:off x="20499" y="3042561"/>
                <a:ext cx="1776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Dgram</a:t>
                </a:r>
                <a:r>
                  <a:rPr lang="en-US" dirty="0"/>
                  <a:t> Len&lt;=532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0ECC196-97E0-2116-7037-2F9A33A1B43C}"/>
              </a:ext>
            </a:extLst>
          </p:cNvPr>
          <p:cNvSpPr txBox="1"/>
          <p:nvPr/>
        </p:nvSpPr>
        <p:spPr>
          <a:xfrm>
            <a:off x="4060931" y="433781"/>
            <a:ext cx="1499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Fragments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B8A2EC-0B03-45BB-FF71-607A5D3ED9CB}"/>
              </a:ext>
            </a:extLst>
          </p:cNvPr>
          <p:cNvSpPr txBox="1"/>
          <p:nvPr/>
        </p:nvSpPr>
        <p:spPr>
          <a:xfrm>
            <a:off x="3425882" y="2578394"/>
            <a:ext cx="50687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R2</a:t>
            </a:r>
          </a:p>
        </p:txBody>
      </p:sp>
      <p:sp>
        <p:nvSpPr>
          <p:cNvPr id="52" name="Rectangle 2">
            <a:extLst>
              <a:ext uri="{FF2B5EF4-FFF2-40B4-BE49-F238E27FC236}">
                <a16:creationId xmlns:a16="http://schemas.microsoft.com/office/drawing/2014/main" id="{8123936D-C815-A124-C4FE-670F6BF0D5B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9790"/>
            <a:ext cx="8281987" cy="646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 dirty="0"/>
              <a:t>Example: IP Fragmentation</a:t>
            </a:r>
            <a:endParaRPr lang="en-AU" altLang="en-US" sz="3600" u="sng" dirty="0"/>
          </a:p>
        </p:txBody>
      </p:sp>
      <p:graphicFrame>
        <p:nvGraphicFramePr>
          <p:cNvPr id="39" name="Table 40">
            <a:extLst>
              <a:ext uri="{FF2B5EF4-FFF2-40B4-BE49-F238E27FC236}">
                <a16:creationId xmlns:a16="http://schemas.microsoft.com/office/drawing/2014/main" id="{B8311418-B312-5362-7481-951E4BED58C3}"/>
              </a:ext>
            </a:extLst>
          </p:cNvPr>
          <p:cNvGraphicFramePr>
            <a:graphicFrameLocks noGrp="1"/>
          </p:cNvGraphicFramePr>
          <p:nvPr/>
        </p:nvGraphicFramePr>
        <p:xfrm>
          <a:off x="158910" y="3213313"/>
          <a:ext cx="2562926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166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884760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Header field/&lt;info&gt;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Identifier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More Frag.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Frag. offset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Header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(bytes)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&lt;Data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Packer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95B8E616-ECF9-4F65-5D6E-AE01BC0C1A95}"/>
              </a:ext>
            </a:extLst>
          </p:cNvPr>
          <p:cNvGraphicFramePr>
            <a:graphicFrameLocks noGrp="1"/>
          </p:cNvGraphicFramePr>
          <p:nvPr/>
        </p:nvGraphicFramePr>
        <p:xfrm>
          <a:off x="3290537" y="3213313"/>
          <a:ext cx="1766372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3645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MF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F. off.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H.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Pkt 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B41E952B-849C-2E5F-1EE7-013A49AFF959}"/>
              </a:ext>
            </a:extLst>
          </p:cNvPr>
          <p:cNvGraphicFramePr>
            <a:graphicFrameLocks noGrp="1"/>
          </p:cNvGraphicFramePr>
          <p:nvPr/>
        </p:nvGraphicFramePr>
        <p:xfrm>
          <a:off x="5144513" y="3213313"/>
          <a:ext cx="1766372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3645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MF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F. off.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H.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Pkt 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BF0DCF60-80B0-5215-3F2E-4862275720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002013"/>
              </p:ext>
            </p:extLst>
          </p:nvPr>
        </p:nvGraphicFramePr>
        <p:xfrm>
          <a:off x="6998489" y="3213313"/>
          <a:ext cx="1766372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3645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MF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F. off.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H.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Pkt 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CA6DD617-3A74-3072-4AA3-2E30D9802B11}"/>
              </a:ext>
            </a:extLst>
          </p:cNvPr>
          <p:cNvSpPr txBox="1"/>
          <p:nvPr/>
        </p:nvSpPr>
        <p:spPr>
          <a:xfrm>
            <a:off x="418586" y="6347673"/>
            <a:ext cx="2043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Original Packet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F11CDD3-5793-C416-9DCC-8E6C7F4FA6D5}"/>
              </a:ext>
            </a:extLst>
          </p:cNvPr>
          <p:cNvSpPr txBox="1"/>
          <p:nvPr/>
        </p:nvSpPr>
        <p:spPr>
          <a:xfrm>
            <a:off x="3430219" y="5809193"/>
            <a:ext cx="1642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Frag. Pkt #1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5E3D315-BD14-049F-53DC-D1D332113010}"/>
              </a:ext>
            </a:extLst>
          </p:cNvPr>
          <p:cNvSpPr txBox="1"/>
          <p:nvPr/>
        </p:nvSpPr>
        <p:spPr>
          <a:xfrm>
            <a:off x="5283057" y="5772178"/>
            <a:ext cx="1642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Frag. Pkt #2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A7B2C3-F881-5B21-9C25-44E3187D0BA7}"/>
              </a:ext>
            </a:extLst>
          </p:cNvPr>
          <p:cNvSpPr txBox="1"/>
          <p:nvPr/>
        </p:nvSpPr>
        <p:spPr>
          <a:xfrm>
            <a:off x="7049429" y="5772177"/>
            <a:ext cx="1642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Frag. Pkt #3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134DC1-7F38-177A-334F-79BB40988B53}"/>
              </a:ext>
            </a:extLst>
          </p:cNvPr>
          <p:cNvSpPr/>
          <p:nvPr/>
        </p:nvSpPr>
        <p:spPr>
          <a:xfrm>
            <a:off x="8063345" y="4338071"/>
            <a:ext cx="701516" cy="346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C82EEA-FE1F-43C3-1B86-9CCCE4763714}"/>
              </a:ext>
            </a:extLst>
          </p:cNvPr>
          <p:cNvSpPr/>
          <p:nvPr/>
        </p:nvSpPr>
        <p:spPr>
          <a:xfrm>
            <a:off x="8063345" y="3973201"/>
            <a:ext cx="701516" cy="346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EEB455-AFA9-9B19-EBC8-90167CAC2B38}"/>
              </a:ext>
            </a:extLst>
          </p:cNvPr>
          <p:cNvSpPr/>
          <p:nvPr/>
        </p:nvSpPr>
        <p:spPr>
          <a:xfrm>
            <a:off x="8063345" y="5079780"/>
            <a:ext cx="701516" cy="346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1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07D5C94-FCD6-F1F1-45CB-27B8EE7621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747882"/>
              </p:ext>
            </p:extLst>
          </p:nvPr>
        </p:nvGraphicFramePr>
        <p:xfrm>
          <a:off x="124691" y="1297940"/>
          <a:ext cx="1766372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3645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MF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F. off.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H.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Pkt 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620E2AE-9944-A3CF-1F3B-57914CFC1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943526"/>
              </p:ext>
            </p:extLst>
          </p:nvPr>
        </p:nvGraphicFramePr>
        <p:xfrm>
          <a:off x="2168318" y="1297940"/>
          <a:ext cx="1766372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3645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MF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F. off.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H.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Pkt 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79AE42-C35C-EE63-EB21-0665D9EEE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515423"/>
              </p:ext>
            </p:extLst>
          </p:nvPr>
        </p:nvGraphicFramePr>
        <p:xfrm>
          <a:off x="4211945" y="1297940"/>
          <a:ext cx="1766372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3645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MF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F. off.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H.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Pkt 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sp>
        <p:nvSpPr>
          <p:cNvPr id="22" name="Rectangle 2">
            <a:extLst>
              <a:ext uri="{FF2B5EF4-FFF2-40B4-BE49-F238E27FC236}">
                <a16:creationId xmlns:a16="http://schemas.microsoft.com/office/drawing/2014/main" id="{D1B3A6EB-E532-EF44-75C2-C79EFC5FEA1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9790"/>
            <a:ext cx="8281987" cy="646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 dirty="0"/>
              <a:t>Example: IP Reassembly</a:t>
            </a:r>
            <a:endParaRPr lang="en-AU" altLang="en-US" sz="3600" u="sng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83C972-4255-B54C-EDF2-702B1D70BEA0}"/>
              </a:ext>
            </a:extLst>
          </p:cNvPr>
          <p:cNvSpPr/>
          <p:nvPr/>
        </p:nvSpPr>
        <p:spPr>
          <a:xfrm>
            <a:off x="7259782" y="3089565"/>
            <a:ext cx="1662545" cy="3467866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01E604-A6C3-849D-05FB-3285A0E76042}"/>
              </a:ext>
            </a:extLst>
          </p:cNvPr>
          <p:cNvSpPr/>
          <p:nvPr/>
        </p:nvSpPr>
        <p:spPr>
          <a:xfrm>
            <a:off x="7259781" y="1057321"/>
            <a:ext cx="1662545" cy="1511347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2343F0-037A-6923-B9D9-3A6D917BF9B0}"/>
              </a:ext>
            </a:extLst>
          </p:cNvPr>
          <p:cNvSpPr txBox="1"/>
          <p:nvPr/>
        </p:nvSpPr>
        <p:spPr>
          <a:xfrm>
            <a:off x="7488972" y="6529720"/>
            <a:ext cx="1245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buffer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947920-13C5-5FEF-00D7-0F4316CC243D}"/>
              </a:ext>
            </a:extLst>
          </p:cNvPr>
          <p:cNvSpPr txBox="1"/>
          <p:nvPr/>
        </p:nvSpPr>
        <p:spPr>
          <a:xfrm>
            <a:off x="7363072" y="2554813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Header buffer</a:t>
            </a:r>
          </a:p>
        </p:txBody>
      </p:sp>
    </p:spTree>
    <p:extLst>
      <p:ext uri="{BB962C8B-B14F-4D97-AF65-F5344CB8AC3E}">
        <p14:creationId xmlns:p14="http://schemas.microsoft.com/office/powerpoint/2010/main" val="1081481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07D5C94-FCD6-F1F1-45CB-27B8EE7621ED}"/>
              </a:ext>
            </a:extLst>
          </p:cNvPr>
          <p:cNvGraphicFramePr>
            <a:graphicFrameLocks noGrp="1"/>
          </p:cNvGraphicFramePr>
          <p:nvPr/>
        </p:nvGraphicFramePr>
        <p:xfrm>
          <a:off x="124691" y="1297940"/>
          <a:ext cx="1766372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3645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MF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F. off.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H.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Pkt 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620E2AE-9944-A3CF-1F3B-57914CFC1CA9}"/>
              </a:ext>
            </a:extLst>
          </p:cNvPr>
          <p:cNvGraphicFramePr>
            <a:graphicFrameLocks noGrp="1"/>
          </p:cNvGraphicFramePr>
          <p:nvPr/>
        </p:nvGraphicFramePr>
        <p:xfrm>
          <a:off x="2168318" y="1297940"/>
          <a:ext cx="1766372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3645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MF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F. off.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H.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Pkt 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79AE42-C35C-EE63-EB21-0665D9EEEE6D}"/>
              </a:ext>
            </a:extLst>
          </p:cNvPr>
          <p:cNvGraphicFramePr>
            <a:graphicFrameLocks noGrp="1"/>
          </p:cNvGraphicFramePr>
          <p:nvPr/>
        </p:nvGraphicFramePr>
        <p:xfrm>
          <a:off x="4211945" y="1297940"/>
          <a:ext cx="1766372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3645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MF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F. off.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H.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Pkt 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02D6961B-00B0-0CB4-3C0D-386E09B38518}"/>
              </a:ext>
            </a:extLst>
          </p:cNvPr>
          <p:cNvSpPr/>
          <p:nvPr/>
        </p:nvSpPr>
        <p:spPr>
          <a:xfrm>
            <a:off x="7259782" y="3089565"/>
            <a:ext cx="1662545" cy="3467866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0D314A-B735-8A4A-85A2-1149F8DCFED4}"/>
              </a:ext>
            </a:extLst>
          </p:cNvPr>
          <p:cNvSpPr/>
          <p:nvPr/>
        </p:nvSpPr>
        <p:spPr>
          <a:xfrm>
            <a:off x="7259781" y="1057321"/>
            <a:ext cx="1662545" cy="1511347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145D11-32A9-F08F-4F2F-704A8293DBEF}"/>
              </a:ext>
            </a:extLst>
          </p:cNvPr>
          <p:cNvSpPr txBox="1"/>
          <p:nvPr/>
        </p:nvSpPr>
        <p:spPr>
          <a:xfrm>
            <a:off x="7488972" y="6529720"/>
            <a:ext cx="1245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buffer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7F6FF3-F7BD-11C9-2EEA-5D7FA5ADDDFE}"/>
              </a:ext>
            </a:extLst>
          </p:cNvPr>
          <p:cNvSpPr txBox="1"/>
          <p:nvPr/>
        </p:nvSpPr>
        <p:spPr>
          <a:xfrm>
            <a:off x="7363072" y="2554813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Header buffer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1EE53F-0DA6-E56E-FED2-31B68E59AEC4}"/>
              </a:ext>
            </a:extLst>
          </p:cNvPr>
          <p:cNvSpPr/>
          <p:nvPr/>
        </p:nvSpPr>
        <p:spPr>
          <a:xfrm>
            <a:off x="7315198" y="1115140"/>
            <a:ext cx="1545399" cy="10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Header from</a:t>
            </a:r>
          </a:p>
          <a:p>
            <a:pPr algn="ctr"/>
            <a:r>
              <a:rPr lang="en-US" dirty="0" err="1"/>
              <a:t>fgmt</a:t>
            </a:r>
            <a:r>
              <a:rPr lang="en-US" dirty="0"/>
              <a:t> 1</a:t>
            </a:r>
          </a:p>
          <a:p>
            <a:pPr algn="ctr"/>
            <a:r>
              <a:rPr lang="en-US" dirty="0"/>
              <a:t>(updated later)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D1B3A6EB-E532-EF44-75C2-C79EFC5FEA1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9790"/>
            <a:ext cx="8281987" cy="646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 dirty="0"/>
              <a:t>Example: IP Reassembly</a:t>
            </a:r>
            <a:endParaRPr lang="en-AU" altLang="en-US" sz="3600" u="sng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EC25598-9D21-71A1-42AF-B4727C37BB7B}"/>
              </a:ext>
            </a:extLst>
          </p:cNvPr>
          <p:cNvSpPr/>
          <p:nvPr/>
        </p:nvSpPr>
        <p:spPr>
          <a:xfrm>
            <a:off x="997527" y="747474"/>
            <a:ext cx="6137564" cy="637981"/>
          </a:xfrm>
          <a:custGeom>
            <a:avLst/>
            <a:gdLst>
              <a:gd name="connsiteX0" fmla="*/ 0 w 6137564"/>
              <a:gd name="connsiteY0" fmla="*/ 540999 h 637981"/>
              <a:gd name="connsiteX1" fmla="*/ 4364182 w 6137564"/>
              <a:gd name="connsiteY1" fmla="*/ 671 h 637981"/>
              <a:gd name="connsiteX2" fmla="*/ 6137564 w 6137564"/>
              <a:gd name="connsiteY2" fmla="*/ 637981 h 637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37564" h="637981">
                <a:moveTo>
                  <a:pt x="0" y="540999"/>
                </a:moveTo>
                <a:cubicBezTo>
                  <a:pt x="1670627" y="262753"/>
                  <a:pt x="3341255" y="-15493"/>
                  <a:pt x="4364182" y="671"/>
                </a:cubicBezTo>
                <a:cubicBezTo>
                  <a:pt x="5387109" y="16835"/>
                  <a:pt x="5762336" y="327408"/>
                  <a:pt x="6137564" y="637981"/>
                </a:cubicBezTo>
              </a:path>
            </a:pathLst>
          </a:custGeom>
          <a:noFill/>
          <a:ln w="34925"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49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07D5C94-FCD6-F1F1-45CB-27B8EE7621ED}"/>
              </a:ext>
            </a:extLst>
          </p:cNvPr>
          <p:cNvGraphicFramePr>
            <a:graphicFrameLocks noGrp="1"/>
          </p:cNvGraphicFramePr>
          <p:nvPr/>
        </p:nvGraphicFramePr>
        <p:xfrm>
          <a:off x="124691" y="1297940"/>
          <a:ext cx="1766372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3645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MF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F. off.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H.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Pkt 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620E2AE-9944-A3CF-1F3B-57914CFC1CA9}"/>
              </a:ext>
            </a:extLst>
          </p:cNvPr>
          <p:cNvGraphicFramePr>
            <a:graphicFrameLocks noGrp="1"/>
          </p:cNvGraphicFramePr>
          <p:nvPr/>
        </p:nvGraphicFramePr>
        <p:xfrm>
          <a:off x="2168318" y="1297940"/>
          <a:ext cx="1766372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3645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MF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F. off.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H.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Pkt 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79AE42-C35C-EE63-EB21-0665D9EEEE6D}"/>
              </a:ext>
            </a:extLst>
          </p:cNvPr>
          <p:cNvGraphicFramePr>
            <a:graphicFrameLocks noGrp="1"/>
          </p:cNvGraphicFramePr>
          <p:nvPr/>
        </p:nvGraphicFramePr>
        <p:xfrm>
          <a:off x="4211945" y="1297940"/>
          <a:ext cx="1766372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73645">
                  <a:extLst>
                    <a:ext uri="{9D8B030D-6E8A-4147-A177-3AD203B41FA5}">
                      <a16:colId xmlns:a16="http://schemas.microsoft.com/office/drawing/2014/main" val="148261508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125010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54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P.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9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MF 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99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F. off.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5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H. Len.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88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&lt;D Len.&gt;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30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Pkt 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989612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02D6961B-00B0-0CB4-3C0D-386E09B38518}"/>
              </a:ext>
            </a:extLst>
          </p:cNvPr>
          <p:cNvSpPr/>
          <p:nvPr/>
        </p:nvSpPr>
        <p:spPr>
          <a:xfrm>
            <a:off x="7259782" y="3089565"/>
            <a:ext cx="1662545" cy="3467866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0D314A-B735-8A4A-85A2-1149F8DCFED4}"/>
              </a:ext>
            </a:extLst>
          </p:cNvPr>
          <p:cNvSpPr/>
          <p:nvPr/>
        </p:nvSpPr>
        <p:spPr>
          <a:xfrm>
            <a:off x="7259781" y="1057321"/>
            <a:ext cx="1662545" cy="1511347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80D871-E537-F521-EAA7-AE808CA77E79}"/>
              </a:ext>
            </a:extLst>
          </p:cNvPr>
          <p:cNvSpPr/>
          <p:nvPr/>
        </p:nvSpPr>
        <p:spPr>
          <a:xfrm>
            <a:off x="7315199" y="3148664"/>
            <a:ext cx="1565562" cy="8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from </a:t>
            </a:r>
            <a:r>
              <a:rPr lang="en-US" dirty="0" err="1"/>
              <a:t>fgmt</a:t>
            </a:r>
            <a:r>
              <a:rPr lang="en-US" dirty="0"/>
              <a:t>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3CA27A-D753-2701-3B88-47E23BA1748F}"/>
              </a:ext>
            </a:extLst>
          </p:cNvPr>
          <p:cNvSpPr txBox="1"/>
          <p:nvPr/>
        </p:nvSpPr>
        <p:spPr>
          <a:xfrm>
            <a:off x="6916530" y="29639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3B342A-A346-FD35-CF40-50B4C2532961}"/>
              </a:ext>
            </a:extLst>
          </p:cNvPr>
          <p:cNvSpPr txBox="1"/>
          <p:nvPr/>
        </p:nvSpPr>
        <p:spPr>
          <a:xfrm>
            <a:off x="6874963" y="38938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F2E410-506F-EA72-74F3-E1B6CCEB9444}"/>
              </a:ext>
            </a:extLst>
          </p:cNvPr>
          <p:cNvSpPr txBox="1"/>
          <p:nvPr/>
        </p:nvSpPr>
        <p:spPr>
          <a:xfrm>
            <a:off x="6791831" y="482364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021C82-B2F1-BA8E-EEB4-FA644257150C}"/>
              </a:ext>
            </a:extLst>
          </p:cNvPr>
          <p:cNvSpPr/>
          <p:nvPr/>
        </p:nvSpPr>
        <p:spPr>
          <a:xfrm>
            <a:off x="7315199" y="4058689"/>
            <a:ext cx="1565562" cy="8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from </a:t>
            </a:r>
            <a:r>
              <a:rPr lang="en-US" dirty="0" err="1"/>
              <a:t>fgmt</a:t>
            </a:r>
            <a:r>
              <a:rPr lang="en-US" dirty="0"/>
              <a:t>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69D4EA-F375-44AF-F7B7-64E6DD732B85}"/>
              </a:ext>
            </a:extLst>
          </p:cNvPr>
          <p:cNvSpPr/>
          <p:nvPr/>
        </p:nvSpPr>
        <p:spPr>
          <a:xfrm>
            <a:off x="7315199" y="4968714"/>
            <a:ext cx="1565562" cy="8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from </a:t>
            </a:r>
            <a:r>
              <a:rPr lang="en-US" dirty="0" err="1"/>
              <a:t>fgmt</a:t>
            </a:r>
            <a:r>
              <a:rPr lang="en-US" dirty="0"/>
              <a:t> 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145D11-32A9-F08F-4F2F-704A8293DBEF}"/>
              </a:ext>
            </a:extLst>
          </p:cNvPr>
          <p:cNvSpPr txBox="1"/>
          <p:nvPr/>
        </p:nvSpPr>
        <p:spPr>
          <a:xfrm>
            <a:off x="7488972" y="6529720"/>
            <a:ext cx="1245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buffer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7F6FF3-F7BD-11C9-2EEA-5D7FA5ADDDFE}"/>
              </a:ext>
            </a:extLst>
          </p:cNvPr>
          <p:cNvSpPr txBox="1"/>
          <p:nvPr/>
        </p:nvSpPr>
        <p:spPr>
          <a:xfrm>
            <a:off x="7363072" y="2554813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Header buffer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1EE53F-0DA6-E56E-FED2-31B68E59AEC4}"/>
              </a:ext>
            </a:extLst>
          </p:cNvPr>
          <p:cNvSpPr/>
          <p:nvPr/>
        </p:nvSpPr>
        <p:spPr>
          <a:xfrm>
            <a:off x="7315198" y="1115140"/>
            <a:ext cx="1545399" cy="102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Header from</a:t>
            </a:r>
          </a:p>
          <a:p>
            <a:pPr algn="ctr"/>
            <a:r>
              <a:rPr lang="en-US" dirty="0" err="1"/>
              <a:t>fgmt</a:t>
            </a:r>
            <a:r>
              <a:rPr lang="en-US" dirty="0"/>
              <a:t> 1</a:t>
            </a:r>
          </a:p>
          <a:p>
            <a:pPr algn="ctr"/>
            <a:r>
              <a:rPr lang="en-US" dirty="0"/>
              <a:t>(updated later)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D1B3A6EB-E532-EF44-75C2-C79EFC5FEA1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9790"/>
            <a:ext cx="8281987" cy="646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 dirty="0"/>
              <a:t>Example: IP Reassembly</a:t>
            </a:r>
            <a:endParaRPr lang="en-AU" altLang="en-US" sz="3600" u="sng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8475496-026C-1CD6-D4DB-E59FD7698C76}"/>
              </a:ext>
            </a:extLst>
          </p:cNvPr>
          <p:cNvSpPr/>
          <p:nvPr/>
        </p:nvSpPr>
        <p:spPr>
          <a:xfrm>
            <a:off x="997527" y="747474"/>
            <a:ext cx="6137564" cy="637981"/>
          </a:xfrm>
          <a:custGeom>
            <a:avLst/>
            <a:gdLst>
              <a:gd name="connsiteX0" fmla="*/ 0 w 6137564"/>
              <a:gd name="connsiteY0" fmla="*/ 540999 h 637981"/>
              <a:gd name="connsiteX1" fmla="*/ 4364182 w 6137564"/>
              <a:gd name="connsiteY1" fmla="*/ 671 h 637981"/>
              <a:gd name="connsiteX2" fmla="*/ 6137564 w 6137564"/>
              <a:gd name="connsiteY2" fmla="*/ 637981 h 637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37564" h="637981">
                <a:moveTo>
                  <a:pt x="0" y="540999"/>
                </a:moveTo>
                <a:cubicBezTo>
                  <a:pt x="1670627" y="262753"/>
                  <a:pt x="3341255" y="-15493"/>
                  <a:pt x="4364182" y="671"/>
                </a:cubicBezTo>
                <a:cubicBezTo>
                  <a:pt x="5387109" y="16835"/>
                  <a:pt x="5762336" y="327408"/>
                  <a:pt x="6137564" y="637981"/>
                </a:cubicBezTo>
              </a:path>
            </a:pathLst>
          </a:custGeom>
          <a:noFill/>
          <a:ln w="34925"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15A862E-9D15-CE19-442F-D7226EC53D84}"/>
              </a:ext>
            </a:extLst>
          </p:cNvPr>
          <p:cNvSpPr/>
          <p:nvPr/>
        </p:nvSpPr>
        <p:spPr>
          <a:xfrm>
            <a:off x="845127" y="3740727"/>
            <a:ext cx="6192982" cy="1400710"/>
          </a:xfrm>
          <a:custGeom>
            <a:avLst/>
            <a:gdLst>
              <a:gd name="connsiteX0" fmla="*/ 0 w 6192982"/>
              <a:gd name="connsiteY0" fmla="*/ 207818 h 1400710"/>
              <a:gd name="connsiteX1" fmla="*/ 2840182 w 6192982"/>
              <a:gd name="connsiteY1" fmla="*/ 1399309 h 1400710"/>
              <a:gd name="connsiteX2" fmla="*/ 6192982 w 6192982"/>
              <a:gd name="connsiteY2" fmla="*/ 0 h 140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92982" h="1400710">
                <a:moveTo>
                  <a:pt x="0" y="207818"/>
                </a:moveTo>
                <a:cubicBezTo>
                  <a:pt x="904009" y="820881"/>
                  <a:pt x="1808018" y="1433945"/>
                  <a:pt x="2840182" y="1399309"/>
                </a:cubicBezTo>
                <a:cubicBezTo>
                  <a:pt x="3872346" y="1364673"/>
                  <a:pt x="5032664" y="682336"/>
                  <a:pt x="6192982" y="0"/>
                </a:cubicBezTo>
              </a:path>
            </a:pathLst>
          </a:custGeom>
          <a:noFill/>
          <a:ln w="34925"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057F1A5-4AB9-941D-3730-A0D358F47430}"/>
              </a:ext>
            </a:extLst>
          </p:cNvPr>
          <p:cNvSpPr/>
          <p:nvPr/>
        </p:nvSpPr>
        <p:spPr>
          <a:xfrm>
            <a:off x="3144982" y="3948545"/>
            <a:ext cx="3879273" cy="1728633"/>
          </a:xfrm>
          <a:custGeom>
            <a:avLst/>
            <a:gdLst>
              <a:gd name="connsiteX0" fmla="*/ 0 w 3879273"/>
              <a:gd name="connsiteY0" fmla="*/ 0 h 1728633"/>
              <a:gd name="connsiteX1" fmla="*/ 1413163 w 3879273"/>
              <a:gd name="connsiteY1" fmla="*/ 1717964 h 1728633"/>
              <a:gd name="connsiteX2" fmla="*/ 3879273 w 3879273"/>
              <a:gd name="connsiteY2" fmla="*/ 595746 h 1728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9273" h="1728633">
                <a:moveTo>
                  <a:pt x="0" y="0"/>
                </a:moveTo>
                <a:cubicBezTo>
                  <a:pt x="383309" y="809336"/>
                  <a:pt x="766618" y="1618673"/>
                  <a:pt x="1413163" y="1717964"/>
                </a:cubicBezTo>
                <a:cubicBezTo>
                  <a:pt x="2059708" y="1817255"/>
                  <a:pt x="2969490" y="1206500"/>
                  <a:pt x="3879273" y="595746"/>
                </a:cubicBezTo>
              </a:path>
            </a:pathLst>
          </a:custGeom>
          <a:noFill/>
          <a:ln w="34925"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66C4630-405C-3DE1-340F-0EBFAFFA18FB}"/>
              </a:ext>
            </a:extLst>
          </p:cNvPr>
          <p:cNvSpPr/>
          <p:nvPr/>
        </p:nvSpPr>
        <p:spPr>
          <a:xfrm>
            <a:off x="4862945" y="4003964"/>
            <a:ext cx="2286000" cy="2073772"/>
          </a:xfrm>
          <a:custGeom>
            <a:avLst/>
            <a:gdLst>
              <a:gd name="connsiteX0" fmla="*/ 0 w 2286000"/>
              <a:gd name="connsiteY0" fmla="*/ 0 h 2073772"/>
              <a:gd name="connsiteX1" fmla="*/ 1039091 w 2286000"/>
              <a:gd name="connsiteY1" fmla="*/ 1995054 h 2073772"/>
              <a:gd name="connsiteX2" fmla="*/ 2286000 w 2286000"/>
              <a:gd name="connsiteY2" fmla="*/ 1482436 h 207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0" h="2073772">
                <a:moveTo>
                  <a:pt x="0" y="0"/>
                </a:moveTo>
                <a:cubicBezTo>
                  <a:pt x="329045" y="873990"/>
                  <a:pt x="658091" y="1747981"/>
                  <a:pt x="1039091" y="1995054"/>
                </a:cubicBezTo>
                <a:cubicBezTo>
                  <a:pt x="1420091" y="2242127"/>
                  <a:pt x="1853045" y="1862281"/>
                  <a:pt x="2286000" y="1482436"/>
                </a:cubicBezTo>
              </a:path>
            </a:pathLst>
          </a:custGeom>
          <a:noFill/>
          <a:ln w="34925">
            <a:headEnd type="oval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1E4651-4351-DAD2-6AAA-774542388040}"/>
              </a:ext>
            </a:extLst>
          </p:cNvPr>
          <p:cNvSpPr txBox="1"/>
          <p:nvPr/>
        </p:nvSpPr>
        <p:spPr>
          <a:xfrm>
            <a:off x="845127" y="6165093"/>
            <a:ext cx="5708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What if assembly is not possible?</a:t>
            </a:r>
          </a:p>
        </p:txBody>
      </p:sp>
    </p:spTree>
    <p:extLst>
      <p:ext uri="{BB962C8B-B14F-4D97-AF65-F5344CB8AC3E}">
        <p14:creationId xmlns:p14="http://schemas.microsoft.com/office/powerpoint/2010/main" val="2468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077DB2-E1C9-AA46-94D9-5507448ECF44}"/>
              </a:ext>
            </a:extLst>
          </p:cNvPr>
          <p:cNvSpPr txBox="1"/>
          <p:nvPr/>
        </p:nvSpPr>
        <p:spPr>
          <a:xfrm>
            <a:off x="0" y="2844225"/>
            <a:ext cx="9144000" cy="10772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 fragment and reassembly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(fragment offset)</a:t>
            </a:r>
          </a:p>
        </p:txBody>
      </p:sp>
    </p:spTree>
    <p:extLst>
      <p:ext uri="{BB962C8B-B14F-4D97-AF65-F5344CB8AC3E}">
        <p14:creationId xmlns:p14="http://schemas.microsoft.com/office/powerpoint/2010/main" val="2981820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55"/>
          <p:cNvGrpSpPr>
            <a:grpSpLocks/>
          </p:cNvGrpSpPr>
          <p:nvPr/>
        </p:nvGrpSpPr>
        <p:grpSpPr bwMode="auto">
          <a:xfrm>
            <a:off x="3062288" y="963613"/>
            <a:ext cx="4127500" cy="5326062"/>
            <a:chOff x="1929" y="607"/>
            <a:chExt cx="2600" cy="3355"/>
          </a:xfrm>
        </p:grpSpPr>
        <p:sp>
          <p:nvSpPr>
            <p:cNvPr id="76832" name="Rectangle 4"/>
            <p:cNvSpPr>
              <a:spLocks noChangeArrowheads="1"/>
            </p:cNvSpPr>
            <p:nvPr/>
          </p:nvSpPr>
          <p:spPr bwMode="auto">
            <a:xfrm>
              <a:off x="2040" y="868"/>
              <a:ext cx="2489" cy="3039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3" name="Rectangle 5"/>
            <p:cNvSpPr>
              <a:spLocks noChangeArrowheads="1"/>
            </p:cNvSpPr>
            <p:nvPr/>
          </p:nvSpPr>
          <p:spPr bwMode="auto">
            <a:xfrm>
              <a:off x="1980" y="935"/>
              <a:ext cx="2489" cy="302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4" name="Text Box 6"/>
            <p:cNvSpPr txBox="1">
              <a:spLocks noChangeArrowheads="1"/>
            </p:cNvSpPr>
            <p:nvPr/>
          </p:nvSpPr>
          <p:spPr bwMode="auto">
            <a:xfrm>
              <a:off x="1954" y="973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5" name="Text Box 7"/>
            <p:cNvSpPr txBox="1">
              <a:spLocks noChangeArrowheads="1"/>
            </p:cNvSpPr>
            <p:nvPr/>
          </p:nvSpPr>
          <p:spPr bwMode="auto">
            <a:xfrm>
              <a:off x="3529" y="1012"/>
              <a:ext cx="5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length</a:t>
              </a:r>
            </a:p>
          </p:txBody>
        </p:sp>
        <p:sp>
          <p:nvSpPr>
            <p:cNvPr id="76836" name="Line 8"/>
            <p:cNvSpPr>
              <a:spLocks noChangeShapeType="1"/>
            </p:cNvSpPr>
            <p:nvPr/>
          </p:nvSpPr>
          <p:spPr bwMode="auto">
            <a:xfrm>
              <a:off x="1988" y="1261"/>
              <a:ext cx="2486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37" name="Line 9"/>
            <p:cNvSpPr>
              <a:spLocks noChangeShapeType="1"/>
            </p:cNvSpPr>
            <p:nvPr/>
          </p:nvSpPr>
          <p:spPr bwMode="auto">
            <a:xfrm flipH="1" flipV="1">
              <a:off x="3210" y="941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38" name="Text Box 10"/>
            <p:cNvSpPr txBox="1">
              <a:spLocks noChangeArrowheads="1"/>
            </p:cNvSpPr>
            <p:nvPr/>
          </p:nvSpPr>
          <p:spPr bwMode="auto">
            <a:xfrm>
              <a:off x="2922" y="607"/>
              <a:ext cx="5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32 bits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9" name="Line 11"/>
            <p:cNvSpPr>
              <a:spLocks noChangeShapeType="1"/>
            </p:cNvSpPr>
            <p:nvPr/>
          </p:nvSpPr>
          <p:spPr bwMode="auto">
            <a:xfrm>
              <a:off x="3552" y="762"/>
              <a:ext cx="899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40" name="Line 12"/>
            <p:cNvSpPr>
              <a:spLocks noChangeShapeType="1"/>
            </p:cNvSpPr>
            <p:nvPr/>
          </p:nvSpPr>
          <p:spPr bwMode="auto">
            <a:xfrm rot="10800000">
              <a:off x="1972" y="769"/>
              <a:ext cx="84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41" name="Text Box 13"/>
            <p:cNvSpPr txBox="1">
              <a:spLocks noChangeArrowheads="1"/>
            </p:cNvSpPr>
            <p:nvPr/>
          </p:nvSpPr>
          <p:spPr bwMode="auto">
            <a:xfrm>
              <a:off x="2606" y="2792"/>
              <a:ext cx="1351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data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(variable length,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typically a TCP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or UDP segment)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42" name="Text Box 14"/>
            <p:cNvSpPr txBox="1">
              <a:spLocks noChangeArrowheads="1"/>
            </p:cNvSpPr>
            <p:nvPr/>
          </p:nvSpPr>
          <p:spPr bwMode="auto">
            <a:xfrm>
              <a:off x="1929" y="1320"/>
              <a:ext cx="1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16-bit identifier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43" name="Line 15"/>
            <p:cNvSpPr>
              <a:spLocks noChangeShapeType="1"/>
            </p:cNvSpPr>
            <p:nvPr/>
          </p:nvSpPr>
          <p:spPr bwMode="auto">
            <a:xfrm flipV="1">
              <a:off x="1984" y="2205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44" name="Line 16"/>
            <p:cNvSpPr>
              <a:spLocks noChangeShapeType="1"/>
            </p:cNvSpPr>
            <p:nvPr/>
          </p:nvSpPr>
          <p:spPr bwMode="auto">
            <a:xfrm flipV="1">
              <a:off x="1984" y="2505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45" name="Text Box 17"/>
            <p:cNvSpPr txBox="1">
              <a:spLocks noChangeArrowheads="1"/>
            </p:cNvSpPr>
            <p:nvPr/>
          </p:nvSpPr>
          <p:spPr bwMode="auto">
            <a:xfrm>
              <a:off x="3464" y="1549"/>
              <a:ext cx="80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checksum</a:t>
              </a:r>
            </a:p>
          </p:txBody>
        </p:sp>
        <p:sp>
          <p:nvSpPr>
            <p:cNvPr id="76846" name="Text Box 18"/>
            <p:cNvSpPr txBox="1">
              <a:spLocks noChangeArrowheads="1"/>
            </p:cNvSpPr>
            <p:nvPr/>
          </p:nvSpPr>
          <p:spPr bwMode="auto">
            <a:xfrm>
              <a:off x="2008" y="1531"/>
              <a:ext cx="5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time to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live</a:t>
              </a:r>
            </a:p>
          </p:txBody>
        </p:sp>
        <p:sp>
          <p:nvSpPr>
            <p:cNvPr id="76847" name="Text Box 19"/>
            <p:cNvSpPr txBox="1">
              <a:spLocks noChangeArrowheads="1"/>
            </p:cNvSpPr>
            <p:nvPr/>
          </p:nvSpPr>
          <p:spPr bwMode="auto">
            <a:xfrm>
              <a:off x="2369" y="1959"/>
              <a:ext cx="16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32 bit source IP address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48" name="Text Box 31"/>
            <p:cNvSpPr txBox="1">
              <a:spLocks noChangeArrowheads="1"/>
            </p:cNvSpPr>
            <p:nvPr/>
          </p:nvSpPr>
          <p:spPr bwMode="auto">
            <a:xfrm>
              <a:off x="2222" y="907"/>
              <a:ext cx="47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len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49" name="Text Box 32"/>
            <p:cNvSpPr txBox="1">
              <a:spLocks noChangeArrowheads="1"/>
            </p:cNvSpPr>
            <p:nvPr/>
          </p:nvSpPr>
          <p:spPr bwMode="auto">
            <a:xfrm>
              <a:off x="2646" y="901"/>
              <a:ext cx="57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type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service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50" name="Line 33"/>
            <p:cNvSpPr>
              <a:spLocks noChangeShapeType="1"/>
            </p:cNvSpPr>
            <p:nvPr/>
          </p:nvSpPr>
          <p:spPr bwMode="auto">
            <a:xfrm flipH="1" flipV="1">
              <a:off x="2646" y="938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1" name="Line 34"/>
            <p:cNvSpPr>
              <a:spLocks noChangeShapeType="1"/>
            </p:cNvSpPr>
            <p:nvPr/>
          </p:nvSpPr>
          <p:spPr bwMode="auto">
            <a:xfrm flipH="1" flipV="1">
              <a:off x="2259" y="944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2" name="Line 37"/>
            <p:cNvSpPr>
              <a:spLocks noChangeShapeType="1"/>
            </p:cNvSpPr>
            <p:nvPr/>
          </p:nvSpPr>
          <p:spPr bwMode="auto">
            <a:xfrm flipH="1" flipV="1">
              <a:off x="3210" y="1265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3" name="Text Box 38"/>
            <p:cNvSpPr txBox="1">
              <a:spLocks noChangeArrowheads="1"/>
            </p:cNvSpPr>
            <p:nvPr/>
          </p:nvSpPr>
          <p:spPr bwMode="auto">
            <a:xfrm>
              <a:off x="3117" y="1314"/>
              <a:ext cx="4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flgs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54" name="Line 39"/>
            <p:cNvSpPr>
              <a:spLocks noChangeShapeType="1"/>
            </p:cNvSpPr>
            <p:nvPr/>
          </p:nvSpPr>
          <p:spPr bwMode="auto">
            <a:xfrm flipH="1" flipV="1">
              <a:off x="3504" y="1259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5" name="Text Box 40"/>
            <p:cNvSpPr txBox="1">
              <a:spLocks noChangeArrowheads="1"/>
            </p:cNvSpPr>
            <p:nvPr/>
          </p:nvSpPr>
          <p:spPr bwMode="auto">
            <a:xfrm>
              <a:off x="3531" y="1230"/>
              <a:ext cx="90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fragment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offset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56" name="Line 43"/>
            <p:cNvSpPr>
              <a:spLocks noChangeShapeType="1"/>
            </p:cNvSpPr>
            <p:nvPr/>
          </p:nvSpPr>
          <p:spPr bwMode="auto">
            <a:xfrm flipV="1">
              <a:off x="1984" y="1581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7" name="Line 44"/>
            <p:cNvSpPr>
              <a:spLocks noChangeShapeType="1"/>
            </p:cNvSpPr>
            <p:nvPr/>
          </p:nvSpPr>
          <p:spPr bwMode="auto">
            <a:xfrm flipH="1" flipV="1">
              <a:off x="3210" y="1583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8" name="Line 45"/>
            <p:cNvSpPr>
              <a:spLocks noChangeShapeType="1"/>
            </p:cNvSpPr>
            <p:nvPr/>
          </p:nvSpPr>
          <p:spPr bwMode="auto">
            <a:xfrm flipV="1">
              <a:off x="1972" y="1905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9" name="Text Box 46"/>
            <p:cNvSpPr txBox="1">
              <a:spLocks noChangeArrowheads="1"/>
            </p:cNvSpPr>
            <p:nvPr/>
          </p:nvSpPr>
          <p:spPr bwMode="auto">
            <a:xfrm>
              <a:off x="2668" y="1525"/>
              <a:ext cx="48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upper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layer</a:t>
              </a:r>
            </a:p>
          </p:txBody>
        </p:sp>
        <p:sp>
          <p:nvSpPr>
            <p:cNvPr id="76860" name="Line 47"/>
            <p:cNvSpPr>
              <a:spLocks noChangeShapeType="1"/>
            </p:cNvSpPr>
            <p:nvPr/>
          </p:nvSpPr>
          <p:spPr bwMode="auto">
            <a:xfrm flipH="1" flipV="1">
              <a:off x="2610" y="1589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61" name="Text Box 49"/>
            <p:cNvSpPr txBox="1">
              <a:spLocks noChangeArrowheads="1"/>
            </p:cNvSpPr>
            <p:nvPr/>
          </p:nvSpPr>
          <p:spPr bwMode="auto">
            <a:xfrm>
              <a:off x="2262" y="2235"/>
              <a:ext cx="19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32 bit destination IP address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62" name="Line 50"/>
            <p:cNvSpPr>
              <a:spLocks noChangeShapeType="1"/>
            </p:cNvSpPr>
            <p:nvPr/>
          </p:nvSpPr>
          <p:spPr bwMode="auto">
            <a:xfrm flipV="1">
              <a:off x="1984" y="2787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63" name="Text Box 51"/>
            <p:cNvSpPr txBox="1">
              <a:spLocks noChangeArrowheads="1"/>
            </p:cNvSpPr>
            <p:nvPr/>
          </p:nvSpPr>
          <p:spPr bwMode="auto">
            <a:xfrm>
              <a:off x="2673" y="2529"/>
              <a:ext cx="10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options (if any)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768350" y="858838"/>
            <a:ext cx="2501900" cy="792162"/>
            <a:chOff x="484" y="541"/>
            <a:chExt cx="1576" cy="499"/>
          </a:xfrm>
        </p:grpSpPr>
        <p:sp>
          <p:nvSpPr>
            <p:cNvPr id="76830" name="Text Box 20"/>
            <p:cNvSpPr txBox="1">
              <a:spLocks noChangeArrowheads="1"/>
            </p:cNvSpPr>
            <p:nvPr/>
          </p:nvSpPr>
          <p:spPr bwMode="auto">
            <a:xfrm>
              <a:off x="484" y="541"/>
              <a:ext cx="130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IP protocol version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number</a:t>
              </a:r>
              <a:endPara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1" name="Line 23"/>
            <p:cNvSpPr>
              <a:spLocks noChangeShapeType="1"/>
            </p:cNvSpPr>
            <p:nvPr/>
          </p:nvSpPr>
          <p:spPr bwMode="auto">
            <a:xfrm>
              <a:off x="1727" y="749"/>
              <a:ext cx="333" cy="2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1258888" y="1406525"/>
            <a:ext cx="2416175" cy="641350"/>
            <a:chOff x="793" y="886"/>
            <a:chExt cx="1522" cy="404"/>
          </a:xfrm>
        </p:grpSpPr>
        <p:sp>
          <p:nvSpPr>
            <p:cNvPr id="76828" name="Text Box 21"/>
            <p:cNvSpPr txBox="1">
              <a:spLocks noChangeArrowheads="1"/>
            </p:cNvSpPr>
            <p:nvPr/>
          </p:nvSpPr>
          <p:spPr bwMode="auto">
            <a:xfrm>
              <a:off x="793" y="886"/>
              <a:ext cx="9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header length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(bytes)</a:t>
              </a:r>
              <a:endPara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29" name="Line 24"/>
            <p:cNvSpPr>
              <a:spLocks noChangeShapeType="1"/>
            </p:cNvSpPr>
            <p:nvPr/>
          </p:nvSpPr>
          <p:spPr bwMode="auto">
            <a:xfrm>
              <a:off x="1745" y="1100"/>
              <a:ext cx="570" cy="9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727075" y="2732088"/>
            <a:ext cx="3624263" cy="1592262"/>
            <a:chOff x="458" y="1721"/>
            <a:chExt cx="2283" cy="1003"/>
          </a:xfrm>
        </p:grpSpPr>
        <p:sp>
          <p:nvSpPr>
            <p:cNvPr id="76826" name="Text Box 27"/>
            <p:cNvSpPr txBox="1">
              <a:spLocks noChangeArrowheads="1"/>
            </p:cNvSpPr>
            <p:nvPr/>
          </p:nvSpPr>
          <p:spPr bwMode="auto">
            <a:xfrm>
              <a:off x="458" y="2320"/>
              <a:ext cx="140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upper layer protocol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to deliver payload to</a:t>
              </a:r>
            </a:p>
          </p:txBody>
        </p:sp>
        <p:sp>
          <p:nvSpPr>
            <p:cNvPr id="76827" name="Line 28"/>
            <p:cNvSpPr>
              <a:spLocks noChangeShapeType="1"/>
            </p:cNvSpPr>
            <p:nvPr/>
          </p:nvSpPr>
          <p:spPr bwMode="auto">
            <a:xfrm flipV="1">
              <a:off x="1817" y="1721"/>
              <a:ext cx="924" cy="70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1"/>
          <p:cNvGrpSpPr>
            <a:grpSpLocks/>
          </p:cNvGrpSpPr>
          <p:nvPr/>
        </p:nvGrpSpPr>
        <p:grpSpPr bwMode="auto">
          <a:xfrm>
            <a:off x="6846888" y="1054100"/>
            <a:ext cx="2176462" cy="735013"/>
            <a:chOff x="4313" y="664"/>
            <a:chExt cx="1371" cy="463"/>
          </a:xfrm>
        </p:grpSpPr>
        <p:sp>
          <p:nvSpPr>
            <p:cNvPr id="76824" name="Text Box 26"/>
            <p:cNvSpPr txBox="1">
              <a:spLocks noChangeArrowheads="1"/>
            </p:cNvSpPr>
            <p:nvPr/>
          </p:nvSpPr>
          <p:spPr bwMode="auto">
            <a:xfrm>
              <a:off x="4648" y="664"/>
              <a:ext cx="103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total datagram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length (bytes)</a:t>
              </a:r>
            </a:p>
          </p:txBody>
        </p:sp>
        <p:sp>
          <p:nvSpPr>
            <p:cNvPr id="76825" name="Line 30"/>
            <p:cNvSpPr>
              <a:spLocks noChangeShapeType="1"/>
            </p:cNvSpPr>
            <p:nvPr/>
          </p:nvSpPr>
          <p:spPr bwMode="auto">
            <a:xfrm flipH="1">
              <a:off x="4313" y="869"/>
              <a:ext cx="402" cy="2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58"/>
          <p:cNvGrpSpPr>
            <a:grpSpLocks/>
          </p:cNvGrpSpPr>
          <p:nvPr/>
        </p:nvGrpSpPr>
        <p:grpSpPr bwMode="auto">
          <a:xfrm>
            <a:off x="1293813" y="1760538"/>
            <a:ext cx="3028950" cy="565150"/>
            <a:chOff x="815" y="1109"/>
            <a:chExt cx="1908" cy="356"/>
          </a:xfrm>
        </p:grpSpPr>
        <p:sp>
          <p:nvSpPr>
            <p:cNvPr id="76822" name="Text Box 35"/>
            <p:cNvSpPr txBox="1">
              <a:spLocks noChangeArrowheads="1"/>
            </p:cNvSpPr>
            <p:nvPr/>
          </p:nvSpPr>
          <p:spPr bwMode="auto">
            <a:xfrm>
              <a:off x="815" y="1234"/>
              <a:ext cx="10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“</a:t>
              </a:r>
              <a:r>
                <a:rPr kumimoji="0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type</a:t>
              </a:r>
              <a:r>
                <a: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”</a:t>
              </a:r>
              <a:r>
                <a:rPr kumimoji="0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of data </a:t>
              </a:r>
              <a:endPara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23" name="Line 36"/>
            <p:cNvSpPr>
              <a:spLocks noChangeShapeType="1"/>
            </p:cNvSpPr>
            <p:nvPr/>
          </p:nvSpPr>
          <p:spPr bwMode="auto">
            <a:xfrm flipV="1">
              <a:off x="1757" y="1109"/>
              <a:ext cx="966" cy="26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62"/>
          <p:cNvGrpSpPr>
            <a:grpSpLocks/>
          </p:cNvGrpSpPr>
          <p:nvPr/>
        </p:nvGrpSpPr>
        <p:grpSpPr bwMode="auto">
          <a:xfrm>
            <a:off x="4951413" y="1787525"/>
            <a:ext cx="4102100" cy="915988"/>
            <a:chOff x="3119" y="1126"/>
            <a:chExt cx="2584" cy="577"/>
          </a:xfrm>
        </p:grpSpPr>
        <p:sp>
          <p:nvSpPr>
            <p:cNvPr id="76818" name="Text Box 25"/>
            <p:cNvSpPr txBox="1">
              <a:spLocks noChangeArrowheads="1"/>
            </p:cNvSpPr>
            <p:nvPr/>
          </p:nvSpPr>
          <p:spPr bwMode="auto">
            <a:xfrm>
              <a:off x="4667" y="1126"/>
              <a:ext cx="1036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fragmentation/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reassembly</a:t>
              </a:r>
            </a:p>
          </p:txBody>
        </p:sp>
        <p:sp>
          <p:nvSpPr>
            <p:cNvPr id="76819" name="Line 29"/>
            <p:cNvSpPr>
              <a:spLocks noChangeShapeType="1"/>
            </p:cNvSpPr>
            <p:nvPr/>
          </p:nvSpPr>
          <p:spPr bwMode="auto">
            <a:xfrm flipH="1">
              <a:off x="3443" y="1415"/>
              <a:ext cx="1284" cy="1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20" name="Line 41"/>
            <p:cNvSpPr>
              <a:spLocks noChangeShapeType="1"/>
            </p:cNvSpPr>
            <p:nvPr/>
          </p:nvSpPr>
          <p:spPr bwMode="auto">
            <a:xfrm flipH="1" flipV="1">
              <a:off x="4301" y="1349"/>
              <a:ext cx="414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21" name="Line 42"/>
            <p:cNvSpPr>
              <a:spLocks noChangeShapeType="1"/>
            </p:cNvSpPr>
            <p:nvPr/>
          </p:nvSpPr>
          <p:spPr bwMode="auto">
            <a:xfrm flipH="1">
              <a:off x="3119" y="1421"/>
              <a:ext cx="1584" cy="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59"/>
          <p:cNvGrpSpPr>
            <a:grpSpLocks/>
          </p:cNvGrpSpPr>
          <p:nvPr/>
        </p:nvGrpSpPr>
        <p:grpSpPr bwMode="auto">
          <a:xfrm>
            <a:off x="1019175" y="2406650"/>
            <a:ext cx="2398713" cy="1190625"/>
            <a:chOff x="642" y="1516"/>
            <a:chExt cx="1511" cy="750"/>
          </a:xfrm>
        </p:grpSpPr>
        <p:sp>
          <p:nvSpPr>
            <p:cNvPr id="76816" name="Text Box 22"/>
            <p:cNvSpPr txBox="1">
              <a:spLocks noChangeArrowheads="1"/>
            </p:cNvSpPr>
            <p:nvPr/>
          </p:nvSpPr>
          <p:spPr bwMode="auto">
            <a:xfrm>
              <a:off x="642" y="1516"/>
              <a:ext cx="1204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max number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remaining hops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(decremented at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each router)</a:t>
              </a:r>
            </a:p>
          </p:txBody>
        </p:sp>
        <p:sp>
          <p:nvSpPr>
            <p:cNvPr id="76817" name="Line 48"/>
            <p:cNvSpPr>
              <a:spLocks noChangeShapeType="1"/>
            </p:cNvSpPr>
            <p:nvPr/>
          </p:nvSpPr>
          <p:spPr bwMode="auto">
            <a:xfrm>
              <a:off x="1805" y="1700"/>
              <a:ext cx="348" cy="5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6532563" y="3987800"/>
            <a:ext cx="2508250" cy="1465263"/>
            <a:chOff x="4115" y="2512"/>
            <a:chExt cx="1580" cy="923"/>
          </a:xfrm>
        </p:grpSpPr>
        <p:sp>
          <p:nvSpPr>
            <p:cNvPr id="76814" name="Text Box 52"/>
            <p:cNvSpPr txBox="1">
              <a:spLocks noChangeArrowheads="1"/>
            </p:cNvSpPr>
            <p:nvPr/>
          </p:nvSpPr>
          <p:spPr bwMode="auto">
            <a:xfrm>
              <a:off x="4595" y="2512"/>
              <a:ext cx="1100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e.g. timestamp,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record route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taken, specify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list of routers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to visit.</a:t>
              </a:r>
            </a:p>
          </p:txBody>
        </p:sp>
        <p:sp>
          <p:nvSpPr>
            <p:cNvPr id="76815" name="Line 53"/>
            <p:cNvSpPr>
              <a:spLocks noChangeShapeType="1"/>
            </p:cNvSpPr>
            <p:nvPr/>
          </p:nvSpPr>
          <p:spPr bwMode="auto">
            <a:xfrm flipH="1">
              <a:off x="4115" y="2651"/>
              <a:ext cx="516" cy="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4" name="Picture 7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42" y="536052"/>
            <a:ext cx="4113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20700" y="0"/>
            <a:ext cx="7772400" cy="781050"/>
          </a:xfrm>
        </p:spPr>
        <p:txBody>
          <a:bodyPr/>
          <a:lstStyle/>
          <a:p>
            <a:r>
              <a:rPr lang="en-US" altLang="en-US" sz="4000" dirty="0">
                <a:ea typeface="ＭＳ Ｐゴシック" charset="-128"/>
              </a:rPr>
              <a:t>IP datagram format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51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F2F0E-2E63-7A49-B428-1DC3F7CFA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" y="2866781"/>
            <a:ext cx="8089900" cy="3187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6586B1-98FC-AE43-A54C-AFC1DC8E095D}"/>
              </a:ext>
            </a:extLst>
          </p:cNvPr>
          <p:cNvSpPr txBox="1"/>
          <p:nvPr/>
        </p:nvSpPr>
        <p:spPr>
          <a:xfrm>
            <a:off x="4396154" y="3985845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bits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A15090-C503-7345-B3CB-FD509613A04B}"/>
              </a:ext>
            </a:extLst>
          </p:cNvPr>
          <p:cNvSpPr txBox="1"/>
          <p:nvPr/>
        </p:nvSpPr>
        <p:spPr>
          <a:xfrm>
            <a:off x="6158540" y="398579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bits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3CA6678-323E-C844-B82E-B5D105C7F9FA}"/>
              </a:ext>
            </a:extLst>
          </p:cNvPr>
          <p:cNvSpPr txBox="1">
            <a:spLocks noChangeArrowheads="1"/>
          </p:cNvSpPr>
          <p:nvPr/>
        </p:nvSpPr>
        <p:spPr>
          <a:xfrm>
            <a:off x="520700" y="0"/>
            <a:ext cx="7772400" cy="781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  <a:cs typeface="+mj-cs"/>
              </a:rPr>
              <a:t>IP datagram format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ＭＳ Ｐゴシック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95499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3D922690-EE83-3847-A6D9-334B1A3596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u="sng" dirty="0"/>
              <a:t>IP Fragmentation and Reassembly</a:t>
            </a:r>
            <a:endParaRPr lang="en-AU" altLang="en-US" sz="3600" u="sng" dirty="0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8110C7EB-F43A-FA44-8F50-F73C2C666F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75000"/>
              </a:lnSpc>
            </a:pPr>
            <a:r>
              <a:rPr lang="en-US" altLang="en-US" sz="2800" dirty="0"/>
              <a:t>Each network has some MTU (Maximum Transmission Unit)</a:t>
            </a:r>
          </a:p>
          <a:p>
            <a:pPr lvl="1">
              <a:lnSpc>
                <a:spcPct val="75000"/>
              </a:lnSpc>
            </a:pPr>
            <a:r>
              <a:rPr lang="en-US" altLang="en-US" sz="2400" dirty="0"/>
              <a:t>Ethernet (1500 bytes), FDDI (4500 bytes)</a:t>
            </a:r>
          </a:p>
          <a:p>
            <a:pPr>
              <a:lnSpc>
                <a:spcPct val="75000"/>
              </a:lnSpc>
            </a:pPr>
            <a:r>
              <a:rPr lang="en-US" altLang="en-US" sz="2800" dirty="0"/>
              <a:t>Strategy</a:t>
            </a:r>
          </a:p>
          <a:p>
            <a:pPr lvl="1">
              <a:lnSpc>
                <a:spcPct val="75000"/>
              </a:lnSpc>
            </a:pPr>
            <a:r>
              <a:rPr lang="en-US" altLang="en-US" sz="2400" dirty="0"/>
              <a:t>Fragmentation occurs in a router when it receives a datagram that it wants to forward over a network which has (MTU &lt; datagram)</a:t>
            </a:r>
          </a:p>
          <a:p>
            <a:pPr lvl="1">
              <a:lnSpc>
                <a:spcPct val="75000"/>
              </a:lnSpc>
            </a:pPr>
            <a:r>
              <a:rPr lang="en-US" altLang="en-US" sz="2400" dirty="0"/>
              <a:t>Reassembly is done at the receiving host</a:t>
            </a:r>
          </a:p>
          <a:p>
            <a:pPr lvl="1">
              <a:lnSpc>
                <a:spcPct val="75000"/>
              </a:lnSpc>
            </a:pPr>
            <a:r>
              <a:rPr lang="en-US" altLang="en-US" sz="2400" dirty="0"/>
              <a:t>All the fragments carry the same identifier in the </a:t>
            </a:r>
            <a:r>
              <a:rPr lang="en-US" altLang="en-US" sz="2400" i="1" dirty="0"/>
              <a:t>Ident</a:t>
            </a:r>
            <a:r>
              <a:rPr lang="en-US" altLang="en-US" sz="2400" dirty="0"/>
              <a:t> field</a:t>
            </a:r>
          </a:p>
          <a:p>
            <a:pPr lvl="1">
              <a:lnSpc>
                <a:spcPct val="75000"/>
              </a:lnSpc>
            </a:pPr>
            <a:r>
              <a:rPr lang="en-US" altLang="en-US" sz="2400" dirty="0"/>
              <a:t>Fragments are self-contained datagrams</a:t>
            </a:r>
          </a:p>
          <a:p>
            <a:pPr lvl="1">
              <a:lnSpc>
                <a:spcPct val="75000"/>
              </a:lnSpc>
            </a:pPr>
            <a:r>
              <a:rPr lang="en-US" altLang="en-US" sz="2400" dirty="0"/>
              <a:t>IP does not recover from missing fragments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37473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BC968484-55AA-FA41-B43B-D69F3B10C4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IP Fragmentation and Reassembly</a:t>
            </a:r>
            <a:endParaRPr lang="en-AU" altLang="en-US" sz="3600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993547A8-FBA7-684B-AF80-D5805B32F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257424"/>
            <a:ext cx="9090817" cy="4752975"/>
          </a:xfrm>
        </p:spPr>
        <p:txBody>
          <a:bodyPr>
            <a:normAutofit fontScale="92500" lnSpcReduction="10000"/>
          </a:bodyPr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>
              <a:buFont typeface="Wingdings" pitchFamily="2" charset="2"/>
              <a:buNone/>
            </a:pPr>
            <a:r>
              <a:rPr lang="en-US" altLang="en-US" sz="1900" dirty="0"/>
              <a:t>Header fields used in IP fragmentation. (a) Unfragmented packet; (b) fragmented packets.</a:t>
            </a:r>
          </a:p>
        </p:txBody>
      </p:sp>
      <p:pic>
        <p:nvPicPr>
          <p:cNvPr id="74756" name="Picture 5" descr="f03-18-9780123850591 copy">
            <a:extLst>
              <a:ext uri="{FF2B5EF4-FFF2-40B4-BE49-F238E27FC236}">
                <a16:creationId xmlns:a16="http://schemas.microsoft.com/office/drawing/2014/main" id="{D5E8165A-CE9E-A64A-B7D4-D6D125DA6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75"/>
          <a:stretch/>
        </p:blipFill>
        <p:spPr bwMode="auto">
          <a:xfrm>
            <a:off x="12094" y="2120812"/>
            <a:ext cx="4188720" cy="222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03-18-9780123850591 copy">
            <a:extLst>
              <a:ext uri="{FF2B5EF4-FFF2-40B4-BE49-F238E27FC236}">
                <a16:creationId xmlns:a16="http://schemas.microsoft.com/office/drawing/2014/main" id="{93127D2D-C63A-FE46-B24D-6C589DEAC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7"/>
          <a:stretch/>
        </p:blipFill>
        <p:spPr bwMode="auto">
          <a:xfrm>
            <a:off x="5138641" y="1140620"/>
            <a:ext cx="3147047" cy="522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8480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BC968484-55AA-FA41-B43B-D69F3B10C4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IP Fragmentation and Reassembly</a:t>
            </a:r>
            <a:endParaRPr lang="en-AU" altLang="en-US" sz="3600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993547A8-FBA7-684B-AF80-D5805B32F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257424"/>
            <a:ext cx="9090817" cy="4752975"/>
          </a:xfrm>
        </p:spPr>
        <p:txBody>
          <a:bodyPr>
            <a:normAutofit fontScale="92500" lnSpcReduction="10000"/>
          </a:bodyPr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>
              <a:buFont typeface="Wingdings" pitchFamily="2" charset="2"/>
              <a:buNone/>
            </a:pPr>
            <a:r>
              <a:rPr lang="en-US" altLang="en-US" sz="1900" dirty="0"/>
              <a:t>Header fields used in IP fragmentation. (a) Unfragmented packet; (b) fragmented packets.</a:t>
            </a:r>
          </a:p>
        </p:txBody>
      </p:sp>
      <p:pic>
        <p:nvPicPr>
          <p:cNvPr id="74756" name="Picture 5" descr="f03-18-9780123850591 copy">
            <a:extLst>
              <a:ext uri="{FF2B5EF4-FFF2-40B4-BE49-F238E27FC236}">
                <a16:creationId xmlns:a16="http://schemas.microsoft.com/office/drawing/2014/main" id="{D5E8165A-CE9E-A64A-B7D4-D6D125DA6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75"/>
          <a:stretch/>
        </p:blipFill>
        <p:spPr bwMode="auto">
          <a:xfrm>
            <a:off x="12094" y="2120812"/>
            <a:ext cx="4188720" cy="222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03-18-9780123850591 copy">
            <a:extLst>
              <a:ext uri="{FF2B5EF4-FFF2-40B4-BE49-F238E27FC236}">
                <a16:creationId xmlns:a16="http://schemas.microsoft.com/office/drawing/2014/main" id="{93127D2D-C63A-FE46-B24D-6C589DEAC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7"/>
          <a:stretch/>
        </p:blipFill>
        <p:spPr bwMode="auto">
          <a:xfrm>
            <a:off x="5138641" y="1140620"/>
            <a:ext cx="3147047" cy="522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A13DB7-8780-BE41-9E8B-BB0A49108022}"/>
              </a:ext>
            </a:extLst>
          </p:cNvPr>
          <p:cNvSpPr txBox="1"/>
          <p:nvPr/>
        </p:nvSpPr>
        <p:spPr>
          <a:xfrm>
            <a:off x="0" y="4904315"/>
            <a:ext cx="5577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terms of “8 byte blocks (i.e.,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octawords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)”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866B81F-5226-164E-B1C9-8018D0B37AFB}"/>
              </a:ext>
            </a:extLst>
          </p:cNvPr>
          <p:cNvSpPr/>
          <p:nvPr/>
        </p:nvSpPr>
        <p:spPr>
          <a:xfrm>
            <a:off x="4220308" y="3517139"/>
            <a:ext cx="2895600" cy="1453446"/>
          </a:xfrm>
          <a:custGeom>
            <a:avLst/>
            <a:gdLst>
              <a:gd name="connsiteX0" fmla="*/ 0 w 2895600"/>
              <a:gd name="connsiteY0" fmla="*/ 1453446 h 1453446"/>
              <a:gd name="connsiteX1" fmla="*/ 644769 w 2895600"/>
              <a:gd name="connsiteY1" fmla="*/ 210799 h 1453446"/>
              <a:gd name="connsiteX2" fmla="*/ 2895600 w 2895600"/>
              <a:gd name="connsiteY2" fmla="*/ 11507 h 14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5600" h="1453446">
                <a:moveTo>
                  <a:pt x="0" y="1453446"/>
                </a:moveTo>
                <a:cubicBezTo>
                  <a:pt x="81084" y="952284"/>
                  <a:pt x="162169" y="451122"/>
                  <a:pt x="644769" y="210799"/>
                </a:cubicBezTo>
                <a:cubicBezTo>
                  <a:pt x="1127369" y="-29524"/>
                  <a:pt x="2011484" y="-9009"/>
                  <a:pt x="2895600" y="11507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688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077DB2-E1C9-AA46-94D9-5507448ECF44}"/>
              </a:ext>
            </a:extLst>
          </p:cNvPr>
          <p:cNvSpPr txBox="1"/>
          <p:nvPr/>
        </p:nvSpPr>
        <p:spPr>
          <a:xfrm>
            <a:off x="0" y="2844225"/>
            <a:ext cx="9144000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Internet Protocol</a:t>
            </a:r>
          </a:p>
        </p:txBody>
      </p:sp>
    </p:spTree>
    <p:extLst>
      <p:ext uri="{BB962C8B-B14F-4D97-AF65-F5344CB8AC3E}">
        <p14:creationId xmlns:p14="http://schemas.microsoft.com/office/powerpoint/2010/main" val="5556102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BC968484-55AA-FA41-B43B-D69F3B10C4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IP Fragmentation and Reassembly</a:t>
            </a:r>
            <a:endParaRPr lang="en-AU" altLang="en-US" sz="3600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993547A8-FBA7-684B-AF80-D5805B32F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257424"/>
            <a:ext cx="9090817" cy="4752975"/>
          </a:xfrm>
        </p:spPr>
        <p:txBody>
          <a:bodyPr>
            <a:normAutofit fontScale="92500" lnSpcReduction="10000"/>
          </a:bodyPr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>
              <a:buFont typeface="Wingdings" pitchFamily="2" charset="2"/>
              <a:buNone/>
            </a:pPr>
            <a:r>
              <a:rPr lang="en-US" altLang="en-US" sz="1900" dirty="0"/>
              <a:t>Header fields used in IP fragmentation. (a) Unfragmented packet; (b) fragmented packets.</a:t>
            </a:r>
          </a:p>
        </p:txBody>
      </p:sp>
      <p:pic>
        <p:nvPicPr>
          <p:cNvPr id="74756" name="Picture 5" descr="f03-18-9780123850591 copy">
            <a:extLst>
              <a:ext uri="{FF2B5EF4-FFF2-40B4-BE49-F238E27FC236}">
                <a16:creationId xmlns:a16="http://schemas.microsoft.com/office/drawing/2014/main" id="{D5E8165A-CE9E-A64A-B7D4-D6D125DA6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75"/>
          <a:stretch/>
        </p:blipFill>
        <p:spPr bwMode="auto">
          <a:xfrm>
            <a:off x="12094" y="2120812"/>
            <a:ext cx="4188720" cy="222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03-18-9780123850591 copy">
            <a:extLst>
              <a:ext uri="{FF2B5EF4-FFF2-40B4-BE49-F238E27FC236}">
                <a16:creationId xmlns:a16="http://schemas.microsoft.com/office/drawing/2014/main" id="{93127D2D-C63A-FE46-B24D-6C589DEAC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7"/>
          <a:stretch/>
        </p:blipFill>
        <p:spPr bwMode="auto">
          <a:xfrm>
            <a:off x="5138641" y="1140620"/>
            <a:ext cx="3147047" cy="522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A13DB7-8780-BE41-9E8B-BB0A49108022}"/>
              </a:ext>
            </a:extLst>
          </p:cNvPr>
          <p:cNvSpPr txBox="1"/>
          <p:nvPr/>
        </p:nvSpPr>
        <p:spPr>
          <a:xfrm>
            <a:off x="0" y="4904315"/>
            <a:ext cx="5577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terms of “8 byte blocks (i.e.,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octawords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)”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866B81F-5226-164E-B1C9-8018D0B37AFB}"/>
              </a:ext>
            </a:extLst>
          </p:cNvPr>
          <p:cNvSpPr/>
          <p:nvPr/>
        </p:nvSpPr>
        <p:spPr>
          <a:xfrm>
            <a:off x="4220308" y="3517139"/>
            <a:ext cx="2895600" cy="1453446"/>
          </a:xfrm>
          <a:custGeom>
            <a:avLst/>
            <a:gdLst>
              <a:gd name="connsiteX0" fmla="*/ 0 w 2895600"/>
              <a:gd name="connsiteY0" fmla="*/ 1453446 h 1453446"/>
              <a:gd name="connsiteX1" fmla="*/ 644769 w 2895600"/>
              <a:gd name="connsiteY1" fmla="*/ 210799 h 1453446"/>
              <a:gd name="connsiteX2" fmla="*/ 2895600 w 2895600"/>
              <a:gd name="connsiteY2" fmla="*/ 11507 h 14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5600" h="1453446">
                <a:moveTo>
                  <a:pt x="0" y="1453446"/>
                </a:moveTo>
                <a:cubicBezTo>
                  <a:pt x="81084" y="952284"/>
                  <a:pt x="162169" y="451122"/>
                  <a:pt x="644769" y="210799"/>
                </a:cubicBezTo>
                <a:cubicBezTo>
                  <a:pt x="1127369" y="-29524"/>
                  <a:pt x="2011484" y="-9009"/>
                  <a:pt x="2895600" y="11507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0ED277-2749-444B-BA88-566F77FDAD6C}"/>
              </a:ext>
            </a:extLst>
          </p:cNvPr>
          <p:cNvSpPr txBox="1"/>
          <p:nvPr/>
        </p:nvSpPr>
        <p:spPr>
          <a:xfrm>
            <a:off x="0" y="1486098"/>
            <a:ext cx="9131905" cy="120032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offset value must be the number of 8 byte blocks of data, which means the data in the prior fragment must be a multiple of 8 bytes. The last fragment can carry data that isn’t a multiple of 8 bytes.</a:t>
            </a:r>
          </a:p>
        </p:txBody>
      </p:sp>
    </p:spTree>
    <p:extLst>
      <p:ext uri="{BB962C8B-B14F-4D97-AF65-F5344CB8AC3E}">
        <p14:creationId xmlns:p14="http://schemas.microsoft.com/office/powerpoint/2010/main" val="723988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BC968484-55AA-FA41-B43B-D69F3B10C4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IP Fragmentation and Reassembly</a:t>
            </a:r>
            <a:endParaRPr lang="en-AU" altLang="en-US" sz="3600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993547A8-FBA7-684B-AF80-D5805B32F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257424"/>
            <a:ext cx="9090817" cy="4752975"/>
          </a:xfrm>
        </p:spPr>
        <p:txBody>
          <a:bodyPr>
            <a:normAutofit fontScale="92500" lnSpcReduction="10000"/>
          </a:bodyPr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>
              <a:buFont typeface="Wingdings" pitchFamily="2" charset="2"/>
              <a:buNone/>
            </a:pPr>
            <a:r>
              <a:rPr lang="en-US" altLang="en-US" sz="1900" dirty="0"/>
              <a:t>Header fields used in IP fragmentation. (a) Unfragmented packet; (b) fragmented packets.</a:t>
            </a:r>
          </a:p>
        </p:txBody>
      </p:sp>
      <p:pic>
        <p:nvPicPr>
          <p:cNvPr id="74756" name="Picture 5" descr="f03-18-9780123850591 copy">
            <a:extLst>
              <a:ext uri="{FF2B5EF4-FFF2-40B4-BE49-F238E27FC236}">
                <a16:creationId xmlns:a16="http://schemas.microsoft.com/office/drawing/2014/main" id="{D5E8165A-CE9E-A64A-B7D4-D6D125DA6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75"/>
          <a:stretch/>
        </p:blipFill>
        <p:spPr bwMode="auto">
          <a:xfrm>
            <a:off x="12094" y="2120812"/>
            <a:ext cx="4188720" cy="222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03-18-9780123850591 copy">
            <a:extLst>
              <a:ext uri="{FF2B5EF4-FFF2-40B4-BE49-F238E27FC236}">
                <a16:creationId xmlns:a16="http://schemas.microsoft.com/office/drawing/2014/main" id="{93127D2D-C63A-FE46-B24D-6C589DEAC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7"/>
          <a:stretch/>
        </p:blipFill>
        <p:spPr bwMode="auto">
          <a:xfrm>
            <a:off x="5138641" y="1140620"/>
            <a:ext cx="3147047" cy="522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30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4">
            <a:extLst>
              <a:ext uri="{FF2B5EF4-FFF2-40B4-BE49-F238E27FC236}">
                <a16:creationId xmlns:a16="http://schemas.microsoft.com/office/drawing/2014/main" id="{8B2A6FA8-BDAA-3241-A20C-ACE190E5B3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Network Addresses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A25E6E8-69E9-054C-89D6-24410A3946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1" charset="0"/>
              <a:buNone/>
              <a:defRPr/>
            </a:pPr>
            <a:endParaRPr lang="en-US"/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41E60390-D412-694B-B392-A0523982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282777-1887-0D41-9E6A-62F1BFA67B6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0921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0C65465D-018B-354C-AF07-3EBBE07EED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IP Address (IPv4)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FE86E33D-CA84-7D4D-A09D-E247979CD6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unique 32-bit number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Identifies an interface (on a host, on a router, …)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Represented in dotted-quad notation</a:t>
            </a: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66EFA687-D121-334C-BAC3-A35FDA20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809A9-9027-C149-B27D-25D37B9B06E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36868" name="Group 4">
            <a:extLst>
              <a:ext uri="{FF2B5EF4-FFF2-40B4-BE49-F238E27FC236}">
                <a16:creationId xmlns:a16="http://schemas.microsoft.com/office/drawing/2014/main" id="{E19D9255-59BC-B94F-913C-B94EF0B3DDE2}"/>
              </a:ext>
            </a:extLst>
          </p:cNvPr>
          <p:cNvGrpSpPr>
            <a:grpSpLocks/>
          </p:cNvGrpSpPr>
          <p:nvPr/>
        </p:nvGrpSpPr>
        <p:grpSpPr bwMode="auto">
          <a:xfrm>
            <a:off x="850900" y="4910138"/>
            <a:ext cx="7327900" cy="592137"/>
            <a:chOff x="428" y="893"/>
            <a:chExt cx="4616" cy="373"/>
          </a:xfrm>
        </p:grpSpPr>
        <p:grpSp>
          <p:nvGrpSpPr>
            <p:cNvPr id="36877" name="Group 5">
              <a:extLst>
                <a:ext uri="{FF2B5EF4-FFF2-40B4-BE49-F238E27FC236}">
                  <a16:creationId xmlns:a16="http://schemas.microsoft.com/office/drawing/2014/main" id="{A28C2FA1-E5AD-8548-9D72-8048EB5CA8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" y="904"/>
              <a:ext cx="4616" cy="328"/>
              <a:chOff x="428" y="904"/>
              <a:chExt cx="4616" cy="328"/>
            </a:xfrm>
          </p:grpSpPr>
          <p:sp>
            <p:nvSpPr>
              <p:cNvPr id="861190" name="Rectangle 6">
                <a:extLst>
                  <a:ext uri="{FF2B5EF4-FFF2-40B4-BE49-F238E27FC236}">
                    <a16:creationId xmlns:a16="http://schemas.microsoft.com/office/drawing/2014/main" id="{156C3FBF-7083-F443-A469-0093E1BE4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" y="908"/>
                <a:ext cx="4616" cy="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itchFamily="1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883" name="Line 7">
                <a:extLst>
                  <a:ext uri="{FF2B5EF4-FFF2-40B4-BE49-F238E27FC236}">
                    <a16:creationId xmlns:a16="http://schemas.microsoft.com/office/drawing/2014/main" id="{445895CB-2E16-3345-81E8-DFF47CEB31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28" y="904"/>
                <a:ext cx="0" cy="3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884" name="Line 8">
                <a:extLst>
                  <a:ext uri="{FF2B5EF4-FFF2-40B4-BE49-F238E27FC236}">
                    <a16:creationId xmlns:a16="http://schemas.microsoft.com/office/drawing/2014/main" id="{5B2E553E-1995-434C-B5A8-11BC3AFFA5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2" y="904"/>
                <a:ext cx="0" cy="3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885" name="Line 9">
                <a:extLst>
                  <a:ext uri="{FF2B5EF4-FFF2-40B4-BE49-F238E27FC236}">
                    <a16:creationId xmlns:a16="http://schemas.microsoft.com/office/drawing/2014/main" id="{52D5B27F-0642-C240-B51B-019268FCE9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96" y="912"/>
                <a:ext cx="0" cy="3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36878" name="Rectangle 10">
              <a:extLst>
                <a:ext uri="{FF2B5EF4-FFF2-40B4-BE49-F238E27FC236}">
                  <a16:creationId xmlns:a16="http://schemas.microsoft.com/office/drawing/2014/main" id="{6585F680-F99E-F545-BFDA-F4AB8B3CA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" y="893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00001100</a:t>
              </a:r>
            </a:p>
          </p:txBody>
        </p:sp>
        <p:sp>
          <p:nvSpPr>
            <p:cNvPr id="36879" name="Rectangle 11">
              <a:extLst>
                <a:ext uri="{FF2B5EF4-FFF2-40B4-BE49-F238E27FC236}">
                  <a16:creationId xmlns:a16="http://schemas.microsoft.com/office/drawing/2014/main" id="{1332F236-DD27-5E4C-88D1-76659F93A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6" y="893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00100010</a:t>
              </a:r>
            </a:p>
          </p:txBody>
        </p:sp>
        <p:sp>
          <p:nvSpPr>
            <p:cNvPr id="36880" name="Rectangle 12">
              <a:extLst>
                <a:ext uri="{FF2B5EF4-FFF2-40B4-BE49-F238E27FC236}">
                  <a16:creationId xmlns:a16="http://schemas.microsoft.com/office/drawing/2014/main" id="{266AD9BC-545C-AC40-9469-9CDCE85C7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8" y="901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10011110</a:t>
              </a:r>
              <a:endPara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6881" name="Rectangle 13">
              <a:extLst>
                <a:ext uri="{FF2B5EF4-FFF2-40B4-BE49-F238E27FC236}">
                  <a16:creationId xmlns:a16="http://schemas.microsoft.com/office/drawing/2014/main" id="{810588A8-88B2-2047-9CD7-310FA09AC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4" y="901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00000101</a:t>
              </a:r>
            </a:p>
          </p:txBody>
        </p:sp>
      </p:grpSp>
      <p:sp>
        <p:nvSpPr>
          <p:cNvPr id="36869" name="Text Box 21">
            <a:extLst>
              <a:ext uri="{FF2B5EF4-FFF2-40B4-BE49-F238E27FC236}">
                <a16:creationId xmlns:a16="http://schemas.microsoft.com/office/drawing/2014/main" id="{6FD34E68-132D-B344-8B24-B4D5F86BA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3506788"/>
            <a:ext cx="57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12</a:t>
            </a:r>
          </a:p>
        </p:txBody>
      </p:sp>
      <p:sp>
        <p:nvSpPr>
          <p:cNvPr id="36870" name="Text Box 22">
            <a:extLst>
              <a:ext uri="{FF2B5EF4-FFF2-40B4-BE49-F238E27FC236}">
                <a16:creationId xmlns:a16="http://schemas.microsoft.com/office/drawing/2014/main" id="{6F59720B-3760-0A4A-941C-35E7BF51F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3" y="3506788"/>
            <a:ext cx="57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34</a:t>
            </a:r>
          </a:p>
        </p:txBody>
      </p:sp>
      <p:sp>
        <p:nvSpPr>
          <p:cNvPr id="36871" name="Text Box 23">
            <a:extLst>
              <a:ext uri="{FF2B5EF4-FFF2-40B4-BE49-F238E27FC236}">
                <a16:creationId xmlns:a16="http://schemas.microsoft.com/office/drawing/2014/main" id="{C4BB6E5B-BD19-5F43-B32D-50F81F263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0" y="3506788"/>
            <a:ext cx="765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158</a:t>
            </a:r>
          </a:p>
        </p:txBody>
      </p:sp>
      <p:sp>
        <p:nvSpPr>
          <p:cNvPr id="36872" name="Text Box 24">
            <a:extLst>
              <a:ext uri="{FF2B5EF4-FFF2-40B4-BE49-F238E27FC236}">
                <a16:creationId xmlns:a16="http://schemas.microsoft.com/office/drawing/2014/main" id="{B3537D6B-6384-F245-AF93-BA264623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038" y="3506788"/>
            <a:ext cx="37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36873" name="Line 25">
            <a:extLst>
              <a:ext uri="{FF2B5EF4-FFF2-40B4-BE49-F238E27FC236}">
                <a16:creationId xmlns:a16="http://schemas.microsoft.com/office/drawing/2014/main" id="{D4717235-1C3A-B242-A34C-41A5A7BB8E5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4825" y="3963988"/>
            <a:ext cx="0" cy="747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74" name="Line 26">
            <a:extLst>
              <a:ext uri="{FF2B5EF4-FFF2-40B4-BE49-F238E27FC236}">
                <a16:creationId xmlns:a16="http://schemas.microsoft.com/office/drawing/2014/main" id="{089DA2FB-9A89-2D41-98AB-8202732C540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0463" y="3963988"/>
            <a:ext cx="0" cy="747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75" name="Line 27">
            <a:extLst>
              <a:ext uri="{FF2B5EF4-FFF2-40B4-BE49-F238E27FC236}">
                <a16:creationId xmlns:a16="http://schemas.microsoft.com/office/drawing/2014/main" id="{B1254EB7-0764-514E-8EB8-398F2C373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3700" y="3963988"/>
            <a:ext cx="0" cy="747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76" name="Line 28">
            <a:extLst>
              <a:ext uri="{FF2B5EF4-FFF2-40B4-BE49-F238E27FC236}">
                <a16:creationId xmlns:a16="http://schemas.microsoft.com/office/drawing/2014/main" id="{79368440-6963-9C4A-9FA0-A7732A6970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19950" y="3963988"/>
            <a:ext cx="0" cy="747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" name="Text Box 21">
            <a:extLst>
              <a:ext uri="{FF2B5EF4-FFF2-40B4-BE49-F238E27FC236}">
                <a16:creationId xmlns:a16="http://schemas.microsoft.com/office/drawing/2014/main" id="{C7666888-95C0-6743-9AA4-2BA13061C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3" y="5770067"/>
            <a:ext cx="20858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12:34:158:5</a:t>
            </a:r>
          </a:p>
        </p:txBody>
      </p:sp>
    </p:spTree>
    <p:extLst>
      <p:ext uri="{BB962C8B-B14F-4D97-AF65-F5344CB8AC3E}">
        <p14:creationId xmlns:p14="http://schemas.microsoft.com/office/powerpoint/2010/main" val="21424417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32">
            <a:extLst>
              <a:ext uri="{FF2B5EF4-FFF2-40B4-BE49-F238E27FC236}">
                <a16:creationId xmlns:a16="http://schemas.microsoft.com/office/drawing/2014/main" id="{74FFB87B-56A1-2A40-BEED-6785A98D26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Grouping Related Hosts</a:t>
            </a:r>
          </a:p>
        </p:txBody>
      </p:sp>
      <p:sp>
        <p:nvSpPr>
          <p:cNvPr id="38914" name="Rectangle 33">
            <a:extLst>
              <a:ext uri="{FF2B5EF4-FFF2-40B4-BE49-F238E27FC236}">
                <a16:creationId xmlns:a16="http://schemas.microsoft.com/office/drawing/2014/main" id="{A79E26B8-CDEF-BB49-8ECC-B58B147EF3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305800" cy="4906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Internet is an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inter-network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Used to connect networks together, not hosts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Need to address a network (i.e., group of hosts)</a:t>
            </a: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5D95CA12-B453-2B4E-BE0B-598A5882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30C0A3-4065-4F46-84AD-238C059CB3F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16" name="Line 4">
            <a:extLst>
              <a:ext uri="{FF2B5EF4-FFF2-40B4-BE49-F238E27FC236}">
                <a16:creationId xmlns:a16="http://schemas.microsoft.com/office/drawing/2014/main" id="{A51F7992-A294-6F47-AC74-D5277B6130CD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950" y="4114800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17" name="Line 5">
            <a:extLst>
              <a:ext uri="{FF2B5EF4-FFF2-40B4-BE49-F238E27FC236}">
                <a16:creationId xmlns:a16="http://schemas.microsoft.com/office/drawing/2014/main" id="{5E290C74-267C-BB4A-96FA-23779FE38A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1750" y="3810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18" name="Line 6">
            <a:extLst>
              <a:ext uri="{FF2B5EF4-FFF2-40B4-BE49-F238E27FC236}">
                <a16:creationId xmlns:a16="http://schemas.microsoft.com/office/drawing/2014/main" id="{A6587C34-1BFF-334D-B52C-3F8370E21A1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6150" y="3810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19" name="Line 7">
            <a:extLst>
              <a:ext uri="{FF2B5EF4-FFF2-40B4-BE49-F238E27FC236}">
                <a16:creationId xmlns:a16="http://schemas.microsoft.com/office/drawing/2014/main" id="{C7AFE484-5FDE-974D-B8A4-06570B2B4B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2950" y="3810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20" name="Rectangle 8">
            <a:extLst>
              <a:ext uri="{FF2B5EF4-FFF2-40B4-BE49-F238E27FC236}">
                <a16:creationId xmlns:a16="http://schemas.microsoft.com/office/drawing/2014/main" id="{4062A6AD-F79A-6140-93CE-FA1ECCF1E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775" y="3524250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38921" name="Rectangle 9">
            <a:extLst>
              <a:ext uri="{FF2B5EF4-FFF2-40B4-BE49-F238E27FC236}">
                <a16:creationId xmlns:a16="http://schemas.microsoft.com/office/drawing/2014/main" id="{DE2BA6A1-7289-B045-AA24-BA3756BF2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3505200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38922" name="Rectangle 10">
            <a:extLst>
              <a:ext uri="{FF2B5EF4-FFF2-40B4-BE49-F238E27FC236}">
                <a16:creationId xmlns:a16="http://schemas.microsoft.com/office/drawing/2014/main" id="{63BF20BC-2970-2B49-919C-BF3EEA3F9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925" y="3505200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38923" name="Text Box 11">
            <a:extLst>
              <a:ext uri="{FF2B5EF4-FFF2-40B4-BE49-F238E27FC236}">
                <a16:creationId xmlns:a16="http://schemas.microsoft.com/office/drawing/2014/main" id="{F27C672E-1502-1E44-B61D-D25992E16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538" y="4129088"/>
            <a:ext cx="7699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1</a:t>
            </a:r>
          </a:p>
        </p:txBody>
      </p:sp>
      <p:sp>
        <p:nvSpPr>
          <p:cNvPr id="38924" name="Text Box 12">
            <a:extLst>
              <a:ext uri="{FF2B5EF4-FFF2-40B4-BE49-F238E27FC236}">
                <a16:creationId xmlns:a16="http://schemas.microsoft.com/office/drawing/2014/main" id="{08A577DB-AC72-F641-BCDB-6905C141D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950" y="3429000"/>
            <a:ext cx="35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...</a:t>
            </a:r>
          </a:p>
        </p:txBody>
      </p:sp>
      <p:sp>
        <p:nvSpPr>
          <p:cNvPr id="38925" name="Line 13">
            <a:extLst>
              <a:ext uri="{FF2B5EF4-FFF2-40B4-BE49-F238E27FC236}">
                <a16:creationId xmlns:a16="http://schemas.microsoft.com/office/drawing/2014/main" id="{B33E764F-056B-7B44-9FBE-5832AC877C8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45150" y="4114800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26" name="Line 14">
            <a:extLst>
              <a:ext uri="{FF2B5EF4-FFF2-40B4-BE49-F238E27FC236}">
                <a16:creationId xmlns:a16="http://schemas.microsoft.com/office/drawing/2014/main" id="{ED2B80C7-2D8F-954D-BD4E-EA72414035E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9950" y="3810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27" name="Line 15">
            <a:extLst>
              <a:ext uri="{FF2B5EF4-FFF2-40B4-BE49-F238E27FC236}">
                <a16:creationId xmlns:a16="http://schemas.microsoft.com/office/drawing/2014/main" id="{9F1481DD-0DCF-8F4A-9842-BEC287DFD1E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64350" y="3810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28" name="Line 16">
            <a:extLst>
              <a:ext uri="{FF2B5EF4-FFF2-40B4-BE49-F238E27FC236}">
                <a16:creationId xmlns:a16="http://schemas.microsoft.com/office/drawing/2014/main" id="{2CB4FFD5-375B-8B45-A695-A1EC84784AF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1150" y="3810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29" name="Rectangle 17">
            <a:extLst>
              <a:ext uri="{FF2B5EF4-FFF2-40B4-BE49-F238E27FC236}">
                <a16:creationId xmlns:a16="http://schemas.microsoft.com/office/drawing/2014/main" id="{096A0035-8D91-E94B-A3FE-8739584E5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1975" y="3524250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38930" name="Rectangle 18">
            <a:extLst>
              <a:ext uri="{FF2B5EF4-FFF2-40B4-BE49-F238E27FC236}">
                <a16:creationId xmlns:a16="http://schemas.microsoft.com/office/drawing/2014/main" id="{F0ECDDDA-B9B0-6F49-9876-26B3EAA90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3505200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38931" name="Rectangle 19">
            <a:extLst>
              <a:ext uri="{FF2B5EF4-FFF2-40B4-BE49-F238E27FC236}">
                <a16:creationId xmlns:a16="http://schemas.microsoft.com/office/drawing/2014/main" id="{E082B24B-11BD-C44C-BBB7-3F9E4945A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125" y="3505200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38932" name="Text Box 20">
            <a:extLst>
              <a:ext uri="{FF2B5EF4-FFF2-40B4-BE49-F238E27FC236}">
                <a16:creationId xmlns:a16="http://schemas.microsoft.com/office/drawing/2014/main" id="{4900B1C4-E9C0-4D4C-BEA8-E7B67C34B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9138" y="4114800"/>
            <a:ext cx="7699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2</a:t>
            </a:r>
          </a:p>
        </p:txBody>
      </p:sp>
      <p:sp>
        <p:nvSpPr>
          <p:cNvPr id="38933" name="Text Box 21">
            <a:extLst>
              <a:ext uri="{FF2B5EF4-FFF2-40B4-BE49-F238E27FC236}">
                <a16:creationId xmlns:a16="http://schemas.microsoft.com/office/drawing/2014/main" id="{FE201D9D-2B37-8C40-A855-6274C1E02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150" y="3429000"/>
            <a:ext cx="35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...</a:t>
            </a:r>
          </a:p>
        </p:txBody>
      </p:sp>
      <p:sp>
        <p:nvSpPr>
          <p:cNvPr id="38934" name="AutoShape 22">
            <a:extLst>
              <a:ext uri="{FF2B5EF4-FFF2-40B4-BE49-F238E27FC236}">
                <a16:creationId xmlns:a16="http://schemas.microsoft.com/office/drawing/2014/main" id="{92AD3AAE-B584-CE47-92D4-6706E542C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50" y="44196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38935" name="AutoShape 23">
            <a:extLst>
              <a:ext uri="{FF2B5EF4-FFF2-40B4-BE49-F238E27FC236}">
                <a16:creationId xmlns:a16="http://schemas.microsoft.com/office/drawing/2014/main" id="{2542760C-45AF-BA48-BA93-E39AC4D09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44196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38936" name="Line 24">
            <a:extLst>
              <a:ext uri="{FF2B5EF4-FFF2-40B4-BE49-F238E27FC236}">
                <a16:creationId xmlns:a16="http://schemas.microsoft.com/office/drawing/2014/main" id="{1B7408F5-4737-9D4C-A038-B596B5EA6A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25750" y="4114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37" name="AutoShape 25">
            <a:extLst>
              <a:ext uri="{FF2B5EF4-FFF2-40B4-BE49-F238E27FC236}">
                <a16:creationId xmlns:a16="http://schemas.microsoft.com/office/drawing/2014/main" id="{208C0207-FC6B-8C4F-AB1B-BBEC03E0D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8550" y="44196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38938" name="Line 26">
            <a:extLst>
              <a:ext uri="{FF2B5EF4-FFF2-40B4-BE49-F238E27FC236}">
                <a16:creationId xmlns:a16="http://schemas.microsoft.com/office/drawing/2014/main" id="{91002382-3E88-1043-A422-83FC08F4D9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3350" y="4114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39" name="Line 27">
            <a:extLst>
              <a:ext uri="{FF2B5EF4-FFF2-40B4-BE49-F238E27FC236}">
                <a16:creationId xmlns:a16="http://schemas.microsoft.com/office/drawing/2014/main" id="{88C2D984-9664-4349-8BD9-D475FF044CD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0550" y="4572000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40" name="Line 28">
            <a:extLst>
              <a:ext uri="{FF2B5EF4-FFF2-40B4-BE49-F238E27FC236}">
                <a16:creationId xmlns:a16="http://schemas.microsoft.com/office/drawing/2014/main" id="{4923E83D-342C-B24C-83C4-030BFC38356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9350" y="4572000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41" name="Text Box 29">
            <a:extLst>
              <a:ext uri="{FF2B5EF4-FFF2-40B4-BE49-F238E27FC236}">
                <a16:creationId xmlns:a16="http://schemas.microsoft.com/office/drawing/2014/main" id="{653D549D-5BC8-2B4B-B15C-D6EEE0284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363" y="4572000"/>
            <a:ext cx="6683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WAN</a:t>
            </a:r>
          </a:p>
        </p:txBody>
      </p:sp>
      <p:sp>
        <p:nvSpPr>
          <p:cNvPr id="38942" name="Text Box 30">
            <a:extLst>
              <a:ext uri="{FF2B5EF4-FFF2-40B4-BE49-F238E27FC236}">
                <a16:creationId xmlns:a16="http://schemas.microsoft.com/office/drawing/2014/main" id="{EC9B3B43-C460-AC49-823E-A11D66D56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575" y="4572000"/>
            <a:ext cx="668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WAN</a:t>
            </a:r>
          </a:p>
        </p:txBody>
      </p:sp>
      <p:sp>
        <p:nvSpPr>
          <p:cNvPr id="38943" name="Text Box 34">
            <a:extLst>
              <a:ext uri="{FF2B5EF4-FFF2-40B4-BE49-F238E27FC236}">
                <a16:creationId xmlns:a16="http://schemas.microsoft.com/office/drawing/2014/main" id="{5FCAEEA2-8F97-3D4E-A5D6-7A97FAB8E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029200"/>
            <a:ext cx="33924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= Local Area Network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WAN = Wide Area Network</a:t>
            </a:r>
          </a:p>
        </p:txBody>
      </p:sp>
    </p:spTree>
    <p:extLst>
      <p:ext uri="{BB962C8B-B14F-4D97-AF65-F5344CB8AC3E}">
        <p14:creationId xmlns:p14="http://schemas.microsoft.com/office/powerpoint/2010/main" val="20290549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5DC10310-2446-BB47-B19E-1F7E5B216A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Scalability Challenge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212A105F-41A5-0946-9F17-9F9CE65C74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Suppose hosts had arbitrary addresses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Then every router would need a lot of information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…to know how to direct packets toward every host</a:t>
            </a: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00D0077C-1AD7-0943-A0D4-083F56EFB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F25779-F8A1-574F-8E60-55C6F421A7B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4" name="Line 4">
            <a:extLst>
              <a:ext uri="{FF2B5EF4-FFF2-40B4-BE49-F238E27FC236}">
                <a16:creationId xmlns:a16="http://schemas.microsoft.com/office/drawing/2014/main" id="{8DF5E0F4-ECB1-9A45-AECC-5B63CE60E933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950" y="3978275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5" name="Line 5">
            <a:extLst>
              <a:ext uri="{FF2B5EF4-FFF2-40B4-BE49-F238E27FC236}">
                <a16:creationId xmlns:a16="http://schemas.microsoft.com/office/drawing/2014/main" id="{F214F8F5-D9C8-FA47-8026-D4DAC73419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17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6" name="Line 6">
            <a:extLst>
              <a:ext uri="{FF2B5EF4-FFF2-40B4-BE49-F238E27FC236}">
                <a16:creationId xmlns:a16="http://schemas.microsoft.com/office/drawing/2014/main" id="{85592CEB-4A29-9244-BF8F-CA6999F6FE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61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7" name="Line 7">
            <a:extLst>
              <a:ext uri="{FF2B5EF4-FFF2-40B4-BE49-F238E27FC236}">
                <a16:creationId xmlns:a16="http://schemas.microsoft.com/office/drawing/2014/main" id="{FDC5B3CA-E3F4-3B47-8A69-EB5C434EED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29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8" name="Rectangle 8">
            <a:extLst>
              <a:ext uri="{FF2B5EF4-FFF2-40B4-BE49-F238E27FC236}">
                <a16:creationId xmlns:a16="http://schemas.microsoft.com/office/drawing/2014/main" id="{41288FCA-72F4-9B4B-9ADD-CD3A14DF3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775" y="338772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40969" name="Rectangle 9">
            <a:extLst>
              <a:ext uri="{FF2B5EF4-FFF2-40B4-BE49-F238E27FC236}">
                <a16:creationId xmlns:a16="http://schemas.microsoft.com/office/drawing/2014/main" id="{CA4F9299-0F28-0743-B4BC-0BD3B094B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336867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40970" name="Rectangle 10">
            <a:extLst>
              <a:ext uri="{FF2B5EF4-FFF2-40B4-BE49-F238E27FC236}">
                <a16:creationId xmlns:a16="http://schemas.microsoft.com/office/drawing/2014/main" id="{F798BC4B-09E8-3A45-BCF4-EEBDEF187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925" y="336867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40971" name="Text Box 11">
            <a:extLst>
              <a:ext uri="{FF2B5EF4-FFF2-40B4-BE49-F238E27FC236}">
                <a16:creationId xmlns:a16="http://schemas.microsoft.com/office/drawing/2014/main" id="{2D2E4EC7-FF22-BC49-B2FD-2172354C4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538" y="3992563"/>
            <a:ext cx="7699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1</a:t>
            </a:r>
          </a:p>
        </p:txBody>
      </p:sp>
      <p:sp>
        <p:nvSpPr>
          <p:cNvPr id="40972" name="Text Box 12">
            <a:extLst>
              <a:ext uri="{FF2B5EF4-FFF2-40B4-BE49-F238E27FC236}">
                <a16:creationId xmlns:a16="http://schemas.microsoft.com/office/drawing/2014/main" id="{C00E10BA-6F4A-2C42-AB2A-265457777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950" y="3292475"/>
            <a:ext cx="35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...</a:t>
            </a:r>
          </a:p>
        </p:txBody>
      </p:sp>
      <p:sp>
        <p:nvSpPr>
          <p:cNvPr id="40973" name="Line 13">
            <a:extLst>
              <a:ext uri="{FF2B5EF4-FFF2-40B4-BE49-F238E27FC236}">
                <a16:creationId xmlns:a16="http://schemas.microsoft.com/office/drawing/2014/main" id="{C915F6FC-C89C-9340-861E-DAC2D07F4B9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45150" y="3978275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4" name="Line 14">
            <a:extLst>
              <a:ext uri="{FF2B5EF4-FFF2-40B4-BE49-F238E27FC236}">
                <a16:creationId xmlns:a16="http://schemas.microsoft.com/office/drawing/2014/main" id="{2C203607-54F0-8143-BDFF-5FA46A81219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99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5" name="Line 15">
            <a:extLst>
              <a:ext uri="{FF2B5EF4-FFF2-40B4-BE49-F238E27FC236}">
                <a16:creationId xmlns:a16="http://schemas.microsoft.com/office/drawing/2014/main" id="{BECCC7E1-4068-AE43-BA61-DE8094ACFC3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643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6" name="Line 16">
            <a:extLst>
              <a:ext uri="{FF2B5EF4-FFF2-40B4-BE49-F238E27FC236}">
                <a16:creationId xmlns:a16="http://schemas.microsoft.com/office/drawing/2014/main" id="{FCF9CA56-1E55-C14A-9020-93E0DCB4038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11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7" name="Rectangle 17">
            <a:extLst>
              <a:ext uri="{FF2B5EF4-FFF2-40B4-BE49-F238E27FC236}">
                <a16:creationId xmlns:a16="http://schemas.microsoft.com/office/drawing/2014/main" id="{0CC4A49D-AAC4-0A4E-9976-E8799EBEC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1975" y="338772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40978" name="Rectangle 18">
            <a:extLst>
              <a:ext uri="{FF2B5EF4-FFF2-40B4-BE49-F238E27FC236}">
                <a16:creationId xmlns:a16="http://schemas.microsoft.com/office/drawing/2014/main" id="{926D19A9-D312-CF4E-A139-DF9574C21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336867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40979" name="Rectangle 19">
            <a:extLst>
              <a:ext uri="{FF2B5EF4-FFF2-40B4-BE49-F238E27FC236}">
                <a16:creationId xmlns:a16="http://schemas.microsoft.com/office/drawing/2014/main" id="{55083F01-0A62-C146-927E-76235623D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125" y="336867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40980" name="Text Box 20">
            <a:extLst>
              <a:ext uri="{FF2B5EF4-FFF2-40B4-BE49-F238E27FC236}">
                <a16:creationId xmlns:a16="http://schemas.microsoft.com/office/drawing/2014/main" id="{F890D093-3692-7643-AED3-3D8C3A161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9138" y="3978275"/>
            <a:ext cx="7699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2</a:t>
            </a:r>
          </a:p>
        </p:txBody>
      </p:sp>
      <p:sp>
        <p:nvSpPr>
          <p:cNvPr id="40981" name="Text Box 21">
            <a:extLst>
              <a:ext uri="{FF2B5EF4-FFF2-40B4-BE49-F238E27FC236}">
                <a16:creationId xmlns:a16="http://schemas.microsoft.com/office/drawing/2014/main" id="{276846CA-6526-5647-83CE-F41655D76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150" y="3292475"/>
            <a:ext cx="35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...</a:t>
            </a:r>
          </a:p>
        </p:txBody>
      </p:sp>
      <p:sp>
        <p:nvSpPr>
          <p:cNvPr id="40982" name="AutoShape 22">
            <a:extLst>
              <a:ext uri="{FF2B5EF4-FFF2-40B4-BE49-F238E27FC236}">
                <a16:creationId xmlns:a16="http://schemas.microsoft.com/office/drawing/2014/main" id="{C05F9A08-D071-F444-AC63-8048C13A3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50" y="4283075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40983" name="AutoShape 23">
            <a:extLst>
              <a:ext uri="{FF2B5EF4-FFF2-40B4-BE49-F238E27FC236}">
                <a16:creationId xmlns:a16="http://schemas.microsoft.com/office/drawing/2014/main" id="{0CC29A47-34A0-0A40-81F6-6700E04B5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4283075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40984" name="Line 24">
            <a:extLst>
              <a:ext uri="{FF2B5EF4-FFF2-40B4-BE49-F238E27FC236}">
                <a16:creationId xmlns:a16="http://schemas.microsoft.com/office/drawing/2014/main" id="{25FDC015-8845-0840-A994-5A871A8A505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25750" y="39782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85" name="AutoShape 25">
            <a:extLst>
              <a:ext uri="{FF2B5EF4-FFF2-40B4-BE49-F238E27FC236}">
                <a16:creationId xmlns:a16="http://schemas.microsoft.com/office/drawing/2014/main" id="{28F433BB-8BB8-6A44-9F0F-E3A835885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8550" y="4283075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40986" name="Line 26">
            <a:extLst>
              <a:ext uri="{FF2B5EF4-FFF2-40B4-BE49-F238E27FC236}">
                <a16:creationId xmlns:a16="http://schemas.microsoft.com/office/drawing/2014/main" id="{922E0A66-2E0F-D84B-8765-D6EFFE86084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3350" y="39782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87" name="Line 27">
            <a:extLst>
              <a:ext uri="{FF2B5EF4-FFF2-40B4-BE49-F238E27FC236}">
                <a16:creationId xmlns:a16="http://schemas.microsoft.com/office/drawing/2014/main" id="{58DB0AB8-F9FF-E14B-B351-F10B1780D0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0550" y="4435475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88" name="Line 28">
            <a:extLst>
              <a:ext uri="{FF2B5EF4-FFF2-40B4-BE49-F238E27FC236}">
                <a16:creationId xmlns:a16="http://schemas.microsoft.com/office/drawing/2014/main" id="{2B6C6B8B-4234-DB49-A1EF-42E086638C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9350" y="4435475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89" name="Text Box 29">
            <a:extLst>
              <a:ext uri="{FF2B5EF4-FFF2-40B4-BE49-F238E27FC236}">
                <a16:creationId xmlns:a16="http://schemas.microsoft.com/office/drawing/2014/main" id="{BE0A2F4C-A6A6-8648-BC64-1A805385D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363" y="4435475"/>
            <a:ext cx="6683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WAN</a:t>
            </a:r>
          </a:p>
        </p:txBody>
      </p:sp>
      <p:sp>
        <p:nvSpPr>
          <p:cNvPr id="40990" name="Text Box 30">
            <a:extLst>
              <a:ext uri="{FF2B5EF4-FFF2-40B4-BE49-F238E27FC236}">
                <a16:creationId xmlns:a16="http://schemas.microsoft.com/office/drawing/2014/main" id="{8217BE27-504B-F14F-A097-29EF0C43D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575" y="4435475"/>
            <a:ext cx="668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WAN</a:t>
            </a:r>
          </a:p>
        </p:txBody>
      </p:sp>
      <p:sp>
        <p:nvSpPr>
          <p:cNvPr id="40991" name="Text Box 31">
            <a:extLst>
              <a:ext uri="{FF2B5EF4-FFF2-40B4-BE49-F238E27FC236}">
                <a16:creationId xmlns:a16="http://schemas.microsoft.com/office/drawing/2014/main" id="{80418A26-81C4-564E-B762-A343EAC9B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1.2.3.4</a:t>
            </a:r>
          </a:p>
        </p:txBody>
      </p:sp>
      <p:sp>
        <p:nvSpPr>
          <p:cNvPr id="40992" name="Text Box 32">
            <a:extLst>
              <a:ext uri="{FF2B5EF4-FFF2-40B4-BE49-F238E27FC236}">
                <a16:creationId xmlns:a16="http://schemas.microsoft.com/office/drawing/2014/main" id="{4528E6AE-F330-0B41-BDCB-C2B75557C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5.6.7.8</a:t>
            </a:r>
          </a:p>
        </p:txBody>
      </p:sp>
      <p:sp>
        <p:nvSpPr>
          <p:cNvPr id="40993" name="Text Box 33">
            <a:extLst>
              <a:ext uri="{FF2B5EF4-FFF2-40B4-BE49-F238E27FC236}">
                <a16:creationId xmlns:a16="http://schemas.microsoft.com/office/drawing/2014/main" id="{CAC2B83E-7810-CA4F-AAE5-831AA9E6D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2.4.6.8</a:t>
            </a:r>
          </a:p>
        </p:txBody>
      </p:sp>
      <p:sp>
        <p:nvSpPr>
          <p:cNvPr id="40994" name="Text Box 34">
            <a:extLst>
              <a:ext uri="{FF2B5EF4-FFF2-40B4-BE49-F238E27FC236}">
                <a16:creationId xmlns:a16="http://schemas.microsoft.com/office/drawing/2014/main" id="{01A646F6-9ED4-8144-BFA8-D3D8EA05A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1.2.3.5</a:t>
            </a:r>
          </a:p>
        </p:txBody>
      </p:sp>
      <p:sp>
        <p:nvSpPr>
          <p:cNvPr id="40995" name="Text Box 35">
            <a:extLst>
              <a:ext uri="{FF2B5EF4-FFF2-40B4-BE49-F238E27FC236}">
                <a16:creationId xmlns:a16="http://schemas.microsoft.com/office/drawing/2014/main" id="{477EEA1D-DDEF-1443-9B35-41B7667F2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988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5.6.7.9</a:t>
            </a:r>
          </a:p>
        </p:txBody>
      </p:sp>
      <p:sp>
        <p:nvSpPr>
          <p:cNvPr id="40996" name="Text Box 36">
            <a:extLst>
              <a:ext uri="{FF2B5EF4-FFF2-40B4-BE49-F238E27FC236}">
                <a16:creationId xmlns:a16="http://schemas.microsoft.com/office/drawing/2014/main" id="{9699DFE2-5E8C-884A-96FC-3E118BF1A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0313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2.4.6.9</a:t>
            </a:r>
          </a:p>
        </p:txBody>
      </p:sp>
      <p:sp>
        <p:nvSpPr>
          <p:cNvPr id="865317" name="Text Box 37">
            <a:extLst>
              <a:ext uri="{FF2B5EF4-FFF2-40B4-BE49-F238E27FC236}">
                <a16:creationId xmlns:a16="http://schemas.microsoft.com/office/drawing/2014/main" id="{AF9E2550-2EEC-E94F-890C-BE02778D3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4981575"/>
            <a:ext cx="1139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1.2.3.4</a:t>
            </a:r>
          </a:p>
        </p:txBody>
      </p:sp>
      <p:sp>
        <p:nvSpPr>
          <p:cNvPr id="865318" name="Text Box 38">
            <a:extLst>
              <a:ext uri="{FF2B5EF4-FFF2-40B4-BE49-F238E27FC236}">
                <a16:creationId xmlns:a16="http://schemas.microsoft.com/office/drawing/2014/main" id="{737D083A-51C5-FB43-AE54-4119E68D4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5365750"/>
            <a:ext cx="1139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1.2.3.5</a:t>
            </a:r>
          </a:p>
        </p:txBody>
      </p:sp>
      <p:sp>
        <p:nvSpPr>
          <p:cNvPr id="865319" name="AutoShape 39">
            <a:extLst>
              <a:ext uri="{FF2B5EF4-FFF2-40B4-BE49-F238E27FC236}">
                <a16:creationId xmlns:a16="http://schemas.microsoft.com/office/drawing/2014/main" id="{45476A8E-3FAB-774A-878E-40E73A326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9813" y="5387975"/>
            <a:ext cx="728662" cy="230188"/>
          </a:xfrm>
          <a:prstGeom prst="rightArrow">
            <a:avLst>
              <a:gd name="adj1" fmla="val 50000"/>
              <a:gd name="adj2" fmla="val 79138"/>
            </a:avLst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5320" name="AutoShape 40">
            <a:extLst>
              <a:ext uri="{FF2B5EF4-FFF2-40B4-BE49-F238E27FC236}">
                <a16:creationId xmlns:a16="http://schemas.microsoft.com/office/drawing/2014/main" id="{4FB1BF7F-4C9E-E543-9913-97153D45C56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848225" y="5041900"/>
            <a:ext cx="728663" cy="230188"/>
          </a:xfrm>
          <a:prstGeom prst="rightArrow">
            <a:avLst>
              <a:gd name="adj1" fmla="val 50000"/>
              <a:gd name="adj2" fmla="val 79138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48">
            <a:extLst>
              <a:ext uri="{FF2B5EF4-FFF2-40B4-BE49-F238E27FC236}">
                <a16:creationId xmlns:a16="http://schemas.microsoft.com/office/drawing/2014/main" id="{27B6A24F-77B2-2A4B-B327-09C648F4601D}"/>
              </a:ext>
            </a:extLst>
          </p:cNvPr>
          <p:cNvGrpSpPr>
            <a:grpSpLocks/>
          </p:cNvGrpSpPr>
          <p:nvPr/>
        </p:nvGrpSpPr>
        <p:grpSpPr bwMode="auto">
          <a:xfrm>
            <a:off x="3965575" y="5810250"/>
            <a:ext cx="77788" cy="306388"/>
            <a:chOff x="2565" y="3828"/>
            <a:chExt cx="73" cy="267"/>
          </a:xfrm>
        </p:grpSpPr>
        <p:sp>
          <p:nvSpPr>
            <p:cNvPr id="41008" name="Oval 45">
              <a:extLst>
                <a:ext uri="{FF2B5EF4-FFF2-40B4-BE49-F238E27FC236}">
                  <a16:creationId xmlns:a16="http://schemas.microsoft.com/office/drawing/2014/main" id="{B6462A5A-2DD5-2546-8034-5E4890108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5" y="3828"/>
              <a:ext cx="73" cy="7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1009" name="Oval 46">
              <a:extLst>
                <a:ext uri="{FF2B5EF4-FFF2-40B4-BE49-F238E27FC236}">
                  <a16:creationId xmlns:a16="http://schemas.microsoft.com/office/drawing/2014/main" id="{03565585-3458-0443-AC04-B798B3446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5" y="3925"/>
              <a:ext cx="73" cy="7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1010" name="Oval 47">
              <a:extLst>
                <a:ext uri="{FF2B5EF4-FFF2-40B4-BE49-F238E27FC236}">
                  <a16:creationId xmlns:a16="http://schemas.microsoft.com/office/drawing/2014/main" id="{6F64D21F-8BF1-7741-8FD2-03853DD86A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5" y="4022"/>
              <a:ext cx="73" cy="7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3" name="Group 50">
            <a:extLst>
              <a:ext uri="{FF2B5EF4-FFF2-40B4-BE49-F238E27FC236}">
                <a16:creationId xmlns:a16="http://schemas.microsoft.com/office/drawing/2014/main" id="{AF560C26-AE5F-7140-8457-1C5C6D55509B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926013"/>
            <a:ext cx="2227263" cy="1755775"/>
            <a:chOff x="969" y="3103"/>
            <a:chExt cx="1403" cy="1106"/>
          </a:xfrm>
        </p:grpSpPr>
        <p:sp>
          <p:nvSpPr>
            <p:cNvPr id="41003" name="Rectangle 41">
              <a:extLst>
                <a:ext uri="{FF2B5EF4-FFF2-40B4-BE49-F238E27FC236}">
                  <a16:creationId xmlns:a16="http://schemas.microsoft.com/office/drawing/2014/main" id="{762F4A9A-FA19-E644-8E08-A6034F327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" y="3103"/>
              <a:ext cx="1403" cy="8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1004" name="Line 42">
              <a:extLst>
                <a:ext uri="{FF2B5EF4-FFF2-40B4-BE49-F238E27FC236}">
                  <a16:creationId xmlns:a16="http://schemas.microsoft.com/office/drawing/2014/main" id="{40E9A977-DFC2-C64B-87C0-8428D943A5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9" y="3103"/>
              <a:ext cx="0" cy="8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1005" name="Line 43">
              <a:extLst>
                <a:ext uri="{FF2B5EF4-FFF2-40B4-BE49-F238E27FC236}">
                  <a16:creationId xmlns:a16="http://schemas.microsoft.com/office/drawing/2014/main" id="{D1578226-24C4-B048-974C-ADE0613455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9" y="3369"/>
              <a:ext cx="14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1006" name="Line 44">
              <a:extLst>
                <a:ext uri="{FF2B5EF4-FFF2-40B4-BE49-F238E27FC236}">
                  <a16:creationId xmlns:a16="http://schemas.microsoft.com/office/drawing/2014/main" id="{36E4A5FF-7BAC-1449-A739-5E4404F668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9" y="3611"/>
              <a:ext cx="14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1007" name="Text Box 49">
              <a:extLst>
                <a:ext uri="{FF2B5EF4-FFF2-40B4-BE49-F238E27FC236}">
                  <a16:creationId xmlns:a16="http://schemas.microsoft.com/office/drawing/2014/main" id="{B92CE424-93D4-9B47-A468-6F71288602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9" y="3959"/>
              <a:ext cx="135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ＭＳ Ｐゴシック" panose="020B0600070205080204" pitchFamily="34" charset="-128"/>
                  <a:cs typeface="+mn-cs"/>
                </a:rPr>
                <a:t>forwarding table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896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5317" grpId="0"/>
      <p:bldP spid="865318" grpId="0"/>
      <p:bldP spid="865319" grpId="0" animBg="1"/>
      <p:bldP spid="8653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77E36BCA-355E-6848-8217-2858C55F6A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Hierarchical Addressing in U.S. Mail</a:t>
            </a:r>
          </a:p>
        </p:txBody>
      </p:sp>
      <p:sp>
        <p:nvSpPr>
          <p:cNvPr id="866307" name="Rectangle 3">
            <a:extLst>
              <a:ext uri="{FF2B5EF4-FFF2-40B4-BE49-F238E27FC236}">
                <a16:creationId xmlns:a16="http://schemas.microsoft.com/office/drawing/2014/main" id="{27914295-8D4B-E94D-B628-048F9AFB00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Addressing in the U.S. mail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Zip code: 08540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Building: 35 Olden Street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Room in building: 306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Name of occupant: Jennifer Rexford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Forwarding the U.S. mail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Deliver to the post office in the zip code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Assign to mailman covering the building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Drop letter into mailbox for building/room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Give letter to the appropriate person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AEC9C4CB-9415-9645-A994-5A4C0ABF6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049921-48E0-5247-B35D-47BE87A9837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6308" name="Letter">
            <a:extLst>
              <a:ext uri="{FF2B5EF4-FFF2-40B4-BE49-F238E27FC236}">
                <a16:creationId xmlns:a16="http://schemas.microsoft.com/office/drawing/2014/main" id="{CF454B5A-95F1-9749-A51E-7630184023F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762625" y="1700213"/>
            <a:ext cx="2919413" cy="1306512"/>
          </a:xfrm>
          <a:custGeom>
            <a:avLst/>
            <a:gdLst>
              <a:gd name="T0" fmla="*/ 0 w 21600"/>
              <a:gd name="T1" fmla="*/ 0 h 21600"/>
              <a:gd name="T2" fmla="*/ 1459707 w 21600"/>
              <a:gd name="T3" fmla="*/ 0 h 21600"/>
              <a:gd name="T4" fmla="*/ 2919413 w 21600"/>
              <a:gd name="T5" fmla="*/ 0 h 21600"/>
              <a:gd name="T6" fmla="*/ 2919413 w 21600"/>
              <a:gd name="T7" fmla="*/ 653256 h 21600"/>
              <a:gd name="T8" fmla="*/ 2919413 w 21600"/>
              <a:gd name="T9" fmla="*/ 1306512 h 21600"/>
              <a:gd name="T10" fmla="*/ 1459707 w 21600"/>
              <a:gd name="T11" fmla="*/ 1306512 h 21600"/>
              <a:gd name="T12" fmla="*/ 0 w 21600"/>
              <a:gd name="T13" fmla="*/ 1306512 h 21600"/>
              <a:gd name="T14" fmla="*/ 0 w 21600"/>
              <a:gd name="T15" fmla="*/ 65325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5304 w 21600"/>
              <a:gd name="T25" fmla="*/ 9216 h 21600"/>
              <a:gd name="T26" fmla="*/ 17504 w 21600"/>
              <a:gd name="T27" fmla="*/ 1837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14" y="0"/>
                </a:moveTo>
                <a:lnTo>
                  <a:pt x="21600" y="0"/>
                </a:lnTo>
                <a:lnTo>
                  <a:pt x="21600" y="21628"/>
                </a:lnTo>
                <a:lnTo>
                  <a:pt x="14" y="21628"/>
                </a:lnTo>
                <a:lnTo>
                  <a:pt x="14" y="0"/>
                </a:lnTo>
                <a:close/>
              </a:path>
              <a:path w="21600" h="21600" extrusionOk="0">
                <a:moveTo>
                  <a:pt x="18476" y="2035"/>
                </a:moveTo>
                <a:lnTo>
                  <a:pt x="20539" y="2035"/>
                </a:lnTo>
                <a:lnTo>
                  <a:pt x="20539" y="6559"/>
                </a:lnTo>
                <a:lnTo>
                  <a:pt x="18476" y="6559"/>
                </a:lnTo>
                <a:lnTo>
                  <a:pt x="18476" y="2035"/>
                </a:lnTo>
                <a:close/>
              </a:path>
              <a:path w="21600" h="21600" extrusionOk="0">
                <a:moveTo>
                  <a:pt x="884" y="2092"/>
                </a:moveTo>
                <a:lnTo>
                  <a:pt x="7425" y="2092"/>
                </a:lnTo>
                <a:lnTo>
                  <a:pt x="7425" y="2770"/>
                </a:lnTo>
                <a:lnTo>
                  <a:pt x="884" y="2770"/>
                </a:lnTo>
                <a:lnTo>
                  <a:pt x="884" y="2092"/>
                </a:lnTo>
                <a:close/>
              </a:path>
              <a:path w="21600" h="21600" extrusionOk="0">
                <a:moveTo>
                  <a:pt x="884" y="3109"/>
                </a:moveTo>
                <a:lnTo>
                  <a:pt x="7425" y="3109"/>
                </a:lnTo>
                <a:lnTo>
                  <a:pt x="7425" y="3788"/>
                </a:lnTo>
                <a:lnTo>
                  <a:pt x="884" y="3788"/>
                </a:lnTo>
                <a:lnTo>
                  <a:pt x="884" y="3109"/>
                </a:lnTo>
                <a:close/>
              </a:path>
              <a:path w="21600" h="21600" extrusionOk="0">
                <a:moveTo>
                  <a:pt x="884" y="4127"/>
                </a:moveTo>
                <a:lnTo>
                  <a:pt x="7425" y="4127"/>
                </a:lnTo>
                <a:lnTo>
                  <a:pt x="7425" y="4806"/>
                </a:lnTo>
                <a:lnTo>
                  <a:pt x="884" y="4806"/>
                </a:lnTo>
                <a:lnTo>
                  <a:pt x="884" y="4127"/>
                </a:lnTo>
                <a:close/>
              </a:path>
              <a:path w="21600" h="21600" extrusionOk="0">
                <a:moveTo>
                  <a:pt x="5127" y="5145"/>
                </a:moveTo>
                <a:lnTo>
                  <a:pt x="7425" y="5145"/>
                </a:lnTo>
                <a:lnTo>
                  <a:pt x="7425" y="5824"/>
                </a:lnTo>
                <a:lnTo>
                  <a:pt x="5127" y="5824"/>
                </a:lnTo>
                <a:lnTo>
                  <a:pt x="5127" y="514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3" name="Text Box 5">
            <a:extLst>
              <a:ext uri="{FF2B5EF4-FFF2-40B4-BE49-F238E27FC236}">
                <a16:creationId xmlns:a16="http://schemas.microsoft.com/office/drawing/2014/main" id="{E9235F06-AA42-844C-AC00-BA2C932E0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9263" y="2354263"/>
            <a:ext cx="1271587" cy="396875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???</a:t>
            </a:r>
          </a:p>
        </p:txBody>
      </p:sp>
      <p:pic>
        <p:nvPicPr>
          <p:cNvPr id="866310" name="Picture 6" descr="MCj02156880000[1]">
            <a:extLst>
              <a:ext uri="{FF2B5EF4-FFF2-40B4-BE49-F238E27FC236}">
                <a16:creationId xmlns:a16="http://schemas.microsoft.com/office/drawing/2014/main" id="{E6624A21-0B63-E548-BD70-27C2EBFAD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3967163"/>
            <a:ext cx="142875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3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Number Placeholder 3">
            <a:extLst>
              <a:ext uri="{FF2B5EF4-FFF2-40B4-BE49-F238E27FC236}">
                <a16:creationId xmlns:a16="http://schemas.microsoft.com/office/drawing/2014/main" id="{55D56D13-FECA-EA4F-879F-EC77E9605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E3684C-36D1-484E-88DE-54903DAC7C4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6CEA0544-E89C-C642-AEE0-926A15BE8F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Hierarchical Addressing: IP Prefixes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45D3152-5A8E-BC4A-9969-BDB60ADCC4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9144000" cy="4906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Network and host portions (left and right) </a:t>
            </a:r>
          </a:p>
        </p:txBody>
      </p:sp>
      <p:grpSp>
        <p:nvGrpSpPr>
          <p:cNvPr id="45060" name="Group 4">
            <a:extLst>
              <a:ext uri="{FF2B5EF4-FFF2-40B4-BE49-F238E27FC236}">
                <a16:creationId xmlns:a16="http://schemas.microsoft.com/office/drawing/2014/main" id="{38AF2C2F-506F-0640-B586-F1C7DD1A0DE5}"/>
              </a:ext>
            </a:extLst>
          </p:cNvPr>
          <p:cNvGrpSpPr>
            <a:grpSpLocks/>
          </p:cNvGrpSpPr>
          <p:nvPr/>
        </p:nvGrpSpPr>
        <p:grpSpPr bwMode="auto">
          <a:xfrm>
            <a:off x="846138" y="3994150"/>
            <a:ext cx="7327900" cy="592138"/>
            <a:chOff x="428" y="893"/>
            <a:chExt cx="4616" cy="373"/>
          </a:xfrm>
        </p:grpSpPr>
        <p:grpSp>
          <p:nvGrpSpPr>
            <p:cNvPr id="45076" name="Group 5">
              <a:extLst>
                <a:ext uri="{FF2B5EF4-FFF2-40B4-BE49-F238E27FC236}">
                  <a16:creationId xmlns:a16="http://schemas.microsoft.com/office/drawing/2014/main" id="{25798BBE-65C9-F846-82FF-3871F9679D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" y="904"/>
              <a:ext cx="4616" cy="328"/>
              <a:chOff x="428" y="904"/>
              <a:chExt cx="4616" cy="328"/>
            </a:xfrm>
          </p:grpSpPr>
          <p:sp>
            <p:nvSpPr>
              <p:cNvPr id="846854" name="Rectangle 6">
                <a:extLst>
                  <a:ext uri="{FF2B5EF4-FFF2-40B4-BE49-F238E27FC236}">
                    <a16:creationId xmlns:a16="http://schemas.microsoft.com/office/drawing/2014/main" id="{B090DBEA-4481-C84D-8C33-CD3AD3041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" y="908"/>
                <a:ext cx="4616" cy="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itchFamily="1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5082" name="Line 7">
                <a:extLst>
                  <a:ext uri="{FF2B5EF4-FFF2-40B4-BE49-F238E27FC236}">
                    <a16:creationId xmlns:a16="http://schemas.microsoft.com/office/drawing/2014/main" id="{D29E81DA-E4CE-7F42-9501-6E267D7E07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28" y="904"/>
                <a:ext cx="0" cy="3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5083" name="Line 8">
                <a:extLst>
                  <a:ext uri="{FF2B5EF4-FFF2-40B4-BE49-F238E27FC236}">
                    <a16:creationId xmlns:a16="http://schemas.microsoft.com/office/drawing/2014/main" id="{44FCB873-EBDB-9847-940E-C9DEF37E11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2" y="904"/>
                <a:ext cx="0" cy="3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5084" name="Line 9">
                <a:extLst>
                  <a:ext uri="{FF2B5EF4-FFF2-40B4-BE49-F238E27FC236}">
                    <a16:creationId xmlns:a16="http://schemas.microsoft.com/office/drawing/2014/main" id="{A5094E64-AA79-C546-A983-57A66E9AC4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96" y="912"/>
                <a:ext cx="0" cy="3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45077" name="Rectangle 10">
              <a:extLst>
                <a:ext uri="{FF2B5EF4-FFF2-40B4-BE49-F238E27FC236}">
                  <a16:creationId xmlns:a16="http://schemas.microsoft.com/office/drawing/2014/main" id="{9E531E79-2E30-B34F-8105-3861DF74E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" y="893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00001100</a:t>
              </a:r>
            </a:p>
          </p:txBody>
        </p:sp>
        <p:sp>
          <p:nvSpPr>
            <p:cNvPr id="45078" name="Rectangle 11">
              <a:extLst>
                <a:ext uri="{FF2B5EF4-FFF2-40B4-BE49-F238E27FC236}">
                  <a16:creationId xmlns:a16="http://schemas.microsoft.com/office/drawing/2014/main" id="{332C23A8-5D79-B94D-A979-F93B350F7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6" y="893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00100010</a:t>
              </a:r>
            </a:p>
          </p:txBody>
        </p:sp>
        <p:sp>
          <p:nvSpPr>
            <p:cNvPr id="45079" name="Rectangle 12">
              <a:extLst>
                <a:ext uri="{FF2B5EF4-FFF2-40B4-BE49-F238E27FC236}">
                  <a16:creationId xmlns:a16="http://schemas.microsoft.com/office/drawing/2014/main" id="{6FEDB970-EF9F-B64B-8F6E-76229430E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8" y="901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10011110</a:t>
              </a:r>
              <a:endPara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080" name="Rectangle 13">
              <a:extLst>
                <a:ext uri="{FF2B5EF4-FFF2-40B4-BE49-F238E27FC236}">
                  <a16:creationId xmlns:a16="http://schemas.microsoft.com/office/drawing/2014/main" id="{1C8853B9-1933-074E-B669-E2B641314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4" y="901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9966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00000101</a:t>
              </a:r>
            </a:p>
          </p:txBody>
        </p:sp>
      </p:grpSp>
      <p:sp>
        <p:nvSpPr>
          <p:cNvPr id="45061" name="Line 14">
            <a:extLst>
              <a:ext uri="{FF2B5EF4-FFF2-40B4-BE49-F238E27FC236}">
                <a16:creationId xmlns:a16="http://schemas.microsoft.com/office/drawing/2014/main" id="{B75034C5-7985-F340-961A-EF6A795742B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2013" y="4770438"/>
            <a:ext cx="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62" name="Rectangle 15">
            <a:extLst>
              <a:ext uri="{FF2B5EF4-FFF2-40B4-BE49-F238E27FC236}">
                <a16:creationId xmlns:a16="http://schemas.microsoft.com/office/drawing/2014/main" id="{6E493CF0-35D0-CA4C-8AD5-15A15221E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925" y="5075238"/>
            <a:ext cx="2303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Network (24 bits)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5063" name="Line 16">
            <a:extLst>
              <a:ext uri="{FF2B5EF4-FFF2-40B4-BE49-F238E27FC236}">
                <a16:creationId xmlns:a16="http://schemas.microsoft.com/office/drawing/2014/main" id="{E8042509-5ED0-864F-848A-02C5953BB9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2013" y="5011738"/>
            <a:ext cx="547052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64" name="Line 17">
            <a:extLst>
              <a:ext uri="{FF2B5EF4-FFF2-40B4-BE49-F238E27FC236}">
                <a16:creationId xmlns:a16="http://schemas.microsoft.com/office/drawing/2014/main" id="{BAF16650-7AC5-1749-87C2-3ACB05711D98}"/>
              </a:ext>
            </a:extLst>
          </p:cNvPr>
          <p:cNvSpPr>
            <a:spLocks noChangeShapeType="1"/>
          </p:cNvSpPr>
          <p:nvPr/>
        </p:nvSpPr>
        <p:spPr bwMode="auto">
          <a:xfrm>
            <a:off x="8174038" y="4745038"/>
            <a:ext cx="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65" name="Line 18">
            <a:extLst>
              <a:ext uri="{FF2B5EF4-FFF2-40B4-BE49-F238E27FC236}">
                <a16:creationId xmlns:a16="http://schemas.microsoft.com/office/drawing/2014/main" id="{D9052551-57E8-6943-BA99-E0B15037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0475" y="4681538"/>
            <a:ext cx="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66" name="Rectangle 19">
            <a:extLst>
              <a:ext uri="{FF2B5EF4-FFF2-40B4-BE49-F238E27FC236}">
                <a16:creationId xmlns:a16="http://schemas.microsoft.com/office/drawing/2014/main" id="{6ED7769D-2424-8543-B71C-E178F743F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8413" y="5075238"/>
            <a:ext cx="1725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 (8 bits)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5067" name="Line 20">
            <a:extLst>
              <a:ext uri="{FF2B5EF4-FFF2-40B4-BE49-F238E27FC236}">
                <a16:creationId xmlns:a16="http://schemas.microsoft.com/office/drawing/2014/main" id="{54D1F70F-C826-CA43-9A28-837B45B30467}"/>
              </a:ext>
            </a:extLst>
          </p:cNvPr>
          <p:cNvSpPr>
            <a:spLocks noChangeShapeType="1"/>
          </p:cNvSpPr>
          <p:nvPr/>
        </p:nvSpPr>
        <p:spPr bwMode="auto">
          <a:xfrm>
            <a:off x="6332538" y="5011738"/>
            <a:ext cx="1884362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68" name="Text Box 21">
            <a:extLst>
              <a:ext uri="{FF2B5EF4-FFF2-40B4-BE49-F238E27FC236}">
                <a16:creationId xmlns:a16="http://schemas.microsoft.com/office/drawing/2014/main" id="{55F6EB7F-6B94-9F4D-9AC9-039A22036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75" y="2590800"/>
            <a:ext cx="57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12</a:t>
            </a:r>
          </a:p>
        </p:txBody>
      </p:sp>
      <p:sp>
        <p:nvSpPr>
          <p:cNvPr id="45069" name="Text Box 22">
            <a:extLst>
              <a:ext uri="{FF2B5EF4-FFF2-40B4-BE49-F238E27FC236}">
                <a16:creationId xmlns:a16="http://schemas.microsoft.com/office/drawing/2014/main" id="{F2FA0D57-9E6E-194C-A737-278D1EABD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590800"/>
            <a:ext cx="57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34</a:t>
            </a:r>
          </a:p>
        </p:txBody>
      </p:sp>
      <p:sp>
        <p:nvSpPr>
          <p:cNvPr id="45070" name="Text Box 23">
            <a:extLst>
              <a:ext uri="{FF2B5EF4-FFF2-40B4-BE49-F238E27FC236}">
                <a16:creationId xmlns:a16="http://schemas.microsoft.com/office/drawing/2014/main" id="{E6D088B3-36A6-8F4B-8D09-ACA3136F9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238" y="2590800"/>
            <a:ext cx="765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158</a:t>
            </a:r>
          </a:p>
        </p:txBody>
      </p:sp>
      <p:sp>
        <p:nvSpPr>
          <p:cNvPr id="45071" name="Text Box 24">
            <a:extLst>
              <a:ext uri="{FF2B5EF4-FFF2-40B4-BE49-F238E27FC236}">
                <a16:creationId xmlns:a16="http://schemas.microsoft.com/office/drawing/2014/main" id="{75252713-8251-F147-99A5-1B115920B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275" y="2590800"/>
            <a:ext cx="37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45072" name="Line 25">
            <a:extLst>
              <a:ext uri="{FF2B5EF4-FFF2-40B4-BE49-F238E27FC236}">
                <a16:creationId xmlns:a16="http://schemas.microsoft.com/office/drawing/2014/main" id="{B2F34621-8769-B248-9117-57FD5541D0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0063" y="3048000"/>
            <a:ext cx="0" cy="747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73" name="Line 26">
            <a:extLst>
              <a:ext uri="{FF2B5EF4-FFF2-40B4-BE49-F238E27FC236}">
                <a16:creationId xmlns:a16="http://schemas.microsoft.com/office/drawing/2014/main" id="{FBF6F689-9061-884B-BD60-232D632FFB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5700" y="3048000"/>
            <a:ext cx="0" cy="747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74" name="Line 27">
            <a:extLst>
              <a:ext uri="{FF2B5EF4-FFF2-40B4-BE49-F238E27FC236}">
                <a16:creationId xmlns:a16="http://schemas.microsoft.com/office/drawing/2014/main" id="{4D0E1202-F46C-2F40-BDB1-15ACFDA015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8938" y="3048000"/>
            <a:ext cx="0" cy="747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75" name="Line 28">
            <a:extLst>
              <a:ext uri="{FF2B5EF4-FFF2-40B4-BE49-F238E27FC236}">
                <a16:creationId xmlns:a16="http://schemas.microsoft.com/office/drawing/2014/main" id="{B723E038-A469-BC41-BB4D-87D2AE33FB66}"/>
              </a:ext>
            </a:extLst>
          </p:cNvPr>
          <p:cNvSpPr>
            <a:spLocks noChangeShapeType="1"/>
          </p:cNvSpPr>
          <p:nvPr/>
        </p:nvSpPr>
        <p:spPr bwMode="auto">
          <a:xfrm>
            <a:off x="7215188" y="3048000"/>
            <a:ext cx="0" cy="747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2029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5567FAFF-13F9-7E48-819E-C91ECCBC71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Easy to Add New Hosts</a:t>
            </a: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F9B8141D-5639-8542-91D8-0943167152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249363"/>
            <a:ext cx="8763000" cy="49069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 need to update the routers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adding a new host 5.6.7.213 on the right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Doesn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t require adding a new forwarding-table entry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B817D17C-0D21-734E-BF18-906EFD5DC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4464C8-BA41-2A41-83D0-748F8975860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04" name="Line 45">
            <a:extLst>
              <a:ext uri="{FF2B5EF4-FFF2-40B4-BE49-F238E27FC236}">
                <a16:creationId xmlns:a16="http://schemas.microsoft.com/office/drawing/2014/main" id="{5A2605EE-690D-E143-B252-B2CC65DE2965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950" y="3978275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05" name="Line 46">
            <a:extLst>
              <a:ext uri="{FF2B5EF4-FFF2-40B4-BE49-F238E27FC236}">
                <a16:creationId xmlns:a16="http://schemas.microsoft.com/office/drawing/2014/main" id="{6185BC74-6719-9D4B-BB30-61678187AD63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17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06" name="Line 47">
            <a:extLst>
              <a:ext uri="{FF2B5EF4-FFF2-40B4-BE49-F238E27FC236}">
                <a16:creationId xmlns:a16="http://schemas.microsoft.com/office/drawing/2014/main" id="{5A06CCA2-3637-B148-AA5A-BCE5A45376B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61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07" name="Line 48">
            <a:extLst>
              <a:ext uri="{FF2B5EF4-FFF2-40B4-BE49-F238E27FC236}">
                <a16:creationId xmlns:a16="http://schemas.microsoft.com/office/drawing/2014/main" id="{F4354652-3A77-4949-ADA3-45CA114EB8A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29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08" name="Rectangle 49">
            <a:extLst>
              <a:ext uri="{FF2B5EF4-FFF2-40B4-BE49-F238E27FC236}">
                <a16:creationId xmlns:a16="http://schemas.microsoft.com/office/drawing/2014/main" id="{83403939-24EC-A44D-BA87-944D991E0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775" y="338772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51209" name="Rectangle 50">
            <a:extLst>
              <a:ext uri="{FF2B5EF4-FFF2-40B4-BE49-F238E27FC236}">
                <a16:creationId xmlns:a16="http://schemas.microsoft.com/office/drawing/2014/main" id="{E4E2BF54-8684-4543-BCCF-99EAD8F91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336867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51210" name="Rectangle 51">
            <a:extLst>
              <a:ext uri="{FF2B5EF4-FFF2-40B4-BE49-F238E27FC236}">
                <a16:creationId xmlns:a16="http://schemas.microsoft.com/office/drawing/2014/main" id="{8BE76DA0-5318-A348-AB09-B43083BD1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925" y="336867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51211" name="Text Box 52">
            <a:extLst>
              <a:ext uri="{FF2B5EF4-FFF2-40B4-BE49-F238E27FC236}">
                <a16:creationId xmlns:a16="http://schemas.microsoft.com/office/drawing/2014/main" id="{62CE30FE-F7B3-A640-97B7-5A1D0DD34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538" y="3992563"/>
            <a:ext cx="7699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1</a:t>
            </a:r>
          </a:p>
        </p:txBody>
      </p:sp>
      <p:sp>
        <p:nvSpPr>
          <p:cNvPr id="51212" name="Text Box 53">
            <a:extLst>
              <a:ext uri="{FF2B5EF4-FFF2-40B4-BE49-F238E27FC236}">
                <a16:creationId xmlns:a16="http://schemas.microsoft.com/office/drawing/2014/main" id="{894F4E98-AA30-1B41-BB20-AB93D6FEE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950" y="3292475"/>
            <a:ext cx="35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...</a:t>
            </a:r>
          </a:p>
        </p:txBody>
      </p:sp>
      <p:sp>
        <p:nvSpPr>
          <p:cNvPr id="51213" name="Line 54">
            <a:extLst>
              <a:ext uri="{FF2B5EF4-FFF2-40B4-BE49-F238E27FC236}">
                <a16:creationId xmlns:a16="http://schemas.microsoft.com/office/drawing/2014/main" id="{E6684287-71A0-9442-94E6-D80A008A06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45150" y="3978275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14" name="Line 55">
            <a:extLst>
              <a:ext uri="{FF2B5EF4-FFF2-40B4-BE49-F238E27FC236}">
                <a16:creationId xmlns:a16="http://schemas.microsoft.com/office/drawing/2014/main" id="{B6E9045B-9269-EC4F-8ACC-7D03ECC60A1D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99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15" name="Line 56">
            <a:extLst>
              <a:ext uri="{FF2B5EF4-FFF2-40B4-BE49-F238E27FC236}">
                <a16:creationId xmlns:a16="http://schemas.microsoft.com/office/drawing/2014/main" id="{3F9575D5-F012-8947-A800-E49DCF10E8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643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16" name="Line 57">
            <a:extLst>
              <a:ext uri="{FF2B5EF4-FFF2-40B4-BE49-F238E27FC236}">
                <a16:creationId xmlns:a16="http://schemas.microsoft.com/office/drawing/2014/main" id="{36235D06-0941-7A47-90AA-A196992CF1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1150" y="36576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17" name="Rectangle 58">
            <a:extLst>
              <a:ext uri="{FF2B5EF4-FFF2-40B4-BE49-F238E27FC236}">
                <a16:creationId xmlns:a16="http://schemas.microsoft.com/office/drawing/2014/main" id="{080F21A7-EE1E-9949-A420-0B0A9E1DE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1975" y="338772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51218" name="Rectangle 59">
            <a:extLst>
              <a:ext uri="{FF2B5EF4-FFF2-40B4-BE49-F238E27FC236}">
                <a16:creationId xmlns:a16="http://schemas.microsoft.com/office/drawing/2014/main" id="{5DB39D71-256D-5A40-9130-33789A263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336867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51219" name="Rectangle 60">
            <a:extLst>
              <a:ext uri="{FF2B5EF4-FFF2-40B4-BE49-F238E27FC236}">
                <a16:creationId xmlns:a16="http://schemas.microsoft.com/office/drawing/2014/main" id="{4063B2A4-D5A4-1746-8AEB-4488E970E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125" y="3352800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51220" name="Text Box 61">
            <a:extLst>
              <a:ext uri="{FF2B5EF4-FFF2-40B4-BE49-F238E27FC236}">
                <a16:creationId xmlns:a16="http://schemas.microsoft.com/office/drawing/2014/main" id="{89E15CF6-410B-FF47-842D-623CD75F1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3978275"/>
            <a:ext cx="769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2</a:t>
            </a:r>
          </a:p>
        </p:txBody>
      </p:sp>
      <p:sp>
        <p:nvSpPr>
          <p:cNvPr id="51221" name="Text Box 62">
            <a:extLst>
              <a:ext uri="{FF2B5EF4-FFF2-40B4-BE49-F238E27FC236}">
                <a16:creationId xmlns:a16="http://schemas.microsoft.com/office/drawing/2014/main" id="{D78F4285-5284-1649-8080-110EE11B5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150" y="3292475"/>
            <a:ext cx="35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...</a:t>
            </a:r>
          </a:p>
        </p:txBody>
      </p:sp>
      <p:sp>
        <p:nvSpPr>
          <p:cNvPr id="51222" name="AutoShape 63">
            <a:extLst>
              <a:ext uri="{FF2B5EF4-FFF2-40B4-BE49-F238E27FC236}">
                <a16:creationId xmlns:a16="http://schemas.microsoft.com/office/drawing/2014/main" id="{128A1EFF-2265-8945-AF79-4482D0398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50" y="4283075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51223" name="AutoShape 64">
            <a:extLst>
              <a:ext uri="{FF2B5EF4-FFF2-40B4-BE49-F238E27FC236}">
                <a16:creationId xmlns:a16="http://schemas.microsoft.com/office/drawing/2014/main" id="{1780C501-EA05-2D48-AD45-070EDD228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4283075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51224" name="Line 65">
            <a:extLst>
              <a:ext uri="{FF2B5EF4-FFF2-40B4-BE49-F238E27FC236}">
                <a16:creationId xmlns:a16="http://schemas.microsoft.com/office/drawing/2014/main" id="{4CE25439-3B86-9F42-98B4-CF55DAD36F2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25750" y="39782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25" name="AutoShape 66">
            <a:extLst>
              <a:ext uri="{FF2B5EF4-FFF2-40B4-BE49-F238E27FC236}">
                <a16:creationId xmlns:a16="http://schemas.microsoft.com/office/drawing/2014/main" id="{F9309857-BCAC-EB46-9A9A-5B53A4928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8550" y="4283075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51226" name="Line 67">
            <a:extLst>
              <a:ext uri="{FF2B5EF4-FFF2-40B4-BE49-F238E27FC236}">
                <a16:creationId xmlns:a16="http://schemas.microsoft.com/office/drawing/2014/main" id="{BEC2B2B8-C3DE-C340-8FF0-67933031CC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3350" y="39782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27" name="Line 68">
            <a:extLst>
              <a:ext uri="{FF2B5EF4-FFF2-40B4-BE49-F238E27FC236}">
                <a16:creationId xmlns:a16="http://schemas.microsoft.com/office/drawing/2014/main" id="{62C758AA-B015-5A4B-9AEC-908B0C38404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0550" y="4435475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28" name="Line 69">
            <a:extLst>
              <a:ext uri="{FF2B5EF4-FFF2-40B4-BE49-F238E27FC236}">
                <a16:creationId xmlns:a16="http://schemas.microsoft.com/office/drawing/2014/main" id="{7B863046-9144-1543-9080-0D5F4EDD00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9350" y="4435475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29" name="Text Box 70">
            <a:extLst>
              <a:ext uri="{FF2B5EF4-FFF2-40B4-BE49-F238E27FC236}">
                <a16:creationId xmlns:a16="http://schemas.microsoft.com/office/drawing/2014/main" id="{764F9521-019F-274C-B6D2-32A31EA22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363" y="4435475"/>
            <a:ext cx="6683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WAN</a:t>
            </a:r>
          </a:p>
        </p:txBody>
      </p:sp>
      <p:sp>
        <p:nvSpPr>
          <p:cNvPr id="51230" name="Text Box 71">
            <a:extLst>
              <a:ext uri="{FF2B5EF4-FFF2-40B4-BE49-F238E27FC236}">
                <a16:creationId xmlns:a16="http://schemas.microsoft.com/office/drawing/2014/main" id="{F36D184F-6630-F649-9269-AD0228C9B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575" y="4435475"/>
            <a:ext cx="668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WAN</a:t>
            </a:r>
          </a:p>
        </p:txBody>
      </p:sp>
      <p:sp>
        <p:nvSpPr>
          <p:cNvPr id="51231" name="Text Box 72">
            <a:extLst>
              <a:ext uri="{FF2B5EF4-FFF2-40B4-BE49-F238E27FC236}">
                <a16:creationId xmlns:a16="http://schemas.microsoft.com/office/drawing/2014/main" id="{213A0E68-C230-8A45-9616-6F5F632BD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1.2.3.4</a:t>
            </a:r>
          </a:p>
        </p:txBody>
      </p:sp>
      <p:sp>
        <p:nvSpPr>
          <p:cNvPr id="51232" name="Text Box 73">
            <a:extLst>
              <a:ext uri="{FF2B5EF4-FFF2-40B4-BE49-F238E27FC236}">
                <a16:creationId xmlns:a16="http://schemas.microsoft.com/office/drawing/2014/main" id="{C4263231-F716-B446-821F-83981F293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1.2.3.7</a:t>
            </a:r>
          </a:p>
        </p:txBody>
      </p:sp>
      <p:sp>
        <p:nvSpPr>
          <p:cNvPr id="51233" name="Text Box 74">
            <a:extLst>
              <a:ext uri="{FF2B5EF4-FFF2-40B4-BE49-F238E27FC236}">
                <a16:creationId xmlns:a16="http://schemas.microsoft.com/office/drawing/2014/main" id="{DE32F312-2165-1841-A00E-380E56394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275" y="2967038"/>
            <a:ext cx="1412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1.2.3.156</a:t>
            </a:r>
          </a:p>
        </p:txBody>
      </p:sp>
      <p:sp>
        <p:nvSpPr>
          <p:cNvPr id="51234" name="Text Box 75">
            <a:extLst>
              <a:ext uri="{FF2B5EF4-FFF2-40B4-BE49-F238E27FC236}">
                <a16:creationId xmlns:a16="http://schemas.microsoft.com/office/drawing/2014/main" id="{AA0C4107-4E63-8E44-B6B9-46AC70D5D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5.6.7.8</a:t>
            </a:r>
          </a:p>
        </p:txBody>
      </p:sp>
      <p:sp>
        <p:nvSpPr>
          <p:cNvPr id="51235" name="Text Box 76">
            <a:extLst>
              <a:ext uri="{FF2B5EF4-FFF2-40B4-BE49-F238E27FC236}">
                <a16:creationId xmlns:a16="http://schemas.microsoft.com/office/drawing/2014/main" id="{3496F141-DEF4-5644-903F-288333BBA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100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5.6.7.9</a:t>
            </a:r>
          </a:p>
        </p:txBody>
      </p:sp>
      <p:sp>
        <p:nvSpPr>
          <p:cNvPr id="51236" name="Text Box 77">
            <a:extLst>
              <a:ext uri="{FF2B5EF4-FFF2-40B4-BE49-F238E27FC236}">
                <a16:creationId xmlns:a16="http://schemas.microsoft.com/office/drawing/2014/main" id="{03ED4617-842D-2F44-9EDC-6CEBD70F4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3788" y="2967038"/>
            <a:ext cx="1412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5.6.7.212</a:t>
            </a:r>
          </a:p>
        </p:txBody>
      </p:sp>
      <p:sp>
        <p:nvSpPr>
          <p:cNvPr id="51237" name="Text Box 78">
            <a:extLst>
              <a:ext uri="{FF2B5EF4-FFF2-40B4-BE49-F238E27FC236}">
                <a16:creationId xmlns:a16="http://schemas.microsoft.com/office/drawing/2014/main" id="{C8D43D64-89D4-1D41-9634-C3BD5AE85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1063" y="4983163"/>
            <a:ext cx="1549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1.2.3.0/24</a:t>
            </a:r>
          </a:p>
        </p:txBody>
      </p:sp>
      <p:sp>
        <p:nvSpPr>
          <p:cNvPr id="51238" name="Text Box 79">
            <a:extLst>
              <a:ext uri="{FF2B5EF4-FFF2-40B4-BE49-F238E27FC236}">
                <a16:creationId xmlns:a16="http://schemas.microsoft.com/office/drawing/2014/main" id="{FC7F4415-6C71-9B4E-99A0-267955D80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3763" y="5367338"/>
            <a:ext cx="1549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5.6.7.0/24</a:t>
            </a:r>
          </a:p>
        </p:txBody>
      </p:sp>
      <p:sp>
        <p:nvSpPr>
          <p:cNvPr id="51239" name="AutoShape 80">
            <a:extLst>
              <a:ext uri="{FF2B5EF4-FFF2-40B4-BE49-F238E27FC236}">
                <a16:creationId xmlns:a16="http://schemas.microsoft.com/office/drawing/2014/main" id="{F8500331-7273-734E-AA86-CE2609A3A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7150" y="5389563"/>
            <a:ext cx="728663" cy="230187"/>
          </a:xfrm>
          <a:prstGeom prst="rightArrow">
            <a:avLst>
              <a:gd name="adj1" fmla="val 50000"/>
              <a:gd name="adj2" fmla="val 79138"/>
            </a:avLst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40" name="AutoShape 81">
            <a:extLst>
              <a:ext uri="{FF2B5EF4-FFF2-40B4-BE49-F238E27FC236}">
                <a16:creationId xmlns:a16="http://schemas.microsoft.com/office/drawing/2014/main" id="{AB9450F8-1F63-9B4B-9762-50BD29BB400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35563" y="5043488"/>
            <a:ext cx="728662" cy="230187"/>
          </a:xfrm>
          <a:prstGeom prst="rightArrow">
            <a:avLst>
              <a:gd name="adj1" fmla="val 50000"/>
              <a:gd name="adj2" fmla="val 79138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41" name="Rectangle 82">
            <a:extLst>
              <a:ext uri="{FF2B5EF4-FFF2-40B4-BE49-F238E27FC236}">
                <a16:creationId xmlns:a16="http://schemas.microsoft.com/office/drawing/2014/main" id="{7E0C2A62-7997-9B41-97D6-AB2D359FD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6463" y="4927600"/>
            <a:ext cx="2573337" cy="808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42" name="Line 83">
            <a:extLst>
              <a:ext uri="{FF2B5EF4-FFF2-40B4-BE49-F238E27FC236}">
                <a16:creationId xmlns:a16="http://schemas.microsoft.com/office/drawing/2014/main" id="{20A4CE03-FDDC-B049-A518-1F8B063B71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83163" y="4927600"/>
            <a:ext cx="0" cy="808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43" name="Line 84">
            <a:extLst>
              <a:ext uri="{FF2B5EF4-FFF2-40B4-BE49-F238E27FC236}">
                <a16:creationId xmlns:a16="http://schemas.microsoft.com/office/drawing/2014/main" id="{FC97D37F-6AA4-994E-A97B-2B555E8D67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46463" y="5349875"/>
            <a:ext cx="257333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44" name="Text Box 85">
            <a:extLst>
              <a:ext uri="{FF2B5EF4-FFF2-40B4-BE49-F238E27FC236}">
                <a16:creationId xmlns:a16="http://schemas.microsoft.com/office/drawing/2014/main" id="{95951BE0-D093-C845-9BAE-25480A879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0" y="5810250"/>
            <a:ext cx="2157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forwarding table</a:t>
            </a:r>
          </a:p>
        </p:txBody>
      </p:sp>
      <p:sp>
        <p:nvSpPr>
          <p:cNvPr id="869462" name="Line 86">
            <a:extLst>
              <a:ext uri="{FF2B5EF4-FFF2-40B4-BE49-F238E27FC236}">
                <a16:creationId xmlns:a16="http://schemas.microsoft.com/office/drawing/2014/main" id="{017669D6-F015-FB42-A5BA-C7F142BA415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3875" y="4005263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9463" name="Rectangle 87">
            <a:extLst>
              <a:ext uri="{FF2B5EF4-FFF2-40B4-BE49-F238E27FC236}">
                <a16:creationId xmlns:a16="http://schemas.microsoft.com/office/drawing/2014/main" id="{4FF98CBD-F8D6-7A44-8032-5B3BFC5B4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7800" y="4311650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869464" name="Text Box 88">
            <a:extLst>
              <a:ext uri="{FF2B5EF4-FFF2-40B4-BE49-F238E27FC236}">
                <a16:creationId xmlns:a16="http://schemas.microsoft.com/office/drawing/2014/main" id="{CBD83C42-88F4-5143-99C1-3A37DA489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7425" y="4713288"/>
            <a:ext cx="1412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5.6.7.213</a:t>
            </a:r>
          </a:p>
        </p:txBody>
      </p:sp>
      <p:sp>
        <p:nvSpPr>
          <p:cNvPr id="869465" name="Oval 89">
            <a:extLst>
              <a:ext uri="{FF2B5EF4-FFF2-40B4-BE49-F238E27FC236}">
                <a16:creationId xmlns:a16="http://schemas.microsoft.com/office/drawing/2014/main" id="{4DF91D00-4116-E041-8B18-9F88FD58A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1538" y="4197350"/>
            <a:ext cx="1612900" cy="1036638"/>
          </a:xfrm>
          <a:prstGeom prst="ellipse">
            <a:avLst/>
          </a:prstGeom>
          <a:noFill/>
          <a:ln w="25400">
            <a:solidFill>
              <a:srgbClr val="FF33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26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9463" grpId="0" animBg="1"/>
      <p:bldP spid="869464" grpId="0"/>
      <p:bldP spid="86946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Class-full addressing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D440DE3-3114-1842-9B8C-A2ECFB66DA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1" charset="0"/>
              <a:buNone/>
              <a:defRPr/>
            </a:pPr>
            <a:endParaRPr lang="en-US"/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567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ChangeArrowheads="1"/>
          </p:cNvSpPr>
          <p:nvPr/>
        </p:nvSpPr>
        <p:spPr bwMode="auto">
          <a:xfrm>
            <a:off x="1704975" y="1781175"/>
            <a:ext cx="6534150" cy="40767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75778" name="Rectangle 3"/>
          <p:cNvSpPr>
            <a:spLocks noChangeArrowheads="1"/>
          </p:cNvSpPr>
          <p:nvPr/>
        </p:nvSpPr>
        <p:spPr bwMode="auto">
          <a:xfrm>
            <a:off x="1638300" y="1855788"/>
            <a:ext cx="6534150" cy="40767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75779" name="Rectangle 4"/>
          <p:cNvSpPr>
            <a:spLocks noGrp="1" noChangeArrowheads="1"/>
          </p:cNvSpPr>
          <p:nvPr>
            <p:ph type="title"/>
          </p:nvPr>
        </p:nvSpPr>
        <p:spPr>
          <a:xfrm>
            <a:off x="419100" y="133350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The Internet network layer</a:t>
            </a:r>
            <a:endParaRPr lang="en-US" altLang="en-US">
              <a:ea typeface="ＭＳ Ｐゴシック" charset="-128"/>
            </a:endParaRPr>
          </a:p>
        </p:txBody>
      </p:sp>
      <p:grpSp>
        <p:nvGrpSpPr>
          <p:cNvPr id="75780" name="Group 6"/>
          <p:cNvGrpSpPr>
            <a:grpSpLocks/>
          </p:cNvGrpSpPr>
          <p:nvPr/>
        </p:nvGrpSpPr>
        <p:grpSpPr bwMode="auto">
          <a:xfrm>
            <a:off x="3763963" y="3479800"/>
            <a:ext cx="1258887" cy="1214438"/>
            <a:chOff x="3992" y="2883"/>
            <a:chExt cx="613" cy="765"/>
          </a:xfrm>
        </p:grpSpPr>
        <p:sp>
          <p:nvSpPr>
            <p:cNvPr id="75805" name="Rectangle 7"/>
            <p:cNvSpPr>
              <a:spLocks noChangeArrowheads="1"/>
            </p:cNvSpPr>
            <p:nvPr/>
          </p:nvSpPr>
          <p:spPr bwMode="auto">
            <a:xfrm>
              <a:off x="4023" y="2883"/>
              <a:ext cx="582" cy="73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75806" name="Rectangle 8"/>
            <p:cNvSpPr>
              <a:spLocks noChangeArrowheads="1"/>
            </p:cNvSpPr>
            <p:nvPr/>
          </p:nvSpPr>
          <p:spPr bwMode="auto">
            <a:xfrm>
              <a:off x="3996" y="2910"/>
              <a:ext cx="582" cy="7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75807" name="Text Box 9"/>
            <p:cNvSpPr txBox="1">
              <a:spLocks noChangeArrowheads="1"/>
            </p:cNvSpPr>
            <p:nvPr/>
          </p:nvSpPr>
          <p:spPr bwMode="auto">
            <a:xfrm>
              <a:off x="3992" y="3071"/>
              <a:ext cx="60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forwarding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table</a:t>
              </a:r>
            </a:p>
          </p:txBody>
        </p:sp>
        <p:sp>
          <p:nvSpPr>
            <p:cNvPr id="75808" name="Line 10"/>
            <p:cNvSpPr>
              <a:spLocks noChangeShapeType="1"/>
            </p:cNvSpPr>
            <p:nvPr/>
          </p:nvSpPr>
          <p:spPr bwMode="auto">
            <a:xfrm>
              <a:off x="4065" y="2994"/>
              <a:ext cx="4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809" name="Line 11"/>
            <p:cNvSpPr>
              <a:spLocks noChangeShapeType="1"/>
            </p:cNvSpPr>
            <p:nvPr/>
          </p:nvSpPr>
          <p:spPr bwMode="auto">
            <a:xfrm>
              <a:off x="4071" y="3048"/>
              <a:ext cx="4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810" name="Line 12"/>
            <p:cNvSpPr>
              <a:spLocks noChangeShapeType="1"/>
            </p:cNvSpPr>
            <p:nvPr/>
          </p:nvSpPr>
          <p:spPr bwMode="auto">
            <a:xfrm>
              <a:off x="4074" y="3102"/>
              <a:ext cx="4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811" name="Line 13"/>
            <p:cNvSpPr>
              <a:spLocks noChangeShapeType="1"/>
            </p:cNvSpPr>
            <p:nvPr/>
          </p:nvSpPr>
          <p:spPr bwMode="auto">
            <a:xfrm>
              <a:off x="4065" y="3477"/>
              <a:ext cx="4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812" name="Line 14"/>
            <p:cNvSpPr>
              <a:spLocks noChangeShapeType="1"/>
            </p:cNvSpPr>
            <p:nvPr/>
          </p:nvSpPr>
          <p:spPr bwMode="auto">
            <a:xfrm>
              <a:off x="4068" y="3528"/>
              <a:ext cx="4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813" name="Line 15"/>
            <p:cNvSpPr>
              <a:spLocks noChangeShapeType="1"/>
            </p:cNvSpPr>
            <p:nvPr/>
          </p:nvSpPr>
          <p:spPr bwMode="auto">
            <a:xfrm>
              <a:off x="4071" y="3579"/>
              <a:ext cx="4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800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558800" y="1189038"/>
            <a:ext cx="7534275" cy="43815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>
                <a:cs typeface="+mn-cs"/>
              </a:rPr>
              <a:t>host, router network layer functions:</a:t>
            </a:r>
          </a:p>
        </p:txBody>
      </p:sp>
      <p:sp>
        <p:nvSpPr>
          <p:cNvPr id="75782" name="Line 17"/>
          <p:cNvSpPr>
            <a:spLocks noChangeShapeType="1"/>
          </p:cNvSpPr>
          <p:nvPr/>
        </p:nvSpPr>
        <p:spPr bwMode="auto">
          <a:xfrm flipV="1">
            <a:off x="1628775" y="5410200"/>
            <a:ext cx="650557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783" name="Line 18"/>
          <p:cNvSpPr>
            <a:spLocks noChangeShapeType="1"/>
          </p:cNvSpPr>
          <p:nvPr/>
        </p:nvSpPr>
        <p:spPr bwMode="auto">
          <a:xfrm flipV="1">
            <a:off x="1657350" y="4886325"/>
            <a:ext cx="652462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784" name="Rectangle 20"/>
          <p:cNvSpPr>
            <a:spLocks noChangeArrowheads="1"/>
          </p:cNvSpPr>
          <p:nvPr/>
        </p:nvSpPr>
        <p:spPr bwMode="auto">
          <a:xfrm>
            <a:off x="1914525" y="2667000"/>
            <a:ext cx="1809750" cy="81915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75785" name="Rectangle 21"/>
          <p:cNvSpPr>
            <a:spLocks noChangeArrowheads="1"/>
          </p:cNvSpPr>
          <p:nvPr/>
        </p:nvSpPr>
        <p:spPr bwMode="auto">
          <a:xfrm>
            <a:off x="1847850" y="2733675"/>
            <a:ext cx="1809750" cy="8191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75786" name="Text Box 22"/>
          <p:cNvSpPr txBox="1">
            <a:spLocks noChangeArrowheads="1"/>
          </p:cNvSpPr>
          <p:nvPr/>
        </p:nvSpPr>
        <p:spPr bwMode="auto">
          <a:xfrm>
            <a:off x="1836738" y="2714625"/>
            <a:ext cx="178465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routing protocols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path selection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RIP, OSPF, BGP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75787" name="Freeform 23"/>
          <p:cNvSpPr>
            <a:spLocks/>
          </p:cNvSpPr>
          <p:nvPr/>
        </p:nvSpPr>
        <p:spPr bwMode="auto">
          <a:xfrm>
            <a:off x="3143250" y="3657600"/>
            <a:ext cx="628650" cy="390525"/>
          </a:xfrm>
          <a:custGeom>
            <a:avLst/>
            <a:gdLst>
              <a:gd name="T0" fmla="*/ 0 w 396"/>
              <a:gd name="T1" fmla="*/ 0 h 246"/>
              <a:gd name="T2" fmla="*/ 2147483647 w 396"/>
              <a:gd name="T3" fmla="*/ 2147483647 h 246"/>
              <a:gd name="T4" fmla="*/ 2147483647 w 396"/>
              <a:gd name="T5" fmla="*/ 2147483647 h 246"/>
              <a:gd name="T6" fmla="*/ 0 60000 65536"/>
              <a:gd name="T7" fmla="*/ 0 60000 65536"/>
              <a:gd name="T8" fmla="*/ 0 60000 65536"/>
              <a:gd name="T9" fmla="*/ 0 w 396"/>
              <a:gd name="T10" fmla="*/ 0 h 246"/>
              <a:gd name="T11" fmla="*/ 396 w 396"/>
              <a:gd name="T12" fmla="*/ 246 h 2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6" h="246">
                <a:moveTo>
                  <a:pt x="0" y="0"/>
                </a:moveTo>
                <a:cubicBezTo>
                  <a:pt x="30" y="16"/>
                  <a:pt x="42" y="126"/>
                  <a:pt x="150" y="186"/>
                </a:cubicBezTo>
                <a:cubicBezTo>
                  <a:pt x="258" y="246"/>
                  <a:pt x="345" y="205"/>
                  <a:pt x="396" y="210"/>
                </a:cubicBezTo>
              </a:path>
            </a:pathLst>
          </a:custGeom>
          <a:noFill/>
          <a:ln w="38100" cap="flat" cmpd="sng">
            <a:solidFill>
              <a:srgbClr val="000099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788" name="Group 24"/>
          <p:cNvGrpSpPr>
            <a:grpSpLocks/>
          </p:cNvGrpSpPr>
          <p:nvPr/>
        </p:nvGrpSpPr>
        <p:grpSpPr bwMode="auto">
          <a:xfrm>
            <a:off x="5092700" y="2576513"/>
            <a:ext cx="3000375" cy="1181100"/>
            <a:chOff x="102" y="1272"/>
            <a:chExt cx="1890" cy="744"/>
          </a:xfrm>
        </p:grpSpPr>
        <p:sp>
          <p:nvSpPr>
            <p:cNvPr id="75802" name="Rectangle 25"/>
            <p:cNvSpPr>
              <a:spLocks noChangeArrowheads="1"/>
            </p:cNvSpPr>
            <p:nvPr/>
          </p:nvSpPr>
          <p:spPr bwMode="auto">
            <a:xfrm>
              <a:off x="144" y="1272"/>
              <a:ext cx="1848" cy="690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75803" name="Rectangle 26"/>
            <p:cNvSpPr>
              <a:spLocks noChangeArrowheads="1"/>
            </p:cNvSpPr>
            <p:nvPr/>
          </p:nvSpPr>
          <p:spPr bwMode="auto">
            <a:xfrm>
              <a:off x="102" y="1314"/>
              <a:ext cx="1848" cy="7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75804" name="Text Box 27"/>
            <p:cNvSpPr txBox="1">
              <a:spLocks noChangeArrowheads="1"/>
            </p:cNvSpPr>
            <p:nvPr/>
          </p:nvSpPr>
          <p:spPr bwMode="auto">
            <a:xfrm>
              <a:off x="116" y="1287"/>
              <a:ext cx="1702" cy="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IP protocol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 addressing conventions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 datagram format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 packet handling conventions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</p:grpSp>
      <p:sp>
        <p:nvSpPr>
          <p:cNvPr id="75789" name="Rectangle 29"/>
          <p:cNvSpPr>
            <a:spLocks noChangeArrowheads="1"/>
          </p:cNvSpPr>
          <p:nvPr/>
        </p:nvSpPr>
        <p:spPr bwMode="auto">
          <a:xfrm>
            <a:off x="5216525" y="3878263"/>
            <a:ext cx="1933575" cy="8477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75790" name="Rectangle 30"/>
          <p:cNvSpPr>
            <a:spLocks noChangeArrowheads="1"/>
          </p:cNvSpPr>
          <p:nvPr/>
        </p:nvSpPr>
        <p:spPr bwMode="auto">
          <a:xfrm>
            <a:off x="5149850" y="3946525"/>
            <a:ext cx="1933575" cy="8477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75791" name="Text Box 31"/>
          <p:cNvSpPr txBox="1">
            <a:spLocks noChangeArrowheads="1"/>
          </p:cNvSpPr>
          <p:nvPr/>
        </p:nvSpPr>
        <p:spPr bwMode="auto">
          <a:xfrm>
            <a:off x="5162550" y="3911600"/>
            <a:ext cx="190023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ICMP protocol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error reporting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router 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“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signaling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”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75792" name="Line 32"/>
          <p:cNvSpPr>
            <a:spLocks noChangeShapeType="1"/>
          </p:cNvSpPr>
          <p:nvPr/>
        </p:nvSpPr>
        <p:spPr bwMode="auto">
          <a:xfrm flipV="1">
            <a:off x="1657350" y="2466975"/>
            <a:ext cx="652462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793" name="Text Box 33"/>
          <p:cNvSpPr txBox="1">
            <a:spLocks noChangeArrowheads="1"/>
          </p:cNvSpPr>
          <p:nvPr/>
        </p:nvSpPr>
        <p:spPr bwMode="auto">
          <a:xfrm>
            <a:off x="3098800" y="1989138"/>
            <a:ext cx="25251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transport layer: TCP, UDP</a:t>
            </a:r>
          </a:p>
        </p:txBody>
      </p:sp>
      <p:sp>
        <p:nvSpPr>
          <p:cNvPr id="75794" name="Text Box 34"/>
          <p:cNvSpPr txBox="1">
            <a:spLocks noChangeArrowheads="1"/>
          </p:cNvSpPr>
          <p:nvPr/>
        </p:nvSpPr>
        <p:spPr bwMode="auto">
          <a:xfrm>
            <a:off x="4213225" y="4960938"/>
            <a:ext cx="1025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link layer</a:t>
            </a:r>
          </a:p>
        </p:txBody>
      </p:sp>
      <p:sp>
        <p:nvSpPr>
          <p:cNvPr id="75795" name="Text Box 35"/>
          <p:cNvSpPr txBox="1">
            <a:spLocks noChangeArrowheads="1"/>
          </p:cNvSpPr>
          <p:nvPr/>
        </p:nvSpPr>
        <p:spPr bwMode="auto">
          <a:xfrm>
            <a:off x="4060825" y="5484813"/>
            <a:ext cx="14376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physical layer</a:t>
            </a:r>
          </a:p>
        </p:txBody>
      </p:sp>
      <p:sp>
        <p:nvSpPr>
          <p:cNvPr id="75796" name="Text Box 36"/>
          <p:cNvSpPr txBox="1">
            <a:spLocks noChangeArrowheads="1"/>
          </p:cNvSpPr>
          <p:nvPr/>
        </p:nvSpPr>
        <p:spPr bwMode="auto">
          <a:xfrm>
            <a:off x="344494" y="3259138"/>
            <a:ext cx="12271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network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layer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75797" name="Line 37"/>
          <p:cNvSpPr>
            <a:spLocks noChangeShapeType="1"/>
          </p:cNvSpPr>
          <p:nvPr/>
        </p:nvSpPr>
        <p:spPr bwMode="auto">
          <a:xfrm flipV="1">
            <a:off x="1381125" y="2486025"/>
            <a:ext cx="0" cy="7429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798" name="Line 38"/>
          <p:cNvSpPr>
            <a:spLocks noChangeShapeType="1"/>
          </p:cNvSpPr>
          <p:nvPr/>
        </p:nvSpPr>
        <p:spPr bwMode="auto">
          <a:xfrm>
            <a:off x="1381125" y="4152900"/>
            <a:ext cx="0" cy="7429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5799" name="Picture 40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938213"/>
            <a:ext cx="59420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5664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2D72B3AD-649D-3941-BE49-149AFAF75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Global Addresses</a:t>
            </a:r>
            <a:endParaRPr lang="en-AU" altLang="en-US" sz="3600" dirty="0"/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26244D05-393E-B040-A6C1-26B3AA6714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1084521"/>
            <a:ext cx="7886700" cy="5092442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Properties</a:t>
            </a:r>
          </a:p>
          <a:p>
            <a:pPr lvl="1"/>
            <a:r>
              <a:rPr lang="en-US" altLang="en-US" sz="2000" dirty="0"/>
              <a:t>globally unique</a:t>
            </a:r>
          </a:p>
          <a:p>
            <a:pPr lvl="1"/>
            <a:r>
              <a:rPr lang="en-US" altLang="en-US" sz="2000" dirty="0"/>
              <a:t>hierarchical: network + host</a:t>
            </a:r>
          </a:p>
          <a:p>
            <a:pPr lvl="1"/>
            <a:r>
              <a:rPr lang="en-US" altLang="en-US" sz="2000" dirty="0"/>
              <a:t>4 Billion IP address, half are A type, ¼ is B type, and 1/8 is C type</a:t>
            </a:r>
          </a:p>
          <a:p>
            <a:r>
              <a:rPr lang="en-US" altLang="en-US" sz="2400" dirty="0"/>
              <a:t>Format</a:t>
            </a:r>
          </a:p>
          <a:p>
            <a:pPr>
              <a:buFontTx/>
              <a:buNone/>
            </a:pPr>
            <a:endParaRPr lang="en-US" altLang="en-US" sz="2400" dirty="0"/>
          </a:p>
          <a:p>
            <a:pPr>
              <a:buFontTx/>
              <a:buNone/>
            </a:pPr>
            <a:endParaRPr lang="en-US" altLang="en-US" sz="2400" dirty="0"/>
          </a:p>
          <a:p>
            <a:pPr>
              <a:buFontTx/>
              <a:buNone/>
            </a:pPr>
            <a:endParaRPr lang="en-US" altLang="en-US" sz="2400" dirty="0"/>
          </a:p>
          <a:p>
            <a:r>
              <a:rPr lang="en-US" altLang="en-US" sz="2400" dirty="0"/>
              <a:t>Dot notation</a:t>
            </a:r>
          </a:p>
          <a:p>
            <a:pPr lvl="1"/>
            <a:r>
              <a:rPr lang="en-US" altLang="en-US" sz="2000" dirty="0"/>
              <a:t>10.3.2.4</a:t>
            </a:r>
          </a:p>
          <a:p>
            <a:pPr lvl="1"/>
            <a:r>
              <a:rPr lang="en-US" altLang="en-US" sz="2000" dirty="0"/>
              <a:t>128.96.33.81</a:t>
            </a:r>
          </a:p>
          <a:p>
            <a:pPr lvl="1"/>
            <a:r>
              <a:rPr lang="en-US" altLang="en-US" sz="2000" dirty="0"/>
              <a:t>192.12.69.77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  <p:pic>
        <p:nvPicPr>
          <p:cNvPr id="75780" name="Picture 5" descr="f03-19-9780123850591 copy">
            <a:extLst>
              <a:ext uri="{FF2B5EF4-FFF2-40B4-BE49-F238E27FC236}">
                <a16:creationId xmlns:a16="http://schemas.microsoft.com/office/drawing/2014/main" id="{14E8D2D9-9466-794D-B0E7-3EF9210D5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474" y="2710120"/>
            <a:ext cx="3889375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4772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2B818E-4358-9443-8B7D-6385C47B4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FE207-8B1E-D549-B25C-25910A1BC18F}"/>
              </a:ext>
            </a:extLst>
          </p:cNvPr>
          <p:cNvSpPr txBox="1"/>
          <p:nvPr/>
        </p:nvSpPr>
        <p:spPr>
          <a:xfrm>
            <a:off x="1557648" y="667768"/>
            <a:ext cx="249919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0001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0011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0101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0111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1011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1101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1111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BC4249C-5FDA-724D-9D05-A2C2CE09CAE0}"/>
              </a:ext>
            </a:extLst>
          </p:cNvPr>
          <p:cNvSpPr txBox="1">
            <a:spLocks noChangeArrowheads="1"/>
          </p:cNvSpPr>
          <p:nvPr/>
        </p:nvSpPr>
        <p:spPr>
          <a:xfrm>
            <a:off x="136175" y="73719"/>
            <a:ext cx="8281987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Let’s assume we have 4-bit address (instead of 32 bit)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ＭＳ Ｐゴシック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C70E79-B7CF-9B43-A9F2-613E5B6860EF}"/>
              </a:ext>
            </a:extLst>
          </p:cNvPr>
          <p:cNvSpPr/>
          <p:nvPr/>
        </p:nvSpPr>
        <p:spPr>
          <a:xfrm>
            <a:off x="1583406" y="719832"/>
            <a:ext cx="259277" cy="294875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BC37BC-0D0A-D14E-A32F-BA5C00392F28}"/>
              </a:ext>
            </a:extLst>
          </p:cNvPr>
          <p:cNvGrpSpPr/>
          <p:nvPr/>
        </p:nvGrpSpPr>
        <p:grpSpPr>
          <a:xfrm>
            <a:off x="2653048" y="719832"/>
            <a:ext cx="4701108" cy="2948757"/>
            <a:chOff x="2653048" y="719832"/>
            <a:chExt cx="4701108" cy="294875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F50EE5-3BC1-E940-910F-CFFE0B46F686}"/>
                </a:ext>
              </a:extLst>
            </p:cNvPr>
            <p:cNvSpPr txBox="1"/>
            <p:nvPr/>
          </p:nvSpPr>
          <p:spPr>
            <a:xfrm>
              <a:off x="2973696" y="2012976"/>
              <a:ext cx="43804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Class A (Half of all possible addresses)</a:t>
              </a:r>
            </a:p>
          </p:txBody>
        </p:sp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3317BF2B-A60B-AA44-947A-5792C5DCD470}"/>
                </a:ext>
              </a:extLst>
            </p:cNvPr>
            <p:cNvSpPr/>
            <p:nvPr/>
          </p:nvSpPr>
          <p:spPr>
            <a:xfrm>
              <a:off x="2653048" y="719832"/>
              <a:ext cx="320648" cy="2948757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5E96388-A46E-B442-80D3-1E488429098B}"/>
              </a:ext>
            </a:extLst>
          </p:cNvPr>
          <p:cNvSpPr/>
          <p:nvPr/>
        </p:nvSpPr>
        <p:spPr>
          <a:xfrm>
            <a:off x="1583406" y="3720654"/>
            <a:ext cx="515850" cy="139226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28FF8A-3C17-134C-A5B0-5FBBEE4B47D0}"/>
              </a:ext>
            </a:extLst>
          </p:cNvPr>
          <p:cNvGrpSpPr/>
          <p:nvPr/>
        </p:nvGrpSpPr>
        <p:grpSpPr>
          <a:xfrm>
            <a:off x="2653048" y="3720653"/>
            <a:ext cx="4701108" cy="1392261"/>
            <a:chOff x="2653048" y="2276328"/>
            <a:chExt cx="4701108" cy="139226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3E992E-D3AD-6F47-BBF9-88C8948E7D0B}"/>
                </a:ext>
              </a:extLst>
            </p:cNvPr>
            <p:cNvSpPr txBox="1"/>
            <p:nvPr/>
          </p:nvSpPr>
          <p:spPr>
            <a:xfrm>
              <a:off x="2973696" y="2740338"/>
              <a:ext cx="43804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Class B (1/4 of all possible addresses)</a:t>
              </a:r>
            </a:p>
          </p:txBody>
        </p:sp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6E9C6DD4-5DB8-0447-912A-94BCF446DFF0}"/>
                </a:ext>
              </a:extLst>
            </p:cNvPr>
            <p:cNvSpPr/>
            <p:nvPr/>
          </p:nvSpPr>
          <p:spPr>
            <a:xfrm>
              <a:off x="2653048" y="2276328"/>
              <a:ext cx="320648" cy="1392261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D424824-0EDE-E74B-8AAF-0D8CBF8FBB6F}"/>
              </a:ext>
            </a:extLst>
          </p:cNvPr>
          <p:cNvSpPr/>
          <p:nvPr/>
        </p:nvSpPr>
        <p:spPr>
          <a:xfrm>
            <a:off x="1569898" y="5146652"/>
            <a:ext cx="735419" cy="646113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04E284-F987-7944-A53D-77A7C2CC7676}"/>
              </a:ext>
            </a:extLst>
          </p:cNvPr>
          <p:cNvGrpSpPr/>
          <p:nvPr/>
        </p:nvGrpSpPr>
        <p:grpSpPr>
          <a:xfrm>
            <a:off x="2653048" y="5178822"/>
            <a:ext cx="4689427" cy="626716"/>
            <a:chOff x="2653048" y="3041873"/>
            <a:chExt cx="4689427" cy="62671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3F040B-59E7-254A-B2D6-FE0947E8865D}"/>
                </a:ext>
              </a:extLst>
            </p:cNvPr>
            <p:cNvSpPr txBox="1"/>
            <p:nvPr/>
          </p:nvSpPr>
          <p:spPr>
            <a:xfrm>
              <a:off x="2962015" y="3143495"/>
              <a:ext cx="43804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Class C (1/8 of all possible addresses)</a:t>
              </a:r>
            </a:p>
          </p:txBody>
        </p:sp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1BE98EEC-7A35-7049-AC53-7747E48FC0A4}"/>
                </a:ext>
              </a:extLst>
            </p:cNvPr>
            <p:cNvSpPr/>
            <p:nvPr/>
          </p:nvSpPr>
          <p:spPr>
            <a:xfrm>
              <a:off x="2653048" y="3041873"/>
              <a:ext cx="320648" cy="626716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325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2B818E-4358-9443-8B7D-6385C47B4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FE207-8B1E-D549-B25C-25910A1BC18F}"/>
              </a:ext>
            </a:extLst>
          </p:cNvPr>
          <p:cNvSpPr txBox="1"/>
          <p:nvPr/>
        </p:nvSpPr>
        <p:spPr>
          <a:xfrm>
            <a:off x="5490655" y="911059"/>
            <a:ext cx="24991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0001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0011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0101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0111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BC4249C-5FDA-724D-9D05-A2C2CE09CAE0}"/>
              </a:ext>
            </a:extLst>
          </p:cNvPr>
          <p:cNvSpPr txBox="1">
            <a:spLocks noChangeArrowheads="1"/>
          </p:cNvSpPr>
          <p:nvPr/>
        </p:nvSpPr>
        <p:spPr>
          <a:xfrm>
            <a:off x="136175" y="73719"/>
            <a:ext cx="8281987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Let’s assume we have 4-bit address (instead of 32 bit)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ＭＳ Ｐゴシック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C70E79-B7CF-9B43-A9F2-613E5B6860EF}"/>
              </a:ext>
            </a:extLst>
          </p:cNvPr>
          <p:cNvSpPr/>
          <p:nvPr/>
        </p:nvSpPr>
        <p:spPr>
          <a:xfrm>
            <a:off x="5504538" y="957774"/>
            <a:ext cx="259277" cy="294875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BC37BC-0D0A-D14E-A32F-BA5C00392F28}"/>
              </a:ext>
            </a:extLst>
          </p:cNvPr>
          <p:cNvGrpSpPr/>
          <p:nvPr/>
        </p:nvGrpSpPr>
        <p:grpSpPr>
          <a:xfrm flipH="1">
            <a:off x="321653" y="960175"/>
            <a:ext cx="4701108" cy="2948757"/>
            <a:chOff x="2653048" y="719832"/>
            <a:chExt cx="4701108" cy="294875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F50EE5-3BC1-E940-910F-CFFE0B46F686}"/>
                </a:ext>
              </a:extLst>
            </p:cNvPr>
            <p:cNvSpPr txBox="1"/>
            <p:nvPr/>
          </p:nvSpPr>
          <p:spPr>
            <a:xfrm>
              <a:off x="2973696" y="2012976"/>
              <a:ext cx="43804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Class A (Half of all possible addresses)</a:t>
              </a:r>
            </a:p>
          </p:txBody>
        </p:sp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3317BF2B-A60B-AA44-947A-5792C5DCD470}"/>
                </a:ext>
              </a:extLst>
            </p:cNvPr>
            <p:cNvSpPr/>
            <p:nvPr/>
          </p:nvSpPr>
          <p:spPr>
            <a:xfrm>
              <a:off x="2653048" y="719832"/>
              <a:ext cx="320648" cy="2948757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47053F-EF21-2341-AFB2-48C27CA8E3BA}"/>
              </a:ext>
            </a:extLst>
          </p:cNvPr>
          <p:cNvGrpSpPr/>
          <p:nvPr/>
        </p:nvGrpSpPr>
        <p:grpSpPr>
          <a:xfrm>
            <a:off x="321653" y="944328"/>
            <a:ext cx="5715322" cy="3988234"/>
            <a:chOff x="321653" y="944328"/>
            <a:chExt cx="5715322" cy="39882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D3622F-C08B-E044-BA5A-A4AC7304B513}"/>
                </a:ext>
              </a:extLst>
            </p:cNvPr>
            <p:cNvSpPr/>
            <p:nvPr/>
          </p:nvSpPr>
          <p:spPr>
            <a:xfrm>
              <a:off x="5777698" y="944328"/>
              <a:ext cx="259277" cy="3204946"/>
            </a:xfrm>
            <a:prstGeom prst="rect">
              <a:avLst/>
            </a:prstGeom>
            <a:noFill/>
            <a:ln w="2222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A0CAD7-E9D8-1D46-82BD-952334CDBD7F}"/>
                </a:ext>
              </a:extLst>
            </p:cNvPr>
            <p:cNvSpPr txBox="1"/>
            <p:nvPr/>
          </p:nvSpPr>
          <p:spPr>
            <a:xfrm flipH="1">
              <a:off x="321653" y="4532452"/>
              <a:ext cx="5328170" cy="400110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Say, 1 bit for network part = 2 different networks</a:t>
              </a:r>
            </a:p>
          </p:txBody>
        </p:sp>
        <p:cxnSp>
          <p:nvCxnSpPr>
            <p:cNvPr id="20" name="Curved Connector 19">
              <a:extLst>
                <a:ext uri="{FF2B5EF4-FFF2-40B4-BE49-F238E27FC236}">
                  <a16:creationId xmlns:a16="http://schemas.microsoft.com/office/drawing/2014/main" id="{323F3568-ACB8-6D4C-8258-4EFFD022F04F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V="1">
              <a:off x="5649823" y="4171409"/>
              <a:ext cx="273160" cy="561098"/>
            </a:xfrm>
            <a:prstGeom prst="curvedConnector2">
              <a:avLst/>
            </a:prstGeom>
            <a:ln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2BC418A-CA4A-F64B-B8C0-A3EFD7CD7218}"/>
              </a:ext>
            </a:extLst>
          </p:cNvPr>
          <p:cNvGrpSpPr/>
          <p:nvPr/>
        </p:nvGrpSpPr>
        <p:grpSpPr>
          <a:xfrm>
            <a:off x="594813" y="2434107"/>
            <a:ext cx="5910056" cy="3272869"/>
            <a:chOff x="313625" y="2434107"/>
            <a:chExt cx="5910056" cy="327286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6B4CA47-5113-AE4C-8795-AB56134A3E0B}"/>
                </a:ext>
              </a:extLst>
            </p:cNvPr>
            <p:cNvSpPr/>
            <p:nvPr/>
          </p:nvSpPr>
          <p:spPr>
            <a:xfrm>
              <a:off x="5777698" y="2434107"/>
              <a:ext cx="445983" cy="1818200"/>
            </a:xfrm>
            <a:prstGeom prst="rect">
              <a:avLst/>
            </a:prstGeom>
            <a:noFill/>
            <a:ln w="2222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965B649-757E-0046-AD9E-3CA7F74429CE}"/>
                </a:ext>
              </a:extLst>
            </p:cNvPr>
            <p:cNvSpPr txBox="1"/>
            <p:nvPr/>
          </p:nvSpPr>
          <p:spPr>
            <a:xfrm flipH="1">
              <a:off x="313625" y="5306866"/>
              <a:ext cx="4895842" cy="400110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Say, 2 bits for host part = 4 hosts per network</a:t>
              </a:r>
            </a:p>
          </p:txBody>
        </p:sp>
        <p:cxnSp>
          <p:nvCxnSpPr>
            <p:cNvPr id="30" name="Curved Connector 29">
              <a:extLst>
                <a:ext uri="{FF2B5EF4-FFF2-40B4-BE49-F238E27FC236}">
                  <a16:creationId xmlns:a16="http://schemas.microsoft.com/office/drawing/2014/main" id="{1C819E2F-A8E1-534B-80CD-66856C42B8AE}"/>
                </a:ext>
              </a:extLst>
            </p:cNvPr>
            <p:cNvCxnSpPr>
              <a:cxnSpLocks/>
              <a:stCxn id="29" idx="1"/>
              <a:endCxn id="28" idx="2"/>
            </p:cNvCxnSpPr>
            <p:nvPr/>
          </p:nvCxnSpPr>
          <p:spPr>
            <a:xfrm flipV="1">
              <a:off x="5209467" y="4252307"/>
              <a:ext cx="791223" cy="1254614"/>
            </a:xfrm>
            <a:prstGeom prst="curvedConnector2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119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2D72B3AD-649D-3941-BE49-149AFAF75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Global Addresses</a:t>
            </a:r>
            <a:endParaRPr lang="en-AU" altLang="en-US" sz="3600" dirty="0"/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26244D05-393E-B040-A6C1-26B3AA6714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1084521"/>
            <a:ext cx="7886700" cy="5092442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Properties</a:t>
            </a:r>
          </a:p>
          <a:p>
            <a:pPr lvl="1"/>
            <a:r>
              <a:rPr lang="en-US" altLang="en-US" sz="2000" dirty="0"/>
              <a:t>globally unique</a:t>
            </a:r>
          </a:p>
          <a:p>
            <a:pPr lvl="1"/>
            <a:r>
              <a:rPr lang="en-US" altLang="en-US" sz="2000" dirty="0"/>
              <a:t>hierarchical: network + host</a:t>
            </a:r>
          </a:p>
          <a:p>
            <a:pPr lvl="1"/>
            <a:r>
              <a:rPr lang="en-US" altLang="en-US" sz="2000" dirty="0"/>
              <a:t>4 Billion IP address, half are A type, ¼ is B type, and 1/8 is C type</a:t>
            </a:r>
          </a:p>
          <a:p>
            <a:r>
              <a:rPr lang="en-US" altLang="en-US" sz="2400" dirty="0"/>
              <a:t>Format</a:t>
            </a:r>
          </a:p>
          <a:p>
            <a:pPr>
              <a:buFontTx/>
              <a:buNone/>
            </a:pPr>
            <a:endParaRPr lang="en-US" altLang="en-US" sz="2400" dirty="0"/>
          </a:p>
          <a:p>
            <a:pPr>
              <a:buFontTx/>
              <a:buNone/>
            </a:pPr>
            <a:endParaRPr lang="en-US" altLang="en-US" sz="2400" dirty="0"/>
          </a:p>
          <a:p>
            <a:pPr>
              <a:buFontTx/>
              <a:buNone/>
            </a:pPr>
            <a:endParaRPr lang="en-US" altLang="en-US" sz="2400" dirty="0"/>
          </a:p>
          <a:p>
            <a:r>
              <a:rPr lang="en-US" altLang="en-US" sz="2400" dirty="0"/>
              <a:t>Dot notation</a:t>
            </a:r>
          </a:p>
          <a:p>
            <a:pPr lvl="1"/>
            <a:r>
              <a:rPr lang="en-US" altLang="en-US" sz="2000" dirty="0"/>
              <a:t>10.3.2.4</a:t>
            </a:r>
          </a:p>
          <a:p>
            <a:pPr lvl="1"/>
            <a:r>
              <a:rPr lang="en-US" altLang="en-US" sz="2000" dirty="0"/>
              <a:t>128.96.33.81</a:t>
            </a:r>
          </a:p>
          <a:p>
            <a:pPr lvl="1"/>
            <a:r>
              <a:rPr lang="en-US" altLang="en-US" sz="2000" dirty="0"/>
              <a:t>192.12.69.77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  <p:pic>
        <p:nvPicPr>
          <p:cNvPr id="75780" name="Picture 5" descr="f03-19-9780123850591 copy">
            <a:extLst>
              <a:ext uri="{FF2B5EF4-FFF2-40B4-BE49-F238E27FC236}">
                <a16:creationId xmlns:a16="http://schemas.microsoft.com/office/drawing/2014/main" id="{14E8D2D9-9466-794D-B0E7-3EF9210D5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474" y="2710120"/>
            <a:ext cx="3889375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1947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3">
            <a:extLst>
              <a:ext uri="{FF2B5EF4-FFF2-40B4-BE49-F238E27FC236}">
                <a16:creationId xmlns:a16="http://schemas.microsoft.com/office/drawing/2014/main" id="{818DC3BF-0091-0D40-B2FC-326495104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1487A-6ECC-6245-BED8-147B1CE9269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8D48A99D-A0B7-3D43-BAD6-6DE3BCC13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Classful Addressing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9245B73B-114F-9A4B-8002-5D2A86F9BE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913" y="969366"/>
            <a:ext cx="86868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In the olden days, only fixed allocation sizes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Class A: 0*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Very large </a:t>
            </a:r>
            <a:r>
              <a:rPr lang="en-US" altLang="en-US" dirty="0">
                <a:solidFill>
                  <a:srgbClr val="FF3300"/>
                </a:solidFill>
                <a:ea typeface="ＭＳ Ｐゴシック" panose="020B0600070205080204" pitchFamily="34" charset="-128"/>
              </a:rPr>
              <a:t>/8</a:t>
            </a:r>
            <a:r>
              <a:rPr lang="en-US" altLang="en-US" dirty="0">
                <a:ea typeface="ＭＳ Ｐゴシック" panose="020B0600070205080204" pitchFamily="34" charset="-128"/>
              </a:rPr>
              <a:t> blocks (e.g., MIT has 18.0.0.0/8)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There can be 126 different class A networks (0 and 127 values are reserved) and (2</a:t>
            </a:r>
            <a:r>
              <a:rPr lang="en-US" altLang="en-US" sz="2000" baseline="30000" dirty="0">
                <a:ea typeface="ＭＳ Ｐゴシック" panose="020B0600070205080204" pitchFamily="34" charset="-128"/>
              </a:rPr>
              <a:t>24</a:t>
            </a:r>
            <a:r>
              <a:rPr lang="en-US" altLang="en-US" sz="2000" dirty="0">
                <a:ea typeface="ＭＳ Ｐゴシック" panose="020B0600070205080204" pitchFamily="34" charset="-128"/>
              </a:rPr>
              <a:t>-2) different hosts (2 values are reserved)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Class B: 10*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Large </a:t>
            </a:r>
            <a:r>
              <a:rPr lang="en-US" altLang="en-US" dirty="0">
                <a:solidFill>
                  <a:srgbClr val="FF3300"/>
                </a:solidFill>
                <a:ea typeface="ＭＳ Ｐゴシック" panose="020B0600070205080204" pitchFamily="34" charset="-128"/>
              </a:rPr>
              <a:t>/16</a:t>
            </a:r>
            <a:r>
              <a:rPr lang="en-US" altLang="en-US" dirty="0">
                <a:ea typeface="ＭＳ Ｐゴシック" panose="020B0600070205080204" pitchFamily="34" charset="-128"/>
              </a:rPr>
              <a:t> blocks (</a:t>
            </a:r>
            <a:r>
              <a:rPr lang="en-US" altLang="en-US" dirty="0" err="1">
                <a:ea typeface="ＭＳ Ｐゴシック" panose="020B0600070205080204" pitchFamily="34" charset="-128"/>
              </a:rPr>
              <a:t>e.g</a:t>
            </a:r>
            <a:r>
              <a:rPr lang="en-US" altLang="en-US" dirty="0">
                <a:ea typeface="ＭＳ Ｐゴシック" panose="020B0600070205080204" pitchFamily="34" charset="-128"/>
              </a:rPr>
              <a:t>,. Princeton has 128.112.0.0/16)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Class C: 110*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Small </a:t>
            </a:r>
            <a:r>
              <a:rPr lang="en-US" altLang="en-US" dirty="0">
                <a:solidFill>
                  <a:srgbClr val="FF3300"/>
                </a:solidFill>
                <a:ea typeface="ＭＳ Ｐゴシック" panose="020B0600070205080204" pitchFamily="34" charset="-128"/>
              </a:rPr>
              <a:t>/24</a:t>
            </a:r>
            <a:r>
              <a:rPr lang="en-US" altLang="en-US" dirty="0">
                <a:ea typeface="ＭＳ Ｐゴシック" panose="020B0600070205080204" pitchFamily="34" charset="-128"/>
              </a:rPr>
              <a:t> blocks (e.g., AT&amp;T Labs has 192.20.225.0/24)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2</a:t>
            </a:r>
            <a:r>
              <a:rPr lang="en-US" altLang="en-US" sz="2000" baseline="30000" dirty="0">
                <a:ea typeface="ＭＳ Ｐゴシック" panose="020B0600070205080204" pitchFamily="34" charset="-128"/>
              </a:rPr>
              <a:t>21</a:t>
            </a:r>
            <a:r>
              <a:rPr lang="en-US" altLang="en-US" sz="2000" dirty="0">
                <a:ea typeface="ＭＳ Ｐゴシック" panose="020B0600070205080204" pitchFamily="34" charset="-128"/>
              </a:rPr>
              <a:t> different networks possible, 254 hosts (255 is reserved for broadcast and 0 is reserved)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7F7F7F"/>
                </a:solidFill>
                <a:ea typeface="ＭＳ Ｐゴシック" panose="020B0600070205080204" pitchFamily="34" charset="-128"/>
              </a:rPr>
              <a:t>Class D: 1110* for multicast groups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7F7F7F"/>
                </a:solidFill>
                <a:ea typeface="ＭＳ Ｐゴシック" panose="020B0600070205080204" pitchFamily="34" charset="-128"/>
              </a:rPr>
              <a:t>Class E: 11110* reserved for future use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This is why folks use dotted-quad notation!</a:t>
            </a:r>
          </a:p>
        </p:txBody>
      </p:sp>
    </p:spTree>
    <p:extLst>
      <p:ext uri="{BB962C8B-B14F-4D97-AF65-F5344CB8AC3E}">
        <p14:creationId xmlns:p14="http://schemas.microsoft.com/office/powerpoint/2010/main" val="23415449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C191707A-159C-AE46-B5C3-0DC5505EE3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IP Datagram Forwarding</a:t>
            </a:r>
            <a:endParaRPr lang="en-AU" altLang="en-US" sz="3600"/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6E9C149F-C171-AA4F-8BA1-09BE175400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3550" y="843479"/>
            <a:ext cx="7886700" cy="4351338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altLang="en-US" sz="2400" dirty="0"/>
              <a:t>Strategy</a:t>
            </a:r>
          </a:p>
          <a:p>
            <a:pPr lvl="1">
              <a:lnSpc>
                <a:spcPct val="85000"/>
              </a:lnSpc>
            </a:pPr>
            <a:r>
              <a:rPr lang="en-US" altLang="en-US" sz="2000" dirty="0"/>
              <a:t>every datagram contains destination's address</a:t>
            </a:r>
          </a:p>
          <a:p>
            <a:pPr lvl="1">
              <a:lnSpc>
                <a:spcPct val="85000"/>
              </a:lnSpc>
            </a:pPr>
            <a:r>
              <a:rPr lang="en-US" altLang="en-US" sz="2000" dirty="0"/>
              <a:t>if directly connected to destination network, then forward to host</a:t>
            </a:r>
          </a:p>
          <a:p>
            <a:pPr lvl="1">
              <a:lnSpc>
                <a:spcPct val="85000"/>
              </a:lnSpc>
            </a:pPr>
            <a:r>
              <a:rPr lang="en-US" altLang="en-US" sz="2000" dirty="0"/>
              <a:t>if not directly connected to destination network, then forward to some router</a:t>
            </a:r>
          </a:p>
          <a:p>
            <a:pPr lvl="1">
              <a:lnSpc>
                <a:spcPct val="85000"/>
              </a:lnSpc>
            </a:pPr>
            <a:r>
              <a:rPr lang="en-US" altLang="en-US" sz="2000" dirty="0"/>
              <a:t>forwarding table maps network number into next hop</a:t>
            </a:r>
          </a:p>
          <a:p>
            <a:pPr lvl="1">
              <a:lnSpc>
                <a:spcPct val="85000"/>
              </a:lnSpc>
            </a:pPr>
            <a:r>
              <a:rPr lang="en-US" altLang="en-US" sz="2000" dirty="0"/>
              <a:t>each host has a </a:t>
            </a:r>
            <a:r>
              <a:rPr lang="en-US" altLang="en-US" dirty="0">
                <a:solidFill>
                  <a:srgbClr val="C00000"/>
                </a:solidFill>
              </a:rPr>
              <a:t>default router</a:t>
            </a:r>
          </a:p>
          <a:p>
            <a:pPr lvl="1">
              <a:lnSpc>
                <a:spcPct val="85000"/>
              </a:lnSpc>
            </a:pPr>
            <a:r>
              <a:rPr lang="en-US" altLang="en-US" sz="2000" dirty="0"/>
              <a:t>each router maintains a forwarding table</a:t>
            </a:r>
          </a:p>
          <a:p>
            <a:pPr>
              <a:lnSpc>
                <a:spcPct val="85000"/>
              </a:lnSpc>
            </a:pPr>
            <a:r>
              <a:rPr lang="en-US" altLang="en-US" sz="2400" dirty="0"/>
              <a:t>Example (router R2)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  <p:pic>
        <p:nvPicPr>
          <p:cNvPr id="76804" name="Picture 7">
            <a:extLst>
              <a:ext uri="{FF2B5EF4-FFF2-40B4-BE49-F238E27FC236}">
                <a16:creationId xmlns:a16="http://schemas.microsoft.com/office/drawing/2014/main" id="{2A732A06-BACF-4740-A6C5-1158E7520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4363761"/>
            <a:ext cx="367188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03-14-9780123850591 copy">
            <a:extLst>
              <a:ext uri="{FF2B5EF4-FFF2-40B4-BE49-F238E27FC236}">
                <a16:creationId xmlns:a16="http://schemas.microsoft.com/office/drawing/2014/main" id="{1D943DB1-318F-E347-AE28-667364A0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3875861"/>
            <a:ext cx="3510868" cy="298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8742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0E238358-A64A-E34F-A925-FCCE89F8F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IP Datagram Forwarding</a:t>
            </a:r>
            <a:endParaRPr lang="en-AU" altLang="en-US" sz="3600"/>
          </a:p>
        </p:txBody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C700AF6A-C37A-8047-84B9-54796AACAE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85000"/>
              </a:lnSpc>
              <a:defRPr/>
            </a:pPr>
            <a:r>
              <a:rPr lang="en-US" sz="2400" dirty="0"/>
              <a:t>Algorithm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b="1" dirty="0">
                <a:latin typeface="Courier New" pitchFamily="49" charset="0"/>
              </a:rPr>
              <a:t>if</a:t>
            </a:r>
            <a:r>
              <a:rPr lang="en-US" sz="1800" dirty="0">
                <a:latin typeface="Courier New" pitchFamily="49" charset="0"/>
              </a:rPr>
              <a:t> (</a:t>
            </a:r>
            <a:r>
              <a:rPr lang="en-US" sz="1800" dirty="0" err="1">
                <a:latin typeface="Courier New" pitchFamily="49" charset="0"/>
              </a:rPr>
              <a:t>NetworkNum</a:t>
            </a:r>
            <a:r>
              <a:rPr lang="en-US" sz="1800" dirty="0">
                <a:latin typeface="Courier New" pitchFamily="49" charset="0"/>
              </a:rPr>
              <a:t> of destination = </a:t>
            </a:r>
            <a:r>
              <a:rPr lang="en-US" sz="1800" dirty="0" err="1">
                <a:latin typeface="Courier New" pitchFamily="49" charset="0"/>
              </a:rPr>
              <a:t>NetworkNum</a:t>
            </a:r>
            <a:r>
              <a:rPr lang="en-US" sz="1800" dirty="0">
                <a:latin typeface="Courier New" pitchFamily="49" charset="0"/>
              </a:rPr>
              <a:t> of one of my interfaces) </a:t>
            </a:r>
            <a:r>
              <a:rPr lang="en-US" sz="1800" b="1" dirty="0">
                <a:latin typeface="Courier New" pitchFamily="49" charset="0"/>
              </a:rPr>
              <a:t>then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dirty="0">
                <a:latin typeface="Courier New" pitchFamily="49" charset="0"/>
              </a:rPr>
              <a:t>	deliver packet to destination over that interface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b="1" dirty="0">
                <a:latin typeface="Courier New" pitchFamily="49" charset="0"/>
              </a:rPr>
              <a:t>else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dirty="0">
                <a:latin typeface="Courier New" pitchFamily="49" charset="0"/>
              </a:rPr>
              <a:t>	</a:t>
            </a:r>
            <a:r>
              <a:rPr lang="en-US" sz="1800" b="1" dirty="0">
                <a:latin typeface="Courier New" pitchFamily="49" charset="0"/>
              </a:rPr>
              <a:t>if</a:t>
            </a:r>
            <a:r>
              <a:rPr lang="en-US" sz="1800" dirty="0">
                <a:latin typeface="Courier New" pitchFamily="49" charset="0"/>
              </a:rPr>
              <a:t> (</a:t>
            </a:r>
            <a:r>
              <a:rPr lang="en-US" sz="1800" dirty="0" err="1">
                <a:latin typeface="Courier New" pitchFamily="49" charset="0"/>
              </a:rPr>
              <a:t>NetworkNum</a:t>
            </a:r>
            <a:r>
              <a:rPr lang="en-US" sz="1800" dirty="0">
                <a:latin typeface="Courier New" pitchFamily="49" charset="0"/>
              </a:rPr>
              <a:t> of destination is in my forwarding table) </a:t>
            </a:r>
            <a:r>
              <a:rPr lang="en-US" sz="1800" b="1" dirty="0">
                <a:latin typeface="Courier New" pitchFamily="49" charset="0"/>
              </a:rPr>
              <a:t>then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dirty="0">
                <a:latin typeface="Courier New" pitchFamily="49" charset="0"/>
              </a:rPr>
              <a:t>		deliver packet to </a:t>
            </a:r>
            <a:r>
              <a:rPr lang="en-US" sz="1800" dirty="0" err="1">
                <a:latin typeface="Courier New" pitchFamily="49" charset="0"/>
              </a:rPr>
              <a:t>NextHop</a:t>
            </a:r>
            <a:r>
              <a:rPr lang="en-US" sz="1800" dirty="0">
                <a:latin typeface="Courier New" pitchFamily="49" charset="0"/>
              </a:rPr>
              <a:t> router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dirty="0">
                <a:latin typeface="Courier New" pitchFamily="49" charset="0"/>
              </a:rPr>
              <a:t>	</a:t>
            </a:r>
            <a:r>
              <a:rPr lang="en-US" sz="1800" b="1" dirty="0">
                <a:latin typeface="Courier New" pitchFamily="49" charset="0"/>
              </a:rPr>
              <a:t>else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dirty="0">
                <a:latin typeface="Courier New" pitchFamily="49" charset="0"/>
              </a:rPr>
              <a:t>		deliver packet to default router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endParaRPr lang="en-US" sz="1800" dirty="0">
              <a:latin typeface="Courier New" pitchFamily="49" charset="0"/>
            </a:endParaRP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dirty="0"/>
              <a:t>For a host with only one interface and only a default router in its forwarding table, this simplifies to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endParaRPr lang="en-US" sz="1800" dirty="0"/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b="1" dirty="0">
                <a:latin typeface="Courier New" pitchFamily="49" charset="0"/>
              </a:rPr>
              <a:t>if</a:t>
            </a:r>
            <a:r>
              <a:rPr lang="en-US" sz="1800" dirty="0">
                <a:latin typeface="Courier New" pitchFamily="49" charset="0"/>
              </a:rPr>
              <a:t> (</a:t>
            </a:r>
            <a:r>
              <a:rPr lang="en-US" sz="1800" dirty="0" err="1">
                <a:latin typeface="Courier New" pitchFamily="49" charset="0"/>
              </a:rPr>
              <a:t>NetworkNum</a:t>
            </a:r>
            <a:r>
              <a:rPr lang="en-US" sz="1800" dirty="0">
                <a:latin typeface="Courier New" pitchFamily="49" charset="0"/>
              </a:rPr>
              <a:t> of destination = my </a:t>
            </a:r>
            <a:r>
              <a:rPr lang="en-US" sz="1800" dirty="0" err="1">
                <a:latin typeface="Courier New" pitchFamily="49" charset="0"/>
              </a:rPr>
              <a:t>NetworkNum</a:t>
            </a:r>
            <a:r>
              <a:rPr lang="en-US" sz="1800" dirty="0">
                <a:latin typeface="Courier New" pitchFamily="49" charset="0"/>
              </a:rPr>
              <a:t>)</a:t>
            </a:r>
            <a:r>
              <a:rPr lang="en-US" sz="1800" b="1" dirty="0">
                <a:latin typeface="Courier New" pitchFamily="49" charset="0"/>
              </a:rPr>
              <a:t>then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dirty="0">
                <a:latin typeface="Courier New" pitchFamily="49" charset="0"/>
              </a:rPr>
              <a:t>	deliver packet to destination directly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b="1" dirty="0">
                <a:latin typeface="Courier New" pitchFamily="49" charset="0"/>
              </a:rPr>
              <a:t>else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dirty="0">
                <a:latin typeface="Courier New" pitchFamily="49" charset="0"/>
              </a:rPr>
              <a:t>	deliver packet to default router</a:t>
            </a:r>
          </a:p>
          <a:p>
            <a:pPr>
              <a:lnSpc>
                <a:spcPct val="85000"/>
              </a:lnSpc>
              <a:defRPr/>
            </a:pPr>
            <a:endParaRPr lang="en-US" sz="18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9147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40F8DB03-505E-4D44-9DA1-CAD29FD036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Obtaining a Block of Addresses</a:t>
            </a:r>
          </a:p>
        </p:txBody>
      </p:sp>
      <p:sp>
        <p:nvSpPr>
          <p:cNvPr id="874499" name="Rectangle 3">
            <a:extLst>
              <a:ext uri="{FF2B5EF4-FFF2-40B4-BE49-F238E27FC236}">
                <a16:creationId xmlns:a16="http://schemas.microsoft.com/office/drawing/2014/main" id="{260D1E94-362D-4940-BF91-5FBB40C030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Internet Corporation for Assigned Names and Numbers (ICANN)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Allocates large blocks to Regional Internet Registries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Regional Internet Registries (RIRs)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ARIN (American Registry for Internet Numbers)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Allocates to ISPs and large institutions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Internet Service Providers (ISPs)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Allocate address blocks to their customers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Who may, in turn, allocate to their customers…</a:t>
            </a:r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71ABAFFC-DD46-DE4A-95A2-872909A8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062706-4436-1A46-9F16-849EEE8D0FB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0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CF05554E-726A-BA4E-9F9E-DC5E79574D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ＭＳ Ｐゴシック" panose="020B0600070205080204" pitchFamily="34" charset="-128"/>
              </a:rPr>
              <a:t>Pre-CIDR (1988-1994): Steep Growth</a:t>
            </a:r>
          </a:p>
        </p:txBody>
      </p:sp>
      <p:sp>
        <p:nvSpPr>
          <p:cNvPr id="61442" name="Slide Number Placeholder 2">
            <a:extLst>
              <a:ext uri="{FF2B5EF4-FFF2-40B4-BE49-F238E27FC236}">
                <a16:creationId xmlns:a16="http://schemas.microsoft.com/office/drawing/2014/main" id="{B8E773A2-C78F-0145-8ECA-EA10B964B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E28DED-0741-274C-8495-3A5A5AE2561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1443" name="Picture 3">
            <a:extLst>
              <a:ext uri="{FF2B5EF4-FFF2-40B4-BE49-F238E27FC236}">
                <a16:creationId xmlns:a16="http://schemas.microsoft.com/office/drawing/2014/main" id="{4162CC8D-6D24-8149-B9CB-EBAD734C5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933450"/>
            <a:ext cx="9378950" cy="51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">
            <a:extLst>
              <a:ext uri="{FF2B5EF4-FFF2-40B4-BE49-F238E27FC236}">
                <a16:creationId xmlns:a16="http://schemas.microsoft.com/office/drawing/2014/main" id="{C18B5B36-2B20-794B-A006-66E4F6104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8" y="5867400"/>
            <a:ext cx="8410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Growth faster than improvements in equipment capability</a:t>
            </a:r>
          </a:p>
        </p:txBody>
      </p:sp>
    </p:spTree>
    <p:extLst>
      <p:ext uri="{BB962C8B-B14F-4D97-AF65-F5344CB8AC3E}">
        <p14:creationId xmlns:p14="http://schemas.microsoft.com/office/powerpoint/2010/main" val="32875393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Subnetting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D440DE3-3114-1842-9B8C-A2ECFB66DA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1" charset="0"/>
              <a:buNone/>
              <a:defRPr/>
            </a:pPr>
            <a:endParaRPr lang="en-US"/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832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Freeform 1285"/>
          <p:cNvSpPr>
            <a:spLocks/>
          </p:cNvSpPr>
          <p:nvPr/>
        </p:nvSpPr>
        <p:spPr bwMode="auto">
          <a:xfrm>
            <a:off x="6748463" y="3516313"/>
            <a:ext cx="1314450" cy="674687"/>
          </a:xfrm>
          <a:custGeom>
            <a:avLst/>
            <a:gdLst>
              <a:gd name="T0" fmla="*/ 2147483647 w 828"/>
              <a:gd name="T1" fmla="*/ 2147483647 h 425"/>
              <a:gd name="T2" fmla="*/ 2147483647 w 828"/>
              <a:gd name="T3" fmla="*/ 2147483647 h 425"/>
              <a:gd name="T4" fmla="*/ 2147483647 w 828"/>
              <a:gd name="T5" fmla="*/ 2147483647 h 425"/>
              <a:gd name="T6" fmla="*/ 2147483647 w 828"/>
              <a:gd name="T7" fmla="*/ 2147483647 h 425"/>
              <a:gd name="T8" fmla="*/ 2147483647 w 828"/>
              <a:gd name="T9" fmla="*/ 2147483647 h 425"/>
              <a:gd name="T10" fmla="*/ 2147483647 w 828"/>
              <a:gd name="T11" fmla="*/ 2147483647 h 425"/>
              <a:gd name="T12" fmla="*/ 2147483647 w 828"/>
              <a:gd name="T13" fmla="*/ 2147483647 h 425"/>
              <a:gd name="T14" fmla="*/ 2147483647 w 828"/>
              <a:gd name="T15" fmla="*/ 2147483647 h 425"/>
              <a:gd name="T16" fmla="*/ 2147483647 w 828"/>
              <a:gd name="T17" fmla="*/ 2147483647 h 425"/>
              <a:gd name="T18" fmla="*/ 2147483647 w 828"/>
              <a:gd name="T19" fmla="*/ 2147483647 h 425"/>
              <a:gd name="T20" fmla="*/ 2147483647 w 828"/>
              <a:gd name="T21" fmla="*/ 2147483647 h 425"/>
              <a:gd name="T22" fmla="*/ 2147483647 w 828"/>
              <a:gd name="T23" fmla="*/ 2147483647 h 4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8"/>
              <a:gd name="T37" fmla="*/ 0 h 425"/>
              <a:gd name="T38" fmla="*/ 828 w 828"/>
              <a:gd name="T39" fmla="*/ 425 h 4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8" h="425">
                <a:moveTo>
                  <a:pt x="382" y="30"/>
                </a:moveTo>
                <a:cubicBezTo>
                  <a:pt x="350" y="29"/>
                  <a:pt x="413" y="30"/>
                  <a:pt x="370" y="30"/>
                </a:cubicBezTo>
                <a:cubicBezTo>
                  <a:pt x="327" y="30"/>
                  <a:pt x="187" y="16"/>
                  <a:pt x="126" y="32"/>
                </a:cubicBezTo>
                <a:cubicBezTo>
                  <a:pt x="65" y="48"/>
                  <a:pt x="12" y="86"/>
                  <a:pt x="6" y="126"/>
                </a:cubicBezTo>
                <a:cubicBezTo>
                  <a:pt x="0" y="166"/>
                  <a:pt x="44" y="231"/>
                  <a:pt x="92" y="274"/>
                </a:cubicBezTo>
                <a:cubicBezTo>
                  <a:pt x="140" y="317"/>
                  <a:pt x="217" y="360"/>
                  <a:pt x="292" y="384"/>
                </a:cubicBezTo>
                <a:cubicBezTo>
                  <a:pt x="367" y="408"/>
                  <a:pt x="472" y="425"/>
                  <a:pt x="540" y="416"/>
                </a:cubicBezTo>
                <a:cubicBezTo>
                  <a:pt x="608" y="407"/>
                  <a:pt x="659" y="371"/>
                  <a:pt x="698" y="330"/>
                </a:cubicBezTo>
                <a:cubicBezTo>
                  <a:pt x="737" y="289"/>
                  <a:pt x="760" y="221"/>
                  <a:pt x="776" y="170"/>
                </a:cubicBezTo>
                <a:cubicBezTo>
                  <a:pt x="792" y="119"/>
                  <a:pt x="828" y="44"/>
                  <a:pt x="792" y="22"/>
                </a:cubicBezTo>
                <a:cubicBezTo>
                  <a:pt x="756" y="0"/>
                  <a:pt x="630" y="37"/>
                  <a:pt x="560" y="38"/>
                </a:cubicBezTo>
                <a:cubicBezTo>
                  <a:pt x="490" y="39"/>
                  <a:pt x="414" y="31"/>
                  <a:pt x="382" y="3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34" name="Freeform 1286"/>
          <p:cNvSpPr>
            <a:spLocks/>
          </p:cNvSpPr>
          <p:nvPr/>
        </p:nvSpPr>
        <p:spPr bwMode="auto">
          <a:xfrm>
            <a:off x="6767513" y="1990725"/>
            <a:ext cx="1730375" cy="1125538"/>
          </a:xfrm>
          <a:custGeom>
            <a:avLst/>
            <a:gdLst>
              <a:gd name="T0" fmla="*/ 2147483647 w 765"/>
              <a:gd name="T1" fmla="*/ 2147483647 h 459"/>
              <a:gd name="T2" fmla="*/ 2147483647 w 765"/>
              <a:gd name="T3" fmla="*/ 2147483647 h 459"/>
              <a:gd name="T4" fmla="*/ 2147483647 w 765"/>
              <a:gd name="T5" fmla="*/ 2147483647 h 459"/>
              <a:gd name="T6" fmla="*/ 2147483647 w 765"/>
              <a:gd name="T7" fmla="*/ 2147483647 h 459"/>
              <a:gd name="T8" fmla="*/ 2147483647 w 765"/>
              <a:gd name="T9" fmla="*/ 2147483647 h 459"/>
              <a:gd name="T10" fmla="*/ 2147483647 w 765"/>
              <a:gd name="T11" fmla="*/ 2147483647 h 459"/>
              <a:gd name="T12" fmla="*/ 2147483647 w 765"/>
              <a:gd name="T13" fmla="*/ 2147483647 h 459"/>
              <a:gd name="T14" fmla="*/ 2147483647 w 765"/>
              <a:gd name="T15" fmla="*/ 2147483647 h 459"/>
              <a:gd name="T16" fmla="*/ 2147483647 w 765"/>
              <a:gd name="T17" fmla="*/ 2147483647 h 459"/>
              <a:gd name="T18" fmla="*/ 2147483647 w 765"/>
              <a:gd name="T19" fmla="*/ 2147483647 h 459"/>
              <a:gd name="T20" fmla="*/ 2147483647 w 765"/>
              <a:gd name="T21" fmla="*/ 2147483647 h 459"/>
              <a:gd name="T22" fmla="*/ 2147483647 w 765"/>
              <a:gd name="T23" fmla="*/ 2147483647 h 4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5"/>
              <a:gd name="T37" fmla="*/ 0 h 459"/>
              <a:gd name="T38" fmla="*/ 765 w 765"/>
              <a:gd name="T39" fmla="*/ 459 h 45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5" h="459">
                <a:moveTo>
                  <a:pt x="424" y="10"/>
                </a:moveTo>
                <a:cubicBezTo>
                  <a:pt x="362" y="16"/>
                  <a:pt x="343" y="55"/>
                  <a:pt x="288" y="70"/>
                </a:cubicBezTo>
                <a:cubicBezTo>
                  <a:pt x="233" y="85"/>
                  <a:pt x="142" y="56"/>
                  <a:pt x="96" y="100"/>
                </a:cubicBezTo>
                <a:cubicBezTo>
                  <a:pt x="50" y="144"/>
                  <a:pt x="0" y="279"/>
                  <a:pt x="14" y="336"/>
                </a:cubicBezTo>
                <a:cubicBezTo>
                  <a:pt x="28" y="393"/>
                  <a:pt x="125" y="429"/>
                  <a:pt x="180" y="444"/>
                </a:cubicBezTo>
                <a:cubicBezTo>
                  <a:pt x="235" y="459"/>
                  <a:pt x="279" y="426"/>
                  <a:pt x="346" y="426"/>
                </a:cubicBezTo>
                <a:cubicBezTo>
                  <a:pt x="413" y="426"/>
                  <a:pt x="525" y="443"/>
                  <a:pt x="584" y="444"/>
                </a:cubicBezTo>
                <a:cubicBezTo>
                  <a:pt x="643" y="445"/>
                  <a:pt x="670" y="446"/>
                  <a:pt x="698" y="434"/>
                </a:cubicBezTo>
                <a:cubicBezTo>
                  <a:pt x="726" y="422"/>
                  <a:pt x="743" y="418"/>
                  <a:pt x="752" y="372"/>
                </a:cubicBezTo>
                <a:cubicBezTo>
                  <a:pt x="761" y="326"/>
                  <a:pt x="765" y="214"/>
                  <a:pt x="750" y="158"/>
                </a:cubicBezTo>
                <a:cubicBezTo>
                  <a:pt x="735" y="102"/>
                  <a:pt x="716" y="58"/>
                  <a:pt x="662" y="34"/>
                </a:cubicBezTo>
                <a:cubicBezTo>
                  <a:pt x="608" y="10"/>
                  <a:pt x="505" y="0"/>
                  <a:pt x="424" y="10"/>
                </a:cubicBezTo>
                <a:close/>
              </a:path>
            </a:pathLst>
          </a:custGeom>
          <a:gradFill rotWithShape="1">
            <a:gsLst>
              <a:gs pos="0">
                <a:srgbClr val="00CCFF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35" name="Freeform 1287"/>
          <p:cNvSpPr>
            <a:spLocks/>
          </p:cNvSpPr>
          <p:nvPr/>
        </p:nvSpPr>
        <p:spPr bwMode="auto">
          <a:xfrm>
            <a:off x="4946650" y="1698625"/>
            <a:ext cx="1736725" cy="1071563"/>
          </a:xfrm>
          <a:custGeom>
            <a:avLst/>
            <a:gdLst>
              <a:gd name="T0" fmla="*/ 2147483647 w 1036"/>
              <a:gd name="T1" fmla="*/ 2147483647 h 675"/>
              <a:gd name="T2" fmla="*/ 2147483647 w 1036"/>
              <a:gd name="T3" fmla="*/ 2147483647 h 675"/>
              <a:gd name="T4" fmla="*/ 2147483647 w 1036"/>
              <a:gd name="T5" fmla="*/ 2147483647 h 675"/>
              <a:gd name="T6" fmla="*/ 2147483647 w 1036"/>
              <a:gd name="T7" fmla="*/ 2147483647 h 675"/>
              <a:gd name="T8" fmla="*/ 2147483647 w 1036"/>
              <a:gd name="T9" fmla="*/ 2147483647 h 675"/>
              <a:gd name="T10" fmla="*/ 2147483647 w 1036"/>
              <a:gd name="T11" fmla="*/ 2147483647 h 675"/>
              <a:gd name="T12" fmla="*/ 2147483647 w 1036"/>
              <a:gd name="T13" fmla="*/ 2147483647 h 675"/>
              <a:gd name="T14" fmla="*/ 2147483647 w 1036"/>
              <a:gd name="T15" fmla="*/ 2147483647 h 675"/>
              <a:gd name="T16" fmla="*/ 2147483647 w 1036"/>
              <a:gd name="T17" fmla="*/ 2147483647 h 675"/>
              <a:gd name="T18" fmla="*/ 2147483647 w 1036"/>
              <a:gd name="T19" fmla="*/ 2147483647 h 675"/>
              <a:gd name="T20" fmla="*/ 2147483647 w 1036"/>
              <a:gd name="T21" fmla="*/ 2147483647 h 675"/>
              <a:gd name="T22" fmla="*/ 2147483647 w 1036"/>
              <a:gd name="T23" fmla="*/ 2147483647 h 675"/>
              <a:gd name="T24" fmla="*/ 2147483647 w 1036"/>
              <a:gd name="T25" fmla="*/ 2147483647 h 675"/>
              <a:gd name="T26" fmla="*/ 2147483647 w 1036"/>
              <a:gd name="T27" fmla="*/ 2147483647 h 675"/>
              <a:gd name="T28" fmla="*/ 2147483647 w 1036"/>
              <a:gd name="T29" fmla="*/ 2147483647 h 675"/>
              <a:gd name="T30" fmla="*/ 2147483647 w 1036"/>
              <a:gd name="T31" fmla="*/ 2147483647 h 675"/>
              <a:gd name="T32" fmla="*/ 2147483647 w 1036"/>
              <a:gd name="T33" fmla="*/ 2147483647 h 675"/>
              <a:gd name="T34" fmla="*/ 2147483647 w 1036"/>
              <a:gd name="T35" fmla="*/ 2147483647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6"/>
              <a:gd name="T55" fmla="*/ 0 h 675"/>
              <a:gd name="T56" fmla="*/ 1036 w 1036"/>
              <a:gd name="T57" fmla="*/ 675 h 6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036" name="Group 1288"/>
          <p:cNvGrpSpPr>
            <a:grpSpLocks/>
          </p:cNvGrpSpPr>
          <p:nvPr/>
        </p:nvGrpSpPr>
        <p:grpSpPr bwMode="auto">
          <a:xfrm>
            <a:off x="5022850" y="2963863"/>
            <a:ext cx="1458913" cy="933450"/>
            <a:chOff x="2889" y="1631"/>
            <a:chExt cx="980" cy="743"/>
          </a:xfrm>
        </p:grpSpPr>
        <p:sp>
          <p:nvSpPr>
            <p:cNvPr id="44654" name="Rectangle 1289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655" name="AutoShape 1290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4037" name="Line 1291"/>
          <p:cNvSpPr>
            <a:spLocks noChangeShapeType="1"/>
          </p:cNvSpPr>
          <p:nvPr/>
        </p:nvSpPr>
        <p:spPr bwMode="auto">
          <a:xfrm>
            <a:off x="7140575" y="3802063"/>
            <a:ext cx="163513" cy="120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38" name="Line 1292"/>
          <p:cNvSpPr>
            <a:spLocks noChangeShapeType="1"/>
          </p:cNvSpPr>
          <p:nvPr/>
        </p:nvSpPr>
        <p:spPr bwMode="auto">
          <a:xfrm>
            <a:off x="7237413" y="3722688"/>
            <a:ext cx="27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39" name="Line 1293"/>
          <p:cNvSpPr>
            <a:spLocks noChangeShapeType="1"/>
          </p:cNvSpPr>
          <p:nvPr/>
        </p:nvSpPr>
        <p:spPr bwMode="auto">
          <a:xfrm flipV="1">
            <a:off x="7473950" y="3808413"/>
            <a:ext cx="134938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40" name="Line 1294"/>
          <p:cNvSpPr>
            <a:spLocks noChangeShapeType="1"/>
          </p:cNvSpPr>
          <p:nvPr/>
        </p:nvSpPr>
        <p:spPr bwMode="auto">
          <a:xfrm>
            <a:off x="6172200" y="3729038"/>
            <a:ext cx="679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41" name="Line 1295"/>
          <p:cNvSpPr>
            <a:spLocks noChangeShapeType="1"/>
          </p:cNvSpPr>
          <p:nvPr/>
        </p:nvSpPr>
        <p:spPr bwMode="auto">
          <a:xfrm>
            <a:off x="6467475" y="2576513"/>
            <a:ext cx="509588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42" name="Line 1296"/>
          <p:cNvSpPr>
            <a:spLocks noChangeShapeType="1"/>
          </p:cNvSpPr>
          <p:nvPr/>
        </p:nvSpPr>
        <p:spPr bwMode="auto">
          <a:xfrm>
            <a:off x="6034088" y="2392363"/>
            <a:ext cx="152400" cy="9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43" name="Freeform 1297"/>
          <p:cNvSpPr>
            <a:spLocks/>
          </p:cNvSpPr>
          <p:nvPr/>
        </p:nvSpPr>
        <p:spPr bwMode="auto">
          <a:xfrm>
            <a:off x="5241925" y="4367213"/>
            <a:ext cx="3079750" cy="1665287"/>
          </a:xfrm>
          <a:custGeom>
            <a:avLst/>
            <a:gdLst>
              <a:gd name="T0" fmla="*/ 2147483647 w 1940"/>
              <a:gd name="T1" fmla="*/ 2147483647 h 1049"/>
              <a:gd name="T2" fmla="*/ 2147483647 w 1940"/>
              <a:gd name="T3" fmla="*/ 2147483647 h 1049"/>
              <a:gd name="T4" fmla="*/ 2147483647 w 1940"/>
              <a:gd name="T5" fmla="*/ 2147483647 h 1049"/>
              <a:gd name="T6" fmla="*/ 2147483647 w 1940"/>
              <a:gd name="T7" fmla="*/ 2147483647 h 1049"/>
              <a:gd name="T8" fmla="*/ 2147483647 w 1940"/>
              <a:gd name="T9" fmla="*/ 2147483647 h 1049"/>
              <a:gd name="T10" fmla="*/ 2147483647 w 1940"/>
              <a:gd name="T11" fmla="*/ 2147483647 h 1049"/>
              <a:gd name="T12" fmla="*/ 2147483647 w 1940"/>
              <a:gd name="T13" fmla="*/ 2147483647 h 1049"/>
              <a:gd name="T14" fmla="*/ 2147483647 w 1940"/>
              <a:gd name="T15" fmla="*/ 2147483647 h 1049"/>
              <a:gd name="T16" fmla="*/ 2147483647 w 1940"/>
              <a:gd name="T17" fmla="*/ 2147483647 h 1049"/>
              <a:gd name="T18" fmla="*/ 2147483647 w 1940"/>
              <a:gd name="T19" fmla="*/ 2147483647 h 1049"/>
              <a:gd name="T20" fmla="*/ 2147483647 w 1940"/>
              <a:gd name="T21" fmla="*/ 2147483647 h 1049"/>
              <a:gd name="T22" fmla="*/ 2147483647 w 1940"/>
              <a:gd name="T23" fmla="*/ 2147483647 h 1049"/>
              <a:gd name="T24" fmla="*/ 2147483647 w 1940"/>
              <a:gd name="T25" fmla="*/ 2147483647 h 1049"/>
              <a:gd name="T26" fmla="*/ 2147483647 w 1940"/>
              <a:gd name="T27" fmla="*/ 2147483647 h 1049"/>
              <a:gd name="T28" fmla="*/ 2147483647 w 1940"/>
              <a:gd name="T29" fmla="*/ 2147483647 h 1049"/>
              <a:gd name="T30" fmla="*/ 2147483647 w 1940"/>
              <a:gd name="T31" fmla="*/ 2147483647 h 10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940"/>
              <a:gd name="T49" fmla="*/ 0 h 1049"/>
              <a:gd name="T50" fmla="*/ 1940 w 1940"/>
              <a:gd name="T51" fmla="*/ 1049 h 10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940" h="1049">
                <a:moveTo>
                  <a:pt x="952" y="26"/>
                </a:moveTo>
                <a:cubicBezTo>
                  <a:pt x="867" y="45"/>
                  <a:pt x="832" y="118"/>
                  <a:pt x="755" y="125"/>
                </a:cubicBezTo>
                <a:cubicBezTo>
                  <a:pt x="678" y="132"/>
                  <a:pt x="587" y="72"/>
                  <a:pt x="488" y="68"/>
                </a:cubicBezTo>
                <a:cubicBezTo>
                  <a:pt x="389" y="64"/>
                  <a:pt x="237" y="48"/>
                  <a:pt x="158" y="101"/>
                </a:cubicBezTo>
                <a:cubicBezTo>
                  <a:pt x="79" y="154"/>
                  <a:pt x="28" y="298"/>
                  <a:pt x="14" y="389"/>
                </a:cubicBezTo>
                <a:cubicBezTo>
                  <a:pt x="0" y="480"/>
                  <a:pt x="25" y="595"/>
                  <a:pt x="71" y="648"/>
                </a:cubicBezTo>
                <a:cubicBezTo>
                  <a:pt x="117" y="701"/>
                  <a:pt x="205" y="665"/>
                  <a:pt x="288" y="706"/>
                </a:cubicBezTo>
                <a:cubicBezTo>
                  <a:pt x="371" y="747"/>
                  <a:pt x="450" y="842"/>
                  <a:pt x="568" y="893"/>
                </a:cubicBezTo>
                <a:cubicBezTo>
                  <a:pt x="686" y="944"/>
                  <a:pt x="852" y="991"/>
                  <a:pt x="996" y="1014"/>
                </a:cubicBezTo>
                <a:cubicBezTo>
                  <a:pt x="1140" y="1036"/>
                  <a:pt x="1309" y="1049"/>
                  <a:pt x="1433" y="1031"/>
                </a:cubicBezTo>
                <a:cubicBezTo>
                  <a:pt x="1557" y="1012"/>
                  <a:pt x="1657" y="960"/>
                  <a:pt x="1739" y="907"/>
                </a:cubicBezTo>
                <a:cubicBezTo>
                  <a:pt x="1821" y="855"/>
                  <a:pt x="1906" y="824"/>
                  <a:pt x="1923" y="714"/>
                </a:cubicBezTo>
                <a:cubicBezTo>
                  <a:pt x="1940" y="604"/>
                  <a:pt x="1898" y="350"/>
                  <a:pt x="1839" y="251"/>
                </a:cubicBezTo>
                <a:cubicBezTo>
                  <a:pt x="1780" y="151"/>
                  <a:pt x="1662" y="153"/>
                  <a:pt x="1566" y="114"/>
                </a:cubicBezTo>
                <a:cubicBezTo>
                  <a:pt x="1470" y="76"/>
                  <a:pt x="1365" y="30"/>
                  <a:pt x="1263" y="15"/>
                </a:cubicBezTo>
                <a:cubicBezTo>
                  <a:pt x="1161" y="0"/>
                  <a:pt x="1037" y="8"/>
                  <a:pt x="952" y="26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44" name="Line 1298"/>
          <p:cNvSpPr>
            <a:spLocks noChangeShapeType="1"/>
          </p:cNvSpPr>
          <p:nvPr/>
        </p:nvSpPr>
        <p:spPr bwMode="auto">
          <a:xfrm rot="16200000" flipV="1">
            <a:off x="7541419" y="5239544"/>
            <a:ext cx="474662" cy="6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45" name="Line 1299"/>
          <p:cNvSpPr>
            <a:spLocks noChangeShapeType="1"/>
          </p:cNvSpPr>
          <p:nvPr/>
        </p:nvSpPr>
        <p:spPr bwMode="auto">
          <a:xfrm rot="5400000" flipV="1">
            <a:off x="7735888" y="5429250"/>
            <a:ext cx="3175" cy="8572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46" name="Line 1300"/>
          <p:cNvSpPr>
            <a:spLocks noChangeShapeType="1"/>
          </p:cNvSpPr>
          <p:nvPr/>
        </p:nvSpPr>
        <p:spPr bwMode="auto">
          <a:xfrm rot="16200000" flipH="1">
            <a:off x="7843837" y="5027613"/>
            <a:ext cx="193675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47" name="Line 1301"/>
          <p:cNvSpPr>
            <a:spLocks noChangeShapeType="1"/>
          </p:cNvSpPr>
          <p:nvPr/>
        </p:nvSpPr>
        <p:spPr bwMode="auto">
          <a:xfrm>
            <a:off x="7102475" y="4686300"/>
            <a:ext cx="390525" cy="184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48" name="Line 1302"/>
          <p:cNvSpPr>
            <a:spLocks noChangeShapeType="1"/>
          </p:cNvSpPr>
          <p:nvPr/>
        </p:nvSpPr>
        <p:spPr bwMode="auto">
          <a:xfrm flipV="1">
            <a:off x="6481763" y="4673600"/>
            <a:ext cx="322262" cy="198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49" name="Line 1303"/>
          <p:cNvSpPr>
            <a:spLocks noChangeShapeType="1"/>
          </p:cNvSpPr>
          <p:nvPr/>
        </p:nvSpPr>
        <p:spPr bwMode="auto">
          <a:xfrm flipV="1">
            <a:off x="6524625" y="4965700"/>
            <a:ext cx="971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50" name="Line 1305"/>
          <p:cNvSpPr>
            <a:spLocks noChangeShapeType="1"/>
          </p:cNvSpPr>
          <p:nvPr/>
        </p:nvSpPr>
        <p:spPr bwMode="auto">
          <a:xfrm>
            <a:off x="5845175" y="4762500"/>
            <a:ext cx="233363" cy="9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51" name="Line 1306"/>
          <p:cNvSpPr>
            <a:spLocks noChangeShapeType="1"/>
          </p:cNvSpPr>
          <p:nvPr/>
        </p:nvSpPr>
        <p:spPr bwMode="auto">
          <a:xfrm flipV="1">
            <a:off x="5586413" y="4999038"/>
            <a:ext cx="403225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52" name="Line 1309"/>
          <p:cNvSpPr>
            <a:spLocks noChangeShapeType="1"/>
          </p:cNvSpPr>
          <p:nvPr/>
        </p:nvSpPr>
        <p:spPr bwMode="auto">
          <a:xfrm flipH="1">
            <a:off x="6011863" y="5054600"/>
            <a:ext cx="17780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53" name="Line 1310"/>
          <p:cNvSpPr>
            <a:spLocks noChangeShapeType="1"/>
          </p:cNvSpPr>
          <p:nvPr/>
        </p:nvSpPr>
        <p:spPr bwMode="auto">
          <a:xfrm flipH="1" flipV="1">
            <a:off x="6405563" y="5038725"/>
            <a:ext cx="158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54" name="Line 1311"/>
          <p:cNvSpPr>
            <a:spLocks noChangeShapeType="1"/>
          </p:cNvSpPr>
          <p:nvPr/>
        </p:nvSpPr>
        <p:spPr bwMode="auto">
          <a:xfrm>
            <a:off x="6488113" y="5041900"/>
            <a:ext cx="503237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55" name="Line 1313"/>
          <p:cNvSpPr>
            <a:spLocks noChangeShapeType="1"/>
          </p:cNvSpPr>
          <p:nvPr/>
        </p:nvSpPr>
        <p:spPr bwMode="auto">
          <a:xfrm>
            <a:off x="6026150" y="3511550"/>
            <a:ext cx="0" cy="131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56" name="Line 1314"/>
          <p:cNvSpPr>
            <a:spLocks noChangeShapeType="1"/>
          </p:cNvSpPr>
          <p:nvPr/>
        </p:nvSpPr>
        <p:spPr bwMode="auto">
          <a:xfrm flipV="1">
            <a:off x="7321550" y="2481263"/>
            <a:ext cx="123825" cy="87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57" name="Line 1315"/>
          <p:cNvSpPr>
            <a:spLocks noChangeShapeType="1"/>
          </p:cNvSpPr>
          <p:nvPr/>
        </p:nvSpPr>
        <p:spPr bwMode="auto">
          <a:xfrm>
            <a:off x="7150100" y="2654300"/>
            <a:ext cx="0" cy="82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58" name="Line 1316"/>
          <p:cNvSpPr>
            <a:spLocks noChangeShapeType="1"/>
          </p:cNvSpPr>
          <p:nvPr/>
        </p:nvSpPr>
        <p:spPr bwMode="auto">
          <a:xfrm flipV="1">
            <a:off x="7321550" y="2551113"/>
            <a:ext cx="2635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59" name="Line 1317"/>
          <p:cNvSpPr>
            <a:spLocks noChangeShapeType="1"/>
          </p:cNvSpPr>
          <p:nvPr/>
        </p:nvSpPr>
        <p:spPr bwMode="auto">
          <a:xfrm>
            <a:off x="7686675" y="2549525"/>
            <a:ext cx="0" cy="19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60" name="Line 1318"/>
          <p:cNvSpPr>
            <a:spLocks noChangeShapeType="1"/>
          </p:cNvSpPr>
          <p:nvPr/>
        </p:nvSpPr>
        <p:spPr bwMode="auto">
          <a:xfrm>
            <a:off x="7340600" y="2855913"/>
            <a:ext cx="188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61" name="Line 1319"/>
          <p:cNvSpPr>
            <a:spLocks noChangeShapeType="1"/>
          </p:cNvSpPr>
          <p:nvPr/>
        </p:nvSpPr>
        <p:spPr bwMode="auto">
          <a:xfrm flipV="1">
            <a:off x="5635625" y="3722688"/>
            <a:ext cx="16827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62" name="Line 1320"/>
          <p:cNvSpPr>
            <a:spLocks noChangeShapeType="1"/>
          </p:cNvSpPr>
          <p:nvPr/>
        </p:nvSpPr>
        <p:spPr bwMode="auto">
          <a:xfrm>
            <a:off x="7894638" y="2846388"/>
            <a:ext cx="17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63" name="Line 1321"/>
          <p:cNvSpPr>
            <a:spLocks noChangeShapeType="1"/>
          </p:cNvSpPr>
          <p:nvPr/>
        </p:nvSpPr>
        <p:spPr bwMode="auto">
          <a:xfrm flipH="1">
            <a:off x="7040563" y="2922588"/>
            <a:ext cx="98425" cy="704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64" name="Line 1322"/>
          <p:cNvSpPr>
            <a:spLocks noChangeShapeType="1"/>
          </p:cNvSpPr>
          <p:nvPr/>
        </p:nvSpPr>
        <p:spPr bwMode="auto">
          <a:xfrm flipH="1">
            <a:off x="7632700" y="2922588"/>
            <a:ext cx="111125" cy="727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65" name="Line 1323"/>
          <p:cNvSpPr>
            <a:spLocks noChangeShapeType="1"/>
          </p:cNvSpPr>
          <p:nvPr/>
        </p:nvSpPr>
        <p:spPr bwMode="auto">
          <a:xfrm flipV="1">
            <a:off x="7016750" y="4064000"/>
            <a:ext cx="227013" cy="436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066" name="Group 1324"/>
          <p:cNvGrpSpPr>
            <a:grpSpLocks/>
          </p:cNvGrpSpPr>
          <p:nvPr/>
        </p:nvGrpSpPr>
        <p:grpSpPr bwMode="auto">
          <a:xfrm flipH="1">
            <a:off x="5519738" y="4522788"/>
            <a:ext cx="414337" cy="373062"/>
            <a:chOff x="2839" y="3501"/>
            <a:chExt cx="755" cy="803"/>
          </a:xfrm>
        </p:grpSpPr>
        <p:pic>
          <p:nvPicPr>
            <p:cNvPr id="44652" name="Picture 1325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653" name="Freeform 1326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67" name="Group 1327"/>
          <p:cNvGrpSpPr>
            <a:grpSpLocks/>
          </p:cNvGrpSpPr>
          <p:nvPr/>
        </p:nvGrpSpPr>
        <p:grpSpPr bwMode="auto">
          <a:xfrm flipH="1">
            <a:off x="5202238" y="4943475"/>
            <a:ext cx="482600" cy="406400"/>
            <a:chOff x="2839" y="3501"/>
            <a:chExt cx="755" cy="803"/>
          </a:xfrm>
        </p:grpSpPr>
        <p:pic>
          <p:nvPicPr>
            <p:cNvPr id="44650" name="Picture 1328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651" name="Freeform 1329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68" name="Group 1330"/>
          <p:cNvGrpSpPr>
            <a:grpSpLocks/>
          </p:cNvGrpSpPr>
          <p:nvPr/>
        </p:nvGrpSpPr>
        <p:grpSpPr bwMode="auto">
          <a:xfrm flipH="1">
            <a:off x="5680075" y="5245100"/>
            <a:ext cx="427038" cy="349250"/>
            <a:chOff x="2839" y="3501"/>
            <a:chExt cx="755" cy="803"/>
          </a:xfrm>
        </p:grpSpPr>
        <p:pic>
          <p:nvPicPr>
            <p:cNvPr id="44648" name="Picture 1331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649" name="Freeform 1332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69" name="Group 1333"/>
          <p:cNvGrpSpPr>
            <a:grpSpLocks/>
          </p:cNvGrpSpPr>
          <p:nvPr/>
        </p:nvGrpSpPr>
        <p:grpSpPr bwMode="auto">
          <a:xfrm>
            <a:off x="6294438" y="5227638"/>
            <a:ext cx="427037" cy="350837"/>
            <a:chOff x="2839" y="3501"/>
            <a:chExt cx="755" cy="803"/>
          </a:xfrm>
        </p:grpSpPr>
        <p:pic>
          <p:nvPicPr>
            <p:cNvPr id="44646" name="Picture 1334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647" name="Freeform 1335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4070" name="Picture 1336" descr="car_icon_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1709738"/>
            <a:ext cx="8493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71" name="Group 1337"/>
          <p:cNvGrpSpPr>
            <a:grpSpLocks/>
          </p:cNvGrpSpPr>
          <p:nvPr/>
        </p:nvGrpSpPr>
        <p:grpSpPr bwMode="auto">
          <a:xfrm>
            <a:off x="5357813" y="1535113"/>
            <a:ext cx="415925" cy="385762"/>
            <a:chOff x="2751" y="1851"/>
            <a:chExt cx="462" cy="478"/>
          </a:xfrm>
        </p:grpSpPr>
        <p:pic>
          <p:nvPicPr>
            <p:cNvPr id="44644" name="Picture 1338" descr="iphone_stylized_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645" name="Picture 1339" descr="antenna_radiation_stylize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072" name="Group 1340"/>
          <p:cNvGrpSpPr>
            <a:grpSpLocks/>
          </p:cNvGrpSpPr>
          <p:nvPr/>
        </p:nvGrpSpPr>
        <p:grpSpPr bwMode="auto">
          <a:xfrm>
            <a:off x="7434263" y="2384425"/>
            <a:ext cx="390525" cy="169863"/>
            <a:chOff x="4650" y="1129"/>
            <a:chExt cx="246" cy="95"/>
          </a:xfrm>
        </p:grpSpPr>
        <p:sp>
          <p:nvSpPr>
            <p:cNvPr id="44636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637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638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639" name="Group 1344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642" name="Freeform 1345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43" name="Freeform 1346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640" name="Line 1347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641" name="Line 1348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73" name="Group 1349"/>
          <p:cNvGrpSpPr>
            <a:grpSpLocks/>
          </p:cNvGrpSpPr>
          <p:nvPr/>
        </p:nvGrpSpPr>
        <p:grpSpPr bwMode="auto">
          <a:xfrm>
            <a:off x="7507288" y="2746375"/>
            <a:ext cx="390525" cy="176213"/>
            <a:chOff x="4650" y="1129"/>
            <a:chExt cx="246" cy="95"/>
          </a:xfrm>
        </p:grpSpPr>
        <p:sp>
          <p:nvSpPr>
            <p:cNvPr id="44628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629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630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631" name="Group 1353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634" name="Freeform 1354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35" name="Freeform 1355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632" name="Line 1356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633" name="Line 1357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74" name="Group 1358"/>
          <p:cNvGrpSpPr>
            <a:grpSpLocks/>
          </p:cNvGrpSpPr>
          <p:nvPr/>
        </p:nvGrpSpPr>
        <p:grpSpPr bwMode="auto">
          <a:xfrm>
            <a:off x="6948488" y="2482850"/>
            <a:ext cx="390525" cy="169863"/>
            <a:chOff x="4650" y="1129"/>
            <a:chExt cx="246" cy="95"/>
          </a:xfrm>
        </p:grpSpPr>
        <p:sp>
          <p:nvSpPr>
            <p:cNvPr id="44620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621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622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623" name="Group 1362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626" name="Freeform 136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27" name="Freeform 136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624" name="Line 1365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625" name="Line 1366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75" name="Group 1367"/>
          <p:cNvGrpSpPr>
            <a:grpSpLocks/>
          </p:cNvGrpSpPr>
          <p:nvPr/>
        </p:nvGrpSpPr>
        <p:grpSpPr bwMode="auto">
          <a:xfrm>
            <a:off x="6959600" y="2746375"/>
            <a:ext cx="390525" cy="169863"/>
            <a:chOff x="4650" y="1129"/>
            <a:chExt cx="246" cy="95"/>
          </a:xfrm>
        </p:grpSpPr>
        <p:sp>
          <p:nvSpPr>
            <p:cNvPr id="44612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613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614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615" name="Group 1371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618" name="Freeform 137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19" name="Freeform 137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616" name="Line 1374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617" name="Line 1375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076" name="Line 1376"/>
          <p:cNvSpPr>
            <a:spLocks noChangeShapeType="1"/>
          </p:cNvSpPr>
          <p:nvPr/>
        </p:nvSpPr>
        <p:spPr bwMode="auto">
          <a:xfrm>
            <a:off x="8089900" y="2844800"/>
            <a:ext cx="177800" cy="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077" name="Group 1377"/>
          <p:cNvGrpSpPr>
            <a:grpSpLocks/>
          </p:cNvGrpSpPr>
          <p:nvPr/>
        </p:nvGrpSpPr>
        <p:grpSpPr bwMode="auto">
          <a:xfrm>
            <a:off x="7145338" y="3900488"/>
            <a:ext cx="485775" cy="203200"/>
            <a:chOff x="4650" y="1129"/>
            <a:chExt cx="246" cy="95"/>
          </a:xfrm>
        </p:grpSpPr>
        <p:sp>
          <p:nvSpPr>
            <p:cNvPr id="44604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605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606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607" name="Group 1381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610" name="Freeform 138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11" name="Freeform 138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608" name="Line 1384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609" name="Line 1385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78" name="Group 1386"/>
          <p:cNvGrpSpPr>
            <a:grpSpLocks/>
          </p:cNvGrpSpPr>
          <p:nvPr/>
        </p:nvGrpSpPr>
        <p:grpSpPr bwMode="auto">
          <a:xfrm>
            <a:off x="6826250" y="3619500"/>
            <a:ext cx="485775" cy="203200"/>
            <a:chOff x="4650" y="1129"/>
            <a:chExt cx="246" cy="95"/>
          </a:xfrm>
        </p:grpSpPr>
        <p:sp>
          <p:nvSpPr>
            <p:cNvPr id="44596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97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98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599" name="Group 1390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602" name="Freeform 1391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03" name="Freeform 1392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600" name="Line 1393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601" name="Line 1394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79" name="Group 1395"/>
          <p:cNvGrpSpPr>
            <a:grpSpLocks/>
          </p:cNvGrpSpPr>
          <p:nvPr/>
        </p:nvGrpSpPr>
        <p:grpSpPr bwMode="auto">
          <a:xfrm>
            <a:off x="7488238" y="3632200"/>
            <a:ext cx="485775" cy="203200"/>
            <a:chOff x="4650" y="1129"/>
            <a:chExt cx="246" cy="95"/>
          </a:xfrm>
        </p:grpSpPr>
        <p:sp>
          <p:nvSpPr>
            <p:cNvPr id="44588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89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90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591" name="Group 1399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594" name="Freeform 1400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95" name="Freeform 1401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592" name="Line 1402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93" name="Line 1403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80" name="Group 1404"/>
          <p:cNvGrpSpPr>
            <a:grpSpLocks/>
          </p:cNvGrpSpPr>
          <p:nvPr/>
        </p:nvGrpSpPr>
        <p:grpSpPr bwMode="auto">
          <a:xfrm>
            <a:off x="6707188" y="4494213"/>
            <a:ext cx="619125" cy="242887"/>
            <a:chOff x="4650" y="1129"/>
            <a:chExt cx="246" cy="95"/>
          </a:xfrm>
        </p:grpSpPr>
        <p:sp>
          <p:nvSpPr>
            <p:cNvPr id="44580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81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82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583" name="Group 1408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586" name="Freeform 1409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87" name="Freeform 1410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584" name="Line 1411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85" name="Line 1412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81" name="Group 1413"/>
          <p:cNvGrpSpPr>
            <a:grpSpLocks/>
          </p:cNvGrpSpPr>
          <p:nvPr/>
        </p:nvGrpSpPr>
        <p:grpSpPr bwMode="auto">
          <a:xfrm>
            <a:off x="7340600" y="4792663"/>
            <a:ext cx="619125" cy="242887"/>
            <a:chOff x="4650" y="1129"/>
            <a:chExt cx="246" cy="95"/>
          </a:xfrm>
        </p:grpSpPr>
        <p:sp>
          <p:nvSpPr>
            <p:cNvPr id="44572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73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74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575" name="Group 1417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578" name="Freeform 141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79" name="Freeform 141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576" name="Line 1420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77" name="Line 1421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82" name="Group 1422"/>
          <p:cNvGrpSpPr>
            <a:grpSpLocks/>
          </p:cNvGrpSpPr>
          <p:nvPr/>
        </p:nvGrpSpPr>
        <p:grpSpPr bwMode="auto">
          <a:xfrm>
            <a:off x="5991225" y="4837113"/>
            <a:ext cx="619125" cy="242887"/>
            <a:chOff x="4650" y="1129"/>
            <a:chExt cx="246" cy="95"/>
          </a:xfrm>
        </p:grpSpPr>
        <p:sp>
          <p:nvSpPr>
            <p:cNvPr id="44564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65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66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567" name="Group 1426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570" name="Freeform 1427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71" name="Freeform 1428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568" name="Line 1429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69" name="Line 1430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83" name="Group 1431"/>
          <p:cNvGrpSpPr>
            <a:grpSpLocks/>
          </p:cNvGrpSpPr>
          <p:nvPr/>
        </p:nvGrpSpPr>
        <p:grpSpPr bwMode="auto">
          <a:xfrm>
            <a:off x="5797550" y="3629025"/>
            <a:ext cx="390525" cy="169863"/>
            <a:chOff x="4650" y="1129"/>
            <a:chExt cx="246" cy="95"/>
          </a:xfrm>
        </p:grpSpPr>
        <p:sp>
          <p:nvSpPr>
            <p:cNvPr id="44556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57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58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559" name="Group 1435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562" name="Freeform 1436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63" name="Freeform 1437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560" name="Line 1438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61" name="Line 1439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84" name="Group 1440"/>
          <p:cNvGrpSpPr>
            <a:grpSpLocks/>
          </p:cNvGrpSpPr>
          <p:nvPr/>
        </p:nvGrpSpPr>
        <p:grpSpPr bwMode="auto">
          <a:xfrm>
            <a:off x="6097588" y="2476500"/>
            <a:ext cx="390525" cy="169863"/>
            <a:chOff x="4650" y="1129"/>
            <a:chExt cx="246" cy="95"/>
          </a:xfrm>
        </p:grpSpPr>
        <p:sp>
          <p:nvSpPr>
            <p:cNvPr id="44548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49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50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551" name="Group 1444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554" name="Freeform 1445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55" name="Freeform 1446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552" name="Line 1447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53" name="Line 1448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85" name="Group 1449"/>
          <p:cNvGrpSpPr>
            <a:grpSpLocks/>
          </p:cNvGrpSpPr>
          <p:nvPr/>
        </p:nvGrpSpPr>
        <p:grpSpPr bwMode="auto">
          <a:xfrm>
            <a:off x="5356225" y="3489325"/>
            <a:ext cx="506413" cy="352425"/>
            <a:chOff x="2967" y="478"/>
            <a:chExt cx="788" cy="625"/>
          </a:xfrm>
        </p:grpSpPr>
        <p:pic>
          <p:nvPicPr>
            <p:cNvPr id="44546" name="Picture 1450" descr="access_point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547" name="Picture 1451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086" name="Group 1452"/>
          <p:cNvGrpSpPr>
            <a:grpSpLocks/>
          </p:cNvGrpSpPr>
          <p:nvPr/>
        </p:nvGrpSpPr>
        <p:grpSpPr bwMode="auto">
          <a:xfrm>
            <a:off x="6877050" y="4992688"/>
            <a:ext cx="563563" cy="420687"/>
            <a:chOff x="2967" y="478"/>
            <a:chExt cx="788" cy="625"/>
          </a:xfrm>
        </p:grpSpPr>
        <p:pic>
          <p:nvPicPr>
            <p:cNvPr id="44544" name="Picture 1453" descr="access_point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545" name="Picture 1454" descr="antenna_radiation_stylize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087" name="Group 1455"/>
          <p:cNvGrpSpPr>
            <a:grpSpLocks/>
          </p:cNvGrpSpPr>
          <p:nvPr/>
        </p:nvGrpSpPr>
        <p:grpSpPr bwMode="auto">
          <a:xfrm>
            <a:off x="5805488" y="1833563"/>
            <a:ext cx="457200" cy="631825"/>
            <a:chOff x="742" y="2409"/>
            <a:chExt cx="576" cy="881"/>
          </a:xfrm>
        </p:grpSpPr>
        <p:grpSp>
          <p:nvGrpSpPr>
            <p:cNvPr id="44526" name="Group 1456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44529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30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31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32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33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34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35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36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37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38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39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40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41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42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43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4527" name="Picture 1472" descr="cell_tower_radiation copy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528" name="Oval 1473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44088" name="Group 1474"/>
          <p:cNvGrpSpPr>
            <a:grpSpLocks/>
          </p:cNvGrpSpPr>
          <p:nvPr/>
        </p:nvGrpSpPr>
        <p:grpSpPr bwMode="auto">
          <a:xfrm>
            <a:off x="7985125" y="4991100"/>
            <a:ext cx="227013" cy="481013"/>
            <a:chOff x="4140" y="429"/>
            <a:chExt cx="1425" cy="2396"/>
          </a:xfrm>
        </p:grpSpPr>
        <p:sp>
          <p:nvSpPr>
            <p:cNvPr id="44494" name="Freeform 1475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95" name="Rectangle 1476"/>
            <p:cNvSpPr>
              <a:spLocks noChangeArrowheads="1"/>
            </p:cNvSpPr>
            <p:nvPr/>
          </p:nvSpPr>
          <p:spPr bwMode="auto">
            <a:xfrm>
              <a:off x="4210" y="429"/>
              <a:ext cx="1046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496" name="Freeform 1477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97" name="Freeform 1478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98" name="Rectangle 1479"/>
            <p:cNvSpPr>
              <a:spLocks noChangeArrowheads="1"/>
            </p:cNvSpPr>
            <p:nvPr/>
          </p:nvSpPr>
          <p:spPr bwMode="auto">
            <a:xfrm>
              <a:off x="4210" y="690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499" name="Group 1480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44524" name="AutoShape 1481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1" cy="14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525" name="AutoShape 1482"/>
              <p:cNvSpPr>
                <a:spLocks noChangeArrowheads="1"/>
              </p:cNvSpPr>
              <p:nvPr/>
            </p:nvSpPr>
            <p:spPr bwMode="auto">
              <a:xfrm>
                <a:off x="625" y="2581"/>
                <a:ext cx="696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44500" name="Rectangle 1483"/>
            <p:cNvSpPr>
              <a:spLocks noChangeArrowheads="1"/>
            </p:cNvSpPr>
            <p:nvPr/>
          </p:nvSpPr>
          <p:spPr bwMode="auto">
            <a:xfrm>
              <a:off x="4220" y="1022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501" name="Group 1484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44522" name="AutoShape 1485"/>
              <p:cNvSpPr>
                <a:spLocks noChangeArrowheads="1"/>
              </p:cNvSpPr>
              <p:nvPr/>
            </p:nvSpPr>
            <p:spPr bwMode="auto">
              <a:xfrm>
                <a:off x="615" y="2564"/>
                <a:ext cx="721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523" name="AutoShape 1486"/>
              <p:cNvSpPr>
                <a:spLocks noChangeArrowheads="1"/>
              </p:cNvSpPr>
              <p:nvPr/>
            </p:nvSpPr>
            <p:spPr bwMode="auto">
              <a:xfrm>
                <a:off x="628" y="2581"/>
                <a:ext cx="696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44502" name="Rectangle 1487"/>
            <p:cNvSpPr>
              <a:spLocks noChangeArrowheads="1"/>
            </p:cNvSpPr>
            <p:nvPr/>
          </p:nvSpPr>
          <p:spPr bwMode="auto">
            <a:xfrm>
              <a:off x="4220" y="1354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03" name="Rectangle 1488"/>
            <p:cNvSpPr>
              <a:spLocks noChangeArrowheads="1"/>
            </p:cNvSpPr>
            <p:nvPr/>
          </p:nvSpPr>
          <p:spPr bwMode="auto">
            <a:xfrm>
              <a:off x="4230" y="1655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504" name="Group 1489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44520" name="AutoShape 1490"/>
              <p:cNvSpPr>
                <a:spLocks noChangeArrowheads="1"/>
              </p:cNvSpPr>
              <p:nvPr/>
            </p:nvSpPr>
            <p:spPr bwMode="auto">
              <a:xfrm>
                <a:off x="618" y="2579"/>
                <a:ext cx="720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521" name="AutoShape 1491"/>
              <p:cNvSpPr>
                <a:spLocks noChangeArrowheads="1"/>
              </p:cNvSpPr>
              <p:nvPr/>
            </p:nvSpPr>
            <p:spPr bwMode="auto">
              <a:xfrm>
                <a:off x="630" y="2586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44505" name="Freeform 1492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4506" name="Group 1493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44518" name="AutoShape 1494"/>
              <p:cNvSpPr>
                <a:spLocks noChangeArrowheads="1"/>
              </p:cNvSpPr>
              <p:nvPr/>
            </p:nvSpPr>
            <p:spPr bwMode="auto">
              <a:xfrm>
                <a:off x="613" y="2571"/>
                <a:ext cx="732" cy="13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519" name="AutoShape 1495"/>
              <p:cNvSpPr>
                <a:spLocks noChangeArrowheads="1"/>
              </p:cNvSpPr>
              <p:nvPr/>
            </p:nvSpPr>
            <p:spPr bwMode="auto">
              <a:xfrm>
                <a:off x="625" y="2587"/>
                <a:ext cx="720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44507" name="Rectangle 1496"/>
            <p:cNvSpPr>
              <a:spLocks noChangeArrowheads="1"/>
            </p:cNvSpPr>
            <p:nvPr/>
          </p:nvSpPr>
          <p:spPr bwMode="auto">
            <a:xfrm>
              <a:off x="5246" y="429"/>
              <a:ext cx="70" cy="2285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08" name="Freeform 1497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09" name="Freeform 1498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10" name="Oval 1499"/>
            <p:cNvSpPr>
              <a:spLocks noChangeArrowheads="1"/>
            </p:cNvSpPr>
            <p:nvPr/>
          </p:nvSpPr>
          <p:spPr bwMode="auto">
            <a:xfrm>
              <a:off x="5515" y="2611"/>
              <a:ext cx="50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11" name="Freeform 1500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12" name="AutoShape 1501"/>
            <p:cNvSpPr>
              <a:spLocks noChangeArrowheads="1"/>
            </p:cNvSpPr>
            <p:nvPr/>
          </p:nvSpPr>
          <p:spPr bwMode="auto">
            <a:xfrm>
              <a:off x="4140" y="2675"/>
              <a:ext cx="1196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13" name="AutoShape 1502"/>
            <p:cNvSpPr>
              <a:spLocks noChangeArrowheads="1"/>
            </p:cNvSpPr>
            <p:nvPr/>
          </p:nvSpPr>
          <p:spPr bwMode="auto">
            <a:xfrm>
              <a:off x="4210" y="2714"/>
              <a:ext cx="1066" cy="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14" name="Oval 1503"/>
            <p:cNvSpPr>
              <a:spLocks noChangeArrowheads="1"/>
            </p:cNvSpPr>
            <p:nvPr/>
          </p:nvSpPr>
          <p:spPr bwMode="auto">
            <a:xfrm>
              <a:off x="4309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15" name="Oval 1504"/>
            <p:cNvSpPr>
              <a:spLocks noChangeArrowheads="1"/>
            </p:cNvSpPr>
            <p:nvPr/>
          </p:nvSpPr>
          <p:spPr bwMode="auto">
            <a:xfrm>
              <a:off x="4489" y="2382"/>
              <a:ext cx="159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16" name="Oval 1505"/>
            <p:cNvSpPr>
              <a:spLocks noChangeArrowheads="1"/>
            </p:cNvSpPr>
            <p:nvPr/>
          </p:nvSpPr>
          <p:spPr bwMode="auto">
            <a:xfrm>
              <a:off x="4658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17" name="Rectangle 1506"/>
            <p:cNvSpPr>
              <a:spLocks noChangeArrowheads="1"/>
            </p:cNvSpPr>
            <p:nvPr/>
          </p:nvSpPr>
          <p:spPr bwMode="auto">
            <a:xfrm>
              <a:off x="5067" y="1837"/>
              <a:ext cx="80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44089" name="Group 1507"/>
          <p:cNvGrpSpPr>
            <a:grpSpLocks/>
          </p:cNvGrpSpPr>
          <p:nvPr/>
        </p:nvGrpSpPr>
        <p:grpSpPr bwMode="auto">
          <a:xfrm>
            <a:off x="7669213" y="5292725"/>
            <a:ext cx="227012" cy="481013"/>
            <a:chOff x="4140" y="429"/>
            <a:chExt cx="1425" cy="2396"/>
          </a:xfrm>
        </p:grpSpPr>
        <p:sp>
          <p:nvSpPr>
            <p:cNvPr id="44462" name="Freeform 1508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63" name="Rectangle 1509"/>
            <p:cNvSpPr>
              <a:spLocks noChangeArrowheads="1"/>
            </p:cNvSpPr>
            <p:nvPr/>
          </p:nvSpPr>
          <p:spPr bwMode="auto">
            <a:xfrm>
              <a:off x="4210" y="429"/>
              <a:ext cx="1046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464" name="Freeform 1510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65" name="Freeform 1511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66" name="Rectangle 1512"/>
            <p:cNvSpPr>
              <a:spLocks noChangeArrowheads="1"/>
            </p:cNvSpPr>
            <p:nvPr/>
          </p:nvSpPr>
          <p:spPr bwMode="auto">
            <a:xfrm>
              <a:off x="4210" y="690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467" name="Group 1513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44492" name="AutoShape 1514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1" cy="14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493" name="AutoShape 1515"/>
              <p:cNvSpPr>
                <a:spLocks noChangeArrowheads="1"/>
              </p:cNvSpPr>
              <p:nvPr/>
            </p:nvSpPr>
            <p:spPr bwMode="auto">
              <a:xfrm>
                <a:off x="625" y="2581"/>
                <a:ext cx="696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44468" name="Rectangle 1516"/>
            <p:cNvSpPr>
              <a:spLocks noChangeArrowheads="1"/>
            </p:cNvSpPr>
            <p:nvPr/>
          </p:nvSpPr>
          <p:spPr bwMode="auto">
            <a:xfrm>
              <a:off x="4220" y="1022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469" name="Group 1517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44490" name="AutoShape 1518"/>
              <p:cNvSpPr>
                <a:spLocks noChangeArrowheads="1"/>
              </p:cNvSpPr>
              <p:nvPr/>
            </p:nvSpPr>
            <p:spPr bwMode="auto">
              <a:xfrm>
                <a:off x="615" y="2564"/>
                <a:ext cx="721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491" name="AutoShape 1519"/>
              <p:cNvSpPr>
                <a:spLocks noChangeArrowheads="1"/>
              </p:cNvSpPr>
              <p:nvPr/>
            </p:nvSpPr>
            <p:spPr bwMode="auto">
              <a:xfrm>
                <a:off x="628" y="2581"/>
                <a:ext cx="696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44470" name="Rectangle 1520"/>
            <p:cNvSpPr>
              <a:spLocks noChangeArrowheads="1"/>
            </p:cNvSpPr>
            <p:nvPr/>
          </p:nvSpPr>
          <p:spPr bwMode="auto">
            <a:xfrm>
              <a:off x="4220" y="1354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471" name="Rectangle 1521"/>
            <p:cNvSpPr>
              <a:spLocks noChangeArrowheads="1"/>
            </p:cNvSpPr>
            <p:nvPr/>
          </p:nvSpPr>
          <p:spPr bwMode="auto">
            <a:xfrm>
              <a:off x="4230" y="1655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472" name="Group 1522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44488" name="AutoShape 1523"/>
              <p:cNvSpPr>
                <a:spLocks noChangeArrowheads="1"/>
              </p:cNvSpPr>
              <p:nvPr/>
            </p:nvSpPr>
            <p:spPr bwMode="auto">
              <a:xfrm>
                <a:off x="618" y="2579"/>
                <a:ext cx="720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489" name="AutoShape 1524"/>
              <p:cNvSpPr>
                <a:spLocks noChangeArrowheads="1"/>
              </p:cNvSpPr>
              <p:nvPr/>
            </p:nvSpPr>
            <p:spPr bwMode="auto">
              <a:xfrm>
                <a:off x="630" y="2586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44473" name="Freeform 1525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4474" name="Group 1526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44486" name="AutoShape 1527"/>
              <p:cNvSpPr>
                <a:spLocks noChangeArrowheads="1"/>
              </p:cNvSpPr>
              <p:nvPr/>
            </p:nvSpPr>
            <p:spPr bwMode="auto">
              <a:xfrm>
                <a:off x="613" y="2571"/>
                <a:ext cx="732" cy="13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487" name="AutoShape 1528"/>
              <p:cNvSpPr>
                <a:spLocks noChangeArrowheads="1"/>
              </p:cNvSpPr>
              <p:nvPr/>
            </p:nvSpPr>
            <p:spPr bwMode="auto">
              <a:xfrm>
                <a:off x="625" y="2587"/>
                <a:ext cx="720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44475" name="Rectangle 1529"/>
            <p:cNvSpPr>
              <a:spLocks noChangeArrowheads="1"/>
            </p:cNvSpPr>
            <p:nvPr/>
          </p:nvSpPr>
          <p:spPr bwMode="auto">
            <a:xfrm>
              <a:off x="5246" y="429"/>
              <a:ext cx="70" cy="2285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476" name="Freeform 1530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77" name="Freeform 1531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78" name="Oval 1532"/>
            <p:cNvSpPr>
              <a:spLocks noChangeArrowheads="1"/>
            </p:cNvSpPr>
            <p:nvPr/>
          </p:nvSpPr>
          <p:spPr bwMode="auto">
            <a:xfrm>
              <a:off x="5515" y="2611"/>
              <a:ext cx="50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479" name="Freeform 1533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80" name="AutoShape 1534"/>
            <p:cNvSpPr>
              <a:spLocks noChangeArrowheads="1"/>
            </p:cNvSpPr>
            <p:nvPr/>
          </p:nvSpPr>
          <p:spPr bwMode="auto">
            <a:xfrm>
              <a:off x="4140" y="2675"/>
              <a:ext cx="1196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481" name="AutoShape 1535"/>
            <p:cNvSpPr>
              <a:spLocks noChangeArrowheads="1"/>
            </p:cNvSpPr>
            <p:nvPr/>
          </p:nvSpPr>
          <p:spPr bwMode="auto">
            <a:xfrm>
              <a:off x="4210" y="2714"/>
              <a:ext cx="1066" cy="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482" name="Oval 1536"/>
            <p:cNvSpPr>
              <a:spLocks noChangeArrowheads="1"/>
            </p:cNvSpPr>
            <p:nvPr/>
          </p:nvSpPr>
          <p:spPr bwMode="auto">
            <a:xfrm>
              <a:off x="4309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483" name="Oval 1537"/>
            <p:cNvSpPr>
              <a:spLocks noChangeArrowheads="1"/>
            </p:cNvSpPr>
            <p:nvPr/>
          </p:nvSpPr>
          <p:spPr bwMode="auto">
            <a:xfrm>
              <a:off x="4489" y="2382"/>
              <a:ext cx="159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484" name="Oval 1538"/>
            <p:cNvSpPr>
              <a:spLocks noChangeArrowheads="1"/>
            </p:cNvSpPr>
            <p:nvPr/>
          </p:nvSpPr>
          <p:spPr bwMode="auto">
            <a:xfrm>
              <a:off x="4658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485" name="Rectangle 1539"/>
            <p:cNvSpPr>
              <a:spLocks noChangeArrowheads="1"/>
            </p:cNvSpPr>
            <p:nvPr/>
          </p:nvSpPr>
          <p:spPr bwMode="auto">
            <a:xfrm>
              <a:off x="5067" y="1837"/>
              <a:ext cx="80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44090" name="Group 1540"/>
          <p:cNvGrpSpPr>
            <a:grpSpLocks/>
          </p:cNvGrpSpPr>
          <p:nvPr/>
        </p:nvGrpSpPr>
        <p:grpSpPr bwMode="auto">
          <a:xfrm>
            <a:off x="5046663" y="2032000"/>
            <a:ext cx="534987" cy="407988"/>
            <a:chOff x="877" y="1008"/>
            <a:chExt cx="2747" cy="2591"/>
          </a:xfrm>
        </p:grpSpPr>
        <p:pic>
          <p:nvPicPr>
            <p:cNvPr id="44439" name="Picture 1541" descr="antenna_stylized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440" name="Picture 1542" descr="laptop_keyboar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441" name="Freeform 1543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4442" name="Picture 1544" descr="screen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443" name="Freeform 1545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44" name="Freeform 1546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45" name="Freeform 1547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46" name="Freeform 1548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47" name="Freeform 1549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48" name="Freeform 1550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4449" name="Group 1551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4456" name="Freeform 1552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57" name="Freeform 1553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58" name="Freeform 1554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59" name="Freeform 1555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60" name="Freeform 1556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61" name="Freeform 1557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450" name="Freeform 1558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51" name="Freeform 1559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52" name="Freeform 1560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53" name="Freeform 1561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54" name="Freeform 1562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55" name="Freeform 1563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91" name="Group 1564"/>
          <p:cNvGrpSpPr>
            <a:grpSpLocks/>
          </p:cNvGrpSpPr>
          <p:nvPr/>
        </p:nvGrpSpPr>
        <p:grpSpPr bwMode="auto">
          <a:xfrm>
            <a:off x="6616700" y="5475288"/>
            <a:ext cx="474663" cy="407987"/>
            <a:chOff x="877" y="1008"/>
            <a:chExt cx="2747" cy="2591"/>
          </a:xfrm>
        </p:grpSpPr>
        <p:pic>
          <p:nvPicPr>
            <p:cNvPr id="44416" name="Picture 1565" descr="antenna_stylized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417" name="Picture 1566" descr="laptop_keyboar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418" name="Freeform 1567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4419" name="Picture 1568" descr="screen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420" name="Freeform 1569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21" name="Freeform 1570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22" name="Freeform 1571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23" name="Freeform 1572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24" name="Freeform 1573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25" name="Freeform 1574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4426" name="Group 1575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4433" name="Freeform 1576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34" name="Freeform 1577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35" name="Freeform 1578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36" name="Freeform 1579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37" name="Freeform 1580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38" name="Freeform 1581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427" name="Freeform 1582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28" name="Freeform 1583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29" name="Freeform 1584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30" name="Freeform 1585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31" name="Freeform 1586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32" name="Freeform 1587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92" name="Group 1588"/>
          <p:cNvGrpSpPr>
            <a:grpSpLocks/>
          </p:cNvGrpSpPr>
          <p:nvPr/>
        </p:nvGrpSpPr>
        <p:grpSpPr bwMode="auto">
          <a:xfrm>
            <a:off x="5305425" y="3030538"/>
            <a:ext cx="444500" cy="407987"/>
            <a:chOff x="877" y="1008"/>
            <a:chExt cx="2747" cy="2591"/>
          </a:xfrm>
        </p:grpSpPr>
        <p:pic>
          <p:nvPicPr>
            <p:cNvPr id="44393" name="Picture 1589" descr="antenna_stylized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394" name="Picture 1590" descr="laptop_keyboar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395" name="Freeform 1591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4396" name="Picture 1592" descr="screen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397" name="Freeform 1593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98" name="Freeform 1594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99" name="Freeform 1595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00" name="Freeform 1596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01" name="Freeform 1597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02" name="Freeform 1598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4403" name="Group 1599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4410" name="Freeform 1600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11" name="Freeform 1601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12" name="Freeform 1602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13" name="Freeform 1603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14" name="Freeform 1604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15" name="Freeform 1605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404" name="Freeform 1606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05" name="Freeform 1607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06" name="Freeform 1608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07" name="Freeform 1609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08" name="Freeform 1610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09" name="Freeform 1611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93" name="Group 1612"/>
          <p:cNvGrpSpPr>
            <a:grpSpLocks/>
          </p:cNvGrpSpPr>
          <p:nvPr/>
        </p:nvGrpSpPr>
        <p:grpSpPr bwMode="auto">
          <a:xfrm flipH="1">
            <a:off x="5684838" y="3211513"/>
            <a:ext cx="414337" cy="373062"/>
            <a:chOff x="2839" y="3501"/>
            <a:chExt cx="755" cy="803"/>
          </a:xfrm>
        </p:grpSpPr>
        <p:pic>
          <p:nvPicPr>
            <p:cNvPr id="44391" name="Picture 1613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392" name="Freeform 1614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94" name="Group 1615"/>
          <p:cNvGrpSpPr>
            <a:grpSpLocks/>
          </p:cNvGrpSpPr>
          <p:nvPr/>
        </p:nvGrpSpPr>
        <p:grpSpPr bwMode="auto">
          <a:xfrm>
            <a:off x="7051675" y="5411788"/>
            <a:ext cx="474663" cy="407987"/>
            <a:chOff x="877" y="1008"/>
            <a:chExt cx="2747" cy="2591"/>
          </a:xfrm>
        </p:grpSpPr>
        <p:pic>
          <p:nvPicPr>
            <p:cNvPr id="44368" name="Picture 1616" descr="antenna_stylized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369" name="Picture 1617" descr="laptop_keyboar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370" name="Freeform 1618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4371" name="Picture 1619" descr="screen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372" name="Freeform 1620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73" name="Freeform 1621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74" name="Freeform 1622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75" name="Freeform 1623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76" name="Freeform 1624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77" name="Freeform 1625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4378" name="Group 1626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4385" name="Freeform 1627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86" name="Freeform 1628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87" name="Freeform 1629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88" name="Freeform 1630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89" name="Freeform 1631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90" name="Freeform 1632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379" name="Freeform 1633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80" name="Freeform 1634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81" name="Freeform 1635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82" name="Freeform 1636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83" name="Freeform 1637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84" name="Freeform 1638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4095" name="Picture 1283" descr="underline_base"/>
          <p:cNvPicPr>
            <a:picLocks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80442"/>
            <a:ext cx="36560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222250"/>
            <a:ext cx="8382000" cy="942975"/>
          </a:xfrm>
        </p:spPr>
        <p:txBody>
          <a:bodyPr/>
          <a:lstStyle/>
          <a:p>
            <a:pPr>
              <a:defRPr/>
            </a:pPr>
            <a:r>
              <a:rPr lang="en-US" sz="4000">
                <a:cs typeface="+mj-cs"/>
              </a:rPr>
              <a:t>Network layer</a:t>
            </a:r>
          </a:p>
        </p:txBody>
      </p:sp>
      <p:sp>
        <p:nvSpPr>
          <p:cNvPr id="4409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46100" y="1255713"/>
            <a:ext cx="4365625" cy="5100637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ea typeface="ＭＳ Ｐゴシック" charset="-128"/>
                <a:cs typeface="ＭＳ Ｐゴシック" charset="-128"/>
              </a:rPr>
              <a:t>Transport segment from sending to receiving host </a:t>
            </a:r>
          </a:p>
          <a:p>
            <a:r>
              <a:rPr lang="en-US" altLang="en-US" dirty="0">
                <a:ea typeface="ＭＳ Ｐゴシック" charset="-128"/>
                <a:cs typeface="ＭＳ Ｐゴシック" charset="-128"/>
              </a:rPr>
              <a:t>On sending side encapsulates segments into datagrams</a:t>
            </a:r>
          </a:p>
          <a:p>
            <a:r>
              <a:rPr lang="en-US" altLang="en-US" dirty="0">
                <a:ea typeface="ＭＳ Ｐゴシック" charset="-128"/>
                <a:cs typeface="ＭＳ Ｐゴシック" charset="-128"/>
              </a:rPr>
              <a:t>On receiving side, delivers segments to transport layer</a:t>
            </a:r>
          </a:p>
          <a:p>
            <a:r>
              <a:rPr lang="en-US" altLang="en-US" dirty="0">
                <a:ea typeface="ＭＳ Ｐゴシック" charset="-128"/>
                <a:cs typeface="ＭＳ Ｐゴシック" charset="-128"/>
              </a:rPr>
              <a:t>Network layer protocols in </a:t>
            </a: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altLang="en-US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host, router</a:t>
            </a:r>
          </a:p>
          <a:p>
            <a:r>
              <a:rPr lang="en-US" altLang="en-US" dirty="0">
                <a:ea typeface="ＭＳ Ｐゴシック" charset="-128"/>
                <a:cs typeface="ＭＳ Ｐゴシック" charset="-128"/>
              </a:rPr>
              <a:t>Router examines header fields in all IP datagrams passing through it</a:t>
            </a:r>
            <a:endParaRPr lang="en-US" altLang="en-US" sz="2000" dirty="0">
              <a:ea typeface="ＭＳ Ｐゴシック" charset="-128"/>
              <a:cs typeface="ＭＳ Ｐゴシック" charset="-128"/>
            </a:endParaRPr>
          </a:p>
          <a:p>
            <a:endParaRPr lang="en-US" altLang="en-US" sz="2400" dirty="0"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9767" name="Group 1046"/>
          <p:cNvGrpSpPr>
            <a:grpSpLocks/>
          </p:cNvGrpSpPr>
          <p:nvPr/>
        </p:nvGrpSpPr>
        <p:grpSpPr bwMode="auto">
          <a:xfrm>
            <a:off x="5400675" y="1141413"/>
            <a:ext cx="1047750" cy="996950"/>
            <a:chOff x="3402" y="719"/>
            <a:chExt cx="660" cy="628"/>
          </a:xfrm>
        </p:grpSpPr>
        <p:sp>
          <p:nvSpPr>
            <p:cNvPr id="44358" name="Freeform 1030"/>
            <p:cNvSpPr>
              <a:spLocks/>
            </p:cNvSpPr>
            <p:nvPr/>
          </p:nvSpPr>
          <p:spPr bwMode="auto">
            <a:xfrm>
              <a:off x="3402" y="753"/>
              <a:ext cx="192" cy="594"/>
            </a:xfrm>
            <a:custGeom>
              <a:avLst/>
              <a:gdLst>
                <a:gd name="T0" fmla="*/ 0 w 192"/>
                <a:gd name="T1" fmla="*/ 594 h 594"/>
                <a:gd name="T2" fmla="*/ 192 w 192"/>
                <a:gd name="T3" fmla="*/ 0 h 594"/>
                <a:gd name="T4" fmla="*/ 192 w 192"/>
                <a:gd name="T5" fmla="*/ 515 h 594"/>
                <a:gd name="T6" fmla="*/ 0 w 192"/>
                <a:gd name="T7" fmla="*/ 594 h 5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594"/>
                <a:gd name="T14" fmla="*/ 192 w 192"/>
                <a:gd name="T15" fmla="*/ 594 h 5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594">
                  <a:moveTo>
                    <a:pt x="0" y="594"/>
                  </a:moveTo>
                  <a:lnTo>
                    <a:pt x="192" y="0"/>
                  </a:lnTo>
                  <a:lnTo>
                    <a:pt x="192" y="515"/>
                  </a:lnTo>
                  <a:lnTo>
                    <a:pt x="0" y="594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CC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4359" name="Group 310"/>
            <p:cNvGrpSpPr>
              <a:grpSpLocks/>
            </p:cNvGrpSpPr>
            <p:nvPr/>
          </p:nvGrpSpPr>
          <p:grpSpPr bwMode="auto">
            <a:xfrm>
              <a:off x="3549" y="719"/>
              <a:ext cx="513" cy="547"/>
              <a:chOff x="2956" y="969"/>
              <a:chExt cx="513" cy="547"/>
            </a:xfrm>
          </p:grpSpPr>
          <p:sp>
            <p:nvSpPr>
              <p:cNvPr id="44360" name="Rectangle 311"/>
              <p:cNvSpPr>
                <a:spLocks noChangeArrowheads="1"/>
              </p:cNvSpPr>
              <p:nvPr/>
            </p:nvSpPr>
            <p:spPr bwMode="auto">
              <a:xfrm>
                <a:off x="3018" y="969"/>
                <a:ext cx="426" cy="48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61" name="Rectangle 312"/>
              <p:cNvSpPr>
                <a:spLocks noChangeArrowheads="1"/>
              </p:cNvSpPr>
              <p:nvPr/>
            </p:nvSpPr>
            <p:spPr bwMode="auto">
              <a:xfrm>
                <a:off x="2997" y="984"/>
                <a:ext cx="435" cy="50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62" name="Rectangle 313"/>
              <p:cNvSpPr>
                <a:spLocks noChangeArrowheads="1"/>
              </p:cNvSpPr>
              <p:nvPr/>
            </p:nvSpPr>
            <p:spPr bwMode="auto">
              <a:xfrm>
                <a:off x="3000" y="1185"/>
                <a:ext cx="432" cy="108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63" name="Text Box 314"/>
              <p:cNvSpPr txBox="1">
                <a:spLocks noChangeArrowheads="1"/>
              </p:cNvSpPr>
              <p:nvPr/>
            </p:nvSpPr>
            <p:spPr bwMode="auto">
              <a:xfrm>
                <a:off x="2956" y="978"/>
                <a:ext cx="513" cy="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application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transport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64" name="Line 315"/>
              <p:cNvSpPr>
                <a:spLocks noChangeShapeType="1"/>
              </p:cNvSpPr>
              <p:nvPr/>
            </p:nvSpPr>
            <p:spPr bwMode="auto">
              <a:xfrm>
                <a:off x="2997" y="1194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65" name="Line 316"/>
              <p:cNvSpPr>
                <a:spLocks noChangeShapeType="1"/>
              </p:cNvSpPr>
              <p:nvPr/>
            </p:nvSpPr>
            <p:spPr bwMode="auto">
              <a:xfrm>
                <a:off x="3003" y="1290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66" name="Line 317"/>
              <p:cNvSpPr>
                <a:spLocks noChangeShapeType="1"/>
              </p:cNvSpPr>
              <p:nvPr/>
            </p:nvSpPr>
            <p:spPr bwMode="auto">
              <a:xfrm>
                <a:off x="3003" y="1374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67" name="Line 318"/>
              <p:cNvSpPr>
                <a:spLocks noChangeShapeType="1"/>
              </p:cNvSpPr>
              <p:nvPr/>
            </p:nvSpPr>
            <p:spPr bwMode="auto">
              <a:xfrm>
                <a:off x="3003" y="1092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769" name="Group 1047"/>
          <p:cNvGrpSpPr>
            <a:grpSpLocks/>
          </p:cNvGrpSpPr>
          <p:nvPr/>
        </p:nvGrpSpPr>
        <p:grpSpPr bwMode="auto">
          <a:xfrm>
            <a:off x="8096250" y="4148138"/>
            <a:ext cx="1047750" cy="996950"/>
            <a:chOff x="3402" y="719"/>
            <a:chExt cx="660" cy="628"/>
          </a:xfrm>
        </p:grpSpPr>
        <p:sp>
          <p:nvSpPr>
            <p:cNvPr id="44348" name="Freeform 1048"/>
            <p:cNvSpPr>
              <a:spLocks/>
            </p:cNvSpPr>
            <p:nvPr/>
          </p:nvSpPr>
          <p:spPr bwMode="auto">
            <a:xfrm>
              <a:off x="3402" y="753"/>
              <a:ext cx="192" cy="594"/>
            </a:xfrm>
            <a:custGeom>
              <a:avLst/>
              <a:gdLst>
                <a:gd name="T0" fmla="*/ 0 w 192"/>
                <a:gd name="T1" fmla="*/ 594 h 594"/>
                <a:gd name="T2" fmla="*/ 192 w 192"/>
                <a:gd name="T3" fmla="*/ 0 h 594"/>
                <a:gd name="T4" fmla="*/ 192 w 192"/>
                <a:gd name="T5" fmla="*/ 515 h 594"/>
                <a:gd name="T6" fmla="*/ 0 w 192"/>
                <a:gd name="T7" fmla="*/ 594 h 5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594"/>
                <a:gd name="T14" fmla="*/ 192 w 192"/>
                <a:gd name="T15" fmla="*/ 594 h 5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594">
                  <a:moveTo>
                    <a:pt x="0" y="594"/>
                  </a:moveTo>
                  <a:lnTo>
                    <a:pt x="192" y="0"/>
                  </a:lnTo>
                  <a:lnTo>
                    <a:pt x="192" y="515"/>
                  </a:lnTo>
                  <a:lnTo>
                    <a:pt x="0" y="594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CC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4349" name="Group 1049"/>
            <p:cNvGrpSpPr>
              <a:grpSpLocks/>
            </p:cNvGrpSpPr>
            <p:nvPr/>
          </p:nvGrpSpPr>
          <p:grpSpPr bwMode="auto">
            <a:xfrm>
              <a:off x="3549" y="719"/>
              <a:ext cx="513" cy="547"/>
              <a:chOff x="2956" y="969"/>
              <a:chExt cx="513" cy="547"/>
            </a:xfrm>
          </p:grpSpPr>
          <p:sp>
            <p:nvSpPr>
              <p:cNvPr id="44350" name="Rectangle 1050"/>
              <p:cNvSpPr>
                <a:spLocks noChangeArrowheads="1"/>
              </p:cNvSpPr>
              <p:nvPr/>
            </p:nvSpPr>
            <p:spPr bwMode="auto">
              <a:xfrm>
                <a:off x="3018" y="969"/>
                <a:ext cx="426" cy="48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51" name="Rectangle 1051"/>
              <p:cNvSpPr>
                <a:spLocks noChangeArrowheads="1"/>
              </p:cNvSpPr>
              <p:nvPr/>
            </p:nvSpPr>
            <p:spPr bwMode="auto">
              <a:xfrm>
                <a:off x="2997" y="984"/>
                <a:ext cx="435" cy="50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52" name="Rectangle 1052"/>
              <p:cNvSpPr>
                <a:spLocks noChangeArrowheads="1"/>
              </p:cNvSpPr>
              <p:nvPr/>
            </p:nvSpPr>
            <p:spPr bwMode="auto">
              <a:xfrm>
                <a:off x="3000" y="1185"/>
                <a:ext cx="432" cy="108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53" name="Text Box 1053"/>
              <p:cNvSpPr txBox="1">
                <a:spLocks noChangeArrowheads="1"/>
              </p:cNvSpPr>
              <p:nvPr/>
            </p:nvSpPr>
            <p:spPr bwMode="auto">
              <a:xfrm>
                <a:off x="2956" y="978"/>
                <a:ext cx="513" cy="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application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transport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54" name="Line 1054"/>
              <p:cNvSpPr>
                <a:spLocks noChangeShapeType="1"/>
              </p:cNvSpPr>
              <p:nvPr/>
            </p:nvSpPr>
            <p:spPr bwMode="auto">
              <a:xfrm>
                <a:off x="2997" y="1194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55" name="Line 1055"/>
              <p:cNvSpPr>
                <a:spLocks noChangeShapeType="1"/>
              </p:cNvSpPr>
              <p:nvPr/>
            </p:nvSpPr>
            <p:spPr bwMode="auto">
              <a:xfrm>
                <a:off x="3003" y="1290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56" name="Line 1056"/>
              <p:cNvSpPr>
                <a:spLocks noChangeShapeType="1"/>
              </p:cNvSpPr>
              <p:nvPr/>
            </p:nvSpPr>
            <p:spPr bwMode="auto">
              <a:xfrm>
                <a:off x="3003" y="1374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57" name="Line 1057"/>
              <p:cNvSpPr>
                <a:spLocks noChangeShapeType="1"/>
              </p:cNvSpPr>
              <p:nvPr/>
            </p:nvSpPr>
            <p:spPr bwMode="auto">
              <a:xfrm>
                <a:off x="3003" y="1092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771" name="Group 1278"/>
          <p:cNvGrpSpPr>
            <a:grpSpLocks/>
          </p:cNvGrpSpPr>
          <p:nvPr/>
        </p:nvGrpSpPr>
        <p:grpSpPr bwMode="auto">
          <a:xfrm>
            <a:off x="5853113" y="1763713"/>
            <a:ext cx="2546350" cy="3429000"/>
            <a:chOff x="3674" y="1148"/>
            <a:chExt cx="1604" cy="2160"/>
          </a:xfrm>
        </p:grpSpPr>
        <p:grpSp>
          <p:nvGrpSpPr>
            <p:cNvPr id="44106" name="Group 433"/>
            <p:cNvGrpSpPr>
              <a:grpSpLocks/>
            </p:cNvGrpSpPr>
            <p:nvPr/>
          </p:nvGrpSpPr>
          <p:grpSpPr bwMode="auto">
            <a:xfrm>
              <a:off x="3701" y="1305"/>
              <a:ext cx="513" cy="442"/>
              <a:chOff x="3937" y="633"/>
              <a:chExt cx="513" cy="442"/>
            </a:xfrm>
          </p:grpSpPr>
          <p:sp>
            <p:nvSpPr>
              <p:cNvPr id="44327" name="Line 434"/>
              <p:cNvSpPr>
                <a:spLocks noChangeShapeType="1"/>
              </p:cNvSpPr>
              <p:nvPr/>
            </p:nvSpPr>
            <p:spPr bwMode="auto">
              <a:xfrm>
                <a:off x="4061" y="1035"/>
                <a:ext cx="31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28" name="Line 435"/>
              <p:cNvSpPr>
                <a:spLocks noChangeShapeType="1"/>
              </p:cNvSpPr>
              <p:nvPr/>
            </p:nvSpPr>
            <p:spPr bwMode="auto">
              <a:xfrm flipV="1">
                <a:off x="4212" y="929"/>
                <a:ext cx="1" cy="10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29" name="Oval 436"/>
              <p:cNvSpPr>
                <a:spLocks noChangeArrowheads="1"/>
              </p:cNvSpPr>
              <p:nvPr/>
            </p:nvSpPr>
            <p:spPr bwMode="auto">
              <a:xfrm>
                <a:off x="4048" y="854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30" name="Line 437"/>
              <p:cNvSpPr>
                <a:spLocks noChangeShapeType="1"/>
              </p:cNvSpPr>
              <p:nvPr/>
            </p:nvSpPr>
            <p:spPr bwMode="auto">
              <a:xfrm>
                <a:off x="4048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31" name="Line 438"/>
              <p:cNvSpPr>
                <a:spLocks noChangeShapeType="1"/>
              </p:cNvSpPr>
              <p:nvPr/>
            </p:nvSpPr>
            <p:spPr bwMode="auto">
              <a:xfrm>
                <a:off x="4361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32" name="Rectangle 439"/>
              <p:cNvSpPr>
                <a:spLocks noChangeArrowheads="1"/>
              </p:cNvSpPr>
              <p:nvPr/>
            </p:nvSpPr>
            <p:spPr bwMode="auto">
              <a:xfrm>
                <a:off x="4048" y="847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33" name="Oval 440"/>
              <p:cNvSpPr>
                <a:spLocks noChangeArrowheads="1"/>
              </p:cNvSpPr>
              <p:nvPr/>
            </p:nvSpPr>
            <p:spPr bwMode="auto">
              <a:xfrm>
                <a:off x="4045" y="788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grpSp>
            <p:nvGrpSpPr>
              <p:cNvPr id="44334" name="Group 441"/>
              <p:cNvGrpSpPr>
                <a:grpSpLocks/>
              </p:cNvGrpSpPr>
              <p:nvPr/>
            </p:nvGrpSpPr>
            <p:grpSpPr bwMode="auto">
              <a:xfrm>
                <a:off x="4120" y="809"/>
                <a:ext cx="156" cy="55"/>
                <a:chOff x="2848" y="848"/>
                <a:chExt cx="140" cy="98"/>
              </a:xfrm>
            </p:grpSpPr>
            <p:sp>
              <p:nvSpPr>
                <p:cNvPr id="44345" name="Line 44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46" name="Line 44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47" name="Line 44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335" name="Group 445"/>
              <p:cNvGrpSpPr>
                <a:grpSpLocks/>
              </p:cNvGrpSpPr>
              <p:nvPr/>
            </p:nvGrpSpPr>
            <p:grpSpPr bwMode="auto">
              <a:xfrm flipV="1">
                <a:off x="4120" y="808"/>
                <a:ext cx="156" cy="56"/>
                <a:chOff x="2848" y="848"/>
                <a:chExt cx="140" cy="98"/>
              </a:xfrm>
            </p:grpSpPr>
            <p:sp>
              <p:nvSpPr>
                <p:cNvPr id="44342" name="Line 44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43" name="Line 44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44" name="Line 44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336" name="Rectangle 449"/>
              <p:cNvSpPr>
                <a:spLocks noChangeArrowheads="1"/>
              </p:cNvSpPr>
              <p:nvPr/>
            </p:nvSpPr>
            <p:spPr bwMode="auto">
              <a:xfrm>
                <a:off x="3996" y="732"/>
                <a:ext cx="426" cy="3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37" name="Rectangle 450"/>
              <p:cNvSpPr>
                <a:spLocks noChangeArrowheads="1"/>
              </p:cNvSpPr>
              <p:nvPr/>
            </p:nvSpPr>
            <p:spPr bwMode="auto">
              <a:xfrm>
                <a:off x="3969" y="753"/>
                <a:ext cx="435" cy="31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38" name="Line 451"/>
              <p:cNvSpPr>
                <a:spLocks noChangeShapeType="1"/>
              </p:cNvSpPr>
              <p:nvPr/>
            </p:nvSpPr>
            <p:spPr bwMode="auto">
              <a:xfrm>
                <a:off x="3966" y="945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39" name="Line 452"/>
              <p:cNvSpPr>
                <a:spLocks noChangeShapeType="1"/>
              </p:cNvSpPr>
              <p:nvPr/>
            </p:nvSpPr>
            <p:spPr bwMode="auto">
              <a:xfrm>
                <a:off x="3972" y="849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40" name="Rectangle 453"/>
              <p:cNvSpPr>
                <a:spLocks noChangeArrowheads="1"/>
              </p:cNvSpPr>
              <p:nvPr/>
            </p:nvSpPr>
            <p:spPr bwMode="auto">
              <a:xfrm>
                <a:off x="3966" y="756"/>
                <a:ext cx="435" cy="93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41" name="Text Box 454"/>
              <p:cNvSpPr txBox="1">
                <a:spLocks noChangeArrowheads="1"/>
              </p:cNvSpPr>
              <p:nvPr/>
            </p:nvSpPr>
            <p:spPr bwMode="auto">
              <a:xfrm>
                <a:off x="3937" y="633"/>
                <a:ext cx="51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44107" name="Group 1058"/>
            <p:cNvGrpSpPr>
              <a:grpSpLocks/>
            </p:cNvGrpSpPr>
            <p:nvPr/>
          </p:nvGrpSpPr>
          <p:grpSpPr bwMode="auto">
            <a:xfrm>
              <a:off x="4207" y="1532"/>
              <a:ext cx="513" cy="442"/>
              <a:chOff x="3937" y="633"/>
              <a:chExt cx="513" cy="442"/>
            </a:xfrm>
          </p:grpSpPr>
          <p:sp>
            <p:nvSpPr>
              <p:cNvPr id="44306" name="Line 1059"/>
              <p:cNvSpPr>
                <a:spLocks noChangeShapeType="1"/>
              </p:cNvSpPr>
              <p:nvPr/>
            </p:nvSpPr>
            <p:spPr bwMode="auto">
              <a:xfrm>
                <a:off x="4061" y="1035"/>
                <a:ext cx="31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07" name="Line 1060"/>
              <p:cNvSpPr>
                <a:spLocks noChangeShapeType="1"/>
              </p:cNvSpPr>
              <p:nvPr/>
            </p:nvSpPr>
            <p:spPr bwMode="auto">
              <a:xfrm flipV="1">
                <a:off x="4212" y="929"/>
                <a:ext cx="1" cy="10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08" name="Oval 1061"/>
              <p:cNvSpPr>
                <a:spLocks noChangeArrowheads="1"/>
              </p:cNvSpPr>
              <p:nvPr/>
            </p:nvSpPr>
            <p:spPr bwMode="auto">
              <a:xfrm>
                <a:off x="4048" y="854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09" name="Line 1062"/>
              <p:cNvSpPr>
                <a:spLocks noChangeShapeType="1"/>
              </p:cNvSpPr>
              <p:nvPr/>
            </p:nvSpPr>
            <p:spPr bwMode="auto">
              <a:xfrm>
                <a:off x="4048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10" name="Line 1063"/>
              <p:cNvSpPr>
                <a:spLocks noChangeShapeType="1"/>
              </p:cNvSpPr>
              <p:nvPr/>
            </p:nvSpPr>
            <p:spPr bwMode="auto">
              <a:xfrm>
                <a:off x="4361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11" name="Rectangle 1064"/>
              <p:cNvSpPr>
                <a:spLocks noChangeArrowheads="1"/>
              </p:cNvSpPr>
              <p:nvPr/>
            </p:nvSpPr>
            <p:spPr bwMode="auto">
              <a:xfrm>
                <a:off x="4048" y="847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12" name="Oval 1065"/>
              <p:cNvSpPr>
                <a:spLocks noChangeArrowheads="1"/>
              </p:cNvSpPr>
              <p:nvPr/>
            </p:nvSpPr>
            <p:spPr bwMode="auto">
              <a:xfrm>
                <a:off x="4045" y="788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grpSp>
            <p:nvGrpSpPr>
              <p:cNvPr id="44313" name="Group 1066"/>
              <p:cNvGrpSpPr>
                <a:grpSpLocks/>
              </p:cNvGrpSpPr>
              <p:nvPr/>
            </p:nvGrpSpPr>
            <p:grpSpPr bwMode="auto">
              <a:xfrm>
                <a:off x="4120" y="809"/>
                <a:ext cx="156" cy="55"/>
                <a:chOff x="2848" y="848"/>
                <a:chExt cx="140" cy="98"/>
              </a:xfrm>
            </p:grpSpPr>
            <p:sp>
              <p:nvSpPr>
                <p:cNvPr id="44324" name="Line 106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25" name="Line 106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26" name="Line 106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314" name="Group 1070"/>
              <p:cNvGrpSpPr>
                <a:grpSpLocks/>
              </p:cNvGrpSpPr>
              <p:nvPr/>
            </p:nvGrpSpPr>
            <p:grpSpPr bwMode="auto">
              <a:xfrm flipV="1">
                <a:off x="4120" y="808"/>
                <a:ext cx="156" cy="56"/>
                <a:chOff x="2848" y="848"/>
                <a:chExt cx="140" cy="98"/>
              </a:xfrm>
            </p:grpSpPr>
            <p:sp>
              <p:nvSpPr>
                <p:cNvPr id="44321" name="Line 107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22" name="Line 107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23" name="Line 107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315" name="Rectangle 1074"/>
              <p:cNvSpPr>
                <a:spLocks noChangeArrowheads="1"/>
              </p:cNvSpPr>
              <p:nvPr/>
            </p:nvSpPr>
            <p:spPr bwMode="auto">
              <a:xfrm>
                <a:off x="3996" y="732"/>
                <a:ext cx="426" cy="3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16" name="Rectangle 1075"/>
              <p:cNvSpPr>
                <a:spLocks noChangeArrowheads="1"/>
              </p:cNvSpPr>
              <p:nvPr/>
            </p:nvSpPr>
            <p:spPr bwMode="auto">
              <a:xfrm>
                <a:off x="3969" y="753"/>
                <a:ext cx="435" cy="31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17" name="Line 1076"/>
              <p:cNvSpPr>
                <a:spLocks noChangeShapeType="1"/>
              </p:cNvSpPr>
              <p:nvPr/>
            </p:nvSpPr>
            <p:spPr bwMode="auto">
              <a:xfrm>
                <a:off x="3966" y="945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18" name="Line 1077"/>
              <p:cNvSpPr>
                <a:spLocks noChangeShapeType="1"/>
              </p:cNvSpPr>
              <p:nvPr/>
            </p:nvSpPr>
            <p:spPr bwMode="auto">
              <a:xfrm>
                <a:off x="3972" y="849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19" name="Rectangle 1078"/>
              <p:cNvSpPr>
                <a:spLocks noChangeArrowheads="1"/>
              </p:cNvSpPr>
              <p:nvPr/>
            </p:nvSpPr>
            <p:spPr bwMode="auto">
              <a:xfrm>
                <a:off x="3966" y="756"/>
                <a:ext cx="435" cy="93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20" name="Text Box 1079"/>
              <p:cNvSpPr txBox="1">
                <a:spLocks noChangeArrowheads="1"/>
              </p:cNvSpPr>
              <p:nvPr/>
            </p:nvSpPr>
            <p:spPr bwMode="auto">
              <a:xfrm>
                <a:off x="3937" y="633"/>
                <a:ext cx="51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44108" name="Group 1080"/>
            <p:cNvGrpSpPr>
              <a:grpSpLocks/>
            </p:cNvGrpSpPr>
            <p:nvPr/>
          </p:nvGrpSpPr>
          <p:grpSpPr bwMode="auto">
            <a:xfrm>
              <a:off x="4661" y="1148"/>
              <a:ext cx="513" cy="442"/>
              <a:chOff x="3937" y="633"/>
              <a:chExt cx="513" cy="442"/>
            </a:xfrm>
          </p:grpSpPr>
          <p:sp>
            <p:nvSpPr>
              <p:cNvPr id="44285" name="Line 1081"/>
              <p:cNvSpPr>
                <a:spLocks noChangeShapeType="1"/>
              </p:cNvSpPr>
              <p:nvPr/>
            </p:nvSpPr>
            <p:spPr bwMode="auto">
              <a:xfrm>
                <a:off x="4061" y="1035"/>
                <a:ext cx="31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86" name="Line 1082"/>
              <p:cNvSpPr>
                <a:spLocks noChangeShapeType="1"/>
              </p:cNvSpPr>
              <p:nvPr/>
            </p:nvSpPr>
            <p:spPr bwMode="auto">
              <a:xfrm flipV="1">
                <a:off x="4212" y="929"/>
                <a:ext cx="1" cy="10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87" name="Oval 1083"/>
              <p:cNvSpPr>
                <a:spLocks noChangeArrowheads="1"/>
              </p:cNvSpPr>
              <p:nvPr/>
            </p:nvSpPr>
            <p:spPr bwMode="auto">
              <a:xfrm>
                <a:off x="4048" y="854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88" name="Line 1084"/>
              <p:cNvSpPr>
                <a:spLocks noChangeShapeType="1"/>
              </p:cNvSpPr>
              <p:nvPr/>
            </p:nvSpPr>
            <p:spPr bwMode="auto">
              <a:xfrm>
                <a:off x="4048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89" name="Line 1085"/>
              <p:cNvSpPr>
                <a:spLocks noChangeShapeType="1"/>
              </p:cNvSpPr>
              <p:nvPr/>
            </p:nvSpPr>
            <p:spPr bwMode="auto">
              <a:xfrm>
                <a:off x="4361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90" name="Rectangle 1086"/>
              <p:cNvSpPr>
                <a:spLocks noChangeArrowheads="1"/>
              </p:cNvSpPr>
              <p:nvPr/>
            </p:nvSpPr>
            <p:spPr bwMode="auto">
              <a:xfrm>
                <a:off x="4048" y="847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91" name="Oval 1087"/>
              <p:cNvSpPr>
                <a:spLocks noChangeArrowheads="1"/>
              </p:cNvSpPr>
              <p:nvPr/>
            </p:nvSpPr>
            <p:spPr bwMode="auto">
              <a:xfrm>
                <a:off x="4045" y="788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grpSp>
            <p:nvGrpSpPr>
              <p:cNvPr id="44292" name="Group 1088"/>
              <p:cNvGrpSpPr>
                <a:grpSpLocks/>
              </p:cNvGrpSpPr>
              <p:nvPr/>
            </p:nvGrpSpPr>
            <p:grpSpPr bwMode="auto">
              <a:xfrm>
                <a:off x="4120" y="809"/>
                <a:ext cx="156" cy="55"/>
                <a:chOff x="2848" y="848"/>
                <a:chExt cx="140" cy="98"/>
              </a:xfrm>
            </p:grpSpPr>
            <p:sp>
              <p:nvSpPr>
                <p:cNvPr id="44303" name="Line 108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04" name="Line 109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05" name="Line 109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293" name="Group 1092"/>
              <p:cNvGrpSpPr>
                <a:grpSpLocks/>
              </p:cNvGrpSpPr>
              <p:nvPr/>
            </p:nvGrpSpPr>
            <p:grpSpPr bwMode="auto">
              <a:xfrm flipV="1">
                <a:off x="4120" y="808"/>
                <a:ext cx="156" cy="56"/>
                <a:chOff x="2848" y="848"/>
                <a:chExt cx="140" cy="98"/>
              </a:xfrm>
            </p:grpSpPr>
            <p:sp>
              <p:nvSpPr>
                <p:cNvPr id="44300" name="Line 109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01" name="Line 109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02" name="Line 109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294" name="Rectangle 1096"/>
              <p:cNvSpPr>
                <a:spLocks noChangeArrowheads="1"/>
              </p:cNvSpPr>
              <p:nvPr/>
            </p:nvSpPr>
            <p:spPr bwMode="auto">
              <a:xfrm>
                <a:off x="3996" y="732"/>
                <a:ext cx="426" cy="3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95" name="Rectangle 1097"/>
              <p:cNvSpPr>
                <a:spLocks noChangeArrowheads="1"/>
              </p:cNvSpPr>
              <p:nvPr/>
            </p:nvSpPr>
            <p:spPr bwMode="auto">
              <a:xfrm>
                <a:off x="3969" y="753"/>
                <a:ext cx="435" cy="31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96" name="Line 1098"/>
              <p:cNvSpPr>
                <a:spLocks noChangeShapeType="1"/>
              </p:cNvSpPr>
              <p:nvPr/>
            </p:nvSpPr>
            <p:spPr bwMode="auto">
              <a:xfrm>
                <a:off x="3966" y="945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97" name="Line 1099"/>
              <p:cNvSpPr>
                <a:spLocks noChangeShapeType="1"/>
              </p:cNvSpPr>
              <p:nvPr/>
            </p:nvSpPr>
            <p:spPr bwMode="auto">
              <a:xfrm>
                <a:off x="3972" y="849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98" name="Rectangle 1100"/>
              <p:cNvSpPr>
                <a:spLocks noChangeArrowheads="1"/>
              </p:cNvSpPr>
              <p:nvPr/>
            </p:nvSpPr>
            <p:spPr bwMode="auto">
              <a:xfrm>
                <a:off x="3966" y="756"/>
                <a:ext cx="435" cy="93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99" name="Text Box 1101"/>
              <p:cNvSpPr txBox="1">
                <a:spLocks noChangeArrowheads="1"/>
              </p:cNvSpPr>
              <p:nvPr/>
            </p:nvSpPr>
            <p:spPr bwMode="auto">
              <a:xfrm>
                <a:off x="3937" y="633"/>
                <a:ext cx="51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44109" name="Group 1102"/>
            <p:cNvGrpSpPr>
              <a:grpSpLocks/>
            </p:cNvGrpSpPr>
            <p:nvPr/>
          </p:nvGrpSpPr>
          <p:grpSpPr bwMode="auto">
            <a:xfrm>
              <a:off x="4702" y="1523"/>
              <a:ext cx="513" cy="442"/>
              <a:chOff x="3937" y="633"/>
              <a:chExt cx="513" cy="442"/>
            </a:xfrm>
          </p:grpSpPr>
          <p:sp>
            <p:nvSpPr>
              <p:cNvPr id="44264" name="Line 1103"/>
              <p:cNvSpPr>
                <a:spLocks noChangeShapeType="1"/>
              </p:cNvSpPr>
              <p:nvPr/>
            </p:nvSpPr>
            <p:spPr bwMode="auto">
              <a:xfrm>
                <a:off x="4061" y="1035"/>
                <a:ext cx="31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65" name="Line 1104"/>
              <p:cNvSpPr>
                <a:spLocks noChangeShapeType="1"/>
              </p:cNvSpPr>
              <p:nvPr/>
            </p:nvSpPr>
            <p:spPr bwMode="auto">
              <a:xfrm flipV="1">
                <a:off x="4212" y="929"/>
                <a:ext cx="1" cy="10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66" name="Oval 1105"/>
              <p:cNvSpPr>
                <a:spLocks noChangeArrowheads="1"/>
              </p:cNvSpPr>
              <p:nvPr/>
            </p:nvSpPr>
            <p:spPr bwMode="auto">
              <a:xfrm>
                <a:off x="4048" y="854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67" name="Line 1106"/>
              <p:cNvSpPr>
                <a:spLocks noChangeShapeType="1"/>
              </p:cNvSpPr>
              <p:nvPr/>
            </p:nvSpPr>
            <p:spPr bwMode="auto">
              <a:xfrm>
                <a:off x="4048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68" name="Line 1107"/>
              <p:cNvSpPr>
                <a:spLocks noChangeShapeType="1"/>
              </p:cNvSpPr>
              <p:nvPr/>
            </p:nvSpPr>
            <p:spPr bwMode="auto">
              <a:xfrm>
                <a:off x="4361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69" name="Rectangle 1108"/>
              <p:cNvSpPr>
                <a:spLocks noChangeArrowheads="1"/>
              </p:cNvSpPr>
              <p:nvPr/>
            </p:nvSpPr>
            <p:spPr bwMode="auto">
              <a:xfrm>
                <a:off x="4048" y="847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70" name="Oval 1109"/>
              <p:cNvSpPr>
                <a:spLocks noChangeArrowheads="1"/>
              </p:cNvSpPr>
              <p:nvPr/>
            </p:nvSpPr>
            <p:spPr bwMode="auto">
              <a:xfrm>
                <a:off x="4045" y="788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grpSp>
            <p:nvGrpSpPr>
              <p:cNvPr id="44271" name="Group 1110"/>
              <p:cNvGrpSpPr>
                <a:grpSpLocks/>
              </p:cNvGrpSpPr>
              <p:nvPr/>
            </p:nvGrpSpPr>
            <p:grpSpPr bwMode="auto">
              <a:xfrm>
                <a:off x="4120" y="809"/>
                <a:ext cx="156" cy="55"/>
                <a:chOff x="2848" y="848"/>
                <a:chExt cx="140" cy="98"/>
              </a:xfrm>
            </p:grpSpPr>
            <p:sp>
              <p:nvSpPr>
                <p:cNvPr id="44282" name="Line 111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83" name="Line 111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84" name="Line 111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272" name="Group 1114"/>
              <p:cNvGrpSpPr>
                <a:grpSpLocks/>
              </p:cNvGrpSpPr>
              <p:nvPr/>
            </p:nvGrpSpPr>
            <p:grpSpPr bwMode="auto">
              <a:xfrm flipV="1">
                <a:off x="4120" y="808"/>
                <a:ext cx="156" cy="56"/>
                <a:chOff x="2848" y="848"/>
                <a:chExt cx="140" cy="98"/>
              </a:xfrm>
            </p:grpSpPr>
            <p:sp>
              <p:nvSpPr>
                <p:cNvPr id="44279" name="Line 111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80" name="Line 111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81" name="Line 111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273" name="Rectangle 1118"/>
              <p:cNvSpPr>
                <a:spLocks noChangeArrowheads="1"/>
              </p:cNvSpPr>
              <p:nvPr/>
            </p:nvSpPr>
            <p:spPr bwMode="auto">
              <a:xfrm>
                <a:off x="3996" y="732"/>
                <a:ext cx="426" cy="3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74" name="Rectangle 1119"/>
              <p:cNvSpPr>
                <a:spLocks noChangeArrowheads="1"/>
              </p:cNvSpPr>
              <p:nvPr/>
            </p:nvSpPr>
            <p:spPr bwMode="auto">
              <a:xfrm>
                <a:off x="3969" y="753"/>
                <a:ext cx="435" cy="31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75" name="Line 1120"/>
              <p:cNvSpPr>
                <a:spLocks noChangeShapeType="1"/>
              </p:cNvSpPr>
              <p:nvPr/>
            </p:nvSpPr>
            <p:spPr bwMode="auto">
              <a:xfrm>
                <a:off x="3966" y="945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76" name="Line 1121"/>
              <p:cNvSpPr>
                <a:spLocks noChangeShapeType="1"/>
              </p:cNvSpPr>
              <p:nvPr/>
            </p:nvSpPr>
            <p:spPr bwMode="auto">
              <a:xfrm>
                <a:off x="3972" y="849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77" name="Rectangle 1122"/>
              <p:cNvSpPr>
                <a:spLocks noChangeArrowheads="1"/>
              </p:cNvSpPr>
              <p:nvPr/>
            </p:nvSpPr>
            <p:spPr bwMode="auto">
              <a:xfrm>
                <a:off x="3966" y="756"/>
                <a:ext cx="435" cy="93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78" name="Text Box 1123"/>
              <p:cNvSpPr txBox="1">
                <a:spLocks noChangeArrowheads="1"/>
              </p:cNvSpPr>
              <p:nvPr/>
            </p:nvSpPr>
            <p:spPr bwMode="auto">
              <a:xfrm>
                <a:off x="3937" y="633"/>
                <a:ext cx="51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44110" name="Group 1124"/>
            <p:cNvGrpSpPr>
              <a:grpSpLocks/>
            </p:cNvGrpSpPr>
            <p:nvPr/>
          </p:nvGrpSpPr>
          <p:grpSpPr bwMode="auto">
            <a:xfrm>
              <a:off x="4197" y="1157"/>
              <a:ext cx="513" cy="442"/>
              <a:chOff x="3937" y="633"/>
              <a:chExt cx="513" cy="442"/>
            </a:xfrm>
          </p:grpSpPr>
          <p:sp>
            <p:nvSpPr>
              <p:cNvPr id="44243" name="Line 1125"/>
              <p:cNvSpPr>
                <a:spLocks noChangeShapeType="1"/>
              </p:cNvSpPr>
              <p:nvPr/>
            </p:nvSpPr>
            <p:spPr bwMode="auto">
              <a:xfrm>
                <a:off x="4061" y="1035"/>
                <a:ext cx="31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44" name="Line 1126"/>
              <p:cNvSpPr>
                <a:spLocks noChangeShapeType="1"/>
              </p:cNvSpPr>
              <p:nvPr/>
            </p:nvSpPr>
            <p:spPr bwMode="auto">
              <a:xfrm flipV="1">
                <a:off x="4212" y="929"/>
                <a:ext cx="1" cy="10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45" name="Oval 1127"/>
              <p:cNvSpPr>
                <a:spLocks noChangeArrowheads="1"/>
              </p:cNvSpPr>
              <p:nvPr/>
            </p:nvSpPr>
            <p:spPr bwMode="auto">
              <a:xfrm>
                <a:off x="4048" y="854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46" name="Line 1128"/>
              <p:cNvSpPr>
                <a:spLocks noChangeShapeType="1"/>
              </p:cNvSpPr>
              <p:nvPr/>
            </p:nvSpPr>
            <p:spPr bwMode="auto">
              <a:xfrm>
                <a:off x="4048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47" name="Line 1129"/>
              <p:cNvSpPr>
                <a:spLocks noChangeShapeType="1"/>
              </p:cNvSpPr>
              <p:nvPr/>
            </p:nvSpPr>
            <p:spPr bwMode="auto">
              <a:xfrm>
                <a:off x="4361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48" name="Rectangle 1130"/>
              <p:cNvSpPr>
                <a:spLocks noChangeArrowheads="1"/>
              </p:cNvSpPr>
              <p:nvPr/>
            </p:nvSpPr>
            <p:spPr bwMode="auto">
              <a:xfrm>
                <a:off x="4048" y="847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49" name="Oval 1131"/>
              <p:cNvSpPr>
                <a:spLocks noChangeArrowheads="1"/>
              </p:cNvSpPr>
              <p:nvPr/>
            </p:nvSpPr>
            <p:spPr bwMode="auto">
              <a:xfrm>
                <a:off x="4045" y="788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grpSp>
            <p:nvGrpSpPr>
              <p:cNvPr id="44250" name="Group 1132"/>
              <p:cNvGrpSpPr>
                <a:grpSpLocks/>
              </p:cNvGrpSpPr>
              <p:nvPr/>
            </p:nvGrpSpPr>
            <p:grpSpPr bwMode="auto">
              <a:xfrm>
                <a:off x="4120" y="809"/>
                <a:ext cx="156" cy="55"/>
                <a:chOff x="2848" y="848"/>
                <a:chExt cx="140" cy="98"/>
              </a:xfrm>
            </p:grpSpPr>
            <p:sp>
              <p:nvSpPr>
                <p:cNvPr id="44261" name="Line 113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62" name="Line 113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63" name="Line 113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251" name="Group 1136"/>
              <p:cNvGrpSpPr>
                <a:grpSpLocks/>
              </p:cNvGrpSpPr>
              <p:nvPr/>
            </p:nvGrpSpPr>
            <p:grpSpPr bwMode="auto">
              <a:xfrm flipV="1">
                <a:off x="4120" y="808"/>
                <a:ext cx="156" cy="56"/>
                <a:chOff x="2848" y="848"/>
                <a:chExt cx="140" cy="98"/>
              </a:xfrm>
            </p:grpSpPr>
            <p:sp>
              <p:nvSpPr>
                <p:cNvPr id="44258" name="Line 113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59" name="Line 113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60" name="Line 113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252" name="Rectangle 1140"/>
              <p:cNvSpPr>
                <a:spLocks noChangeArrowheads="1"/>
              </p:cNvSpPr>
              <p:nvPr/>
            </p:nvSpPr>
            <p:spPr bwMode="auto">
              <a:xfrm>
                <a:off x="3996" y="732"/>
                <a:ext cx="426" cy="3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53" name="Rectangle 1141"/>
              <p:cNvSpPr>
                <a:spLocks noChangeArrowheads="1"/>
              </p:cNvSpPr>
              <p:nvPr/>
            </p:nvSpPr>
            <p:spPr bwMode="auto">
              <a:xfrm>
                <a:off x="3969" y="753"/>
                <a:ext cx="435" cy="31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54" name="Line 1142"/>
              <p:cNvSpPr>
                <a:spLocks noChangeShapeType="1"/>
              </p:cNvSpPr>
              <p:nvPr/>
            </p:nvSpPr>
            <p:spPr bwMode="auto">
              <a:xfrm>
                <a:off x="3966" y="945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55" name="Line 1143"/>
              <p:cNvSpPr>
                <a:spLocks noChangeShapeType="1"/>
              </p:cNvSpPr>
              <p:nvPr/>
            </p:nvSpPr>
            <p:spPr bwMode="auto">
              <a:xfrm>
                <a:off x="3972" y="849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56" name="Rectangle 1144"/>
              <p:cNvSpPr>
                <a:spLocks noChangeArrowheads="1"/>
              </p:cNvSpPr>
              <p:nvPr/>
            </p:nvSpPr>
            <p:spPr bwMode="auto">
              <a:xfrm>
                <a:off x="3966" y="756"/>
                <a:ext cx="435" cy="93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57" name="Text Box 1145"/>
              <p:cNvSpPr txBox="1">
                <a:spLocks noChangeArrowheads="1"/>
              </p:cNvSpPr>
              <p:nvPr/>
            </p:nvSpPr>
            <p:spPr bwMode="auto">
              <a:xfrm>
                <a:off x="3937" y="633"/>
                <a:ext cx="51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44111" name="Group 1146"/>
            <p:cNvGrpSpPr>
              <a:grpSpLocks/>
            </p:cNvGrpSpPr>
            <p:nvPr/>
          </p:nvGrpSpPr>
          <p:grpSpPr bwMode="auto">
            <a:xfrm>
              <a:off x="4389" y="2239"/>
              <a:ext cx="513" cy="442"/>
              <a:chOff x="3937" y="633"/>
              <a:chExt cx="513" cy="442"/>
            </a:xfrm>
          </p:grpSpPr>
          <p:sp>
            <p:nvSpPr>
              <p:cNvPr id="44222" name="Line 1147"/>
              <p:cNvSpPr>
                <a:spLocks noChangeShapeType="1"/>
              </p:cNvSpPr>
              <p:nvPr/>
            </p:nvSpPr>
            <p:spPr bwMode="auto">
              <a:xfrm>
                <a:off x="4061" y="1035"/>
                <a:ext cx="31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23" name="Line 1148"/>
              <p:cNvSpPr>
                <a:spLocks noChangeShapeType="1"/>
              </p:cNvSpPr>
              <p:nvPr/>
            </p:nvSpPr>
            <p:spPr bwMode="auto">
              <a:xfrm flipV="1">
                <a:off x="4212" y="929"/>
                <a:ext cx="1" cy="10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24" name="Oval 1149"/>
              <p:cNvSpPr>
                <a:spLocks noChangeArrowheads="1"/>
              </p:cNvSpPr>
              <p:nvPr/>
            </p:nvSpPr>
            <p:spPr bwMode="auto">
              <a:xfrm>
                <a:off x="4048" y="854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25" name="Line 1150"/>
              <p:cNvSpPr>
                <a:spLocks noChangeShapeType="1"/>
              </p:cNvSpPr>
              <p:nvPr/>
            </p:nvSpPr>
            <p:spPr bwMode="auto">
              <a:xfrm>
                <a:off x="4048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26" name="Line 1151"/>
              <p:cNvSpPr>
                <a:spLocks noChangeShapeType="1"/>
              </p:cNvSpPr>
              <p:nvPr/>
            </p:nvSpPr>
            <p:spPr bwMode="auto">
              <a:xfrm>
                <a:off x="4361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27" name="Rectangle 1152"/>
              <p:cNvSpPr>
                <a:spLocks noChangeArrowheads="1"/>
              </p:cNvSpPr>
              <p:nvPr/>
            </p:nvSpPr>
            <p:spPr bwMode="auto">
              <a:xfrm>
                <a:off x="4048" y="847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28" name="Oval 1153"/>
              <p:cNvSpPr>
                <a:spLocks noChangeArrowheads="1"/>
              </p:cNvSpPr>
              <p:nvPr/>
            </p:nvSpPr>
            <p:spPr bwMode="auto">
              <a:xfrm>
                <a:off x="4045" y="788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grpSp>
            <p:nvGrpSpPr>
              <p:cNvPr id="44229" name="Group 1154"/>
              <p:cNvGrpSpPr>
                <a:grpSpLocks/>
              </p:cNvGrpSpPr>
              <p:nvPr/>
            </p:nvGrpSpPr>
            <p:grpSpPr bwMode="auto">
              <a:xfrm>
                <a:off x="4120" y="809"/>
                <a:ext cx="156" cy="55"/>
                <a:chOff x="2848" y="848"/>
                <a:chExt cx="140" cy="98"/>
              </a:xfrm>
            </p:grpSpPr>
            <p:sp>
              <p:nvSpPr>
                <p:cNvPr id="44240" name="Line 115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41" name="Line 115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42" name="Line 115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230" name="Group 1158"/>
              <p:cNvGrpSpPr>
                <a:grpSpLocks/>
              </p:cNvGrpSpPr>
              <p:nvPr/>
            </p:nvGrpSpPr>
            <p:grpSpPr bwMode="auto">
              <a:xfrm flipV="1">
                <a:off x="4120" y="808"/>
                <a:ext cx="156" cy="56"/>
                <a:chOff x="2848" y="848"/>
                <a:chExt cx="140" cy="98"/>
              </a:xfrm>
            </p:grpSpPr>
            <p:sp>
              <p:nvSpPr>
                <p:cNvPr id="44237" name="Line 115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38" name="Line 116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39" name="Line 116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231" name="Rectangle 1162"/>
              <p:cNvSpPr>
                <a:spLocks noChangeArrowheads="1"/>
              </p:cNvSpPr>
              <p:nvPr/>
            </p:nvSpPr>
            <p:spPr bwMode="auto">
              <a:xfrm>
                <a:off x="3996" y="732"/>
                <a:ext cx="426" cy="3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32" name="Rectangle 1163"/>
              <p:cNvSpPr>
                <a:spLocks noChangeArrowheads="1"/>
              </p:cNvSpPr>
              <p:nvPr/>
            </p:nvSpPr>
            <p:spPr bwMode="auto">
              <a:xfrm>
                <a:off x="3969" y="753"/>
                <a:ext cx="435" cy="31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33" name="Line 1164"/>
              <p:cNvSpPr>
                <a:spLocks noChangeShapeType="1"/>
              </p:cNvSpPr>
              <p:nvPr/>
            </p:nvSpPr>
            <p:spPr bwMode="auto">
              <a:xfrm>
                <a:off x="3966" y="945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34" name="Line 1165"/>
              <p:cNvSpPr>
                <a:spLocks noChangeShapeType="1"/>
              </p:cNvSpPr>
              <p:nvPr/>
            </p:nvSpPr>
            <p:spPr bwMode="auto">
              <a:xfrm>
                <a:off x="3972" y="849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35" name="Rectangle 1166"/>
              <p:cNvSpPr>
                <a:spLocks noChangeArrowheads="1"/>
              </p:cNvSpPr>
              <p:nvPr/>
            </p:nvSpPr>
            <p:spPr bwMode="auto">
              <a:xfrm>
                <a:off x="3966" y="756"/>
                <a:ext cx="435" cy="93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36" name="Text Box 1167"/>
              <p:cNvSpPr txBox="1">
                <a:spLocks noChangeArrowheads="1"/>
              </p:cNvSpPr>
              <p:nvPr/>
            </p:nvSpPr>
            <p:spPr bwMode="auto">
              <a:xfrm>
                <a:off x="3937" y="633"/>
                <a:ext cx="51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44112" name="Group 1168"/>
            <p:cNvGrpSpPr>
              <a:grpSpLocks/>
            </p:cNvGrpSpPr>
            <p:nvPr/>
          </p:nvGrpSpPr>
          <p:grpSpPr bwMode="auto">
            <a:xfrm>
              <a:off x="4765" y="1995"/>
              <a:ext cx="513" cy="442"/>
              <a:chOff x="3937" y="633"/>
              <a:chExt cx="513" cy="442"/>
            </a:xfrm>
          </p:grpSpPr>
          <p:sp>
            <p:nvSpPr>
              <p:cNvPr id="44201" name="Line 1169"/>
              <p:cNvSpPr>
                <a:spLocks noChangeShapeType="1"/>
              </p:cNvSpPr>
              <p:nvPr/>
            </p:nvSpPr>
            <p:spPr bwMode="auto">
              <a:xfrm>
                <a:off x="4061" y="1035"/>
                <a:ext cx="31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02" name="Line 1170"/>
              <p:cNvSpPr>
                <a:spLocks noChangeShapeType="1"/>
              </p:cNvSpPr>
              <p:nvPr/>
            </p:nvSpPr>
            <p:spPr bwMode="auto">
              <a:xfrm flipV="1">
                <a:off x="4212" y="929"/>
                <a:ext cx="1" cy="10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03" name="Oval 1171"/>
              <p:cNvSpPr>
                <a:spLocks noChangeArrowheads="1"/>
              </p:cNvSpPr>
              <p:nvPr/>
            </p:nvSpPr>
            <p:spPr bwMode="auto">
              <a:xfrm>
                <a:off x="4048" y="854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04" name="Line 1172"/>
              <p:cNvSpPr>
                <a:spLocks noChangeShapeType="1"/>
              </p:cNvSpPr>
              <p:nvPr/>
            </p:nvSpPr>
            <p:spPr bwMode="auto">
              <a:xfrm>
                <a:off x="4048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05" name="Line 1173"/>
              <p:cNvSpPr>
                <a:spLocks noChangeShapeType="1"/>
              </p:cNvSpPr>
              <p:nvPr/>
            </p:nvSpPr>
            <p:spPr bwMode="auto">
              <a:xfrm>
                <a:off x="4361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06" name="Rectangle 1174"/>
              <p:cNvSpPr>
                <a:spLocks noChangeArrowheads="1"/>
              </p:cNvSpPr>
              <p:nvPr/>
            </p:nvSpPr>
            <p:spPr bwMode="auto">
              <a:xfrm>
                <a:off x="4048" y="847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07" name="Oval 1175"/>
              <p:cNvSpPr>
                <a:spLocks noChangeArrowheads="1"/>
              </p:cNvSpPr>
              <p:nvPr/>
            </p:nvSpPr>
            <p:spPr bwMode="auto">
              <a:xfrm>
                <a:off x="4045" y="788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grpSp>
            <p:nvGrpSpPr>
              <p:cNvPr id="44208" name="Group 1176"/>
              <p:cNvGrpSpPr>
                <a:grpSpLocks/>
              </p:cNvGrpSpPr>
              <p:nvPr/>
            </p:nvGrpSpPr>
            <p:grpSpPr bwMode="auto">
              <a:xfrm>
                <a:off x="4120" y="809"/>
                <a:ext cx="156" cy="55"/>
                <a:chOff x="2848" y="848"/>
                <a:chExt cx="140" cy="98"/>
              </a:xfrm>
            </p:grpSpPr>
            <p:sp>
              <p:nvSpPr>
                <p:cNvPr id="44219" name="Line 117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20" name="Line 117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21" name="Line 117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209" name="Group 1180"/>
              <p:cNvGrpSpPr>
                <a:grpSpLocks/>
              </p:cNvGrpSpPr>
              <p:nvPr/>
            </p:nvGrpSpPr>
            <p:grpSpPr bwMode="auto">
              <a:xfrm flipV="1">
                <a:off x="4120" y="808"/>
                <a:ext cx="156" cy="56"/>
                <a:chOff x="2848" y="848"/>
                <a:chExt cx="140" cy="98"/>
              </a:xfrm>
            </p:grpSpPr>
            <p:sp>
              <p:nvSpPr>
                <p:cNvPr id="44216" name="Line 118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17" name="Line 118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18" name="Line 118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210" name="Rectangle 1184"/>
              <p:cNvSpPr>
                <a:spLocks noChangeArrowheads="1"/>
              </p:cNvSpPr>
              <p:nvPr/>
            </p:nvSpPr>
            <p:spPr bwMode="auto">
              <a:xfrm>
                <a:off x="3996" y="732"/>
                <a:ext cx="426" cy="3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11" name="Rectangle 1185"/>
              <p:cNvSpPr>
                <a:spLocks noChangeArrowheads="1"/>
              </p:cNvSpPr>
              <p:nvPr/>
            </p:nvSpPr>
            <p:spPr bwMode="auto">
              <a:xfrm>
                <a:off x="3969" y="753"/>
                <a:ext cx="435" cy="31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12" name="Line 1186"/>
              <p:cNvSpPr>
                <a:spLocks noChangeShapeType="1"/>
              </p:cNvSpPr>
              <p:nvPr/>
            </p:nvSpPr>
            <p:spPr bwMode="auto">
              <a:xfrm>
                <a:off x="3966" y="945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13" name="Line 1187"/>
              <p:cNvSpPr>
                <a:spLocks noChangeShapeType="1"/>
              </p:cNvSpPr>
              <p:nvPr/>
            </p:nvSpPr>
            <p:spPr bwMode="auto">
              <a:xfrm>
                <a:off x="3972" y="849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14" name="Rectangle 1188"/>
              <p:cNvSpPr>
                <a:spLocks noChangeArrowheads="1"/>
              </p:cNvSpPr>
              <p:nvPr/>
            </p:nvSpPr>
            <p:spPr bwMode="auto">
              <a:xfrm>
                <a:off x="3966" y="756"/>
                <a:ext cx="435" cy="93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15" name="Text Box 1189"/>
              <p:cNvSpPr txBox="1">
                <a:spLocks noChangeArrowheads="1"/>
              </p:cNvSpPr>
              <p:nvPr/>
            </p:nvSpPr>
            <p:spPr bwMode="auto">
              <a:xfrm>
                <a:off x="3937" y="633"/>
                <a:ext cx="51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44113" name="Group 1190"/>
            <p:cNvGrpSpPr>
              <a:grpSpLocks/>
            </p:cNvGrpSpPr>
            <p:nvPr/>
          </p:nvGrpSpPr>
          <p:grpSpPr bwMode="auto">
            <a:xfrm>
              <a:off x="4128" y="2003"/>
              <a:ext cx="513" cy="442"/>
              <a:chOff x="3937" y="633"/>
              <a:chExt cx="513" cy="442"/>
            </a:xfrm>
          </p:grpSpPr>
          <p:sp>
            <p:nvSpPr>
              <p:cNvPr id="44180" name="Line 1191"/>
              <p:cNvSpPr>
                <a:spLocks noChangeShapeType="1"/>
              </p:cNvSpPr>
              <p:nvPr/>
            </p:nvSpPr>
            <p:spPr bwMode="auto">
              <a:xfrm>
                <a:off x="4061" y="1035"/>
                <a:ext cx="31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81" name="Line 1192"/>
              <p:cNvSpPr>
                <a:spLocks noChangeShapeType="1"/>
              </p:cNvSpPr>
              <p:nvPr/>
            </p:nvSpPr>
            <p:spPr bwMode="auto">
              <a:xfrm flipV="1">
                <a:off x="4212" y="929"/>
                <a:ext cx="1" cy="10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82" name="Oval 1193"/>
              <p:cNvSpPr>
                <a:spLocks noChangeArrowheads="1"/>
              </p:cNvSpPr>
              <p:nvPr/>
            </p:nvSpPr>
            <p:spPr bwMode="auto">
              <a:xfrm>
                <a:off x="4048" y="854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83" name="Line 1194"/>
              <p:cNvSpPr>
                <a:spLocks noChangeShapeType="1"/>
              </p:cNvSpPr>
              <p:nvPr/>
            </p:nvSpPr>
            <p:spPr bwMode="auto">
              <a:xfrm>
                <a:off x="4048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84" name="Line 1195"/>
              <p:cNvSpPr>
                <a:spLocks noChangeShapeType="1"/>
              </p:cNvSpPr>
              <p:nvPr/>
            </p:nvSpPr>
            <p:spPr bwMode="auto">
              <a:xfrm>
                <a:off x="4361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85" name="Rectangle 1196"/>
              <p:cNvSpPr>
                <a:spLocks noChangeArrowheads="1"/>
              </p:cNvSpPr>
              <p:nvPr/>
            </p:nvSpPr>
            <p:spPr bwMode="auto">
              <a:xfrm>
                <a:off x="4048" y="847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86" name="Oval 1197"/>
              <p:cNvSpPr>
                <a:spLocks noChangeArrowheads="1"/>
              </p:cNvSpPr>
              <p:nvPr/>
            </p:nvSpPr>
            <p:spPr bwMode="auto">
              <a:xfrm>
                <a:off x="4045" y="788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grpSp>
            <p:nvGrpSpPr>
              <p:cNvPr id="44187" name="Group 1198"/>
              <p:cNvGrpSpPr>
                <a:grpSpLocks/>
              </p:cNvGrpSpPr>
              <p:nvPr/>
            </p:nvGrpSpPr>
            <p:grpSpPr bwMode="auto">
              <a:xfrm>
                <a:off x="4120" y="809"/>
                <a:ext cx="156" cy="55"/>
                <a:chOff x="2848" y="848"/>
                <a:chExt cx="140" cy="98"/>
              </a:xfrm>
            </p:grpSpPr>
            <p:sp>
              <p:nvSpPr>
                <p:cNvPr id="44198" name="Line 119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99" name="Line 120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00" name="Line 120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188" name="Group 1202"/>
              <p:cNvGrpSpPr>
                <a:grpSpLocks/>
              </p:cNvGrpSpPr>
              <p:nvPr/>
            </p:nvGrpSpPr>
            <p:grpSpPr bwMode="auto">
              <a:xfrm flipV="1">
                <a:off x="4120" y="808"/>
                <a:ext cx="156" cy="56"/>
                <a:chOff x="2848" y="848"/>
                <a:chExt cx="140" cy="98"/>
              </a:xfrm>
            </p:grpSpPr>
            <p:sp>
              <p:nvSpPr>
                <p:cNvPr id="44195" name="Line 120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96" name="Line 120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97" name="Line 120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189" name="Rectangle 1206"/>
              <p:cNvSpPr>
                <a:spLocks noChangeArrowheads="1"/>
              </p:cNvSpPr>
              <p:nvPr/>
            </p:nvSpPr>
            <p:spPr bwMode="auto">
              <a:xfrm>
                <a:off x="3996" y="732"/>
                <a:ext cx="426" cy="3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90" name="Rectangle 1207"/>
              <p:cNvSpPr>
                <a:spLocks noChangeArrowheads="1"/>
              </p:cNvSpPr>
              <p:nvPr/>
            </p:nvSpPr>
            <p:spPr bwMode="auto">
              <a:xfrm>
                <a:off x="3969" y="753"/>
                <a:ext cx="435" cy="31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91" name="Line 1208"/>
              <p:cNvSpPr>
                <a:spLocks noChangeShapeType="1"/>
              </p:cNvSpPr>
              <p:nvPr/>
            </p:nvSpPr>
            <p:spPr bwMode="auto">
              <a:xfrm>
                <a:off x="3966" y="945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92" name="Line 1209"/>
              <p:cNvSpPr>
                <a:spLocks noChangeShapeType="1"/>
              </p:cNvSpPr>
              <p:nvPr/>
            </p:nvSpPr>
            <p:spPr bwMode="auto">
              <a:xfrm>
                <a:off x="3972" y="849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93" name="Rectangle 1210"/>
              <p:cNvSpPr>
                <a:spLocks noChangeArrowheads="1"/>
              </p:cNvSpPr>
              <p:nvPr/>
            </p:nvSpPr>
            <p:spPr bwMode="auto">
              <a:xfrm>
                <a:off x="3966" y="756"/>
                <a:ext cx="435" cy="93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94" name="Text Box 1211"/>
              <p:cNvSpPr txBox="1">
                <a:spLocks noChangeArrowheads="1"/>
              </p:cNvSpPr>
              <p:nvPr/>
            </p:nvSpPr>
            <p:spPr bwMode="auto">
              <a:xfrm>
                <a:off x="3937" y="633"/>
                <a:ext cx="51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44114" name="Group 1212"/>
            <p:cNvGrpSpPr>
              <a:grpSpLocks/>
            </p:cNvGrpSpPr>
            <p:nvPr/>
          </p:nvGrpSpPr>
          <p:grpSpPr bwMode="auto">
            <a:xfrm>
              <a:off x="4608" y="2771"/>
              <a:ext cx="513" cy="442"/>
              <a:chOff x="3937" y="633"/>
              <a:chExt cx="513" cy="442"/>
            </a:xfrm>
          </p:grpSpPr>
          <p:sp>
            <p:nvSpPr>
              <p:cNvPr id="44159" name="Line 1213"/>
              <p:cNvSpPr>
                <a:spLocks noChangeShapeType="1"/>
              </p:cNvSpPr>
              <p:nvPr/>
            </p:nvSpPr>
            <p:spPr bwMode="auto">
              <a:xfrm>
                <a:off x="4061" y="1035"/>
                <a:ext cx="31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60" name="Line 1214"/>
              <p:cNvSpPr>
                <a:spLocks noChangeShapeType="1"/>
              </p:cNvSpPr>
              <p:nvPr/>
            </p:nvSpPr>
            <p:spPr bwMode="auto">
              <a:xfrm flipV="1">
                <a:off x="4212" y="929"/>
                <a:ext cx="1" cy="10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61" name="Oval 1215"/>
              <p:cNvSpPr>
                <a:spLocks noChangeArrowheads="1"/>
              </p:cNvSpPr>
              <p:nvPr/>
            </p:nvSpPr>
            <p:spPr bwMode="auto">
              <a:xfrm>
                <a:off x="4048" y="854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62" name="Line 1216"/>
              <p:cNvSpPr>
                <a:spLocks noChangeShapeType="1"/>
              </p:cNvSpPr>
              <p:nvPr/>
            </p:nvSpPr>
            <p:spPr bwMode="auto">
              <a:xfrm>
                <a:off x="4048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63" name="Line 1217"/>
              <p:cNvSpPr>
                <a:spLocks noChangeShapeType="1"/>
              </p:cNvSpPr>
              <p:nvPr/>
            </p:nvSpPr>
            <p:spPr bwMode="auto">
              <a:xfrm>
                <a:off x="4361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64" name="Rectangle 1218"/>
              <p:cNvSpPr>
                <a:spLocks noChangeArrowheads="1"/>
              </p:cNvSpPr>
              <p:nvPr/>
            </p:nvSpPr>
            <p:spPr bwMode="auto">
              <a:xfrm>
                <a:off x="4048" y="847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65" name="Oval 1219"/>
              <p:cNvSpPr>
                <a:spLocks noChangeArrowheads="1"/>
              </p:cNvSpPr>
              <p:nvPr/>
            </p:nvSpPr>
            <p:spPr bwMode="auto">
              <a:xfrm>
                <a:off x="4045" y="788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grpSp>
            <p:nvGrpSpPr>
              <p:cNvPr id="44166" name="Group 1220"/>
              <p:cNvGrpSpPr>
                <a:grpSpLocks/>
              </p:cNvGrpSpPr>
              <p:nvPr/>
            </p:nvGrpSpPr>
            <p:grpSpPr bwMode="auto">
              <a:xfrm>
                <a:off x="4120" y="809"/>
                <a:ext cx="156" cy="55"/>
                <a:chOff x="2848" y="848"/>
                <a:chExt cx="140" cy="98"/>
              </a:xfrm>
            </p:grpSpPr>
            <p:sp>
              <p:nvSpPr>
                <p:cNvPr id="44177" name="Line 122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78" name="Line 122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79" name="Line 122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167" name="Group 1224"/>
              <p:cNvGrpSpPr>
                <a:grpSpLocks/>
              </p:cNvGrpSpPr>
              <p:nvPr/>
            </p:nvGrpSpPr>
            <p:grpSpPr bwMode="auto">
              <a:xfrm flipV="1">
                <a:off x="4120" y="808"/>
                <a:ext cx="156" cy="56"/>
                <a:chOff x="2848" y="848"/>
                <a:chExt cx="140" cy="98"/>
              </a:xfrm>
            </p:grpSpPr>
            <p:sp>
              <p:nvSpPr>
                <p:cNvPr id="44174" name="Line 122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75" name="Line 122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76" name="Line 122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168" name="Rectangle 1228"/>
              <p:cNvSpPr>
                <a:spLocks noChangeArrowheads="1"/>
              </p:cNvSpPr>
              <p:nvPr/>
            </p:nvSpPr>
            <p:spPr bwMode="auto">
              <a:xfrm>
                <a:off x="3996" y="732"/>
                <a:ext cx="426" cy="3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69" name="Rectangle 1229"/>
              <p:cNvSpPr>
                <a:spLocks noChangeArrowheads="1"/>
              </p:cNvSpPr>
              <p:nvPr/>
            </p:nvSpPr>
            <p:spPr bwMode="auto">
              <a:xfrm>
                <a:off x="3969" y="753"/>
                <a:ext cx="435" cy="31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70" name="Line 1230"/>
              <p:cNvSpPr>
                <a:spLocks noChangeShapeType="1"/>
              </p:cNvSpPr>
              <p:nvPr/>
            </p:nvSpPr>
            <p:spPr bwMode="auto">
              <a:xfrm>
                <a:off x="3966" y="945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71" name="Line 1231"/>
              <p:cNvSpPr>
                <a:spLocks noChangeShapeType="1"/>
              </p:cNvSpPr>
              <p:nvPr/>
            </p:nvSpPr>
            <p:spPr bwMode="auto">
              <a:xfrm>
                <a:off x="3972" y="849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72" name="Rectangle 1232"/>
              <p:cNvSpPr>
                <a:spLocks noChangeArrowheads="1"/>
              </p:cNvSpPr>
              <p:nvPr/>
            </p:nvSpPr>
            <p:spPr bwMode="auto">
              <a:xfrm>
                <a:off x="3966" y="756"/>
                <a:ext cx="435" cy="93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73" name="Text Box 1233"/>
              <p:cNvSpPr txBox="1">
                <a:spLocks noChangeArrowheads="1"/>
              </p:cNvSpPr>
              <p:nvPr/>
            </p:nvSpPr>
            <p:spPr bwMode="auto">
              <a:xfrm>
                <a:off x="3937" y="633"/>
                <a:ext cx="51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44115" name="Group 1234"/>
            <p:cNvGrpSpPr>
              <a:grpSpLocks/>
            </p:cNvGrpSpPr>
            <p:nvPr/>
          </p:nvGrpSpPr>
          <p:grpSpPr bwMode="auto">
            <a:xfrm>
              <a:off x="4119" y="2640"/>
              <a:ext cx="513" cy="442"/>
              <a:chOff x="3937" y="633"/>
              <a:chExt cx="513" cy="442"/>
            </a:xfrm>
          </p:grpSpPr>
          <p:sp>
            <p:nvSpPr>
              <p:cNvPr id="44138" name="Line 1235"/>
              <p:cNvSpPr>
                <a:spLocks noChangeShapeType="1"/>
              </p:cNvSpPr>
              <p:nvPr/>
            </p:nvSpPr>
            <p:spPr bwMode="auto">
              <a:xfrm>
                <a:off x="4061" y="1035"/>
                <a:ext cx="31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39" name="Line 1236"/>
              <p:cNvSpPr>
                <a:spLocks noChangeShapeType="1"/>
              </p:cNvSpPr>
              <p:nvPr/>
            </p:nvSpPr>
            <p:spPr bwMode="auto">
              <a:xfrm flipV="1">
                <a:off x="4212" y="929"/>
                <a:ext cx="1" cy="10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40" name="Oval 1237"/>
              <p:cNvSpPr>
                <a:spLocks noChangeArrowheads="1"/>
              </p:cNvSpPr>
              <p:nvPr/>
            </p:nvSpPr>
            <p:spPr bwMode="auto">
              <a:xfrm>
                <a:off x="4048" y="854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41" name="Line 1238"/>
              <p:cNvSpPr>
                <a:spLocks noChangeShapeType="1"/>
              </p:cNvSpPr>
              <p:nvPr/>
            </p:nvSpPr>
            <p:spPr bwMode="auto">
              <a:xfrm>
                <a:off x="4048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42" name="Line 1239"/>
              <p:cNvSpPr>
                <a:spLocks noChangeShapeType="1"/>
              </p:cNvSpPr>
              <p:nvPr/>
            </p:nvSpPr>
            <p:spPr bwMode="auto">
              <a:xfrm>
                <a:off x="4361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43" name="Rectangle 1240"/>
              <p:cNvSpPr>
                <a:spLocks noChangeArrowheads="1"/>
              </p:cNvSpPr>
              <p:nvPr/>
            </p:nvSpPr>
            <p:spPr bwMode="auto">
              <a:xfrm>
                <a:off x="4048" y="847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44" name="Oval 1241"/>
              <p:cNvSpPr>
                <a:spLocks noChangeArrowheads="1"/>
              </p:cNvSpPr>
              <p:nvPr/>
            </p:nvSpPr>
            <p:spPr bwMode="auto">
              <a:xfrm>
                <a:off x="4045" y="788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grpSp>
            <p:nvGrpSpPr>
              <p:cNvPr id="44145" name="Group 1242"/>
              <p:cNvGrpSpPr>
                <a:grpSpLocks/>
              </p:cNvGrpSpPr>
              <p:nvPr/>
            </p:nvGrpSpPr>
            <p:grpSpPr bwMode="auto">
              <a:xfrm>
                <a:off x="4120" y="809"/>
                <a:ext cx="156" cy="55"/>
                <a:chOff x="2848" y="848"/>
                <a:chExt cx="140" cy="98"/>
              </a:xfrm>
            </p:grpSpPr>
            <p:sp>
              <p:nvSpPr>
                <p:cNvPr id="44156" name="Line 124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57" name="Line 124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58" name="Line 124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146" name="Group 1246"/>
              <p:cNvGrpSpPr>
                <a:grpSpLocks/>
              </p:cNvGrpSpPr>
              <p:nvPr/>
            </p:nvGrpSpPr>
            <p:grpSpPr bwMode="auto">
              <a:xfrm flipV="1">
                <a:off x="4120" y="808"/>
                <a:ext cx="156" cy="56"/>
                <a:chOff x="2848" y="848"/>
                <a:chExt cx="140" cy="98"/>
              </a:xfrm>
            </p:grpSpPr>
            <p:sp>
              <p:nvSpPr>
                <p:cNvPr id="44153" name="Line 124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54" name="Line 124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55" name="Line 124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147" name="Rectangle 1250"/>
              <p:cNvSpPr>
                <a:spLocks noChangeArrowheads="1"/>
              </p:cNvSpPr>
              <p:nvPr/>
            </p:nvSpPr>
            <p:spPr bwMode="auto">
              <a:xfrm>
                <a:off x="3996" y="732"/>
                <a:ext cx="426" cy="3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48" name="Rectangle 1251"/>
              <p:cNvSpPr>
                <a:spLocks noChangeArrowheads="1"/>
              </p:cNvSpPr>
              <p:nvPr/>
            </p:nvSpPr>
            <p:spPr bwMode="auto">
              <a:xfrm>
                <a:off x="3969" y="753"/>
                <a:ext cx="435" cy="31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49" name="Line 1252"/>
              <p:cNvSpPr>
                <a:spLocks noChangeShapeType="1"/>
              </p:cNvSpPr>
              <p:nvPr/>
            </p:nvSpPr>
            <p:spPr bwMode="auto">
              <a:xfrm>
                <a:off x="3966" y="945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50" name="Line 1253"/>
              <p:cNvSpPr>
                <a:spLocks noChangeShapeType="1"/>
              </p:cNvSpPr>
              <p:nvPr/>
            </p:nvSpPr>
            <p:spPr bwMode="auto">
              <a:xfrm>
                <a:off x="3972" y="849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51" name="Rectangle 1254"/>
              <p:cNvSpPr>
                <a:spLocks noChangeArrowheads="1"/>
              </p:cNvSpPr>
              <p:nvPr/>
            </p:nvSpPr>
            <p:spPr bwMode="auto">
              <a:xfrm>
                <a:off x="3966" y="756"/>
                <a:ext cx="435" cy="93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52" name="Text Box 1255"/>
              <p:cNvSpPr txBox="1">
                <a:spLocks noChangeArrowheads="1"/>
              </p:cNvSpPr>
              <p:nvPr/>
            </p:nvSpPr>
            <p:spPr bwMode="auto">
              <a:xfrm>
                <a:off x="3937" y="633"/>
                <a:ext cx="51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44116" name="Group 1256"/>
            <p:cNvGrpSpPr>
              <a:grpSpLocks/>
            </p:cNvGrpSpPr>
            <p:nvPr/>
          </p:nvGrpSpPr>
          <p:grpSpPr bwMode="auto">
            <a:xfrm>
              <a:off x="3674" y="2866"/>
              <a:ext cx="513" cy="442"/>
              <a:chOff x="3937" y="633"/>
              <a:chExt cx="513" cy="442"/>
            </a:xfrm>
          </p:grpSpPr>
          <p:sp>
            <p:nvSpPr>
              <p:cNvPr id="44117" name="Line 1257"/>
              <p:cNvSpPr>
                <a:spLocks noChangeShapeType="1"/>
              </p:cNvSpPr>
              <p:nvPr/>
            </p:nvSpPr>
            <p:spPr bwMode="auto">
              <a:xfrm>
                <a:off x="4061" y="1035"/>
                <a:ext cx="31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18" name="Line 1258"/>
              <p:cNvSpPr>
                <a:spLocks noChangeShapeType="1"/>
              </p:cNvSpPr>
              <p:nvPr/>
            </p:nvSpPr>
            <p:spPr bwMode="auto">
              <a:xfrm flipV="1">
                <a:off x="4212" y="929"/>
                <a:ext cx="1" cy="10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19" name="Oval 1259"/>
              <p:cNvSpPr>
                <a:spLocks noChangeArrowheads="1"/>
              </p:cNvSpPr>
              <p:nvPr/>
            </p:nvSpPr>
            <p:spPr bwMode="auto">
              <a:xfrm>
                <a:off x="4048" y="854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20" name="Line 1260"/>
              <p:cNvSpPr>
                <a:spLocks noChangeShapeType="1"/>
              </p:cNvSpPr>
              <p:nvPr/>
            </p:nvSpPr>
            <p:spPr bwMode="auto">
              <a:xfrm>
                <a:off x="4048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21" name="Line 1261"/>
              <p:cNvSpPr>
                <a:spLocks noChangeShapeType="1"/>
              </p:cNvSpPr>
              <p:nvPr/>
            </p:nvSpPr>
            <p:spPr bwMode="auto">
              <a:xfrm>
                <a:off x="4361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22" name="Rectangle 1262"/>
              <p:cNvSpPr>
                <a:spLocks noChangeArrowheads="1"/>
              </p:cNvSpPr>
              <p:nvPr/>
            </p:nvSpPr>
            <p:spPr bwMode="auto">
              <a:xfrm>
                <a:off x="4048" y="847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23" name="Oval 1263"/>
              <p:cNvSpPr>
                <a:spLocks noChangeArrowheads="1"/>
              </p:cNvSpPr>
              <p:nvPr/>
            </p:nvSpPr>
            <p:spPr bwMode="auto">
              <a:xfrm>
                <a:off x="4045" y="788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grpSp>
            <p:nvGrpSpPr>
              <p:cNvPr id="44124" name="Group 1264"/>
              <p:cNvGrpSpPr>
                <a:grpSpLocks/>
              </p:cNvGrpSpPr>
              <p:nvPr/>
            </p:nvGrpSpPr>
            <p:grpSpPr bwMode="auto">
              <a:xfrm>
                <a:off x="4120" y="809"/>
                <a:ext cx="156" cy="55"/>
                <a:chOff x="2848" y="848"/>
                <a:chExt cx="140" cy="98"/>
              </a:xfrm>
            </p:grpSpPr>
            <p:sp>
              <p:nvSpPr>
                <p:cNvPr id="44135" name="Line 126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36" name="Line 126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37" name="Line 126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125" name="Group 1268"/>
              <p:cNvGrpSpPr>
                <a:grpSpLocks/>
              </p:cNvGrpSpPr>
              <p:nvPr/>
            </p:nvGrpSpPr>
            <p:grpSpPr bwMode="auto">
              <a:xfrm flipV="1">
                <a:off x="4120" y="808"/>
                <a:ext cx="156" cy="56"/>
                <a:chOff x="2848" y="848"/>
                <a:chExt cx="140" cy="98"/>
              </a:xfrm>
            </p:grpSpPr>
            <p:sp>
              <p:nvSpPr>
                <p:cNvPr id="44132" name="Line 126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33" name="Line 127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34" name="Line 127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126" name="Rectangle 1272"/>
              <p:cNvSpPr>
                <a:spLocks noChangeArrowheads="1"/>
              </p:cNvSpPr>
              <p:nvPr/>
            </p:nvSpPr>
            <p:spPr bwMode="auto">
              <a:xfrm>
                <a:off x="3996" y="732"/>
                <a:ext cx="426" cy="3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27" name="Rectangle 1273"/>
              <p:cNvSpPr>
                <a:spLocks noChangeArrowheads="1"/>
              </p:cNvSpPr>
              <p:nvPr/>
            </p:nvSpPr>
            <p:spPr bwMode="auto">
              <a:xfrm>
                <a:off x="3969" y="753"/>
                <a:ext cx="435" cy="31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28" name="Line 1274"/>
              <p:cNvSpPr>
                <a:spLocks noChangeShapeType="1"/>
              </p:cNvSpPr>
              <p:nvPr/>
            </p:nvSpPr>
            <p:spPr bwMode="auto">
              <a:xfrm>
                <a:off x="3966" y="945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29" name="Line 1275"/>
              <p:cNvSpPr>
                <a:spLocks noChangeShapeType="1"/>
              </p:cNvSpPr>
              <p:nvPr/>
            </p:nvSpPr>
            <p:spPr bwMode="auto">
              <a:xfrm>
                <a:off x="3972" y="849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30" name="Rectangle 1276"/>
              <p:cNvSpPr>
                <a:spLocks noChangeArrowheads="1"/>
              </p:cNvSpPr>
              <p:nvPr/>
            </p:nvSpPr>
            <p:spPr bwMode="auto">
              <a:xfrm>
                <a:off x="3966" y="756"/>
                <a:ext cx="435" cy="93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31" name="Text Box 1277"/>
              <p:cNvSpPr txBox="1">
                <a:spLocks noChangeArrowheads="1"/>
              </p:cNvSpPr>
              <p:nvPr/>
            </p:nvSpPr>
            <p:spPr bwMode="auto">
              <a:xfrm>
                <a:off x="3937" y="633"/>
                <a:ext cx="51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</p:grpSp>
      <p:sp>
        <p:nvSpPr>
          <p:cNvPr id="632064" name="Rectangle 1280"/>
          <p:cNvSpPr>
            <a:spLocks noChangeArrowheads="1"/>
          </p:cNvSpPr>
          <p:nvPr/>
        </p:nvSpPr>
        <p:spPr bwMode="auto">
          <a:xfrm>
            <a:off x="5721350" y="858838"/>
            <a:ext cx="388938" cy="138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32065" name="Rectangle 1281"/>
          <p:cNvSpPr>
            <a:spLocks noChangeArrowheads="1"/>
          </p:cNvSpPr>
          <p:nvPr/>
        </p:nvSpPr>
        <p:spPr bwMode="auto">
          <a:xfrm>
            <a:off x="5651500" y="1509713"/>
            <a:ext cx="596900" cy="138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32066" name="Rectangle 1282"/>
          <p:cNvSpPr>
            <a:spLocks noChangeArrowheads="1"/>
          </p:cNvSpPr>
          <p:nvPr/>
        </p:nvSpPr>
        <p:spPr bwMode="auto">
          <a:xfrm>
            <a:off x="8477250" y="4487863"/>
            <a:ext cx="388938" cy="138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36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9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4 0.01227 L 0.00382 0.094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3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2.5E-6 0.07269 L 0.02726 0.18982 L 0.02726 0.1132 L 0.07118 0.11112 L 0.07257 0.18982 L 0.11667 0.14144 L 0.11667 0.07871 L 0.16059 0.07686 L 0.10903 0.23426 L 0.11511 0.15949 L 0.1559 0.15949 L 0.15747 0.23635 L 0.1059 0.34537 L 0.10295 0.27061 L 0.14236 0.26875 L 0.14688 0.39584 L 0.1559 0.3213 L 0.19236 0.31922 L 0.19688 0.39792 L 0.1059 0.49908 L 0.1059 0.41621 L 0.14236 0.41621 L 0.14236 0.49699 L 0.18785 0.53542 L 0.18785 0.44653 L 0.2257 0.44653 L 0.22865 0.52732 L 0.31198 0.50301 L 0.31198 0.43843 " pathEditMode="relative" ptsTypes="AAAAAAAAAAAAAAAAAAAAAAAAAAAAAA">
                                      <p:cBhvr>
                                        <p:cTn id="31" dur="5000" fill="hold"/>
                                        <p:tgtEl>
                                          <p:spTgt spid="632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2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-0.00156 -0.071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3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0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97" grpId="0" uiExpand="1" build="p"/>
      <p:bldP spid="632064" grpId="0" animBg="1"/>
      <p:bldP spid="632064" grpId="1" animBg="1"/>
      <p:bldP spid="632064" grpId="2" animBg="1"/>
      <p:bldP spid="632065" grpId="0" animBg="1"/>
      <p:bldP spid="632065" grpId="1" animBg="1"/>
      <p:bldP spid="632065" grpId="2" animBg="1"/>
      <p:bldP spid="632066" grpId="0" animBg="1"/>
      <p:bldP spid="632066" grpId="1" animBg="1"/>
      <p:bldP spid="632066" grpId="2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2070EE-C13A-F74A-8118-0E4D39ACE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C2FAEB-6953-4D4E-A69E-4AA8A0B0D332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171450"/>
            <a:ext cx="8281987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Problems with the classes of addresses</a:t>
            </a:r>
            <a:endParaRPr kumimoji="0" lang="en-AU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6A550FB-DFBE-ED41-9452-132C8D408C24}"/>
              </a:ext>
            </a:extLst>
          </p:cNvPr>
          <p:cNvSpPr txBox="1">
            <a:spLocks noChangeArrowheads="1"/>
          </p:cNvSpPr>
          <p:nvPr/>
        </p:nvSpPr>
        <p:spPr>
          <a:xfrm>
            <a:off x="862014" y="1708150"/>
            <a:ext cx="8031162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514350" marR="0" lvl="0" indent="-5143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Wastage of addresses</a:t>
            </a:r>
          </a:p>
          <a:p>
            <a:pPr marL="514350" marR="0" lvl="0" indent="-5143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Bigger tables to look up at routers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491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BF4EEEE0-A31F-3943-8D69-F8F25A178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Subnetting</a:t>
            </a:r>
            <a:endParaRPr lang="en-AU" altLang="en-US" sz="3600" dirty="0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0C64E16B-CB13-8440-A94A-D65205461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/>
              <a:t>Add another level to address/routing hierarchy: </a:t>
            </a:r>
            <a:r>
              <a:rPr lang="en-US" altLang="en-US" sz="2400" i="1"/>
              <a:t>subnet</a:t>
            </a:r>
          </a:p>
          <a:p>
            <a:r>
              <a:rPr lang="en-US" altLang="en-US" sz="2400" i="1"/>
              <a:t>Subnet masks </a:t>
            </a:r>
            <a:r>
              <a:rPr lang="en-US" altLang="en-US" sz="2400"/>
              <a:t>define variable partition of host part of class A and B addresses </a:t>
            </a:r>
          </a:p>
          <a:p>
            <a:r>
              <a:rPr lang="en-US" altLang="en-US" sz="2400"/>
              <a:t>Subnets visible only within site</a:t>
            </a:r>
          </a:p>
          <a:p>
            <a:pPr>
              <a:lnSpc>
                <a:spcPct val="85000"/>
              </a:lnSpc>
            </a:pPr>
            <a:endParaRPr lang="en-US" altLang="en-US" sz="18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</p:txBody>
      </p:sp>
      <p:pic>
        <p:nvPicPr>
          <p:cNvPr id="78852" name="Picture 5" descr="f03-20-9780123850591 copy">
            <a:extLst>
              <a:ext uri="{FF2B5EF4-FFF2-40B4-BE49-F238E27FC236}">
                <a16:creationId xmlns:a16="http://schemas.microsoft.com/office/drawing/2014/main" id="{A8B3EF37-E125-DB45-848F-59E5E15A6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587" y="3429000"/>
            <a:ext cx="4392613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3563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42300E0A-487E-424E-A412-CE6005777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Subnetting</a:t>
            </a:r>
            <a:endParaRPr lang="en-AU" altLang="en-US" sz="3600"/>
          </a:p>
        </p:txBody>
      </p:sp>
      <p:pic>
        <p:nvPicPr>
          <p:cNvPr id="79876" name="Picture 5" descr="f03-21-9780123850591 copy">
            <a:extLst>
              <a:ext uri="{FF2B5EF4-FFF2-40B4-BE49-F238E27FC236}">
                <a16:creationId xmlns:a16="http://schemas.microsoft.com/office/drawing/2014/main" id="{285CC705-B97A-1B4C-8BB3-65A2FA3BF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42975"/>
            <a:ext cx="446405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8">
            <a:extLst>
              <a:ext uri="{FF2B5EF4-FFF2-40B4-BE49-F238E27FC236}">
                <a16:creationId xmlns:a16="http://schemas.microsoft.com/office/drawing/2014/main" id="{79AFFE0D-B414-964E-A872-083A3782B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1354137"/>
            <a:ext cx="38195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AE6DB9-70CB-C64D-8D41-2BBB37D0E5EF}"/>
              </a:ext>
            </a:extLst>
          </p:cNvPr>
          <p:cNvSpPr txBox="1"/>
          <p:nvPr/>
        </p:nvSpPr>
        <p:spPr>
          <a:xfrm>
            <a:off x="5092700" y="901184"/>
            <a:ext cx="3014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Forwarding Table at Router R1</a:t>
            </a:r>
          </a:p>
        </p:txBody>
      </p:sp>
    </p:spTree>
    <p:extLst>
      <p:ext uri="{BB962C8B-B14F-4D97-AF65-F5344CB8AC3E}">
        <p14:creationId xmlns:p14="http://schemas.microsoft.com/office/powerpoint/2010/main" val="5243054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42300E0A-487E-424E-A412-CE6005777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Subnetting</a:t>
            </a:r>
            <a:endParaRPr lang="en-AU" altLang="en-US" sz="3600" dirty="0"/>
          </a:p>
        </p:txBody>
      </p:sp>
      <p:pic>
        <p:nvPicPr>
          <p:cNvPr id="79876" name="Picture 5" descr="f03-21-9780123850591 copy">
            <a:extLst>
              <a:ext uri="{FF2B5EF4-FFF2-40B4-BE49-F238E27FC236}">
                <a16:creationId xmlns:a16="http://schemas.microsoft.com/office/drawing/2014/main" id="{285CC705-B97A-1B4C-8BB3-65A2FA3BF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646113"/>
            <a:ext cx="446405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8">
            <a:extLst>
              <a:ext uri="{FF2B5EF4-FFF2-40B4-BE49-F238E27FC236}">
                <a16:creationId xmlns:a16="http://schemas.microsoft.com/office/drawing/2014/main" id="{79AFFE0D-B414-964E-A872-083A3782B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1354137"/>
            <a:ext cx="38195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AE6DB9-70CB-C64D-8D41-2BBB37D0E5EF}"/>
              </a:ext>
            </a:extLst>
          </p:cNvPr>
          <p:cNvSpPr txBox="1"/>
          <p:nvPr/>
        </p:nvSpPr>
        <p:spPr>
          <a:xfrm>
            <a:off x="5092700" y="901184"/>
            <a:ext cx="3014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Forwarding Table at Router R1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EEE8666-053E-4449-AEFC-621F9E215D8E}"/>
              </a:ext>
            </a:extLst>
          </p:cNvPr>
          <p:cNvSpPr txBox="1">
            <a:spLocks noChangeArrowheads="1"/>
          </p:cNvSpPr>
          <p:nvPr/>
        </p:nvSpPr>
        <p:spPr>
          <a:xfrm>
            <a:off x="395287" y="4135438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Forwarding Algorithm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D = destination IP address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for each entry &lt;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SubnetNum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SubnetMask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NextHop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&gt;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D1 =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SubnetMask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&amp; 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if D1 =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SubnetNum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if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NextHop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is an interface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  deliver datagram directly to destination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else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  deliver datagram to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NextHop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(a router)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52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0D1F80A4-302E-3146-8BB0-E851503531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Subnetting</a:t>
            </a:r>
            <a:endParaRPr lang="en-AU" altLang="en-US" sz="3600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1DAD7753-BC3B-D14D-BC35-A5469B39EB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z="2400" dirty="0"/>
              <a:t>Notes</a:t>
            </a:r>
          </a:p>
          <a:p>
            <a:r>
              <a:rPr lang="en-US" altLang="en-US" sz="2400" dirty="0">
                <a:solidFill>
                  <a:srgbClr val="C00000"/>
                </a:solidFill>
              </a:rPr>
              <a:t>Would use a default router if nothing matches</a:t>
            </a:r>
          </a:p>
          <a:p>
            <a:r>
              <a:rPr lang="en-US" altLang="en-US" sz="2400" dirty="0"/>
              <a:t>Not necessary for all ones in subnet mask to be contiguous</a:t>
            </a:r>
          </a:p>
          <a:p>
            <a:r>
              <a:rPr lang="en-US" altLang="en-US" sz="2400" dirty="0"/>
              <a:t>Can put multiple subnets on one physical network</a:t>
            </a:r>
          </a:p>
          <a:p>
            <a:r>
              <a:rPr lang="en-US" altLang="en-US" sz="2400" dirty="0"/>
              <a:t>Subnets not visible from the rest of the Internet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130955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Class-less addressing: CIDR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9131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3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859873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95263"/>
            <a:ext cx="7772400" cy="8509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IP addressing: CIDR</a:t>
            </a:r>
          </a:p>
        </p:txBody>
      </p:sp>
      <p:sp>
        <p:nvSpPr>
          <p:cNvPr id="430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150" y="1528763"/>
            <a:ext cx="8107363" cy="3171825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3200" dirty="0">
                <a:solidFill>
                  <a:srgbClr val="CC0000"/>
                </a:solidFill>
                <a:cs typeface="+mn-cs"/>
              </a:rPr>
              <a:t>CIDR:</a:t>
            </a:r>
            <a:r>
              <a:rPr lang="en-US" sz="3200" dirty="0">
                <a:cs typeface="+mn-cs"/>
              </a:rPr>
              <a:t> </a:t>
            </a:r>
            <a:r>
              <a:rPr lang="en-US" sz="3200" dirty="0">
                <a:solidFill>
                  <a:srgbClr val="CC0000"/>
                </a:solidFill>
                <a:cs typeface="+mn-cs"/>
              </a:rPr>
              <a:t>C</a:t>
            </a:r>
            <a:r>
              <a:rPr lang="en-US" sz="3200" dirty="0">
                <a:cs typeface="+mn-cs"/>
              </a:rPr>
              <a:t>lassless </a:t>
            </a:r>
            <a:r>
              <a:rPr lang="en-US" sz="3200" dirty="0" err="1">
                <a:solidFill>
                  <a:srgbClr val="CC0000"/>
                </a:solidFill>
                <a:cs typeface="+mn-cs"/>
              </a:rPr>
              <a:t>I</a:t>
            </a:r>
            <a:r>
              <a:rPr lang="en-US" sz="3200" dirty="0" err="1">
                <a:cs typeface="+mn-cs"/>
              </a:rPr>
              <a:t>nter</a:t>
            </a:r>
            <a:r>
              <a:rPr lang="en-US" sz="3200" dirty="0" err="1">
                <a:solidFill>
                  <a:srgbClr val="CC0000"/>
                </a:solidFill>
                <a:cs typeface="+mn-cs"/>
              </a:rPr>
              <a:t>D</a:t>
            </a:r>
            <a:r>
              <a:rPr lang="en-US" sz="3200" dirty="0" err="1">
                <a:cs typeface="+mn-cs"/>
              </a:rPr>
              <a:t>omain</a:t>
            </a:r>
            <a:r>
              <a:rPr lang="en-US" sz="3200" dirty="0">
                <a:cs typeface="+mn-cs"/>
              </a:rPr>
              <a:t> </a:t>
            </a:r>
            <a:r>
              <a:rPr lang="en-US" sz="3200" dirty="0">
                <a:solidFill>
                  <a:srgbClr val="CC0000"/>
                </a:solidFill>
                <a:cs typeface="+mn-cs"/>
              </a:rPr>
              <a:t>R</a:t>
            </a:r>
            <a:r>
              <a:rPr lang="en-US" sz="3200" dirty="0">
                <a:cs typeface="+mn-cs"/>
              </a:rPr>
              <a:t>outing</a:t>
            </a:r>
          </a:p>
          <a:p>
            <a:pPr lvl="1">
              <a:buFont typeface="Arial"/>
              <a:buChar char="•"/>
              <a:defRPr/>
            </a:pPr>
            <a:r>
              <a:rPr lang="en-US" sz="2800" dirty="0"/>
              <a:t>subnet portion of address of arbitrary length</a:t>
            </a:r>
          </a:p>
          <a:p>
            <a:pPr lvl="1">
              <a:buFont typeface="Arial"/>
              <a:buChar char="•"/>
              <a:defRPr/>
            </a:pPr>
            <a:r>
              <a:rPr lang="en-US" sz="2800" dirty="0"/>
              <a:t>address format: </a:t>
            </a:r>
            <a:r>
              <a:rPr lang="en-US" sz="2800" dirty="0" err="1">
                <a:solidFill>
                  <a:srgbClr val="CC0000"/>
                </a:solidFill>
              </a:rPr>
              <a:t>a.b.c.d</a:t>
            </a:r>
            <a:r>
              <a:rPr lang="en-US" sz="2800" dirty="0">
                <a:solidFill>
                  <a:srgbClr val="CC0000"/>
                </a:solidFill>
              </a:rPr>
              <a:t>/x</a:t>
            </a:r>
            <a:r>
              <a:rPr lang="en-US" sz="2800" dirty="0"/>
              <a:t>, where x is # bits in subnet portion of address</a:t>
            </a:r>
          </a:p>
        </p:txBody>
      </p:sp>
      <p:sp>
        <p:nvSpPr>
          <p:cNvPr id="86020" name="Text Box 5"/>
          <p:cNvSpPr txBox="1">
            <a:spLocks noChangeArrowheads="1"/>
          </p:cNvSpPr>
          <p:nvPr/>
        </p:nvSpPr>
        <p:spPr bwMode="auto">
          <a:xfrm>
            <a:off x="1323975" y="4459288"/>
            <a:ext cx="6124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11001000  00010111  0001000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0  00000000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86021" name="Text Box 6"/>
          <p:cNvSpPr txBox="1">
            <a:spLocks noChangeArrowheads="1"/>
          </p:cNvSpPr>
          <p:nvPr/>
        </p:nvSpPr>
        <p:spPr bwMode="auto">
          <a:xfrm>
            <a:off x="2986088" y="3914775"/>
            <a:ext cx="869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subnet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part</a:t>
            </a:r>
          </a:p>
        </p:txBody>
      </p:sp>
      <p:sp>
        <p:nvSpPr>
          <p:cNvPr id="86022" name="Text Box 7"/>
          <p:cNvSpPr txBox="1">
            <a:spLocks noChangeArrowheads="1"/>
          </p:cNvSpPr>
          <p:nvPr/>
        </p:nvSpPr>
        <p:spPr bwMode="auto">
          <a:xfrm>
            <a:off x="6265863" y="3878263"/>
            <a:ext cx="615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host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part</a:t>
            </a:r>
          </a:p>
        </p:txBody>
      </p:sp>
      <p:sp>
        <p:nvSpPr>
          <p:cNvPr id="86023" name="Line 8"/>
          <p:cNvSpPr>
            <a:spLocks noChangeShapeType="1"/>
          </p:cNvSpPr>
          <p:nvPr/>
        </p:nvSpPr>
        <p:spPr bwMode="auto">
          <a:xfrm>
            <a:off x="3992563" y="4224338"/>
            <a:ext cx="1620837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24" name="Line 11"/>
          <p:cNvSpPr>
            <a:spLocks noChangeShapeType="1"/>
          </p:cNvSpPr>
          <p:nvPr/>
        </p:nvSpPr>
        <p:spPr bwMode="auto">
          <a:xfrm flipV="1">
            <a:off x="6783388" y="4213225"/>
            <a:ext cx="5953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25" name="Text Box 12"/>
          <p:cNvSpPr txBox="1">
            <a:spLocks noChangeArrowheads="1"/>
          </p:cNvSpPr>
          <p:nvPr/>
        </p:nvSpPr>
        <p:spPr bwMode="auto">
          <a:xfrm>
            <a:off x="3260725" y="5045075"/>
            <a:ext cx="300595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200.23.16.0/23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200.23.16.0–200.23.17.255</a:t>
            </a:r>
          </a:p>
        </p:txBody>
      </p:sp>
      <p:sp>
        <p:nvSpPr>
          <p:cNvPr id="86026" name="Line 14"/>
          <p:cNvSpPr>
            <a:spLocks noChangeShapeType="1"/>
          </p:cNvSpPr>
          <p:nvPr/>
        </p:nvSpPr>
        <p:spPr bwMode="auto">
          <a:xfrm flipH="1">
            <a:off x="1393825" y="4214813"/>
            <a:ext cx="1438275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27" name="Line 15"/>
          <p:cNvSpPr>
            <a:spLocks noChangeShapeType="1"/>
          </p:cNvSpPr>
          <p:nvPr/>
        </p:nvSpPr>
        <p:spPr bwMode="auto">
          <a:xfrm flipH="1">
            <a:off x="5653088" y="4225925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6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0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/>
      <p:bldP spid="86021" grpId="0"/>
      <p:bldP spid="86022" grpId="0"/>
      <p:bldP spid="86023" grpId="0" animBg="1"/>
      <p:bldP spid="86024" grpId="0" animBg="1"/>
      <p:bldP spid="86026" grpId="0" animBg="1"/>
      <p:bldP spid="8602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FF07A611-D46B-C74C-9D96-34C15FAFFD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Classless Inter-Domain Routing (CIDR)</a:t>
            </a:r>
          </a:p>
        </p:txBody>
      </p:sp>
      <p:sp>
        <p:nvSpPr>
          <p:cNvPr id="56322" name="Slide Number Placeholder 3">
            <a:extLst>
              <a:ext uri="{FF2B5EF4-FFF2-40B4-BE49-F238E27FC236}">
                <a16:creationId xmlns:a16="http://schemas.microsoft.com/office/drawing/2014/main" id="{0B5A695D-44BA-9243-8978-AD4483BA6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99ACCB-6ED3-504A-BC39-50752D03D44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E14E6E16-D7FF-C840-B6CC-8D4798C8A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78597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IP Address : 12.4.0.0       IP  Mask: 255.254.0.0</a:t>
            </a:r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9AFD7404-77D0-174F-BD17-A78271474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2660650"/>
            <a:ext cx="3505200" cy="22923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56325" name="Group 5">
            <a:extLst>
              <a:ext uri="{FF2B5EF4-FFF2-40B4-BE49-F238E27FC236}">
                <a16:creationId xmlns:a16="http://schemas.microsoft.com/office/drawing/2014/main" id="{C93AFA52-3D99-2F42-AF34-36453637E84F}"/>
              </a:ext>
            </a:extLst>
          </p:cNvPr>
          <p:cNvGrpSpPr>
            <a:grpSpLocks/>
          </p:cNvGrpSpPr>
          <p:nvPr/>
        </p:nvGrpSpPr>
        <p:grpSpPr bwMode="auto">
          <a:xfrm>
            <a:off x="1577975" y="2868613"/>
            <a:ext cx="7327900" cy="592137"/>
            <a:chOff x="994" y="1571"/>
            <a:chExt cx="4616" cy="373"/>
          </a:xfrm>
        </p:grpSpPr>
        <p:grpSp>
          <p:nvGrpSpPr>
            <p:cNvPr id="56349" name="Group 6">
              <a:extLst>
                <a:ext uri="{FF2B5EF4-FFF2-40B4-BE49-F238E27FC236}">
                  <a16:creationId xmlns:a16="http://schemas.microsoft.com/office/drawing/2014/main" id="{3051C62B-19B1-4640-83FB-1E6CDA2D83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4" y="1582"/>
              <a:ext cx="4616" cy="328"/>
              <a:chOff x="994" y="1582"/>
              <a:chExt cx="4616" cy="328"/>
            </a:xfrm>
          </p:grpSpPr>
          <p:sp>
            <p:nvSpPr>
              <p:cNvPr id="849927" name="Rectangle 7">
                <a:extLst>
                  <a:ext uri="{FF2B5EF4-FFF2-40B4-BE49-F238E27FC236}">
                    <a16:creationId xmlns:a16="http://schemas.microsoft.com/office/drawing/2014/main" id="{E54B80C5-B692-1547-9032-6D6E92A18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4" y="1586"/>
                <a:ext cx="4616" cy="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itchFamily="1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6355" name="Line 8">
                <a:extLst>
                  <a:ext uri="{FF2B5EF4-FFF2-40B4-BE49-F238E27FC236}">
                    <a16:creationId xmlns:a16="http://schemas.microsoft.com/office/drawing/2014/main" id="{4BBE32D7-F183-F649-A731-20F02A7915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4" y="1582"/>
                <a:ext cx="0" cy="3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6356" name="Line 9">
                <a:extLst>
                  <a:ext uri="{FF2B5EF4-FFF2-40B4-BE49-F238E27FC236}">
                    <a16:creationId xmlns:a16="http://schemas.microsoft.com/office/drawing/2014/main" id="{A091952F-CE66-5741-BDC8-0895297F25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8" y="1582"/>
                <a:ext cx="0" cy="3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6357" name="Line 10">
                <a:extLst>
                  <a:ext uri="{FF2B5EF4-FFF2-40B4-BE49-F238E27FC236}">
                    <a16:creationId xmlns:a16="http://schemas.microsoft.com/office/drawing/2014/main" id="{73EDA752-6D56-0A4C-89F6-D59A23F8A5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2" y="1590"/>
                <a:ext cx="0" cy="3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56350" name="Rectangle 11">
              <a:extLst>
                <a:ext uri="{FF2B5EF4-FFF2-40B4-BE49-F238E27FC236}">
                  <a16:creationId xmlns:a16="http://schemas.microsoft.com/office/drawing/2014/main" id="{A0F80B4F-A638-764C-AF7F-8D1D2ECEF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1571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00001100</a:t>
              </a:r>
            </a:p>
          </p:txBody>
        </p:sp>
        <p:sp>
          <p:nvSpPr>
            <p:cNvPr id="56351" name="Rectangle 12">
              <a:extLst>
                <a:ext uri="{FF2B5EF4-FFF2-40B4-BE49-F238E27FC236}">
                  <a16:creationId xmlns:a16="http://schemas.microsoft.com/office/drawing/2014/main" id="{030AA7E7-4BDA-CC40-9525-CB1F3C85F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571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00000100</a:t>
              </a:r>
            </a:p>
          </p:txBody>
        </p:sp>
        <p:sp>
          <p:nvSpPr>
            <p:cNvPr id="56352" name="Rectangle 13">
              <a:extLst>
                <a:ext uri="{FF2B5EF4-FFF2-40B4-BE49-F238E27FC236}">
                  <a16:creationId xmlns:a16="http://schemas.microsoft.com/office/drawing/2014/main" id="{F451DF0B-8BE6-7741-B1A4-5709D65BD2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4" y="1579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00000000</a:t>
              </a:r>
            </a:p>
          </p:txBody>
        </p:sp>
        <p:sp>
          <p:nvSpPr>
            <p:cNvPr id="56353" name="Rectangle 14">
              <a:extLst>
                <a:ext uri="{FF2B5EF4-FFF2-40B4-BE49-F238E27FC236}">
                  <a16:creationId xmlns:a16="http://schemas.microsoft.com/office/drawing/2014/main" id="{32398EAD-7AE8-2843-90BF-161CC8324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0" y="1579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00000000</a:t>
              </a:r>
            </a:p>
          </p:txBody>
        </p:sp>
      </p:grpSp>
      <p:grpSp>
        <p:nvGrpSpPr>
          <p:cNvPr id="56326" name="Group 15">
            <a:extLst>
              <a:ext uri="{FF2B5EF4-FFF2-40B4-BE49-F238E27FC236}">
                <a16:creationId xmlns:a16="http://schemas.microsoft.com/office/drawing/2014/main" id="{7E7B7C71-8825-7E49-95BE-9FD71B1488D3}"/>
              </a:ext>
            </a:extLst>
          </p:cNvPr>
          <p:cNvGrpSpPr>
            <a:grpSpLocks/>
          </p:cNvGrpSpPr>
          <p:nvPr/>
        </p:nvGrpSpPr>
        <p:grpSpPr bwMode="auto">
          <a:xfrm>
            <a:off x="1573213" y="3697288"/>
            <a:ext cx="7327900" cy="592137"/>
            <a:chOff x="991" y="2302"/>
            <a:chExt cx="4616" cy="373"/>
          </a:xfrm>
        </p:grpSpPr>
        <p:grpSp>
          <p:nvGrpSpPr>
            <p:cNvPr id="56340" name="Group 16">
              <a:extLst>
                <a:ext uri="{FF2B5EF4-FFF2-40B4-BE49-F238E27FC236}">
                  <a16:creationId xmlns:a16="http://schemas.microsoft.com/office/drawing/2014/main" id="{B4A29275-7F91-2141-859B-A7324E812F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1" y="2313"/>
              <a:ext cx="4616" cy="328"/>
              <a:chOff x="991" y="2313"/>
              <a:chExt cx="4616" cy="328"/>
            </a:xfrm>
          </p:grpSpPr>
          <p:sp>
            <p:nvSpPr>
              <p:cNvPr id="849937" name="Rectangle 17">
                <a:extLst>
                  <a:ext uri="{FF2B5EF4-FFF2-40B4-BE49-F238E27FC236}">
                    <a16:creationId xmlns:a16="http://schemas.microsoft.com/office/drawing/2014/main" id="{94585378-1B21-D34F-89B1-EABE6438B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1" y="2317"/>
                <a:ext cx="4616" cy="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itchFamily="1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6346" name="Line 18">
                <a:extLst>
                  <a:ext uri="{FF2B5EF4-FFF2-40B4-BE49-F238E27FC236}">
                    <a16:creationId xmlns:a16="http://schemas.microsoft.com/office/drawing/2014/main" id="{99044148-6DAF-DF49-AD68-163AECB844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1" y="2313"/>
                <a:ext cx="0" cy="3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6347" name="Line 19">
                <a:extLst>
                  <a:ext uri="{FF2B5EF4-FFF2-40B4-BE49-F238E27FC236}">
                    <a16:creationId xmlns:a16="http://schemas.microsoft.com/office/drawing/2014/main" id="{FD4DC690-8411-B14F-B7C1-902DA33D8F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5" y="2313"/>
                <a:ext cx="0" cy="3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6348" name="Line 20">
                <a:extLst>
                  <a:ext uri="{FF2B5EF4-FFF2-40B4-BE49-F238E27FC236}">
                    <a16:creationId xmlns:a16="http://schemas.microsoft.com/office/drawing/2014/main" id="{80FD9A98-9567-CD4D-B90E-CDC958576E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9" y="2321"/>
                <a:ext cx="0" cy="3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56341" name="Rectangle 21">
              <a:extLst>
                <a:ext uri="{FF2B5EF4-FFF2-40B4-BE49-F238E27FC236}">
                  <a16:creationId xmlns:a16="http://schemas.microsoft.com/office/drawing/2014/main" id="{0DFCC389-7F8B-FB45-9A09-CB40BC5D5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" y="2302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11111111</a:t>
              </a:r>
            </a:p>
          </p:txBody>
        </p:sp>
        <p:sp>
          <p:nvSpPr>
            <p:cNvPr id="56342" name="Rectangle 22">
              <a:extLst>
                <a:ext uri="{FF2B5EF4-FFF2-40B4-BE49-F238E27FC236}">
                  <a16:creationId xmlns:a16="http://schemas.microsoft.com/office/drawing/2014/main" id="{89DEB1BE-E577-EE43-9693-BD707C8BF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9" y="2302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11111110</a:t>
              </a:r>
            </a:p>
          </p:txBody>
        </p:sp>
        <p:sp>
          <p:nvSpPr>
            <p:cNvPr id="56343" name="Rectangle 23">
              <a:extLst>
                <a:ext uri="{FF2B5EF4-FFF2-40B4-BE49-F238E27FC236}">
                  <a16:creationId xmlns:a16="http://schemas.microsoft.com/office/drawing/2014/main" id="{0AD31AAF-9BA8-C449-BD34-46139D6A4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1" y="2310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00000000</a:t>
              </a:r>
            </a:p>
          </p:txBody>
        </p:sp>
        <p:sp>
          <p:nvSpPr>
            <p:cNvPr id="56344" name="Rectangle 24">
              <a:extLst>
                <a:ext uri="{FF2B5EF4-FFF2-40B4-BE49-F238E27FC236}">
                  <a16:creationId xmlns:a16="http://schemas.microsoft.com/office/drawing/2014/main" id="{EAAA0E00-652C-CE4B-8541-4E73F7D43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7" y="2310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00000000</a:t>
              </a:r>
            </a:p>
          </p:txBody>
        </p:sp>
      </p:grpSp>
      <p:sp>
        <p:nvSpPr>
          <p:cNvPr id="56327" name="Rectangle 25">
            <a:extLst>
              <a:ext uri="{FF2B5EF4-FFF2-40B4-BE49-F238E27FC236}">
                <a16:creationId xmlns:a16="http://schemas.microsoft.com/office/drawing/2014/main" id="{3590B06C-119B-C948-AE99-A012CE10E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89250"/>
            <a:ext cx="1489075" cy="4572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Address </a:t>
            </a:r>
          </a:p>
        </p:txBody>
      </p:sp>
      <p:sp>
        <p:nvSpPr>
          <p:cNvPr id="56328" name="Rectangle 26">
            <a:extLst>
              <a:ext uri="{FF2B5EF4-FFF2-40B4-BE49-F238E27FC236}">
                <a16:creationId xmlns:a16="http://schemas.microsoft.com/office/drawing/2014/main" id="{1EC909BB-ED41-F248-A323-FA931B1D3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8" y="3765550"/>
            <a:ext cx="946150" cy="4572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Mask</a:t>
            </a:r>
          </a:p>
        </p:txBody>
      </p:sp>
      <p:sp>
        <p:nvSpPr>
          <p:cNvPr id="56329" name="Line 27">
            <a:extLst>
              <a:ext uri="{FF2B5EF4-FFF2-40B4-BE49-F238E27FC236}">
                <a16:creationId xmlns:a16="http://schemas.microsoft.com/office/drawing/2014/main" id="{4B165A0D-BCF7-324B-8288-7DAEF117C04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32863" y="4343400"/>
            <a:ext cx="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330" name="Line 28">
            <a:extLst>
              <a:ext uri="{FF2B5EF4-FFF2-40B4-BE49-F238E27FC236}">
                <a16:creationId xmlns:a16="http://schemas.microsoft.com/office/drawing/2014/main" id="{C1DF11D1-7CAC-464E-94A3-B7BF59901B6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4316413"/>
            <a:ext cx="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331" name="Rectangle 29">
            <a:extLst>
              <a:ext uri="{FF2B5EF4-FFF2-40B4-BE49-F238E27FC236}">
                <a16:creationId xmlns:a16="http://schemas.microsoft.com/office/drawing/2014/main" id="{82AA7B3F-E596-3146-87F9-ED131EFBD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392613"/>
            <a:ext cx="1571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for hosts </a:t>
            </a:r>
          </a:p>
        </p:txBody>
      </p:sp>
      <p:sp>
        <p:nvSpPr>
          <p:cNvPr id="56332" name="Line 30">
            <a:extLst>
              <a:ext uri="{FF2B5EF4-FFF2-40B4-BE49-F238E27FC236}">
                <a16:creationId xmlns:a16="http://schemas.microsoft.com/office/drawing/2014/main" id="{6ADD8771-8AD0-0F40-8436-24933343E3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4621213"/>
            <a:ext cx="9906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333" name="Line 31">
            <a:extLst>
              <a:ext uri="{FF2B5EF4-FFF2-40B4-BE49-F238E27FC236}">
                <a16:creationId xmlns:a16="http://schemas.microsoft.com/office/drawing/2014/main" id="{EB70763E-1053-9F42-BAC5-9504C672A7D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4621213"/>
            <a:ext cx="754063" cy="142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334" name="Line 32">
            <a:extLst>
              <a:ext uri="{FF2B5EF4-FFF2-40B4-BE49-F238E27FC236}">
                <a16:creationId xmlns:a16="http://schemas.microsoft.com/office/drawing/2014/main" id="{3E0A69AF-7DFC-C84E-BB33-E98F24F2C9F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2000" y="4621213"/>
            <a:ext cx="3429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335" name="Line 33">
            <a:extLst>
              <a:ext uri="{FF2B5EF4-FFF2-40B4-BE49-F238E27FC236}">
                <a16:creationId xmlns:a16="http://schemas.microsoft.com/office/drawing/2014/main" id="{030EA2AA-79D7-2D43-AEEE-94158C0AC3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6863" y="4343400"/>
            <a:ext cx="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336" name="Rectangle 34">
            <a:extLst>
              <a:ext uri="{FF2B5EF4-FFF2-40B4-BE49-F238E27FC236}">
                <a16:creationId xmlns:a16="http://schemas.microsoft.com/office/drawing/2014/main" id="{6F4E7CF9-08A6-6C49-87CD-66DF06070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392613"/>
            <a:ext cx="240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Network Prefix </a:t>
            </a:r>
          </a:p>
        </p:txBody>
      </p:sp>
      <p:sp>
        <p:nvSpPr>
          <p:cNvPr id="56337" name="Line 35">
            <a:extLst>
              <a:ext uri="{FF2B5EF4-FFF2-40B4-BE49-F238E27FC236}">
                <a16:creationId xmlns:a16="http://schemas.microsoft.com/office/drawing/2014/main" id="{CEDD2BC9-3079-0D43-8D11-3EE231598D7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6863" y="4618038"/>
            <a:ext cx="490537" cy="31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338" name="Text Box 36">
            <a:extLst>
              <a:ext uri="{FF2B5EF4-FFF2-40B4-BE49-F238E27FC236}">
                <a16:creationId xmlns:a16="http://schemas.microsoft.com/office/drawing/2014/main" id="{6F9E2C67-F1FF-B24E-B631-C6A8C6065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25" y="1109663"/>
            <a:ext cx="5976938" cy="7016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Use two 32-bit numbers to represent a network.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       Network number = IP address + Mask  </a:t>
            </a:r>
          </a:p>
        </p:txBody>
      </p:sp>
      <p:sp>
        <p:nvSpPr>
          <p:cNvPr id="56339" name="Text Box 37">
            <a:extLst>
              <a:ext uri="{FF2B5EF4-FFF2-40B4-BE49-F238E27FC236}">
                <a16:creationId xmlns:a16="http://schemas.microsoft.com/office/drawing/2014/main" id="{DA03E63B-A8B3-9D40-8FE8-083968B7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257800"/>
            <a:ext cx="3305175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Written as 12.4.0.0/15</a:t>
            </a:r>
          </a:p>
        </p:txBody>
      </p:sp>
    </p:spTree>
    <p:extLst>
      <p:ext uri="{BB962C8B-B14F-4D97-AF65-F5344CB8AC3E}">
        <p14:creationId xmlns:p14="http://schemas.microsoft.com/office/powerpoint/2010/main" val="24841158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2E796D6A-2A13-814D-8D76-A0F8ABA40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Hierarchical Address Allocation</a:t>
            </a:r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DBAD0842-26BF-064E-8DD2-708CF7DAE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Hierarchy is key to scalability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Address allocated in contiguous chunks (prefixes)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Today, the Internet has about 400,000 prefixes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8371" name="Slide Number Placeholder 3">
            <a:extLst>
              <a:ext uri="{FF2B5EF4-FFF2-40B4-BE49-F238E27FC236}">
                <a16:creationId xmlns:a16="http://schemas.microsoft.com/office/drawing/2014/main" id="{6FDDA6F0-486A-4F4A-B2DB-34CB059A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0E1760-C882-F84A-88F2-B4EFEDD5751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97ED7C56-8848-2645-9C86-86076C43C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888" y="4411663"/>
            <a:ext cx="1311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12.0.0.0/8</a:t>
            </a:r>
          </a:p>
        </p:txBody>
      </p:sp>
      <p:sp>
        <p:nvSpPr>
          <p:cNvPr id="58373" name="AutoShape 4">
            <a:extLst>
              <a:ext uri="{FF2B5EF4-FFF2-40B4-BE49-F238E27FC236}">
                <a16:creationId xmlns:a16="http://schemas.microsoft.com/office/drawing/2014/main" id="{3ABE2354-26F1-CC4C-95F8-5AD3646ABA1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961231" y="4287044"/>
            <a:ext cx="2925763" cy="511175"/>
          </a:xfrm>
          <a:prstGeom prst="triangle">
            <a:avLst>
              <a:gd name="adj" fmla="val 49995"/>
            </a:avLst>
          </a:prstGeom>
          <a:solidFill>
            <a:schemeClr val="hlink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8374" name="Rectangle 5">
            <a:extLst>
              <a:ext uri="{FF2B5EF4-FFF2-40B4-BE49-F238E27FC236}">
                <a16:creationId xmlns:a16="http://schemas.microsoft.com/office/drawing/2014/main" id="{9D8859C4-A10D-084C-BE7B-0FF948C65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2974975"/>
            <a:ext cx="1452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12.0.0.0/16</a:t>
            </a:r>
          </a:p>
        </p:txBody>
      </p:sp>
      <p:sp>
        <p:nvSpPr>
          <p:cNvPr id="58375" name="Rectangle 6">
            <a:extLst>
              <a:ext uri="{FF2B5EF4-FFF2-40B4-BE49-F238E27FC236}">
                <a16:creationId xmlns:a16="http://schemas.microsoft.com/office/drawing/2014/main" id="{91395172-945F-5540-A230-FC9AFD19A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788" y="5864225"/>
            <a:ext cx="1735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12.254.0.0/16</a:t>
            </a:r>
          </a:p>
        </p:txBody>
      </p:sp>
      <p:sp>
        <p:nvSpPr>
          <p:cNvPr id="58376" name="Rectangle 7">
            <a:extLst>
              <a:ext uri="{FF2B5EF4-FFF2-40B4-BE49-F238E27FC236}">
                <a16:creationId xmlns:a16="http://schemas.microsoft.com/office/drawing/2014/main" id="{02FDFF4B-A31E-684E-9919-978E14A52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3287713"/>
            <a:ext cx="1452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12.1.0.0/16</a:t>
            </a:r>
          </a:p>
        </p:txBody>
      </p:sp>
      <p:sp>
        <p:nvSpPr>
          <p:cNvPr id="58377" name="Rectangle 8">
            <a:extLst>
              <a:ext uri="{FF2B5EF4-FFF2-40B4-BE49-F238E27FC236}">
                <a16:creationId xmlns:a16="http://schemas.microsoft.com/office/drawing/2014/main" id="{5A5B198E-DAC7-0B4C-A089-8B2C2C80E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3600450"/>
            <a:ext cx="1452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12.2.0.0/16</a:t>
            </a:r>
          </a:p>
        </p:txBody>
      </p:sp>
      <p:sp>
        <p:nvSpPr>
          <p:cNvPr id="58378" name="Rectangle 9">
            <a:extLst>
              <a:ext uri="{FF2B5EF4-FFF2-40B4-BE49-F238E27FC236}">
                <a16:creationId xmlns:a16="http://schemas.microsoft.com/office/drawing/2014/main" id="{D8D5B2B1-D7CE-B042-9F0C-42EDA218E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3911600"/>
            <a:ext cx="1452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12.3.0.0/16</a:t>
            </a:r>
          </a:p>
        </p:txBody>
      </p:sp>
      <p:sp>
        <p:nvSpPr>
          <p:cNvPr id="58379" name="AutoShape 10">
            <a:extLst>
              <a:ext uri="{FF2B5EF4-FFF2-40B4-BE49-F238E27FC236}">
                <a16:creationId xmlns:a16="http://schemas.microsoft.com/office/drawing/2014/main" id="{13D0A4C1-62AF-D844-9FFD-AD901D2D9F6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653631" y="3788569"/>
            <a:ext cx="1425575" cy="509588"/>
          </a:xfrm>
          <a:prstGeom prst="triangle">
            <a:avLst>
              <a:gd name="adj" fmla="val 49995"/>
            </a:avLst>
          </a:prstGeom>
          <a:solidFill>
            <a:schemeClr val="hlink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8380" name="Rectangle 11">
            <a:extLst>
              <a:ext uri="{FF2B5EF4-FFF2-40B4-BE49-F238E27FC236}">
                <a16:creationId xmlns:a16="http://schemas.microsoft.com/office/drawing/2014/main" id="{2146EAF5-CA8E-C540-A531-D73CCEA0C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463" y="4198938"/>
            <a:ext cx="3365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</p:txBody>
      </p:sp>
      <p:sp>
        <p:nvSpPr>
          <p:cNvPr id="58381" name="AutoShape 12">
            <a:extLst>
              <a:ext uri="{FF2B5EF4-FFF2-40B4-BE49-F238E27FC236}">
                <a16:creationId xmlns:a16="http://schemas.microsoft.com/office/drawing/2014/main" id="{4A2040A7-6B02-9D44-84F0-E123991B293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795713" y="5568950"/>
            <a:ext cx="1738312" cy="509588"/>
          </a:xfrm>
          <a:prstGeom prst="triangle">
            <a:avLst>
              <a:gd name="adj" fmla="val 49995"/>
            </a:avLst>
          </a:prstGeom>
          <a:solidFill>
            <a:schemeClr val="hlink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8382" name="Rectangle 13">
            <a:extLst>
              <a:ext uri="{FF2B5EF4-FFF2-40B4-BE49-F238E27FC236}">
                <a16:creationId xmlns:a16="http://schemas.microsoft.com/office/drawing/2014/main" id="{13A7B79B-A6E6-F14D-B66A-1333C6B46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688" y="3349625"/>
            <a:ext cx="1452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12.3.0.0/24</a:t>
            </a:r>
          </a:p>
        </p:txBody>
      </p:sp>
      <p:sp>
        <p:nvSpPr>
          <p:cNvPr id="58383" name="Rectangle 14">
            <a:extLst>
              <a:ext uri="{FF2B5EF4-FFF2-40B4-BE49-F238E27FC236}">
                <a16:creationId xmlns:a16="http://schemas.microsoft.com/office/drawing/2014/main" id="{5C2D0F15-8F3D-A24F-AB5F-9A5774FA9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688" y="3600450"/>
            <a:ext cx="1452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12.3.1.0/24</a:t>
            </a:r>
          </a:p>
        </p:txBody>
      </p:sp>
      <p:sp>
        <p:nvSpPr>
          <p:cNvPr id="58384" name="Rectangle 15">
            <a:extLst>
              <a:ext uri="{FF2B5EF4-FFF2-40B4-BE49-F238E27FC236}">
                <a16:creationId xmlns:a16="http://schemas.microsoft.com/office/drawing/2014/main" id="{6DF3A305-7ED4-C14B-8634-2E1686CF9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0175" y="3811588"/>
            <a:ext cx="285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</p:txBody>
      </p:sp>
      <p:sp>
        <p:nvSpPr>
          <p:cNvPr id="58385" name="Rectangle 16">
            <a:extLst>
              <a:ext uri="{FF2B5EF4-FFF2-40B4-BE49-F238E27FC236}">
                <a16:creationId xmlns:a16="http://schemas.microsoft.com/office/drawing/2014/main" id="{546EEDAF-351F-2243-901E-983B73A3B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0" y="4473575"/>
            <a:ext cx="1735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12.3.254.0/24</a:t>
            </a:r>
          </a:p>
        </p:txBody>
      </p:sp>
      <p:sp>
        <p:nvSpPr>
          <p:cNvPr id="58386" name="Rectangle 17">
            <a:extLst>
              <a:ext uri="{FF2B5EF4-FFF2-40B4-BE49-F238E27FC236}">
                <a16:creationId xmlns:a16="http://schemas.microsoft.com/office/drawing/2014/main" id="{25114B01-C75A-4743-8700-EC14D2D01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0" y="4973638"/>
            <a:ext cx="1735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12.253.0.0/19</a:t>
            </a:r>
          </a:p>
        </p:txBody>
      </p:sp>
      <p:sp>
        <p:nvSpPr>
          <p:cNvPr id="58387" name="Rectangle 18">
            <a:extLst>
              <a:ext uri="{FF2B5EF4-FFF2-40B4-BE49-F238E27FC236}">
                <a16:creationId xmlns:a16="http://schemas.microsoft.com/office/drawing/2014/main" id="{6C830994-2591-FE4F-84C7-AF7C87901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0" y="5222875"/>
            <a:ext cx="1876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12.253.32.0/19</a:t>
            </a:r>
          </a:p>
        </p:txBody>
      </p:sp>
      <p:sp>
        <p:nvSpPr>
          <p:cNvPr id="58388" name="Rectangle 22">
            <a:extLst>
              <a:ext uri="{FF2B5EF4-FFF2-40B4-BE49-F238E27FC236}">
                <a16:creationId xmlns:a16="http://schemas.microsoft.com/office/drawing/2014/main" id="{D9067B99-97E1-A44B-8438-8E79F1825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0" y="6284913"/>
            <a:ext cx="2017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12.253.160.0/19</a:t>
            </a:r>
          </a:p>
        </p:txBody>
      </p:sp>
      <p:sp>
        <p:nvSpPr>
          <p:cNvPr id="58389" name="AutoShape 23">
            <a:extLst>
              <a:ext uri="{FF2B5EF4-FFF2-40B4-BE49-F238E27FC236}">
                <a16:creationId xmlns:a16="http://schemas.microsoft.com/office/drawing/2014/main" id="{D71DFA13-AE92-0C4B-AED6-C9131A4AFFD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006306" y="3251995"/>
            <a:ext cx="1050925" cy="957262"/>
          </a:xfrm>
          <a:prstGeom prst="triangle">
            <a:avLst>
              <a:gd name="adj" fmla="val 49995"/>
            </a:avLst>
          </a:prstGeom>
          <a:solidFill>
            <a:schemeClr val="hlink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8390" name="Rectangle 24">
            <a:extLst>
              <a:ext uri="{FF2B5EF4-FFF2-40B4-BE49-F238E27FC236}">
                <a16:creationId xmlns:a16="http://schemas.microsoft.com/office/drawing/2014/main" id="{F2E94038-28F0-D048-B51F-B5E304C90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6300" y="3187700"/>
            <a:ext cx="2857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</p:txBody>
      </p:sp>
      <p:sp>
        <p:nvSpPr>
          <p:cNvPr id="58391" name="Rectangle 15">
            <a:extLst>
              <a:ext uri="{FF2B5EF4-FFF2-40B4-BE49-F238E27FC236}">
                <a16:creationId xmlns:a16="http://schemas.microsoft.com/office/drawing/2014/main" id="{61E68BEE-DF2A-314F-AFD4-DDFC3E739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285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999265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3E0356F4-6C8C-0145-9C0A-E7C4DC971F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Classless Addressing</a:t>
            </a:r>
            <a:endParaRPr lang="en-AU" altLang="en-US" sz="3600"/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982BB59-8A64-8849-BE8A-DD53A2C2E3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altLang="en-US"/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pPr>
              <a:buFont typeface="Wingdings" pitchFamily="2" charset="2"/>
              <a:buNone/>
            </a:pPr>
            <a:r>
              <a:rPr lang="en-US" altLang="en-US" sz="2800"/>
              <a:t>			Route aggregation with CIDR</a:t>
            </a: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</p:txBody>
      </p:sp>
      <p:pic>
        <p:nvPicPr>
          <p:cNvPr id="90116" name="Picture 5" descr="f03-22-9780123850591 copy">
            <a:extLst>
              <a:ext uri="{FF2B5EF4-FFF2-40B4-BE49-F238E27FC236}">
                <a16:creationId xmlns:a16="http://schemas.microsoft.com/office/drawing/2014/main" id="{D9CC933F-14C8-B140-86E4-8A9ADF63A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992313"/>
            <a:ext cx="51847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754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6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1247084"/>
            <a:ext cx="776922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Two key network-layer functions</a:t>
            </a:r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5475" y="1905000"/>
            <a:ext cx="4192588" cy="3754438"/>
          </a:xfrm>
        </p:spPr>
        <p:txBody>
          <a:bodyPr/>
          <a:lstStyle/>
          <a:p>
            <a:pPr marL="0" indent="0">
              <a:spcBef>
                <a:spcPts val="600"/>
              </a:spcBef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network-layer functions:</a:t>
            </a:r>
          </a:p>
          <a:p>
            <a:pPr marL="0" indent="0">
              <a:spcBef>
                <a:spcPts val="600"/>
              </a:spcBef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forwarding: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move packets from router’</a:t>
            </a:r>
            <a:r>
              <a:rPr lang="en-US" altLang="ja-JP" dirty="0">
                <a:ea typeface="ＭＳ Ｐゴシック" charset="-128"/>
                <a:cs typeface="ＭＳ Ｐゴシック" charset="-128"/>
              </a:rPr>
              <a:t>s input to appropriate router output</a:t>
            </a:r>
          </a:p>
          <a:p>
            <a:pPr marL="0" indent="0">
              <a:spcBef>
                <a:spcPts val="600"/>
              </a:spcBef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routing: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determine route taken by packets from source to destination</a:t>
            </a:r>
          </a:p>
          <a:p>
            <a:pPr lvl="1">
              <a:spcBef>
                <a:spcPts val="600"/>
              </a:spcBef>
            </a:pPr>
            <a:r>
              <a:rPr lang="en-US" altLang="en-US" i="1" dirty="0">
                <a:latin typeface="Gill Sans MT" charset="0"/>
                <a:ea typeface="ＭＳ Ｐゴシック" charset="-128"/>
              </a:rPr>
              <a:t>routing algorithms</a:t>
            </a:r>
            <a:endParaRPr lang="en-US" altLang="en-US" dirty="0">
              <a:latin typeface="Gill Sans MT" charset="0"/>
              <a:ea typeface="ＭＳ Ｐゴシック" charset="-128"/>
            </a:endParaRPr>
          </a:p>
          <a:p>
            <a:pPr marL="0" indent="0">
              <a:buFont typeface="Wingdings" charset="2"/>
              <a:buNone/>
            </a:pPr>
            <a:endParaRPr lang="en-US" alt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062" name="Rectangle 4"/>
          <p:cNvSpPr>
            <a:spLocks noChangeArrowheads="1"/>
          </p:cNvSpPr>
          <p:nvPr/>
        </p:nvSpPr>
        <p:spPr bwMode="auto">
          <a:xfrm>
            <a:off x="4846638" y="1884363"/>
            <a:ext cx="4192587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000099"/>
              </a:buClr>
              <a:buSzPct val="65000"/>
              <a:buFont typeface="Wingdings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analogy: taking a trip</a:t>
            </a:r>
          </a:p>
          <a:p>
            <a:pPr marL="347663" marR="0" lvl="0" indent="-347663" algn="l" defTabSz="4572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forwarding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 process of getting through single interchange</a:t>
            </a:r>
          </a:p>
          <a:p>
            <a:pPr marL="342900" marR="0" lvl="0" indent="-342900" algn="l" defTabSz="4572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65000"/>
              <a:buFont typeface="Wingdings" charset="0"/>
              <a:buChar char="v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787900" y="3881438"/>
            <a:ext cx="4192588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7663" marR="0" lvl="0" indent="-347663" algn="l" defTabSz="4572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routing: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 process of planning trip from source to destination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85000"/>
              </a:lnSpc>
              <a:spcBef>
                <a:spcPct val="70000"/>
              </a:spcBef>
              <a:spcAft>
                <a:spcPts val="0"/>
              </a:spcAft>
              <a:buClr>
                <a:srgbClr val="000099"/>
              </a:buClr>
              <a:buSzPct val="65000"/>
              <a:buFont typeface="Wingdings" charset="0"/>
              <a:buChar char="v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ＭＳ Ｐゴシック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65000"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20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 build="p"/>
      <p:bldP spid="45062" grpId="0"/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F88DEBF5-4A25-2944-9DE9-CBC9EA6969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Separate Forwarding Entry Per Prefix</a:t>
            </a:r>
          </a:p>
        </p:txBody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9128D1F1-3A7F-364D-A925-351321C9BA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Prefix-based forwarding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Map the destination address to matching prefix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Forward to the outgoing interface</a:t>
            </a:r>
          </a:p>
        </p:txBody>
      </p:sp>
      <p:sp>
        <p:nvSpPr>
          <p:cNvPr id="76803" name="Slide Number Placeholder 3">
            <a:extLst>
              <a:ext uri="{FF2B5EF4-FFF2-40B4-BE49-F238E27FC236}">
                <a16:creationId xmlns:a16="http://schemas.microsoft.com/office/drawing/2014/main" id="{66551469-D026-6947-B04F-7818128CB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8B0CC-3D12-CE40-AAF0-7D9D1AAD0B77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4" name="Line 4">
            <a:extLst>
              <a:ext uri="{FF2B5EF4-FFF2-40B4-BE49-F238E27FC236}">
                <a16:creationId xmlns:a16="http://schemas.microsoft.com/office/drawing/2014/main" id="{39326513-4EDC-6244-835B-8B556C7441A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950" y="3978275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05" name="Line 5">
            <a:extLst>
              <a:ext uri="{FF2B5EF4-FFF2-40B4-BE49-F238E27FC236}">
                <a16:creationId xmlns:a16="http://schemas.microsoft.com/office/drawing/2014/main" id="{41A12412-C981-164A-A801-37BC151DA4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17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06" name="Line 6">
            <a:extLst>
              <a:ext uri="{FF2B5EF4-FFF2-40B4-BE49-F238E27FC236}">
                <a16:creationId xmlns:a16="http://schemas.microsoft.com/office/drawing/2014/main" id="{4981D977-4215-794F-808F-8B1BB5C35C1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61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07" name="Line 7">
            <a:extLst>
              <a:ext uri="{FF2B5EF4-FFF2-40B4-BE49-F238E27FC236}">
                <a16:creationId xmlns:a16="http://schemas.microsoft.com/office/drawing/2014/main" id="{3FCA5C2C-8579-4E44-A560-60E68F1B638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29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08" name="Rectangle 8">
            <a:extLst>
              <a:ext uri="{FF2B5EF4-FFF2-40B4-BE49-F238E27FC236}">
                <a16:creationId xmlns:a16="http://schemas.microsoft.com/office/drawing/2014/main" id="{51059250-9A5A-CA42-A293-A0E5AF02D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775" y="338772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76809" name="Rectangle 9">
            <a:extLst>
              <a:ext uri="{FF2B5EF4-FFF2-40B4-BE49-F238E27FC236}">
                <a16:creationId xmlns:a16="http://schemas.microsoft.com/office/drawing/2014/main" id="{F0C54D42-6DE0-F94E-B777-9B3FF2C10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336867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76810" name="Rectangle 10">
            <a:extLst>
              <a:ext uri="{FF2B5EF4-FFF2-40B4-BE49-F238E27FC236}">
                <a16:creationId xmlns:a16="http://schemas.microsoft.com/office/drawing/2014/main" id="{EF9B48B1-AC10-8D43-BAC7-832ABF5A3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925" y="336867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76811" name="Text Box 11">
            <a:extLst>
              <a:ext uri="{FF2B5EF4-FFF2-40B4-BE49-F238E27FC236}">
                <a16:creationId xmlns:a16="http://schemas.microsoft.com/office/drawing/2014/main" id="{41A8A6AB-2CBD-8045-85E6-A2977E74D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538" y="3992563"/>
            <a:ext cx="7699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1</a:t>
            </a:r>
          </a:p>
        </p:txBody>
      </p:sp>
      <p:sp>
        <p:nvSpPr>
          <p:cNvPr id="76812" name="Text Box 12">
            <a:extLst>
              <a:ext uri="{FF2B5EF4-FFF2-40B4-BE49-F238E27FC236}">
                <a16:creationId xmlns:a16="http://schemas.microsoft.com/office/drawing/2014/main" id="{50F53A47-AB8C-E342-BFDE-F73333677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950" y="3292475"/>
            <a:ext cx="35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...</a:t>
            </a:r>
          </a:p>
        </p:txBody>
      </p:sp>
      <p:sp>
        <p:nvSpPr>
          <p:cNvPr id="76813" name="Line 13">
            <a:extLst>
              <a:ext uri="{FF2B5EF4-FFF2-40B4-BE49-F238E27FC236}">
                <a16:creationId xmlns:a16="http://schemas.microsoft.com/office/drawing/2014/main" id="{F977BB7F-2B34-B741-A96B-E6508E4BC5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45150" y="3978275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14" name="Line 14">
            <a:extLst>
              <a:ext uri="{FF2B5EF4-FFF2-40B4-BE49-F238E27FC236}">
                <a16:creationId xmlns:a16="http://schemas.microsoft.com/office/drawing/2014/main" id="{38B6E3AC-4250-5746-B159-76AA1D0C9F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99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15" name="Line 15">
            <a:extLst>
              <a:ext uri="{FF2B5EF4-FFF2-40B4-BE49-F238E27FC236}">
                <a16:creationId xmlns:a16="http://schemas.microsoft.com/office/drawing/2014/main" id="{5555626B-A264-ED4A-A4D7-C5514828B9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643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16" name="Line 16">
            <a:extLst>
              <a:ext uri="{FF2B5EF4-FFF2-40B4-BE49-F238E27FC236}">
                <a16:creationId xmlns:a16="http://schemas.microsoft.com/office/drawing/2014/main" id="{2220A8E4-1681-9F4E-B1F1-FB9734EF78B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11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17" name="Rectangle 17">
            <a:extLst>
              <a:ext uri="{FF2B5EF4-FFF2-40B4-BE49-F238E27FC236}">
                <a16:creationId xmlns:a16="http://schemas.microsoft.com/office/drawing/2014/main" id="{E1D7F440-B89A-514D-BE98-7F5E35AED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1975" y="338772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76818" name="Rectangle 18">
            <a:extLst>
              <a:ext uri="{FF2B5EF4-FFF2-40B4-BE49-F238E27FC236}">
                <a16:creationId xmlns:a16="http://schemas.microsoft.com/office/drawing/2014/main" id="{0AE2231A-05A0-1D4D-946C-FA25C9060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336867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76819" name="Rectangle 19">
            <a:extLst>
              <a:ext uri="{FF2B5EF4-FFF2-40B4-BE49-F238E27FC236}">
                <a16:creationId xmlns:a16="http://schemas.microsoft.com/office/drawing/2014/main" id="{0243E0DC-BC42-4741-948F-3AD6B3779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125" y="336867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76820" name="Text Box 20">
            <a:extLst>
              <a:ext uri="{FF2B5EF4-FFF2-40B4-BE49-F238E27FC236}">
                <a16:creationId xmlns:a16="http://schemas.microsoft.com/office/drawing/2014/main" id="{951BEA97-0E9A-C24C-B55D-FE5F80898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8700" y="3978275"/>
            <a:ext cx="600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</a:t>
            </a:r>
          </a:p>
        </p:txBody>
      </p:sp>
      <p:sp>
        <p:nvSpPr>
          <p:cNvPr id="76821" name="Text Box 21">
            <a:extLst>
              <a:ext uri="{FF2B5EF4-FFF2-40B4-BE49-F238E27FC236}">
                <a16:creationId xmlns:a16="http://schemas.microsoft.com/office/drawing/2014/main" id="{F84CEB62-65A2-2042-96C7-B2E90CDAB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150" y="3292475"/>
            <a:ext cx="35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...</a:t>
            </a:r>
          </a:p>
        </p:txBody>
      </p:sp>
      <p:sp>
        <p:nvSpPr>
          <p:cNvPr id="76822" name="AutoShape 22">
            <a:extLst>
              <a:ext uri="{FF2B5EF4-FFF2-40B4-BE49-F238E27FC236}">
                <a16:creationId xmlns:a16="http://schemas.microsoft.com/office/drawing/2014/main" id="{F83A2EA2-63BD-5845-96F7-CB8A91052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50" y="4283075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76823" name="AutoShape 23">
            <a:extLst>
              <a:ext uri="{FF2B5EF4-FFF2-40B4-BE49-F238E27FC236}">
                <a16:creationId xmlns:a16="http://schemas.microsoft.com/office/drawing/2014/main" id="{3B833F75-69E3-0A43-8D21-DDBCED640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4283075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76824" name="AutoShape 25">
            <a:extLst>
              <a:ext uri="{FF2B5EF4-FFF2-40B4-BE49-F238E27FC236}">
                <a16:creationId xmlns:a16="http://schemas.microsoft.com/office/drawing/2014/main" id="{E9A42F0C-E73D-934C-B106-3CCAF437D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8550" y="4283075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76825" name="Line 26">
            <a:extLst>
              <a:ext uri="{FF2B5EF4-FFF2-40B4-BE49-F238E27FC236}">
                <a16:creationId xmlns:a16="http://schemas.microsoft.com/office/drawing/2014/main" id="{541CBA28-F59B-2145-8635-4087DA35763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3350" y="39782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26" name="Line 28">
            <a:extLst>
              <a:ext uri="{FF2B5EF4-FFF2-40B4-BE49-F238E27FC236}">
                <a16:creationId xmlns:a16="http://schemas.microsoft.com/office/drawing/2014/main" id="{21037D92-ABA7-F54A-89C6-9CBA1F450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9350" y="4435475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27" name="Text Box 29">
            <a:extLst>
              <a:ext uri="{FF2B5EF4-FFF2-40B4-BE49-F238E27FC236}">
                <a16:creationId xmlns:a16="http://schemas.microsoft.com/office/drawing/2014/main" id="{474876A1-8D91-334F-BD4A-64F8606CC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363" y="4435475"/>
            <a:ext cx="6683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WAN</a:t>
            </a:r>
          </a:p>
        </p:txBody>
      </p:sp>
      <p:sp>
        <p:nvSpPr>
          <p:cNvPr id="76828" name="Text Box 30">
            <a:extLst>
              <a:ext uri="{FF2B5EF4-FFF2-40B4-BE49-F238E27FC236}">
                <a16:creationId xmlns:a16="http://schemas.microsoft.com/office/drawing/2014/main" id="{01209B12-A51F-8B49-824B-005B6161F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575" y="4435475"/>
            <a:ext cx="668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WAN</a:t>
            </a:r>
          </a:p>
        </p:txBody>
      </p:sp>
      <p:sp>
        <p:nvSpPr>
          <p:cNvPr id="76829" name="Text Box 31">
            <a:extLst>
              <a:ext uri="{FF2B5EF4-FFF2-40B4-BE49-F238E27FC236}">
                <a16:creationId xmlns:a16="http://schemas.microsoft.com/office/drawing/2014/main" id="{5D4A3C03-3AB3-5B46-9BB3-008533E3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1.2.3.4</a:t>
            </a:r>
          </a:p>
        </p:txBody>
      </p:sp>
      <p:sp>
        <p:nvSpPr>
          <p:cNvPr id="76830" name="Text Box 32">
            <a:extLst>
              <a:ext uri="{FF2B5EF4-FFF2-40B4-BE49-F238E27FC236}">
                <a16:creationId xmlns:a16="http://schemas.microsoft.com/office/drawing/2014/main" id="{90F2C5D6-17E9-BE45-99B2-F7FA2FF7A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1.2.3.7</a:t>
            </a:r>
          </a:p>
        </p:txBody>
      </p:sp>
      <p:sp>
        <p:nvSpPr>
          <p:cNvPr id="76831" name="Text Box 33">
            <a:extLst>
              <a:ext uri="{FF2B5EF4-FFF2-40B4-BE49-F238E27FC236}">
                <a16:creationId xmlns:a16="http://schemas.microsoft.com/office/drawing/2014/main" id="{860F4BDE-65AF-7F4F-96F8-C52AEC750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275" y="2967038"/>
            <a:ext cx="1412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1.2.3.156</a:t>
            </a:r>
          </a:p>
        </p:txBody>
      </p:sp>
      <p:sp>
        <p:nvSpPr>
          <p:cNvPr id="76832" name="Text Box 34">
            <a:extLst>
              <a:ext uri="{FF2B5EF4-FFF2-40B4-BE49-F238E27FC236}">
                <a16:creationId xmlns:a16="http://schemas.microsoft.com/office/drawing/2014/main" id="{3772743E-0740-2243-9B67-85C52B8BE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5.6.7.8</a:t>
            </a:r>
          </a:p>
        </p:txBody>
      </p:sp>
      <p:sp>
        <p:nvSpPr>
          <p:cNvPr id="76833" name="Text Box 35">
            <a:extLst>
              <a:ext uri="{FF2B5EF4-FFF2-40B4-BE49-F238E27FC236}">
                <a16:creationId xmlns:a16="http://schemas.microsoft.com/office/drawing/2014/main" id="{24130DD4-E3BF-AB47-A398-E630272AB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100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5.6.7.9</a:t>
            </a:r>
          </a:p>
        </p:txBody>
      </p:sp>
      <p:sp>
        <p:nvSpPr>
          <p:cNvPr id="76834" name="Text Box 36">
            <a:extLst>
              <a:ext uri="{FF2B5EF4-FFF2-40B4-BE49-F238E27FC236}">
                <a16:creationId xmlns:a16="http://schemas.microsoft.com/office/drawing/2014/main" id="{5769A18C-8FFA-2643-8BEA-C3BC656CA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3788" y="2967038"/>
            <a:ext cx="1412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5.6.7.212</a:t>
            </a:r>
          </a:p>
        </p:txBody>
      </p:sp>
      <p:sp>
        <p:nvSpPr>
          <p:cNvPr id="76835" name="Line 62">
            <a:extLst>
              <a:ext uri="{FF2B5EF4-FFF2-40B4-BE49-F238E27FC236}">
                <a16:creationId xmlns:a16="http://schemas.microsoft.com/office/drawing/2014/main" id="{7AA5CD33-E4D8-6A4C-B3AD-41C6D902448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25750" y="3967163"/>
            <a:ext cx="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arrow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36" name="Line 63">
            <a:extLst>
              <a:ext uri="{FF2B5EF4-FFF2-40B4-BE49-F238E27FC236}">
                <a16:creationId xmlns:a16="http://schemas.microsoft.com/office/drawing/2014/main" id="{A9172EB7-6CE5-3A45-A824-2B64E11497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088" y="4416425"/>
            <a:ext cx="12192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37" name="Text Box 64">
            <a:extLst>
              <a:ext uri="{FF2B5EF4-FFF2-40B4-BE49-F238E27FC236}">
                <a16:creationId xmlns:a16="http://schemas.microsoft.com/office/drawing/2014/main" id="{277A6377-8C52-B645-A246-F49F4F1CD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5046663"/>
            <a:ext cx="1549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1.2.3.0/24</a:t>
            </a:r>
          </a:p>
        </p:txBody>
      </p:sp>
      <p:sp>
        <p:nvSpPr>
          <p:cNvPr id="76838" name="Text Box 65">
            <a:extLst>
              <a:ext uri="{FF2B5EF4-FFF2-40B4-BE49-F238E27FC236}">
                <a16:creationId xmlns:a16="http://schemas.microsoft.com/office/drawing/2014/main" id="{6042A9D2-62CC-3446-A408-B3DC9650C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638" y="5607050"/>
            <a:ext cx="154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5.6.7.0/24</a:t>
            </a:r>
          </a:p>
        </p:txBody>
      </p:sp>
      <p:sp>
        <p:nvSpPr>
          <p:cNvPr id="76839" name="AutoShape 66">
            <a:extLst>
              <a:ext uri="{FF2B5EF4-FFF2-40B4-BE49-F238E27FC236}">
                <a16:creationId xmlns:a16="http://schemas.microsoft.com/office/drawing/2014/main" id="{2C27E179-F566-9948-A02F-84774E89F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5683250"/>
            <a:ext cx="728663" cy="230188"/>
          </a:xfrm>
          <a:prstGeom prst="rightArrow">
            <a:avLst>
              <a:gd name="adj1" fmla="val 50000"/>
              <a:gd name="adj2" fmla="val 79138"/>
            </a:avLst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40" name="Rectangle 67">
            <a:extLst>
              <a:ext uri="{FF2B5EF4-FFF2-40B4-BE49-F238E27FC236}">
                <a16:creationId xmlns:a16="http://schemas.microsoft.com/office/drawing/2014/main" id="{627C20FA-224D-2542-BC99-89BE98596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4914900"/>
            <a:ext cx="2655888" cy="1114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41" name="Line 68">
            <a:extLst>
              <a:ext uri="{FF2B5EF4-FFF2-40B4-BE49-F238E27FC236}">
                <a16:creationId xmlns:a16="http://schemas.microsoft.com/office/drawing/2014/main" id="{150C1621-9D01-C743-910B-3380E648EA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7575" y="4914900"/>
            <a:ext cx="0" cy="1114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42" name="Line 69">
            <a:extLst>
              <a:ext uri="{FF2B5EF4-FFF2-40B4-BE49-F238E27FC236}">
                <a16:creationId xmlns:a16="http://schemas.microsoft.com/office/drawing/2014/main" id="{4CF13826-BEF6-FB4D-8A06-28DF85B56D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2125" y="5529263"/>
            <a:ext cx="2655888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43" name="Text Box 70">
            <a:extLst>
              <a:ext uri="{FF2B5EF4-FFF2-40B4-BE49-F238E27FC236}">
                <a16:creationId xmlns:a16="http://schemas.microsoft.com/office/drawing/2014/main" id="{6F79F1BC-FAEA-FA4C-BC93-B56AA62F7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325" y="6054725"/>
            <a:ext cx="2157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forwarding table</a:t>
            </a:r>
          </a:p>
        </p:txBody>
      </p:sp>
      <p:sp>
        <p:nvSpPr>
          <p:cNvPr id="76844" name="Line 71">
            <a:extLst>
              <a:ext uri="{FF2B5EF4-FFF2-40B4-BE49-F238E27FC236}">
                <a16:creationId xmlns:a16="http://schemas.microsoft.com/office/drawing/2014/main" id="{CBA4ED86-0503-9141-BA4C-1C48CBBEC0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" y="5535613"/>
            <a:ext cx="998538" cy="11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6845" name="Group 72">
            <a:extLst>
              <a:ext uri="{FF2B5EF4-FFF2-40B4-BE49-F238E27FC236}">
                <a16:creationId xmlns:a16="http://schemas.microsoft.com/office/drawing/2014/main" id="{57A23808-B41E-0748-87DC-8674D7CAA1C6}"/>
              </a:ext>
            </a:extLst>
          </p:cNvPr>
          <p:cNvGrpSpPr>
            <a:grpSpLocks/>
          </p:cNvGrpSpPr>
          <p:nvPr/>
        </p:nvGrpSpPr>
        <p:grpSpPr bwMode="auto">
          <a:xfrm>
            <a:off x="1060450" y="4992688"/>
            <a:ext cx="327025" cy="457200"/>
            <a:chOff x="4505" y="1615"/>
            <a:chExt cx="206" cy="288"/>
          </a:xfrm>
        </p:grpSpPr>
        <p:sp>
          <p:nvSpPr>
            <p:cNvPr id="895049" name="Rectangle 73">
              <a:extLst>
                <a:ext uri="{FF2B5EF4-FFF2-40B4-BE49-F238E27FC236}">
                  <a16:creationId xmlns:a16="http://schemas.microsoft.com/office/drawing/2014/main" id="{BE3D570F-B290-E54B-BDFC-E5036EC32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" y="1615"/>
              <a:ext cx="205" cy="2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1" charset="0"/>
                <a:ea typeface="+mn-ea"/>
                <a:cs typeface="+mn-cs"/>
              </a:endParaRPr>
            </a:p>
          </p:txBody>
        </p:sp>
        <p:sp>
          <p:nvSpPr>
            <p:cNvPr id="76849" name="Rectangle 74">
              <a:extLst>
                <a:ext uri="{FF2B5EF4-FFF2-40B4-BE49-F238E27FC236}">
                  <a16:creationId xmlns:a16="http://schemas.microsoft.com/office/drawing/2014/main" id="{1C30D78D-CC42-AA43-98D0-3ACB740BD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5" y="1615"/>
              <a:ext cx="205" cy="5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76846" name="Line 75">
            <a:extLst>
              <a:ext uri="{FF2B5EF4-FFF2-40B4-BE49-F238E27FC236}">
                <a16:creationId xmlns:a16="http://schemas.microsoft.com/office/drawing/2014/main" id="{56E70EF8-9283-7E45-B899-E157BE86109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4488" y="4416425"/>
            <a:ext cx="91281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47" name="AutoShape 76">
            <a:extLst>
              <a:ext uri="{FF2B5EF4-FFF2-40B4-BE49-F238E27FC236}">
                <a16:creationId xmlns:a16="http://schemas.microsoft.com/office/drawing/2014/main" id="{312950FF-866D-9443-9EFC-29566EFD4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4953000"/>
            <a:ext cx="422275" cy="422275"/>
          </a:xfrm>
          <a:custGeom>
            <a:avLst/>
            <a:gdLst>
              <a:gd name="T0" fmla="*/ 115282150 w 21600"/>
              <a:gd name="T1" fmla="*/ 0 h 21600"/>
              <a:gd name="T2" fmla="*/ 69166319 w 21600"/>
              <a:gd name="T3" fmla="*/ 53796779 h 21600"/>
              <a:gd name="T4" fmla="*/ 0 w 21600"/>
              <a:gd name="T5" fmla="*/ 134499612 h 21600"/>
              <a:gd name="T6" fmla="*/ 69166319 w 21600"/>
              <a:gd name="T7" fmla="*/ 161390748 h 21600"/>
              <a:gd name="T8" fmla="*/ 138332618 w 21600"/>
              <a:gd name="T9" fmla="*/ 112077083 h 21600"/>
              <a:gd name="T10" fmla="*/ 161390748 w 21600"/>
              <a:gd name="T11" fmla="*/ 53796779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9150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D1D8FB74-F2CB-1B4A-B6FB-D85490B499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CIDR Makes Packet Forwarding Harder</a:t>
            </a:r>
          </a:p>
        </p:txBody>
      </p:sp>
      <p:sp>
        <p:nvSpPr>
          <p:cNvPr id="78850" name="Rectangle 3">
            <a:extLst>
              <a:ext uri="{FF2B5EF4-FFF2-40B4-BE49-F238E27FC236}">
                <a16:creationId xmlns:a16="http://schemas.microsoft.com/office/drawing/2014/main" id="{306A6746-C8C0-6B42-B157-91785FACAD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Forwarding table may have many matches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entries for 201.10.0.0/21 and 201.10.6.0/23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 IP address 201.10.6.17 would match both!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FC0EF295-0A95-E047-A9A5-CB5228EC0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219F6D-D975-C649-9E52-3CACCAA3730B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124" name="Rectangle 4">
            <a:extLst>
              <a:ext uri="{FF2B5EF4-FFF2-40B4-BE49-F238E27FC236}">
                <a16:creationId xmlns:a16="http://schemas.microsoft.com/office/drawing/2014/main" id="{A0DAB80C-3F5F-2645-B180-EA0DCF3BD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24200"/>
            <a:ext cx="8305800" cy="29194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itchFamily="1" charset="0"/>
              <a:ea typeface="+mn-ea"/>
              <a:cs typeface="+mn-cs"/>
            </a:endParaRPr>
          </a:p>
        </p:txBody>
      </p:sp>
      <p:sp>
        <p:nvSpPr>
          <p:cNvPr id="78853" name="Text Box 5">
            <a:extLst>
              <a:ext uri="{FF2B5EF4-FFF2-40B4-BE49-F238E27FC236}">
                <a16:creationId xmlns:a16="http://schemas.microsoft.com/office/drawing/2014/main" id="{4707E346-5A9C-364C-A9BB-7E46D3B32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3303588"/>
            <a:ext cx="158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201.10.0.0/21</a:t>
            </a:r>
          </a:p>
        </p:txBody>
      </p:sp>
      <p:sp>
        <p:nvSpPr>
          <p:cNvPr id="78854" name="Text Box 6">
            <a:extLst>
              <a:ext uri="{FF2B5EF4-FFF2-40B4-BE49-F238E27FC236}">
                <a16:creationId xmlns:a16="http://schemas.microsoft.com/office/drawing/2014/main" id="{A1B10668-3A1A-0542-91F9-395CCAC0A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5657850"/>
            <a:ext cx="14271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201.10.0.0/22</a:t>
            </a:r>
          </a:p>
        </p:txBody>
      </p:sp>
      <p:sp>
        <p:nvSpPr>
          <p:cNvPr id="78855" name="Text Box 7">
            <a:extLst>
              <a:ext uri="{FF2B5EF4-FFF2-40B4-BE49-F238E27FC236}">
                <a16:creationId xmlns:a16="http://schemas.microsoft.com/office/drawing/2014/main" id="{0E518CAA-2BFD-E04B-9F0F-8B5060FD5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400" y="5662613"/>
            <a:ext cx="1427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201.10.4.0/24</a:t>
            </a:r>
          </a:p>
        </p:txBody>
      </p:sp>
      <p:sp>
        <p:nvSpPr>
          <p:cNvPr id="78856" name="Text Box 8">
            <a:extLst>
              <a:ext uri="{FF2B5EF4-FFF2-40B4-BE49-F238E27FC236}">
                <a16:creationId xmlns:a16="http://schemas.microsoft.com/office/drawing/2014/main" id="{B7AEBE7F-3955-634C-AA56-4A7493F3B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563" y="5673725"/>
            <a:ext cx="14271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201.10.5.0/24</a:t>
            </a:r>
          </a:p>
        </p:txBody>
      </p:sp>
      <p:sp>
        <p:nvSpPr>
          <p:cNvPr id="78857" name="Text Box 9">
            <a:extLst>
              <a:ext uri="{FF2B5EF4-FFF2-40B4-BE49-F238E27FC236}">
                <a16:creationId xmlns:a16="http://schemas.microsoft.com/office/drawing/2014/main" id="{85F664E9-0B90-8A4D-AE48-2685208E5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025" y="5649913"/>
            <a:ext cx="158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201.10.6.0/23</a:t>
            </a:r>
          </a:p>
        </p:txBody>
      </p:sp>
      <p:sp>
        <p:nvSpPr>
          <p:cNvPr id="78858" name="Oval 10">
            <a:extLst>
              <a:ext uri="{FF2B5EF4-FFF2-40B4-BE49-F238E27FC236}">
                <a16:creationId xmlns:a16="http://schemas.microsoft.com/office/drawing/2014/main" id="{AFA8C6B2-DFAE-AA47-A2F0-384811BB9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025" y="3795713"/>
            <a:ext cx="22098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Provider 1</a:t>
            </a:r>
          </a:p>
        </p:txBody>
      </p:sp>
      <p:sp>
        <p:nvSpPr>
          <p:cNvPr id="78859" name="Oval 11">
            <a:extLst>
              <a:ext uri="{FF2B5EF4-FFF2-40B4-BE49-F238E27FC236}">
                <a16:creationId xmlns:a16="http://schemas.microsoft.com/office/drawing/2014/main" id="{4476E03B-05DC-2D46-8165-BB7706581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825" y="5243513"/>
            <a:ext cx="1295400" cy="3810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60" name="Oval 12">
            <a:extLst>
              <a:ext uri="{FF2B5EF4-FFF2-40B4-BE49-F238E27FC236}">
                <a16:creationId xmlns:a16="http://schemas.microsoft.com/office/drawing/2014/main" id="{56D82144-14B9-9044-8A58-2AA37442F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243513"/>
            <a:ext cx="1295400" cy="3810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61" name="Oval 13">
            <a:extLst>
              <a:ext uri="{FF2B5EF4-FFF2-40B4-BE49-F238E27FC236}">
                <a16:creationId xmlns:a16="http://schemas.microsoft.com/office/drawing/2014/main" id="{06CF0D24-916D-0443-8E00-98AB5215F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4425" y="5243513"/>
            <a:ext cx="1295400" cy="3810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62" name="Oval 14">
            <a:extLst>
              <a:ext uri="{FF2B5EF4-FFF2-40B4-BE49-F238E27FC236}">
                <a16:creationId xmlns:a16="http://schemas.microsoft.com/office/drawing/2014/main" id="{4CB1815F-3ABE-9641-8EC3-DB183D3B0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6025" y="5243513"/>
            <a:ext cx="1295400" cy="381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78863" name="AutoShape 15">
            <a:extLst>
              <a:ext uri="{FF2B5EF4-FFF2-40B4-BE49-F238E27FC236}">
                <a16:creationId xmlns:a16="http://schemas.microsoft.com/office/drawing/2014/main" id="{46FFAD29-41E1-C84D-9C7F-DDE4E03E4279}"/>
              </a:ext>
            </a:extLst>
          </p:cNvPr>
          <p:cNvCxnSpPr>
            <a:cxnSpLocks noChangeShapeType="1"/>
            <a:stCxn id="78858" idx="2"/>
            <a:endCxn id="78860" idx="0"/>
          </p:cNvCxnSpPr>
          <p:nvPr/>
        </p:nvCxnSpPr>
        <p:spPr bwMode="auto">
          <a:xfrm rot="10800000" flipV="1">
            <a:off x="1562100" y="4100513"/>
            <a:ext cx="796925" cy="1143000"/>
          </a:xfrm>
          <a:prstGeom prst="bentConnector2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4" name="AutoShape 16">
            <a:extLst>
              <a:ext uri="{FF2B5EF4-FFF2-40B4-BE49-F238E27FC236}">
                <a16:creationId xmlns:a16="http://schemas.microsoft.com/office/drawing/2014/main" id="{8D6BCAAB-E092-0940-81EF-68F2BE2262C5}"/>
              </a:ext>
            </a:extLst>
          </p:cNvPr>
          <p:cNvCxnSpPr>
            <a:cxnSpLocks noChangeShapeType="1"/>
            <a:stCxn id="78858" idx="4"/>
          </p:cNvCxnSpPr>
          <p:nvPr/>
        </p:nvCxnSpPr>
        <p:spPr bwMode="auto">
          <a:xfrm rot="5400000">
            <a:off x="2715419" y="4506119"/>
            <a:ext cx="849312" cy="647700"/>
          </a:xfrm>
          <a:prstGeom prst="bentConnector3">
            <a:avLst>
              <a:gd name="adj1" fmla="val 49907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5" name="AutoShape 17">
            <a:extLst>
              <a:ext uri="{FF2B5EF4-FFF2-40B4-BE49-F238E27FC236}">
                <a16:creationId xmlns:a16="http://schemas.microsoft.com/office/drawing/2014/main" id="{CCCC2C6D-E596-C043-B871-60C7410C4AFD}"/>
              </a:ext>
            </a:extLst>
          </p:cNvPr>
          <p:cNvCxnSpPr>
            <a:cxnSpLocks noChangeShapeType="1"/>
            <a:stCxn id="78858" idx="6"/>
          </p:cNvCxnSpPr>
          <p:nvPr/>
        </p:nvCxnSpPr>
        <p:spPr bwMode="auto">
          <a:xfrm>
            <a:off x="4568825" y="4100513"/>
            <a:ext cx="955675" cy="1143000"/>
          </a:xfrm>
          <a:prstGeom prst="bentConnector2">
            <a:avLst/>
          </a:prstGeom>
          <a:noFill/>
          <a:ln w="254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6" name="AutoShape 18">
            <a:extLst>
              <a:ext uri="{FF2B5EF4-FFF2-40B4-BE49-F238E27FC236}">
                <a16:creationId xmlns:a16="http://schemas.microsoft.com/office/drawing/2014/main" id="{F2EA93CC-63C4-0540-93B3-BC950EFFD50F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3534569" y="4448969"/>
            <a:ext cx="838200" cy="75088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7" name="AutoShape 19">
            <a:extLst>
              <a:ext uri="{FF2B5EF4-FFF2-40B4-BE49-F238E27FC236}">
                <a16:creationId xmlns:a16="http://schemas.microsoft.com/office/drawing/2014/main" id="{9CFA14FB-59DC-B34B-813C-29E2F463DB9F}"/>
              </a:ext>
            </a:extLst>
          </p:cNvPr>
          <p:cNvCxnSpPr>
            <a:cxnSpLocks noChangeShapeType="1"/>
            <a:endCxn id="78862" idx="0"/>
          </p:cNvCxnSpPr>
          <p:nvPr/>
        </p:nvCxnSpPr>
        <p:spPr bwMode="auto">
          <a:xfrm rot="5400000">
            <a:off x="5311775" y="4462463"/>
            <a:ext cx="1143000" cy="419100"/>
          </a:xfrm>
          <a:prstGeom prst="bentConnector3">
            <a:avLst>
              <a:gd name="adj1" fmla="val -1394"/>
            </a:avLst>
          </a:prstGeom>
          <a:noFill/>
          <a:ln w="25400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868" name="Line 20">
            <a:extLst>
              <a:ext uri="{FF2B5EF4-FFF2-40B4-BE49-F238E27FC236}">
                <a16:creationId xmlns:a16="http://schemas.microsoft.com/office/drawing/2014/main" id="{4D116DD1-0F9A-D646-AD7A-F8D3314EBE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6938" y="3186113"/>
            <a:ext cx="0" cy="611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869" name="Line 21">
            <a:extLst>
              <a:ext uri="{FF2B5EF4-FFF2-40B4-BE49-F238E27FC236}">
                <a16:creationId xmlns:a16="http://schemas.microsoft.com/office/drawing/2014/main" id="{C2EDB80A-C9FA-F445-922B-16CDFAA3C3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59625" y="3186113"/>
            <a:ext cx="0" cy="611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870" name="Oval 22">
            <a:extLst>
              <a:ext uri="{FF2B5EF4-FFF2-40B4-BE49-F238E27FC236}">
                <a16:creationId xmlns:a16="http://schemas.microsoft.com/office/drawing/2014/main" id="{97068EE9-3407-CA4F-B4C1-081F4585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2825" y="3795713"/>
            <a:ext cx="2209800" cy="6096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Provider 2</a:t>
            </a:r>
          </a:p>
        </p:txBody>
      </p:sp>
    </p:spTree>
    <p:extLst>
      <p:ext uri="{BB962C8B-B14F-4D97-AF65-F5344CB8AC3E}">
        <p14:creationId xmlns:p14="http://schemas.microsoft.com/office/powerpoint/2010/main" val="33243862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46CC7DB0-01E0-A640-B791-0B4A000920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Longest Prefix Match Forwarding</a:t>
            </a: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BEDDC025-64BC-7E45-AD2A-FF8EC34481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Destination-based forwarding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Packet has a destination address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Router identifies longest-matching prefix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Cute algorithmic problem: very fast lookups</a:t>
            </a:r>
          </a:p>
        </p:txBody>
      </p:sp>
      <p:sp>
        <p:nvSpPr>
          <p:cNvPr id="80899" name="Slide Number Placeholder 3">
            <a:extLst>
              <a:ext uri="{FF2B5EF4-FFF2-40B4-BE49-F238E27FC236}">
                <a16:creationId xmlns:a16="http://schemas.microsoft.com/office/drawing/2014/main" id="{222D3AE4-F83B-CE4C-A319-573B38DC6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9A566-60EE-AF47-9AF2-7392216DE2BF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0900" name="Text Box 4">
            <a:extLst>
              <a:ext uri="{FF2B5EF4-FFF2-40B4-BE49-F238E27FC236}">
                <a16:creationId xmlns:a16="http://schemas.microsoft.com/office/drawing/2014/main" id="{12805D0A-42EA-7F4F-8CAA-E7E8568F0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163" y="4225925"/>
            <a:ext cx="2520950" cy="16256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4.0.0.0/8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4.83.128.0/17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201.10.0.0/21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201.10.6.0/23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126.255.103.0/24</a:t>
            </a:r>
          </a:p>
        </p:txBody>
      </p:sp>
      <p:sp>
        <p:nvSpPr>
          <p:cNvPr id="80901" name="Line 5">
            <a:extLst>
              <a:ext uri="{FF2B5EF4-FFF2-40B4-BE49-F238E27FC236}">
                <a16:creationId xmlns:a16="http://schemas.microsoft.com/office/drawing/2014/main" id="{672F135A-3765-FC44-8739-E11F451A564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9188" y="4940300"/>
            <a:ext cx="1069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902" name="Text Box 6">
            <a:extLst>
              <a:ext uri="{FF2B5EF4-FFF2-40B4-BE49-F238E27FC236}">
                <a16:creationId xmlns:a16="http://schemas.microsoft.com/office/drawing/2014/main" id="{A9A3A65B-81AA-DC44-9BB2-9712701CF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3" y="4741863"/>
            <a:ext cx="1717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201.10.6.17</a:t>
            </a:r>
          </a:p>
        </p:txBody>
      </p:sp>
      <p:sp>
        <p:nvSpPr>
          <p:cNvPr id="80903" name="Text Box 7">
            <a:extLst>
              <a:ext uri="{FF2B5EF4-FFF2-40B4-BE49-F238E27FC236}">
                <a16:creationId xmlns:a16="http://schemas.microsoft.com/office/drawing/2014/main" id="{8E2A3B0B-7C76-4C49-A808-C59D78148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" y="4378325"/>
            <a:ext cx="1412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destination</a:t>
            </a:r>
          </a:p>
        </p:txBody>
      </p:sp>
      <p:sp>
        <p:nvSpPr>
          <p:cNvPr id="80904" name="Text Box 8">
            <a:extLst>
              <a:ext uri="{FF2B5EF4-FFF2-40B4-BE49-F238E27FC236}">
                <a16:creationId xmlns:a16="http://schemas.microsoft.com/office/drawing/2014/main" id="{86AC41DD-CE0B-E54D-AEEF-F86957CE1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038" y="3733800"/>
            <a:ext cx="2019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forwarding table</a:t>
            </a:r>
          </a:p>
        </p:txBody>
      </p:sp>
      <p:sp>
        <p:nvSpPr>
          <p:cNvPr id="80905" name="Line 9">
            <a:extLst>
              <a:ext uri="{FF2B5EF4-FFF2-40B4-BE49-F238E27FC236}">
                <a16:creationId xmlns:a16="http://schemas.microsoft.com/office/drawing/2014/main" id="{0A5D45CE-6D6A-1740-ADFE-E68DCF8A10FB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4050" y="5362575"/>
            <a:ext cx="1069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906" name="Rectangle 10">
            <a:extLst>
              <a:ext uri="{FF2B5EF4-FFF2-40B4-BE49-F238E27FC236}">
                <a16:creationId xmlns:a16="http://schemas.microsoft.com/office/drawing/2014/main" id="{192C351F-BC43-D243-B079-8CE0B69DC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0" y="5086350"/>
            <a:ext cx="163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Serial0/0.1</a:t>
            </a:r>
          </a:p>
        </p:txBody>
      </p:sp>
      <p:sp>
        <p:nvSpPr>
          <p:cNvPr id="80907" name="Text Box 11">
            <a:extLst>
              <a:ext uri="{FF2B5EF4-FFF2-40B4-BE49-F238E27FC236}">
                <a16:creationId xmlns:a16="http://schemas.microsoft.com/office/drawing/2014/main" id="{0F9E83F8-838B-DD47-A507-B7AE397D5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9263" y="4757738"/>
            <a:ext cx="1631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outgoing link</a:t>
            </a:r>
          </a:p>
        </p:txBody>
      </p:sp>
    </p:spTree>
    <p:extLst>
      <p:ext uri="{BB962C8B-B14F-4D97-AF65-F5344CB8AC3E}">
        <p14:creationId xmlns:p14="http://schemas.microsoft.com/office/powerpoint/2010/main" val="32759106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CF05554E-726A-BA4E-9F9E-DC5E79574D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ＭＳ Ｐゴシック" panose="020B0600070205080204" pitchFamily="34" charset="-128"/>
              </a:rPr>
              <a:t>Pre-CIDR (1988-1994): Steep Growth</a:t>
            </a:r>
          </a:p>
        </p:txBody>
      </p:sp>
      <p:sp>
        <p:nvSpPr>
          <p:cNvPr id="61442" name="Slide Number Placeholder 2">
            <a:extLst>
              <a:ext uri="{FF2B5EF4-FFF2-40B4-BE49-F238E27FC236}">
                <a16:creationId xmlns:a16="http://schemas.microsoft.com/office/drawing/2014/main" id="{B8E773A2-C78F-0145-8ECA-EA10B964B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E28DED-0741-274C-8495-3A5A5AE2561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1443" name="Picture 3">
            <a:extLst>
              <a:ext uri="{FF2B5EF4-FFF2-40B4-BE49-F238E27FC236}">
                <a16:creationId xmlns:a16="http://schemas.microsoft.com/office/drawing/2014/main" id="{4162CC8D-6D24-8149-B9CB-EBAD734C5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933450"/>
            <a:ext cx="9378950" cy="51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">
            <a:extLst>
              <a:ext uri="{FF2B5EF4-FFF2-40B4-BE49-F238E27FC236}">
                <a16:creationId xmlns:a16="http://schemas.microsoft.com/office/drawing/2014/main" id="{C18B5B36-2B20-794B-A006-66E4F6104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8" y="5867400"/>
            <a:ext cx="8410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Growth faster than improvements in equipment capability</a:t>
            </a:r>
          </a:p>
        </p:txBody>
      </p:sp>
    </p:spTree>
    <p:extLst>
      <p:ext uri="{BB962C8B-B14F-4D97-AF65-F5344CB8AC3E}">
        <p14:creationId xmlns:p14="http://schemas.microsoft.com/office/powerpoint/2010/main" val="36158074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A3014C52-CE8B-0C4C-AE84-96EFC4FF17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CIDR (1994-1996): Much Flatter</a:t>
            </a:r>
          </a:p>
        </p:txBody>
      </p:sp>
      <p:sp>
        <p:nvSpPr>
          <p:cNvPr id="63490" name="Slide Number Placeholder 3">
            <a:extLst>
              <a:ext uri="{FF2B5EF4-FFF2-40B4-BE49-F238E27FC236}">
                <a16:creationId xmlns:a16="http://schemas.microsoft.com/office/drawing/2014/main" id="{4EB5FFC6-C45D-A147-910C-ADFAD311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EAEB25-C8C8-454B-84E0-2BA66B368FC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3491" name="Picture 3">
            <a:extLst>
              <a:ext uri="{FF2B5EF4-FFF2-40B4-BE49-F238E27FC236}">
                <a16:creationId xmlns:a16="http://schemas.microsoft.com/office/drawing/2014/main" id="{98A0AE1F-E23C-9D4D-B753-182D24196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4100"/>
            <a:ext cx="91440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>
            <a:extLst>
              <a:ext uri="{FF2B5EF4-FFF2-40B4-BE49-F238E27FC236}">
                <a16:creationId xmlns:a16="http://schemas.microsoft.com/office/drawing/2014/main" id="{83A8D5E8-0C41-C248-B7D3-25B15B1A7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75" y="5800725"/>
            <a:ext cx="3028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Efforts to aggregate</a:t>
            </a:r>
          </a:p>
        </p:txBody>
      </p:sp>
    </p:spTree>
    <p:extLst>
      <p:ext uri="{BB962C8B-B14F-4D97-AF65-F5344CB8AC3E}">
        <p14:creationId xmlns:p14="http://schemas.microsoft.com/office/powerpoint/2010/main" val="34396023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A94B739B-3C92-DC4D-BE02-874EDA5CB9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CIDR Growth (1996-1998): Roughly Linear</a:t>
            </a:r>
          </a:p>
        </p:txBody>
      </p:sp>
      <p:sp>
        <p:nvSpPr>
          <p:cNvPr id="65538" name="Slide Number Placeholder 3">
            <a:extLst>
              <a:ext uri="{FF2B5EF4-FFF2-40B4-BE49-F238E27FC236}">
                <a16:creationId xmlns:a16="http://schemas.microsoft.com/office/drawing/2014/main" id="{CB5764DC-8E21-C949-AEDB-84C5DE5D7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235165-146A-214E-A5BA-26979F0921C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5539" name="Picture 3">
            <a:extLst>
              <a:ext uri="{FF2B5EF4-FFF2-40B4-BE49-F238E27FC236}">
                <a16:creationId xmlns:a16="http://schemas.microsoft.com/office/drawing/2014/main" id="{A2385049-E816-584C-A73E-822870075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990600"/>
            <a:ext cx="9144000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4">
            <a:extLst>
              <a:ext uri="{FF2B5EF4-FFF2-40B4-BE49-F238E27FC236}">
                <a16:creationId xmlns:a16="http://schemas.microsoft.com/office/drawing/2014/main" id="{CF34A134-6EDD-044B-85F1-D50EFD756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163" y="5638800"/>
            <a:ext cx="6535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Good use of aggregation, and peer pressure!</a:t>
            </a:r>
          </a:p>
        </p:txBody>
      </p:sp>
    </p:spTree>
    <p:extLst>
      <p:ext uri="{BB962C8B-B14F-4D97-AF65-F5344CB8AC3E}">
        <p14:creationId xmlns:p14="http://schemas.microsoft.com/office/powerpoint/2010/main" val="33286224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90207A28-FBBA-0E4D-A6F4-B0CC7F29B8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04800" y="76200"/>
            <a:ext cx="9677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DotCom Boom (1998-2001): Steep Growth</a:t>
            </a:r>
          </a:p>
        </p:txBody>
      </p:sp>
      <p:sp>
        <p:nvSpPr>
          <p:cNvPr id="67586" name="Slide Number Placeholder 3">
            <a:extLst>
              <a:ext uri="{FF2B5EF4-FFF2-40B4-BE49-F238E27FC236}">
                <a16:creationId xmlns:a16="http://schemas.microsoft.com/office/drawing/2014/main" id="{D142C5A7-5D41-9843-BBA2-86C007ABF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2F5391-9072-774B-BCCD-458672AC9C8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7587" name="Picture 3">
            <a:extLst>
              <a:ext uri="{FF2B5EF4-FFF2-40B4-BE49-F238E27FC236}">
                <a16:creationId xmlns:a16="http://schemas.microsoft.com/office/drawing/2014/main" id="{72347729-D619-B746-A61E-99CF45058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4">
            <a:extLst>
              <a:ext uri="{FF2B5EF4-FFF2-40B4-BE49-F238E27FC236}">
                <a16:creationId xmlns:a16="http://schemas.microsoft.com/office/drawing/2014/main" id="{392C6826-A37B-3946-B12E-CDD3CBA6D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863" y="5653088"/>
            <a:ext cx="6261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Internet boom and increased multi-homing</a:t>
            </a:r>
          </a:p>
        </p:txBody>
      </p:sp>
    </p:spTree>
    <p:extLst>
      <p:ext uri="{BB962C8B-B14F-4D97-AF65-F5344CB8AC3E}">
        <p14:creationId xmlns:p14="http://schemas.microsoft.com/office/powerpoint/2010/main" val="7127724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5437AFBA-3CAD-1B45-ACEE-6493288897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339138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Long Term (1989-2005): Post-Boom</a:t>
            </a:r>
          </a:p>
        </p:txBody>
      </p:sp>
      <p:sp>
        <p:nvSpPr>
          <p:cNvPr id="69634" name="Slide Number Placeholder 3">
            <a:extLst>
              <a:ext uri="{FF2B5EF4-FFF2-40B4-BE49-F238E27FC236}">
                <a16:creationId xmlns:a16="http://schemas.microsoft.com/office/drawing/2014/main" id="{1555178F-469F-1F4B-84C2-63F4F9F5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C31F7-AAA1-AC44-B3B8-A37D7BA3DEA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9635" name="Picture 3">
            <a:extLst>
              <a:ext uri="{FF2B5EF4-FFF2-40B4-BE49-F238E27FC236}">
                <a16:creationId xmlns:a16="http://schemas.microsoft.com/office/drawing/2014/main" id="{1E92A693-A22A-C44A-BB80-D24D2242E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143000"/>
            <a:ext cx="87312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Line 4">
            <a:extLst>
              <a:ext uri="{FF2B5EF4-FFF2-40B4-BE49-F238E27FC236}">
                <a16:creationId xmlns:a16="http://schemas.microsoft.com/office/drawing/2014/main" id="{B82F5C84-310D-D448-A26F-046639A8E8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1281113"/>
            <a:ext cx="6350" cy="4433887"/>
          </a:xfrm>
          <a:prstGeom prst="line">
            <a:avLst/>
          </a:prstGeom>
          <a:noFill/>
          <a:ln w="508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637" name="AutoShape 5">
            <a:extLst>
              <a:ext uri="{FF2B5EF4-FFF2-40B4-BE49-F238E27FC236}">
                <a16:creationId xmlns:a16="http://schemas.microsoft.com/office/drawing/2014/main" id="{029A91C7-3D6C-4C4E-B6DE-BD36E3CFC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1844675"/>
            <a:ext cx="882650" cy="319088"/>
          </a:xfrm>
          <a:prstGeom prst="rightArrow">
            <a:avLst>
              <a:gd name="adj1" fmla="val 50000"/>
              <a:gd name="adj2" fmla="val 69154"/>
            </a:avLst>
          </a:prstGeom>
          <a:solidFill>
            <a:srgbClr val="CC33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638" name="Text Box 4">
            <a:extLst>
              <a:ext uri="{FF2B5EF4-FFF2-40B4-BE49-F238E27FC236}">
                <a16:creationId xmlns:a16="http://schemas.microsoft.com/office/drawing/2014/main" id="{E6D94A7E-7450-794C-8595-208D16419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800725"/>
            <a:ext cx="5629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Today we are up to ~400,000 prefixes</a:t>
            </a:r>
          </a:p>
        </p:txBody>
      </p:sp>
    </p:spTree>
    <p:extLst>
      <p:ext uri="{BB962C8B-B14F-4D97-AF65-F5344CB8AC3E}">
        <p14:creationId xmlns:p14="http://schemas.microsoft.com/office/powerpoint/2010/main" val="41654685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6EEA4B-B200-6F48-AC39-99F61B491189}"/>
              </a:ext>
            </a:extLst>
          </p:cNvPr>
          <p:cNvSpPr txBox="1"/>
          <p:nvPr/>
        </p:nvSpPr>
        <p:spPr>
          <a:xfrm>
            <a:off x="-106878" y="165355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Subnets and CIDR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0826E4-7115-F54A-B9CF-8DC1FA2ED509}"/>
              </a:ext>
            </a:extLst>
          </p:cNvPr>
          <p:cNvSpPr txBox="1"/>
          <p:nvPr/>
        </p:nvSpPr>
        <p:spPr>
          <a:xfrm>
            <a:off x="0" y="2844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Subnets “toy” example</a:t>
            </a:r>
          </a:p>
        </p:txBody>
      </p:sp>
    </p:spTree>
    <p:extLst>
      <p:ext uri="{BB962C8B-B14F-4D97-AF65-F5344CB8AC3E}">
        <p14:creationId xmlns:p14="http://schemas.microsoft.com/office/powerpoint/2010/main" val="19251789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B4014314-B6D6-1944-A8DA-932DBE99C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5" y="1906671"/>
            <a:ext cx="5709203" cy="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>
            <a:extLst>
              <a:ext uri="{FF2B5EF4-FFF2-40B4-BE49-F238E27FC236}">
                <a16:creationId xmlns:a16="http://schemas.microsoft.com/office/drawing/2014/main" id="{79A9DB13-6DAA-DF45-B521-E2B2961F2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7" y="789926"/>
            <a:ext cx="2438406" cy="43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9A8203D-1083-2B4E-AC50-8C427E93F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98" y="1337845"/>
            <a:ext cx="3349138" cy="41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4A5A1E8-6919-F244-B649-34C0BF9F3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5" y="1749142"/>
            <a:ext cx="5787544" cy="25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>
            <a:extLst>
              <a:ext uri="{FF2B5EF4-FFF2-40B4-BE49-F238E27FC236}">
                <a16:creationId xmlns:a16="http://schemas.microsoft.com/office/drawing/2014/main" id="{61B391EE-F928-F34B-803A-969E277CE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43" y="2552996"/>
            <a:ext cx="4617185" cy="376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6A451A-D0C3-0F43-A9B6-B70612C471E7}"/>
              </a:ext>
            </a:extLst>
          </p:cNvPr>
          <p:cNvSpPr txBox="1"/>
          <p:nvPr/>
        </p:nvSpPr>
        <p:spPr>
          <a:xfrm>
            <a:off x="459025" y="368135"/>
            <a:ext cx="326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Address space assigned to you:</a:t>
            </a:r>
          </a:p>
        </p:txBody>
      </p:sp>
    </p:spTree>
    <p:extLst>
      <p:ext uri="{BB962C8B-B14F-4D97-AF65-F5344CB8AC3E}">
        <p14:creationId xmlns:p14="http://schemas.microsoft.com/office/powerpoint/2010/main" val="243662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6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69" y="995294"/>
            <a:ext cx="776922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23225" cy="11430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cs typeface="+mj-cs"/>
              </a:rPr>
              <a:t>Network layer: data plane, control plane</a:t>
            </a:r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625600"/>
            <a:ext cx="3825875" cy="4648200"/>
          </a:xfrm>
        </p:spPr>
        <p:txBody>
          <a:bodyPr/>
          <a:lstStyle/>
          <a:p>
            <a:pPr marL="0" indent="0">
              <a:buFont typeface="Wingdings" charset="2"/>
              <a:buNone/>
              <a:defRPr/>
            </a:pPr>
            <a:r>
              <a:rPr lang="en-US" i="1" dirty="0">
                <a:solidFill>
                  <a:srgbClr val="CC0000"/>
                </a:solidFill>
              </a:rPr>
              <a:t>Data plane</a:t>
            </a:r>
          </a:p>
          <a:p>
            <a:pPr marL="292100" indent="-292100">
              <a:defRPr/>
            </a:pPr>
            <a:r>
              <a:rPr lang="en-US" sz="2400" dirty="0"/>
              <a:t>local, per-router function</a:t>
            </a:r>
          </a:p>
          <a:p>
            <a:pPr marL="292100" indent="-292100">
              <a:defRPr/>
            </a:pPr>
            <a:r>
              <a:rPr lang="en-US" sz="2400" dirty="0"/>
              <a:t>determines how datagram arriving on router input port is forwarded to router output port</a:t>
            </a:r>
          </a:p>
          <a:p>
            <a:pPr marL="292100" indent="-292100">
              <a:defRPr/>
            </a:pPr>
            <a:r>
              <a:rPr lang="en-US" sz="2400" dirty="0"/>
              <a:t>forwarding function</a:t>
            </a:r>
          </a:p>
          <a:p>
            <a:pPr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278313" y="1611313"/>
            <a:ext cx="4678263" cy="4648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8975" indent="-231775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Gill Sans MT"/>
                <a:ea typeface="ＭＳ Ｐゴシック" charset="0"/>
                <a:cs typeface="Gill Sans M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Gill Sans MT"/>
                <a:ea typeface="ＭＳ Ｐゴシック" charset="0"/>
                <a:cs typeface="Gill Sans M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Control plane</a:t>
            </a:r>
          </a:p>
          <a:p>
            <a:pPr marL="228600" marR="0" lvl="0" indent="-228600" algn="l" defTabSz="4572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network-wide logic</a:t>
            </a:r>
          </a:p>
          <a:p>
            <a:pPr marL="228600" marR="0" lvl="0" indent="-228600" algn="l" defTabSz="4572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determines how datagram is routed among routers along end-end path from source host to destination host</a:t>
            </a:r>
          </a:p>
          <a:p>
            <a:pPr marL="228600" marR="0" lvl="0" indent="-228600" algn="l" defTabSz="4572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two control-plane approaches:</a:t>
            </a:r>
          </a:p>
          <a:p>
            <a:pPr marL="688975" marR="0" lvl="1" indent="-231775" algn="l" defTabSz="4572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traditional routing algorithms: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implemented in routers</a:t>
            </a:r>
          </a:p>
          <a:p>
            <a:pPr marL="688975" marR="0" lvl="1" indent="-231775" algn="l" defTabSz="4572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software-defined networking (SDN)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: implemented in (remote) servers</a:t>
            </a:r>
          </a:p>
          <a:p>
            <a:pPr marL="342900" marR="0" lvl="0" indent="-342900" algn="l" defTabSz="4572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</p:txBody>
      </p:sp>
      <p:grpSp>
        <p:nvGrpSpPr>
          <p:cNvPr id="46085" name="Group 8"/>
          <p:cNvGrpSpPr>
            <a:grpSpLocks/>
          </p:cNvGrpSpPr>
          <p:nvPr/>
        </p:nvGrpSpPr>
        <p:grpSpPr bwMode="auto">
          <a:xfrm>
            <a:off x="596900" y="4378325"/>
            <a:ext cx="3643313" cy="1582738"/>
            <a:chOff x="842050" y="4767952"/>
            <a:chExt cx="3644169" cy="1582996"/>
          </a:xfrm>
        </p:grpSpPr>
        <p:sp>
          <p:nvSpPr>
            <p:cNvPr id="10" name="Freeform 2"/>
            <p:cNvSpPr>
              <a:spLocks/>
            </p:cNvSpPr>
            <p:nvPr/>
          </p:nvSpPr>
          <p:spPr bwMode="auto">
            <a:xfrm>
              <a:off x="2591886" y="5436399"/>
              <a:ext cx="1894333" cy="914549"/>
            </a:xfrm>
            <a:custGeom>
              <a:avLst/>
              <a:gdLst>
                <a:gd name="T0" fmla="*/ 1611 w 10001"/>
                <a:gd name="T1" fmla="*/ 374679 h 10125"/>
                <a:gd name="T2" fmla="*/ 287991 w 10001"/>
                <a:gd name="T3" fmla="*/ 147961 h 10125"/>
                <a:gd name="T4" fmla="*/ 1260716 w 10001"/>
                <a:gd name="T5" fmla="*/ 93322 h 10125"/>
                <a:gd name="T6" fmla="*/ 2011909 w 10001"/>
                <a:gd name="T7" fmla="*/ 0 h 10125"/>
                <a:gd name="T8" fmla="*/ 2706712 w 10001"/>
                <a:gd name="T9" fmla="*/ 93600 h 10125"/>
                <a:gd name="T10" fmla="*/ 3255305 w 10001"/>
                <a:gd name="T11" fmla="*/ 46104 h 10125"/>
                <a:gd name="T12" fmla="*/ 4023415 w 10001"/>
                <a:gd name="T13" fmla="*/ 277276 h 10125"/>
                <a:gd name="T14" fmla="*/ 3463544 w 10001"/>
                <a:gd name="T15" fmla="*/ 630526 h 10125"/>
                <a:gd name="T16" fmla="*/ 2817478 w 10001"/>
                <a:gd name="T17" fmla="*/ 864758 h 10125"/>
                <a:gd name="T18" fmla="*/ 2137577 w 10001"/>
                <a:gd name="T19" fmla="*/ 820324 h 10125"/>
                <a:gd name="T20" fmla="*/ 1760571 w 10001"/>
                <a:gd name="T21" fmla="*/ 919490 h 10125"/>
                <a:gd name="T22" fmla="*/ 1264743 w 10001"/>
                <a:gd name="T23" fmla="*/ 929416 h 10125"/>
                <a:gd name="T24" fmla="*/ 877667 w 10001"/>
                <a:gd name="T25" fmla="*/ 732382 h 10125"/>
                <a:gd name="T26" fmla="*/ 478105 w 10001"/>
                <a:gd name="T27" fmla="*/ 695276 h 10125"/>
                <a:gd name="T28" fmla="*/ 1611 w 10001"/>
                <a:gd name="T29" fmla="*/ 374679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001" h="10125">
                  <a:moveTo>
                    <a:pt x="4" y="4039"/>
                  </a:moveTo>
                  <a:cubicBezTo>
                    <a:pt x="-29" y="2271"/>
                    <a:pt x="194" y="2100"/>
                    <a:pt x="715" y="1595"/>
                  </a:cubicBezTo>
                  <a:cubicBezTo>
                    <a:pt x="1236" y="1089"/>
                    <a:pt x="2417" y="1272"/>
                    <a:pt x="3130" y="1006"/>
                  </a:cubicBezTo>
                  <a:cubicBezTo>
                    <a:pt x="3843" y="740"/>
                    <a:pt x="4397" y="0"/>
                    <a:pt x="4995" y="0"/>
                  </a:cubicBezTo>
                  <a:cubicBezTo>
                    <a:pt x="5593" y="1"/>
                    <a:pt x="6206" y="926"/>
                    <a:pt x="6720" y="1009"/>
                  </a:cubicBezTo>
                  <a:cubicBezTo>
                    <a:pt x="7234" y="1092"/>
                    <a:pt x="7536" y="241"/>
                    <a:pt x="8082" y="497"/>
                  </a:cubicBezTo>
                  <a:cubicBezTo>
                    <a:pt x="8628" y="756"/>
                    <a:pt x="9854" y="442"/>
                    <a:pt x="9989" y="2989"/>
                  </a:cubicBezTo>
                  <a:cubicBezTo>
                    <a:pt x="10124" y="5536"/>
                    <a:pt x="9098" y="5742"/>
                    <a:pt x="8599" y="6797"/>
                  </a:cubicBezTo>
                  <a:cubicBezTo>
                    <a:pt x="8100" y="7852"/>
                    <a:pt x="7544" y="8981"/>
                    <a:pt x="6995" y="9322"/>
                  </a:cubicBezTo>
                  <a:cubicBezTo>
                    <a:pt x="6446" y="9663"/>
                    <a:pt x="5793" y="8957"/>
                    <a:pt x="5307" y="8843"/>
                  </a:cubicBezTo>
                  <a:cubicBezTo>
                    <a:pt x="4819" y="8726"/>
                    <a:pt x="4628" y="10048"/>
                    <a:pt x="4371" y="9912"/>
                  </a:cubicBezTo>
                  <a:cubicBezTo>
                    <a:pt x="4114" y="9775"/>
                    <a:pt x="3505" y="10355"/>
                    <a:pt x="3140" y="10019"/>
                  </a:cubicBezTo>
                  <a:cubicBezTo>
                    <a:pt x="2774" y="9683"/>
                    <a:pt x="2820" y="8138"/>
                    <a:pt x="2179" y="7895"/>
                  </a:cubicBezTo>
                  <a:cubicBezTo>
                    <a:pt x="1586" y="6800"/>
                    <a:pt x="1549" y="8137"/>
                    <a:pt x="1187" y="7495"/>
                  </a:cubicBezTo>
                  <a:cubicBezTo>
                    <a:pt x="825" y="6852"/>
                    <a:pt x="-7" y="6157"/>
                    <a:pt x="4" y="403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CCFF"/>
                </a:gs>
                <a:gs pos="100000">
                  <a:srgbClr val="FFFFFF"/>
                </a:gs>
                <a:gs pos="5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3261968" y="5558656"/>
              <a:ext cx="500180" cy="157189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111121" y="5774591"/>
              <a:ext cx="862215" cy="10479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123824" y="5880971"/>
              <a:ext cx="714543" cy="27468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283479" y="5801583"/>
              <a:ext cx="1506892" cy="1587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093" name="TextBox 265"/>
            <p:cNvSpPr txBox="1">
              <a:spLocks noChangeArrowheads="1"/>
            </p:cNvSpPr>
            <p:nvPr/>
          </p:nvSpPr>
          <p:spPr bwMode="auto">
            <a:xfrm>
              <a:off x="3198813" y="5473700"/>
              <a:ext cx="263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</a:t>
              </a:r>
            </a:p>
          </p:txBody>
        </p:sp>
        <p:sp>
          <p:nvSpPr>
            <p:cNvPr id="46094" name="TextBox 281"/>
            <p:cNvSpPr txBox="1">
              <a:spLocks noChangeArrowheads="1"/>
            </p:cNvSpPr>
            <p:nvPr/>
          </p:nvSpPr>
          <p:spPr bwMode="auto">
            <a:xfrm>
              <a:off x="3373438" y="5761038"/>
              <a:ext cx="263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2</a:t>
              </a:r>
            </a:p>
          </p:txBody>
        </p:sp>
        <p:sp>
          <p:nvSpPr>
            <p:cNvPr id="46095" name="TextBox 282"/>
            <p:cNvSpPr txBox="1">
              <a:spLocks noChangeArrowheads="1"/>
            </p:cNvSpPr>
            <p:nvPr/>
          </p:nvSpPr>
          <p:spPr bwMode="auto">
            <a:xfrm>
              <a:off x="3068638" y="5862638"/>
              <a:ext cx="261937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3</a:t>
              </a:r>
            </a:p>
          </p:txBody>
        </p:sp>
        <p:grpSp>
          <p:nvGrpSpPr>
            <p:cNvPr id="46096" name="Group 5"/>
            <p:cNvGrpSpPr>
              <a:grpSpLocks/>
            </p:cNvGrpSpPr>
            <p:nvPr/>
          </p:nvGrpSpPr>
          <p:grpSpPr bwMode="auto">
            <a:xfrm>
              <a:off x="938213" y="5237163"/>
              <a:ext cx="1616075" cy="487362"/>
              <a:chOff x="-4079003" y="2717403"/>
              <a:chExt cx="1616718" cy="488475"/>
            </a:xfrm>
          </p:grpSpPr>
          <p:sp>
            <p:nvSpPr>
              <p:cNvPr id="46109" name="Rectangle 97"/>
              <p:cNvSpPr>
                <a:spLocks noChangeArrowheads="1"/>
              </p:cNvSpPr>
              <p:nvPr/>
            </p:nvSpPr>
            <p:spPr bwMode="auto">
              <a:xfrm>
                <a:off x="-4052413" y="2965119"/>
                <a:ext cx="1290538" cy="20875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6110" name="Rectangle 98"/>
              <p:cNvSpPr>
                <a:spLocks noChangeArrowheads="1"/>
              </p:cNvSpPr>
              <p:nvPr/>
            </p:nvSpPr>
            <p:spPr bwMode="auto">
              <a:xfrm>
                <a:off x="-4079003" y="2985994"/>
                <a:ext cx="1281675" cy="20875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6111" name="Line 99"/>
              <p:cNvSpPr>
                <a:spLocks noChangeShapeType="1"/>
              </p:cNvSpPr>
              <p:nvPr/>
            </p:nvSpPr>
            <p:spPr bwMode="auto">
              <a:xfrm>
                <a:off x="-2933828" y="3101502"/>
                <a:ext cx="471543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12" name="Rectangle 104"/>
              <p:cNvSpPr>
                <a:spLocks noChangeArrowheads="1"/>
              </p:cNvSpPr>
              <p:nvPr/>
            </p:nvSpPr>
            <p:spPr bwMode="auto">
              <a:xfrm>
                <a:off x="-3377007" y="2988777"/>
                <a:ext cx="476861" cy="21014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6113" name="Text Box 105"/>
              <p:cNvSpPr txBox="1">
                <a:spLocks noChangeArrowheads="1"/>
              </p:cNvSpPr>
              <p:nvPr/>
            </p:nvSpPr>
            <p:spPr bwMode="auto">
              <a:xfrm>
                <a:off x="-3430189" y="2965119"/>
                <a:ext cx="581451" cy="2407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0111</a:t>
                </a:r>
              </a:p>
            </p:txBody>
          </p:sp>
          <p:sp>
            <p:nvSpPr>
              <p:cNvPr id="46114" name="Line 119"/>
              <p:cNvSpPr>
                <a:spLocks noChangeShapeType="1"/>
              </p:cNvSpPr>
              <p:nvPr/>
            </p:nvSpPr>
            <p:spPr bwMode="auto">
              <a:xfrm>
                <a:off x="-3621642" y="2717403"/>
                <a:ext cx="405953" cy="300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097" name="TextBox 6"/>
            <p:cNvSpPr txBox="1">
              <a:spLocks noChangeArrowheads="1"/>
            </p:cNvSpPr>
            <p:nvPr/>
          </p:nvSpPr>
          <p:spPr bwMode="auto">
            <a:xfrm>
              <a:off x="842050" y="4767952"/>
              <a:ext cx="1992313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values in arriving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packet header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6098" name="Group 357"/>
            <p:cNvGrpSpPr>
              <a:grpSpLocks/>
            </p:cNvGrpSpPr>
            <p:nvPr/>
          </p:nvGrpSpPr>
          <p:grpSpPr bwMode="auto">
            <a:xfrm>
              <a:off x="2714625" y="5659438"/>
              <a:ext cx="565150" cy="293687"/>
              <a:chOff x="1871277" y="1576300"/>
              <a:chExt cx="1128371" cy="437861"/>
            </a:xfrm>
          </p:grpSpPr>
          <p:sp>
            <p:nvSpPr>
              <p:cNvPr id="22" name="Oval 21"/>
              <p:cNvSpPr>
                <a:spLocks noChangeArrowheads="1"/>
              </p:cNvSpPr>
              <p:nvPr/>
            </p:nvSpPr>
            <p:spPr bwMode="auto">
              <a:xfrm flipV="1">
                <a:off x="1873504" y="1693538"/>
                <a:ext cx="1125467" cy="319572"/>
              </a:xfrm>
              <a:prstGeom prst="ellipse">
                <a:avLst/>
              </a:prstGeom>
              <a:gradFill rotWithShape="1">
                <a:gsLst>
                  <a:gs pos="0">
                    <a:srgbClr val="262699"/>
                  </a:gs>
                  <a:gs pos="53000">
                    <a:srgbClr val="8585E0"/>
                  </a:gs>
                  <a:gs pos="100000">
                    <a:srgbClr val="262699"/>
                  </a:gs>
                </a:gsLst>
                <a:lin ang="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1870334" y="1738514"/>
                <a:ext cx="1128637" cy="115994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/>
              <p:cNvSpPr>
                <a:spLocks noChangeArrowheads="1"/>
              </p:cNvSpPr>
              <p:nvPr/>
            </p:nvSpPr>
            <p:spPr bwMode="auto">
              <a:xfrm flipV="1">
                <a:off x="1870334" y="1575177"/>
                <a:ext cx="1125465" cy="319572"/>
              </a:xfrm>
              <a:prstGeom prst="ellipse">
                <a:avLst/>
              </a:prstGeom>
              <a:solidFill>
                <a:srgbClr val="BFBFB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 bwMode="auto">
              <a:xfrm>
                <a:off x="2158833" y="1672232"/>
                <a:ext cx="548468" cy="160970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2101767" y="1631990"/>
                <a:ext cx="662599" cy="111258"/>
              </a:xfrm>
              <a:custGeom>
                <a:avLst/>
                <a:gdLst>
                  <a:gd name="T0" fmla="*/ 0 w 3723451"/>
                  <a:gd name="T1" fmla="*/ 27219 h 932950"/>
                  <a:gd name="T2" fmla="*/ 116589 w 3723451"/>
                  <a:gd name="T3" fmla="*/ 321 h 932950"/>
                  <a:gd name="T4" fmla="*/ 330241 w 3723451"/>
                  <a:gd name="T5" fmla="*/ 62079 h 932950"/>
                  <a:gd name="T6" fmla="*/ 534068 w 3723451"/>
                  <a:gd name="T7" fmla="*/ 0 h 932950"/>
                  <a:gd name="T8" fmla="*/ 662599 w 3723451"/>
                  <a:gd name="T9" fmla="*/ 24703 h 932950"/>
                  <a:gd name="T10" fmla="*/ 566972 w 3723451"/>
                  <a:gd name="T11" fmla="*/ 55080 h 932950"/>
                  <a:gd name="T12" fmla="*/ 536184 w 3723451"/>
                  <a:gd name="T13" fmla="*/ 46891 h 932950"/>
                  <a:gd name="T14" fmla="*/ 333995 w 3723451"/>
                  <a:gd name="T15" fmla="*/ 111258 h 932950"/>
                  <a:gd name="T16" fmla="*/ 126634 w 3723451"/>
                  <a:gd name="T17" fmla="*/ 49258 h 932950"/>
                  <a:gd name="T18" fmla="*/ 93107 w 3723451"/>
                  <a:gd name="T19" fmla="*/ 55950 h 932950"/>
                  <a:gd name="T20" fmla="*/ 0 w 3723451"/>
                  <a:gd name="T21" fmla="*/ 27219 h 9329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rgbClr val="2626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2536103" y="1726678"/>
                <a:ext cx="244114" cy="97055"/>
              </a:xfrm>
              <a:custGeom>
                <a:avLst/>
                <a:gdLst>
                  <a:gd name="T0" fmla="*/ 0 w 1366596"/>
                  <a:gd name="T1" fmla="*/ 0 h 809868"/>
                  <a:gd name="T2" fmla="*/ 244114 w 1366596"/>
                  <a:gd name="T3" fmla="*/ 74997 h 809868"/>
                  <a:gd name="T4" fmla="*/ 154523 w 1366596"/>
                  <a:gd name="T5" fmla="*/ 97055 h 809868"/>
                  <a:gd name="T6" fmla="*/ 822 w 1366596"/>
                  <a:gd name="T7" fmla="*/ 51285 h 809868"/>
                  <a:gd name="T8" fmla="*/ 0 w 1366596"/>
                  <a:gd name="T9" fmla="*/ 0 h 8098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rgbClr val="2626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2089086" y="1729045"/>
                <a:ext cx="240945" cy="97056"/>
              </a:xfrm>
              <a:custGeom>
                <a:avLst/>
                <a:gdLst>
                  <a:gd name="T0" fmla="*/ 237656 w 1348191"/>
                  <a:gd name="T1" fmla="*/ 0 h 791462"/>
                  <a:gd name="T2" fmla="*/ 240945 w 1348191"/>
                  <a:gd name="T3" fmla="*/ 46835 h 791462"/>
                  <a:gd name="T4" fmla="*/ 87168 w 1348191"/>
                  <a:gd name="T5" fmla="*/ 97056 h 791462"/>
                  <a:gd name="T6" fmla="*/ 0 w 1348191"/>
                  <a:gd name="T7" fmla="*/ 75049 h 791462"/>
                  <a:gd name="T8" fmla="*/ 237656 w 1348191"/>
                  <a:gd name="T9" fmla="*/ 0 h 7914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rgbClr val="2626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9" name="Straight Connector 28"/>
              <p:cNvCxnSpPr>
                <a:cxnSpLocks noChangeShapeType="1"/>
                <a:endCxn id="24" idx="2"/>
              </p:cNvCxnSpPr>
              <p:nvPr/>
            </p:nvCxnSpPr>
            <p:spPr bwMode="auto">
              <a:xfrm flipH="1" flipV="1">
                <a:off x="1870334" y="1736147"/>
                <a:ext cx="3169" cy="12309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5" dist="19939" dir="5400000" algn="tl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Straight Connector 29"/>
              <p:cNvCxnSpPr>
                <a:cxnSpLocks noChangeShapeType="1"/>
              </p:cNvCxnSpPr>
              <p:nvPr/>
            </p:nvCxnSpPr>
            <p:spPr bwMode="auto">
              <a:xfrm flipH="1" flipV="1">
                <a:off x="2995800" y="1733779"/>
                <a:ext cx="3171" cy="12309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5" dist="19939" dir="5400000" algn="tl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6099" name="Freeform 120"/>
            <p:cNvSpPr>
              <a:spLocks/>
            </p:cNvSpPr>
            <p:nvPr/>
          </p:nvSpPr>
          <p:spPr bwMode="auto">
            <a:xfrm>
              <a:off x="2493963" y="5668963"/>
              <a:ext cx="982662" cy="233362"/>
            </a:xfrm>
            <a:custGeom>
              <a:avLst/>
              <a:gdLst>
                <a:gd name="T0" fmla="*/ 0 w 554"/>
                <a:gd name="T1" fmla="*/ 2147483647 h 167"/>
                <a:gd name="T2" fmla="*/ 2147483647 w 554"/>
                <a:gd name="T3" fmla="*/ 2147483647 h 167"/>
                <a:gd name="T4" fmla="*/ 2147483647 w 554"/>
                <a:gd name="T5" fmla="*/ 2147483647 h 167"/>
                <a:gd name="T6" fmla="*/ 0 60000 65536"/>
                <a:gd name="T7" fmla="*/ 0 60000 65536"/>
                <a:gd name="T8" fmla="*/ 0 60000 65536"/>
                <a:gd name="T9" fmla="*/ 0 w 554"/>
                <a:gd name="T10" fmla="*/ 0 h 167"/>
                <a:gd name="T11" fmla="*/ 554 w 554"/>
                <a:gd name="T12" fmla="*/ 167 h 1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4" h="167">
                  <a:moveTo>
                    <a:pt x="0" y="10"/>
                  </a:moveTo>
                  <a:cubicBezTo>
                    <a:pt x="102" y="0"/>
                    <a:pt x="240" y="5"/>
                    <a:pt x="324" y="26"/>
                  </a:cubicBezTo>
                  <a:cubicBezTo>
                    <a:pt x="416" y="52"/>
                    <a:pt x="502" y="120"/>
                    <a:pt x="554" y="167"/>
                  </a:cubicBezTo>
                </a:path>
              </a:pathLst>
            </a:custGeom>
            <a:noFill/>
            <a:ln w="57150" cmpd="sng">
              <a:solidFill>
                <a:srgbClr val="FF33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25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A80F7E-B7B7-C445-B4CE-6BCB71B9B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6DAF94D5-006A-6C49-8C87-0156FC36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9" y="1116745"/>
            <a:ext cx="5709203" cy="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41B6AEA9-33A4-A540-888F-E694BB1B8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061" y="0"/>
            <a:ext cx="2438406" cy="43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6AF6927-9B5B-2345-8F49-094A01B4C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62" y="547919"/>
            <a:ext cx="3349138" cy="41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44BBD50-6D91-064A-8406-1715484B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9" y="959216"/>
            <a:ext cx="5787544" cy="25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A858ABCC-CAAD-4D47-889B-F5772283C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9" y="1920599"/>
            <a:ext cx="6664001" cy="90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31EEA5-EEE5-4644-9FBB-9DC99F18450C}"/>
              </a:ext>
            </a:extLst>
          </p:cNvPr>
          <p:cNvSpPr/>
          <p:nvPr/>
        </p:nvSpPr>
        <p:spPr>
          <a:xfrm>
            <a:off x="4108289" y="1920599"/>
            <a:ext cx="1449363" cy="5850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A6D10A33-57D0-B040-97EC-93FEB2602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710" y="2821537"/>
            <a:ext cx="5532932" cy="407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90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A80F7E-B7B7-C445-B4CE-6BCB71B9B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6DAF94D5-006A-6C49-8C87-0156FC36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9" y="1116745"/>
            <a:ext cx="5709203" cy="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41B6AEA9-33A4-A540-888F-E694BB1B8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061" y="0"/>
            <a:ext cx="2438406" cy="43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6AF6927-9B5B-2345-8F49-094A01B4C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62" y="547919"/>
            <a:ext cx="3349138" cy="41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44BBD50-6D91-064A-8406-1715484B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9" y="959216"/>
            <a:ext cx="5787544" cy="25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A858ABCC-CAAD-4D47-889B-F5772283C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9" y="1920599"/>
            <a:ext cx="6664001" cy="90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>
            <a:extLst>
              <a:ext uri="{FF2B5EF4-FFF2-40B4-BE49-F238E27FC236}">
                <a16:creationId xmlns:a16="http://schemas.microsoft.com/office/drawing/2014/main" id="{BCCEA9EB-910C-1844-B822-089A71DF2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31" y="2987827"/>
            <a:ext cx="6233116" cy="110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Up-Down Arrow 3">
            <a:extLst>
              <a:ext uri="{FF2B5EF4-FFF2-40B4-BE49-F238E27FC236}">
                <a16:creationId xmlns:a16="http://schemas.microsoft.com/office/drawing/2014/main" id="{E20A3AAA-49C4-A645-8C7F-38DBF8B83E28}"/>
              </a:ext>
            </a:extLst>
          </p:cNvPr>
          <p:cNvSpPr/>
          <p:nvPr/>
        </p:nvSpPr>
        <p:spPr>
          <a:xfrm>
            <a:off x="4038600" y="3621974"/>
            <a:ext cx="177140" cy="253686"/>
          </a:xfrm>
          <a:prstGeom prst="up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ED19F6-69DB-B443-9881-ACF6E39C920C}"/>
              </a:ext>
            </a:extLst>
          </p:cNvPr>
          <p:cNvGrpSpPr/>
          <p:nvPr/>
        </p:nvGrpSpPr>
        <p:grpSpPr>
          <a:xfrm>
            <a:off x="935422" y="4180439"/>
            <a:ext cx="6899516" cy="1254947"/>
            <a:chOff x="935422" y="4180439"/>
            <a:chExt cx="6899516" cy="1254947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1EF328CD-4724-8A47-8ED6-66722A683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422" y="4180439"/>
              <a:ext cx="6899516" cy="1254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Up-Down Arrow 14">
              <a:extLst>
                <a:ext uri="{FF2B5EF4-FFF2-40B4-BE49-F238E27FC236}">
                  <a16:creationId xmlns:a16="http://schemas.microsoft.com/office/drawing/2014/main" id="{8668E9FA-799D-154E-97FA-091DD737B118}"/>
                </a:ext>
              </a:extLst>
            </p:cNvPr>
            <p:cNvSpPr/>
            <p:nvPr/>
          </p:nvSpPr>
          <p:spPr>
            <a:xfrm>
              <a:off x="4019719" y="4949554"/>
              <a:ext cx="177140" cy="253686"/>
            </a:xfrm>
            <a:prstGeom prst="upDown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0DFAE4-8FAB-B248-A946-08D4CF032E77}"/>
              </a:ext>
            </a:extLst>
          </p:cNvPr>
          <p:cNvGrpSpPr/>
          <p:nvPr/>
        </p:nvGrpSpPr>
        <p:grpSpPr>
          <a:xfrm>
            <a:off x="935422" y="5521413"/>
            <a:ext cx="6345734" cy="1233893"/>
            <a:chOff x="935422" y="5521413"/>
            <a:chExt cx="6345734" cy="1233893"/>
          </a:xfrm>
        </p:grpSpPr>
        <p:pic>
          <p:nvPicPr>
            <p:cNvPr id="5123" name="Picture 3">
              <a:extLst>
                <a:ext uri="{FF2B5EF4-FFF2-40B4-BE49-F238E27FC236}">
                  <a16:creationId xmlns:a16="http://schemas.microsoft.com/office/drawing/2014/main" id="{F47C9216-848E-7444-B90E-BE96D1C594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422" y="5521413"/>
              <a:ext cx="6345734" cy="1233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Up-Down Arrow 15">
              <a:extLst>
                <a:ext uri="{FF2B5EF4-FFF2-40B4-BE49-F238E27FC236}">
                  <a16:creationId xmlns:a16="http://schemas.microsoft.com/office/drawing/2014/main" id="{F5C2773F-DD0B-2148-AE30-312DCE672CFD}"/>
                </a:ext>
              </a:extLst>
            </p:cNvPr>
            <p:cNvSpPr/>
            <p:nvPr/>
          </p:nvSpPr>
          <p:spPr>
            <a:xfrm>
              <a:off x="4000838" y="6277134"/>
              <a:ext cx="177140" cy="253686"/>
            </a:xfrm>
            <a:prstGeom prst="upDown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782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A80F7E-B7B7-C445-B4CE-6BCB71B9B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6DAF94D5-006A-6C49-8C87-0156FC36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9" y="1116745"/>
            <a:ext cx="5709203" cy="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41B6AEA9-33A4-A540-888F-E694BB1B8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061" y="0"/>
            <a:ext cx="2438406" cy="43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6AF6927-9B5B-2345-8F49-094A01B4C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62" y="547919"/>
            <a:ext cx="3349138" cy="41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44BBD50-6D91-064A-8406-1715484B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9" y="959216"/>
            <a:ext cx="5787544" cy="25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A858ABCC-CAAD-4D47-889B-F5772283C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9" y="1920599"/>
            <a:ext cx="6664001" cy="90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>
            <a:extLst>
              <a:ext uri="{FF2B5EF4-FFF2-40B4-BE49-F238E27FC236}">
                <a16:creationId xmlns:a16="http://schemas.microsoft.com/office/drawing/2014/main" id="{BCCEA9EB-910C-1844-B822-089A71DF2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31" y="2987827"/>
            <a:ext cx="6233116" cy="110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">
            <a:extLst>
              <a:ext uri="{FF2B5EF4-FFF2-40B4-BE49-F238E27FC236}">
                <a16:creationId xmlns:a16="http://schemas.microsoft.com/office/drawing/2014/main" id="{F133BC87-C6AC-E94A-9350-0AAF97FD4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782" y="4132585"/>
            <a:ext cx="4974742" cy="87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9DB2E74-19C5-3648-A49D-3757DBD1723B}"/>
              </a:ext>
            </a:extLst>
          </p:cNvPr>
          <p:cNvGrpSpPr/>
          <p:nvPr/>
        </p:nvGrpSpPr>
        <p:grpSpPr>
          <a:xfrm>
            <a:off x="1240957" y="5297883"/>
            <a:ext cx="6295668" cy="908950"/>
            <a:chOff x="1240957" y="5297883"/>
            <a:chExt cx="6295668" cy="908950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A3330B85-66DB-2340-B038-8AA2ED05E5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1116" y="5297883"/>
              <a:ext cx="6285509" cy="382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7" name="Picture 3">
              <a:extLst>
                <a:ext uri="{FF2B5EF4-FFF2-40B4-BE49-F238E27FC236}">
                  <a16:creationId xmlns:a16="http://schemas.microsoft.com/office/drawing/2014/main" id="{DD125341-7904-0247-82A0-DBB9FE19EE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996"/>
            <a:stretch/>
          </p:blipFill>
          <p:spPr bwMode="auto">
            <a:xfrm>
              <a:off x="1240957" y="5829810"/>
              <a:ext cx="2274139" cy="377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Up-Down Arrow 14">
            <a:extLst>
              <a:ext uri="{FF2B5EF4-FFF2-40B4-BE49-F238E27FC236}">
                <a16:creationId xmlns:a16="http://schemas.microsoft.com/office/drawing/2014/main" id="{C837FD62-43F2-6742-BEF6-DE188E380BDD}"/>
              </a:ext>
            </a:extLst>
          </p:cNvPr>
          <p:cNvSpPr/>
          <p:nvPr/>
        </p:nvSpPr>
        <p:spPr>
          <a:xfrm>
            <a:off x="4038600" y="3621974"/>
            <a:ext cx="177140" cy="253686"/>
          </a:xfrm>
          <a:prstGeom prst="up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B5EEA266-92A6-B546-91EB-3F5C278EB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3" t="-1" b="-1429"/>
          <a:stretch/>
        </p:blipFill>
        <p:spPr bwMode="auto">
          <a:xfrm>
            <a:off x="3416271" y="5806577"/>
            <a:ext cx="3808576" cy="38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9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Getting an IP address: DHCP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8928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4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89" y="1193522"/>
            <a:ext cx="6856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IP addresses: how to get one?</a:t>
            </a:r>
            <a:endParaRPr lang="en-US" altLang="en-US" sz="4800">
              <a:ea typeface="ＭＳ Ｐゴシック" charset="-128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1175" y="1508125"/>
            <a:ext cx="8034338" cy="4304846"/>
          </a:xfrm>
        </p:spPr>
        <p:txBody>
          <a:bodyPr>
            <a:noAutofit/>
          </a:bodyPr>
          <a:lstStyle/>
          <a:p>
            <a:pPr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Q: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How does a </a:t>
            </a:r>
            <a:r>
              <a:rPr lang="en-US" altLang="en-US" i="1" dirty="0">
                <a:ea typeface="ＭＳ Ｐゴシック" charset="-128"/>
                <a:cs typeface="ＭＳ Ｐゴシック" charset="-128"/>
              </a:rPr>
              <a:t>host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get IP address?</a:t>
            </a:r>
          </a:p>
          <a:p>
            <a:pPr>
              <a:buFont typeface="Wingdings" charset="2"/>
              <a:buNone/>
            </a:pPr>
            <a:endParaRPr lang="en-US" altLang="en-US" dirty="0">
              <a:ea typeface="ＭＳ Ｐゴシック" charset="-128"/>
              <a:cs typeface="ＭＳ Ｐゴシック" charset="-128"/>
            </a:endParaRPr>
          </a:p>
          <a:p>
            <a:r>
              <a:rPr lang="en-US" altLang="en-US" dirty="0">
                <a:ea typeface="ＭＳ Ｐゴシック" charset="-128"/>
                <a:cs typeface="ＭＳ Ｐゴシック" charset="-128"/>
              </a:rPr>
              <a:t>hard-coded by system admin in a file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Windows: control-panel-&gt;network-&gt;configuration-&gt;</a:t>
            </a:r>
            <a:r>
              <a:rPr lang="en-US" altLang="en-US" dirty="0" err="1">
                <a:ea typeface="ＭＳ Ｐゴシック" charset="-128"/>
              </a:rPr>
              <a:t>tcp</a:t>
            </a:r>
            <a:r>
              <a:rPr lang="en-US" altLang="en-US" dirty="0">
                <a:ea typeface="ＭＳ Ｐゴシック" charset="-128"/>
              </a:rPr>
              <a:t>/</a:t>
            </a:r>
            <a:r>
              <a:rPr lang="en-US" altLang="en-US" dirty="0" err="1">
                <a:ea typeface="ＭＳ Ｐゴシック" charset="-128"/>
              </a:rPr>
              <a:t>ip</a:t>
            </a:r>
            <a:r>
              <a:rPr lang="en-US" altLang="en-US" dirty="0">
                <a:ea typeface="ＭＳ Ｐゴシック" charset="-128"/>
              </a:rPr>
              <a:t>-&gt;properties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UNIX: /</a:t>
            </a:r>
            <a:r>
              <a:rPr lang="en-US" altLang="en-US" dirty="0" err="1">
                <a:ea typeface="ＭＳ Ｐゴシック" charset="-128"/>
              </a:rPr>
              <a:t>etc</a:t>
            </a:r>
            <a:r>
              <a:rPr lang="en-US" altLang="en-US" dirty="0">
                <a:ea typeface="ＭＳ Ｐゴシック" charset="-128"/>
              </a:rPr>
              <a:t>/</a:t>
            </a:r>
            <a:r>
              <a:rPr lang="mr-IN" altLang="en-US" dirty="0">
                <a:ea typeface="ＭＳ Ｐゴシック" charset="-128"/>
              </a:rPr>
              <a:t>…</a:t>
            </a:r>
            <a:endParaRPr lang="en-US" altLang="en-US" dirty="0">
              <a:ea typeface="ＭＳ Ｐゴシック" charset="-128"/>
            </a:endParaRPr>
          </a:p>
          <a:p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DHCP: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D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ynamic 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H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ost 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C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onfiguration 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P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rotocol: dynamically get address from a server</a:t>
            </a:r>
          </a:p>
          <a:p>
            <a:pPr lvl="1"/>
            <a:r>
              <a:rPr lang="ja-JP" altLang="en-US" dirty="0">
                <a:ea typeface="ＭＳ Ｐゴシック" charset="-128"/>
              </a:rPr>
              <a:t>“</a:t>
            </a:r>
            <a:r>
              <a:rPr lang="en-US" altLang="ja-JP" dirty="0">
                <a:ea typeface="ＭＳ Ｐゴシック" charset="-128"/>
              </a:rPr>
              <a:t>plug-and-play</a:t>
            </a:r>
            <a:r>
              <a:rPr lang="ja-JP" altLang="en-US" sz="2800" dirty="0">
                <a:ea typeface="ＭＳ Ｐゴシック" charset="-128"/>
              </a:rPr>
              <a:t>”</a:t>
            </a:r>
            <a:r>
              <a:rPr lang="en-US" altLang="ja-JP" sz="2800" dirty="0">
                <a:ea typeface="ＭＳ Ｐゴシック" charset="-128"/>
              </a:rPr>
              <a:t> </a:t>
            </a:r>
          </a:p>
          <a:p>
            <a:pPr>
              <a:buFont typeface="Wingdings" charset="2"/>
              <a:buNone/>
            </a:pPr>
            <a:endParaRPr lang="en-US" altLang="en-US" dirty="0">
              <a:ea typeface="ＭＳ Ｐゴシック" charset="-128"/>
              <a:cs typeface="ＭＳ Ｐゴシック" charset="-128"/>
            </a:endParaRPr>
          </a:p>
          <a:p>
            <a:endParaRPr lang="en-US" altLang="en-US" sz="24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33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4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1025525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>
          <a:xfrm>
            <a:off x="177800" y="268288"/>
            <a:ext cx="8826500" cy="1143000"/>
          </a:xfrm>
        </p:spPr>
        <p:txBody>
          <a:bodyPr/>
          <a:lstStyle/>
          <a:p>
            <a:pPr>
              <a:defRPr/>
            </a:pPr>
            <a:r>
              <a:rPr lang="en-US" sz="3600">
                <a:cs typeface="+mj-cs"/>
              </a:rPr>
              <a:t>DHCP: </a:t>
            </a:r>
            <a:r>
              <a:rPr lang="en-US" sz="3400">
                <a:cs typeface="+mj-cs"/>
              </a:rPr>
              <a:t>Dynamic Host Configuration Protocol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1176" y="1587499"/>
            <a:ext cx="7924800" cy="4768851"/>
          </a:xfrm>
        </p:spPr>
        <p:txBody>
          <a:bodyPr>
            <a:no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goal:</a:t>
            </a:r>
            <a:r>
              <a:rPr lang="en-US" altLang="en-US" sz="2400" dirty="0">
                <a:ea typeface="ＭＳ Ｐゴシック" charset="-128"/>
                <a:cs typeface="ＭＳ Ｐゴシック" charset="-128"/>
              </a:rPr>
              <a:t> allow host to </a:t>
            </a:r>
            <a:r>
              <a:rPr lang="en-US" altLang="en-US" sz="2400" i="1" dirty="0">
                <a:ea typeface="ＭＳ Ｐゴシック" charset="-128"/>
                <a:cs typeface="ＭＳ Ｐゴシック" charset="-128"/>
              </a:rPr>
              <a:t>dynamically </a:t>
            </a:r>
            <a:r>
              <a:rPr lang="en-US" altLang="en-US" sz="2400" dirty="0">
                <a:ea typeface="ＭＳ Ｐゴシック" charset="-128"/>
                <a:cs typeface="ＭＳ Ｐゴシック" charset="-128"/>
              </a:rPr>
              <a:t>obtain its IP address from network server when it joins network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can renew its lease on address in use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allows reuse of addresses (only hold address while connected/</a:t>
            </a:r>
            <a:r>
              <a:rPr lang="ja-JP" altLang="en-US" dirty="0">
                <a:ea typeface="ＭＳ Ｐゴシック" charset="-128"/>
              </a:rPr>
              <a:t>“</a:t>
            </a:r>
            <a:r>
              <a:rPr lang="en-US" altLang="ja-JP" dirty="0">
                <a:ea typeface="ＭＳ Ｐゴシック" charset="-128"/>
              </a:rPr>
              <a:t>on</a:t>
            </a:r>
            <a:r>
              <a:rPr lang="ja-JP" altLang="en-US" dirty="0">
                <a:ea typeface="ＭＳ Ｐゴシック" charset="-128"/>
              </a:rPr>
              <a:t>”</a:t>
            </a:r>
            <a:r>
              <a:rPr lang="en-US" altLang="ja-JP" dirty="0">
                <a:ea typeface="ＭＳ Ｐゴシック" charset="-128"/>
              </a:rPr>
              <a:t>)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support for mobile users who want to join network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90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4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1025525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>
          <a:xfrm>
            <a:off x="177800" y="268288"/>
            <a:ext cx="8826500" cy="1143000"/>
          </a:xfrm>
        </p:spPr>
        <p:txBody>
          <a:bodyPr/>
          <a:lstStyle/>
          <a:p>
            <a:pPr>
              <a:defRPr/>
            </a:pPr>
            <a:r>
              <a:rPr lang="en-US" sz="3600">
                <a:cs typeface="+mj-cs"/>
              </a:rPr>
              <a:t>DHCP: </a:t>
            </a:r>
            <a:r>
              <a:rPr lang="en-US" sz="3400">
                <a:cs typeface="+mj-cs"/>
              </a:rPr>
              <a:t>Dynamic Host Configuration Protocol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1176" y="1587499"/>
            <a:ext cx="7924800" cy="4768851"/>
          </a:xfrm>
        </p:spPr>
        <p:txBody>
          <a:bodyPr>
            <a:no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DHCP overview: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host broadcasts </a:t>
            </a:r>
            <a:r>
              <a:rPr lang="ja-JP" altLang="en-US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dirty="0">
                <a:solidFill>
                  <a:srgbClr val="CC0000"/>
                </a:solidFill>
                <a:ea typeface="ＭＳ Ｐゴシック" charset="-128"/>
              </a:rPr>
              <a:t>DHCP discover</a:t>
            </a:r>
            <a:r>
              <a:rPr lang="ja-JP" altLang="en-US" dirty="0">
                <a:solidFill>
                  <a:srgbClr val="CC0000"/>
                </a:solidFill>
                <a:ea typeface="ＭＳ Ｐゴシック" charset="-128"/>
              </a:rPr>
              <a:t>”</a:t>
            </a:r>
            <a:r>
              <a:rPr lang="en-US" altLang="ja-JP" dirty="0">
                <a:ea typeface="ＭＳ Ｐゴシック" charset="-128"/>
              </a:rPr>
              <a:t> </a:t>
            </a:r>
            <a:r>
              <a:rPr lang="en-US" altLang="ja-JP" dirty="0" err="1">
                <a:ea typeface="ＭＳ Ｐゴシック" charset="-128"/>
              </a:rPr>
              <a:t>msg</a:t>
            </a:r>
            <a:r>
              <a:rPr lang="en-US" altLang="ja-JP" dirty="0">
                <a:ea typeface="ＭＳ Ｐゴシック" charset="-128"/>
              </a:rPr>
              <a:t> [optional]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DHCP server responds with </a:t>
            </a:r>
            <a:r>
              <a:rPr lang="ja-JP" altLang="en-US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dirty="0">
                <a:solidFill>
                  <a:srgbClr val="CC0000"/>
                </a:solidFill>
                <a:ea typeface="ＭＳ Ｐゴシック" charset="-128"/>
              </a:rPr>
              <a:t>DHCP offer</a:t>
            </a:r>
            <a:r>
              <a:rPr lang="ja-JP" altLang="en-US">
                <a:solidFill>
                  <a:srgbClr val="CC0000"/>
                </a:solidFill>
                <a:ea typeface="ＭＳ Ｐゴシック" charset="-128"/>
              </a:rPr>
              <a:t>”</a:t>
            </a:r>
            <a:r>
              <a:rPr lang="en-US" altLang="ja-JP" dirty="0">
                <a:ea typeface="ＭＳ Ｐゴシック" charset="-128"/>
              </a:rPr>
              <a:t> msg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host requests IP address: </a:t>
            </a:r>
            <a:r>
              <a:rPr lang="ja-JP" altLang="en-US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dirty="0">
                <a:solidFill>
                  <a:srgbClr val="CC0000"/>
                </a:solidFill>
                <a:ea typeface="ＭＳ Ｐゴシック" charset="-128"/>
              </a:rPr>
              <a:t>DHCP request</a:t>
            </a:r>
            <a:r>
              <a:rPr lang="ja-JP" altLang="en-US" dirty="0">
                <a:solidFill>
                  <a:srgbClr val="CC0000"/>
                </a:solidFill>
                <a:ea typeface="ＭＳ Ｐゴシック" charset="-128"/>
              </a:rPr>
              <a:t>”</a:t>
            </a:r>
            <a:r>
              <a:rPr lang="en-US" altLang="ja-JP" dirty="0">
                <a:ea typeface="ＭＳ Ｐゴシック" charset="-128"/>
              </a:rPr>
              <a:t> </a:t>
            </a:r>
            <a:r>
              <a:rPr lang="en-US" altLang="ja-JP" dirty="0" err="1">
                <a:ea typeface="ＭＳ Ｐゴシック" charset="-128"/>
              </a:rPr>
              <a:t>msg</a:t>
            </a:r>
            <a:endParaRPr lang="en-US" altLang="ja-JP" dirty="0">
              <a:ea typeface="ＭＳ Ｐゴシック" charset="-128"/>
            </a:endParaRPr>
          </a:p>
          <a:p>
            <a:pPr lvl="1"/>
            <a:r>
              <a:rPr lang="en-US" altLang="en-US" dirty="0">
                <a:ea typeface="ＭＳ Ｐゴシック" charset="-128"/>
              </a:rPr>
              <a:t>DHCP server sends address: </a:t>
            </a:r>
            <a:r>
              <a:rPr lang="ja-JP" altLang="en-US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dirty="0">
                <a:solidFill>
                  <a:srgbClr val="CC0000"/>
                </a:solidFill>
                <a:ea typeface="ＭＳ Ｐゴシック" charset="-128"/>
              </a:rPr>
              <a:t>DHCP ack</a:t>
            </a:r>
            <a:r>
              <a:rPr lang="ja-JP" altLang="en-US" dirty="0">
                <a:solidFill>
                  <a:srgbClr val="CC0000"/>
                </a:solidFill>
                <a:ea typeface="ＭＳ Ｐゴシック" charset="-128"/>
              </a:rPr>
              <a:t>”</a:t>
            </a:r>
            <a:r>
              <a:rPr lang="en-US" altLang="ja-JP" dirty="0">
                <a:ea typeface="ＭＳ Ｐゴシック" charset="-128"/>
              </a:rPr>
              <a:t> </a:t>
            </a:r>
            <a:r>
              <a:rPr lang="en-US" altLang="ja-JP" dirty="0" err="1">
                <a:ea typeface="ＭＳ Ｐゴシック" charset="-128"/>
              </a:rPr>
              <a:t>msg</a:t>
            </a:r>
            <a:r>
              <a:rPr lang="en-US" altLang="ja-JP" dirty="0">
                <a:ea typeface="ＭＳ Ｐゴシック" charset="-128"/>
              </a:rPr>
              <a:t> </a:t>
            </a:r>
          </a:p>
          <a:p>
            <a:endParaRPr lang="en-US" alt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53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255588"/>
            <a:ext cx="6824663" cy="898525"/>
          </a:xfrm>
        </p:spPr>
        <p:txBody>
          <a:bodyPr/>
          <a:lstStyle/>
          <a:p>
            <a:pPr>
              <a:defRPr/>
            </a:pPr>
            <a:r>
              <a:rPr lang="en-US" sz="4000">
                <a:cs typeface="+mj-cs"/>
              </a:rPr>
              <a:t>DHCP client-server scenario</a:t>
            </a:r>
          </a:p>
        </p:txBody>
      </p:sp>
      <p:sp>
        <p:nvSpPr>
          <p:cNvPr id="90114" name="Rectangle 3"/>
          <p:cNvSpPr>
            <a:spLocks noChangeArrowheads="1"/>
          </p:cNvSpPr>
          <p:nvPr/>
        </p:nvSpPr>
        <p:spPr bwMode="auto">
          <a:xfrm>
            <a:off x="2408238" y="6037263"/>
            <a:ext cx="4978400" cy="319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0115" name="Text Box 97"/>
          <p:cNvSpPr txBox="1">
            <a:spLocks noChangeArrowheads="1"/>
          </p:cNvSpPr>
          <p:nvPr/>
        </p:nvSpPr>
        <p:spPr bwMode="auto">
          <a:xfrm>
            <a:off x="869950" y="1903413"/>
            <a:ext cx="1314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223.1.1.0/24</a:t>
            </a:r>
          </a:p>
        </p:txBody>
      </p:sp>
      <p:sp>
        <p:nvSpPr>
          <p:cNvPr id="90116" name="Text Box 98"/>
          <p:cNvSpPr txBox="1">
            <a:spLocks noChangeArrowheads="1"/>
          </p:cNvSpPr>
          <p:nvPr/>
        </p:nvSpPr>
        <p:spPr bwMode="auto">
          <a:xfrm>
            <a:off x="4348163" y="4398963"/>
            <a:ext cx="1314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223.1.2.0/24</a:t>
            </a:r>
          </a:p>
        </p:txBody>
      </p:sp>
      <p:sp>
        <p:nvSpPr>
          <p:cNvPr id="90117" name="Text Box 99"/>
          <p:cNvSpPr txBox="1">
            <a:spLocks noChangeArrowheads="1"/>
          </p:cNvSpPr>
          <p:nvPr/>
        </p:nvSpPr>
        <p:spPr bwMode="auto">
          <a:xfrm>
            <a:off x="2651125" y="5992813"/>
            <a:ext cx="1314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223.1.3.0/24</a:t>
            </a:r>
          </a:p>
        </p:txBody>
      </p:sp>
      <p:sp>
        <p:nvSpPr>
          <p:cNvPr id="90118" name="Rectangle 100"/>
          <p:cNvSpPr>
            <a:spLocks noChangeArrowheads="1"/>
          </p:cNvSpPr>
          <p:nvPr/>
        </p:nvSpPr>
        <p:spPr bwMode="auto">
          <a:xfrm>
            <a:off x="1663700" y="4233863"/>
            <a:ext cx="847725" cy="180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0119" name="Freeform 101"/>
          <p:cNvSpPr>
            <a:spLocks/>
          </p:cNvSpPr>
          <p:nvPr/>
        </p:nvSpPr>
        <p:spPr bwMode="auto">
          <a:xfrm>
            <a:off x="1076325" y="2173288"/>
            <a:ext cx="1941513" cy="2049462"/>
          </a:xfrm>
          <a:custGeom>
            <a:avLst/>
            <a:gdLst>
              <a:gd name="T0" fmla="*/ 2147483647 w 1223"/>
              <a:gd name="T1" fmla="*/ 2147483647 h 1291"/>
              <a:gd name="T2" fmla="*/ 2147483647 w 1223"/>
              <a:gd name="T3" fmla="*/ 2147483647 h 1291"/>
              <a:gd name="T4" fmla="*/ 2147483647 w 1223"/>
              <a:gd name="T5" fmla="*/ 2147483647 h 1291"/>
              <a:gd name="T6" fmla="*/ 2147483647 w 1223"/>
              <a:gd name="T7" fmla="*/ 2147483647 h 1291"/>
              <a:gd name="T8" fmla="*/ 2147483647 w 1223"/>
              <a:gd name="T9" fmla="*/ 2147483647 h 1291"/>
              <a:gd name="T10" fmla="*/ 2147483647 w 1223"/>
              <a:gd name="T11" fmla="*/ 2147483647 h 1291"/>
              <a:gd name="T12" fmla="*/ 2147483647 w 1223"/>
              <a:gd name="T13" fmla="*/ 2147483647 h 1291"/>
              <a:gd name="T14" fmla="*/ 2147483647 w 1223"/>
              <a:gd name="T15" fmla="*/ 2147483647 h 1291"/>
              <a:gd name="T16" fmla="*/ 2147483647 w 1223"/>
              <a:gd name="T17" fmla="*/ 2147483647 h 1291"/>
              <a:gd name="T18" fmla="*/ 2147483647 w 1223"/>
              <a:gd name="T19" fmla="*/ 2147483647 h 1291"/>
              <a:gd name="T20" fmla="*/ 2147483647 w 1223"/>
              <a:gd name="T21" fmla="*/ 2147483647 h 1291"/>
              <a:gd name="T22" fmla="*/ 2147483647 w 1223"/>
              <a:gd name="T23" fmla="*/ 2147483647 h 1291"/>
              <a:gd name="T24" fmla="*/ 2147483647 w 1223"/>
              <a:gd name="T25" fmla="*/ 2147483647 h 1291"/>
              <a:gd name="T26" fmla="*/ 2147483647 w 1223"/>
              <a:gd name="T27" fmla="*/ 2147483647 h 129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23"/>
              <a:gd name="T43" fmla="*/ 0 h 1291"/>
              <a:gd name="T44" fmla="*/ 1223 w 1223"/>
              <a:gd name="T45" fmla="*/ 1291 h 129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23" h="1291">
                <a:moveTo>
                  <a:pt x="1201" y="756"/>
                </a:moveTo>
                <a:cubicBezTo>
                  <a:pt x="1180" y="640"/>
                  <a:pt x="798" y="744"/>
                  <a:pt x="702" y="670"/>
                </a:cubicBezTo>
                <a:cubicBezTo>
                  <a:pt x="603" y="561"/>
                  <a:pt x="669" y="206"/>
                  <a:pt x="608" y="103"/>
                </a:cubicBezTo>
                <a:cubicBezTo>
                  <a:pt x="547" y="0"/>
                  <a:pt x="425" y="55"/>
                  <a:pt x="335" y="52"/>
                </a:cubicBezTo>
                <a:cubicBezTo>
                  <a:pt x="245" y="49"/>
                  <a:pt x="114" y="0"/>
                  <a:pt x="65" y="82"/>
                </a:cubicBezTo>
                <a:cubicBezTo>
                  <a:pt x="16" y="164"/>
                  <a:pt x="45" y="433"/>
                  <a:pt x="41" y="544"/>
                </a:cubicBezTo>
                <a:cubicBezTo>
                  <a:pt x="37" y="655"/>
                  <a:pt x="41" y="685"/>
                  <a:pt x="38" y="751"/>
                </a:cubicBezTo>
                <a:cubicBezTo>
                  <a:pt x="35" y="817"/>
                  <a:pt x="26" y="880"/>
                  <a:pt x="23" y="940"/>
                </a:cubicBezTo>
                <a:cubicBezTo>
                  <a:pt x="20" y="1000"/>
                  <a:pt x="0" y="1068"/>
                  <a:pt x="17" y="1114"/>
                </a:cubicBezTo>
                <a:cubicBezTo>
                  <a:pt x="34" y="1160"/>
                  <a:pt x="31" y="1198"/>
                  <a:pt x="128" y="1219"/>
                </a:cubicBezTo>
                <a:cubicBezTo>
                  <a:pt x="225" y="1240"/>
                  <a:pt x="509" y="1291"/>
                  <a:pt x="602" y="1243"/>
                </a:cubicBezTo>
                <a:cubicBezTo>
                  <a:pt x="695" y="1195"/>
                  <a:pt x="590" y="984"/>
                  <a:pt x="686" y="930"/>
                </a:cubicBezTo>
                <a:cubicBezTo>
                  <a:pt x="782" y="876"/>
                  <a:pt x="1091" y="945"/>
                  <a:pt x="1177" y="916"/>
                </a:cubicBezTo>
                <a:cubicBezTo>
                  <a:pt x="1208" y="864"/>
                  <a:pt x="1223" y="871"/>
                  <a:pt x="1201" y="75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0" name="Freeform 102"/>
          <p:cNvSpPr>
            <a:spLocks/>
          </p:cNvSpPr>
          <p:nvPr/>
        </p:nvSpPr>
        <p:spPr bwMode="auto">
          <a:xfrm>
            <a:off x="3603625" y="2482850"/>
            <a:ext cx="1906588" cy="1958975"/>
          </a:xfrm>
          <a:custGeom>
            <a:avLst/>
            <a:gdLst>
              <a:gd name="T0" fmla="*/ 2147483647 w 1201"/>
              <a:gd name="T1" fmla="*/ 2147483647 h 1234"/>
              <a:gd name="T2" fmla="*/ 2147483647 w 1201"/>
              <a:gd name="T3" fmla="*/ 2147483647 h 1234"/>
              <a:gd name="T4" fmla="*/ 2147483647 w 1201"/>
              <a:gd name="T5" fmla="*/ 2147483647 h 1234"/>
              <a:gd name="T6" fmla="*/ 2147483647 w 1201"/>
              <a:gd name="T7" fmla="*/ 2147483647 h 1234"/>
              <a:gd name="T8" fmla="*/ 2147483647 w 1201"/>
              <a:gd name="T9" fmla="*/ 2147483647 h 1234"/>
              <a:gd name="T10" fmla="*/ 2147483647 w 1201"/>
              <a:gd name="T11" fmla="*/ 2147483647 h 1234"/>
              <a:gd name="T12" fmla="*/ 2147483647 w 1201"/>
              <a:gd name="T13" fmla="*/ 2147483647 h 1234"/>
              <a:gd name="T14" fmla="*/ 2147483647 w 1201"/>
              <a:gd name="T15" fmla="*/ 2147483647 h 1234"/>
              <a:gd name="T16" fmla="*/ 2147483647 w 1201"/>
              <a:gd name="T17" fmla="*/ 2147483647 h 1234"/>
              <a:gd name="T18" fmla="*/ 2147483647 w 1201"/>
              <a:gd name="T19" fmla="*/ 2147483647 h 1234"/>
              <a:gd name="T20" fmla="*/ 2147483647 w 1201"/>
              <a:gd name="T21" fmla="*/ 2147483647 h 1234"/>
              <a:gd name="T22" fmla="*/ 2147483647 w 1201"/>
              <a:gd name="T23" fmla="*/ 2147483647 h 1234"/>
              <a:gd name="T24" fmla="*/ 2147483647 w 1201"/>
              <a:gd name="T25" fmla="*/ 2147483647 h 1234"/>
              <a:gd name="T26" fmla="*/ 2147483647 w 1201"/>
              <a:gd name="T27" fmla="*/ 2147483647 h 12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01"/>
              <a:gd name="T43" fmla="*/ 0 h 1234"/>
              <a:gd name="T44" fmla="*/ 1201 w 1201"/>
              <a:gd name="T45" fmla="*/ 1234 h 123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01" h="1234">
                <a:moveTo>
                  <a:pt x="25" y="709"/>
                </a:moveTo>
                <a:cubicBezTo>
                  <a:pt x="49" y="824"/>
                  <a:pt x="428" y="709"/>
                  <a:pt x="526" y="780"/>
                </a:cubicBezTo>
                <a:cubicBezTo>
                  <a:pt x="624" y="851"/>
                  <a:pt x="543" y="1059"/>
                  <a:pt x="613" y="1134"/>
                </a:cubicBezTo>
                <a:cubicBezTo>
                  <a:pt x="683" y="1209"/>
                  <a:pt x="853" y="1234"/>
                  <a:pt x="946" y="1230"/>
                </a:cubicBezTo>
                <a:cubicBezTo>
                  <a:pt x="1039" y="1226"/>
                  <a:pt x="1141" y="1163"/>
                  <a:pt x="1171" y="1107"/>
                </a:cubicBezTo>
                <a:cubicBezTo>
                  <a:pt x="1201" y="1051"/>
                  <a:pt x="1135" y="963"/>
                  <a:pt x="1126" y="894"/>
                </a:cubicBezTo>
                <a:cubicBezTo>
                  <a:pt x="1117" y="825"/>
                  <a:pt x="1119" y="772"/>
                  <a:pt x="1114" y="693"/>
                </a:cubicBezTo>
                <a:cubicBezTo>
                  <a:pt x="1109" y="614"/>
                  <a:pt x="1095" y="502"/>
                  <a:pt x="1099" y="423"/>
                </a:cubicBezTo>
                <a:cubicBezTo>
                  <a:pt x="1103" y="344"/>
                  <a:pt x="1141" y="281"/>
                  <a:pt x="1141" y="216"/>
                </a:cubicBezTo>
                <a:cubicBezTo>
                  <a:pt x="1141" y="151"/>
                  <a:pt x="1185" y="56"/>
                  <a:pt x="1102" y="33"/>
                </a:cubicBezTo>
                <a:cubicBezTo>
                  <a:pt x="1019" y="10"/>
                  <a:pt x="740" y="0"/>
                  <a:pt x="646" y="81"/>
                </a:cubicBezTo>
                <a:cubicBezTo>
                  <a:pt x="552" y="162"/>
                  <a:pt x="635" y="441"/>
                  <a:pt x="535" y="519"/>
                </a:cubicBezTo>
                <a:cubicBezTo>
                  <a:pt x="435" y="597"/>
                  <a:pt x="129" y="516"/>
                  <a:pt x="44" y="548"/>
                </a:cubicBezTo>
                <a:cubicBezTo>
                  <a:pt x="15" y="601"/>
                  <a:pt x="0" y="594"/>
                  <a:pt x="25" y="709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1" name="Freeform 103"/>
          <p:cNvSpPr>
            <a:spLocks/>
          </p:cNvSpPr>
          <p:nvPr/>
        </p:nvSpPr>
        <p:spPr bwMode="auto">
          <a:xfrm>
            <a:off x="2276475" y="3916363"/>
            <a:ext cx="2041525" cy="1979612"/>
          </a:xfrm>
          <a:custGeom>
            <a:avLst/>
            <a:gdLst>
              <a:gd name="T0" fmla="*/ 2147483647 w 1286"/>
              <a:gd name="T1" fmla="*/ 2147483647 h 1247"/>
              <a:gd name="T2" fmla="*/ 2147483647 w 1286"/>
              <a:gd name="T3" fmla="*/ 2147483647 h 1247"/>
              <a:gd name="T4" fmla="*/ 2147483647 w 1286"/>
              <a:gd name="T5" fmla="*/ 2147483647 h 1247"/>
              <a:gd name="T6" fmla="*/ 2147483647 w 1286"/>
              <a:gd name="T7" fmla="*/ 2147483647 h 1247"/>
              <a:gd name="T8" fmla="*/ 2147483647 w 1286"/>
              <a:gd name="T9" fmla="*/ 2147483647 h 1247"/>
              <a:gd name="T10" fmla="*/ 2147483647 w 1286"/>
              <a:gd name="T11" fmla="*/ 2147483647 h 1247"/>
              <a:gd name="T12" fmla="*/ 2147483647 w 1286"/>
              <a:gd name="T13" fmla="*/ 2147483647 h 1247"/>
              <a:gd name="T14" fmla="*/ 2147483647 w 1286"/>
              <a:gd name="T15" fmla="*/ 2147483647 h 1247"/>
              <a:gd name="T16" fmla="*/ 2147483647 w 1286"/>
              <a:gd name="T17" fmla="*/ 2147483647 h 1247"/>
              <a:gd name="T18" fmla="*/ 2147483647 w 1286"/>
              <a:gd name="T19" fmla="*/ 2147483647 h 1247"/>
              <a:gd name="T20" fmla="*/ 2147483647 w 1286"/>
              <a:gd name="T21" fmla="*/ 2147483647 h 1247"/>
              <a:gd name="T22" fmla="*/ 2147483647 w 1286"/>
              <a:gd name="T23" fmla="*/ 2147483647 h 1247"/>
              <a:gd name="T24" fmla="*/ 2147483647 w 1286"/>
              <a:gd name="T25" fmla="*/ 2147483647 h 124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86"/>
              <a:gd name="T40" fmla="*/ 0 h 1247"/>
              <a:gd name="T41" fmla="*/ 1286 w 1286"/>
              <a:gd name="T42" fmla="*/ 1247 h 124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86" h="1247">
                <a:moveTo>
                  <a:pt x="587" y="30"/>
                </a:moveTo>
                <a:cubicBezTo>
                  <a:pt x="473" y="60"/>
                  <a:pt x="601" y="475"/>
                  <a:pt x="509" y="618"/>
                </a:cubicBezTo>
                <a:cubicBezTo>
                  <a:pt x="424" y="765"/>
                  <a:pt x="154" y="830"/>
                  <a:pt x="77" y="909"/>
                </a:cubicBezTo>
                <a:cubicBezTo>
                  <a:pt x="0" y="988"/>
                  <a:pt x="37" y="1043"/>
                  <a:pt x="47" y="1095"/>
                </a:cubicBezTo>
                <a:cubicBezTo>
                  <a:pt x="57" y="1147"/>
                  <a:pt x="71" y="1205"/>
                  <a:pt x="140" y="1224"/>
                </a:cubicBezTo>
                <a:cubicBezTo>
                  <a:pt x="209" y="1243"/>
                  <a:pt x="369" y="1212"/>
                  <a:pt x="461" y="1209"/>
                </a:cubicBezTo>
                <a:cubicBezTo>
                  <a:pt x="553" y="1206"/>
                  <a:pt x="571" y="1206"/>
                  <a:pt x="692" y="1209"/>
                </a:cubicBezTo>
                <a:cubicBezTo>
                  <a:pt x="813" y="1212"/>
                  <a:pt x="1094" y="1247"/>
                  <a:pt x="1190" y="1227"/>
                </a:cubicBezTo>
                <a:cubicBezTo>
                  <a:pt x="1286" y="1207"/>
                  <a:pt x="1279" y="1170"/>
                  <a:pt x="1271" y="1089"/>
                </a:cubicBezTo>
                <a:cubicBezTo>
                  <a:pt x="1263" y="1008"/>
                  <a:pt x="1217" y="818"/>
                  <a:pt x="1139" y="741"/>
                </a:cubicBezTo>
                <a:cubicBezTo>
                  <a:pt x="1061" y="664"/>
                  <a:pt x="865" y="743"/>
                  <a:pt x="800" y="627"/>
                </a:cubicBezTo>
                <a:cubicBezTo>
                  <a:pt x="735" y="511"/>
                  <a:pt x="785" y="142"/>
                  <a:pt x="749" y="42"/>
                </a:cubicBezTo>
                <a:cubicBezTo>
                  <a:pt x="695" y="15"/>
                  <a:pt x="701" y="0"/>
                  <a:pt x="587" y="30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2" name="Line 104"/>
          <p:cNvSpPr>
            <a:spLocks noChangeShapeType="1"/>
          </p:cNvSpPr>
          <p:nvPr/>
        </p:nvSpPr>
        <p:spPr bwMode="auto">
          <a:xfrm>
            <a:off x="1625600" y="2695575"/>
            <a:ext cx="277813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3" name="Line 106"/>
          <p:cNvSpPr>
            <a:spLocks noChangeShapeType="1"/>
          </p:cNvSpPr>
          <p:nvPr/>
        </p:nvSpPr>
        <p:spPr bwMode="auto">
          <a:xfrm flipV="1">
            <a:off x="1674813" y="3416300"/>
            <a:ext cx="277812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4" name="Line 107"/>
          <p:cNvSpPr>
            <a:spLocks noChangeShapeType="1"/>
          </p:cNvSpPr>
          <p:nvPr/>
        </p:nvSpPr>
        <p:spPr bwMode="auto">
          <a:xfrm>
            <a:off x="1635125" y="3967163"/>
            <a:ext cx="27305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5" name="Line 108"/>
          <p:cNvSpPr>
            <a:spLocks noChangeShapeType="1"/>
          </p:cNvSpPr>
          <p:nvPr/>
        </p:nvSpPr>
        <p:spPr bwMode="auto">
          <a:xfrm flipV="1">
            <a:off x="2478088" y="3544888"/>
            <a:ext cx="561975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6" name="Text Box 109"/>
          <p:cNvSpPr txBox="1">
            <a:spLocks noChangeArrowheads="1"/>
          </p:cNvSpPr>
          <p:nvPr/>
        </p:nvSpPr>
        <p:spPr bwMode="auto">
          <a:xfrm>
            <a:off x="1673225" y="2370138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223.1.1.1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27" name="Text Box 111"/>
          <p:cNvSpPr txBox="1">
            <a:spLocks noChangeArrowheads="1"/>
          </p:cNvSpPr>
          <p:nvPr/>
        </p:nvSpPr>
        <p:spPr bwMode="auto">
          <a:xfrm>
            <a:off x="1558925" y="3995738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223.1.1.3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28" name="Text Box 112"/>
          <p:cNvSpPr txBox="1">
            <a:spLocks noChangeArrowheads="1"/>
          </p:cNvSpPr>
          <p:nvPr/>
        </p:nvSpPr>
        <p:spPr bwMode="auto">
          <a:xfrm>
            <a:off x="2305050" y="3235325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223.1.1.4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29" name="Line 113"/>
          <p:cNvSpPr>
            <a:spLocks noChangeShapeType="1"/>
          </p:cNvSpPr>
          <p:nvPr/>
        </p:nvSpPr>
        <p:spPr bwMode="auto">
          <a:xfrm flipV="1">
            <a:off x="3552825" y="3546475"/>
            <a:ext cx="5334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30" name="Text Box 114"/>
          <p:cNvSpPr txBox="1">
            <a:spLocks noChangeArrowheads="1"/>
          </p:cNvSpPr>
          <p:nvPr/>
        </p:nvSpPr>
        <p:spPr bwMode="auto">
          <a:xfrm>
            <a:off x="3425825" y="3236913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223.1.2.9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31" name="Line 116"/>
          <p:cNvSpPr>
            <a:spLocks noChangeShapeType="1"/>
          </p:cNvSpPr>
          <p:nvPr/>
        </p:nvSpPr>
        <p:spPr bwMode="auto">
          <a:xfrm>
            <a:off x="4745038" y="2857500"/>
            <a:ext cx="2349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32" name="Line 117"/>
          <p:cNvSpPr>
            <a:spLocks noChangeShapeType="1"/>
          </p:cNvSpPr>
          <p:nvPr/>
        </p:nvSpPr>
        <p:spPr bwMode="auto">
          <a:xfrm>
            <a:off x="4799013" y="4133850"/>
            <a:ext cx="2349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33" name="Line 120"/>
          <p:cNvSpPr>
            <a:spLocks noChangeShapeType="1"/>
          </p:cNvSpPr>
          <p:nvPr/>
        </p:nvSpPr>
        <p:spPr bwMode="auto">
          <a:xfrm flipH="1">
            <a:off x="3311525" y="3886200"/>
            <a:ext cx="3175" cy="708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34" name="Line 122"/>
          <p:cNvSpPr>
            <a:spLocks noChangeShapeType="1"/>
          </p:cNvSpPr>
          <p:nvPr/>
        </p:nvSpPr>
        <p:spPr bwMode="auto">
          <a:xfrm flipH="1" flipV="1">
            <a:off x="2736850" y="5230813"/>
            <a:ext cx="3175" cy="24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35" name="Line 123"/>
          <p:cNvSpPr>
            <a:spLocks noChangeShapeType="1"/>
          </p:cNvSpPr>
          <p:nvPr/>
        </p:nvSpPr>
        <p:spPr bwMode="auto">
          <a:xfrm flipH="1" flipV="1">
            <a:off x="3878263" y="5164138"/>
            <a:ext cx="3175" cy="24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36" name="Text Box 124"/>
          <p:cNvSpPr txBox="1">
            <a:spLocks noChangeArrowheads="1"/>
          </p:cNvSpPr>
          <p:nvPr/>
        </p:nvSpPr>
        <p:spPr bwMode="auto">
          <a:xfrm>
            <a:off x="3849688" y="5041900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223.1.3.2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37" name="Text Box 127"/>
          <p:cNvSpPr txBox="1">
            <a:spLocks noChangeArrowheads="1"/>
          </p:cNvSpPr>
          <p:nvPr/>
        </p:nvSpPr>
        <p:spPr bwMode="auto">
          <a:xfrm>
            <a:off x="1701800" y="5053013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223.1.3.1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grpSp>
        <p:nvGrpSpPr>
          <p:cNvPr id="90138" name="Group 129"/>
          <p:cNvGrpSpPr>
            <a:grpSpLocks/>
          </p:cNvGrpSpPr>
          <p:nvPr/>
        </p:nvGrpSpPr>
        <p:grpSpPr bwMode="auto">
          <a:xfrm>
            <a:off x="1071563" y="2397125"/>
            <a:ext cx="641350" cy="558800"/>
            <a:chOff x="-44" y="1473"/>
            <a:chExt cx="981" cy="1105"/>
          </a:xfrm>
        </p:grpSpPr>
        <p:pic>
          <p:nvPicPr>
            <p:cNvPr id="90238" name="Picture 13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39" name="Freeform 13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39" name="Group 132"/>
          <p:cNvGrpSpPr>
            <a:grpSpLocks/>
          </p:cNvGrpSpPr>
          <p:nvPr/>
        </p:nvGrpSpPr>
        <p:grpSpPr bwMode="auto">
          <a:xfrm>
            <a:off x="1066800" y="3006725"/>
            <a:ext cx="641350" cy="558800"/>
            <a:chOff x="-44" y="1473"/>
            <a:chExt cx="981" cy="1105"/>
          </a:xfrm>
        </p:grpSpPr>
        <p:pic>
          <p:nvPicPr>
            <p:cNvPr id="90236" name="Picture 133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37" name="Freeform 134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40" name="Group 135"/>
          <p:cNvGrpSpPr>
            <a:grpSpLocks/>
          </p:cNvGrpSpPr>
          <p:nvPr/>
        </p:nvGrpSpPr>
        <p:grpSpPr bwMode="auto">
          <a:xfrm>
            <a:off x="1095375" y="3616325"/>
            <a:ext cx="641350" cy="558800"/>
            <a:chOff x="-44" y="1473"/>
            <a:chExt cx="981" cy="1105"/>
          </a:xfrm>
        </p:grpSpPr>
        <p:pic>
          <p:nvPicPr>
            <p:cNvPr id="90234" name="Picture 136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35" name="Freeform 137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41" name="Group 138"/>
          <p:cNvGrpSpPr>
            <a:grpSpLocks/>
          </p:cNvGrpSpPr>
          <p:nvPr/>
        </p:nvGrpSpPr>
        <p:grpSpPr bwMode="auto">
          <a:xfrm flipH="1">
            <a:off x="4803775" y="2565400"/>
            <a:ext cx="641350" cy="558800"/>
            <a:chOff x="-44" y="1473"/>
            <a:chExt cx="981" cy="1105"/>
          </a:xfrm>
        </p:grpSpPr>
        <p:pic>
          <p:nvPicPr>
            <p:cNvPr id="90232" name="Picture 139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33" name="Freeform 140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42" name="Group 141"/>
          <p:cNvGrpSpPr>
            <a:grpSpLocks/>
          </p:cNvGrpSpPr>
          <p:nvPr/>
        </p:nvGrpSpPr>
        <p:grpSpPr bwMode="auto">
          <a:xfrm flipH="1">
            <a:off x="4878388" y="3844925"/>
            <a:ext cx="641350" cy="558800"/>
            <a:chOff x="-44" y="1473"/>
            <a:chExt cx="981" cy="1105"/>
          </a:xfrm>
        </p:grpSpPr>
        <p:pic>
          <p:nvPicPr>
            <p:cNvPr id="90230" name="Picture 142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31" name="Freeform 14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43" name="Group 144"/>
          <p:cNvGrpSpPr>
            <a:grpSpLocks/>
          </p:cNvGrpSpPr>
          <p:nvPr/>
        </p:nvGrpSpPr>
        <p:grpSpPr bwMode="auto">
          <a:xfrm flipH="1">
            <a:off x="3670300" y="5368925"/>
            <a:ext cx="641350" cy="558800"/>
            <a:chOff x="-44" y="1473"/>
            <a:chExt cx="981" cy="1105"/>
          </a:xfrm>
        </p:grpSpPr>
        <p:pic>
          <p:nvPicPr>
            <p:cNvPr id="90228" name="Picture 145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29" name="Freeform 14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44" name="Group 147"/>
          <p:cNvGrpSpPr>
            <a:grpSpLocks/>
          </p:cNvGrpSpPr>
          <p:nvPr/>
        </p:nvGrpSpPr>
        <p:grpSpPr bwMode="auto">
          <a:xfrm flipH="1">
            <a:off x="2506663" y="5410200"/>
            <a:ext cx="641350" cy="558800"/>
            <a:chOff x="-44" y="1473"/>
            <a:chExt cx="981" cy="1105"/>
          </a:xfrm>
        </p:grpSpPr>
        <p:pic>
          <p:nvPicPr>
            <p:cNvPr id="90226" name="Picture 148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27" name="Freeform 149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45" name="Group 150"/>
          <p:cNvGrpSpPr>
            <a:grpSpLocks/>
          </p:cNvGrpSpPr>
          <p:nvPr/>
        </p:nvGrpSpPr>
        <p:grpSpPr bwMode="auto">
          <a:xfrm>
            <a:off x="2935288" y="3503613"/>
            <a:ext cx="698500" cy="355600"/>
            <a:chOff x="4396" y="1245"/>
            <a:chExt cx="672" cy="248"/>
          </a:xfrm>
        </p:grpSpPr>
        <p:sp>
          <p:nvSpPr>
            <p:cNvPr id="90218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19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20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90221" name="Group 154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90224" name="Freeform 155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225" name="Freeform 156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0222" name="Line 157"/>
            <p:cNvSpPr>
              <a:spLocks noChangeShapeType="1"/>
            </p:cNvSpPr>
            <p:nvPr/>
          </p:nvSpPr>
          <p:spPr bwMode="auto">
            <a:xfrm>
              <a:off x="4399" y="1321"/>
              <a:ext cx="0" cy="10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223" name="Line 158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0146" name="Rectangle 162"/>
          <p:cNvSpPr>
            <a:spLocks noChangeArrowheads="1"/>
          </p:cNvSpPr>
          <p:nvPr/>
        </p:nvSpPr>
        <p:spPr bwMode="auto">
          <a:xfrm>
            <a:off x="1789113" y="3119438"/>
            <a:ext cx="288925" cy="233362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0147" name="Text Box 110"/>
          <p:cNvSpPr txBox="1">
            <a:spLocks noChangeArrowheads="1"/>
          </p:cNvSpPr>
          <p:nvPr/>
        </p:nvSpPr>
        <p:spPr bwMode="auto">
          <a:xfrm>
            <a:off x="1624013" y="3025775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223.1.1.2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48" name="Rectangle 165"/>
          <p:cNvSpPr>
            <a:spLocks noChangeArrowheads="1"/>
          </p:cNvSpPr>
          <p:nvPr/>
        </p:nvSpPr>
        <p:spPr bwMode="auto">
          <a:xfrm>
            <a:off x="4530725" y="3829050"/>
            <a:ext cx="288925" cy="233363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0149" name="Rectangle 166"/>
          <p:cNvSpPr>
            <a:spLocks noChangeArrowheads="1"/>
          </p:cNvSpPr>
          <p:nvPr/>
        </p:nvSpPr>
        <p:spPr bwMode="auto">
          <a:xfrm>
            <a:off x="3178175" y="4014788"/>
            <a:ext cx="288925" cy="233362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0150" name="Text Box 128"/>
          <p:cNvSpPr txBox="1">
            <a:spLocks noChangeArrowheads="1"/>
          </p:cNvSpPr>
          <p:nvPr/>
        </p:nvSpPr>
        <p:spPr bwMode="auto">
          <a:xfrm>
            <a:off x="2801938" y="3976688"/>
            <a:ext cx="1033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223.1.3.27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51" name="Text Box 118"/>
          <p:cNvSpPr txBox="1">
            <a:spLocks noChangeArrowheads="1"/>
          </p:cNvSpPr>
          <p:nvPr/>
        </p:nvSpPr>
        <p:spPr bwMode="auto">
          <a:xfrm>
            <a:off x="3900488" y="3843338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223.1.2.2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52" name="Text Box 119"/>
          <p:cNvSpPr txBox="1">
            <a:spLocks noChangeArrowheads="1"/>
          </p:cNvSpPr>
          <p:nvPr/>
        </p:nvSpPr>
        <p:spPr bwMode="auto">
          <a:xfrm>
            <a:off x="4730750" y="2327275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223.1.2.1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53" name="Text Box 168"/>
          <p:cNvSpPr txBox="1">
            <a:spLocks noChangeArrowheads="1"/>
          </p:cNvSpPr>
          <p:nvPr/>
        </p:nvSpPr>
        <p:spPr bwMode="auto">
          <a:xfrm>
            <a:off x="3465513" y="1760538"/>
            <a:ext cx="9064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DHCP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</a:p>
        </p:txBody>
      </p:sp>
      <p:sp>
        <p:nvSpPr>
          <p:cNvPr id="90154" name="Text Box 170"/>
          <p:cNvSpPr txBox="1">
            <a:spLocks noChangeArrowheads="1"/>
          </p:cNvSpPr>
          <p:nvPr/>
        </p:nvSpPr>
        <p:spPr bwMode="auto">
          <a:xfrm>
            <a:off x="6627813" y="3059113"/>
            <a:ext cx="1820862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arriving 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DHCP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client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needs 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address in this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network</a:t>
            </a:r>
          </a:p>
        </p:txBody>
      </p:sp>
      <p:grpSp>
        <p:nvGrpSpPr>
          <p:cNvPr id="90155" name="Group 195"/>
          <p:cNvGrpSpPr>
            <a:grpSpLocks/>
          </p:cNvGrpSpPr>
          <p:nvPr/>
        </p:nvGrpSpPr>
        <p:grpSpPr bwMode="auto">
          <a:xfrm>
            <a:off x="3873500" y="2395538"/>
            <a:ext cx="401638" cy="681037"/>
            <a:chOff x="4140" y="429"/>
            <a:chExt cx="1425" cy="2396"/>
          </a:xfrm>
        </p:grpSpPr>
        <p:sp>
          <p:nvSpPr>
            <p:cNvPr id="90186" name="Freeform 196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187" name="Rectangle 197"/>
            <p:cNvSpPr>
              <a:spLocks noChangeArrowheads="1"/>
            </p:cNvSpPr>
            <p:nvPr/>
          </p:nvSpPr>
          <p:spPr bwMode="auto">
            <a:xfrm>
              <a:off x="4208" y="429"/>
              <a:ext cx="1048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188" name="Freeform 198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189" name="Freeform 199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190" name="Rectangle 200"/>
            <p:cNvSpPr>
              <a:spLocks noChangeArrowheads="1"/>
            </p:cNvSpPr>
            <p:nvPr/>
          </p:nvSpPr>
          <p:spPr bwMode="auto">
            <a:xfrm>
              <a:off x="4213" y="691"/>
              <a:ext cx="597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90191" name="Group 201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90216" name="AutoShape 202"/>
              <p:cNvSpPr>
                <a:spLocks noChangeArrowheads="1"/>
              </p:cNvSpPr>
              <p:nvPr/>
            </p:nvSpPr>
            <p:spPr bwMode="auto">
              <a:xfrm>
                <a:off x="613" y="2569"/>
                <a:ext cx="724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0217" name="AutoShape 203"/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89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90192" name="Rectangle 204"/>
            <p:cNvSpPr>
              <a:spLocks noChangeArrowheads="1"/>
            </p:cNvSpPr>
            <p:nvPr/>
          </p:nvSpPr>
          <p:spPr bwMode="auto">
            <a:xfrm>
              <a:off x="4224" y="1021"/>
              <a:ext cx="597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90193" name="Group 205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90214" name="AutoShape 206"/>
              <p:cNvSpPr>
                <a:spLocks noChangeArrowheads="1"/>
              </p:cNvSpPr>
              <p:nvPr/>
            </p:nvSpPr>
            <p:spPr bwMode="auto">
              <a:xfrm>
                <a:off x="616" y="2567"/>
                <a:ext cx="724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0215" name="AutoShape 207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89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90194" name="Rectangle 208"/>
            <p:cNvSpPr>
              <a:spLocks noChangeArrowheads="1"/>
            </p:cNvSpPr>
            <p:nvPr/>
          </p:nvSpPr>
          <p:spPr bwMode="auto">
            <a:xfrm>
              <a:off x="4219" y="1356"/>
              <a:ext cx="591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195" name="Rectangle 209"/>
            <p:cNvSpPr>
              <a:spLocks noChangeArrowheads="1"/>
            </p:cNvSpPr>
            <p:nvPr/>
          </p:nvSpPr>
          <p:spPr bwMode="auto">
            <a:xfrm>
              <a:off x="4230" y="1658"/>
              <a:ext cx="591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90196" name="Group 210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90212" name="AutoShape 211"/>
              <p:cNvSpPr>
                <a:spLocks noChangeArrowheads="1"/>
              </p:cNvSpPr>
              <p:nvPr/>
            </p:nvSpPr>
            <p:spPr bwMode="auto">
              <a:xfrm>
                <a:off x="617" y="2576"/>
                <a:ext cx="723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0213" name="AutoShape 212"/>
              <p:cNvSpPr>
                <a:spLocks noChangeArrowheads="1"/>
              </p:cNvSpPr>
              <p:nvPr/>
            </p:nvSpPr>
            <p:spPr bwMode="auto">
              <a:xfrm>
                <a:off x="631" y="2586"/>
                <a:ext cx="688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90197" name="Freeform 213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0198" name="Group 214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90210" name="AutoShape 215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30" cy="14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0211" name="AutoShape 216"/>
              <p:cNvSpPr>
                <a:spLocks noChangeArrowheads="1"/>
              </p:cNvSpPr>
              <p:nvPr/>
            </p:nvSpPr>
            <p:spPr bwMode="auto">
              <a:xfrm>
                <a:off x="626" y="2586"/>
                <a:ext cx="695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90199" name="Rectangle 217"/>
            <p:cNvSpPr>
              <a:spLocks noChangeArrowheads="1"/>
            </p:cNvSpPr>
            <p:nvPr/>
          </p:nvSpPr>
          <p:spPr bwMode="auto">
            <a:xfrm>
              <a:off x="5250" y="429"/>
              <a:ext cx="68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0" name="Freeform 218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201" name="Freeform 219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202" name="Oval 220"/>
            <p:cNvSpPr>
              <a:spLocks noChangeArrowheads="1"/>
            </p:cNvSpPr>
            <p:nvPr/>
          </p:nvSpPr>
          <p:spPr bwMode="auto">
            <a:xfrm>
              <a:off x="5514" y="2613"/>
              <a:ext cx="51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3" name="Freeform 221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204" name="AutoShape 222"/>
            <p:cNvSpPr>
              <a:spLocks noChangeArrowheads="1"/>
            </p:cNvSpPr>
            <p:nvPr/>
          </p:nvSpPr>
          <p:spPr bwMode="auto">
            <a:xfrm>
              <a:off x="4140" y="2680"/>
              <a:ext cx="1200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5" name="AutoShape 223"/>
            <p:cNvSpPr>
              <a:spLocks noChangeArrowheads="1"/>
            </p:cNvSpPr>
            <p:nvPr/>
          </p:nvSpPr>
          <p:spPr bwMode="auto">
            <a:xfrm>
              <a:off x="4208" y="2713"/>
              <a:ext cx="1070" cy="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6" name="Oval 224"/>
            <p:cNvSpPr>
              <a:spLocks noChangeArrowheads="1"/>
            </p:cNvSpPr>
            <p:nvPr/>
          </p:nvSpPr>
          <p:spPr bwMode="auto">
            <a:xfrm>
              <a:off x="4309" y="2384"/>
              <a:ext cx="158" cy="140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7" name="Oval 225"/>
            <p:cNvSpPr>
              <a:spLocks noChangeArrowheads="1"/>
            </p:cNvSpPr>
            <p:nvPr/>
          </p:nvSpPr>
          <p:spPr bwMode="auto">
            <a:xfrm>
              <a:off x="4484" y="2384"/>
              <a:ext cx="163" cy="1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8" name="Oval 226"/>
            <p:cNvSpPr>
              <a:spLocks noChangeArrowheads="1"/>
            </p:cNvSpPr>
            <p:nvPr/>
          </p:nvSpPr>
          <p:spPr bwMode="auto">
            <a:xfrm>
              <a:off x="4664" y="2384"/>
              <a:ext cx="158" cy="140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9" name="Rectangle 227"/>
            <p:cNvSpPr>
              <a:spLocks noChangeArrowheads="1"/>
            </p:cNvSpPr>
            <p:nvPr/>
          </p:nvSpPr>
          <p:spPr bwMode="auto">
            <a:xfrm>
              <a:off x="5064" y="1836"/>
              <a:ext cx="84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90156" name="Group 231"/>
          <p:cNvGrpSpPr>
            <a:grpSpLocks/>
          </p:cNvGrpSpPr>
          <p:nvPr/>
        </p:nvGrpSpPr>
        <p:grpSpPr bwMode="auto">
          <a:xfrm>
            <a:off x="5486400" y="3141663"/>
            <a:ext cx="1101725" cy="549275"/>
            <a:chOff x="3428" y="1798"/>
            <a:chExt cx="694" cy="346"/>
          </a:xfrm>
        </p:grpSpPr>
        <p:grpSp>
          <p:nvGrpSpPr>
            <p:cNvPr id="90162" name="Group 229"/>
            <p:cNvGrpSpPr>
              <a:grpSpLocks/>
            </p:cNvGrpSpPr>
            <p:nvPr/>
          </p:nvGrpSpPr>
          <p:grpSpPr bwMode="auto">
            <a:xfrm>
              <a:off x="3628" y="1798"/>
              <a:ext cx="494" cy="346"/>
              <a:chOff x="4420" y="878"/>
              <a:chExt cx="614" cy="458"/>
            </a:xfrm>
          </p:grpSpPr>
          <p:pic>
            <p:nvPicPr>
              <p:cNvPr id="90164" name="Picture 173" descr="laptop_keyboar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4420" y="1108"/>
                <a:ext cx="527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0165" name="Freeform 174"/>
              <p:cNvSpPr>
                <a:spLocks/>
              </p:cNvSpPr>
              <p:nvPr/>
            </p:nvSpPr>
            <p:spPr bwMode="auto">
              <a:xfrm>
                <a:off x="4595" y="888"/>
                <a:ext cx="424" cy="297"/>
              </a:xfrm>
              <a:custGeom>
                <a:avLst/>
                <a:gdLst>
                  <a:gd name="T0" fmla="*/ 0 w 2982"/>
                  <a:gd name="T1" fmla="*/ 0 h 2442"/>
                  <a:gd name="T2" fmla="*/ 0 w 2982"/>
                  <a:gd name="T3" fmla="*/ 0 h 2442"/>
                  <a:gd name="T4" fmla="*/ 0 w 2982"/>
                  <a:gd name="T5" fmla="*/ 0 h 2442"/>
                  <a:gd name="T6" fmla="*/ 0 w 2982"/>
                  <a:gd name="T7" fmla="*/ 0 h 2442"/>
                  <a:gd name="T8" fmla="*/ 0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90166" name="Picture 175" descr="screen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6" y="895"/>
                <a:ext cx="385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0167" name="Freeform 176"/>
              <p:cNvSpPr>
                <a:spLocks/>
              </p:cNvSpPr>
              <p:nvPr/>
            </p:nvSpPr>
            <p:spPr bwMode="auto">
              <a:xfrm>
                <a:off x="4672" y="879"/>
                <a:ext cx="359" cy="55"/>
              </a:xfrm>
              <a:custGeom>
                <a:avLst/>
                <a:gdLst>
                  <a:gd name="T0" fmla="*/ 0 w 2528"/>
                  <a:gd name="T1" fmla="*/ 0 h 455"/>
                  <a:gd name="T2" fmla="*/ 0 w 2528"/>
                  <a:gd name="T3" fmla="*/ 0 h 455"/>
                  <a:gd name="T4" fmla="*/ 0 w 2528"/>
                  <a:gd name="T5" fmla="*/ 0 h 455"/>
                  <a:gd name="T6" fmla="*/ 0 w 2528"/>
                  <a:gd name="T7" fmla="*/ 0 h 455"/>
                  <a:gd name="T8" fmla="*/ 0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68" name="Freeform 177"/>
              <p:cNvSpPr>
                <a:spLocks/>
              </p:cNvSpPr>
              <p:nvPr/>
            </p:nvSpPr>
            <p:spPr bwMode="auto">
              <a:xfrm>
                <a:off x="4591" y="878"/>
                <a:ext cx="100" cy="230"/>
              </a:xfrm>
              <a:custGeom>
                <a:avLst/>
                <a:gdLst>
                  <a:gd name="T0" fmla="*/ 0 w 702"/>
                  <a:gd name="T1" fmla="*/ 0 h 1893"/>
                  <a:gd name="T2" fmla="*/ 0 w 702"/>
                  <a:gd name="T3" fmla="*/ 0 h 1893"/>
                  <a:gd name="T4" fmla="*/ 0 w 702"/>
                  <a:gd name="T5" fmla="*/ 0 h 1893"/>
                  <a:gd name="T6" fmla="*/ 0 w 702"/>
                  <a:gd name="T7" fmla="*/ 0 h 1893"/>
                  <a:gd name="T8" fmla="*/ 0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69" name="Freeform 178"/>
              <p:cNvSpPr>
                <a:spLocks/>
              </p:cNvSpPr>
              <p:nvPr/>
            </p:nvSpPr>
            <p:spPr bwMode="auto">
              <a:xfrm>
                <a:off x="4921" y="920"/>
                <a:ext cx="108" cy="265"/>
              </a:xfrm>
              <a:custGeom>
                <a:avLst/>
                <a:gdLst>
                  <a:gd name="T0" fmla="*/ 0 w 756"/>
                  <a:gd name="T1" fmla="*/ 0 h 2184"/>
                  <a:gd name="T2" fmla="*/ 0 w 756"/>
                  <a:gd name="T3" fmla="*/ 0 h 2184"/>
                  <a:gd name="T4" fmla="*/ 0 w 756"/>
                  <a:gd name="T5" fmla="*/ 0 h 2184"/>
                  <a:gd name="T6" fmla="*/ 0 w 756"/>
                  <a:gd name="T7" fmla="*/ 0 h 2184"/>
                  <a:gd name="T8" fmla="*/ 0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0" name="Freeform 179"/>
              <p:cNvSpPr>
                <a:spLocks/>
              </p:cNvSpPr>
              <p:nvPr/>
            </p:nvSpPr>
            <p:spPr bwMode="auto">
              <a:xfrm>
                <a:off x="4590" y="1097"/>
                <a:ext cx="394" cy="89"/>
              </a:xfrm>
              <a:custGeom>
                <a:avLst/>
                <a:gdLst>
                  <a:gd name="T0" fmla="*/ 0 w 2773"/>
                  <a:gd name="T1" fmla="*/ 0 h 738"/>
                  <a:gd name="T2" fmla="*/ 0 w 2773"/>
                  <a:gd name="T3" fmla="*/ 0 h 738"/>
                  <a:gd name="T4" fmla="*/ 0 w 2773"/>
                  <a:gd name="T5" fmla="*/ 0 h 738"/>
                  <a:gd name="T6" fmla="*/ 0 w 2773"/>
                  <a:gd name="T7" fmla="*/ 0 h 738"/>
                  <a:gd name="T8" fmla="*/ 0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1" name="Freeform 180"/>
              <p:cNvSpPr>
                <a:spLocks/>
              </p:cNvSpPr>
              <p:nvPr/>
            </p:nvSpPr>
            <p:spPr bwMode="auto">
              <a:xfrm>
                <a:off x="4933" y="922"/>
                <a:ext cx="101" cy="266"/>
              </a:xfrm>
              <a:custGeom>
                <a:avLst/>
                <a:gdLst>
                  <a:gd name="T0" fmla="*/ 0 w 637"/>
                  <a:gd name="T1" fmla="*/ 0 h 1659"/>
                  <a:gd name="T2" fmla="*/ 0 w 637"/>
                  <a:gd name="T3" fmla="*/ 0 h 1659"/>
                  <a:gd name="T4" fmla="*/ 0 w 637"/>
                  <a:gd name="T5" fmla="*/ 0 h 1659"/>
                  <a:gd name="T6" fmla="*/ 0 w 637"/>
                  <a:gd name="T7" fmla="*/ 0 h 1659"/>
                  <a:gd name="T8" fmla="*/ 0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2" name="Freeform 181"/>
              <p:cNvSpPr>
                <a:spLocks/>
              </p:cNvSpPr>
              <p:nvPr/>
            </p:nvSpPr>
            <p:spPr bwMode="auto">
              <a:xfrm>
                <a:off x="4590" y="1109"/>
                <a:ext cx="351" cy="88"/>
              </a:xfrm>
              <a:custGeom>
                <a:avLst/>
                <a:gdLst>
                  <a:gd name="T0" fmla="*/ 0 w 2216"/>
                  <a:gd name="T1" fmla="*/ 0 h 550"/>
                  <a:gd name="T2" fmla="*/ 0 w 2216"/>
                  <a:gd name="T3" fmla="*/ 0 h 550"/>
                  <a:gd name="T4" fmla="*/ 0 w 2216"/>
                  <a:gd name="T5" fmla="*/ 0 h 550"/>
                  <a:gd name="T6" fmla="*/ 0 w 2216"/>
                  <a:gd name="T7" fmla="*/ 0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90173" name="Group 182"/>
              <p:cNvGrpSpPr>
                <a:grpSpLocks/>
              </p:cNvGrpSpPr>
              <p:nvPr/>
            </p:nvGrpSpPr>
            <p:grpSpPr bwMode="auto">
              <a:xfrm>
                <a:off x="4584" y="1203"/>
                <a:ext cx="119" cy="53"/>
                <a:chOff x="1740" y="2642"/>
                <a:chExt cx="752" cy="327"/>
              </a:xfrm>
            </p:grpSpPr>
            <p:sp>
              <p:nvSpPr>
                <p:cNvPr id="90180" name="Freeform 183"/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181" name="Freeform 184"/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182" name="Freeform 185"/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183" name="Freeform 186"/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184" name="Freeform 187"/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185" name="Freeform 188"/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0174" name="Freeform 189"/>
              <p:cNvSpPr>
                <a:spLocks/>
              </p:cNvSpPr>
              <p:nvPr/>
            </p:nvSpPr>
            <p:spPr bwMode="auto">
              <a:xfrm>
                <a:off x="4788" y="1211"/>
                <a:ext cx="144" cy="116"/>
              </a:xfrm>
              <a:custGeom>
                <a:avLst/>
                <a:gdLst>
                  <a:gd name="T0" fmla="*/ 0 w 990"/>
                  <a:gd name="T1" fmla="*/ 0 h 792"/>
                  <a:gd name="T2" fmla="*/ 0 w 990"/>
                  <a:gd name="T3" fmla="*/ 0 h 792"/>
                  <a:gd name="T4" fmla="*/ 0 w 990"/>
                  <a:gd name="T5" fmla="*/ 0 h 792"/>
                  <a:gd name="T6" fmla="*/ 0 w 990"/>
                  <a:gd name="T7" fmla="*/ 0 h 792"/>
                  <a:gd name="T8" fmla="*/ 0 w 990"/>
                  <a:gd name="T9" fmla="*/ 0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5" name="Freeform 190"/>
              <p:cNvSpPr>
                <a:spLocks/>
              </p:cNvSpPr>
              <p:nvPr/>
            </p:nvSpPr>
            <p:spPr bwMode="auto">
              <a:xfrm>
                <a:off x="4420" y="1220"/>
                <a:ext cx="369" cy="106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0 h 723"/>
                  <a:gd name="T6" fmla="*/ 0 w 2532"/>
                  <a:gd name="T7" fmla="*/ 0 h 723"/>
                  <a:gd name="T8" fmla="*/ 0 w 2532"/>
                  <a:gd name="T9" fmla="*/ 0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6" name="Freeform 191"/>
              <p:cNvSpPr>
                <a:spLocks/>
              </p:cNvSpPr>
              <p:nvPr/>
            </p:nvSpPr>
            <p:spPr bwMode="auto">
              <a:xfrm>
                <a:off x="4420" y="1201"/>
                <a:ext cx="4" cy="21"/>
              </a:xfrm>
              <a:custGeom>
                <a:avLst/>
                <a:gdLst>
                  <a:gd name="T0" fmla="*/ 0 w 26"/>
                  <a:gd name="T1" fmla="*/ 0 h 147"/>
                  <a:gd name="T2" fmla="*/ 0 w 26"/>
                  <a:gd name="T3" fmla="*/ 0 h 147"/>
                  <a:gd name="T4" fmla="*/ 0 w 26"/>
                  <a:gd name="T5" fmla="*/ 0 h 147"/>
                  <a:gd name="T6" fmla="*/ 0 w 26"/>
                  <a:gd name="T7" fmla="*/ 0 h 147"/>
                  <a:gd name="T8" fmla="*/ 0 w 26"/>
                  <a:gd name="T9" fmla="*/ 0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7" name="Freeform 192"/>
              <p:cNvSpPr>
                <a:spLocks/>
              </p:cNvSpPr>
              <p:nvPr/>
            </p:nvSpPr>
            <p:spPr bwMode="auto">
              <a:xfrm>
                <a:off x="4421" y="1114"/>
                <a:ext cx="171" cy="88"/>
              </a:xfrm>
              <a:custGeom>
                <a:avLst/>
                <a:gdLst>
                  <a:gd name="T0" fmla="*/ 0 w 1176"/>
                  <a:gd name="T1" fmla="*/ 0 h 606"/>
                  <a:gd name="T2" fmla="*/ 0 w 1176"/>
                  <a:gd name="T3" fmla="*/ 0 h 606"/>
                  <a:gd name="T4" fmla="*/ 0 w 1176"/>
                  <a:gd name="T5" fmla="*/ 0 h 606"/>
                  <a:gd name="T6" fmla="*/ 0 w 1176"/>
                  <a:gd name="T7" fmla="*/ 0 h 606"/>
                  <a:gd name="T8" fmla="*/ 0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8" name="Freeform 193"/>
              <p:cNvSpPr>
                <a:spLocks/>
              </p:cNvSpPr>
              <p:nvPr/>
            </p:nvSpPr>
            <p:spPr bwMode="auto">
              <a:xfrm>
                <a:off x="4432" y="1205"/>
                <a:ext cx="350" cy="102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0 h 723"/>
                  <a:gd name="T6" fmla="*/ 0 w 2532"/>
                  <a:gd name="T7" fmla="*/ 0 h 723"/>
                  <a:gd name="T8" fmla="*/ 0 w 2532"/>
                  <a:gd name="T9" fmla="*/ 0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9" name="Freeform 194"/>
              <p:cNvSpPr>
                <a:spLocks/>
              </p:cNvSpPr>
              <p:nvPr/>
            </p:nvSpPr>
            <p:spPr bwMode="auto">
              <a:xfrm flipV="1">
                <a:off x="4782" y="1198"/>
                <a:ext cx="142" cy="105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0 h 723"/>
                  <a:gd name="T6" fmla="*/ 0 w 2532"/>
                  <a:gd name="T7" fmla="*/ 0 h 723"/>
                  <a:gd name="T8" fmla="*/ 0 w 2532"/>
                  <a:gd name="T9" fmla="*/ 0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0163" name="Line 230"/>
            <p:cNvSpPr>
              <a:spLocks noChangeShapeType="1"/>
            </p:cNvSpPr>
            <p:nvPr/>
          </p:nvSpPr>
          <p:spPr bwMode="auto">
            <a:xfrm flipH="1">
              <a:off x="3428" y="2002"/>
              <a:ext cx="2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0157" name="AutoShape 232"/>
          <p:cNvSpPr>
            <a:spLocks noChangeArrowheads="1"/>
          </p:cNvSpPr>
          <p:nvPr/>
        </p:nvSpPr>
        <p:spPr bwMode="auto">
          <a:xfrm>
            <a:off x="5754688" y="3698875"/>
            <a:ext cx="976312" cy="374650"/>
          </a:xfrm>
          <a:prstGeom prst="leftArrow">
            <a:avLst>
              <a:gd name="adj1" fmla="val 50000"/>
              <a:gd name="adj2" fmla="val 65148"/>
            </a:avLst>
          </a:prstGeom>
          <a:gradFill rotWithShape="1">
            <a:gsLst>
              <a:gs pos="0">
                <a:srgbClr val="CC000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0158" name="Line 233"/>
          <p:cNvSpPr>
            <a:spLocks noChangeShapeType="1"/>
          </p:cNvSpPr>
          <p:nvPr/>
        </p:nvSpPr>
        <p:spPr bwMode="auto">
          <a:xfrm flipH="1">
            <a:off x="4268788" y="2954338"/>
            <a:ext cx="314325" cy="4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0159" name="Picture 235" descr="underline_base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931863"/>
            <a:ext cx="6399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132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53C12F-4FDD-5147-A351-999F57CB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CB3B6-B402-5D4F-AE45-B8AD6E9A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83" y="0"/>
            <a:ext cx="5264834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8ABF549-DB37-7040-8200-BFB744843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940" y="693843"/>
            <a:ext cx="2528167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is there a DHCP server out there?</a:t>
            </a:r>
          </a:p>
        </p:txBody>
      </p:sp>
      <p:sp>
        <p:nvSpPr>
          <p:cNvPr id="5" name="TextBox 88">
            <a:extLst>
              <a:ext uri="{FF2B5EF4-FFF2-40B4-BE49-F238E27FC236}">
                <a16:creationId xmlns:a16="http://schemas.microsoft.com/office/drawing/2014/main" id="{1CE013A0-B6DC-9143-A803-371B57DF9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441" y="1971581"/>
            <a:ext cx="2528888" cy="8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I’m a DHCP server! Here’s an IP address you can use </a:t>
            </a:r>
          </a:p>
        </p:txBody>
      </p:sp>
      <p:sp>
        <p:nvSpPr>
          <p:cNvPr id="6" name="TextBox 90">
            <a:extLst>
              <a:ext uri="{FF2B5EF4-FFF2-40B4-BE49-F238E27FC236}">
                <a16:creationId xmlns:a16="http://schemas.microsoft.com/office/drawing/2014/main" id="{9651D338-7BD4-8F48-800A-31101A24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74" y="3628894"/>
            <a:ext cx="2527300" cy="58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I’ll take that IP address!</a:t>
            </a:r>
          </a:p>
        </p:txBody>
      </p:sp>
      <p:sp>
        <p:nvSpPr>
          <p:cNvPr id="7" name="TextBox 92">
            <a:extLst>
              <a:ext uri="{FF2B5EF4-FFF2-40B4-BE49-F238E27FC236}">
                <a16:creationId xmlns:a16="http://schemas.microsoft.com/office/drawing/2014/main" id="{B75CF741-44A0-B649-84DA-EC4771261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193" y="5036224"/>
            <a:ext cx="2528887" cy="58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You’ve got that IP address!</a:t>
            </a:r>
          </a:p>
        </p:txBody>
      </p:sp>
    </p:spTree>
    <p:extLst>
      <p:ext uri="{BB962C8B-B14F-4D97-AF65-F5344CB8AC3E}">
        <p14:creationId xmlns:p14="http://schemas.microsoft.com/office/powerpoint/2010/main" val="111183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DHCP: more than IP addresses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>
                <a:cs typeface="+mn-cs"/>
              </a:rPr>
              <a:t>DHCP can return more than just allocated IP address on subnet:</a:t>
            </a:r>
          </a:p>
          <a:p>
            <a:pPr lvl="1">
              <a:buFont typeface="Arial"/>
              <a:buChar char="•"/>
              <a:defRPr/>
            </a:pPr>
            <a:r>
              <a:rPr lang="en-US"/>
              <a:t>address of first-hop router for client</a:t>
            </a:r>
          </a:p>
          <a:p>
            <a:pPr lvl="1">
              <a:buFont typeface="Arial"/>
              <a:buChar char="•"/>
              <a:defRPr/>
            </a:pPr>
            <a:r>
              <a:rPr lang="en-US"/>
              <a:t>name and IP address of DNS sever</a:t>
            </a:r>
          </a:p>
          <a:p>
            <a:pPr lvl="1">
              <a:buFont typeface="Arial"/>
              <a:buChar char="•"/>
              <a:defRPr/>
            </a:pPr>
            <a:r>
              <a:rPr lang="en-US"/>
              <a:t>network mask (indicating network versus host portion of address)</a:t>
            </a:r>
          </a:p>
        </p:txBody>
      </p:sp>
      <p:pic>
        <p:nvPicPr>
          <p:cNvPr id="94211" name="Picture 4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79" y="1206775"/>
            <a:ext cx="68564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554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48" y="805898"/>
            <a:ext cx="47275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Freeform 2"/>
          <p:cNvSpPr>
            <a:spLocks/>
          </p:cNvSpPr>
          <p:nvPr/>
        </p:nvSpPr>
        <p:spPr bwMode="auto">
          <a:xfrm>
            <a:off x="2592388" y="5437188"/>
            <a:ext cx="4027487" cy="939800"/>
          </a:xfrm>
          <a:custGeom>
            <a:avLst/>
            <a:gdLst>
              <a:gd name="T0" fmla="*/ 2147483647 w 10001"/>
              <a:gd name="T1" fmla="*/ 2147483647 h 10125"/>
              <a:gd name="T2" fmla="*/ 2147483647 w 10001"/>
              <a:gd name="T3" fmla="*/ 2147483647 h 10125"/>
              <a:gd name="T4" fmla="*/ 2147483647 w 10001"/>
              <a:gd name="T5" fmla="*/ 2147483647 h 10125"/>
              <a:gd name="T6" fmla="*/ 2147483647 w 10001"/>
              <a:gd name="T7" fmla="*/ 0 h 10125"/>
              <a:gd name="T8" fmla="*/ 2147483647 w 10001"/>
              <a:gd name="T9" fmla="*/ 2147483647 h 10125"/>
              <a:gd name="T10" fmla="*/ 2147483647 w 10001"/>
              <a:gd name="T11" fmla="*/ 2147483647 h 10125"/>
              <a:gd name="T12" fmla="*/ 2147483647 w 10001"/>
              <a:gd name="T13" fmla="*/ 2147483647 h 10125"/>
              <a:gd name="T14" fmla="*/ 2147483647 w 10001"/>
              <a:gd name="T15" fmla="*/ 2147483647 h 10125"/>
              <a:gd name="T16" fmla="*/ 2147483647 w 10001"/>
              <a:gd name="T17" fmla="*/ 2147483647 h 10125"/>
              <a:gd name="T18" fmla="*/ 2147483647 w 10001"/>
              <a:gd name="T19" fmla="*/ 2147483647 h 10125"/>
              <a:gd name="T20" fmla="*/ 2147483647 w 10001"/>
              <a:gd name="T21" fmla="*/ 2147483647 h 10125"/>
              <a:gd name="T22" fmla="*/ 2147483647 w 10001"/>
              <a:gd name="T23" fmla="*/ 2147483647 h 10125"/>
              <a:gd name="T24" fmla="*/ 2147483647 w 10001"/>
              <a:gd name="T25" fmla="*/ 2147483647 h 10125"/>
              <a:gd name="T26" fmla="*/ 2147483647 w 10001"/>
              <a:gd name="T27" fmla="*/ 2147483647 h 10125"/>
              <a:gd name="T28" fmla="*/ 2147483647 w 10001"/>
              <a:gd name="T29" fmla="*/ 2147483647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0001" h="10125">
                <a:moveTo>
                  <a:pt x="4" y="4039"/>
                </a:moveTo>
                <a:cubicBezTo>
                  <a:pt x="-29" y="2271"/>
                  <a:pt x="194" y="2100"/>
                  <a:pt x="715" y="1595"/>
                </a:cubicBezTo>
                <a:cubicBezTo>
                  <a:pt x="1236" y="1089"/>
                  <a:pt x="2417" y="1272"/>
                  <a:pt x="3130" y="1006"/>
                </a:cubicBezTo>
                <a:cubicBezTo>
                  <a:pt x="3843" y="740"/>
                  <a:pt x="4397" y="0"/>
                  <a:pt x="4995" y="0"/>
                </a:cubicBezTo>
                <a:cubicBezTo>
                  <a:pt x="5593" y="1"/>
                  <a:pt x="6206" y="926"/>
                  <a:pt x="6720" y="1009"/>
                </a:cubicBezTo>
                <a:cubicBezTo>
                  <a:pt x="7234" y="1092"/>
                  <a:pt x="7536" y="241"/>
                  <a:pt x="8082" y="497"/>
                </a:cubicBezTo>
                <a:cubicBezTo>
                  <a:pt x="8628" y="756"/>
                  <a:pt x="9854" y="442"/>
                  <a:pt x="9989" y="2989"/>
                </a:cubicBezTo>
                <a:cubicBezTo>
                  <a:pt x="10124" y="5536"/>
                  <a:pt x="9098" y="5742"/>
                  <a:pt x="8599" y="6797"/>
                </a:cubicBezTo>
                <a:cubicBezTo>
                  <a:pt x="8100" y="7852"/>
                  <a:pt x="7544" y="8981"/>
                  <a:pt x="6995" y="9322"/>
                </a:cubicBezTo>
                <a:cubicBezTo>
                  <a:pt x="6446" y="9663"/>
                  <a:pt x="5793" y="8957"/>
                  <a:pt x="5307" y="8843"/>
                </a:cubicBezTo>
                <a:cubicBezTo>
                  <a:pt x="4819" y="8726"/>
                  <a:pt x="4628" y="10048"/>
                  <a:pt x="4371" y="9912"/>
                </a:cubicBezTo>
                <a:cubicBezTo>
                  <a:pt x="4114" y="9775"/>
                  <a:pt x="3505" y="10355"/>
                  <a:pt x="3140" y="10019"/>
                </a:cubicBezTo>
                <a:cubicBezTo>
                  <a:pt x="2774" y="9683"/>
                  <a:pt x="2820" y="8138"/>
                  <a:pt x="2179" y="7895"/>
                </a:cubicBezTo>
                <a:cubicBezTo>
                  <a:pt x="1586" y="6800"/>
                  <a:pt x="1549" y="8137"/>
                  <a:pt x="1187" y="7495"/>
                </a:cubicBezTo>
                <a:cubicBezTo>
                  <a:pt x="825" y="6852"/>
                  <a:pt x="-7" y="6157"/>
                  <a:pt x="4" y="4039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8" name="Straight Connector 147"/>
          <p:cNvCxnSpPr/>
          <p:nvPr/>
        </p:nvCxnSpPr>
        <p:spPr>
          <a:xfrm flipV="1">
            <a:off x="3222625" y="5589588"/>
            <a:ext cx="1316038" cy="13176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3111500" y="5775325"/>
            <a:ext cx="2259013" cy="30003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3124200" y="5881688"/>
            <a:ext cx="714375" cy="27463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V="1">
            <a:off x="4141788" y="6075363"/>
            <a:ext cx="1247775" cy="8096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4802188" y="5621338"/>
            <a:ext cx="1057275" cy="1238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flipV="1">
            <a:off x="4086225" y="5775325"/>
            <a:ext cx="1790700" cy="30003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flipV="1">
            <a:off x="5413375" y="5803900"/>
            <a:ext cx="588963" cy="27146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4556125" y="5589588"/>
            <a:ext cx="814388" cy="40005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115" name="Group 7"/>
          <p:cNvGrpSpPr>
            <a:grpSpLocks/>
          </p:cNvGrpSpPr>
          <p:nvPr/>
        </p:nvGrpSpPr>
        <p:grpSpPr bwMode="auto">
          <a:xfrm>
            <a:off x="3681413" y="6015038"/>
            <a:ext cx="563562" cy="293687"/>
            <a:chOff x="1871277" y="1576300"/>
            <a:chExt cx="1128371" cy="437861"/>
          </a:xfrm>
        </p:grpSpPr>
        <p:sp>
          <p:nvSpPr>
            <p:cNvPr id="318" name="Oval 317"/>
            <p:cNvSpPr>
              <a:spLocks noChangeArrowheads="1"/>
            </p:cNvSpPr>
            <p:nvPr/>
          </p:nvSpPr>
          <p:spPr bwMode="auto">
            <a:xfrm flipV="1">
              <a:off x="1874455" y="1694641"/>
              <a:ext cx="1125193" cy="319520"/>
            </a:xfrm>
            <a:prstGeom prst="ellipse">
              <a:avLst/>
            </a:prstGeom>
            <a:gradFill rotWithShape="1">
              <a:gsLst>
                <a:gs pos="0">
                  <a:srgbClr val="262699"/>
                </a:gs>
                <a:gs pos="53000">
                  <a:srgbClr val="8585E0"/>
                </a:gs>
                <a:gs pos="100000">
                  <a:srgbClr val="262699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19" name="Rectangle 318"/>
            <p:cNvSpPr/>
            <p:nvPr/>
          </p:nvSpPr>
          <p:spPr bwMode="auto">
            <a:xfrm>
              <a:off x="1871277" y="1739610"/>
              <a:ext cx="1128371" cy="115975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Oval 319"/>
            <p:cNvSpPr>
              <a:spLocks noChangeArrowheads="1"/>
            </p:cNvSpPr>
            <p:nvPr/>
          </p:nvSpPr>
          <p:spPr bwMode="auto">
            <a:xfrm flipV="1">
              <a:off x="1871277" y="1576300"/>
              <a:ext cx="1125193" cy="319520"/>
            </a:xfrm>
            <a:prstGeom prst="ellipse">
              <a:avLst/>
            </a:prstGeom>
            <a:solidFill>
              <a:srgbClr val="BFBFBF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24" name="Freeform 323"/>
            <p:cNvSpPr/>
            <p:nvPr/>
          </p:nvSpPr>
          <p:spPr bwMode="auto">
            <a:xfrm>
              <a:off x="2160521" y="1673339"/>
              <a:ext cx="546704" cy="16094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5" name="Freeform 324"/>
            <p:cNvSpPr>
              <a:spLocks/>
            </p:cNvSpPr>
            <p:nvPr/>
          </p:nvSpPr>
          <p:spPr bwMode="auto">
            <a:xfrm>
              <a:off x="2103307" y="1633104"/>
              <a:ext cx="661131" cy="111240"/>
            </a:xfrm>
            <a:custGeom>
              <a:avLst/>
              <a:gdLst>
                <a:gd name="T0" fmla="*/ 0 w 3723451"/>
                <a:gd name="T1" fmla="*/ 27215 h 932950"/>
                <a:gd name="T2" fmla="*/ 116331 w 3723451"/>
                <a:gd name="T3" fmla="*/ 321 h 932950"/>
                <a:gd name="T4" fmla="*/ 329509 w 3723451"/>
                <a:gd name="T5" fmla="*/ 62069 h 932950"/>
                <a:gd name="T6" fmla="*/ 532884 w 3723451"/>
                <a:gd name="T7" fmla="*/ 0 h 932950"/>
                <a:gd name="T8" fmla="*/ 661131 w 3723451"/>
                <a:gd name="T9" fmla="*/ 24699 h 932950"/>
                <a:gd name="T10" fmla="*/ 565716 w 3723451"/>
                <a:gd name="T11" fmla="*/ 55071 h 932950"/>
                <a:gd name="T12" fmla="*/ 534996 w 3723451"/>
                <a:gd name="T13" fmla="*/ 46883 h 932950"/>
                <a:gd name="T14" fmla="*/ 333255 w 3723451"/>
                <a:gd name="T15" fmla="*/ 111240 h 932950"/>
                <a:gd name="T16" fmla="*/ 126353 w 3723451"/>
                <a:gd name="T17" fmla="*/ 49250 h 932950"/>
                <a:gd name="T18" fmla="*/ 92901 w 3723451"/>
                <a:gd name="T19" fmla="*/ 55941 h 932950"/>
                <a:gd name="T20" fmla="*/ 0 w 3723451"/>
                <a:gd name="T21" fmla="*/ 27215 h 9329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6" name="Freeform 325"/>
            <p:cNvSpPr>
              <a:spLocks/>
            </p:cNvSpPr>
            <p:nvPr/>
          </p:nvSpPr>
          <p:spPr bwMode="auto">
            <a:xfrm>
              <a:off x="2538765" y="1727776"/>
              <a:ext cx="241567" cy="97039"/>
            </a:xfrm>
            <a:custGeom>
              <a:avLst/>
              <a:gdLst>
                <a:gd name="T0" fmla="*/ 0 w 1366596"/>
                <a:gd name="T1" fmla="*/ 0 h 809868"/>
                <a:gd name="T2" fmla="*/ 241567 w 1366596"/>
                <a:gd name="T3" fmla="*/ 74985 h 809868"/>
                <a:gd name="T4" fmla="*/ 152911 w 1366596"/>
                <a:gd name="T5" fmla="*/ 97039 h 809868"/>
                <a:gd name="T6" fmla="*/ 813 w 1366596"/>
                <a:gd name="T7" fmla="*/ 51276 h 809868"/>
                <a:gd name="T8" fmla="*/ 0 w 1366596"/>
                <a:gd name="T9" fmla="*/ 0 h 809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" name="Freeform 326"/>
            <p:cNvSpPr>
              <a:spLocks/>
            </p:cNvSpPr>
            <p:nvPr/>
          </p:nvSpPr>
          <p:spPr bwMode="auto">
            <a:xfrm>
              <a:off x="2090593" y="1730143"/>
              <a:ext cx="238389" cy="97040"/>
            </a:xfrm>
            <a:custGeom>
              <a:avLst/>
              <a:gdLst>
                <a:gd name="T0" fmla="*/ 235135 w 1348191"/>
                <a:gd name="T1" fmla="*/ 0 h 791462"/>
                <a:gd name="T2" fmla="*/ 238389 w 1348191"/>
                <a:gd name="T3" fmla="*/ 46827 h 791462"/>
                <a:gd name="T4" fmla="*/ 86243 w 1348191"/>
                <a:gd name="T5" fmla="*/ 97040 h 791462"/>
                <a:gd name="T6" fmla="*/ 0 w 1348191"/>
                <a:gd name="T7" fmla="*/ 75037 h 791462"/>
                <a:gd name="T8" fmla="*/ 235135 w 1348191"/>
                <a:gd name="T9" fmla="*/ 0 h 79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22" name="Straight Connector 321"/>
            <p:cNvCxnSpPr>
              <a:cxnSpLocks noChangeShapeType="1"/>
              <a:endCxn id="320" idx="2"/>
            </p:cNvCxnSpPr>
            <p:nvPr/>
          </p:nvCxnSpPr>
          <p:spPr bwMode="auto">
            <a:xfrm flipH="1" flipV="1">
              <a:off x="1871277" y="1737244"/>
              <a:ext cx="3178" cy="1230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3" name="Straight Connector 322"/>
            <p:cNvCxnSpPr>
              <a:cxnSpLocks noChangeShapeType="1"/>
            </p:cNvCxnSpPr>
            <p:nvPr/>
          </p:nvCxnSpPr>
          <p:spPr bwMode="auto">
            <a:xfrm flipH="1" flipV="1">
              <a:off x="2996470" y="1734876"/>
              <a:ext cx="3178" cy="1230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7116" name="Group 327"/>
          <p:cNvGrpSpPr>
            <a:grpSpLocks/>
          </p:cNvGrpSpPr>
          <p:nvPr/>
        </p:nvGrpSpPr>
        <p:grpSpPr bwMode="auto">
          <a:xfrm>
            <a:off x="4376738" y="5473700"/>
            <a:ext cx="565150" cy="292100"/>
            <a:chOff x="1871277" y="1576300"/>
            <a:chExt cx="1128371" cy="437861"/>
          </a:xfrm>
        </p:grpSpPr>
        <p:sp>
          <p:nvSpPr>
            <p:cNvPr id="329" name="Oval 328"/>
            <p:cNvSpPr>
              <a:spLocks noChangeArrowheads="1"/>
            </p:cNvSpPr>
            <p:nvPr/>
          </p:nvSpPr>
          <p:spPr bwMode="auto">
            <a:xfrm flipV="1">
              <a:off x="1874446" y="1692905"/>
              <a:ext cx="1125202" cy="321256"/>
            </a:xfrm>
            <a:prstGeom prst="ellipse">
              <a:avLst/>
            </a:prstGeom>
            <a:gradFill rotWithShape="1">
              <a:gsLst>
                <a:gs pos="0">
                  <a:srgbClr val="262699"/>
                </a:gs>
                <a:gs pos="53000">
                  <a:srgbClr val="8585E0"/>
                </a:gs>
                <a:gs pos="100000">
                  <a:srgbClr val="262699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30" name="Rectangle 329"/>
            <p:cNvSpPr/>
            <p:nvPr/>
          </p:nvSpPr>
          <p:spPr bwMode="auto">
            <a:xfrm>
              <a:off x="1871277" y="1740499"/>
              <a:ext cx="1128371" cy="114225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1" name="Oval 330"/>
            <p:cNvSpPr>
              <a:spLocks noChangeArrowheads="1"/>
            </p:cNvSpPr>
            <p:nvPr/>
          </p:nvSpPr>
          <p:spPr bwMode="auto">
            <a:xfrm flipV="1">
              <a:off x="1871277" y="1576300"/>
              <a:ext cx="1125200" cy="321257"/>
            </a:xfrm>
            <a:prstGeom prst="ellipse">
              <a:avLst/>
            </a:prstGeom>
            <a:solidFill>
              <a:srgbClr val="BFBFBF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32" name="Freeform 331"/>
            <p:cNvSpPr/>
            <p:nvPr/>
          </p:nvSpPr>
          <p:spPr bwMode="auto">
            <a:xfrm>
              <a:off x="2159708" y="1673868"/>
              <a:ext cx="548339" cy="15943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3" name="Freeform 332"/>
            <p:cNvSpPr>
              <a:spLocks/>
            </p:cNvSpPr>
            <p:nvPr/>
          </p:nvSpPr>
          <p:spPr bwMode="auto">
            <a:xfrm>
              <a:off x="2102655" y="1633412"/>
              <a:ext cx="662444" cy="111846"/>
            </a:xfrm>
            <a:custGeom>
              <a:avLst/>
              <a:gdLst>
                <a:gd name="T0" fmla="*/ 0 w 3723451"/>
                <a:gd name="T1" fmla="*/ 27363 h 932950"/>
                <a:gd name="T2" fmla="*/ 116562 w 3723451"/>
                <a:gd name="T3" fmla="*/ 322 h 932950"/>
                <a:gd name="T4" fmla="*/ 330164 w 3723451"/>
                <a:gd name="T5" fmla="*/ 62407 h 932950"/>
                <a:gd name="T6" fmla="*/ 533943 w 3723451"/>
                <a:gd name="T7" fmla="*/ 0 h 932950"/>
                <a:gd name="T8" fmla="*/ 662444 w 3723451"/>
                <a:gd name="T9" fmla="*/ 24834 h 932950"/>
                <a:gd name="T10" fmla="*/ 566839 w 3723451"/>
                <a:gd name="T11" fmla="*/ 55371 h 932950"/>
                <a:gd name="T12" fmla="*/ 536059 w 3723451"/>
                <a:gd name="T13" fmla="*/ 47138 h 932950"/>
                <a:gd name="T14" fmla="*/ 333917 w 3723451"/>
                <a:gd name="T15" fmla="*/ 111846 h 932950"/>
                <a:gd name="T16" fmla="*/ 126604 w 3723451"/>
                <a:gd name="T17" fmla="*/ 49519 h 932950"/>
                <a:gd name="T18" fmla="*/ 93086 w 3723451"/>
                <a:gd name="T19" fmla="*/ 56246 h 932950"/>
                <a:gd name="T20" fmla="*/ 0 w 3723451"/>
                <a:gd name="T21" fmla="*/ 27363 h 9329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4" name="Freeform 333"/>
            <p:cNvSpPr>
              <a:spLocks/>
            </p:cNvSpPr>
            <p:nvPr/>
          </p:nvSpPr>
          <p:spPr bwMode="auto">
            <a:xfrm>
              <a:off x="2536889" y="1728599"/>
              <a:ext cx="244057" cy="97568"/>
            </a:xfrm>
            <a:custGeom>
              <a:avLst/>
              <a:gdLst>
                <a:gd name="T0" fmla="*/ 0 w 1366596"/>
                <a:gd name="T1" fmla="*/ 0 h 809868"/>
                <a:gd name="T2" fmla="*/ 244057 w 1366596"/>
                <a:gd name="T3" fmla="*/ 75393 h 809868"/>
                <a:gd name="T4" fmla="*/ 154487 w 1366596"/>
                <a:gd name="T5" fmla="*/ 97568 h 809868"/>
                <a:gd name="T6" fmla="*/ 822 w 1366596"/>
                <a:gd name="T7" fmla="*/ 51556 h 809868"/>
                <a:gd name="T8" fmla="*/ 0 w 1366596"/>
                <a:gd name="T9" fmla="*/ 0 h 809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Freeform 334"/>
            <p:cNvSpPr>
              <a:spLocks/>
            </p:cNvSpPr>
            <p:nvPr/>
          </p:nvSpPr>
          <p:spPr bwMode="auto">
            <a:xfrm>
              <a:off x="2089977" y="1730980"/>
              <a:ext cx="240888" cy="95187"/>
            </a:xfrm>
            <a:custGeom>
              <a:avLst/>
              <a:gdLst>
                <a:gd name="T0" fmla="*/ 237599 w 1348191"/>
                <a:gd name="T1" fmla="*/ 0 h 791462"/>
                <a:gd name="T2" fmla="*/ 240888 w 1348191"/>
                <a:gd name="T3" fmla="*/ 45933 h 791462"/>
                <a:gd name="T4" fmla="*/ 87147 w 1348191"/>
                <a:gd name="T5" fmla="*/ 95187 h 791462"/>
                <a:gd name="T6" fmla="*/ 0 w 1348191"/>
                <a:gd name="T7" fmla="*/ 73604 h 791462"/>
                <a:gd name="T8" fmla="*/ 237599 w 1348191"/>
                <a:gd name="T9" fmla="*/ 0 h 79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6" name="Straight Connector 335"/>
            <p:cNvCxnSpPr>
              <a:cxnSpLocks noChangeShapeType="1"/>
              <a:endCxn id="331" idx="2"/>
            </p:cNvCxnSpPr>
            <p:nvPr/>
          </p:nvCxnSpPr>
          <p:spPr bwMode="auto">
            <a:xfrm flipH="1" flipV="1">
              <a:off x="1871277" y="1735739"/>
              <a:ext cx="3169" cy="12374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7" name="Straight Connector 336"/>
            <p:cNvCxnSpPr>
              <a:cxnSpLocks noChangeShapeType="1"/>
            </p:cNvCxnSpPr>
            <p:nvPr/>
          </p:nvCxnSpPr>
          <p:spPr bwMode="auto">
            <a:xfrm flipH="1" flipV="1">
              <a:off x="2996477" y="1733359"/>
              <a:ext cx="3171" cy="12374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7117" name="Group 337"/>
          <p:cNvGrpSpPr>
            <a:grpSpLocks/>
          </p:cNvGrpSpPr>
          <p:nvPr/>
        </p:nvGrpSpPr>
        <p:grpSpPr bwMode="auto">
          <a:xfrm>
            <a:off x="5019675" y="5927725"/>
            <a:ext cx="563563" cy="293688"/>
            <a:chOff x="1871277" y="1576300"/>
            <a:chExt cx="1128371" cy="437861"/>
          </a:xfrm>
        </p:grpSpPr>
        <p:sp>
          <p:nvSpPr>
            <p:cNvPr id="339" name="Oval 338"/>
            <p:cNvSpPr>
              <a:spLocks noChangeArrowheads="1"/>
            </p:cNvSpPr>
            <p:nvPr/>
          </p:nvSpPr>
          <p:spPr bwMode="auto">
            <a:xfrm flipV="1">
              <a:off x="1874457" y="1694641"/>
              <a:ext cx="1125191" cy="319520"/>
            </a:xfrm>
            <a:prstGeom prst="ellipse">
              <a:avLst/>
            </a:prstGeom>
            <a:gradFill rotWithShape="1">
              <a:gsLst>
                <a:gs pos="0">
                  <a:srgbClr val="262699"/>
                </a:gs>
                <a:gs pos="53000">
                  <a:srgbClr val="8585E0"/>
                </a:gs>
                <a:gs pos="100000">
                  <a:srgbClr val="262699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40" name="Rectangle 339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1" name="Oval 340"/>
            <p:cNvSpPr>
              <a:spLocks noChangeArrowheads="1"/>
            </p:cNvSpPr>
            <p:nvPr/>
          </p:nvSpPr>
          <p:spPr bwMode="auto">
            <a:xfrm flipV="1">
              <a:off x="1871277" y="1576300"/>
              <a:ext cx="1125191" cy="319520"/>
            </a:xfrm>
            <a:prstGeom prst="ellipse">
              <a:avLst/>
            </a:prstGeom>
            <a:solidFill>
              <a:srgbClr val="BFBFBF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42" name="Freeform 341"/>
            <p:cNvSpPr/>
            <p:nvPr/>
          </p:nvSpPr>
          <p:spPr bwMode="auto">
            <a:xfrm>
              <a:off x="2160522" y="1673340"/>
              <a:ext cx="546703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3" name="Freeform 342"/>
            <p:cNvSpPr>
              <a:spLocks/>
            </p:cNvSpPr>
            <p:nvPr/>
          </p:nvSpPr>
          <p:spPr bwMode="auto">
            <a:xfrm>
              <a:off x="2103309" y="1633103"/>
              <a:ext cx="661129" cy="111241"/>
            </a:xfrm>
            <a:custGeom>
              <a:avLst/>
              <a:gdLst>
                <a:gd name="T0" fmla="*/ 0 w 3723451"/>
                <a:gd name="T1" fmla="*/ 27215 h 932950"/>
                <a:gd name="T2" fmla="*/ 116330 w 3723451"/>
                <a:gd name="T3" fmla="*/ 321 h 932950"/>
                <a:gd name="T4" fmla="*/ 329508 w 3723451"/>
                <a:gd name="T5" fmla="*/ 62070 h 932950"/>
                <a:gd name="T6" fmla="*/ 532883 w 3723451"/>
                <a:gd name="T7" fmla="*/ 0 h 932950"/>
                <a:gd name="T8" fmla="*/ 661129 w 3723451"/>
                <a:gd name="T9" fmla="*/ 24700 h 932950"/>
                <a:gd name="T10" fmla="*/ 565714 w 3723451"/>
                <a:gd name="T11" fmla="*/ 55072 h 932950"/>
                <a:gd name="T12" fmla="*/ 534995 w 3723451"/>
                <a:gd name="T13" fmla="*/ 46883 h 932950"/>
                <a:gd name="T14" fmla="*/ 333254 w 3723451"/>
                <a:gd name="T15" fmla="*/ 111241 h 932950"/>
                <a:gd name="T16" fmla="*/ 126353 w 3723451"/>
                <a:gd name="T17" fmla="*/ 49251 h 932950"/>
                <a:gd name="T18" fmla="*/ 92901 w 3723451"/>
                <a:gd name="T19" fmla="*/ 55941 h 932950"/>
                <a:gd name="T20" fmla="*/ 0 w 3723451"/>
                <a:gd name="T21" fmla="*/ 27215 h 9329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4" name="Freeform 343"/>
            <p:cNvSpPr>
              <a:spLocks/>
            </p:cNvSpPr>
            <p:nvPr/>
          </p:nvSpPr>
          <p:spPr bwMode="auto">
            <a:xfrm>
              <a:off x="2538763" y="1727776"/>
              <a:ext cx="241567" cy="97040"/>
            </a:xfrm>
            <a:custGeom>
              <a:avLst/>
              <a:gdLst>
                <a:gd name="T0" fmla="*/ 0 w 1366596"/>
                <a:gd name="T1" fmla="*/ 0 h 809868"/>
                <a:gd name="T2" fmla="*/ 241567 w 1366596"/>
                <a:gd name="T3" fmla="*/ 74985 h 809868"/>
                <a:gd name="T4" fmla="*/ 152911 w 1366596"/>
                <a:gd name="T5" fmla="*/ 97040 h 809868"/>
                <a:gd name="T6" fmla="*/ 813 w 1366596"/>
                <a:gd name="T7" fmla="*/ 51277 h 809868"/>
                <a:gd name="T8" fmla="*/ 0 w 1366596"/>
                <a:gd name="T9" fmla="*/ 0 h 809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Freeform 344"/>
            <p:cNvSpPr>
              <a:spLocks/>
            </p:cNvSpPr>
            <p:nvPr/>
          </p:nvSpPr>
          <p:spPr bwMode="auto">
            <a:xfrm>
              <a:off x="2090595" y="1730144"/>
              <a:ext cx="238387" cy="97039"/>
            </a:xfrm>
            <a:custGeom>
              <a:avLst/>
              <a:gdLst>
                <a:gd name="T0" fmla="*/ 235133 w 1348191"/>
                <a:gd name="T1" fmla="*/ 0 h 791462"/>
                <a:gd name="T2" fmla="*/ 238387 w 1348191"/>
                <a:gd name="T3" fmla="*/ 46827 h 791462"/>
                <a:gd name="T4" fmla="*/ 86242 w 1348191"/>
                <a:gd name="T5" fmla="*/ 97039 h 791462"/>
                <a:gd name="T6" fmla="*/ 0 w 1348191"/>
                <a:gd name="T7" fmla="*/ 75036 h 791462"/>
                <a:gd name="T8" fmla="*/ 235133 w 1348191"/>
                <a:gd name="T9" fmla="*/ 0 h 79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46" name="Straight Connector 345"/>
            <p:cNvCxnSpPr>
              <a:cxnSpLocks noChangeShapeType="1"/>
              <a:endCxn id="341" idx="2"/>
            </p:cNvCxnSpPr>
            <p:nvPr/>
          </p:nvCxnSpPr>
          <p:spPr bwMode="auto">
            <a:xfrm flipH="1" flipV="1">
              <a:off x="1871277" y="1737243"/>
              <a:ext cx="3180" cy="12307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7" name="Straight Connector 346"/>
            <p:cNvCxnSpPr>
              <a:cxnSpLocks noChangeShapeType="1"/>
            </p:cNvCxnSpPr>
            <p:nvPr/>
          </p:nvCxnSpPr>
          <p:spPr bwMode="auto">
            <a:xfrm flipH="1" flipV="1">
              <a:off x="2996468" y="1734877"/>
              <a:ext cx="3180" cy="12307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7118" name="Group 347"/>
          <p:cNvGrpSpPr>
            <a:grpSpLocks/>
          </p:cNvGrpSpPr>
          <p:nvPr/>
        </p:nvGrpSpPr>
        <p:grpSpPr bwMode="auto">
          <a:xfrm>
            <a:off x="5741988" y="5613400"/>
            <a:ext cx="565150" cy="293688"/>
            <a:chOff x="1871277" y="1576300"/>
            <a:chExt cx="1128371" cy="437861"/>
          </a:xfrm>
        </p:grpSpPr>
        <p:sp>
          <p:nvSpPr>
            <p:cNvPr id="349" name="Oval 348"/>
            <p:cNvSpPr>
              <a:spLocks noChangeArrowheads="1"/>
            </p:cNvSpPr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rotWithShape="1">
              <a:gsLst>
                <a:gs pos="0">
                  <a:srgbClr val="262699"/>
                </a:gs>
                <a:gs pos="53000">
                  <a:srgbClr val="8585E0"/>
                </a:gs>
                <a:gs pos="100000">
                  <a:srgbClr val="262699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50" name="Rectangle 349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1" name="Oval 350"/>
            <p:cNvSpPr>
              <a:spLocks noChangeArrowheads="1"/>
            </p:cNvSpPr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rgbClr val="BFBFBF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52" name="Freeform 351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3" name="Freeform 352"/>
            <p:cNvSpPr>
              <a:spLocks/>
            </p:cNvSpPr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T0" fmla="*/ 0 w 3723451"/>
                <a:gd name="T1" fmla="*/ 27215 h 932950"/>
                <a:gd name="T2" fmla="*/ 116562 w 3723451"/>
                <a:gd name="T3" fmla="*/ 321 h 932950"/>
                <a:gd name="T4" fmla="*/ 330164 w 3723451"/>
                <a:gd name="T5" fmla="*/ 62070 h 932950"/>
                <a:gd name="T6" fmla="*/ 533943 w 3723451"/>
                <a:gd name="T7" fmla="*/ 0 h 932950"/>
                <a:gd name="T8" fmla="*/ 662444 w 3723451"/>
                <a:gd name="T9" fmla="*/ 24700 h 932950"/>
                <a:gd name="T10" fmla="*/ 566839 w 3723451"/>
                <a:gd name="T11" fmla="*/ 55072 h 932950"/>
                <a:gd name="T12" fmla="*/ 536059 w 3723451"/>
                <a:gd name="T13" fmla="*/ 46883 h 932950"/>
                <a:gd name="T14" fmla="*/ 333917 w 3723451"/>
                <a:gd name="T15" fmla="*/ 111241 h 932950"/>
                <a:gd name="T16" fmla="*/ 126604 w 3723451"/>
                <a:gd name="T17" fmla="*/ 49251 h 932950"/>
                <a:gd name="T18" fmla="*/ 93086 w 3723451"/>
                <a:gd name="T19" fmla="*/ 55941 h 932950"/>
                <a:gd name="T20" fmla="*/ 0 w 3723451"/>
                <a:gd name="T21" fmla="*/ 27215 h 9329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4" name="Freeform 353"/>
            <p:cNvSpPr>
              <a:spLocks/>
            </p:cNvSpPr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T0" fmla="*/ 0 w 1366596"/>
                <a:gd name="T1" fmla="*/ 0 h 809868"/>
                <a:gd name="T2" fmla="*/ 244057 w 1366596"/>
                <a:gd name="T3" fmla="*/ 74985 h 809868"/>
                <a:gd name="T4" fmla="*/ 154487 w 1366596"/>
                <a:gd name="T5" fmla="*/ 97040 h 809868"/>
                <a:gd name="T6" fmla="*/ 822 w 1366596"/>
                <a:gd name="T7" fmla="*/ 51277 h 809868"/>
                <a:gd name="T8" fmla="*/ 0 w 1366596"/>
                <a:gd name="T9" fmla="*/ 0 h 809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5" name="Freeform 354"/>
            <p:cNvSpPr>
              <a:spLocks/>
            </p:cNvSpPr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T0" fmla="*/ 237599 w 1348191"/>
                <a:gd name="T1" fmla="*/ 0 h 791462"/>
                <a:gd name="T2" fmla="*/ 240888 w 1348191"/>
                <a:gd name="T3" fmla="*/ 46827 h 791462"/>
                <a:gd name="T4" fmla="*/ 87147 w 1348191"/>
                <a:gd name="T5" fmla="*/ 97039 h 791462"/>
                <a:gd name="T6" fmla="*/ 0 w 1348191"/>
                <a:gd name="T7" fmla="*/ 75036 h 791462"/>
                <a:gd name="T8" fmla="*/ 237599 w 1348191"/>
                <a:gd name="T9" fmla="*/ 0 h 79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6" name="Straight Connector 355"/>
            <p:cNvCxnSpPr>
              <a:cxnSpLocks noChangeShapeType="1"/>
              <a:endCxn id="351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7" name="Straight Connector 356"/>
            <p:cNvCxnSpPr>
              <a:cxnSpLocks noChangeShapeType="1"/>
            </p:cNvCxnSpPr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757363" y="2330450"/>
            <a:ext cx="5270500" cy="3805238"/>
            <a:chOff x="1757805" y="2331054"/>
            <a:chExt cx="5270058" cy="3804634"/>
          </a:xfrm>
        </p:grpSpPr>
        <p:sp>
          <p:nvSpPr>
            <p:cNvPr id="268" name="Freeform 267"/>
            <p:cNvSpPr/>
            <p:nvPr/>
          </p:nvSpPr>
          <p:spPr>
            <a:xfrm>
              <a:off x="1776853" y="4829382"/>
              <a:ext cx="1220685" cy="920604"/>
            </a:xfrm>
            <a:custGeom>
              <a:avLst/>
              <a:gdLst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418712 w 1040633"/>
                <a:gd name="connsiteY4" fmla="*/ 1189324 h 1219697"/>
                <a:gd name="connsiteX5" fmla="*/ 139870 w 1040633"/>
                <a:gd name="connsiteY5" fmla="*/ 1191723 h 1219697"/>
                <a:gd name="connsiteX0" fmla="*/ 139870 w 1040633"/>
                <a:gd name="connsiteY0" fmla="*/ 1191723 h 1355926"/>
                <a:gd name="connsiteX1" fmla="*/ 0 w 1040633"/>
                <a:gd name="connsiteY1" fmla="*/ 0 h 1355926"/>
                <a:gd name="connsiteX2" fmla="*/ 1040633 w 1040633"/>
                <a:gd name="connsiteY2" fmla="*/ 16785 h 1355926"/>
                <a:gd name="connsiteX3" fmla="*/ 833625 w 1040633"/>
                <a:gd name="connsiteY3" fmla="*/ 1219697 h 1355926"/>
                <a:gd name="connsiteX4" fmla="*/ 139870 w 1040633"/>
                <a:gd name="connsiteY4" fmla="*/ 1191723 h 1355926"/>
                <a:gd name="connsiteX0" fmla="*/ 139870 w 1040633"/>
                <a:gd name="connsiteY0" fmla="*/ 1191723 h 1289901"/>
                <a:gd name="connsiteX1" fmla="*/ 0 w 1040633"/>
                <a:gd name="connsiteY1" fmla="*/ 0 h 1289901"/>
                <a:gd name="connsiteX2" fmla="*/ 1040633 w 1040633"/>
                <a:gd name="connsiteY2" fmla="*/ 16785 h 1289901"/>
                <a:gd name="connsiteX3" fmla="*/ 833625 w 1040633"/>
                <a:gd name="connsiteY3" fmla="*/ 1219697 h 1289901"/>
                <a:gd name="connsiteX4" fmla="*/ 139870 w 1040633"/>
                <a:gd name="connsiteY4" fmla="*/ 1191723 h 1289901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191723"/>
                <a:gd name="connsiteX1" fmla="*/ 0 w 1040633"/>
                <a:gd name="connsiteY1" fmla="*/ 0 h 1191723"/>
                <a:gd name="connsiteX2" fmla="*/ 1040633 w 1040633"/>
                <a:gd name="connsiteY2" fmla="*/ 16785 h 1191723"/>
                <a:gd name="connsiteX3" fmla="*/ 671988 w 1040633"/>
                <a:gd name="connsiteY3" fmla="*/ 1158121 h 1191723"/>
                <a:gd name="connsiteX4" fmla="*/ 139870 w 1040633"/>
                <a:gd name="connsiteY4" fmla="*/ 1191723 h 1191723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363082 w 1040633"/>
                <a:gd name="connsiteY4" fmla="*/ 1160935 h 1160935"/>
                <a:gd name="connsiteX0" fmla="*/ 448507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448507 w 1040633"/>
                <a:gd name="connsiteY4" fmla="*/ 1160935 h 1160935"/>
                <a:gd name="connsiteX0" fmla="*/ 448507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448507 w 1040633"/>
                <a:gd name="connsiteY4" fmla="*/ 1160935 h 1160935"/>
                <a:gd name="connsiteX0" fmla="*/ 448507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448507 w 1040633"/>
                <a:gd name="connsiteY4" fmla="*/ 1160935 h 1160935"/>
                <a:gd name="connsiteX0" fmla="*/ 448507 w 1325315"/>
                <a:gd name="connsiteY0" fmla="*/ 1160935 h 1160935"/>
                <a:gd name="connsiteX1" fmla="*/ 0 w 1325315"/>
                <a:gd name="connsiteY1" fmla="*/ 0 h 1160935"/>
                <a:gd name="connsiteX2" fmla="*/ 1040633 w 1325315"/>
                <a:gd name="connsiteY2" fmla="*/ 16785 h 1160935"/>
                <a:gd name="connsiteX3" fmla="*/ 1214315 w 1325315"/>
                <a:gd name="connsiteY3" fmla="*/ 1064597 h 1160935"/>
                <a:gd name="connsiteX4" fmla="*/ 448507 w 1325315"/>
                <a:gd name="connsiteY4" fmla="*/ 1160935 h 1160935"/>
                <a:gd name="connsiteX0" fmla="*/ 448507 w 1214315"/>
                <a:gd name="connsiteY0" fmla="*/ 1160935 h 1160935"/>
                <a:gd name="connsiteX1" fmla="*/ 0 w 1214315"/>
                <a:gd name="connsiteY1" fmla="*/ 0 h 1160935"/>
                <a:gd name="connsiteX2" fmla="*/ 1040633 w 1214315"/>
                <a:gd name="connsiteY2" fmla="*/ 16785 h 1160935"/>
                <a:gd name="connsiteX3" fmla="*/ 1214315 w 1214315"/>
                <a:gd name="connsiteY3" fmla="*/ 1064597 h 1160935"/>
                <a:gd name="connsiteX4" fmla="*/ 448507 w 1214315"/>
                <a:gd name="connsiteY4" fmla="*/ 1160935 h 1160935"/>
                <a:gd name="connsiteX0" fmla="*/ 448507 w 1214315"/>
                <a:gd name="connsiteY0" fmla="*/ 1160935 h 1160935"/>
                <a:gd name="connsiteX1" fmla="*/ 0 w 1214315"/>
                <a:gd name="connsiteY1" fmla="*/ 0 h 1160935"/>
                <a:gd name="connsiteX2" fmla="*/ 1040633 w 1214315"/>
                <a:gd name="connsiteY2" fmla="*/ 16785 h 1160935"/>
                <a:gd name="connsiteX3" fmla="*/ 1214315 w 1214315"/>
                <a:gd name="connsiteY3" fmla="*/ 1064597 h 1160935"/>
                <a:gd name="connsiteX4" fmla="*/ 448507 w 1214315"/>
                <a:gd name="connsiteY4" fmla="*/ 1160935 h 1160935"/>
                <a:gd name="connsiteX0" fmla="*/ 1053964 w 1214315"/>
                <a:gd name="connsiteY0" fmla="*/ 1136323 h 1136323"/>
                <a:gd name="connsiteX1" fmla="*/ 0 w 1214315"/>
                <a:gd name="connsiteY1" fmla="*/ 0 h 1136323"/>
                <a:gd name="connsiteX2" fmla="*/ 1040633 w 1214315"/>
                <a:gd name="connsiteY2" fmla="*/ 16785 h 1136323"/>
                <a:gd name="connsiteX3" fmla="*/ 1214315 w 1214315"/>
                <a:gd name="connsiteY3" fmla="*/ 1064597 h 1136323"/>
                <a:gd name="connsiteX4" fmla="*/ 1053964 w 1214315"/>
                <a:gd name="connsiteY4" fmla="*/ 1136323 h 1136323"/>
                <a:gd name="connsiteX0" fmla="*/ 1053964 w 1214315"/>
                <a:gd name="connsiteY0" fmla="*/ 1136323 h 1136323"/>
                <a:gd name="connsiteX1" fmla="*/ 0 w 1214315"/>
                <a:gd name="connsiteY1" fmla="*/ 0 h 1136323"/>
                <a:gd name="connsiteX2" fmla="*/ 1040633 w 1214315"/>
                <a:gd name="connsiteY2" fmla="*/ 16785 h 1136323"/>
                <a:gd name="connsiteX3" fmla="*/ 1214315 w 1214315"/>
                <a:gd name="connsiteY3" fmla="*/ 1064597 h 1136323"/>
                <a:gd name="connsiteX4" fmla="*/ 1053964 w 1214315"/>
                <a:gd name="connsiteY4" fmla="*/ 1136323 h 1136323"/>
                <a:gd name="connsiteX0" fmla="*/ 1053964 w 1214315"/>
                <a:gd name="connsiteY0" fmla="*/ 1136323 h 1136323"/>
                <a:gd name="connsiteX1" fmla="*/ 0 w 1214315"/>
                <a:gd name="connsiteY1" fmla="*/ 0 h 1136323"/>
                <a:gd name="connsiteX2" fmla="*/ 1040633 w 1214315"/>
                <a:gd name="connsiteY2" fmla="*/ 16785 h 1136323"/>
                <a:gd name="connsiteX3" fmla="*/ 1214315 w 1214315"/>
                <a:gd name="connsiteY3" fmla="*/ 1064597 h 1136323"/>
                <a:gd name="connsiteX4" fmla="*/ 1053964 w 1214315"/>
                <a:gd name="connsiteY4" fmla="*/ 1136323 h 1136323"/>
                <a:gd name="connsiteX0" fmla="*/ 1060159 w 1220510"/>
                <a:gd name="connsiteY0" fmla="*/ 1119627 h 1119627"/>
                <a:gd name="connsiteX1" fmla="*/ 0 w 1220510"/>
                <a:gd name="connsiteY1" fmla="*/ 249694 h 1119627"/>
                <a:gd name="connsiteX2" fmla="*/ 1046828 w 1220510"/>
                <a:gd name="connsiteY2" fmla="*/ 89 h 1119627"/>
                <a:gd name="connsiteX3" fmla="*/ 1220510 w 1220510"/>
                <a:gd name="connsiteY3" fmla="*/ 1047901 h 1119627"/>
                <a:gd name="connsiteX4" fmla="*/ 1060159 w 1220510"/>
                <a:gd name="connsiteY4" fmla="*/ 1119627 h 1119627"/>
                <a:gd name="connsiteX0" fmla="*/ 1060159 w 1220510"/>
                <a:gd name="connsiteY0" fmla="*/ 1119627 h 1119627"/>
                <a:gd name="connsiteX1" fmla="*/ 0 w 1220510"/>
                <a:gd name="connsiteY1" fmla="*/ 249694 h 1119627"/>
                <a:gd name="connsiteX2" fmla="*/ 1046828 w 1220510"/>
                <a:gd name="connsiteY2" fmla="*/ 89 h 1119627"/>
                <a:gd name="connsiteX3" fmla="*/ 1220510 w 1220510"/>
                <a:gd name="connsiteY3" fmla="*/ 1047901 h 1119627"/>
                <a:gd name="connsiteX4" fmla="*/ 1060159 w 1220510"/>
                <a:gd name="connsiteY4" fmla="*/ 1119627 h 1119627"/>
                <a:gd name="connsiteX0" fmla="*/ 1060159 w 1220510"/>
                <a:gd name="connsiteY0" fmla="*/ 1119627 h 1119627"/>
                <a:gd name="connsiteX1" fmla="*/ 0 w 1220510"/>
                <a:gd name="connsiteY1" fmla="*/ 249694 h 1119627"/>
                <a:gd name="connsiteX2" fmla="*/ 1046828 w 1220510"/>
                <a:gd name="connsiteY2" fmla="*/ 89 h 1119627"/>
                <a:gd name="connsiteX3" fmla="*/ 1220510 w 1220510"/>
                <a:gd name="connsiteY3" fmla="*/ 1047901 h 1119627"/>
                <a:gd name="connsiteX4" fmla="*/ 1060159 w 1220510"/>
                <a:gd name="connsiteY4" fmla="*/ 1119627 h 1119627"/>
                <a:gd name="connsiteX0" fmla="*/ 1060159 w 1220510"/>
                <a:gd name="connsiteY0" fmla="*/ 921649 h 921649"/>
                <a:gd name="connsiteX1" fmla="*/ 0 w 1220510"/>
                <a:gd name="connsiteY1" fmla="*/ 51716 h 921649"/>
                <a:gd name="connsiteX2" fmla="*/ 1059218 w 1220510"/>
                <a:gd name="connsiteY2" fmla="*/ 355 h 921649"/>
                <a:gd name="connsiteX3" fmla="*/ 1220510 w 1220510"/>
                <a:gd name="connsiteY3" fmla="*/ 849923 h 921649"/>
                <a:gd name="connsiteX4" fmla="*/ 1060159 w 1220510"/>
                <a:gd name="connsiteY4" fmla="*/ 921649 h 921649"/>
                <a:gd name="connsiteX0" fmla="*/ 1060159 w 1220510"/>
                <a:gd name="connsiteY0" fmla="*/ 921649 h 921649"/>
                <a:gd name="connsiteX1" fmla="*/ 0 w 1220510"/>
                <a:gd name="connsiteY1" fmla="*/ 51716 h 921649"/>
                <a:gd name="connsiteX2" fmla="*/ 1059218 w 1220510"/>
                <a:gd name="connsiteY2" fmla="*/ 355 h 921649"/>
                <a:gd name="connsiteX3" fmla="*/ 1220510 w 1220510"/>
                <a:gd name="connsiteY3" fmla="*/ 849923 h 921649"/>
                <a:gd name="connsiteX4" fmla="*/ 1060159 w 1220510"/>
                <a:gd name="connsiteY4" fmla="*/ 921649 h 921649"/>
                <a:gd name="connsiteX0" fmla="*/ 1060159 w 1220510"/>
                <a:gd name="connsiteY0" fmla="*/ 921649 h 921649"/>
                <a:gd name="connsiteX1" fmla="*/ 0 w 1220510"/>
                <a:gd name="connsiteY1" fmla="*/ 51716 h 921649"/>
                <a:gd name="connsiteX2" fmla="*/ 1059218 w 1220510"/>
                <a:gd name="connsiteY2" fmla="*/ 355 h 921649"/>
                <a:gd name="connsiteX3" fmla="*/ 1220510 w 1220510"/>
                <a:gd name="connsiteY3" fmla="*/ 849923 h 921649"/>
                <a:gd name="connsiteX4" fmla="*/ 1060159 w 1220510"/>
                <a:gd name="connsiteY4" fmla="*/ 921649 h 921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510" h="921649">
                  <a:moveTo>
                    <a:pt x="1060159" y="921649"/>
                  </a:moveTo>
                  <a:cubicBezTo>
                    <a:pt x="166591" y="183345"/>
                    <a:pt x="908943" y="790884"/>
                    <a:pt x="0" y="51716"/>
                  </a:cubicBezTo>
                  <a:cubicBezTo>
                    <a:pt x="346878" y="57311"/>
                    <a:pt x="712340" y="-5240"/>
                    <a:pt x="1059218" y="355"/>
                  </a:cubicBezTo>
                  <a:cubicBezTo>
                    <a:pt x="1192967" y="751903"/>
                    <a:pt x="1090859" y="157699"/>
                    <a:pt x="1220510" y="849923"/>
                  </a:cubicBezTo>
                  <a:cubicBezTo>
                    <a:pt x="1126090" y="855456"/>
                    <a:pt x="1222187" y="863235"/>
                    <a:pt x="1060159" y="92164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Freeform 271"/>
            <p:cNvSpPr/>
            <p:nvPr/>
          </p:nvSpPr>
          <p:spPr>
            <a:xfrm>
              <a:off x="6102428" y="4916682"/>
              <a:ext cx="925435" cy="757117"/>
            </a:xfrm>
            <a:custGeom>
              <a:avLst/>
              <a:gdLst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418712 w 1040633"/>
                <a:gd name="connsiteY4" fmla="*/ 1189324 h 1219697"/>
                <a:gd name="connsiteX5" fmla="*/ 139870 w 1040633"/>
                <a:gd name="connsiteY5" fmla="*/ 1191723 h 1219697"/>
                <a:gd name="connsiteX0" fmla="*/ 139870 w 1040633"/>
                <a:gd name="connsiteY0" fmla="*/ 1191723 h 1355926"/>
                <a:gd name="connsiteX1" fmla="*/ 0 w 1040633"/>
                <a:gd name="connsiteY1" fmla="*/ 0 h 1355926"/>
                <a:gd name="connsiteX2" fmla="*/ 1040633 w 1040633"/>
                <a:gd name="connsiteY2" fmla="*/ 16785 h 1355926"/>
                <a:gd name="connsiteX3" fmla="*/ 833625 w 1040633"/>
                <a:gd name="connsiteY3" fmla="*/ 1219697 h 1355926"/>
                <a:gd name="connsiteX4" fmla="*/ 139870 w 1040633"/>
                <a:gd name="connsiteY4" fmla="*/ 1191723 h 1355926"/>
                <a:gd name="connsiteX0" fmla="*/ 139870 w 1040633"/>
                <a:gd name="connsiteY0" fmla="*/ 1191723 h 1289901"/>
                <a:gd name="connsiteX1" fmla="*/ 0 w 1040633"/>
                <a:gd name="connsiteY1" fmla="*/ 0 h 1289901"/>
                <a:gd name="connsiteX2" fmla="*/ 1040633 w 1040633"/>
                <a:gd name="connsiteY2" fmla="*/ 16785 h 1289901"/>
                <a:gd name="connsiteX3" fmla="*/ 833625 w 1040633"/>
                <a:gd name="connsiteY3" fmla="*/ 1219697 h 1289901"/>
                <a:gd name="connsiteX4" fmla="*/ 139870 w 1040633"/>
                <a:gd name="connsiteY4" fmla="*/ 1191723 h 1289901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191723"/>
                <a:gd name="connsiteX1" fmla="*/ 0 w 1040633"/>
                <a:gd name="connsiteY1" fmla="*/ 0 h 1191723"/>
                <a:gd name="connsiteX2" fmla="*/ 1040633 w 1040633"/>
                <a:gd name="connsiteY2" fmla="*/ 16785 h 1191723"/>
                <a:gd name="connsiteX3" fmla="*/ 671988 w 1040633"/>
                <a:gd name="connsiteY3" fmla="*/ 1158121 h 1191723"/>
                <a:gd name="connsiteX4" fmla="*/ 139870 w 1040633"/>
                <a:gd name="connsiteY4" fmla="*/ 1191723 h 1191723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71988 w 778664"/>
                <a:gd name="connsiteY3" fmla="*/ 1158121 h 1160935"/>
                <a:gd name="connsiteX4" fmla="*/ 363082 w 778664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94768 w 778664"/>
                <a:gd name="connsiteY3" fmla="*/ 1112562 h 1160935"/>
                <a:gd name="connsiteX4" fmla="*/ 363082 w 778664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94768 w 778664"/>
                <a:gd name="connsiteY3" fmla="*/ 1112562 h 1160935"/>
                <a:gd name="connsiteX4" fmla="*/ 363082 w 778664"/>
                <a:gd name="connsiteY4" fmla="*/ 1160935 h 1160935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18198 w 499610"/>
                <a:gd name="connsiteY4" fmla="*/ 973305 h 976186"/>
                <a:gd name="connsiteX0" fmla="*/ 11819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1819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23004 w 954755"/>
                <a:gd name="connsiteY0" fmla="*/ 943771 h 976186"/>
                <a:gd name="connsiteX1" fmla="*/ 455145 w 954755"/>
                <a:gd name="connsiteY1" fmla="*/ 11688 h 976186"/>
                <a:gd name="connsiteX2" fmla="*/ 954755 w 954755"/>
                <a:gd name="connsiteY2" fmla="*/ 0 h 976186"/>
                <a:gd name="connsiteX3" fmla="*/ 728484 w 954755"/>
                <a:gd name="connsiteY3" fmla="*/ 976186 h 976186"/>
                <a:gd name="connsiteX4" fmla="*/ 23004 w 954755"/>
                <a:gd name="connsiteY4" fmla="*/ 943771 h 976186"/>
                <a:gd name="connsiteX0" fmla="*/ 0 w 931751"/>
                <a:gd name="connsiteY0" fmla="*/ 943771 h 976186"/>
                <a:gd name="connsiteX1" fmla="*/ 432141 w 931751"/>
                <a:gd name="connsiteY1" fmla="*/ 11688 h 976186"/>
                <a:gd name="connsiteX2" fmla="*/ 931751 w 931751"/>
                <a:gd name="connsiteY2" fmla="*/ 0 h 976186"/>
                <a:gd name="connsiteX3" fmla="*/ 705480 w 931751"/>
                <a:gd name="connsiteY3" fmla="*/ 976186 h 976186"/>
                <a:gd name="connsiteX4" fmla="*/ 0 w 931751"/>
                <a:gd name="connsiteY4" fmla="*/ 943771 h 976186"/>
                <a:gd name="connsiteX0" fmla="*/ 0 w 931751"/>
                <a:gd name="connsiteY0" fmla="*/ 943771 h 976186"/>
                <a:gd name="connsiteX1" fmla="*/ 432141 w 931751"/>
                <a:gd name="connsiteY1" fmla="*/ 11688 h 976186"/>
                <a:gd name="connsiteX2" fmla="*/ 931751 w 931751"/>
                <a:gd name="connsiteY2" fmla="*/ 0 h 976186"/>
                <a:gd name="connsiteX3" fmla="*/ 705480 w 931751"/>
                <a:gd name="connsiteY3" fmla="*/ 976186 h 976186"/>
                <a:gd name="connsiteX4" fmla="*/ 0 w 931751"/>
                <a:gd name="connsiteY4" fmla="*/ 943771 h 976186"/>
                <a:gd name="connsiteX0" fmla="*/ 0 w 931751"/>
                <a:gd name="connsiteY0" fmla="*/ 943771 h 976186"/>
                <a:gd name="connsiteX1" fmla="*/ 432141 w 931751"/>
                <a:gd name="connsiteY1" fmla="*/ 11688 h 976186"/>
                <a:gd name="connsiteX2" fmla="*/ 931751 w 931751"/>
                <a:gd name="connsiteY2" fmla="*/ 0 h 976186"/>
                <a:gd name="connsiteX3" fmla="*/ 705480 w 931751"/>
                <a:gd name="connsiteY3" fmla="*/ 976186 h 976186"/>
                <a:gd name="connsiteX4" fmla="*/ 0 w 931751"/>
                <a:gd name="connsiteY4" fmla="*/ 943771 h 976186"/>
                <a:gd name="connsiteX0" fmla="*/ 0 w 931751"/>
                <a:gd name="connsiteY0" fmla="*/ 943771 h 966342"/>
                <a:gd name="connsiteX1" fmla="*/ 432141 w 931751"/>
                <a:gd name="connsiteY1" fmla="*/ 11688 h 966342"/>
                <a:gd name="connsiteX2" fmla="*/ 931751 w 931751"/>
                <a:gd name="connsiteY2" fmla="*/ 0 h 966342"/>
                <a:gd name="connsiteX3" fmla="*/ 183705 w 931751"/>
                <a:gd name="connsiteY3" fmla="*/ 966342 h 966342"/>
                <a:gd name="connsiteX4" fmla="*/ 0 w 931751"/>
                <a:gd name="connsiteY4" fmla="*/ 943771 h 966342"/>
                <a:gd name="connsiteX0" fmla="*/ 0 w 931751"/>
                <a:gd name="connsiteY0" fmla="*/ 943771 h 966342"/>
                <a:gd name="connsiteX1" fmla="*/ 432141 w 931751"/>
                <a:gd name="connsiteY1" fmla="*/ 11688 h 966342"/>
                <a:gd name="connsiteX2" fmla="*/ 931751 w 931751"/>
                <a:gd name="connsiteY2" fmla="*/ 0 h 966342"/>
                <a:gd name="connsiteX3" fmla="*/ 183705 w 931751"/>
                <a:gd name="connsiteY3" fmla="*/ 966342 h 966342"/>
                <a:gd name="connsiteX4" fmla="*/ 0 w 931751"/>
                <a:gd name="connsiteY4" fmla="*/ 943771 h 966342"/>
                <a:gd name="connsiteX0" fmla="*/ 0 w 931751"/>
                <a:gd name="connsiteY0" fmla="*/ 943771 h 966342"/>
                <a:gd name="connsiteX1" fmla="*/ 432141 w 931751"/>
                <a:gd name="connsiteY1" fmla="*/ 11688 h 966342"/>
                <a:gd name="connsiteX2" fmla="*/ 931751 w 931751"/>
                <a:gd name="connsiteY2" fmla="*/ 0 h 966342"/>
                <a:gd name="connsiteX3" fmla="*/ 183705 w 931751"/>
                <a:gd name="connsiteY3" fmla="*/ 966342 h 966342"/>
                <a:gd name="connsiteX4" fmla="*/ 0 w 931751"/>
                <a:gd name="connsiteY4" fmla="*/ 943771 h 966342"/>
                <a:gd name="connsiteX0" fmla="*/ 0 w 956363"/>
                <a:gd name="connsiteY0" fmla="*/ 932083 h 954654"/>
                <a:gd name="connsiteX1" fmla="*/ 432141 w 956363"/>
                <a:gd name="connsiteY1" fmla="*/ 0 h 954654"/>
                <a:gd name="connsiteX2" fmla="*/ 956363 w 956363"/>
                <a:gd name="connsiteY2" fmla="*/ 12924 h 954654"/>
                <a:gd name="connsiteX3" fmla="*/ 183705 w 956363"/>
                <a:gd name="connsiteY3" fmla="*/ 954654 h 954654"/>
                <a:gd name="connsiteX4" fmla="*/ 0 w 956363"/>
                <a:gd name="connsiteY4" fmla="*/ 932083 h 954654"/>
                <a:gd name="connsiteX0" fmla="*/ 0 w 956363"/>
                <a:gd name="connsiteY0" fmla="*/ 919226 h 941797"/>
                <a:gd name="connsiteX1" fmla="*/ 405840 w 956363"/>
                <a:gd name="connsiteY1" fmla="*/ 197551 h 941797"/>
                <a:gd name="connsiteX2" fmla="*/ 956363 w 956363"/>
                <a:gd name="connsiteY2" fmla="*/ 67 h 941797"/>
                <a:gd name="connsiteX3" fmla="*/ 183705 w 956363"/>
                <a:gd name="connsiteY3" fmla="*/ 941797 h 941797"/>
                <a:gd name="connsiteX4" fmla="*/ 0 w 956363"/>
                <a:gd name="connsiteY4" fmla="*/ 919226 h 941797"/>
                <a:gd name="connsiteX0" fmla="*/ 0 w 956363"/>
                <a:gd name="connsiteY0" fmla="*/ 919226 h 941797"/>
                <a:gd name="connsiteX1" fmla="*/ 405840 w 956363"/>
                <a:gd name="connsiteY1" fmla="*/ 197551 h 941797"/>
                <a:gd name="connsiteX2" fmla="*/ 956363 w 956363"/>
                <a:gd name="connsiteY2" fmla="*/ 67 h 941797"/>
                <a:gd name="connsiteX3" fmla="*/ 183705 w 956363"/>
                <a:gd name="connsiteY3" fmla="*/ 941797 h 941797"/>
                <a:gd name="connsiteX4" fmla="*/ 0 w 956363"/>
                <a:gd name="connsiteY4" fmla="*/ 919226 h 941797"/>
                <a:gd name="connsiteX0" fmla="*/ 0 w 956363"/>
                <a:gd name="connsiteY0" fmla="*/ 919226 h 941797"/>
                <a:gd name="connsiteX1" fmla="*/ 405840 w 956363"/>
                <a:gd name="connsiteY1" fmla="*/ 197551 h 941797"/>
                <a:gd name="connsiteX2" fmla="*/ 956363 w 956363"/>
                <a:gd name="connsiteY2" fmla="*/ 67 h 941797"/>
                <a:gd name="connsiteX3" fmla="*/ 183705 w 956363"/>
                <a:gd name="connsiteY3" fmla="*/ 941797 h 941797"/>
                <a:gd name="connsiteX4" fmla="*/ 0 w 956363"/>
                <a:gd name="connsiteY4" fmla="*/ 919226 h 941797"/>
                <a:gd name="connsiteX0" fmla="*/ 0 w 926304"/>
                <a:gd name="connsiteY0" fmla="*/ 735614 h 758185"/>
                <a:gd name="connsiteX1" fmla="*/ 405840 w 926304"/>
                <a:gd name="connsiteY1" fmla="*/ 13939 h 758185"/>
                <a:gd name="connsiteX2" fmla="*/ 926304 w 926304"/>
                <a:gd name="connsiteY2" fmla="*/ 563 h 758185"/>
                <a:gd name="connsiteX3" fmla="*/ 183705 w 926304"/>
                <a:gd name="connsiteY3" fmla="*/ 758185 h 758185"/>
                <a:gd name="connsiteX4" fmla="*/ 0 w 926304"/>
                <a:gd name="connsiteY4" fmla="*/ 735614 h 758185"/>
                <a:gd name="connsiteX0" fmla="*/ 0 w 926304"/>
                <a:gd name="connsiteY0" fmla="*/ 735614 h 758185"/>
                <a:gd name="connsiteX1" fmla="*/ 405840 w 926304"/>
                <a:gd name="connsiteY1" fmla="*/ 13939 h 758185"/>
                <a:gd name="connsiteX2" fmla="*/ 926304 w 926304"/>
                <a:gd name="connsiteY2" fmla="*/ 563 h 758185"/>
                <a:gd name="connsiteX3" fmla="*/ 183705 w 926304"/>
                <a:gd name="connsiteY3" fmla="*/ 758185 h 758185"/>
                <a:gd name="connsiteX4" fmla="*/ 0 w 926304"/>
                <a:gd name="connsiteY4" fmla="*/ 735614 h 758185"/>
                <a:gd name="connsiteX0" fmla="*/ 0 w 926304"/>
                <a:gd name="connsiteY0" fmla="*/ 735614 h 758185"/>
                <a:gd name="connsiteX1" fmla="*/ 405840 w 926304"/>
                <a:gd name="connsiteY1" fmla="*/ 13939 h 758185"/>
                <a:gd name="connsiteX2" fmla="*/ 926304 w 926304"/>
                <a:gd name="connsiteY2" fmla="*/ 563 h 758185"/>
                <a:gd name="connsiteX3" fmla="*/ 183705 w 926304"/>
                <a:gd name="connsiteY3" fmla="*/ 758185 h 758185"/>
                <a:gd name="connsiteX4" fmla="*/ 0 w 926304"/>
                <a:gd name="connsiteY4" fmla="*/ 735614 h 758185"/>
                <a:gd name="connsiteX0" fmla="*/ 0 w 926304"/>
                <a:gd name="connsiteY0" fmla="*/ 735614 h 758185"/>
                <a:gd name="connsiteX1" fmla="*/ 405840 w 926304"/>
                <a:gd name="connsiteY1" fmla="*/ 13939 h 758185"/>
                <a:gd name="connsiteX2" fmla="*/ 926304 w 926304"/>
                <a:gd name="connsiteY2" fmla="*/ 563 h 758185"/>
                <a:gd name="connsiteX3" fmla="*/ 183705 w 926304"/>
                <a:gd name="connsiteY3" fmla="*/ 758185 h 758185"/>
                <a:gd name="connsiteX4" fmla="*/ 0 w 926304"/>
                <a:gd name="connsiteY4" fmla="*/ 735614 h 758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6304" h="758185">
                  <a:moveTo>
                    <a:pt x="0" y="735614"/>
                  </a:moveTo>
                  <a:cubicBezTo>
                    <a:pt x="309918" y="169731"/>
                    <a:pt x="59088" y="622691"/>
                    <a:pt x="405840" y="13939"/>
                  </a:cubicBezTo>
                  <a:cubicBezTo>
                    <a:pt x="580581" y="18247"/>
                    <a:pt x="751563" y="-3745"/>
                    <a:pt x="926304" y="563"/>
                  </a:cubicBezTo>
                  <a:cubicBezTo>
                    <a:pt x="312762" y="607705"/>
                    <a:pt x="474902" y="459041"/>
                    <a:pt x="183705" y="758185"/>
                  </a:cubicBezTo>
                  <a:cubicBezTo>
                    <a:pt x="49420" y="729549"/>
                    <a:pt x="196198" y="734148"/>
                    <a:pt x="0" y="73561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  <a:alpha val="5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" name="Freeform 272"/>
            <p:cNvSpPr/>
            <p:nvPr/>
          </p:nvSpPr>
          <p:spPr>
            <a:xfrm>
              <a:off x="5288109" y="4937315"/>
              <a:ext cx="725426" cy="1099963"/>
            </a:xfrm>
            <a:custGeom>
              <a:avLst/>
              <a:gdLst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418712 w 1040633"/>
                <a:gd name="connsiteY4" fmla="*/ 1189324 h 1219697"/>
                <a:gd name="connsiteX5" fmla="*/ 139870 w 1040633"/>
                <a:gd name="connsiteY5" fmla="*/ 1191723 h 1219697"/>
                <a:gd name="connsiteX0" fmla="*/ 139870 w 1040633"/>
                <a:gd name="connsiteY0" fmla="*/ 1191723 h 1355926"/>
                <a:gd name="connsiteX1" fmla="*/ 0 w 1040633"/>
                <a:gd name="connsiteY1" fmla="*/ 0 h 1355926"/>
                <a:gd name="connsiteX2" fmla="*/ 1040633 w 1040633"/>
                <a:gd name="connsiteY2" fmla="*/ 16785 h 1355926"/>
                <a:gd name="connsiteX3" fmla="*/ 833625 w 1040633"/>
                <a:gd name="connsiteY3" fmla="*/ 1219697 h 1355926"/>
                <a:gd name="connsiteX4" fmla="*/ 139870 w 1040633"/>
                <a:gd name="connsiteY4" fmla="*/ 1191723 h 1355926"/>
                <a:gd name="connsiteX0" fmla="*/ 139870 w 1040633"/>
                <a:gd name="connsiteY0" fmla="*/ 1191723 h 1289901"/>
                <a:gd name="connsiteX1" fmla="*/ 0 w 1040633"/>
                <a:gd name="connsiteY1" fmla="*/ 0 h 1289901"/>
                <a:gd name="connsiteX2" fmla="*/ 1040633 w 1040633"/>
                <a:gd name="connsiteY2" fmla="*/ 16785 h 1289901"/>
                <a:gd name="connsiteX3" fmla="*/ 833625 w 1040633"/>
                <a:gd name="connsiteY3" fmla="*/ 1219697 h 1289901"/>
                <a:gd name="connsiteX4" fmla="*/ 139870 w 1040633"/>
                <a:gd name="connsiteY4" fmla="*/ 1191723 h 1289901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191723"/>
                <a:gd name="connsiteX1" fmla="*/ 0 w 1040633"/>
                <a:gd name="connsiteY1" fmla="*/ 0 h 1191723"/>
                <a:gd name="connsiteX2" fmla="*/ 1040633 w 1040633"/>
                <a:gd name="connsiteY2" fmla="*/ 16785 h 1191723"/>
                <a:gd name="connsiteX3" fmla="*/ 671988 w 1040633"/>
                <a:gd name="connsiteY3" fmla="*/ 1158121 h 1191723"/>
                <a:gd name="connsiteX4" fmla="*/ 139870 w 1040633"/>
                <a:gd name="connsiteY4" fmla="*/ 1191723 h 1191723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71988 w 778664"/>
                <a:gd name="connsiteY3" fmla="*/ 1158121 h 1160935"/>
                <a:gd name="connsiteX4" fmla="*/ 363082 w 778664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94768 w 778664"/>
                <a:gd name="connsiteY3" fmla="*/ 1112562 h 1160935"/>
                <a:gd name="connsiteX4" fmla="*/ 363082 w 778664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94768 w 778664"/>
                <a:gd name="connsiteY3" fmla="*/ 1112562 h 1160935"/>
                <a:gd name="connsiteX4" fmla="*/ 363082 w 778664"/>
                <a:gd name="connsiteY4" fmla="*/ 1160935 h 1160935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18198 w 499610"/>
                <a:gd name="connsiteY4" fmla="*/ 973305 h 976186"/>
                <a:gd name="connsiteX0" fmla="*/ 11819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1819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27977 w 802211"/>
                <a:gd name="connsiteY0" fmla="*/ 815791 h 976186"/>
                <a:gd name="connsiteX1" fmla="*/ 302601 w 802211"/>
                <a:gd name="connsiteY1" fmla="*/ 11688 h 976186"/>
                <a:gd name="connsiteX2" fmla="*/ 802211 w 802211"/>
                <a:gd name="connsiteY2" fmla="*/ 0 h 976186"/>
                <a:gd name="connsiteX3" fmla="*/ 575940 w 802211"/>
                <a:gd name="connsiteY3" fmla="*/ 976186 h 976186"/>
                <a:gd name="connsiteX4" fmla="*/ 27977 w 802211"/>
                <a:gd name="connsiteY4" fmla="*/ 815791 h 976186"/>
                <a:gd name="connsiteX0" fmla="*/ 27977 w 802211"/>
                <a:gd name="connsiteY0" fmla="*/ 815791 h 815791"/>
                <a:gd name="connsiteX1" fmla="*/ 302601 w 802211"/>
                <a:gd name="connsiteY1" fmla="*/ 11688 h 815791"/>
                <a:gd name="connsiteX2" fmla="*/ 802211 w 802211"/>
                <a:gd name="connsiteY2" fmla="*/ 0 h 815791"/>
                <a:gd name="connsiteX3" fmla="*/ 236294 w 802211"/>
                <a:gd name="connsiteY3" fmla="*/ 808828 h 815791"/>
                <a:gd name="connsiteX4" fmla="*/ 27977 w 802211"/>
                <a:gd name="connsiteY4" fmla="*/ 815791 h 815791"/>
                <a:gd name="connsiteX0" fmla="*/ 27977 w 802211"/>
                <a:gd name="connsiteY0" fmla="*/ 815791 h 815791"/>
                <a:gd name="connsiteX1" fmla="*/ 302601 w 802211"/>
                <a:gd name="connsiteY1" fmla="*/ 11688 h 815791"/>
                <a:gd name="connsiteX2" fmla="*/ 802211 w 802211"/>
                <a:gd name="connsiteY2" fmla="*/ 0 h 815791"/>
                <a:gd name="connsiteX3" fmla="*/ 236294 w 802211"/>
                <a:gd name="connsiteY3" fmla="*/ 808828 h 815791"/>
                <a:gd name="connsiteX4" fmla="*/ 27977 w 802211"/>
                <a:gd name="connsiteY4" fmla="*/ 815791 h 815791"/>
                <a:gd name="connsiteX0" fmla="*/ 27977 w 802211"/>
                <a:gd name="connsiteY0" fmla="*/ 815791 h 815791"/>
                <a:gd name="connsiteX1" fmla="*/ 302601 w 802211"/>
                <a:gd name="connsiteY1" fmla="*/ 11688 h 815791"/>
                <a:gd name="connsiteX2" fmla="*/ 802211 w 802211"/>
                <a:gd name="connsiteY2" fmla="*/ 0 h 815791"/>
                <a:gd name="connsiteX3" fmla="*/ 236294 w 802211"/>
                <a:gd name="connsiteY3" fmla="*/ 808828 h 815791"/>
                <a:gd name="connsiteX4" fmla="*/ 27977 w 802211"/>
                <a:gd name="connsiteY4" fmla="*/ 815791 h 815791"/>
                <a:gd name="connsiteX0" fmla="*/ 27977 w 802211"/>
                <a:gd name="connsiteY0" fmla="*/ 828714 h 828714"/>
                <a:gd name="connsiteX1" fmla="*/ 302601 w 802211"/>
                <a:gd name="connsiteY1" fmla="*/ 0 h 828714"/>
                <a:gd name="connsiteX2" fmla="*/ 802211 w 802211"/>
                <a:gd name="connsiteY2" fmla="*/ 12923 h 828714"/>
                <a:gd name="connsiteX3" fmla="*/ 236294 w 802211"/>
                <a:gd name="connsiteY3" fmla="*/ 821751 h 828714"/>
                <a:gd name="connsiteX4" fmla="*/ 27977 w 802211"/>
                <a:gd name="connsiteY4" fmla="*/ 828714 h 828714"/>
                <a:gd name="connsiteX0" fmla="*/ 56213 w 830447"/>
                <a:gd name="connsiteY0" fmla="*/ 828714 h 828714"/>
                <a:gd name="connsiteX1" fmla="*/ 330837 w 830447"/>
                <a:gd name="connsiteY1" fmla="*/ 0 h 828714"/>
                <a:gd name="connsiteX2" fmla="*/ 830447 w 830447"/>
                <a:gd name="connsiteY2" fmla="*/ 12923 h 828714"/>
                <a:gd name="connsiteX3" fmla="*/ 264530 w 830447"/>
                <a:gd name="connsiteY3" fmla="*/ 821751 h 828714"/>
                <a:gd name="connsiteX4" fmla="*/ 56213 w 830447"/>
                <a:gd name="connsiteY4" fmla="*/ 828714 h 828714"/>
                <a:gd name="connsiteX0" fmla="*/ 64130 w 789139"/>
                <a:gd name="connsiteY0" fmla="*/ 794258 h 821751"/>
                <a:gd name="connsiteX1" fmla="*/ 289529 w 789139"/>
                <a:gd name="connsiteY1" fmla="*/ 0 h 821751"/>
                <a:gd name="connsiteX2" fmla="*/ 789139 w 789139"/>
                <a:gd name="connsiteY2" fmla="*/ 12923 h 821751"/>
                <a:gd name="connsiteX3" fmla="*/ 223222 w 789139"/>
                <a:gd name="connsiteY3" fmla="*/ 821751 h 821751"/>
                <a:gd name="connsiteX4" fmla="*/ 64130 w 789139"/>
                <a:gd name="connsiteY4" fmla="*/ 794258 h 821751"/>
                <a:gd name="connsiteX0" fmla="*/ 0 w 725009"/>
                <a:gd name="connsiteY0" fmla="*/ 794258 h 821751"/>
                <a:gd name="connsiteX1" fmla="*/ 225399 w 725009"/>
                <a:gd name="connsiteY1" fmla="*/ 0 h 821751"/>
                <a:gd name="connsiteX2" fmla="*/ 725009 w 725009"/>
                <a:gd name="connsiteY2" fmla="*/ 12923 h 821751"/>
                <a:gd name="connsiteX3" fmla="*/ 159092 w 725009"/>
                <a:gd name="connsiteY3" fmla="*/ 821751 h 821751"/>
                <a:gd name="connsiteX4" fmla="*/ 0 w 725009"/>
                <a:gd name="connsiteY4" fmla="*/ 794258 h 821751"/>
                <a:gd name="connsiteX0" fmla="*/ 0 w 725009"/>
                <a:gd name="connsiteY0" fmla="*/ 1203768 h 1231261"/>
                <a:gd name="connsiteX1" fmla="*/ 225399 w 725009"/>
                <a:gd name="connsiteY1" fmla="*/ 0 h 1231261"/>
                <a:gd name="connsiteX2" fmla="*/ 725009 w 725009"/>
                <a:gd name="connsiteY2" fmla="*/ 422433 h 1231261"/>
                <a:gd name="connsiteX3" fmla="*/ 159092 w 725009"/>
                <a:gd name="connsiteY3" fmla="*/ 1231261 h 1231261"/>
                <a:gd name="connsiteX4" fmla="*/ 0 w 725009"/>
                <a:gd name="connsiteY4" fmla="*/ 1203768 h 1231261"/>
                <a:gd name="connsiteX0" fmla="*/ 0 w 725009"/>
                <a:gd name="connsiteY0" fmla="*/ 1217334 h 1244827"/>
                <a:gd name="connsiteX1" fmla="*/ 225399 w 725009"/>
                <a:gd name="connsiteY1" fmla="*/ 13566 h 1244827"/>
                <a:gd name="connsiteX2" fmla="*/ 725009 w 725009"/>
                <a:gd name="connsiteY2" fmla="*/ 571 h 1244827"/>
                <a:gd name="connsiteX3" fmla="*/ 159092 w 725009"/>
                <a:gd name="connsiteY3" fmla="*/ 1244827 h 1244827"/>
                <a:gd name="connsiteX4" fmla="*/ 0 w 725009"/>
                <a:gd name="connsiteY4" fmla="*/ 1217334 h 1244827"/>
                <a:gd name="connsiteX0" fmla="*/ 0 w 725009"/>
                <a:gd name="connsiteY0" fmla="*/ 1217334 h 1244827"/>
                <a:gd name="connsiteX1" fmla="*/ 225399 w 725009"/>
                <a:gd name="connsiteY1" fmla="*/ 13566 h 1244827"/>
                <a:gd name="connsiteX2" fmla="*/ 725009 w 725009"/>
                <a:gd name="connsiteY2" fmla="*/ 571 h 1244827"/>
                <a:gd name="connsiteX3" fmla="*/ 159092 w 725009"/>
                <a:gd name="connsiteY3" fmla="*/ 1244827 h 1244827"/>
                <a:gd name="connsiteX4" fmla="*/ 0 w 725009"/>
                <a:gd name="connsiteY4" fmla="*/ 1217334 h 1244827"/>
                <a:gd name="connsiteX0" fmla="*/ 0 w 725009"/>
                <a:gd name="connsiteY0" fmla="*/ 1217334 h 1244827"/>
                <a:gd name="connsiteX1" fmla="*/ 225399 w 725009"/>
                <a:gd name="connsiteY1" fmla="*/ 13566 h 1244827"/>
                <a:gd name="connsiteX2" fmla="*/ 725009 w 725009"/>
                <a:gd name="connsiteY2" fmla="*/ 571 h 1244827"/>
                <a:gd name="connsiteX3" fmla="*/ 159092 w 725009"/>
                <a:gd name="connsiteY3" fmla="*/ 1244827 h 1244827"/>
                <a:gd name="connsiteX4" fmla="*/ 0 w 725009"/>
                <a:gd name="connsiteY4" fmla="*/ 1217334 h 1244827"/>
                <a:gd name="connsiteX0" fmla="*/ 0 w 725009"/>
                <a:gd name="connsiteY0" fmla="*/ 1217334 h 1244827"/>
                <a:gd name="connsiteX1" fmla="*/ 225399 w 725009"/>
                <a:gd name="connsiteY1" fmla="*/ 13566 h 1244827"/>
                <a:gd name="connsiteX2" fmla="*/ 725009 w 725009"/>
                <a:gd name="connsiteY2" fmla="*/ 571 h 1244827"/>
                <a:gd name="connsiteX3" fmla="*/ 159092 w 725009"/>
                <a:gd name="connsiteY3" fmla="*/ 1244827 h 1244827"/>
                <a:gd name="connsiteX4" fmla="*/ 0 w 725009"/>
                <a:gd name="connsiteY4" fmla="*/ 1217334 h 1244827"/>
                <a:gd name="connsiteX0" fmla="*/ 0 w 725009"/>
                <a:gd name="connsiteY0" fmla="*/ 1217334 h 1244827"/>
                <a:gd name="connsiteX1" fmla="*/ 225399 w 725009"/>
                <a:gd name="connsiteY1" fmla="*/ 13566 h 1244827"/>
                <a:gd name="connsiteX2" fmla="*/ 725009 w 725009"/>
                <a:gd name="connsiteY2" fmla="*/ 571 h 1244827"/>
                <a:gd name="connsiteX3" fmla="*/ 159092 w 725009"/>
                <a:gd name="connsiteY3" fmla="*/ 1244827 h 1244827"/>
                <a:gd name="connsiteX4" fmla="*/ 0 w 725009"/>
                <a:gd name="connsiteY4" fmla="*/ 1217334 h 1244827"/>
                <a:gd name="connsiteX0" fmla="*/ 0 w 725009"/>
                <a:gd name="connsiteY0" fmla="*/ 1217334 h 1244827"/>
                <a:gd name="connsiteX1" fmla="*/ 225399 w 725009"/>
                <a:gd name="connsiteY1" fmla="*/ 13566 h 1244827"/>
                <a:gd name="connsiteX2" fmla="*/ 725009 w 725009"/>
                <a:gd name="connsiteY2" fmla="*/ 571 h 1244827"/>
                <a:gd name="connsiteX3" fmla="*/ 159092 w 725009"/>
                <a:gd name="connsiteY3" fmla="*/ 1244827 h 1244827"/>
                <a:gd name="connsiteX4" fmla="*/ 0 w 725009"/>
                <a:gd name="connsiteY4" fmla="*/ 1217334 h 1244827"/>
                <a:gd name="connsiteX0" fmla="*/ 0 w 725009"/>
                <a:gd name="connsiteY0" fmla="*/ 1203768 h 1231261"/>
                <a:gd name="connsiteX1" fmla="*/ 225399 w 725009"/>
                <a:gd name="connsiteY1" fmla="*/ 0 h 1231261"/>
                <a:gd name="connsiteX2" fmla="*/ 725009 w 725009"/>
                <a:gd name="connsiteY2" fmla="*/ 129782 h 1231261"/>
                <a:gd name="connsiteX3" fmla="*/ 159092 w 725009"/>
                <a:gd name="connsiteY3" fmla="*/ 1231261 h 1231261"/>
                <a:gd name="connsiteX4" fmla="*/ 0 w 725009"/>
                <a:gd name="connsiteY4" fmla="*/ 1203768 h 1231261"/>
                <a:gd name="connsiteX0" fmla="*/ 0 w 725009"/>
                <a:gd name="connsiteY0" fmla="*/ 1203768 h 1231261"/>
                <a:gd name="connsiteX1" fmla="*/ 225399 w 725009"/>
                <a:gd name="connsiteY1" fmla="*/ 0 h 1231261"/>
                <a:gd name="connsiteX2" fmla="*/ 725009 w 725009"/>
                <a:gd name="connsiteY2" fmla="*/ 129782 h 1231261"/>
                <a:gd name="connsiteX3" fmla="*/ 159092 w 725009"/>
                <a:gd name="connsiteY3" fmla="*/ 1231261 h 1231261"/>
                <a:gd name="connsiteX4" fmla="*/ 0 w 725009"/>
                <a:gd name="connsiteY4" fmla="*/ 1203768 h 1231261"/>
                <a:gd name="connsiteX0" fmla="*/ 0 w 725009"/>
                <a:gd name="connsiteY0" fmla="*/ 1203768 h 1231261"/>
                <a:gd name="connsiteX1" fmla="*/ 225399 w 725009"/>
                <a:gd name="connsiteY1" fmla="*/ 0 h 1231261"/>
                <a:gd name="connsiteX2" fmla="*/ 725009 w 725009"/>
                <a:gd name="connsiteY2" fmla="*/ 129782 h 1231261"/>
                <a:gd name="connsiteX3" fmla="*/ 159092 w 725009"/>
                <a:gd name="connsiteY3" fmla="*/ 1231261 h 1231261"/>
                <a:gd name="connsiteX4" fmla="*/ 0 w 725009"/>
                <a:gd name="connsiteY4" fmla="*/ 1203768 h 1231261"/>
                <a:gd name="connsiteX0" fmla="*/ 0 w 725497"/>
                <a:gd name="connsiteY0" fmla="*/ 1279028 h 1306521"/>
                <a:gd name="connsiteX1" fmla="*/ 225399 w 725497"/>
                <a:gd name="connsiteY1" fmla="*/ 75260 h 1306521"/>
                <a:gd name="connsiteX2" fmla="*/ 396193 w 725497"/>
                <a:gd name="connsiteY2" fmla="*/ 156799 h 1306521"/>
                <a:gd name="connsiteX3" fmla="*/ 725009 w 725497"/>
                <a:gd name="connsiteY3" fmla="*/ 205042 h 1306521"/>
                <a:gd name="connsiteX4" fmla="*/ 159092 w 725497"/>
                <a:gd name="connsiteY4" fmla="*/ 1306521 h 1306521"/>
                <a:gd name="connsiteX5" fmla="*/ 0 w 725497"/>
                <a:gd name="connsiteY5" fmla="*/ 1279028 h 1306521"/>
                <a:gd name="connsiteX0" fmla="*/ 0 w 725239"/>
                <a:gd name="connsiteY0" fmla="*/ 1295668 h 1323161"/>
                <a:gd name="connsiteX1" fmla="*/ 225399 w 725239"/>
                <a:gd name="connsiteY1" fmla="*/ 91900 h 1323161"/>
                <a:gd name="connsiteX2" fmla="*/ 725009 w 725239"/>
                <a:gd name="connsiteY2" fmla="*/ 221682 h 1323161"/>
                <a:gd name="connsiteX3" fmla="*/ 159092 w 725239"/>
                <a:gd name="connsiteY3" fmla="*/ 1323161 h 1323161"/>
                <a:gd name="connsiteX4" fmla="*/ 0 w 725239"/>
                <a:gd name="connsiteY4" fmla="*/ 1295668 h 1323161"/>
                <a:gd name="connsiteX0" fmla="*/ 0 w 725221"/>
                <a:gd name="connsiteY0" fmla="*/ 1210552 h 1238045"/>
                <a:gd name="connsiteX1" fmla="*/ 191583 w 725221"/>
                <a:gd name="connsiteY1" fmla="*/ 153319 h 1238045"/>
                <a:gd name="connsiteX2" fmla="*/ 725009 w 725221"/>
                <a:gd name="connsiteY2" fmla="*/ 136566 h 1238045"/>
                <a:gd name="connsiteX3" fmla="*/ 159092 w 725221"/>
                <a:gd name="connsiteY3" fmla="*/ 1238045 h 1238045"/>
                <a:gd name="connsiteX4" fmla="*/ 0 w 725221"/>
                <a:gd name="connsiteY4" fmla="*/ 1210552 h 1238045"/>
                <a:gd name="connsiteX0" fmla="*/ 0 w 725305"/>
                <a:gd name="connsiteY0" fmla="*/ 1158512 h 1186005"/>
                <a:gd name="connsiteX1" fmla="*/ 191583 w 725305"/>
                <a:gd name="connsiteY1" fmla="*/ 101279 h 1186005"/>
                <a:gd name="connsiteX2" fmla="*/ 725009 w 725305"/>
                <a:gd name="connsiteY2" fmla="*/ 84526 h 1186005"/>
                <a:gd name="connsiteX3" fmla="*/ 159092 w 725305"/>
                <a:gd name="connsiteY3" fmla="*/ 1186005 h 1186005"/>
                <a:gd name="connsiteX4" fmla="*/ 0 w 725305"/>
                <a:gd name="connsiteY4" fmla="*/ 1158512 h 1186005"/>
                <a:gd name="connsiteX0" fmla="*/ 0 w 725009"/>
                <a:gd name="connsiteY0" fmla="*/ 1073986 h 1101479"/>
                <a:gd name="connsiteX1" fmla="*/ 191583 w 725009"/>
                <a:gd name="connsiteY1" fmla="*/ 16753 h 1101479"/>
                <a:gd name="connsiteX2" fmla="*/ 725009 w 725009"/>
                <a:gd name="connsiteY2" fmla="*/ 0 h 1101479"/>
                <a:gd name="connsiteX3" fmla="*/ 159092 w 725009"/>
                <a:gd name="connsiteY3" fmla="*/ 1101479 h 1101479"/>
                <a:gd name="connsiteX4" fmla="*/ 0 w 725009"/>
                <a:gd name="connsiteY4" fmla="*/ 1073986 h 1101479"/>
                <a:gd name="connsiteX0" fmla="*/ 0 w 725009"/>
                <a:gd name="connsiteY0" fmla="*/ 1073986 h 1101479"/>
                <a:gd name="connsiteX1" fmla="*/ 206612 w 725009"/>
                <a:gd name="connsiteY1" fmla="*/ 1724 h 1101479"/>
                <a:gd name="connsiteX2" fmla="*/ 725009 w 725009"/>
                <a:gd name="connsiteY2" fmla="*/ 0 h 1101479"/>
                <a:gd name="connsiteX3" fmla="*/ 159092 w 725009"/>
                <a:gd name="connsiteY3" fmla="*/ 1101479 h 1101479"/>
                <a:gd name="connsiteX4" fmla="*/ 0 w 725009"/>
                <a:gd name="connsiteY4" fmla="*/ 1073986 h 1101479"/>
                <a:gd name="connsiteX0" fmla="*/ 0 w 725009"/>
                <a:gd name="connsiteY0" fmla="*/ 1073986 h 1101479"/>
                <a:gd name="connsiteX1" fmla="*/ 206612 w 725009"/>
                <a:gd name="connsiteY1" fmla="*/ 1724 h 1101479"/>
                <a:gd name="connsiteX2" fmla="*/ 725009 w 725009"/>
                <a:gd name="connsiteY2" fmla="*/ 0 h 1101479"/>
                <a:gd name="connsiteX3" fmla="*/ 159092 w 725009"/>
                <a:gd name="connsiteY3" fmla="*/ 1101479 h 1101479"/>
                <a:gd name="connsiteX4" fmla="*/ 0 w 725009"/>
                <a:gd name="connsiteY4" fmla="*/ 1073986 h 1101479"/>
                <a:gd name="connsiteX0" fmla="*/ 0 w 725009"/>
                <a:gd name="connsiteY0" fmla="*/ 1073986 h 1101479"/>
                <a:gd name="connsiteX1" fmla="*/ 206612 w 725009"/>
                <a:gd name="connsiteY1" fmla="*/ 1724 h 1101479"/>
                <a:gd name="connsiteX2" fmla="*/ 725009 w 725009"/>
                <a:gd name="connsiteY2" fmla="*/ 0 h 1101479"/>
                <a:gd name="connsiteX3" fmla="*/ 159092 w 725009"/>
                <a:gd name="connsiteY3" fmla="*/ 1101479 h 1101479"/>
                <a:gd name="connsiteX4" fmla="*/ 0 w 725009"/>
                <a:gd name="connsiteY4" fmla="*/ 1073986 h 110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009" h="1101479">
                  <a:moveTo>
                    <a:pt x="0" y="1073986"/>
                  </a:moveTo>
                  <a:cubicBezTo>
                    <a:pt x="95638" y="589814"/>
                    <a:pt x="96800" y="618448"/>
                    <a:pt x="206612" y="1724"/>
                  </a:cubicBezTo>
                  <a:cubicBezTo>
                    <a:pt x="451440" y="14348"/>
                    <a:pt x="499346" y="35256"/>
                    <a:pt x="725009" y="0"/>
                  </a:cubicBezTo>
                  <a:cubicBezTo>
                    <a:pt x="326141" y="749497"/>
                    <a:pt x="642687" y="159790"/>
                    <a:pt x="159092" y="1101479"/>
                  </a:cubicBezTo>
                  <a:cubicBezTo>
                    <a:pt x="24807" y="1072843"/>
                    <a:pt x="92525" y="1088071"/>
                    <a:pt x="0" y="1073986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  <a:alpha val="5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Freeform 273"/>
            <p:cNvSpPr/>
            <p:nvPr/>
          </p:nvSpPr>
          <p:spPr>
            <a:xfrm>
              <a:off x="4300767" y="4956362"/>
              <a:ext cx="514307" cy="577758"/>
            </a:xfrm>
            <a:custGeom>
              <a:avLst/>
              <a:gdLst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418712 w 1040633"/>
                <a:gd name="connsiteY4" fmla="*/ 1189324 h 1219697"/>
                <a:gd name="connsiteX5" fmla="*/ 139870 w 1040633"/>
                <a:gd name="connsiteY5" fmla="*/ 1191723 h 1219697"/>
                <a:gd name="connsiteX0" fmla="*/ 139870 w 1040633"/>
                <a:gd name="connsiteY0" fmla="*/ 1191723 h 1355926"/>
                <a:gd name="connsiteX1" fmla="*/ 0 w 1040633"/>
                <a:gd name="connsiteY1" fmla="*/ 0 h 1355926"/>
                <a:gd name="connsiteX2" fmla="*/ 1040633 w 1040633"/>
                <a:gd name="connsiteY2" fmla="*/ 16785 h 1355926"/>
                <a:gd name="connsiteX3" fmla="*/ 833625 w 1040633"/>
                <a:gd name="connsiteY3" fmla="*/ 1219697 h 1355926"/>
                <a:gd name="connsiteX4" fmla="*/ 139870 w 1040633"/>
                <a:gd name="connsiteY4" fmla="*/ 1191723 h 1355926"/>
                <a:gd name="connsiteX0" fmla="*/ 139870 w 1040633"/>
                <a:gd name="connsiteY0" fmla="*/ 1191723 h 1289901"/>
                <a:gd name="connsiteX1" fmla="*/ 0 w 1040633"/>
                <a:gd name="connsiteY1" fmla="*/ 0 h 1289901"/>
                <a:gd name="connsiteX2" fmla="*/ 1040633 w 1040633"/>
                <a:gd name="connsiteY2" fmla="*/ 16785 h 1289901"/>
                <a:gd name="connsiteX3" fmla="*/ 833625 w 1040633"/>
                <a:gd name="connsiteY3" fmla="*/ 1219697 h 1289901"/>
                <a:gd name="connsiteX4" fmla="*/ 139870 w 1040633"/>
                <a:gd name="connsiteY4" fmla="*/ 1191723 h 1289901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191723"/>
                <a:gd name="connsiteX1" fmla="*/ 0 w 1040633"/>
                <a:gd name="connsiteY1" fmla="*/ 0 h 1191723"/>
                <a:gd name="connsiteX2" fmla="*/ 1040633 w 1040633"/>
                <a:gd name="connsiteY2" fmla="*/ 16785 h 1191723"/>
                <a:gd name="connsiteX3" fmla="*/ 671988 w 1040633"/>
                <a:gd name="connsiteY3" fmla="*/ 1158121 h 1191723"/>
                <a:gd name="connsiteX4" fmla="*/ 139870 w 1040633"/>
                <a:gd name="connsiteY4" fmla="*/ 1191723 h 1191723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71988 w 778664"/>
                <a:gd name="connsiteY3" fmla="*/ 1158121 h 1160935"/>
                <a:gd name="connsiteX4" fmla="*/ 363082 w 778664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94768 w 778664"/>
                <a:gd name="connsiteY3" fmla="*/ 1112562 h 1160935"/>
                <a:gd name="connsiteX4" fmla="*/ 363082 w 778664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94768 w 778664"/>
                <a:gd name="connsiteY3" fmla="*/ 1112562 h 1160935"/>
                <a:gd name="connsiteX4" fmla="*/ 363082 w 778664"/>
                <a:gd name="connsiteY4" fmla="*/ 1160935 h 1160935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18198 w 499610"/>
                <a:gd name="connsiteY4" fmla="*/ 973305 h 976186"/>
                <a:gd name="connsiteX0" fmla="*/ 11819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1819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503138"/>
                <a:gd name="connsiteY0" fmla="*/ 961687 h 964568"/>
                <a:gd name="connsiteX1" fmla="*/ 0 w 503138"/>
                <a:gd name="connsiteY1" fmla="*/ 70 h 964568"/>
                <a:gd name="connsiteX2" fmla="*/ 503138 w 503138"/>
                <a:gd name="connsiteY2" fmla="*/ 154187 h 964568"/>
                <a:gd name="connsiteX3" fmla="*/ 273339 w 503138"/>
                <a:gd name="connsiteY3" fmla="*/ 964568 h 964568"/>
                <a:gd name="connsiteX4" fmla="*/ 197928 w 503138"/>
                <a:gd name="connsiteY4" fmla="*/ 961687 h 964568"/>
                <a:gd name="connsiteX0" fmla="*/ 201456 w 506666"/>
                <a:gd name="connsiteY0" fmla="*/ 807500 h 810381"/>
                <a:gd name="connsiteX1" fmla="*/ 0 w 506666"/>
                <a:gd name="connsiteY1" fmla="*/ 15216 h 810381"/>
                <a:gd name="connsiteX2" fmla="*/ 506666 w 506666"/>
                <a:gd name="connsiteY2" fmla="*/ 0 h 810381"/>
                <a:gd name="connsiteX3" fmla="*/ 276867 w 506666"/>
                <a:gd name="connsiteY3" fmla="*/ 810381 h 810381"/>
                <a:gd name="connsiteX4" fmla="*/ 201456 w 506666"/>
                <a:gd name="connsiteY4" fmla="*/ 807500 h 810381"/>
                <a:gd name="connsiteX0" fmla="*/ 201456 w 506666"/>
                <a:gd name="connsiteY0" fmla="*/ 807500 h 811593"/>
                <a:gd name="connsiteX1" fmla="*/ 0 w 506666"/>
                <a:gd name="connsiteY1" fmla="*/ 15216 h 811593"/>
                <a:gd name="connsiteX2" fmla="*/ 506666 w 506666"/>
                <a:gd name="connsiteY2" fmla="*/ 0 h 811593"/>
                <a:gd name="connsiteX3" fmla="*/ 276867 w 506666"/>
                <a:gd name="connsiteY3" fmla="*/ 810381 h 811593"/>
                <a:gd name="connsiteX4" fmla="*/ 201456 w 506666"/>
                <a:gd name="connsiteY4" fmla="*/ 807500 h 811593"/>
                <a:gd name="connsiteX0" fmla="*/ 135576 w 506666"/>
                <a:gd name="connsiteY0" fmla="*/ 818480 h 818480"/>
                <a:gd name="connsiteX1" fmla="*/ 0 w 506666"/>
                <a:gd name="connsiteY1" fmla="*/ 15216 h 818480"/>
                <a:gd name="connsiteX2" fmla="*/ 506666 w 506666"/>
                <a:gd name="connsiteY2" fmla="*/ 0 h 818480"/>
                <a:gd name="connsiteX3" fmla="*/ 276867 w 506666"/>
                <a:gd name="connsiteY3" fmla="*/ 810381 h 818480"/>
                <a:gd name="connsiteX4" fmla="*/ 135576 w 506666"/>
                <a:gd name="connsiteY4" fmla="*/ 818480 h 818480"/>
                <a:gd name="connsiteX0" fmla="*/ 135576 w 506666"/>
                <a:gd name="connsiteY0" fmla="*/ 818480 h 818480"/>
                <a:gd name="connsiteX1" fmla="*/ 0 w 506666"/>
                <a:gd name="connsiteY1" fmla="*/ 15216 h 818480"/>
                <a:gd name="connsiteX2" fmla="*/ 506666 w 506666"/>
                <a:gd name="connsiteY2" fmla="*/ 0 h 818480"/>
                <a:gd name="connsiteX3" fmla="*/ 331766 w 506666"/>
                <a:gd name="connsiteY3" fmla="*/ 803061 h 818480"/>
                <a:gd name="connsiteX4" fmla="*/ 135576 w 506666"/>
                <a:gd name="connsiteY4" fmla="*/ 818480 h 818480"/>
                <a:gd name="connsiteX0" fmla="*/ 135576 w 506666"/>
                <a:gd name="connsiteY0" fmla="*/ 818480 h 818480"/>
                <a:gd name="connsiteX1" fmla="*/ 0 w 506666"/>
                <a:gd name="connsiteY1" fmla="*/ 15216 h 818480"/>
                <a:gd name="connsiteX2" fmla="*/ 506666 w 506666"/>
                <a:gd name="connsiteY2" fmla="*/ 0 h 818480"/>
                <a:gd name="connsiteX3" fmla="*/ 331766 w 506666"/>
                <a:gd name="connsiteY3" fmla="*/ 803061 h 818480"/>
                <a:gd name="connsiteX4" fmla="*/ 135576 w 506666"/>
                <a:gd name="connsiteY4" fmla="*/ 818480 h 818480"/>
                <a:gd name="connsiteX0" fmla="*/ 135576 w 506666"/>
                <a:gd name="connsiteY0" fmla="*/ 818480 h 818480"/>
                <a:gd name="connsiteX1" fmla="*/ 0 w 506666"/>
                <a:gd name="connsiteY1" fmla="*/ 15216 h 818480"/>
                <a:gd name="connsiteX2" fmla="*/ 506666 w 506666"/>
                <a:gd name="connsiteY2" fmla="*/ 0 h 818480"/>
                <a:gd name="connsiteX3" fmla="*/ 331766 w 506666"/>
                <a:gd name="connsiteY3" fmla="*/ 803061 h 818480"/>
                <a:gd name="connsiteX4" fmla="*/ 135576 w 506666"/>
                <a:gd name="connsiteY4" fmla="*/ 818480 h 818480"/>
                <a:gd name="connsiteX0" fmla="*/ 135576 w 506666"/>
                <a:gd name="connsiteY0" fmla="*/ 818480 h 818480"/>
                <a:gd name="connsiteX1" fmla="*/ 0 w 506666"/>
                <a:gd name="connsiteY1" fmla="*/ 7896 h 818480"/>
                <a:gd name="connsiteX2" fmla="*/ 506666 w 506666"/>
                <a:gd name="connsiteY2" fmla="*/ 0 h 818480"/>
                <a:gd name="connsiteX3" fmla="*/ 331766 w 506666"/>
                <a:gd name="connsiteY3" fmla="*/ 803061 h 818480"/>
                <a:gd name="connsiteX4" fmla="*/ 135576 w 506666"/>
                <a:gd name="connsiteY4" fmla="*/ 818480 h 818480"/>
                <a:gd name="connsiteX0" fmla="*/ 135576 w 506666"/>
                <a:gd name="connsiteY0" fmla="*/ 818480 h 818480"/>
                <a:gd name="connsiteX1" fmla="*/ 0 w 506666"/>
                <a:gd name="connsiteY1" fmla="*/ 7896 h 818480"/>
                <a:gd name="connsiteX2" fmla="*/ 506666 w 506666"/>
                <a:gd name="connsiteY2" fmla="*/ 0 h 818480"/>
                <a:gd name="connsiteX3" fmla="*/ 331766 w 506666"/>
                <a:gd name="connsiteY3" fmla="*/ 803061 h 818480"/>
                <a:gd name="connsiteX4" fmla="*/ 135576 w 506666"/>
                <a:gd name="connsiteY4" fmla="*/ 818480 h 818480"/>
                <a:gd name="connsiteX0" fmla="*/ 45472 w 559302"/>
                <a:gd name="connsiteY0" fmla="*/ 807500 h 807500"/>
                <a:gd name="connsiteX1" fmla="*/ 52636 w 559302"/>
                <a:gd name="connsiteY1" fmla="*/ 7896 h 807500"/>
                <a:gd name="connsiteX2" fmla="*/ 559302 w 559302"/>
                <a:gd name="connsiteY2" fmla="*/ 0 h 807500"/>
                <a:gd name="connsiteX3" fmla="*/ 384402 w 559302"/>
                <a:gd name="connsiteY3" fmla="*/ 803061 h 807500"/>
                <a:gd name="connsiteX4" fmla="*/ 45472 w 559302"/>
                <a:gd name="connsiteY4" fmla="*/ 807500 h 807500"/>
                <a:gd name="connsiteX0" fmla="*/ 21974 w 535804"/>
                <a:gd name="connsiteY0" fmla="*/ 807500 h 807500"/>
                <a:gd name="connsiteX1" fmla="*/ 29138 w 535804"/>
                <a:gd name="connsiteY1" fmla="*/ 7896 h 807500"/>
                <a:gd name="connsiteX2" fmla="*/ 535804 w 535804"/>
                <a:gd name="connsiteY2" fmla="*/ 0 h 807500"/>
                <a:gd name="connsiteX3" fmla="*/ 360904 w 535804"/>
                <a:gd name="connsiteY3" fmla="*/ 803061 h 807500"/>
                <a:gd name="connsiteX4" fmla="*/ 21974 w 535804"/>
                <a:gd name="connsiteY4" fmla="*/ 807500 h 807500"/>
                <a:gd name="connsiteX0" fmla="*/ 128256 w 506666"/>
                <a:gd name="connsiteY0" fmla="*/ 829461 h 829461"/>
                <a:gd name="connsiteX1" fmla="*/ 0 w 506666"/>
                <a:gd name="connsiteY1" fmla="*/ 7896 h 829461"/>
                <a:gd name="connsiteX2" fmla="*/ 506666 w 506666"/>
                <a:gd name="connsiteY2" fmla="*/ 0 h 829461"/>
                <a:gd name="connsiteX3" fmla="*/ 331766 w 506666"/>
                <a:gd name="connsiteY3" fmla="*/ 803061 h 829461"/>
                <a:gd name="connsiteX4" fmla="*/ 128256 w 506666"/>
                <a:gd name="connsiteY4" fmla="*/ 829461 h 829461"/>
                <a:gd name="connsiteX0" fmla="*/ 128256 w 506666"/>
                <a:gd name="connsiteY0" fmla="*/ 829461 h 829461"/>
                <a:gd name="connsiteX1" fmla="*/ 0 w 506666"/>
                <a:gd name="connsiteY1" fmla="*/ 7896 h 829461"/>
                <a:gd name="connsiteX2" fmla="*/ 506666 w 506666"/>
                <a:gd name="connsiteY2" fmla="*/ 0 h 829461"/>
                <a:gd name="connsiteX3" fmla="*/ 331766 w 506666"/>
                <a:gd name="connsiteY3" fmla="*/ 803061 h 829461"/>
                <a:gd name="connsiteX4" fmla="*/ 128256 w 506666"/>
                <a:gd name="connsiteY4" fmla="*/ 829461 h 829461"/>
                <a:gd name="connsiteX0" fmla="*/ 128256 w 506666"/>
                <a:gd name="connsiteY0" fmla="*/ 829461 h 829461"/>
                <a:gd name="connsiteX1" fmla="*/ 0 w 506666"/>
                <a:gd name="connsiteY1" fmla="*/ 7896 h 829461"/>
                <a:gd name="connsiteX2" fmla="*/ 506666 w 506666"/>
                <a:gd name="connsiteY2" fmla="*/ 0 h 829461"/>
                <a:gd name="connsiteX3" fmla="*/ 331766 w 506666"/>
                <a:gd name="connsiteY3" fmla="*/ 803061 h 829461"/>
                <a:gd name="connsiteX4" fmla="*/ 128256 w 506666"/>
                <a:gd name="connsiteY4" fmla="*/ 829461 h 829461"/>
                <a:gd name="connsiteX0" fmla="*/ 128256 w 506666"/>
                <a:gd name="connsiteY0" fmla="*/ 829461 h 830473"/>
                <a:gd name="connsiteX1" fmla="*/ 0 w 506666"/>
                <a:gd name="connsiteY1" fmla="*/ 7896 h 830473"/>
                <a:gd name="connsiteX2" fmla="*/ 506666 w 506666"/>
                <a:gd name="connsiteY2" fmla="*/ 0 h 830473"/>
                <a:gd name="connsiteX3" fmla="*/ 331766 w 506666"/>
                <a:gd name="connsiteY3" fmla="*/ 828681 h 830473"/>
                <a:gd name="connsiteX4" fmla="*/ 128256 w 506666"/>
                <a:gd name="connsiteY4" fmla="*/ 829461 h 830473"/>
                <a:gd name="connsiteX0" fmla="*/ 128256 w 506666"/>
                <a:gd name="connsiteY0" fmla="*/ 829461 h 830473"/>
                <a:gd name="connsiteX1" fmla="*/ 0 w 506666"/>
                <a:gd name="connsiteY1" fmla="*/ 7896 h 830473"/>
                <a:gd name="connsiteX2" fmla="*/ 506666 w 506666"/>
                <a:gd name="connsiteY2" fmla="*/ 0 h 830473"/>
                <a:gd name="connsiteX3" fmla="*/ 331766 w 506666"/>
                <a:gd name="connsiteY3" fmla="*/ 828681 h 830473"/>
                <a:gd name="connsiteX4" fmla="*/ 128256 w 506666"/>
                <a:gd name="connsiteY4" fmla="*/ 829461 h 830473"/>
                <a:gd name="connsiteX0" fmla="*/ 128256 w 506666"/>
                <a:gd name="connsiteY0" fmla="*/ 821565 h 822577"/>
                <a:gd name="connsiteX1" fmla="*/ 0 w 506666"/>
                <a:gd name="connsiteY1" fmla="*/ 0 h 822577"/>
                <a:gd name="connsiteX2" fmla="*/ 506666 w 506666"/>
                <a:gd name="connsiteY2" fmla="*/ 255115 h 822577"/>
                <a:gd name="connsiteX3" fmla="*/ 331766 w 506666"/>
                <a:gd name="connsiteY3" fmla="*/ 820785 h 822577"/>
                <a:gd name="connsiteX4" fmla="*/ 128256 w 506666"/>
                <a:gd name="connsiteY4" fmla="*/ 821565 h 822577"/>
                <a:gd name="connsiteX0" fmla="*/ 128256 w 506666"/>
                <a:gd name="connsiteY0" fmla="*/ 821565 h 822577"/>
                <a:gd name="connsiteX1" fmla="*/ 0 w 506666"/>
                <a:gd name="connsiteY1" fmla="*/ 0 h 822577"/>
                <a:gd name="connsiteX2" fmla="*/ 506666 w 506666"/>
                <a:gd name="connsiteY2" fmla="*/ 255115 h 822577"/>
                <a:gd name="connsiteX3" fmla="*/ 331766 w 506666"/>
                <a:gd name="connsiteY3" fmla="*/ 820785 h 822577"/>
                <a:gd name="connsiteX4" fmla="*/ 128256 w 506666"/>
                <a:gd name="connsiteY4" fmla="*/ 821565 h 822577"/>
                <a:gd name="connsiteX0" fmla="*/ 128256 w 506666"/>
                <a:gd name="connsiteY0" fmla="*/ 821565 h 822577"/>
                <a:gd name="connsiteX1" fmla="*/ 0 w 506666"/>
                <a:gd name="connsiteY1" fmla="*/ 0 h 822577"/>
                <a:gd name="connsiteX2" fmla="*/ 506666 w 506666"/>
                <a:gd name="connsiteY2" fmla="*/ 255115 h 822577"/>
                <a:gd name="connsiteX3" fmla="*/ 331766 w 506666"/>
                <a:gd name="connsiteY3" fmla="*/ 820785 h 822577"/>
                <a:gd name="connsiteX4" fmla="*/ 128256 w 506666"/>
                <a:gd name="connsiteY4" fmla="*/ 821565 h 822577"/>
                <a:gd name="connsiteX0" fmla="*/ 135770 w 514180"/>
                <a:gd name="connsiteY0" fmla="*/ 577341 h 578353"/>
                <a:gd name="connsiteX1" fmla="*/ 0 w 514180"/>
                <a:gd name="connsiteY1" fmla="*/ 0 h 578353"/>
                <a:gd name="connsiteX2" fmla="*/ 514180 w 514180"/>
                <a:gd name="connsiteY2" fmla="*/ 10891 h 578353"/>
                <a:gd name="connsiteX3" fmla="*/ 339280 w 514180"/>
                <a:gd name="connsiteY3" fmla="*/ 576561 h 578353"/>
                <a:gd name="connsiteX4" fmla="*/ 135770 w 514180"/>
                <a:gd name="connsiteY4" fmla="*/ 577341 h 578353"/>
                <a:gd name="connsiteX0" fmla="*/ 135770 w 514180"/>
                <a:gd name="connsiteY0" fmla="*/ 577341 h 578353"/>
                <a:gd name="connsiteX1" fmla="*/ 0 w 514180"/>
                <a:gd name="connsiteY1" fmla="*/ 0 h 578353"/>
                <a:gd name="connsiteX2" fmla="*/ 514180 w 514180"/>
                <a:gd name="connsiteY2" fmla="*/ 10891 h 578353"/>
                <a:gd name="connsiteX3" fmla="*/ 339280 w 514180"/>
                <a:gd name="connsiteY3" fmla="*/ 576561 h 578353"/>
                <a:gd name="connsiteX4" fmla="*/ 135770 w 514180"/>
                <a:gd name="connsiteY4" fmla="*/ 577341 h 578353"/>
                <a:gd name="connsiteX0" fmla="*/ 135770 w 514180"/>
                <a:gd name="connsiteY0" fmla="*/ 577341 h 578353"/>
                <a:gd name="connsiteX1" fmla="*/ 0 w 514180"/>
                <a:gd name="connsiteY1" fmla="*/ 0 h 578353"/>
                <a:gd name="connsiteX2" fmla="*/ 514180 w 514180"/>
                <a:gd name="connsiteY2" fmla="*/ 10891 h 578353"/>
                <a:gd name="connsiteX3" fmla="*/ 339280 w 514180"/>
                <a:gd name="connsiteY3" fmla="*/ 576561 h 578353"/>
                <a:gd name="connsiteX4" fmla="*/ 135770 w 514180"/>
                <a:gd name="connsiteY4" fmla="*/ 577341 h 57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180" h="578353">
                  <a:moveTo>
                    <a:pt x="135770" y="577341"/>
                  </a:moveTo>
                  <a:cubicBezTo>
                    <a:pt x="50587" y="214237"/>
                    <a:pt x="96631" y="442038"/>
                    <a:pt x="0" y="0"/>
                  </a:cubicBezTo>
                  <a:lnTo>
                    <a:pt x="514180" y="10891"/>
                  </a:lnTo>
                  <a:cubicBezTo>
                    <a:pt x="417353" y="348331"/>
                    <a:pt x="426658" y="280104"/>
                    <a:pt x="339280" y="576561"/>
                  </a:cubicBezTo>
                  <a:cubicBezTo>
                    <a:pt x="292835" y="580865"/>
                    <a:pt x="203869" y="575875"/>
                    <a:pt x="135770" y="577341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  <a:alpha val="5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Freeform 274"/>
            <p:cNvSpPr/>
            <p:nvPr/>
          </p:nvSpPr>
          <p:spPr>
            <a:xfrm>
              <a:off x="3521369" y="4919856"/>
              <a:ext cx="593675" cy="1215832"/>
            </a:xfrm>
            <a:custGeom>
              <a:avLst/>
              <a:gdLst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418712 w 1040633"/>
                <a:gd name="connsiteY4" fmla="*/ 1189324 h 1219697"/>
                <a:gd name="connsiteX5" fmla="*/ 139870 w 1040633"/>
                <a:gd name="connsiteY5" fmla="*/ 1191723 h 1219697"/>
                <a:gd name="connsiteX0" fmla="*/ 139870 w 1040633"/>
                <a:gd name="connsiteY0" fmla="*/ 1191723 h 1355926"/>
                <a:gd name="connsiteX1" fmla="*/ 0 w 1040633"/>
                <a:gd name="connsiteY1" fmla="*/ 0 h 1355926"/>
                <a:gd name="connsiteX2" fmla="*/ 1040633 w 1040633"/>
                <a:gd name="connsiteY2" fmla="*/ 16785 h 1355926"/>
                <a:gd name="connsiteX3" fmla="*/ 833625 w 1040633"/>
                <a:gd name="connsiteY3" fmla="*/ 1219697 h 1355926"/>
                <a:gd name="connsiteX4" fmla="*/ 139870 w 1040633"/>
                <a:gd name="connsiteY4" fmla="*/ 1191723 h 1355926"/>
                <a:gd name="connsiteX0" fmla="*/ 139870 w 1040633"/>
                <a:gd name="connsiteY0" fmla="*/ 1191723 h 1289901"/>
                <a:gd name="connsiteX1" fmla="*/ 0 w 1040633"/>
                <a:gd name="connsiteY1" fmla="*/ 0 h 1289901"/>
                <a:gd name="connsiteX2" fmla="*/ 1040633 w 1040633"/>
                <a:gd name="connsiteY2" fmla="*/ 16785 h 1289901"/>
                <a:gd name="connsiteX3" fmla="*/ 833625 w 1040633"/>
                <a:gd name="connsiteY3" fmla="*/ 1219697 h 1289901"/>
                <a:gd name="connsiteX4" fmla="*/ 139870 w 1040633"/>
                <a:gd name="connsiteY4" fmla="*/ 1191723 h 1289901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191723"/>
                <a:gd name="connsiteX1" fmla="*/ 0 w 1040633"/>
                <a:gd name="connsiteY1" fmla="*/ 0 h 1191723"/>
                <a:gd name="connsiteX2" fmla="*/ 1040633 w 1040633"/>
                <a:gd name="connsiteY2" fmla="*/ 16785 h 1191723"/>
                <a:gd name="connsiteX3" fmla="*/ 671988 w 1040633"/>
                <a:gd name="connsiteY3" fmla="*/ 1158121 h 1191723"/>
                <a:gd name="connsiteX4" fmla="*/ 139870 w 1040633"/>
                <a:gd name="connsiteY4" fmla="*/ 1191723 h 1191723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71988 w 778664"/>
                <a:gd name="connsiteY3" fmla="*/ 1158121 h 1160935"/>
                <a:gd name="connsiteX4" fmla="*/ 363082 w 778664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94768 w 778664"/>
                <a:gd name="connsiteY3" fmla="*/ 1112562 h 1160935"/>
                <a:gd name="connsiteX4" fmla="*/ 363082 w 778664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94768 w 778664"/>
                <a:gd name="connsiteY3" fmla="*/ 1112562 h 1160935"/>
                <a:gd name="connsiteX4" fmla="*/ 363082 w 778664"/>
                <a:gd name="connsiteY4" fmla="*/ 1160935 h 1160935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18198 w 499610"/>
                <a:gd name="connsiteY4" fmla="*/ 973305 h 976186"/>
                <a:gd name="connsiteX0" fmla="*/ 11819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1819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621064"/>
                <a:gd name="connsiteY0" fmla="*/ 973305 h 973305"/>
                <a:gd name="connsiteX1" fmla="*/ 0 w 621064"/>
                <a:gd name="connsiteY1" fmla="*/ 11688 h 973305"/>
                <a:gd name="connsiteX2" fmla="*/ 499610 w 621064"/>
                <a:gd name="connsiteY2" fmla="*/ 0 h 973305"/>
                <a:gd name="connsiteX3" fmla="*/ 558839 w 621064"/>
                <a:gd name="connsiteY3" fmla="*/ 754682 h 973305"/>
                <a:gd name="connsiteX4" fmla="*/ 197928 w 621064"/>
                <a:gd name="connsiteY4" fmla="*/ 973305 h 973305"/>
                <a:gd name="connsiteX0" fmla="*/ 197928 w 558839"/>
                <a:gd name="connsiteY0" fmla="*/ 973305 h 973305"/>
                <a:gd name="connsiteX1" fmla="*/ 0 w 558839"/>
                <a:gd name="connsiteY1" fmla="*/ 11688 h 973305"/>
                <a:gd name="connsiteX2" fmla="*/ 499610 w 558839"/>
                <a:gd name="connsiteY2" fmla="*/ 0 h 973305"/>
                <a:gd name="connsiteX3" fmla="*/ 558839 w 558839"/>
                <a:gd name="connsiteY3" fmla="*/ 754682 h 973305"/>
                <a:gd name="connsiteX4" fmla="*/ 197928 w 558839"/>
                <a:gd name="connsiteY4" fmla="*/ 973305 h 973305"/>
                <a:gd name="connsiteX0" fmla="*/ 197928 w 558839"/>
                <a:gd name="connsiteY0" fmla="*/ 973305 h 973305"/>
                <a:gd name="connsiteX1" fmla="*/ 0 w 558839"/>
                <a:gd name="connsiteY1" fmla="*/ 11688 h 973305"/>
                <a:gd name="connsiteX2" fmla="*/ 499610 w 558839"/>
                <a:gd name="connsiteY2" fmla="*/ 0 h 973305"/>
                <a:gd name="connsiteX3" fmla="*/ 558839 w 558839"/>
                <a:gd name="connsiteY3" fmla="*/ 754682 h 973305"/>
                <a:gd name="connsiteX4" fmla="*/ 197928 w 558839"/>
                <a:gd name="connsiteY4" fmla="*/ 973305 h 973305"/>
                <a:gd name="connsiteX0" fmla="*/ 370213 w 558839"/>
                <a:gd name="connsiteY0" fmla="*/ 796102 h 796102"/>
                <a:gd name="connsiteX1" fmla="*/ 0 w 558839"/>
                <a:gd name="connsiteY1" fmla="*/ 11688 h 796102"/>
                <a:gd name="connsiteX2" fmla="*/ 499610 w 558839"/>
                <a:gd name="connsiteY2" fmla="*/ 0 h 796102"/>
                <a:gd name="connsiteX3" fmla="*/ 558839 w 558839"/>
                <a:gd name="connsiteY3" fmla="*/ 754682 h 796102"/>
                <a:gd name="connsiteX4" fmla="*/ 370213 w 558839"/>
                <a:gd name="connsiteY4" fmla="*/ 796102 h 796102"/>
                <a:gd name="connsiteX0" fmla="*/ 370213 w 558839"/>
                <a:gd name="connsiteY0" fmla="*/ 796102 h 796102"/>
                <a:gd name="connsiteX1" fmla="*/ 0 w 558839"/>
                <a:gd name="connsiteY1" fmla="*/ 11688 h 796102"/>
                <a:gd name="connsiteX2" fmla="*/ 499610 w 558839"/>
                <a:gd name="connsiteY2" fmla="*/ 0 h 796102"/>
                <a:gd name="connsiteX3" fmla="*/ 558839 w 558839"/>
                <a:gd name="connsiteY3" fmla="*/ 754682 h 796102"/>
                <a:gd name="connsiteX4" fmla="*/ 370213 w 558839"/>
                <a:gd name="connsiteY4" fmla="*/ 796102 h 796102"/>
                <a:gd name="connsiteX0" fmla="*/ 370213 w 558839"/>
                <a:gd name="connsiteY0" fmla="*/ 796102 h 796102"/>
                <a:gd name="connsiteX1" fmla="*/ 0 w 558839"/>
                <a:gd name="connsiteY1" fmla="*/ 11688 h 796102"/>
                <a:gd name="connsiteX2" fmla="*/ 499610 w 558839"/>
                <a:gd name="connsiteY2" fmla="*/ 0 h 796102"/>
                <a:gd name="connsiteX3" fmla="*/ 558839 w 558839"/>
                <a:gd name="connsiteY3" fmla="*/ 754682 h 796102"/>
                <a:gd name="connsiteX4" fmla="*/ 370213 w 558839"/>
                <a:gd name="connsiteY4" fmla="*/ 796102 h 796102"/>
                <a:gd name="connsiteX0" fmla="*/ 370213 w 558839"/>
                <a:gd name="connsiteY0" fmla="*/ 1315828 h 1315828"/>
                <a:gd name="connsiteX1" fmla="*/ 0 w 558839"/>
                <a:gd name="connsiteY1" fmla="*/ 531414 h 1315828"/>
                <a:gd name="connsiteX2" fmla="*/ 506930 w 558839"/>
                <a:gd name="connsiteY2" fmla="*/ 0 h 1315828"/>
                <a:gd name="connsiteX3" fmla="*/ 558839 w 558839"/>
                <a:gd name="connsiteY3" fmla="*/ 1274408 h 1315828"/>
                <a:gd name="connsiteX4" fmla="*/ 370213 w 558839"/>
                <a:gd name="connsiteY4" fmla="*/ 1315828 h 1315828"/>
                <a:gd name="connsiteX0" fmla="*/ 384853 w 573479"/>
                <a:gd name="connsiteY0" fmla="*/ 1326654 h 1326654"/>
                <a:gd name="connsiteX1" fmla="*/ 0 w 573479"/>
                <a:gd name="connsiteY1" fmla="*/ 554 h 1326654"/>
                <a:gd name="connsiteX2" fmla="*/ 521570 w 573479"/>
                <a:gd name="connsiteY2" fmla="*/ 10826 h 1326654"/>
                <a:gd name="connsiteX3" fmla="*/ 573479 w 573479"/>
                <a:gd name="connsiteY3" fmla="*/ 1285234 h 1326654"/>
                <a:gd name="connsiteX4" fmla="*/ 384853 w 573479"/>
                <a:gd name="connsiteY4" fmla="*/ 1326654 h 1326654"/>
                <a:gd name="connsiteX0" fmla="*/ 384853 w 573479"/>
                <a:gd name="connsiteY0" fmla="*/ 1326654 h 1326654"/>
                <a:gd name="connsiteX1" fmla="*/ 0 w 573479"/>
                <a:gd name="connsiteY1" fmla="*/ 554 h 1326654"/>
                <a:gd name="connsiteX2" fmla="*/ 521570 w 573479"/>
                <a:gd name="connsiteY2" fmla="*/ 10826 h 1326654"/>
                <a:gd name="connsiteX3" fmla="*/ 573479 w 573479"/>
                <a:gd name="connsiteY3" fmla="*/ 1285234 h 1326654"/>
                <a:gd name="connsiteX4" fmla="*/ 384853 w 573479"/>
                <a:gd name="connsiteY4" fmla="*/ 1326654 h 1326654"/>
                <a:gd name="connsiteX0" fmla="*/ 384853 w 573479"/>
                <a:gd name="connsiteY0" fmla="*/ 1326654 h 1326654"/>
                <a:gd name="connsiteX1" fmla="*/ 0 w 573479"/>
                <a:gd name="connsiteY1" fmla="*/ 554 h 1326654"/>
                <a:gd name="connsiteX2" fmla="*/ 521570 w 573479"/>
                <a:gd name="connsiteY2" fmla="*/ 10826 h 1326654"/>
                <a:gd name="connsiteX3" fmla="*/ 573479 w 573479"/>
                <a:gd name="connsiteY3" fmla="*/ 1285234 h 1326654"/>
                <a:gd name="connsiteX4" fmla="*/ 384853 w 573479"/>
                <a:gd name="connsiteY4" fmla="*/ 1326654 h 1326654"/>
                <a:gd name="connsiteX0" fmla="*/ 384853 w 573479"/>
                <a:gd name="connsiteY0" fmla="*/ 1326654 h 1326654"/>
                <a:gd name="connsiteX1" fmla="*/ 0 w 573479"/>
                <a:gd name="connsiteY1" fmla="*/ 554 h 1326654"/>
                <a:gd name="connsiteX2" fmla="*/ 521570 w 573479"/>
                <a:gd name="connsiteY2" fmla="*/ 10826 h 1326654"/>
                <a:gd name="connsiteX3" fmla="*/ 573479 w 573479"/>
                <a:gd name="connsiteY3" fmla="*/ 1285234 h 1326654"/>
                <a:gd name="connsiteX4" fmla="*/ 384853 w 573479"/>
                <a:gd name="connsiteY4" fmla="*/ 1326654 h 1326654"/>
                <a:gd name="connsiteX0" fmla="*/ 384853 w 573479"/>
                <a:gd name="connsiteY0" fmla="*/ 1326654 h 1326654"/>
                <a:gd name="connsiteX1" fmla="*/ 0 w 573479"/>
                <a:gd name="connsiteY1" fmla="*/ 554 h 1326654"/>
                <a:gd name="connsiteX2" fmla="*/ 521570 w 573479"/>
                <a:gd name="connsiteY2" fmla="*/ 10826 h 1326654"/>
                <a:gd name="connsiteX3" fmla="*/ 573479 w 573479"/>
                <a:gd name="connsiteY3" fmla="*/ 1285234 h 1326654"/>
                <a:gd name="connsiteX4" fmla="*/ 384853 w 573479"/>
                <a:gd name="connsiteY4" fmla="*/ 1326654 h 1326654"/>
                <a:gd name="connsiteX0" fmla="*/ 384853 w 573479"/>
                <a:gd name="connsiteY0" fmla="*/ 1326654 h 1326654"/>
                <a:gd name="connsiteX1" fmla="*/ 0 w 573479"/>
                <a:gd name="connsiteY1" fmla="*/ 554 h 1326654"/>
                <a:gd name="connsiteX2" fmla="*/ 521570 w 573479"/>
                <a:gd name="connsiteY2" fmla="*/ 10826 h 1326654"/>
                <a:gd name="connsiteX3" fmla="*/ 573479 w 573479"/>
                <a:gd name="connsiteY3" fmla="*/ 1285234 h 1326654"/>
                <a:gd name="connsiteX4" fmla="*/ 384853 w 573479"/>
                <a:gd name="connsiteY4" fmla="*/ 1326654 h 1326654"/>
                <a:gd name="connsiteX0" fmla="*/ 384853 w 588119"/>
                <a:gd name="connsiteY0" fmla="*/ 1326654 h 1326654"/>
                <a:gd name="connsiteX1" fmla="*/ 0 w 588119"/>
                <a:gd name="connsiteY1" fmla="*/ 554 h 1326654"/>
                <a:gd name="connsiteX2" fmla="*/ 521570 w 588119"/>
                <a:gd name="connsiteY2" fmla="*/ 10826 h 1326654"/>
                <a:gd name="connsiteX3" fmla="*/ 588119 w 588119"/>
                <a:gd name="connsiteY3" fmla="*/ 1321835 h 1326654"/>
                <a:gd name="connsiteX4" fmla="*/ 384853 w 588119"/>
                <a:gd name="connsiteY4" fmla="*/ 1326654 h 1326654"/>
                <a:gd name="connsiteX0" fmla="*/ 384853 w 588119"/>
                <a:gd name="connsiteY0" fmla="*/ 1326654 h 1326654"/>
                <a:gd name="connsiteX1" fmla="*/ 0 w 588119"/>
                <a:gd name="connsiteY1" fmla="*/ 554 h 1326654"/>
                <a:gd name="connsiteX2" fmla="*/ 521570 w 588119"/>
                <a:gd name="connsiteY2" fmla="*/ 10826 h 1326654"/>
                <a:gd name="connsiteX3" fmla="*/ 588119 w 588119"/>
                <a:gd name="connsiteY3" fmla="*/ 1321835 h 1326654"/>
                <a:gd name="connsiteX4" fmla="*/ 384853 w 588119"/>
                <a:gd name="connsiteY4" fmla="*/ 1326654 h 1326654"/>
                <a:gd name="connsiteX0" fmla="*/ 384853 w 588119"/>
                <a:gd name="connsiteY0" fmla="*/ 1326148 h 1326148"/>
                <a:gd name="connsiteX1" fmla="*/ 0 w 588119"/>
                <a:gd name="connsiteY1" fmla="*/ 48 h 1326148"/>
                <a:gd name="connsiteX2" fmla="*/ 521570 w 588119"/>
                <a:gd name="connsiteY2" fmla="*/ 228243 h 1326148"/>
                <a:gd name="connsiteX3" fmla="*/ 588119 w 588119"/>
                <a:gd name="connsiteY3" fmla="*/ 1321329 h 1326148"/>
                <a:gd name="connsiteX4" fmla="*/ 384853 w 588119"/>
                <a:gd name="connsiteY4" fmla="*/ 1326148 h 1326148"/>
                <a:gd name="connsiteX0" fmla="*/ 384853 w 588119"/>
                <a:gd name="connsiteY0" fmla="*/ 1326148 h 1326148"/>
                <a:gd name="connsiteX1" fmla="*/ 0 w 588119"/>
                <a:gd name="connsiteY1" fmla="*/ 48 h 1326148"/>
                <a:gd name="connsiteX2" fmla="*/ 521570 w 588119"/>
                <a:gd name="connsiteY2" fmla="*/ 228243 h 1326148"/>
                <a:gd name="connsiteX3" fmla="*/ 588119 w 588119"/>
                <a:gd name="connsiteY3" fmla="*/ 1321329 h 1326148"/>
                <a:gd name="connsiteX4" fmla="*/ 384853 w 588119"/>
                <a:gd name="connsiteY4" fmla="*/ 1326148 h 1326148"/>
                <a:gd name="connsiteX0" fmla="*/ 384853 w 588119"/>
                <a:gd name="connsiteY0" fmla="*/ 1326148 h 1326148"/>
                <a:gd name="connsiteX1" fmla="*/ 0 w 588119"/>
                <a:gd name="connsiteY1" fmla="*/ 48 h 1326148"/>
                <a:gd name="connsiteX2" fmla="*/ 521570 w 588119"/>
                <a:gd name="connsiteY2" fmla="*/ 228243 h 1326148"/>
                <a:gd name="connsiteX3" fmla="*/ 588119 w 588119"/>
                <a:gd name="connsiteY3" fmla="*/ 1321329 h 1326148"/>
                <a:gd name="connsiteX4" fmla="*/ 384853 w 588119"/>
                <a:gd name="connsiteY4" fmla="*/ 1326148 h 1326148"/>
                <a:gd name="connsiteX0" fmla="*/ 366066 w 569332"/>
                <a:gd name="connsiteY0" fmla="*/ 1097905 h 1097905"/>
                <a:gd name="connsiteX1" fmla="*/ 0 w 569332"/>
                <a:gd name="connsiteY1" fmla="*/ 4757 h 1097905"/>
                <a:gd name="connsiteX2" fmla="*/ 502783 w 569332"/>
                <a:gd name="connsiteY2" fmla="*/ 0 h 1097905"/>
                <a:gd name="connsiteX3" fmla="*/ 569332 w 569332"/>
                <a:gd name="connsiteY3" fmla="*/ 1093086 h 1097905"/>
                <a:gd name="connsiteX4" fmla="*/ 366066 w 569332"/>
                <a:gd name="connsiteY4" fmla="*/ 1097905 h 1097905"/>
                <a:gd name="connsiteX0" fmla="*/ 366066 w 569332"/>
                <a:gd name="connsiteY0" fmla="*/ 1097905 h 1097905"/>
                <a:gd name="connsiteX1" fmla="*/ 0 w 569332"/>
                <a:gd name="connsiteY1" fmla="*/ 4757 h 1097905"/>
                <a:gd name="connsiteX2" fmla="*/ 502783 w 569332"/>
                <a:gd name="connsiteY2" fmla="*/ 0 h 1097905"/>
                <a:gd name="connsiteX3" fmla="*/ 569332 w 569332"/>
                <a:gd name="connsiteY3" fmla="*/ 1093086 h 1097905"/>
                <a:gd name="connsiteX4" fmla="*/ 366066 w 569332"/>
                <a:gd name="connsiteY4" fmla="*/ 1097905 h 1097905"/>
                <a:gd name="connsiteX0" fmla="*/ 366066 w 569332"/>
                <a:gd name="connsiteY0" fmla="*/ 1097905 h 1097905"/>
                <a:gd name="connsiteX1" fmla="*/ 0 w 569332"/>
                <a:gd name="connsiteY1" fmla="*/ 4757 h 1097905"/>
                <a:gd name="connsiteX2" fmla="*/ 502783 w 569332"/>
                <a:gd name="connsiteY2" fmla="*/ 0 h 1097905"/>
                <a:gd name="connsiteX3" fmla="*/ 569332 w 569332"/>
                <a:gd name="connsiteY3" fmla="*/ 1093086 h 1097905"/>
                <a:gd name="connsiteX4" fmla="*/ 366066 w 569332"/>
                <a:gd name="connsiteY4" fmla="*/ 1097905 h 1097905"/>
                <a:gd name="connsiteX0" fmla="*/ 366066 w 594113"/>
                <a:gd name="connsiteY0" fmla="*/ 1097905 h 1179971"/>
                <a:gd name="connsiteX1" fmla="*/ 0 w 594113"/>
                <a:gd name="connsiteY1" fmla="*/ 4757 h 1179971"/>
                <a:gd name="connsiteX2" fmla="*/ 502783 w 594113"/>
                <a:gd name="connsiteY2" fmla="*/ 0 h 1179971"/>
                <a:gd name="connsiteX3" fmla="*/ 594113 w 594113"/>
                <a:gd name="connsiteY3" fmla="*/ 1179818 h 1179971"/>
                <a:gd name="connsiteX4" fmla="*/ 366066 w 594113"/>
                <a:gd name="connsiteY4" fmla="*/ 1097905 h 1179971"/>
                <a:gd name="connsiteX0" fmla="*/ 403236 w 594113"/>
                <a:gd name="connsiteY0" fmla="*/ 1215612 h 1215612"/>
                <a:gd name="connsiteX1" fmla="*/ 0 w 594113"/>
                <a:gd name="connsiteY1" fmla="*/ 4757 h 1215612"/>
                <a:gd name="connsiteX2" fmla="*/ 502783 w 594113"/>
                <a:gd name="connsiteY2" fmla="*/ 0 h 1215612"/>
                <a:gd name="connsiteX3" fmla="*/ 594113 w 594113"/>
                <a:gd name="connsiteY3" fmla="*/ 1179818 h 1215612"/>
                <a:gd name="connsiteX4" fmla="*/ 403236 w 594113"/>
                <a:gd name="connsiteY4" fmla="*/ 1215612 h 121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113" h="1215612">
                  <a:moveTo>
                    <a:pt x="403236" y="1215612"/>
                  </a:moveTo>
                  <a:cubicBezTo>
                    <a:pt x="223947" y="663007"/>
                    <a:pt x="295574" y="908506"/>
                    <a:pt x="0" y="4757"/>
                  </a:cubicBezTo>
                  <a:cubicBezTo>
                    <a:pt x="166537" y="861"/>
                    <a:pt x="336246" y="3896"/>
                    <a:pt x="502783" y="0"/>
                  </a:cubicBezTo>
                  <a:cubicBezTo>
                    <a:pt x="555943" y="995541"/>
                    <a:pt x="557486" y="515061"/>
                    <a:pt x="594113" y="1179818"/>
                  </a:cubicBezTo>
                  <a:cubicBezTo>
                    <a:pt x="496428" y="1184123"/>
                    <a:pt x="599434" y="1214146"/>
                    <a:pt x="403236" y="1215612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  <a:alpha val="5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200" name="Group 17"/>
            <p:cNvGrpSpPr>
              <a:grpSpLocks/>
            </p:cNvGrpSpPr>
            <p:nvPr/>
          </p:nvGrpSpPr>
          <p:grpSpPr bwMode="auto">
            <a:xfrm>
              <a:off x="1757805" y="2331054"/>
              <a:ext cx="1079500" cy="2674334"/>
              <a:chOff x="1757805" y="2331054"/>
              <a:chExt cx="1079500" cy="2674334"/>
            </a:xfrm>
          </p:grpSpPr>
          <p:sp>
            <p:nvSpPr>
              <p:cNvPr id="108" name="Rectangle 107"/>
              <p:cNvSpPr/>
              <p:nvPr/>
            </p:nvSpPr>
            <p:spPr bwMode="auto">
              <a:xfrm rot="10800000">
                <a:off x="1789552" y="2580252"/>
                <a:ext cx="1027025" cy="1084090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7296" name="Group 104"/>
              <p:cNvGrpSpPr>
                <a:grpSpLocks/>
              </p:cNvGrpSpPr>
              <p:nvPr/>
            </p:nvGrpSpPr>
            <p:grpSpPr bwMode="auto">
              <a:xfrm>
                <a:off x="1782739" y="4616206"/>
                <a:ext cx="1034710" cy="389182"/>
                <a:chOff x="4128636" y="3606589"/>
                <a:chExt cx="568145" cy="338667"/>
              </a:xfrm>
            </p:grpSpPr>
            <p:sp>
              <p:nvSpPr>
                <p:cNvPr id="119" name="Oval 118"/>
                <p:cNvSpPr/>
                <p:nvPr/>
              </p:nvSpPr>
              <p:spPr>
                <a:xfrm>
                  <a:off x="4128891" y="3720271"/>
                  <a:ext cx="565669" cy="22514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4128891" y="3720271"/>
                  <a:ext cx="565669" cy="11188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4128891" y="3607011"/>
                  <a:ext cx="565669" cy="22514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  <a:alpha val="7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4694560" y="3720271"/>
                  <a:ext cx="0" cy="1118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>
                  <a:off x="4128891" y="3720271"/>
                  <a:ext cx="0" cy="1118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7" name="Rectangle 146"/>
              <p:cNvSpPr/>
              <p:nvPr/>
            </p:nvSpPr>
            <p:spPr bwMode="auto">
              <a:xfrm>
                <a:off x="1802251" y="3602440"/>
                <a:ext cx="1027025" cy="1163452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60000"/>
                      <a:lumOff val="40000"/>
                      <a:alpha val="62000"/>
                    </a:schemeClr>
                  </a:gs>
                  <a:gs pos="54000">
                    <a:schemeClr val="accent2">
                      <a:lumMod val="40000"/>
                      <a:lumOff val="6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3" name="Straight Connector 112"/>
              <p:cNvCxnSpPr/>
              <p:nvPr/>
            </p:nvCxnSpPr>
            <p:spPr bwMode="auto">
              <a:xfrm>
                <a:off x="1781615" y="2805642"/>
                <a:ext cx="20636" cy="2020566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 bwMode="auto">
              <a:xfrm flipH="1">
                <a:off x="2818166" y="2805642"/>
                <a:ext cx="4762" cy="197612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300" name="Group 9"/>
              <p:cNvGrpSpPr>
                <a:grpSpLocks/>
              </p:cNvGrpSpPr>
              <p:nvPr/>
            </p:nvGrpSpPr>
            <p:grpSpPr bwMode="auto">
              <a:xfrm>
                <a:off x="1757805" y="2331054"/>
                <a:ext cx="1079500" cy="430213"/>
                <a:chOff x="2183302" y="1574638"/>
                <a:chExt cx="1200154" cy="430181"/>
              </a:xfrm>
            </p:grpSpPr>
            <p:sp>
              <p:nvSpPr>
                <p:cNvPr id="369" name="Oval 368"/>
                <p:cNvSpPr/>
                <p:nvPr/>
              </p:nvSpPr>
              <p:spPr bwMode="auto">
                <a:xfrm flipV="1">
                  <a:off x="2186832" y="1690499"/>
                  <a:ext cx="1194758" cy="31425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3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</a:schemeClr>
                    </a:gs>
                  </a:gsLst>
                  <a:lin ang="16200000" scaled="0"/>
                  <a:tileRect/>
                </a:gra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solidFill>
                        <a:prstClr val="black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Rectangle 369"/>
                <p:cNvSpPr/>
                <p:nvPr/>
              </p:nvSpPr>
              <p:spPr bwMode="auto">
                <a:xfrm>
                  <a:off x="2183302" y="1734939"/>
                  <a:ext cx="1198287" cy="112686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5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Oval 370"/>
                <p:cNvSpPr>
                  <a:spLocks noChangeArrowheads="1"/>
                </p:cNvSpPr>
                <p:nvPr/>
              </p:nvSpPr>
              <p:spPr bwMode="auto">
                <a:xfrm flipV="1">
                  <a:off x="2183302" y="1574638"/>
                  <a:ext cx="1196523" cy="314252"/>
                </a:xfrm>
                <a:prstGeom prst="ellipse">
                  <a:avLst/>
                </a:prstGeom>
                <a:solidFill>
                  <a:srgbClr val="BFBFB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 charset="0"/>
                    <a:ea typeface="ＭＳ Ｐゴシック" charset="-128"/>
                    <a:cs typeface="+mn-cs"/>
                  </a:endParaRPr>
                </a:p>
              </p:txBody>
            </p:sp>
            <p:sp>
              <p:nvSpPr>
                <p:cNvPr id="372" name="Freeform 371"/>
                <p:cNvSpPr/>
                <p:nvPr/>
              </p:nvSpPr>
              <p:spPr bwMode="auto">
                <a:xfrm>
                  <a:off x="2490374" y="1671453"/>
                  <a:ext cx="582379" cy="157125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Freeform 372"/>
                <p:cNvSpPr>
                  <a:spLocks/>
                </p:cNvSpPr>
                <p:nvPr/>
              </p:nvSpPr>
              <p:spPr bwMode="auto">
                <a:xfrm>
                  <a:off x="2430372" y="1630188"/>
                  <a:ext cx="702384" cy="109512"/>
                </a:xfrm>
                <a:custGeom>
                  <a:avLst/>
                  <a:gdLst>
                    <a:gd name="T0" fmla="*/ 0 w 3723451"/>
                    <a:gd name="T1" fmla="*/ 26792 h 932950"/>
                    <a:gd name="T2" fmla="*/ 123590 w 3723451"/>
                    <a:gd name="T3" fmla="*/ 316 h 932950"/>
                    <a:gd name="T4" fmla="*/ 350070 w 3723451"/>
                    <a:gd name="T5" fmla="*/ 61105 h 932950"/>
                    <a:gd name="T6" fmla="*/ 566135 w 3723451"/>
                    <a:gd name="T7" fmla="*/ 0 h 932950"/>
                    <a:gd name="T8" fmla="*/ 702384 w 3723451"/>
                    <a:gd name="T9" fmla="*/ 24316 h 932950"/>
                    <a:gd name="T10" fmla="*/ 601015 w 3723451"/>
                    <a:gd name="T11" fmla="*/ 54216 h 932950"/>
                    <a:gd name="T12" fmla="*/ 568379 w 3723451"/>
                    <a:gd name="T13" fmla="*/ 46155 h 932950"/>
                    <a:gd name="T14" fmla="*/ 354049 w 3723451"/>
                    <a:gd name="T15" fmla="*/ 109512 h 932950"/>
                    <a:gd name="T16" fmla="*/ 134237 w 3723451"/>
                    <a:gd name="T17" fmla="*/ 48485 h 932950"/>
                    <a:gd name="T18" fmla="*/ 98698 w 3723451"/>
                    <a:gd name="T19" fmla="*/ 55072 h 932950"/>
                    <a:gd name="T20" fmla="*/ 0 w 3723451"/>
                    <a:gd name="T21" fmla="*/ 26792 h 93295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 373"/>
                <p:cNvSpPr>
                  <a:spLocks/>
                </p:cNvSpPr>
                <p:nvPr/>
              </p:nvSpPr>
              <p:spPr bwMode="auto">
                <a:xfrm>
                  <a:off x="2892745" y="1723828"/>
                  <a:ext cx="257658" cy="95228"/>
                </a:xfrm>
                <a:custGeom>
                  <a:avLst/>
                  <a:gdLst>
                    <a:gd name="T0" fmla="*/ 0 w 1366596"/>
                    <a:gd name="T1" fmla="*/ 0 h 809868"/>
                    <a:gd name="T2" fmla="*/ 257658 w 1366596"/>
                    <a:gd name="T3" fmla="*/ 73585 h 809868"/>
                    <a:gd name="T4" fmla="*/ 163097 w 1366596"/>
                    <a:gd name="T5" fmla="*/ 95228 h 809868"/>
                    <a:gd name="T6" fmla="*/ 867 w 1366596"/>
                    <a:gd name="T7" fmla="*/ 50319 h 809868"/>
                    <a:gd name="T8" fmla="*/ 0 w 1366596"/>
                    <a:gd name="T9" fmla="*/ 0 h 8098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Freeform 374"/>
                <p:cNvSpPr>
                  <a:spLocks/>
                </p:cNvSpPr>
                <p:nvPr/>
              </p:nvSpPr>
              <p:spPr bwMode="auto">
                <a:xfrm>
                  <a:off x="2418018" y="1725416"/>
                  <a:ext cx="254129" cy="95228"/>
                </a:xfrm>
                <a:custGeom>
                  <a:avLst/>
                  <a:gdLst>
                    <a:gd name="T0" fmla="*/ 250660 w 1348191"/>
                    <a:gd name="T1" fmla="*/ 0 h 791462"/>
                    <a:gd name="T2" fmla="*/ 254129 w 1348191"/>
                    <a:gd name="T3" fmla="*/ 45953 h 791462"/>
                    <a:gd name="T4" fmla="*/ 91938 w 1348191"/>
                    <a:gd name="T5" fmla="*/ 95228 h 791462"/>
                    <a:gd name="T6" fmla="*/ 0 w 1348191"/>
                    <a:gd name="T7" fmla="*/ 73636 h 791462"/>
                    <a:gd name="T8" fmla="*/ 250660 w 1348191"/>
                    <a:gd name="T9" fmla="*/ 0 h 7914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6" name="Straight Connector 375"/>
                <p:cNvCxnSpPr>
                  <a:cxnSpLocks noChangeShapeType="1"/>
                  <a:endCxn id="371" idx="2"/>
                </p:cNvCxnSpPr>
                <p:nvPr/>
              </p:nvCxnSpPr>
              <p:spPr bwMode="auto">
                <a:xfrm flipH="1" flipV="1">
                  <a:off x="2183302" y="1731764"/>
                  <a:ext cx="3530" cy="12220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77" name="Straight Connector 376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379825" y="1728590"/>
                  <a:ext cx="3530" cy="12220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47201" name="Group 18"/>
            <p:cNvGrpSpPr>
              <a:grpSpLocks/>
            </p:cNvGrpSpPr>
            <p:nvPr/>
          </p:nvGrpSpPr>
          <p:grpSpPr bwMode="auto">
            <a:xfrm>
              <a:off x="3500438" y="3174091"/>
              <a:ext cx="522287" cy="1831297"/>
              <a:chOff x="3500438" y="3174091"/>
              <a:chExt cx="522287" cy="1831297"/>
            </a:xfrm>
          </p:grpSpPr>
          <p:sp>
            <p:nvSpPr>
              <p:cNvPr id="171" name="Rectangle 170"/>
              <p:cNvSpPr/>
              <p:nvPr/>
            </p:nvSpPr>
            <p:spPr bwMode="auto">
              <a:xfrm rot="10800000">
                <a:off x="3507320" y="3287221"/>
                <a:ext cx="498349" cy="306623"/>
              </a:xfrm>
              <a:prstGeom prst="rect">
                <a:avLst/>
              </a:prstGeom>
              <a:gradFill>
                <a:gsLst>
                  <a:gs pos="100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0" name="Straight Connector 89"/>
              <p:cNvCxnSpPr/>
              <p:nvPr/>
            </p:nvCxnSpPr>
            <p:spPr bwMode="auto">
              <a:xfrm flipH="1">
                <a:off x="4019802" y="3321497"/>
                <a:ext cx="1588" cy="1536456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276" name="Picture 86" descr="router_top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0438" y="3194292"/>
                <a:ext cx="522287" cy="220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7277" name="Group 82"/>
              <p:cNvGrpSpPr>
                <a:grpSpLocks/>
              </p:cNvGrpSpPr>
              <p:nvPr/>
            </p:nvGrpSpPr>
            <p:grpSpPr bwMode="auto">
              <a:xfrm>
                <a:off x="3511442" y="4783543"/>
                <a:ext cx="507858" cy="221845"/>
                <a:chOff x="4128636" y="3606589"/>
                <a:chExt cx="568145" cy="338667"/>
              </a:xfrm>
            </p:grpSpPr>
            <p:sp>
              <p:nvSpPr>
                <p:cNvPr id="97" name="Oval 96"/>
                <p:cNvSpPr/>
                <p:nvPr/>
              </p:nvSpPr>
              <p:spPr>
                <a:xfrm>
                  <a:off x="4129087" y="3720182"/>
                  <a:ext cx="568256" cy="225348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4129087" y="3720182"/>
                  <a:ext cx="568256" cy="111462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4129087" y="3606297"/>
                  <a:ext cx="568256" cy="225346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  <a:alpha val="5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4697343" y="3720182"/>
                  <a:ext cx="0" cy="11146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4129087" y="3720182"/>
                  <a:ext cx="0" cy="11146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5" name="Rectangle 154"/>
              <p:cNvSpPr/>
              <p:nvPr/>
            </p:nvSpPr>
            <p:spPr bwMode="auto">
              <a:xfrm>
                <a:off x="3516608" y="3697675"/>
                <a:ext cx="498433" cy="1163452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4" name="Straight Connector 173"/>
              <p:cNvCxnSpPr>
                <a:stCxn id="381" idx="2"/>
              </p:cNvCxnSpPr>
              <p:nvPr/>
            </p:nvCxnSpPr>
            <p:spPr bwMode="auto">
              <a:xfrm flipH="1">
                <a:off x="3507083" y="3262769"/>
                <a:ext cx="4762" cy="1688832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80" name="Group 377"/>
              <p:cNvGrpSpPr>
                <a:grpSpLocks/>
              </p:cNvGrpSpPr>
              <p:nvPr/>
            </p:nvGrpSpPr>
            <p:grpSpPr bwMode="auto">
              <a:xfrm>
                <a:off x="3511057" y="3174091"/>
                <a:ext cx="504096" cy="242719"/>
                <a:chOff x="2183302" y="1574638"/>
                <a:chExt cx="1200154" cy="430218"/>
              </a:xfrm>
            </p:grpSpPr>
            <p:sp>
              <p:nvSpPr>
                <p:cNvPr id="379" name="Oval 378"/>
                <p:cNvSpPr/>
                <p:nvPr/>
              </p:nvSpPr>
              <p:spPr bwMode="auto">
                <a:xfrm flipV="1">
                  <a:off x="2188958" y="1689617"/>
                  <a:ext cx="1194231" cy="3150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3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  <a:tileRect/>
                </a:gra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solidFill>
                        <a:prstClr val="black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Rectangle 379"/>
                <p:cNvSpPr/>
                <p:nvPr/>
              </p:nvSpPr>
              <p:spPr bwMode="auto">
                <a:xfrm>
                  <a:off x="2185178" y="1734631"/>
                  <a:ext cx="1198011" cy="11253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5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1" name="Oval 380"/>
                <p:cNvSpPr>
                  <a:spLocks noChangeArrowheads="1"/>
                </p:cNvSpPr>
                <p:nvPr/>
              </p:nvSpPr>
              <p:spPr bwMode="auto">
                <a:xfrm flipV="1">
                  <a:off x="2185178" y="1574269"/>
                  <a:ext cx="1194231" cy="315099"/>
                </a:xfrm>
                <a:prstGeom prst="ellipse">
                  <a:avLst/>
                </a:prstGeom>
                <a:solidFill>
                  <a:srgbClr val="BFBFB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 charset="0"/>
                    <a:ea typeface="ＭＳ Ｐゴシック" charset="-128"/>
                    <a:cs typeface="+mn-cs"/>
                  </a:endParaRPr>
                </a:p>
              </p:txBody>
            </p:sp>
            <p:sp>
              <p:nvSpPr>
                <p:cNvPr id="382" name="Freeform 381"/>
                <p:cNvSpPr/>
                <p:nvPr/>
              </p:nvSpPr>
              <p:spPr bwMode="auto">
                <a:xfrm>
                  <a:off x="2491295" y="1669924"/>
                  <a:ext cx="581999" cy="157549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 382"/>
                <p:cNvSpPr>
                  <a:spLocks/>
                </p:cNvSpPr>
                <p:nvPr/>
              </p:nvSpPr>
              <p:spPr bwMode="auto">
                <a:xfrm>
                  <a:off x="2430828" y="1630537"/>
                  <a:ext cx="702933" cy="109721"/>
                </a:xfrm>
                <a:custGeom>
                  <a:avLst/>
                  <a:gdLst>
                    <a:gd name="T0" fmla="*/ 0 w 3723451"/>
                    <a:gd name="T1" fmla="*/ 26843 h 932950"/>
                    <a:gd name="T2" fmla="*/ 123686 w 3723451"/>
                    <a:gd name="T3" fmla="*/ 316 h 932950"/>
                    <a:gd name="T4" fmla="*/ 350344 w 3723451"/>
                    <a:gd name="T5" fmla="*/ 61221 h 932950"/>
                    <a:gd name="T6" fmla="*/ 566578 w 3723451"/>
                    <a:gd name="T7" fmla="*/ 0 h 932950"/>
                    <a:gd name="T8" fmla="*/ 702933 w 3723451"/>
                    <a:gd name="T9" fmla="*/ 24362 h 932950"/>
                    <a:gd name="T10" fmla="*/ 601485 w 3723451"/>
                    <a:gd name="T11" fmla="*/ 54319 h 932950"/>
                    <a:gd name="T12" fmla="*/ 568823 w 3723451"/>
                    <a:gd name="T13" fmla="*/ 46243 h 932950"/>
                    <a:gd name="T14" fmla="*/ 354326 w 3723451"/>
                    <a:gd name="T15" fmla="*/ 109721 h 932950"/>
                    <a:gd name="T16" fmla="*/ 134342 w 3723451"/>
                    <a:gd name="T17" fmla="*/ 48578 h 932950"/>
                    <a:gd name="T18" fmla="*/ 98775 w 3723451"/>
                    <a:gd name="T19" fmla="*/ 55177 h 932950"/>
                    <a:gd name="T20" fmla="*/ 0 w 3723451"/>
                    <a:gd name="T21" fmla="*/ 26843 h 93295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 383"/>
                <p:cNvSpPr>
                  <a:spLocks/>
                </p:cNvSpPr>
                <p:nvPr/>
              </p:nvSpPr>
              <p:spPr bwMode="auto">
                <a:xfrm>
                  <a:off x="2891892" y="1723378"/>
                  <a:ext cx="260764" cy="95655"/>
                </a:xfrm>
                <a:custGeom>
                  <a:avLst/>
                  <a:gdLst>
                    <a:gd name="T0" fmla="*/ 0 w 1366596"/>
                    <a:gd name="T1" fmla="*/ 0 h 809868"/>
                    <a:gd name="T2" fmla="*/ 260764 w 1366596"/>
                    <a:gd name="T3" fmla="*/ 73915 h 809868"/>
                    <a:gd name="T4" fmla="*/ 165063 w 1366596"/>
                    <a:gd name="T5" fmla="*/ 95655 h 809868"/>
                    <a:gd name="T6" fmla="*/ 878 w 1366596"/>
                    <a:gd name="T7" fmla="*/ 50545 h 809868"/>
                    <a:gd name="T8" fmla="*/ 0 w 1366596"/>
                    <a:gd name="T9" fmla="*/ 0 h 8098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Freeform 384"/>
                <p:cNvSpPr>
                  <a:spLocks/>
                </p:cNvSpPr>
                <p:nvPr/>
              </p:nvSpPr>
              <p:spPr bwMode="auto">
                <a:xfrm>
                  <a:off x="2419489" y="1726192"/>
                  <a:ext cx="253208" cy="92841"/>
                </a:xfrm>
                <a:custGeom>
                  <a:avLst/>
                  <a:gdLst>
                    <a:gd name="T0" fmla="*/ 249751 w 1348191"/>
                    <a:gd name="T1" fmla="*/ 0 h 791462"/>
                    <a:gd name="T2" fmla="*/ 253208 w 1348191"/>
                    <a:gd name="T3" fmla="*/ 44801 h 791462"/>
                    <a:gd name="T4" fmla="*/ 91604 w 1348191"/>
                    <a:gd name="T5" fmla="*/ 92841 h 791462"/>
                    <a:gd name="T6" fmla="*/ 0 w 1348191"/>
                    <a:gd name="T7" fmla="*/ 71790 h 791462"/>
                    <a:gd name="T8" fmla="*/ 249751 w 1348191"/>
                    <a:gd name="T9" fmla="*/ 0 h 7914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86" name="Straight Connector 385"/>
                <p:cNvCxnSpPr>
                  <a:cxnSpLocks noChangeShapeType="1"/>
                  <a:endCxn id="381" idx="2"/>
                </p:cNvCxnSpPr>
                <p:nvPr/>
              </p:nvCxnSpPr>
              <p:spPr bwMode="auto">
                <a:xfrm flipH="1" flipV="1">
                  <a:off x="2185178" y="1731819"/>
                  <a:ext cx="3780" cy="120975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87" name="Straight Connector 386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379409" y="1729005"/>
                  <a:ext cx="3780" cy="12097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47202" name="Group 19"/>
            <p:cNvGrpSpPr>
              <a:grpSpLocks/>
            </p:cNvGrpSpPr>
            <p:nvPr/>
          </p:nvGrpSpPr>
          <p:grpSpPr bwMode="auto">
            <a:xfrm>
              <a:off x="4299212" y="2486508"/>
              <a:ext cx="528376" cy="2517292"/>
              <a:chOff x="4299212" y="2486508"/>
              <a:chExt cx="528376" cy="2517292"/>
            </a:xfrm>
          </p:grpSpPr>
          <p:sp>
            <p:nvSpPr>
              <p:cNvPr id="439" name="Rectangle 438"/>
              <p:cNvSpPr/>
              <p:nvPr/>
            </p:nvSpPr>
            <p:spPr bwMode="auto">
              <a:xfrm rot="10800000">
                <a:off x="4315358" y="2675960"/>
                <a:ext cx="498350" cy="916575"/>
              </a:xfrm>
              <a:prstGeom prst="rect">
                <a:avLst/>
              </a:prstGeom>
              <a:gradFill>
                <a:gsLst>
                  <a:gs pos="100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40" name="Straight Connector 439"/>
              <p:cNvCxnSpPr/>
              <p:nvPr/>
            </p:nvCxnSpPr>
            <p:spPr bwMode="auto">
              <a:xfrm>
                <a:off x="4821424" y="2642154"/>
                <a:ext cx="6349" cy="2214211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54" name="Group 442"/>
              <p:cNvGrpSpPr>
                <a:grpSpLocks/>
              </p:cNvGrpSpPr>
              <p:nvPr/>
            </p:nvGrpSpPr>
            <p:grpSpPr bwMode="auto">
              <a:xfrm>
                <a:off x="4319479" y="4781999"/>
                <a:ext cx="507859" cy="221801"/>
                <a:chOff x="4128636" y="3606589"/>
                <a:chExt cx="568145" cy="338667"/>
              </a:xfrm>
            </p:grpSpPr>
            <p:sp>
              <p:nvSpPr>
                <p:cNvPr id="452" name="Oval 451"/>
                <p:cNvSpPr/>
                <p:nvPr/>
              </p:nvSpPr>
              <p:spPr>
                <a:xfrm>
                  <a:off x="4129012" y="3720139"/>
                  <a:ext cx="568256" cy="225391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3" name="Rectangle 452"/>
                <p:cNvSpPr/>
                <p:nvPr/>
              </p:nvSpPr>
              <p:spPr>
                <a:xfrm>
                  <a:off x="4129012" y="3720139"/>
                  <a:ext cx="568256" cy="111484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4" name="Oval 453"/>
                <p:cNvSpPr/>
                <p:nvPr/>
              </p:nvSpPr>
              <p:spPr>
                <a:xfrm>
                  <a:off x="4129012" y="3606230"/>
                  <a:ext cx="568256" cy="225392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  <a:alpha val="5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5" name="Straight Connector 454"/>
                <p:cNvCxnSpPr/>
                <p:nvPr/>
              </p:nvCxnSpPr>
              <p:spPr>
                <a:xfrm>
                  <a:off x="4697268" y="3720139"/>
                  <a:ext cx="0" cy="111484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6" name="Straight Connector 455"/>
                <p:cNvCxnSpPr/>
                <p:nvPr/>
              </p:nvCxnSpPr>
              <p:spPr>
                <a:xfrm>
                  <a:off x="4129012" y="3720139"/>
                  <a:ext cx="0" cy="111484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4" name="Rectangle 443"/>
              <p:cNvSpPr/>
              <p:nvPr/>
            </p:nvSpPr>
            <p:spPr bwMode="auto">
              <a:xfrm>
                <a:off x="4324577" y="3696087"/>
                <a:ext cx="498433" cy="1163453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47" name="Straight Connector 446"/>
              <p:cNvCxnSpPr>
                <a:stCxn id="458" idx="2"/>
              </p:cNvCxnSpPr>
              <p:nvPr/>
            </p:nvCxnSpPr>
            <p:spPr bwMode="auto">
              <a:xfrm>
                <a:off x="4300767" y="2640568"/>
                <a:ext cx="14286" cy="230944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57" name="Group 456"/>
              <p:cNvGrpSpPr>
                <a:grpSpLocks/>
              </p:cNvGrpSpPr>
              <p:nvPr/>
            </p:nvGrpSpPr>
            <p:grpSpPr bwMode="auto">
              <a:xfrm>
                <a:off x="4299212" y="2486508"/>
                <a:ext cx="504825" cy="242888"/>
                <a:chOff x="2183302" y="1574638"/>
                <a:chExt cx="1200154" cy="430218"/>
              </a:xfrm>
            </p:grpSpPr>
            <p:sp>
              <p:nvSpPr>
                <p:cNvPr id="458" name="Oval 457"/>
                <p:cNvSpPr/>
                <p:nvPr/>
              </p:nvSpPr>
              <p:spPr bwMode="auto">
                <a:xfrm flipV="1">
                  <a:off x="2186998" y="1690077"/>
                  <a:ext cx="1196279" cy="3148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3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  <a:tileRect/>
                </a:gra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solidFill>
                        <a:prstClr val="black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9" name="Rectangle 458"/>
                <p:cNvSpPr/>
                <p:nvPr/>
              </p:nvSpPr>
              <p:spPr bwMode="auto">
                <a:xfrm>
                  <a:off x="2183224" y="1735060"/>
                  <a:ext cx="1200054" cy="112457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5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0" name="Oval 459"/>
                <p:cNvSpPr>
                  <a:spLocks noChangeArrowheads="1"/>
                </p:cNvSpPr>
                <p:nvPr/>
              </p:nvSpPr>
              <p:spPr bwMode="auto">
                <a:xfrm flipV="1">
                  <a:off x="2183224" y="1574808"/>
                  <a:ext cx="1196282" cy="314880"/>
                </a:xfrm>
                <a:prstGeom prst="ellipse">
                  <a:avLst/>
                </a:prstGeom>
                <a:solidFill>
                  <a:srgbClr val="BFBFB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 charset="0"/>
                    <a:ea typeface="ＭＳ Ｐゴシック" charset="-128"/>
                    <a:cs typeface="+mn-cs"/>
                  </a:endParaRPr>
                </a:p>
              </p:txBody>
            </p:sp>
            <p:sp>
              <p:nvSpPr>
                <p:cNvPr id="461" name="Freeform 460"/>
                <p:cNvSpPr/>
                <p:nvPr/>
              </p:nvSpPr>
              <p:spPr bwMode="auto">
                <a:xfrm>
                  <a:off x="2488899" y="1670396"/>
                  <a:ext cx="584931" cy="157440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2" name="Freeform 461"/>
                <p:cNvSpPr>
                  <a:spLocks/>
                </p:cNvSpPr>
                <p:nvPr/>
              </p:nvSpPr>
              <p:spPr bwMode="auto">
                <a:xfrm>
                  <a:off x="2428519" y="1631037"/>
                  <a:ext cx="705691" cy="109646"/>
                </a:xfrm>
                <a:custGeom>
                  <a:avLst/>
                  <a:gdLst>
                    <a:gd name="T0" fmla="*/ 0 w 3723451"/>
                    <a:gd name="T1" fmla="*/ 26825 h 932950"/>
                    <a:gd name="T2" fmla="*/ 124171 w 3723451"/>
                    <a:gd name="T3" fmla="*/ 316 h 932950"/>
                    <a:gd name="T4" fmla="*/ 351718 w 3723451"/>
                    <a:gd name="T5" fmla="*/ 61180 h 932950"/>
                    <a:gd name="T6" fmla="*/ 568801 w 3723451"/>
                    <a:gd name="T7" fmla="*/ 0 h 932950"/>
                    <a:gd name="T8" fmla="*/ 705691 w 3723451"/>
                    <a:gd name="T9" fmla="*/ 24345 h 932950"/>
                    <a:gd name="T10" fmla="*/ 603845 w 3723451"/>
                    <a:gd name="T11" fmla="*/ 54282 h 932950"/>
                    <a:gd name="T12" fmla="*/ 571055 w 3723451"/>
                    <a:gd name="T13" fmla="*/ 46211 h 932950"/>
                    <a:gd name="T14" fmla="*/ 355716 w 3723451"/>
                    <a:gd name="T15" fmla="*/ 109646 h 932950"/>
                    <a:gd name="T16" fmla="*/ 134869 w 3723451"/>
                    <a:gd name="T17" fmla="*/ 48545 h 932950"/>
                    <a:gd name="T18" fmla="*/ 99163 w 3723451"/>
                    <a:gd name="T19" fmla="*/ 55139 h 932950"/>
                    <a:gd name="T20" fmla="*/ 0 w 3723451"/>
                    <a:gd name="T21" fmla="*/ 26825 h 93295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Freeform 462"/>
                <p:cNvSpPr>
                  <a:spLocks/>
                </p:cNvSpPr>
                <p:nvPr/>
              </p:nvSpPr>
              <p:spPr bwMode="auto">
                <a:xfrm>
                  <a:off x="2892690" y="1723814"/>
                  <a:ext cx="256615" cy="95588"/>
                </a:xfrm>
                <a:custGeom>
                  <a:avLst/>
                  <a:gdLst>
                    <a:gd name="T0" fmla="*/ 0 w 1366596"/>
                    <a:gd name="T1" fmla="*/ 0 h 809868"/>
                    <a:gd name="T2" fmla="*/ 256615 w 1366596"/>
                    <a:gd name="T3" fmla="*/ 73863 h 809868"/>
                    <a:gd name="T4" fmla="*/ 162436 w 1366596"/>
                    <a:gd name="T5" fmla="*/ 95588 h 809868"/>
                    <a:gd name="T6" fmla="*/ 864 w 1366596"/>
                    <a:gd name="T7" fmla="*/ 50510 h 809868"/>
                    <a:gd name="T8" fmla="*/ 0 w 1366596"/>
                    <a:gd name="T9" fmla="*/ 0 h 8098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Freeform 463"/>
                <p:cNvSpPr>
                  <a:spLocks/>
                </p:cNvSpPr>
                <p:nvPr/>
              </p:nvSpPr>
              <p:spPr bwMode="auto">
                <a:xfrm>
                  <a:off x="2417196" y="1726625"/>
                  <a:ext cx="252843" cy="92778"/>
                </a:xfrm>
                <a:custGeom>
                  <a:avLst/>
                  <a:gdLst>
                    <a:gd name="T0" fmla="*/ 249391 w 1348191"/>
                    <a:gd name="T1" fmla="*/ 0 h 791462"/>
                    <a:gd name="T2" fmla="*/ 252843 w 1348191"/>
                    <a:gd name="T3" fmla="*/ 44771 h 791462"/>
                    <a:gd name="T4" fmla="*/ 91472 w 1348191"/>
                    <a:gd name="T5" fmla="*/ 92778 h 791462"/>
                    <a:gd name="T6" fmla="*/ 0 w 1348191"/>
                    <a:gd name="T7" fmla="*/ 71741 h 791462"/>
                    <a:gd name="T8" fmla="*/ 249391 w 1348191"/>
                    <a:gd name="T9" fmla="*/ 0 h 7914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5" name="Straight Connector 464"/>
                <p:cNvCxnSpPr>
                  <a:cxnSpLocks noChangeShapeType="1"/>
                  <a:endCxn id="460" idx="2"/>
                </p:cNvCxnSpPr>
                <p:nvPr/>
              </p:nvCxnSpPr>
              <p:spPr bwMode="auto">
                <a:xfrm flipH="1" flipV="1">
                  <a:off x="2183224" y="1732248"/>
                  <a:ext cx="3775" cy="12089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6" name="Straight Connector 465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379505" y="1729437"/>
                  <a:ext cx="3773" cy="12089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47203" name="Group 20"/>
            <p:cNvGrpSpPr>
              <a:grpSpLocks/>
            </p:cNvGrpSpPr>
            <p:nvPr/>
          </p:nvGrpSpPr>
          <p:grpSpPr bwMode="auto">
            <a:xfrm>
              <a:off x="5491163" y="3179295"/>
              <a:ext cx="522287" cy="1824505"/>
              <a:chOff x="5491163" y="3179295"/>
              <a:chExt cx="522287" cy="1824505"/>
            </a:xfrm>
          </p:grpSpPr>
          <p:sp>
            <p:nvSpPr>
              <p:cNvPr id="468" name="Rectangle 467"/>
              <p:cNvSpPr/>
              <p:nvPr/>
            </p:nvSpPr>
            <p:spPr bwMode="auto">
              <a:xfrm rot="10800000">
                <a:off x="5498044" y="3266845"/>
                <a:ext cx="498349" cy="325689"/>
              </a:xfrm>
              <a:prstGeom prst="rect">
                <a:avLst/>
              </a:prstGeom>
              <a:gradFill>
                <a:gsLst>
                  <a:gs pos="100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69" name="Straight Connector 468"/>
              <p:cNvCxnSpPr>
                <a:stCxn id="489" idx="6"/>
              </p:cNvCxnSpPr>
              <p:nvPr/>
            </p:nvCxnSpPr>
            <p:spPr bwMode="auto">
              <a:xfrm>
                <a:off x="6004011" y="3267530"/>
                <a:ext cx="6349" cy="1582486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231" name="Picture 469" descr="router_top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1163" y="3206725"/>
                <a:ext cx="522287" cy="220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7232" name="Group 471"/>
              <p:cNvGrpSpPr>
                <a:grpSpLocks/>
              </p:cNvGrpSpPr>
              <p:nvPr/>
            </p:nvGrpSpPr>
            <p:grpSpPr bwMode="auto">
              <a:xfrm>
                <a:off x="5502167" y="4781999"/>
                <a:ext cx="507858" cy="221801"/>
                <a:chOff x="4128636" y="3606589"/>
                <a:chExt cx="568145" cy="338667"/>
              </a:xfrm>
            </p:grpSpPr>
            <p:sp>
              <p:nvSpPr>
                <p:cNvPr id="481" name="Oval 480"/>
                <p:cNvSpPr/>
                <p:nvPr/>
              </p:nvSpPr>
              <p:spPr>
                <a:xfrm>
                  <a:off x="4128900" y="3720139"/>
                  <a:ext cx="568256" cy="225391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2" name="Rectangle 481"/>
                <p:cNvSpPr/>
                <p:nvPr/>
              </p:nvSpPr>
              <p:spPr>
                <a:xfrm>
                  <a:off x="4128900" y="3720139"/>
                  <a:ext cx="568256" cy="111484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3" name="Oval 482"/>
                <p:cNvSpPr/>
                <p:nvPr/>
              </p:nvSpPr>
              <p:spPr>
                <a:xfrm>
                  <a:off x="4128900" y="3606230"/>
                  <a:ext cx="568256" cy="225392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  <a:alpha val="5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4" name="Straight Connector 483"/>
                <p:cNvCxnSpPr/>
                <p:nvPr/>
              </p:nvCxnSpPr>
              <p:spPr>
                <a:xfrm>
                  <a:off x="4697156" y="3720139"/>
                  <a:ext cx="0" cy="111484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5" name="Straight Connector 484"/>
                <p:cNvCxnSpPr/>
                <p:nvPr/>
              </p:nvCxnSpPr>
              <p:spPr>
                <a:xfrm>
                  <a:off x="4128900" y="3720139"/>
                  <a:ext cx="0" cy="111484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3" name="Rectangle 472"/>
              <p:cNvSpPr/>
              <p:nvPr/>
            </p:nvSpPr>
            <p:spPr bwMode="auto">
              <a:xfrm>
                <a:off x="5507166" y="3694500"/>
                <a:ext cx="498433" cy="1165040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76" name="Straight Connector 475"/>
              <p:cNvCxnSpPr>
                <a:stCxn id="47231" idx="1"/>
              </p:cNvCxnSpPr>
              <p:nvPr/>
            </p:nvCxnSpPr>
            <p:spPr bwMode="auto">
              <a:xfrm>
                <a:off x="5491292" y="3316735"/>
                <a:ext cx="6349" cy="163327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35" name="Group 485"/>
              <p:cNvGrpSpPr>
                <a:grpSpLocks/>
              </p:cNvGrpSpPr>
              <p:nvPr/>
            </p:nvGrpSpPr>
            <p:grpSpPr bwMode="auto">
              <a:xfrm>
                <a:off x="5500688" y="3179295"/>
                <a:ext cx="504825" cy="242888"/>
                <a:chOff x="2183302" y="1574638"/>
                <a:chExt cx="1200154" cy="430218"/>
              </a:xfrm>
            </p:grpSpPr>
            <p:sp>
              <p:nvSpPr>
                <p:cNvPr id="487" name="Oval 486"/>
                <p:cNvSpPr/>
                <p:nvPr/>
              </p:nvSpPr>
              <p:spPr bwMode="auto">
                <a:xfrm flipV="1">
                  <a:off x="2187379" y="1688754"/>
                  <a:ext cx="1196279" cy="3148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3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  <a:tileRect/>
                </a:gra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solidFill>
                        <a:prstClr val="black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Rectangle 487"/>
                <p:cNvSpPr/>
                <p:nvPr/>
              </p:nvSpPr>
              <p:spPr bwMode="auto">
                <a:xfrm>
                  <a:off x="2183606" y="1733737"/>
                  <a:ext cx="1200052" cy="112457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5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Oval 488"/>
                <p:cNvSpPr>
                  <a:spLocks noChangeArrowheads="1"/>
                </p:cNvSpPr>
                <p:nvPr/>
              </p:nvSpPr>
              <p:spPr bwMode="auto">
                <a:xfrm flipV="1">
                  <a:off x="2183606" y="1573485"/>
                  <a:ext cx="1196277" cy="314880"/>
                </a:xfrm>
                <a:prstGeom prst="ellipse">
                  <a:avLst/>
                </a:prstGeom>
                <a:solidFill>
                  <a:srgbClr val="BFBFB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 charset="0"/>
                    <a:ea typeface="ＭＳ Ｐゴシック" charset="-128"/>
                    <a:cs typeface="+mn-cs"/>
                  </a:endParaRPr>
                </a:p>
              </p:txBody>
            </p:sp>
            <p:sp>
              <p:nvSpPr>
                <p:cNvPr id="490" name="Freeform 489"/>
                <p:cNvSpPr/>
                <p:nvPr/>
              </p:nvSpPr>
              <p:spPr bwMode="auto">
                <a:xfrm>
                  <a:off x="2489279" y="1669074"/>
                  <a:ext cx="584932" cy="157440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1" name="Freeform 490"/>
                <p:cNvSpPr>
                  <a:spLocks/>
                </p:cNvSpPr>
                <p:nvPr/>
              </p:nvSpPr>
              <p:spPr bwMode="auto">
                <a:xfrm>
                  <a:off x="2428899" y="1629714"/>
                  <a:ext cx="705692" cy="109646"/>
                </a:xfrm>
                <a:custGeom>
                  <a:avLst/>
                  <a:gdLst>
                    <a:gd name="T0" fmla="*/ 0 w 3723451"/>
                    <a:gd name="T1" fmla="*/ 26825 h 932950"/>
                    <a:gd name="T2" fmla="*/ 124172 w 3723451"/>
                    <a:gd name="T3" fmla="*/ 316 h 932950"/>
                    <a:gd name="T4" fmla="*/ 351719 w 3723451"/>
                    <a:gd name="T5" fmla="*/ 61180 h 932950"/>
                    <a:gd name="T6" fmla="*/ 568801 w 3723451"/>
                    <a:gd name="T7" fmla="*/ 0 h 932950"/>
                    <a:gd name="T8" fmla="*/ 705692 w 3723451"/>
                    <a:gd name="T9" fmla="*/ 24345 h 932950"/>
                    <a:gd name="T10" fmla="*/ 603846 w 3723451"/>
                    <a:gd name="T11" fmla="*/ 54282 h 932950"/>
                    <a:gd name="T12" fmla="*/ 571056 w 3723451"/>
                    <a:gd name="T13" fmla="*/ 46211 h 932950"/>
                    <a:gd name="T14" fmla="*/ 355717 w 3723451"/>
                    <a:gd name="T15" fmla="*/ 109646 h 932950"/>
                    <a:gd name="T16" fmla="*/ 134869 w 3723451"/>
                    <a:gd name="T17" fmla="*/ 48545 h 932950"/>
                    <a:gd name="T18" fmla="*/ 99163 w 3723451"/>
                    <a:gd name="T19" fmla="*/ 55139 h 932950"/>
                    <a:gd name="T20" fmla="*/ 0 w 3723451"/>
                    <a:gd name="T21" fmla="*/ 26825 h 93295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2" name="Freeform 491"/>
                <p:cNvSpPr>
                  <a:spLocks/>
                </p:cNvSpPr>
                <p:nvPr/>
              </p:nvSpPr>
              <p:spPr bwMode="auto">
                <a:xfrm>
                  <a:off x="2893071" y="1722492"/>
                  <a:ext cx="256615" cy="95588"/>
                </a:xfrm>
                <a:custGeom>
                  <a:avLst/>
                  <a:gdLst>
                    <a:gd name="T0" fmla="*/ 0 w 1366596"/>
                    <a:gd name="T1" fmla="*/ 0 h 809868"/>
                    <a:gd name="T2" fmla="*/ 256615 w 1366596"/>
                    <a:gd name="T3" fmla="*/ 73863 h 809868"/>
                    <a:gd name="T4" fmla="*/ 162436 w 1366596"/>
                    <a:gd name="T5" fmla="*/ 95588 h 809868"/>
                    <a:gd name="T6" fmla="*/ 864 w 1366596"/>
                    <a:gd name="T7" fmla="*/ 50510 h 809868"/>
                    <a:gd name="T8" fmla="*/ 0 w 1366596"/>
                    <a:gd name="T9" fmla="*/ 0 h 8098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Freeform 492"/>
                <p:cNvSpPr>
                  <a:spLocks/>
                </p:cNvSpPr>
                <p:nvPr/>
              </p:nvSpPr>
              <p:spPr bwMode="auto">
                <a:xfrm>
                  <a:off x="2417579" y="1725302"/>
                  <a:ext cx="252840" cy="92778"/>
                </a:xfrm>
                <a:custGeom>
                  <a:avLst/>
                  <a:gdLst>
                    <a:gd name="T0" fmla="*/ 249388 w 1348191"/>
                    <a:gd name="T1" fmla="*/ 0 h 791462"/>
                    <a:gd name="T2" fmla="*/ 252840 w 1348191"/>
                    <a:gd name="T3" fmla="*/ 44771 h 791462"/>
                    <a:gd name="T4" fmla="*/ 91471 w 1348191"/>
                    <a:gd name="T5" fmla="*/ 92778 h 791462"/>
                    <a:gd name="T6" fmla="*/ 0 w 1348191"/>
                    <a:gd name="T7" fmla="*/ 71741 h 791462"/>
                    <a:gd name="T8" fmla="*/ 249388 w 1348191"/>
                    <a:gd name="T9" fmla="*/ 0 h 7914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/>
                <p:cNvCxnSpPr>
                  <a:cxnSpLocks noChangeShapeType="1"/>
                  <a:endCxn id="489" idx="2"/>
                </p:cNvCxnSpPr>
                <p:nvPr/>
              </p:nvCxnSpPr>
              <p:spPr bwMode="auto">
                <a:xfrm flipH="1" flipV="1">
                  <a:off x="2183606" y="1730925"/>
                  <a:ext cx="3773" cy="12089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95" name="Straight Connector 494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379883" y="1728114"/>
                  <a:ext cx="3775" cy="12089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47204" name="Group 21"/>
            <p:cNvGrpSpPr>
              <a:grpSpLocks/>
            </p:cNvGrpSpPr>
            <p:nvPr/>
          </p:nvGrpSpPr>
          <p:grpSpPr bwMode="auto">
            <a:xfrm>
              <a:off x="6472366" y="2647932"/>
              <a:ext cx="522159" cy="2354282"/>
              <a:chOff x="6472366" y="2647932"/>
              <a:chExt cx="522159" cy="2354282"/>
            </a:xfrm>
          </p:grpSpPr>
          <p:sp>
            <p:nvSpPr>
              <p:cNvPr id="497" name="Rectangle 496"/>
              <p:cNvSpPr/>
              <p:nvPr/>
            </p:nvSpPr>
            <p:spPr bwMode="auto">
              <a:xfrm rot="10800000">
                <a:off x="6482296" y="2777838"/>
                <a:ext cx="498349" cy="722037"/>
              </a:xfrm>
              <a:prstGeom prst="rect">
                <a:avLst/>
              </a:prstGeom>
              <a:gradFill>
                <a:gsLst>
                  <a:gs pos="100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98" name="Straight Connector 497"/>
              <p:cNvCxnSpPr/>
              <p:nvPr/>
            </p:nvCxnSpPr>
            <p:spPr bwMode="auto">
              <a:xfrm>
                <a:off x="6994528" y="2846910"/>
                <a:ext cx="0" cy="199834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09" name="Group 500"/>
              <p:cNvGrpSpPr>
                <a:grpSpLocks/>
              </p:cNvGrpSpPr>
              <p:nvPr/>
            </p:nvGrpSpPr>
            <p:grpSpPr bwMode="auto">
              <a:xfrm>
                <a:off x="6486417" y="4766099"/>
                <a:ext cx="507858" cy="236115"/>
                <a:chOff x="4128636" y="3606589"/>
                <a:chExt cx="568145" cy="338667"/>
              </a:xfrm>
            </p:grpSpPr>
            <p:sp>
              <p:nvSpPr>
                <p:cNvPr id="510" name="Oval 509"/>
                <p:cNvSpPr/>
                <p:nvPr/>
              </p:nvSpPr>
              <p:spPr>
                <a:xfrm>
                  <a:off x="4128808" y="3720125"/>
                  <a:ext cx="568256" cy="225387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1" name="Rectangle 510"/>
                <p:cNvSpPr/>
                <p:nvPr/>
              </p:nvSpPr>
              <p:spPr>
                <a:xfrm>
                  <a:off x="4128808" y="3720125"/>
                  <a:ext cx="568256" cy="11155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2" name="Oval 511"/>
                <p:cNvSpPr/>
                <p:nvPr/>
              </p:nvSpPr>
              <p:spPr>
                <a:xfrm>
                  <a:off x="4128808" y="3606294"/>
                  <a:ext cx="568256" cy="225387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  <a:alpha val="5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3" name="Straight Connector 512"/>
                <p:cNvCxnSpPr/>
                <p:nvPr/>
              </p:nvCxnSpPr>
              <p:spPr>
                <a:xfrm>
                  <a:off x="4697064" y="3720125"/>
                  <a:ext cx="0" cy="111556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4" name="Straight Connector 513"/>
                <p:cNvCxnSpPr/>
                <p:nvPr/>
              </p:nvCxnSpPr>
              <p:spPr>
                <a:xfrm>
                  <a:off x="4128808" y="3720125"/>
                  <a:ext cx="0" cy="111556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2" name="Rectangle 501"/>
              <p:cNvSpPr/>
              <p:nvPr/>
            </p:nvSpPr>
            <p:spPr bwMode="auto">
              <a:xfrm>
                <a:off x="6491333" y="3610376"/>
                <a:ext cx="498433" cy="1238053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05" name="Straight Connector 504"/>
              <p:cNvCxnSpPr/>
              <p:nvPr/>
            </p:nvCxnSpPr>
            <p:spPr bwMode="auto">
              <a:xfrm>
                <a:off x="6472285" y="2818340"/>
                <a:ext cx="9524" cy="2126912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12" name="Group 514"/>
              <p:cNvGrpSpPr>
                <a:grpSpLocks/>
              </p:cNvGrpSpPr>
              <p:nvPr/>
            </p:nvGrpSpPr>
            <p:grpSpPr bwMode="auto">
              <a:xfrm>
                <a:off x="6478146" y="2647932"/>
                <a:ext cx="504825" cy="242887"/>
                <a:chOff x="2183302" y="1574638"/>
                <a:chExt cx="1200154" cy="430218"/>
              </a:xfrm>
            </p:grpSpPr>
            <p:sp>
              <p:nvSpPr>
                <p:cNvPr id="516" name="Oval 515"/>
                <p:cNvSpPr/>
                <p:nvPr/>
              </p:nvSpPr>
              <p:spPr bwMode="auto">
                <a:xfrm flipV="1">
                  <a:off x="2188237" y="1690921"/>
                  <a:ext cx="1196279" cy="31488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3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  <a:tileRect/>
                </a:gra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solidFill>
                        <a:prstClr val="black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7" name="Rectangle 516"/>
                <p:cNvSpPr/>
                <p:nvPr/>
              </p:nvSpPr>
              <p:spPr bwMode="auto">
                <a:xfrm>
                  <a:off x="2184464" y="1735904"/>
                  <a:ext cx="1200052" cy="112457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5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8" name="Oval 517"/>
                <p:cNvSpPr>
                  <a:spLocks noChangeArrowheads="1"/>
                </p:cNvSpPr>
                <p:nvPr/>
              </p:nvSpPr>
              <p:spPr bwMode="auto">
                <a:xfrm flipV="1">
                  <a:off x="2184464" y="1575651"/>
                  <a:ext cx="1196277" cy="314881"/>
                </a:xfrm>
                <a:prstGeom prst="ellipse">
                  <a:avLst/>
                </a:prstGeom>
                <a:solidFill>
                  <a:srgbClr val="BFBFB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 charset="0"/>
                    <a:ea typeface="ＭＳ Ｐゴシック" charset="-128"/>
                    <a:cs typeface="+mn-cs"/>
                  </a:endParaRPr>
                </a:p>
              </p:txBody>
            </p:sp>
            <p:sp>
              <p:nvSpPr>
                <p:cNvPr id="519" name="Freeform 518"/>
                <p:cNvSpPr/>
                <p:nvPr/>
              </p:nvSpPr>
              <p:spPr bwMode="auto">
                <a:xfrm>
                  <a:off x="2490137" y="1671240"/>
                  <a:ext cx="584932" cy="157440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0" name="Freeform 519"/>
                <p:cNvSpPr>
                  <a:spLocks/>
                </p:cNvSpPr>
                <p:nvPr/>
              </p:nvSpPr>
              <p:spPr bwMode="auto">
                <a:xfrm>
                  <a:off x="2429757" y="1631880"/>
                  <a:ext cx="705692" cy="109647"/>
                </a:xfrm>
                <a:custGeom>
                  <a:avLst/>
                  <a:gdLst>
                    <a:gd name="T0" fmla="*/ 0 w 3723451"/>
                    <a:gd name="T1" fmla="*/ 26825 h 932950"/>
                    <a:gd name="T2" fmla="*/ 124172 w 3723451"/>
                    <a:gd name="T3" fmla="*/ 316 h 932950"/>
                    <a:gd name="T4" fmla="*/ 351719 w 3723451"/>
                    <a:gd name="T5" fmla="*/ 61180 h 932950"/>
                    <a:gd name="T6" fmla="*/ 568801 w 3723451"/>
                    <a:gd name="T7" fmla="*/ 0 h 932950"/>
                    <a:gd name="T8" fmla="*/ 705692 w 3723451"/>
                    <a:gd name="T9" fmla="*/ 24346 h 932950"/>
                    <a:gd name="T10" fmla="*/ 603846 w 3723451"/>
                    <a:gd name="T11" fmla="*/ 54283 h 932950"/>
                    <a:gd name="T12" fmla="*/ 571056 w 3723451"/>
                    <a:gd name="T13" fmla="*/ 46212 h 932950"/>
                    <a:gd name="T14" fmla="*/ 355717 w 3723451"/>
                    <a:gd name="T15" fmla="*/ 109647 h 932950"/>
                    <a:gd name="T16" fmla="*/ 134869 w 3723451"/>
                    <a:gd name="T17" fmla="*/ 48545 h 932950"/>
                    <a:gd name="T18" fmla="*/ 99163 w 3723451"/>
                    <a:gd name="T19" fmla="*/ 55140 h 932950"/>
                    <a:gd name="T20" fmla="*/ 0 w 3723451"/>
                    <a:gd name="T21" fmla="*/ 26825 h 93295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1" name="Freeform 520"/>
                <p:cNvSpPr>
                  <a:spLocks/>
                </p:cNvSpPr>
                <p:nvPr/>
              </p:nvSpPr>
              <p:spPr bwMode="auto">
                <a:xfrm>
                  <a:off x="2893929" y="1724658"/>
                  <a:ext cx="256615" cy="95589"/>
                </a:xfrm>
                <a:custGeom>
                  <a:avLst/>
                  <a:gdLst>
                    <a:gd name="T0" fmla="*/ 0 w 1366596"/>
                    <a:gd name="T1" fmla="*/ 0 h 809868"/>
                    <a:gd name="T2" fmla="*/ 256615 w 1366596"/>
                    <a:gd name="T3" fmla="*/ 73864 h 809868"/>
                    <a:gd name="T4" fmla="*/ 162436 w 1366596"/>
                    <a:gd name="T5" fmla="*/ 95589 h 809868"/>
                    <a:gd name="T6" fmla="*/ 864 w 1366596"/>
                    <a:gd name="T7" fmla="*/ 50510 h 809868"/>
                    <a:gd name="T8" fmla="*/ 0 w 1366596"/>
                    <a:gd name="T9" fmla="*/ 0 h 8098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2" name="Freeform 521"/>
                <p:cNvSpPr>
                  <a:spLocks/>
                </p:cNvSpPr>
                <p:nvPr/>
              </p:nvSpPr>
              <p:spPr bwMode="auto">
                <a:xfrm>
                  <a:off x="2418437" y="1727469"/>
                  <a:ext cx="252840" cy="92778"/>
                </a:xfrm>
                <a:custGeom>
                  <a:avLst/>
                  <a:gdLst>
                    <a:gd name="T0" fmla="*/ 249388 w 1348191"/>
                    <a:gd name="T1" fmla="*/ 0 h 791462"/>
                    <a:gd name="T2" fmla="*/ 252840 w 1348191"/>
                    <a:gd name="T3" fmla="*/ 44771 h 791462"/>
                    <a:gd name="T4" fmla="*/ 91471 w 1348191"/>
                    <a:gd name="T5" fmla="*/ 92778 h 791462"/>
                    <a:gd name="T6" fmla="*/ 0 w 1348191"/>
                    <a:gd name="T7" fmla="*/ 71741 h 791462"/>
                    <a:gd name="T8" fmla="*/ 249388 w 1348191"/>
                    <a:gd name="T9" fmla="*/ 0 h 7914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3" name="Straight Connector 522"/>
                <p:cNvCxnSpPr>
                  <a:cxnSpLocks noChangeShapeType="1"/>
                  <a:endCxn id="518" idx="2"/>
                </p:cNvCxnSpPr>
                <p:nvPr/>
              </p:nvCxnSpPr>
              <p:spPr bwMode="auto">
                <a:xfrm flipH="1" flipV="1">
                  <a:off x="2184464" y="1733091"/>
                  <a:ext cx="3773" cy="12089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24" name="Straight Connector 523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380741" y="1730281"/>
                  <a:ext cx="3775" cy="12089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sp>
        <p:nvSpPr>
          <p:cNvPr id="47120" name="Text Box 167"/>
          <p:cNvSpPr txBox="1">
            <a:spLocks noChangeArrowheads="1"/>
          </p:cNvSpPr>
          <p:nvPr/>
        </p:nvSpPr>
        <p:spPr bwMode="auto">
          <a:xfrm>
            <a:off x="635000" y="130672"/>
            <a:ext cx="56329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  <a:cs typeface="+mn-cs"/>
              </a:rPr>
              <a:t>Per-router control plane</a:t>
            </a:r>
          </a:p>
        </p:txBody>
      </p:sp>
      <p:grpSp>
        <p:nvGrpSpPr>
          <p:cNvPr id="229" name="Group 228"/>
          <p:cNvGrpSpPr>
            <a:grpSpLocks/>
          </p:cNvGrpSpPr>
          <p:nvPr/>
        </p:nvGrpSpPr>
        <p:grpSpPr bwMode="auto">
          <a:xfrm>
            <a:off x="1828800" y="2686050"/>
            <a:ext cx="5111750" cy="879475"/>
            <a:chOff x="1866825" y="707349"/>
            <a:chExt cx="5112820" cy="879389"/>
          </a:xfrm>
        </p:grpSpPr>
        <p:sp>
          <p:nvSpPr>
            <p:cNvPr id="233" name="Oval 232"/>
            <p:cNvSpPr/>
            <p:nvPr/>
          </p:nvSpPr>
          <p:spPr>
            <a:xfrm>
              <a:off x="1866825" y="785129"/>
              <a:ext cx="954288" cy="492077"/>
            </a:xfrm>
            <a:prstGeom prst="ellipse">
              <a:avLst/>
            </a:prstGeom>
            <a:solidFill>
              <a:srgbClr val="CC0000">
                <a:alpha val="28000"/>
              </a:srgbClr>
            </a:solidFill>
            <a:ln w="3175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82" name="TextBox 233"/>
            <p:cNvSpPr txBox="1">
              <a:spLocks noChangeArrowheads="1"/>
            </p:cNvSpPr>
            <p:nvPr/>
          </p:nvSpPr>
          <p:spPr bwMode="auto">
            <a:xfrm>
              <a:off x="1891781" y="783191"/>
              <a:ext cx="910613" cy="47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ts val="14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Routing</a:t>
              </a:r>
            </a:p>
            <a:p>
              <a:pPr marL="0" marR="0" lvl="0" indent="0" algn="ctr" defTabSz="457200" rtl="0" eaLnBrk="1" fontAlgn="auto" latinLnBrk="0" hangingPunct="1">
                <a:lnSpc>
                  <a:spcPts val="14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Algorithm</a:t>
              </a:r>
            </a:p>
          </p:txBody>
        </p:sp>
        <p:cxnSp>
          <p:nvCxnSpPr>
            <p:cNvPr id="235" name="Straight Arrow Connector 234"/>
            <p:cNvCxnSpPr/>
            <p:nvPr/>
          </p:nvCxnSpPr>
          <p:spPr>
            <a:xfrm flipV="1">
              <a:off x="2833815" y="807352"/>
              <a:ext cx="1517968" cy="214291"/>
            </a:xfrm>
            <a:prstGeom prst="straightConnector1">
              <a:avLst/>
            </a:prstGeom>
            <a:ln w="25400">
              <a:solidFill>
                <a:srgbClr val="CC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Arrow Connector 235"/>
            <p:cNvCxnSpPr/>
            <p:nvPr/>
          </p:nvCxnSpPr>
          <p:spPr>
            <a:xfrm>
              <a:off x="2751248" y="1201014"/>
              <a:ext cx="797092" cy="279373"/>
            </a:xfrm>
            <a:prstGeom prst="straightConnector1">
              <a:avLst/>
            </a:prstGeom>
            <a:ln w="25400">
              <a:solidFill>
                <a:srgbClr val="CC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Arrow Connector 236"/>
            <p:cNvCxnSpPr/>
            <p:nvPr/>
          </p:nvCxnSpPr>
          <p:spPr>
            <a:xfrm>
              <a:off x="4685228" y="894656"/>
              <a:ext cx="892362" cy="509538"/>
            </a:xfrm>
            <a:prstGeom prst="straightConnector1">
              <a:avLst/>
            </a:prstGeom>
            <a:ln w="25400">
              <a:solidFill>
                <a:srgbClr val="CC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/>
            <p:nvPr/>
          </p:nvCxnSpPr>
          <p:spPr>
            <a:xfrm>
              <a:off x="4801139" y="801003"/>
              <a:ext cx="1695805" cy="130162"/>
            </a:xfrm>
            <a:prstGeom prst="straightConnector1">
              <a:avLst/>
            </a:prstGeom>
            <a:ln w="25400">
              <a:solidFill>
                <a:srgbClr val="CC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Oval 238"/>
            <p:cNvSpPr/>
            <p:nvPr/>
          </p:nvSpPr>
          <p:spPr>
            <a:xfrm>
              <a:off x="6558870" y="894656"/>
              <a:ext cx="420775" cy="180957"/>
            </a:xfrm>
            <a:prstGeom prst="ellipse">
              <a:avLst/>
            </a:prstGeom>
            <a:solidFill>
              <a:srgbClr val="CC0000">
                <a:alpha val="28000"/>
              </a:srgbClr>
            </a:solidFill>
            <a:ln w="3175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" name="Oval 239"/>
            <p:cNvSpPr/>
            <p:nvPr/>
          </p:nvSpPr>
          <p:spPr>
            <a:xfrm>
              <a:off x="5572826" y="1404194"/>
              <a:ext cx="420776" cy="182544"/>
            </a:xfrm>
            <a:prstGeom prst="ellipse">
              <a:avLst/>
            </a:prstGeom>
            <a:solidFill>
              <a:srgbClr val="CC0000">
                <a:alpha val="28000"/>
              </a:srgbClr>
            </a:solidFill>
            <a:ln w="3175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Oval 240"/>
            <p:cNvSpPr/>
            <p:nvPr/>
          </p:nvSpPr>
          <p:spPr>
            <a:xfrm>
              <a:off x="4367661" y="707349"/>
              <a:ext cx="420775" cy="182545"/>
            </a:xfrm>
            <a:prstGeom prst="ellipse">
              <a:avLst/>
            </a:prstGeom>
            <a:solidFill>
              <a:srgbClr val="CC0000">
                <a:alpha val="28000"/>
              </a:srgbClr>
            </a:solidFill>
            <a:ln w="3175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" name="Oval 241"/>
            <p:cNvSpPr/>
            <p:nvPr/>
          </p:nvSpPr>
          <p:spPr>
            <a:xfrm>
              <a:off x="3572157" y="1402606"/>
              <a:ext cx="420776" cy="180957"/>
            </a:xfrm>
            <a:prstGeom prst="ellipse">
              <a:avLst/>
            </a:prstGeom>
            <a:solidFill>
              <a:srgbClr val="CC0000">
                <a:alpha val="28000"/>
              </a:srgbClr>
            </a:solidFill>
            <a:ln w="3175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43" name="Straight Arrow Connector 242"/>
            <p:cNvCxnSpPr/>
            <p:nvPr/>
          </p:nvCxnSpPr>
          <p:spPr>
            <a:xfrm>
              <a:off x="2821113" y="1105773"/>
              <a:ext cx="2739010" cy="339692"/>
            </a:xfrm>
            <a:prstGeom prst="straightConnector1">
              <a:avLst/>
            </a:prstGeom>
            <a:ln w="25400">
              <a:solidFill>
                <a:srgbClr val="CC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Arrow Connector 243"/>
            <p:cNvCxnSpPr>
              <a:endCxn id="239" idx="2"/>
            </p:cNvCxnSpPr>
            <p:nvPr/>
          </p:nvCxnSpPr>
          <p:spPr>
            <a:xfrm flipV="1">
              <a:off x="3997696" y="985135"/>
              <a:ext cx="2561174" cy="469854"/>
            </a:xfrm>
            <a:prstGeom prst="straightConnector1">
              <a:avLst/>
            </a:prstGeom>
            <a:ln w="25400">
              <a:solidFill>
                <a:srgbClr val="CC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Arrow Connector 244"/>
            <p:cNvCxnSpPr/>
            <p:nvPr/>
          </p:nvCxnSpPr>
          <p:spPr>
            <a:xfrm flipV="1">
              <a:off x="3991345" y="1508959"/>
              <a:ext cx="1581481" cy="0"/>
            </a:xfrm>
            <a:prstGeom prst="straightConnector1">
              <a:avLst/>
            </a:prstGeom>
            <a:ln w="25400">
              <a:solidFill>
                <a:srgbClr val="CC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/>
            <p:cNvCxnSpPr/>
            <p:nvPr/>
          </p:nvCxnSpPr>
          <p:spPr>
            <a:xfrm flipV="1">
              <a:off x="5996777" y="1083550"/>
              <a:ext cx="751044" cy="396836"/>
            </a:xfrm>
            <a:prstGeom prst="straightConnector1">
              <a:avLst/>
            </a:prstGeom>
            <a:ln w="25400">
              <a:solidFill>
                <a:srgbClr val="CC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122" name="TextBox 257"/>
          <p:cNvSpPr txBox="1">
            <a:spLocks noChangeArrowheads="1"/>
          </p:cNvSpPr>
          <p:nvPr/>
        </p:nvSpPr>
        <p:spPr bwMode="auto">
          <a:xfrm>
            <a:off x="635000" y="1154113"/>
            <a:ext cx="81581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Individual routing algorithm components </a:t>
            </a: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 each and every router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interact in the control plane</a:t>
            </a:r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557338" y="3074988"/>
            <a:ext cx="6375400" cy="1047750"/>
            <a:chOff x="1557338" y="3074988"/>
            <a:chExt cx="6375400" cy="1047750"/>
          </a:xfrm>
        </p:grpSpPr>
        <p:sp>
          <p:nvSpPr>
            <p:cNvPr id="47178" name="TextBox 232"/>
            <p:cNvSpPr txBox="1">
              <a:spLocks noChangeArrowheads="1"/>
            </p:cNvSpPr>
            <p:nvPr/>
          </p:nvSpPr>
          <p:spPr bwMode="auto">
            <a:xfrm>
              <a:off x="7292975" y="3651250"/>
              <a:ext cx="595313" cy="47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ts val="14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data</a:t>
              </a:r>
            </a:p>
            <a:p>
              <a:pPr marL="0" marR="0" lvl="0" indent="0" algn="ctr" defTabSz="457200" rtl="0" eaLnBrk="1" fontAlgn="auto" latinLnBrk="0" hangingPunct="1">
                <a:lnSpc>
                  <a:spcPts val="14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plane</a:t>
              </a:r>
            </a:p>
          </p:txBody>
        </p:sp>
        <p:sp>
          <p:nvSpPr>
            <p:cNvPr id="47179" name="TextBox 233"/>
            <p:cNvSpPr txBox="1">
              <a:spLocks noChangeArrowheads="1"/>
            </p:cNvSpPr>
            <p:nvPr/>
          </p:nvSpPr>
          <p:spPr bwMode="auto">
            <a:xfrm>
              <a:off x="7224713" y="3074988"/>
              <a:ext cx="708025" cy="47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ts val="14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control</a:t>
              </a:r>
            </a:p>
            <a:p>
              <a:pPr marL="0" marR="0" lvl="0" indent="0" algn="ctr" defTabSz="457200" rtl="0" eaLnBrk="1" fontAlgn="auto" latinLnBrk="0" hangingPunct="1">
                <a:lnSpc>
                  <a:spcPts val="14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plane</a:t>
              </a:r>
            </a:p>
          </p:txBody>
        </p:sp>
        <p:cxnSp>
          <p:nvCxnSpPr>
            <p:cNvPr id="232" name="Straight Connector 231"/>
            <p:cNvCxnSpPr/>
            <p:nvPr/>
          </p:nvCxnSpPr>
          <p:spPr>
            <a:xfrm>
              <a:off x="1557338" y="3613150"/>
              <a:ext cx="6207125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1828800" y="3702050"/>
            <a:ext cx="5126038" cy="1120775"/>
            <a:chOff x="-4746102" y="4471477"/>
            <a:chExt cx="5126173" cy="1120753"/>
          </a:xfrm>
        </p:grpSpPr>
        <p:pic>
          <p:nvPicPr>
            <p:cNvPr id="47156" name="Picture 10" descr="fig42_table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46102" y="4471477"/>
              <a:ext cx="966463" cy="966962"/>
            </a:xfrm>
            <a:prstGeom prst="rect">
              <a:avLst/>
            </a:prstGeom>
            <a:noFill/>
            <a:ln w="9525">
              <a:solidFill>
                <a:srgbClr val="CC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7157" name="Group 25"/>
            <p:cNvGrpSpPr>
              <a:grpSpLocks/>
            </p:cNvGrpSpPr>
            <p:nvPr/>
          </p:nvGrpSpPr>
          <p:grpSpPr bwMode="auto">
            <a:xfrm>
              <a:off x="-3025264" y="5228984"/>
              <a:ext cx="3405335" cy="363246"/>
              <a:chOff x="-3025264" y="5228984"/>
              <a:chExt cx="3405335" cy="363246"/>
            </a:xfrm>
          </p:grpSpPr>
          <p:grpSp>
            <p:nvGrpSpPr>
              <p:cNvPr id="47158" name="Group 241"/>
              <p:cNvGrpSpPr>
                <a:grpSpLocks/>
              </p:cNvGrpSpPr>
              <p:nvPr/>
            </p:nvGrpSpPr>
            <p:grpSpPr bwMode="auto">
              <a:xfrm>
                <a:off x="-3025264" y="5262858"/>
                <a:ext cx="430360" cy="329372"/>
                <a:chOff x="2931664" y="3912603"/>
                <a:chExt cx="430450" cy="329314"/>
              </a:xfrm>
            </p:grpSpPr>
            <p:sp>
              <p:nvSpPr>
                <p:cNvPr id="92" name="Rectangle 91"/>
                <p:cNvSpPr/>
                <p:nvPr/>
              </p:nvSpPr>
              <p:spPr>
                <a:xfrm>
                  <a:off x="2936485" y="3908607"/>
                  <a:ext cx="425550" cy="3333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rgbClr val="CC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2931721" y="4003838"/>
                  <a:ext cx="425550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2931721" y="4067326"/>
                  <a:ext cx="425550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>
                  <a:stCxn id="92" idx="2"/>
                </p:cNvCxnSpPr>
                <p:nvPr/>
              </p:nvCxnSpPr>
              <p:spPr>
                <a:xfrm flipH="1" flipV="1">
                  <a:off x="3147672" y="4003838"/>
                  <a:ext cx="1588" cy="238079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159" name="Group 444"/>
              <p:cNvGrpSpPr>
                <a:grpSpLocks/>
              </p:cNvGrpSpPr>
              <p:nvPr/>
            </p:nvGrpSpPr>
            <p:grpSpPr bwMode="auto">
              <a:xfrm>
                <a:off x="-2217227" y="5261364"/>
                <a:ext cx="430361" cy="329307"/>
                <a:chOff x="2931664" y="3912603"/>
                <a:chExt cx="430450" cy="329314"/>
              </a:xfrm>
            </p:grpSpPr>
            <p:sp>
              <p:nvSpPr>
                <p:cNvPr id="448" name="Rectangle 447"/>
                <p:cNvSpPr/>
                <p:nvPr/>
              </p:nvSpPr>
              <p:spPr>
                <a:xfrm>
                  <a:off x="2936506" y="3908513"/>
                  <a:ext cx="425549" cy="333376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rgbClr val="CC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49" name="Straight Connector 448"/>
                <p:cNvCxnSpPr/>
                <p:nvPr/>
              </p:nvCxnSpPr>
              <p:spPr>
                <a:xfrm>
                  <a:off x="2931743" y="4003763"/>
                  <a:ext cx="425549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0" name="Straight Connector 449"/>
                <p:cNvCxnSpPr/>
                <p:nvPr/>
              </p:nvCxnSpPr>
              <p:spPr>
                <a:xfrm>
                  <a:off x="2931743" y="4067263"/>
                  <a:ext cx="425549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1" name="Straight Connector 450"/>
                <p:cNvCxnSpPr>
                  <a:stCxn id="448" idx="2"/>
                </p:cNvCxnSpPr>
                <p:nvPr/>
              </p:nvCxnSpPr>
              <p:spPr>
                <a:xfrm flipH="1" flipV="1">
                  <a:off x="3147693" y="4003763"/>
                  <a:ext cx="1587" cy="23812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160" name="Group 473"/>
              <p:cNvGrpSpPr>
                <a:grpSpLocks/>
              </p:cNvGrpSpPr>
              <p:nvPr/>
            </p:nvGrpSpPr>
            <p:grpSpPr bwMode="auto">
              <a:xfrm>
                <a:off x="-1034539" y="5261364"/>
                <a:ext cx="430360" cy="329307"/>
                <a:chOff x="2931664" y="3912603"/>
                <a:chExt cx="430450" cy="329314"/>
              </a:xfrm>
            </p:grpSpPr>
            <p:sp>
              <p:nvSpPr>
                <p:cNvPr id="477" name="Rectangle 476"/>
                <p:cNvSpPr/>
                <p:nvPr/>
              </p:nvSpPr>
              <p:spPr>
                <a:xfrm>
                  <a:off x="2936538" y="3908513"/>
                  <a:ext cx="425550" cy="333376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rgbClr val="CC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8" name="Straight Connector 477"/>
                <p:cNvCxnSpPr/>
                <p:nvPr/>
              </p:nvCxnSpPr>
              <p:spPr>
                <a:xfrm>
                  <a:off x="2931774" y="4003763"/>
                  <a:ext cx="425550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9" name="Straight Connector 478"/>
                <p:cNvCxnSpPr/>
                <p:nvPr/>
              </p:nvCxnSpPr>
              <p:spPr>
                <a:xfrm>
                  <a:off x="2931774" y="4067263"/>
                  <a:ext cx="425550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0" name="Straight Connector 479"/>
                <p:cNvCxnSpPr>
                  <a:stCxn id="477" idx="2"/>
                </p:cNvCxnSpPr>
                <p:nvPr/>
              </p:nvCxnSpPr>
              <p:spPr>
                <a:xfrm flipH="1" flipV="1">
                  <a:off x="3147725" y="4003763"/>
                  <a:ext cx="1588" cy="23812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161" name="Group 502"/>
              <p:cNvGrpSpPr>
                <a:grpSpLocks/>
              </p:cNvGrpSpPr>
              <p:nvPr/>
            </p:nvGrpSpPr>
            <p:grpSpPr bwMode="auto">
              <a:xfrm>
                <a:off x="-50289" y="5228984"/>
                <a:ext cx="430360" cy="350559"/>
                <a:chOff x="2931664" y="3912603"/>
                <a:chExt cx="430450" cy="329314"/>
              </a:xfrm>
            </p:grpSpPr>
            <p:sp>
              <p:nvSpPr>
                <p:cNvPr id="506" name="Rectangle 505"/>
                <p:cNvSpPr/>
                <p:nvPr/>
              </p:nvSpPr>
              <p:spPr>
                <a:xfrm>
                  <a:off x="2936564" y="3912336"/>
                  <a:ext cx="425550" cy="32956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rgbClr val="CC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7" name="Straight Connector 506"/>
                <p:cNvCxnSpPr/>
                <p:nvPr/>
              </p:nvCxnSpPr>
              <p:spPr>
                <a:xfrm>
                  <a:off x="2931800" y="4003303"/>
                  <a:ext cx="425550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8" name="Straight Connector 507"/>
                <p:cNvCxnSpPr/>
                <p:nvPr/>
              </p:nvCxnSpPr>
              <p:spPr>
                <a:xfrm>
                  <a:off x="2931800" y="4067428"/>
                  <a:ext cx="425550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9" name="Straight Connector 508"/>
                <p:cNvCxnSpPr>
                  <a:stCxn id="506" idx="2"/>
                </p:cNvCxnSpPr>
                <p:nvPr/>
              </p:nvCxnSpPr>
              <p:spPr>
                <a:xfrm flipH="1" flipV="1">
                  <a:off x="3147751" y="4003303"/>
                  <a:ext cx="1588" cy="238602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2282825" y="2882900"/>
            <a:ext cx="4437063" cy="1577975"/>
            <a:chOff x="-4267279" y="3655204"/>
            <a:chExt cx="4437063" cy="1578510"/>
          </a:xfrm>
        </p:grpSpPr>
        <p:cxnSp>
          <p:nvCxnSpPr>
            <p:cNvPr id="111" name="Straight Arrow Connector 110"/>
            <p:cNvCxnSpPr/>
            <p:nvPr/>
          </p:nvCxnSpPr>
          <p:spPr bwMode="auto">
            <a:xfrm>
              <a:off x="-4267279" y="4047450"/>
              <a:ext cx="0" cy="422418"/>
            </a:xfrm>
            <a:prstGeom prst="straightConnector1">
              <a:avLst/>
            </a:prstGeom>
            <a:ln w="12700">
              <a:solidFill>
                <a:srgbClr val="CC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cxnSpLocks noChangeShapeType="1"/>
            </p:cNvCxnSpPr>
            <p:nvPr/>
          </p:nvCxnSpPr>
          <p:spPr bwMode="auto">
            <a:xfrm flipH="1">
              <a:off x="-2808366" y="4361882"/>
              <a:ext cx="0" cy="871832"/>
            </a:xfrm>
            <a:prstGeom prst="straightConnector1">
              <a:avLst/>
            </a:prstGeom>
            <a:noFill/>
            <a:ln w="6350">
              <a:solidFill>
                <a:srgbClr val="CC0000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6" name="Straight Arrow Connector 445"/>
            <p:cNvCxnSpPr>
              <a:cxnSpLocks noChangeShapeType="1"/>
            </p:cNvCxnSpPr>
            <p:nvPr/>
          </p:nvCxnSpPr>
          <p:spPr bwMode="auto">
            <a:xfrm>
              <a:off x="-2006679" y="3655204"/>
              <a:ext cx="6350" cy="1576922"/>
            </a:xfrm>
            <a:prstGeom prst="straightConnector1">
              <a:avLst/>
            </a:prstGeom>
            <a:noFill/>
            <a:ln w="6350">
              <a:solidFill>
                <a:srgbClr val="CC0000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5" name="Straight Arrow Connector 474"/>
            <p:cNvCxnSpPr>
              <a:cxnSpLocks noChangeShapeType="1"/>
            </p:cNvCxnSpPr>
            <p:nvPr/>
          </p:nvCxnSpPr>
          <p:spPr bwMode="auto">
            <a:xfrm>
              <a:off x="-823991" y="4326945"/>
              <a:ext cx="6350" cy="905182"/>
            </a:xfrm>
            <a:prstGeom prst="straightConnector1">
              <a:avLst/>
            </a:prstGeom>
            <a:noFill/>
            <a:ln w="6350">
              <a:solidFill>
                <a:srgbClr val="CC0000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4" name="Straight Arrow Connector 503"/>
            <p:cNvCxnSpPr>
              <a:cxnSpLocks noChangeShapeType="1"/>
            </p:cNvCxnSpPr>
            <p:nvPr/>
          </p:nvCxnSpPr>
          <p:spPr bwMode="auto">
            <a:xfrm flipH="1">
              <a:off x="166609" y="3798127"/>
              <a:ext cx="3175" cy="1399062"/>
            </a:xfrm>
            <a:prstGeom prst="straightConnector1">
              <a:avLst/>
            </a:prstGeom>
            <a:noFill/>
            <a:ln w="6350">
              <a:solidFill>
                <a:srgbClr val="CC0000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27" name="Straight Connector 226"/>
          <p:cNvCxnSpPr/>
          <p:nvPr/>
        </p:nvCxnSpPr>
        <p:spPr>
          <a:xfrm flipH="1">
            <a:off x="1282700" y="5802313"/>
            <a:ext cx="1508125" cy="1587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129" name="TextBox 265"/>
          <p:cNvSpPr txBox="1">
            <a:spLocks noChangeArrowheads="1"/>
          </p:cNvSpPr>
          <p:nvPr/>
        </p:nvSpPr>
        <p:spPr bwMode="auto">
          <a:xfrm>
            <a:off x="3198813" y="5473700"/>
            <a:ext cx="263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</a:t>
            </a:r>
          </a:p>
        </p:txBody>
      </p:sp>
      <p:sp>
        <p:nvSpPr>
          <p:cNvPr id="47130" name="TextBox 281"/>
          <p:cNvSpPr txBox="1">
            <a:spLocks noChangeArrowheads="1"/>
          </p:cNvSpPr>
          <p:nvPr/>
        </p:nvSpPr>
        <p:spPr bwMode="auto">
          <a:xfrm>
            <a:off x="3373438" y="5761038"/>
            <a:ext cx="263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</a:t>
            </a:r>
          </a:p>
        </p:txBody>
      </p:sp>
      <p:grpSp>
        <p:nvGrpSpPr>
          <p:cNvPr id="47131" name="Group 5"/>
          <p:cNvGrpSpPr>
            <a:grpSpLocks/>
          </p:cNvGrpSpPr>
          <p:nvPr/>
        </p:nvGrpSpPr>
        <p:grpSpPr bwMode="auto">
          <a:xfrm>
            <a:off x="938213" y="5237163"/>
            <a:ext cx="1616075" cy="487362"/>
            <a:chOff x="-4079003" y="2717403"/>
            <a:chExt cx="1616718" cy="488475"/>
          </a:xfrm>
        </p:grpSpPr>
        <p:sp>
          <p:nvSpPr>
            <p:cNvPr id="47145" name="Rectangle 97"/>
            <p:cNvSpPr>
              <a:spLocks noChangeArrowheads="1"/>
            </p:cNvSpPr>
            <p:nvPr/>
          </p:nvSpPr>
          <p:spPr bwMode="auto">
            <a:xfrm>
              <a:off x="-4052413" y="2965119"/>
              <a:ext cx="1290538" cy="2087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146" name="Rectangle 98"/>
            <p:cNvSpPr>
              <a:spLocks noChangeArrowheads="1"/>
            </p:cNvSpPr>
            <p:nvPr/>
          </p:nvSpPr>
          <p:spPr bwMode="auto">
            <a:xfrm>
              <a:off x="-4079003" y="2985994"/>
              <a:ext cx="1281675" cy="2087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147" name="Line 99"/>
            <p:cNvSpPr>
              <a:spLocks noChangeShapeType="1"/>
            </p:cNvSpPr>
            <p:nvPr/>
          </p:nvSpPr>
          <p:spPr bwMode="auto">
            <a:xfrm>
              <a:off x="-2933828" y="3101502"/>
              <a:ext cx="471543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48" name="Rectangle 104"/>
            <p:cNvSpPr>
              <a:spLocks noChangeArrowheads="1"/>
            </p:cNvSpPr>
            <p:nvPr/>
          </p:nvSpPr>
          <p:spPr bwMode="auto">
            <a:xfrm>
              <a:off x="-3377007" y="2988777"/>
              <a:ext cx="476861" cy="21014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149" name="Text Box 105"/>
            <p:cNvSpPr txBox="1">
              <a:spLocks noChangeArrowheads="1"/>
            </p:cNvSpPr>
            <p:nvPr/>
          </p:nvSpPr>
          <p:spPr bwMode="auto">
            <a:xfrm>
              <a:off x="-3430189" y="2965119"/>
              <a:ext cx="581451" cy="240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0111</a:t>
              </a:r>
            </a:p>
          </p:txBody>
        </p:sp>
        <p:sp>
          <p:nvSpPr>
            <p:cNvPr id="47150" name="Line 119"/>
            <p:cNvSpPr>
              <a:spLocks noChangeShapeType="1"/>
            </p:cNvSpPr>
            <p:nvPr/>
          </p:nvSpPr>
          <p:spPr bwMode="auto">
            <a:xfrm>
              <a:off x="-3621642" y="2717403"/>
              <a:ext cx="405953" cy="300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132" name="Freeform 120"/>
          <p:cNvSpPr>
            <a:spLocks/>
          </p:cNvSpPr>
          <p:nvPr/>
        </p:nvSpPr>
        <p:spPr bwMode="auto">
          <a:xfrm>
            <a:off x="2493963" y="5668963"/>
            <a:ext cx="982662" cy="233362"/>
          </a:xfrm>
          <a:custGeom>
            <a:avLst/>
            <a:gdLst>
              <a:gd name="T0" fmla="*/ 0 w 554"/>
              <a:gd name="T1" fmla="*/ 2147483647 h 167"/>
              <a:gd name="T2" fmla="*/ 2147483647 w 554"/>
              <a:gd name="T3" fmla="*/ 2147483647 h 167"/>
              <a:gd name="T4" fmla="*/ 2147483647 w 554"/>
              <a:gd name="T5" fmla="*/ 2147483647 h 167"/>
              <a:gd name="T6" fmla="*/ 0 60000 65536"/>
              <a:gd name="T7" fmla="*/ 0 60000 65536"/>
              <a:gd name="T8" fmla="*/ 0 60000 65536"/>
              <a:gd name="T9" fmla="*/ 0 w 554"/>
              <a:gd name="T10" fmla="*/ 0 h 167"/>
              <a:gd name="T11" fmla="*/ 554 w 554"/>
              <a:gd name="T12" fmla="*/ 167 h 1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54" h="167">
                <a:moveTo>
                  <a:pt x="0" y="10"/>
                </a:moveTo>
                <a:cubicBezTo>
                  <a:pt x="102" y="0"/>
                  <a:pt x="240" y="5"/>
                  <a:pt x="324" y="26"/>
                </a:cubicBezTo>
                <a:cubicBezTo>
                  <a:pt x="416" y="52"/>
                  <a:pt x="502" y="120"/>
                  <a:pt x="554" y="167"/>
                </a:cubicBezTo>
              </a:path>
            </a:pathLst>
          </a:custGeom>
          <a:noFill/>
          <a:ln w="57150" cmpd="sng">
            <a:solidFill>
              <a:srgbClr val="FF33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133" name="Group 357"/>
          <p:cNvGrpSpPr>
            <a:grpSpLocks/>
          </p:cNvGrpSpPr>
          <p:nvPr/>
        </p:nvGrpSpPr>
        <p:grpSpPr bwMode="auto">
          <a:xfrm>
            <a:off x="2714625" y="5659438"/>
            <a:ext cx="565150" cy="293687"/>
            <a:chOff x="1871277" y="1576300"/>
            <a:chExt cx="1128371" cy="437861"/>
          </a:xfrm>
        </p:grpSpPr>
        <p:sp>
          <p:nvSpPr>
            <p:cNvPr id="359" name="Oval 358"/>
            <p:cNvSpPr>
              <a:spLocks noChangeArrowheads="1"/>
            </p:cNvSpPr>
            <p:nvPr/>
          </p:nvSpPr>
          <p:spPr bwMode="auto">
            <a:xfrm flipV="1">
              <a:off x="1874448" y="1694641"/>
              <a:ext cx="1125200" cy="319520"/>
            </a:xfrm>
            <a:prstGeom prst="ellipse">
              <a:avLst/>
            </a:prstGeom>
            <a:gradFill rotWithShape="1">
              <a:gsLst>
                <a:gs pos="0">
                  <a:srgbClr val="262699"/>
                </a:gs>
                <a:gs pos="53000">
                  <a:srgbClr val="8585E0"/>
                </a:gs>
                <a:gs pos="100000">
                  <a:srgbClr val="262699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60" name="Rectangle 359"/>
            <p:cNvSpPr/>
            <p:nvPr/>
          </p:nvSpPr>
          <p:spPr bwMode="auto">
            <a:xfrm>
              <a:off x="1871277" y="1739610"/>
              <a:ext cx="1128371" cy="115975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1" name="Oval 360"/>
            <p:cNvSpPr>
              <a:spLocks noChangeArrowheads="1"/>
            </p:cNvSpPr>
            <p:nvPr/>
          </p:nvSpPr>
          <p:spPr bwMode="auto">
            <a:xfrm flipV="1">
              <a:off x="1871277" y="1576300"/>
              <a:ext cx="1125202" cy="319520"/>
            </a:xfrm>
            <a:prstGeom prst="ellipse">
              <a:avLst/>
            </a:prstGeom>
            <a:solidFill>
              <a:srgbClr val="BFBFBF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62" name="Freeform 361"/>
            <p:cNvSpPr/>
            <p:nvPr/>
          </p:nvSpPr>
          <p:spPr bwMode="auto">
            <a:xfrm>
              <a:off x="2159710" y="1673339"/>
              <a:ext cx="548337" cy="16094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3" name="Freeform 362"/>
            <p:cNvSpPr>
              <a:spLocks/>
            </p:cNvSpPr>
            <p:nvPr/>
          </p:nvSpPr>
          <p:spPr bwMode="auto">
            <a:xfrm>
              <a:off x="2102657" y="1633104"/>
              <a:ext cx="662442" cy="111240"/>
            </a:xfrm>
            <a:custGeom>
              <a:avLst/>
              <a:gdLst>
                <a:gd name="T0" fmla="*/ 0 w 3723451"/>
                <a:gd name="T1" fmla="*/ 27215 h 932950"/>
                <a:gd name="T2" fmla="*/ 116561 w 3723451"/>
                <a:gd name="T3" fmla="*/ 321 h 932950"/>
                <a:gd name="T4" fmla="*/ 330163 w 3723451"/>
                <a:gd name="T5" fmla="*/ 62069 h 932950"/>
                <a:gd name="T6" fmla="*/ 533941 w 3723451"/>
                <a:gd name="T7" fmla="*/ 0 h 932950"/>
                <a:gd name="T8" fmla="*/ 662442 w 3723451"/>
                <a:gd name="T9" fmla="*/ 24699 h 932950"/>
                <a:gd name="T10" fmla="*/ 566838 w 3723451"/>
                <a:gd name="T11" fmla="*/ 55071 h 932950"/>
                <a:gd name="T12" fmla="*/ 536057 w 3723451"/>
                <a:gd name="T13" fmla="*/ 46883 h 932950"/>
                <a:gd name="T14" fmla="*/ 333916 w 3723451"/>
                <a:gd name="T15" fmla="*/ 111240 h 932950"/>
                <a:gd name="T16" fmla="*/ 126604 w 3723451"/>
                <a:gd name="T17" fmla="*/ 49250 h 932950"/>
                <a:gd name="T18" fmla="*/ 93085 w 3723451"/>
                <a:gd name="T19" fmla="*/ 55941 h 932950"/>
                <a:gd name="T20" fmla="*/ 0 w 3723451"/>
                <a:gd name="T21" fmla="*/ 27215 h 9329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4" name="Freeform 363"/>
            <p:cNvSpPr>
              <a:spLocks/>
            </p:cNvSpPr>
            <p:nvPr/>
          </p:nvSpPr>
          <p:spPr bwMode="auto">
            <a:xfrm>
              <a:off x="2536889" y="1727776"/>
              <a:ext cx="244059" cy="97039"/>
            </a:xfrm>
            <a:custGeom>
              <a:avLst/>
              <a:gdLst>
                <a:gd name="T0" fmla="*/ 0 w 1366596"/>
                <a:gd name="T1" fmla="*/ 0 h 809868"/>
                <a:gd name="T2" fmla="*/ 244059 w 1366596"/>
                <a:gd name="T3" fmla="*/ 74985 h 809868"/>
                <a:gd name="T4" fmla="*/ 154488 w 1366596"/>
                <a:gd name="T5" fmla="*/ 97039 h 809868"/>
                <a:gd name="T6" fmla="*/ 822 w 1366596"/>
                <a:gd name="T7" fmla="*/ 51276 h 809868"/>
                <a:gd name="T8" fmla="*/ 0 w 1366596"/>
                <a:gd name="T9" fmla="*/ 0 h 809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5" name="Freeform 364"/>
            <p:cNvSpPr>
              <a:spLocks/>
            </p:cNvSpPr>
            <p:nvPr/>
          </p:nvSpPr>
          <p:spPr bwMode="auto">
            <a:xfrm>
              <a:off x="2089979" y="1730143"/>
              <a:ext cx="240888" cy="97040"/>
            </a:xfrm>
            <a:custGeom>
              <a:avLst/>
              <a:gdLst>
                <a:gd name="T0" fmla="*/ 237599 w 1348191"/>
                <a:gd name="T1" fmla="*/ 0 h 791462"/>
                <a:gd name="T2" fmla="*/ 240888 w 1348191"/>
                <a:gd name="T3" fmla="*/ 46827 h 791462"/>
                <a:gd name="T4" fmla="*/ 87147 w 1348191"/>
                <a:gd name="T5" fmla="*/ 97040 h 791462"/>
                <a:gd name="T6" fmla="*/ 0 w 1348191"/>
                <a:gd name="T7" fmla="*/ 75037 h 791462"/>
                <a:gd name="T8" fmla="*/ 237599 w 1348191"/>
                <a:gd name="T9" fmla="*/ 0 h 79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6" name="Straight Connector 365"/>
            <p:cNvCxnSpPr>
              <a:cxnSpLocks noChangeShapeType="1"/>
              <a:endCxn id="361" idx="2"/>
            </p:cNvCxnSpPr>
            <p:nvPr/>
          </p:nvCxnSpPr>
          <p:spPr bwMode="auto">
            <a:xfrm flipH="1" flipV="1">
              <a:off x="1871277" y="1737244"/>
              <a:ext cx="3171" cy="1230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7" name="Straight Connector 366"/>
            <p:cNvCxnSpPr>
              <a:cxnSpLocks noChangeShapeType="1"/>
            </p:cNvCxnSpPr>
            <p:nvPr/>
          </p:nvCxnSpPr>
          <p:spPr bwMode="auto">
            <a:xfrm flipH="1" flipV="1">
              <a:off x="2996479" y="1734876"/>
              <a:ext cx="3169" cy="1230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7134" name="TextBox 6"/>
          <p:cNvSpPr txBox="1">
            <a:spLocks noChangeArrowheads="1"/>
          </p:cNvSpPr>
          <p:nvPr/>
        </p:nvSpPr>
        <p:spPr bwMode="auto">
          <a:xfrm>
            <a:off x="196850" y="4903788"/>
            <a:ext cx="1992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values in arriving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packet header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7135" name="TextBox 282"/>
          <p:cNvSpPr txBox="1">
            <a:spLocks noChangeArrowheads="1"/>
          </p:cNvSpPr>
          <p:nvPr/>
        </p:nvSpPr>
        <p:spPr bwMode="auto">
          <a:xfrm>
            <a:off x="3068638" y="5862638"/>
            <a:ext cx="2619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93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A9447E6B-7F50-5D4E-904E-AF92A7B280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93688"/>
            <a:ext cx="8281987" cy="523875"/>
          </a:xfrm>
        </p:spPr>
        <p:txBody>
          <a:bodyPr/>
          <a:lstStyle/>
          <a:p>
            <a:pPr eaLnBrk="1" hangingPunct="1"/>
            <a:r>
              <a:rPr lang="en-US" altLang="en-US" sz="2800"/>
              <a:t>Dynamic Host Configuration Protocol (DHCP)</a:t>
            </a:r>
            <a:endParaRPr lang="en-AU" altLang="en-US" sz="2800"/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57F26A4C-45A2-2948-ADDE-8C0DBD663B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/>
              <a:t>DHCP server is responsible for providing configuration information to hosts</a:t>
            </a:r>
          </a:p>
          <a:p>
            <a:r>
              <a:rPr lang="en-US" altLang="en-US" dirty="0"/>
              <a:t>DHCP server maintains a pool of available addresses</a:t>
            </a:r>
            <a:endParaRPr lang="en-US" altLang="en-US" sz="2800" dirty="0"/>
          </a:p>
          <a:p>
            <a:r>
              <a:rPr lang="en-US" altLang="en-US" sz="2800" dirty="0"/>
              <a:t>There is at least one DHCP server for an administrative domain (a server or a relay agent per subnet)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267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84D7746E-05B2-604D-A834-B0303A9E77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DHCP</a:t>
            </a:r>
            <a:endParaRPr lang="en-AU" altLang="en-US" sz="3600"/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694298AB-FE25-6845-B3CE-540EF18971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125538"/>
            <a:ext cx="3816350" cy="5111750"/>
          </a:xfrm>
        </p:spPr>
        <p:txBody>
          <a:bodyPr/>
          <a:lstStyle/>
          <a:p>
            <a:r>
              <a:rPr lang="en-US" altLang="en-US" sz="2400" dirty="0"/>
              <a:t>Newly booted or attached host sends DHCPDISCOVER message to a special IP address (255.255.255.255)</a:t>
            </a:r>
          </a:p>
          <a:p>
            <a:r>
              <a:rPr lang="en-US" altLang="en-US" dirty="0">
                <a:solidFill>
                  <a:srgbClr val="C00000"/>
                </a:solidFill>
              </a:rPr>
              <a:t>DHCP relay agent </a:t>
            </a:r>
            <a:r>
              <a:rPr lang="en-US" altLang="en-US" sz="2400" dirty="0"/>
              <a:t>unicasts the message to DHCP server and waits for the response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  <p:pic>
        <p:nvPicPr>
          <p:cNvPr id="97284" name="Picture 5" descr="f03-24-9780123850591 copy">
            <a:extLst>
              <a:ext uri="{FF2B5EF4-FFF2-40B4-BE49-F238E27FC236}">
                <a16:creationId xmlns:a16="http://schemas.microsoft.com/office/drawing/2014/main" id="{C635F432-2E46-8343-AF09-7FE0449F0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060575"/>
            <a:ext cx="46101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35580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8206</TotalTime>
  <Words>5253</Words>
  <Application>Microsoft Macintosh PowerPoint</Application>
  <PresentationFormat>On-screen Show (4:3)</PresentationFormat>
  <Paragraphs>1742</Paragraphs>
  <Slides>91</Slides>
  <Notes>54</Notes>
  <HiddenSlides>17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91</vt:i4>
      </vt:variant>
    </vt:vector>
  </HeadingPairs>
  <TitlesOfParts>
    <vt:vector size="105" baseType="lpstr">
      <vt:lpstr>Arial</vt:lpstr>
      <vt:lpstr>Calibri</vt:lpstr>
      <vt:lpstr>Calibri Light</vt:lpstr>
      <vt:lpstr>Comic Sans MS</vt:lpstr>
      <vt:lpstr>Courier New</vt:lpstr>
      <vt:lpstr>Gill Sans MT</vt:lpstr>
      <vt:lpstr>Helvetica</vt:lpstr>
      <vt:lpstr>Lucida Bright</vt:lpstr>
      <vt:lpstr>Tahoma</vt:lpstr>
      <vt:lpstr>Times New Roman</vt:lpstr>
      <vt:lpstr>Wingdings</vt:lpstr>
      <vt:lpstr>1_Office Theme</vt:lpstr>
      <vt:lpstr>2_Office Theme</vt:lpstr>
      <vt:lpstr>3_Office Theme</vt:lpstr>
      <vt:lpstr>PowerPoint Presentation</vt:lpstr>
      <vt:lpstr>Link State </vt:lpstr>
      <vt:lpstr>PowerPoint Presentation</vt:lpstr>
      <vt:lpstr>PowerPoint Presentation</vt:lpstr>
      <vt:lpstr>The Internet network layer</vt:lpstr>
      <vt:lpstr>Network layer</vt:lpstr>
      <vt:lpstr>Two key network-layer functions</vt:lpstr>
      <vt:lpstr>Network layer: data plane, control plane</vt:lpstr>
      <vt:lpstr>PowerPoint Presentation</vt:lpstr>
      <vt:lpstr>Internetworking</vt:lpstr>
      <vt:lpstr>Internetworking</vt:lpstr>
      <vt:lpstr>PowerPoint Presentation</vt:lpstr>
      <vt:lpstr>IP Service Model</vt:lpstr>
      <vt:lpstr>PowerPoint Presentation</vt:lpstr>
      <vt:lpstr>IP datagram format</vt:lpstr>
      <vt:lpstr>IP datagram format</vt:lpstr>
      <vt:lpstr>IP Fragmentation and Reassembly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IP datagram format</vt:lpstr>
      <vt:lpstr>PowerPoint Presentation</vt:lpstr>
      <vt:lpstr>IP Fragmentation and Reassembly</vt:lpstr>
      <vt:lpstr>IP Fragmentation and Reassembly</vt:lpstr>
      <vt:lpstr>IP Fragmentation and Reassembly</vt:lpstr>
      <vt:lpstr>IP Fragmentation and Reassembly</vt:lpstr>
      <vt:lpstr>IP Fragmentation and Reassembly</vt:lpstr>
      <vt:lpstr>Network Addresses</vt:lpstr>
      <vt:lpstr>IP Address (IPv4)</vt:lpstr>
      <vt:lpstr>Grouping Related Hosts</vt:lpstr>
      <vt:lpstr>Scalability Challenge</vt:lpstr>
      <vt:lpstr>Hierarchical Addressing in U.S. Mail</vt:lpstr>
      <vt:lpstr>Hierarchical Addressing: IP Prefixes</vt:lpstr>
      <vt:lpstr>Easy to Add New Hosts</vt:lpstr>
      <vt:lpstr>Class-full addressing</vt:lpstr>
      <vt:lpstr>Global Addresses</vt:lpstr>
      <vt:lpstr>PowerPoint Presentation</vt:lpstr>
      <vt:lpstr>PowerPoint Presentation</vt:lpstr>
      <vt:lpstr>Global Addresses</vt:lpstr>
      <vt:lpstr>Classful Addressing</vt:lpstr>
      <vt:lpstr>IP Datagram Forwarding</vt:lpstr>
      <vt:lpstr>IP Datagram Forwarding</vt:lpstr>
      <vt:lpstr>Obtaining a Block of Addresses</vt:lpstr>
      <vt:lpstr>Pre-CIDR (1988-1994): Steep Growth</vt:lpstr>
      <vt:lpstr>Subnetting</vt:lpstr>
      <vt:lpstr>PowerPoint Presentation</vt:lpstr>
      <vt:lpstr>Subnetting</vt:lpstr>
      <vt:lpstr>Subnetting</vt:lpstr>
      <vt:lpstr>Subnetting</vt:lpstr>
      <vt:lpstr>Subnetting</vt:lpstr>
      <vt:lpstr>Class-less addressing: CIDR</vt:lpstr>
      <vt:lpstr>IP addressing: CIDR</vt:lpstr>
      <vt:lpstr>Classless Inter-Domain Routing (CIDR)</vt:lpstr>
      <vt:lpstr>Hierarchical Address Allocation</vt:lpstr>
      <vt:lpstr>Classless Addressing</vt:lpstr>
      <vt:lpstr>Separate Forwarding Entry Per Prefix</vt:lpstr>
      <vt:lpstr>CIDR Makes Packet Forwarding Harder</vt:lpstr>
      <vt:lpstr>Longest Prefix Match Forwarding</vt:lpstr>
      <vt:lpstr>Pre-CIDR (1988-1994): Steep Growth</vt:lpstr>
      <vt:lpstr>CIDR (1994-1996): Much Flatter</vt:lpstr>
      <vt:lpstr>CIDR Growth (1996-1998): Roughly Linear</vt:lpstr>
      <vt:lpstr>DotCom Boom (1998-2001): Steep Growth</vt:lpstr>
      <vt:lpstr>Long Term (1989-2005): Post-Boom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Getting an IP address: DHCP</vt:lpstr>
      <vt:lpstr>IP addresses: how to get one?</vt:lpstr>
      <vt:lpstr>DHCP: Dynamic Host Configuration Protocol</vt:lpstr>
      <vt:lpstr>DHCP: Dynamic Host Configuration Protocol</vt:lpstr>
      <vt:lpstr>DHCP client-server scenario</vt:lpstr>
      <vt:lpstr>PowerPoint Presentation</vt:lpstr>
      <vt:lpstr>DHCP: more than IP addresses</vt:lpstr>
      <vt:lpstr>Dynamic Host Configuration Protocol (DHCP)</vt:lpstr>
      <vt:lpstr>DHCP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611</cp:revision>
  <dcterms:created xsi:type="dcterms:W3CDTF">2019-01-28T20:09:31Z</dcterms:created>
  <dcterms:modified xsi:type="dcterms:W3CDTF">2023-02-14T18:48:12Z</dcterms:modified>
</cp:coreProperties>
</file>