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73"/>
  </p:notesMasterIdLst>
  <p:sldIdLst>
    <p:sldId id="1538" r:id="rId4"/>
    <p:sldId id="1687" r:id="rId5"/>
    <p:sldId id="1688" r:id="rId6"/>
    <p:sldId id="1689" r:id="rId7"/>
    <p:sldId id="1690" r:id="rId8"/>
    <p:sldId id="1694" r:id="rId9"/>
    <p:sldId id="261" r:id="rId10"/>
    <p:sldId id="293" r:id="rId11"/>
    <p:sldId id="294" r:id="rId12"/>
    <p:sldId id="295" r:id="rId13"/>
    <p:sldId id="1631" r:id="rId14"/>
    <p:sldId id="298" r:id="rId15"/>
    <p:sldId id="301" r:id="rId16"/>
    <p:sldId id="1695" r:id="rId17"/>
    <p:sldId id="1691" r:id="rId18"/>
    <p:sldId id="1598" r:id="rId19"/>
    <p:sldId id="1692" r:id="rId20"/>
    <p:sldId id="1693" r:id="rId21"/>
    <p:sldId id="610" r:id="rId22"/>
    <p:sldId id="1565" r:id="rId23"/>
    <p:sldId id="1566" r:id="rId24"/>
    <p:sldId id="1567" r:id="rId25"/>
    <p:sldId id="303" r:id="rId26"/>
    <p:sldId id="1599" r:id="rId27"/>
    <p:sldId id="1600" r:id="rId28"/>
    <p:sldId id="1696" r:id="rId29"/>
    <p:sldId id="1642" r:id="rId30"/>
    <p:sldId id="1697" r:id="rId31"/>
    <p:sldId id="1645" r:id="rId32"/>
    <p:sldId id="1643" r:id="rId33"/>
    <p:sldId id="1644" r:id="rId34"/>
    <p:sldId id="1618" r:id="rId35"/>
    <p:sldId id="1619" r:id="rId36"/>
    <p:sldId id="1620" r:id="rId37"/>
    <p:sldId id="1621" r:id="rId38"/>
    <p:sldId id="1622" r:id="rId39"/>
    <p:sldId id="1623" r:id="rId40"/>
    <p:sldId id="1624" r:id="rId41"/>
    <p:sldId id="1646" r:id="rId42"/>
    <p:sldId id="1647" r:id="rId43"/>
    <p:sldId id="1648" r:id="rId44"/>
    <p:sldId id="1649" r:id="rId45"/>
    <p:sldId id="1576" r:id="rId46"/>
    <p:sldId id="1580" r:id="rId47"/>
    <p:sldId id="1581" r:id="rId48"/>
    <p:sldId id="1582" r:id="rId49"/>
    <p:sldId id="1583" r:id="rId50"/>
    <p:sldId id="1650" r:id="rId51"/>
    <p:sldId id="1651" r:id="rId52"/>
    <p:sldId id="1652" r:id="rId53"/>
    <p:sldId id="1653" r:id="rId54"/>
    <p:sldId id="1654" r:id="rId55"/>
    <p:sldId id="1655" r:id="rId56"/>
    <p:sldId id="1656" r:id="rId57"/>
    <p:sldId id="1657" r:id="rId58"/>
    <p:sldId id="1658" r:id="rId59"/>
    <p:sldId id="1659" r:id="rId60"/>
    <p:sldId id="1660" r:id="rId61"/>
    <p:sldId id="1661" r:id="rId62"/>
    <p:sldId id="1662" r:id="rId63"/>
    <p:sldId id="1663" r:id="rId64"/>
    <p:sldId id="1664" r:id="rId65"/>
    <p:sldId id="1665" r:id="rId66"/>
    <p:sldId id="1666" r:id="rId67"/>
    <p:sldId id="1667" r:id="rId68"/>
    <p:sldId id="1668" r:id="rId69"/>
    <p:sldId id="1669" r:id="rId70"/>
    <p:sldId id="1670" r:id="rId71"/>
    <p:sldId id="167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77551"/>
  </p:normalViewPr>
  <p:slideViewPr>
    <p:cSldViewPr snapToGrid="0" snapToObjects="1" showGuides="1">
      <p:cViewPr varScale="1">
        <p:scale>
          <a:sx n="93" d="100"/>
          <a:sy n="93" d="100"/>
        </p:scale>
        <p:origin x="44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45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6376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77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03EA1AA-97AF-8D44-AA72-CD427EC3B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07F56-8EAD-3448-9698-C271C8CF546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F35EF11-0453-814E-9F40-428361AF8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11483A-EDE8-4B48-99FE-4CFC74E0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38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6518510-48AD-4C46-9043-A38F66D6F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C1731-3648-E54A-BA89-C1E4AC9DFD4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1B3FF5A-92AC-814D-A964-B7B2E4B3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EB6E83-3B8F-204A-BA06-DAE60525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993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1AE3226-8ED7-8446-B04A-927C7303D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55E7A-4604-A84B-917B-8B01D2B2EB0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36D4A97-D2AE-3B48-B907-DCD86E50A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791848-C802-0A48-BD6A-F28C40162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443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4EFAF78C-F831-B447-AEA6-A85D8BAAB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8B250-C810-204D-A9B8-6CF037D7C6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93FE6B4-3190-EF4F-8C04-B9F2F6082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EBFE232-AFD1-5744-BDC0-A110A4BC0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042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3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0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049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9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69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07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78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16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81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931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901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45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38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 : IP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122741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32-N bits)</a:t>
            </a: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32-N bits)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F1D11-38E8-D8D7-BF98-D5AFFFC0D9A5}"/>
              </a:ext>
            </a:extLst>
          </p:cNvPr>
          <p:cNvSpPr txBox="1"/>
          <p:nvPr/>
        </p:nvSpPr>
        <p:spPr>
          <a:xfrm>
            <a:off x="-41081" y="5653088"/>
            <a:ext cx="91721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 = ?</a:t>
            </a:r>
          </a:p>
        </p:txBody>
      </p:sp>
    </p:spTree>
    <p:extLst>
      <p:ext uri="{BB962C8B-B14F-4D97-AF65-F5344CB8AC3E}">
        <p14:creationId xmlns:p14="http://schemas.microsoft.com/office/powerpoint/2010/main" val="298733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A20AEE-C148-107A-0FFD-A408BAC7719F}"/>
              </a:ext>
            </a:extLst>
          </p:cNvPr>
          <p:cNvSpPr/>
          <p:nvPr/>
        </p:nvSpPr>
        <p:spPr>
          <a:xfrm>
            <a:off x="5692278" y="2427107"/>
            <a:ext cx="2510390" cy="15927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94E789-E7FF-6AD8-D46E-CC7BCE2C4E44}"/>
              </a:ext>
            </a:extLst>
          </p:cNvPr>
          <p:cNvSpPr/>
          <p:nvPr/>
        </p:nvSpPr>
        <p:spPr>
          <a:xfrm>
            <a:off x="55414" y="1870364"/>
            <a:ext cx="4447309" cy="2565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“Classes” of networks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sizes of networks can be different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5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9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57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907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74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539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5B2A2-9A69-6756-D8E5-89E5A35F2476}"/>
              </a:ext>
            </a:extLst>
          </p:cNvPr>
          <p:cNvGrpSpPr/>
          <p:nvPr/>
        </p:nvGrpSpPr>
        <p:grpSpPr>
          <a:xfrm>
            <a:off x="103908" y="4017818"/>
            <a:ext cx="3161580" cy="1572633"/>
            <a:chOff x="103908" y="4017818"/>
            <a:chExt cx="3161580" cy="15726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DB4389-F113-997D-DE6D-3C52CD60A934}"/>
                </a:ext>
              </a:extLst>
            </p:cNvPr>
            <p:cNvSpPr txBox="1"/>
            <p:nvPr/>
          </p:nvSpPr>
          <p:spPr>
            <a:xfrm>
              <a:off x="103908" y="4882565"/>
              <a:ext cx="3161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Large networks (many hosts)</a:t>
              </a:r>
            </a:p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Fewer such networks exist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74B256-AE0D-3AAF-31DE-DB0ABF8EF673}"/>
                </a:ext>
              </a:extLst>
            </p:cNvPr>
            <p:cNvSpPr/>
            <p:nvPr/>
          </p:nvSpPr>
          <p:spPr>
            <a:xfrm>
              <a:off x="193964" y="4017818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8B4FCF-B2D9-C26B-F5B2-7EA4B9DC2614}"/>
              </a:ext>
            </a:extLst>
          </p:cNvPr>
          <p:cNvGrpSpPr/>
          <p:nvPr/>
        </p:nvGrpSpPr>
        <p:grpSpPr>
          <a:xfrm>
            <a:off x="6063524" y="3852357"/>
            <a:ext cx="3301279" cy="1623513"/>
            <a:chOff x="6063524" y="3852357"/>
            <a:chExt cx="3301279" cy="16235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B7F9F6-0937-0F23-62DB-5F92C757EC21}"/>
                </a:ext>
              </a:extLst>
            </p:cNvPr>
            <p:cNvSpPr txBox="1"/>
            <p:nvPr/>
          </p:nvSpPr>
          <p:spPr>
            <a:xfrm>
              <a:off x="6063524" y="4767984"/>
              <a:ext cx="3301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Small networks (fewer hosts)</a:t>
              </a:r>
            </a:p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Many such networks exist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32F9B5-737E-C978-5945-B5451953E1EE}"/>
                </a:ext>
              </a:extLst>
            </p:cNvPr>
            <p:cNvSpPr/>
            <p:nvPr/>
          </p:nvSpPr>
          <p:spPr>
            <a:xfrm flipH="1">
              <a:off x="7798960" y="3852357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569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Picture courtesy: https://</a:t>
            </a:r>
            <a:r>
              <a:rPr lang="en-US" sz="1200" dirty="0" err="1"/>
              <a:t>www.geeksforgeeks.org</a:t>
            </a:r>
            <a:r>
              <a:rPr lang="en-US" sz="1200" dirty="0"/>
              <a:t>/introduction-of-classful-</a:t>
            </a:r>
            <a:r>
              <a:rPr lang="en-US" sz="1200" dirty="0" err="1"/>
              <a:t>ip</a:t>
            </a:r>
            <a:r>
              <a:rPr lang="en-US" sz="1200" dirty="0"/>
              <a:t>-addressing/</a:t>
            </a:r>
          </a:p>
        </p:txBody>
      </p:sp>
      <p:pic>
        <p:nvPicPr>
          <p:cNvPr id="1028" name="Picture 4" descr="Introduction of Classful IP Addressing - GeeksforGeeks">
            <a:extLst>
              <a:ext uri="{FF2B5EF4-FFF2-40B4-BE49-F238E27FC236}">
                <a16:creationId xmlns:a16="http://schemas.microsoft.com/office/drawing/2014/main" id="{BBADDAC4-3D6B-231F-2500-15F211C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64228"/>
            <a:ext cx="825500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598695-84EC-4226-539A-D6B78327BB0F}"/>
              </a:ext>
            </a:extLst>
          </p:cNvPr>
          <p:cNvSpPr txBox="1"/>
          <p:nvPr/>
        </p:nvSpPr>
        <p:spPr>
          <a:xfrm>
            <a:off x="296834" y="5771575"/>
            <a:ext cx="884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can you tell network class from the IP address?</a:t>
            </a:r>
          </a:p>
        </p:txBody>
      </p:sp>
    </p:spTree>
    <p:extLst>
      <p:ext uri="{BB962C8B-B14F-4D97-AF65-F5344CB8AC3E}">
        <p14:creationId xmlns:p14="http://schemas.microsoft.com/office/powerpoint/2010/main" val="201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26" name="Picture 2" descr="Classful addressing - ICTShore.com">
            <a:extLst>
              <a:ext uri="{FF2B5EF4-FFF2-40B4-BE49-F238E27FC236}">
                <a16:creationId xmlns:a16="http://schemas.microsoft.com/office/drawing/2014/main" id="{1EF72609-0F46-1274-EB60-D0AA9D53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864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Picture courtesy: https://</a:t>
            </a:r>
            <a:r>
              <a:rPr lang="en-US" sz="1200" dirty="0" err="1"/>
              <a:t>www.ictshore.com</a:t>
            </a:r>
            <a:r>
              <a:rPr lang="en-US" sz="1200" dirty="0"/>
              <a:t>/free-</a:t>
            </a:r>
            <a:r>
              <a:rPr lang="en-US" sz="1200" dirty="0" err="1"/>
              <a:t>ccna</a:t>
            </a:r>
            <a:r>
              <a:rPr lang="en-US" sz="1200" dirty="0"/>
              <a:t>-course/network-layer-ipv4-addressing/attachment/1013-05-classful_addressing/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F87AA-1881-B582-3929-4A009FF8DEEF}"/>
              </a:ext>
            </a:extLst>
          </p:cNvPr>
          <p:cNvSpPr txBox="1"/>
          <p:nvPr/>
        </p:nvSpPr>
        <p:spPr>
          <a:xfrm>
            <a:off x="-1" y="560019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What percentage of addresses and allocated to each class?</a:t>
            </a:r>
          </a:p>
        </p:txBody>
      </p:sp>
    </p:spTree>
    <p:extLst>
      <p:ext uri="{BB962C8B-B14F-4D97-AF65-F5344CB8AC3E}">
        <p14:creationId xmlns:p14="http://schemas.microsoft.com/office/powerpoint/2010/main" val="14941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9DAFF4-CAC7-77DF-756C-34894D96EE4A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1845681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CA4C12-417D-3AD0-011F-CBE02B090A66}"/>
              </a:ext>
            </a:extLst>
          </p:cNvPr>
          <p:cNvCxnSpPr>
            <a:cxnSpLocks/>
          </p:cNvCxnSpPr>
          <p:nvPr/>
        </p:nvCxnSpPr>
        <p:spPr>
          <a:xfrm>
            <a:off x="4128858" y="2435683"/>
            <a:ext cx="1296607" cy="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Network Router Icon #431529 - Free Icons Library">
            <a:extLst>
              <a:ext uri="{FF2B5EF4-FFF2-40B4-BE49-F238E27FC236}">
                <a16:creationId xmlns:a16="http://schemas.microsoft.com/office/drawing/2014/main" id="{EA4F5CE4-8511-1B61-40C4-D2141ECD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2288" y="2189605"/>
            <a:ext cx="1028903" cy="4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49D16-74B8-76B0-9ADB-C3468082C632}"/>
              </a:ext>
            </a:extLst>
          </p:cNvPr>
          <p:cNvSpPr txBox="1"/>
          <p:nvPr/>
        </p:nvSpPr>
        <p:spPr>
          <a:xfrm>
            <a:off x="1892453" y="2423730"/>
            <a:ext cx="12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MTU=1500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77D39-89FA-ECDA-FAC8-A73CBF7B32E3}"/>
              </a:ext>
            </a:extLst>
          </p:cNvPr>
          <p:cNvSpPr txBox="1"/>
          <p:nvPr/>
        </p:nvSpPr>
        <p:spPr>
          <a:xfrm>
            <a:off x="4216626" y="24237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MTU=532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5FCFB-990E-6211-BFF2-217E387860EF}"/>
              </a:ext>
            </a:extLst>
          </p:cNvPr>
          <p:cNvGrpSpPr/>
          <p:nvPr/>
        </p:nvGrpSpPr>
        <p:grpSpPr>
          <a:xfrm>
            <a:off x="1693985" y="1628867"/>
            <a:ext cx="2071336" cy="671824"/>
            <a:chOff x="1520765" y="4646458"/>
            <a:chExt cx="2071336" cy="67182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1AEAD3-D729-8B7B-B6C4-17863B6BE82B}"/>
                </a:ext>
              </a:extLst>
            </p:cNvPr>
            <p:cNvCxnSpPr>
              <a:cxnSpLocks/>
            </p:cNvCxnSpPr>
            <p:nvPr/>
          </p:nvCxnSpPr>
          <p:spPr>
            <a:xfrm>
              <a:off x="1765505" y="5318282"/>
              <a:ext cx="115812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DB48D9-7594-D0F9-F73B-EC620684ED6E}"/>
                </a:ext>
              </a:extLst>
            </p:cNvPr>
            <p:cNvGrpSpPr/>
            <p:nvPr/>
          </p:nvGrpSpPr>
          <p:grpSpPr>
            <a:xfrm>
              <a:off x="1520765" y="4646458"/>
              <a:ext cx="2071336" cy="406400"/>
              <a:chOff x="110155" y="3022600"/>
              <a:chExt cx="2071336" cy="4064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CABD83-D34E-486A-AF45-2F659260FDE9}"/>
                  </a:ext>
                </a:extLst>
              </p:cNvPr>
              <p:cNvSpPr/>
              <p:nvPr/>
            </p:nvSpPr>
            <p:spPr>
              <a:xfrm>
                <a:off x="118533" y="3022600"/>
                <a:ext cx="200377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4334C4-151E-BB43-8FE4-E7D5FFBA46B7}"/>
                  </a:ext>
                </a:extLst>
              </p:cNvPr>
              <p:cNvSpPr txBox="1"/>
              <p:nvPr/>
            </p:nvSpPr>
            <p:spPr>
              <a:xfrm>
                <a:off x="110155" y="3042561"/>
                <a:ext cx="2071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Datagram Len=1500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E2BF4-8B18-97A1-29AA-60F330E89F67}"/>
              </a:ext>
            </a:extLst>
          </p:cNvPr>
          <p:cNvGrpSpPr/>
          <p:nvPr/>
        </p:nvGrpSpPr>
        <p:grpSpPr>
          <a:xfrm>
            <a:off x="3931084" y="925111"/>
            <a:ext cx="1865178" cy="406400"/>
            <a:chOff x="1415420" y="4646458"/>
            <a:chExt cx="1865178" cy="406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C31594-7213-68E7-D8EE-040DA9D3D576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47E090-4A1A-26EE-32D7-B6430017CDEE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3C5AC9-C0EF-7674-2281-11EC8E31CE0D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C257C2-25E5-FA54-0322-7D135F6E4C5B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641775-63F7-BB52-22E6-77DAB61895C7}"/>
              </a:ext>
            </a:extLst>
          </p:cNvPr>
          <p:cNvGrpSpPr/>
          <p:nvPr/>
        </p:nvGrpSpPr>
        <p:grpSpPr>
          <a:xfrm>
            <a:off x="3931084" y="1424308"/>
            <a:ext cx="1865178" cy="406400"/>
            <a:chOff x="1415420" y="4646458"/>
            <a:chExt cx="1865178" cy="40640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6293422-8AD3-4518-E70B-703C520B7A29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6D8F50-7AC5-61EF-9476-49F70F49EF8F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96F94D-F615-3390-E973-7FBF27B7075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3D16E3-9FF8-1615-689F-A3CF5D693721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64EB0-9DDD-5DF4-C0B7-D09C555957C7}"/>
              </a:ext>
            </a:extLst>
          </p:cNvPr>
          <p:cNvGrpSpPr/>
          <p:nvPr/>
        </p:nvGrpSpPr>
        <p:grpSpPr>
          <a:xfrm>
            <a:off x="3931084" y="1923505"/>
            <a:ext cx="1865178" cy="406400"/>
            <a:chOff x="1415420" y="4646458"/>
            <a:chExt cx="1865178" cy="4064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89A896D-6994-8000-55E6-F691E603D56E}"/>
                </a:ext>
              </a:extLst>
            </p:cNvPr>
            <p:cNvCxnSpPr>
              <a:cxnSpLocks/>
            </p:cNvCxnSpPr>
            <p:nvPr/>
          </p:nvCxnSpPr>
          <p:spPr>
            <a:xfrm>
              <a:off x="1415420" y="4866726"/>
              <a:ext cx="186517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BF2AB1F-B445-7943-7289-15AA3E2971B0}"/>
                </a:ext>
              </a:extLst>
            </p:cNvPr>
            <p:cNvGrpSpPr/>
            <p:nvPr/>
          </p:nvGrpSpPr>
          <p:grpSpPr>
            <a:xfrm>
              <a:off x="1431109" y="4646458"/>
              <a:ext cx="1776513" cy="406400"/>
              <a:chOff x="20499" y="3022600"/>
              <a:chExt cx="1776513" cy="406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716625-A0CE-A40B-8ED3-D50192806371}"/>
                  </a:ext>
                </a:extLst>
              </p:cNvPr>
              <p:cNvSpPr/>
              <p:nvPr/>
            </p:nvSpPr>
            <p:spPr>
              <a:xfrm>
                <a:off x="118533" y="3022600"/>
                <a:ext cx="1577007" cy="40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9297D1B-2FDA-E984-A944-8DACB466E3D3}"/>
                  </a:ext>
                </a:extLst>
              </p:cNvPr>
              <p:cNvSpPr txBox="1"/>
              <p:nvPr/>
            </p:nvSpPr>
            <p:spPr>
              <a:xfrm>
                <a:off x="20499" y="3042561"/>
                <a:ext cx="1776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/>
                  <a:t>Dgram</a:t>
                </a:r>
                <a:r>
                  <a:rPr lang="en-US" dirty="0"/>
                  <a:t> Len&lt;=532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0ECC196-97E0-2116-7037-2F9A33A1B43C}"/>
              </a:ext>
            </a:extLst>
          </p:cNvPr>
          <p:cNvSpPr txBox="1"/>
          <p:nvPr/>
        </p:nvSpPr>
        <p:spPr>
          <a:xfrm>
            <a:off x="4060931" y="433781"/>
            <a:ext cx="149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Fragments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8A2EC-0B03-45BB-FF71-607A5D3ED9CB}"/>
              </a:ext>
            </a:extLst>
          </p:cNvPr>
          <p:cNvSpPr txBox="1"/>
          <p:nvPr/>
        </p:nvSpPr>
        <p:spPr>
          <a:xfrm>
            <a:off x="3425882" y="2578394"/>
            <a:ext cx="506870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8123936D-C815-A124-C4FE-670F6BF0D5B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Fragmentation</a:t>
            </a:r>
            <a:endParaRPr lang="en-AU" altLang="en-US" sz="3600" u="sng" dirty="0"/>
          </a:p>
        </p:txBody>
      </p:sp>
      <p:graphicFrame>
        <p:nvGraphicFramePr>
          <p:cNvPr id="39" name="Table 40">
            <a:extLst>
              <a:ext uri="{FF2B5EF4-FFF2-40B4-BE49-F238E27FC236}">
                <a16:creationId xmlns:a16="http://schemas.microsoft.com/office/drawing/2014/main" id="{B8311418-B312-5362-7481-951E4BED58C3}"/>
              </a:ext>
            </a:extLst>
          </p:cNvPr>
          <p:cNvGraphicFramePr>
            <a:graphicFrameLocks noGrp="1"/>
          </p:cNvGraphicFramePr>
          <p:nvPr/>
        </p:nvGraphicFramePr>
        <p:xfrm>
          <a:off x="158910" y="3213313"/>
          <a:ext cx="256292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66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884760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field/&lt;info&gt;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Frag.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Frag.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Header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&lt;Data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Packer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5B8E616-ECF9-4F65-5D6E-AE01BC0C1A95}"/>
              </a:ext>
            </a:extLst>
          </p:cNvPr>
          <p:cNvGraphicFramePr>
            <a:graphicFrameLocks noGrp="1"/>
          </p:cNvGraphicFramePr>
          <p:nvPr/>
        </p:nvGraphicFramePr>
        <p:xfrm>
          <a:off x="3290537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41E952B-849C-2E5F-1EE7-013A49AFF959}"/>
              </a:ext>
            </a:extLst>
          </p:cNvPr>
          <p:cNvGraphicFramePr>
            <a:graphicFrameLocks noGrp="1"/>
          </p:cNvGraphicFramePr>
          <p:nvPr/>
        </p:nvGraphicFramePr>
        <p:xfrm>
          <a:off x="5144513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F0DCF60-80B0-5215-3F2E-486227572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2013"/>
              </p:ext>
            </p:extLst>
          </p:nvPr>
        </p:nvGraphicFramePr>
        <p:xfrm>
          <a:off x="6998489" y="3213313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A6DD617-3A74-3072-4AA3-2E30D9802B11}"/>
              </a:ext>
            </a:extLst>
          </p:cNvPr>
          <p:cNvSpPr txBox="1"/>
          <p:nvPr/>
        </p:nvSpPr>
        <p:spPr>
          <a:xfrm>
            <a:off x="418586" y="6347673"/>
            <a:ext cx="20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Packet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11CDD3-5793-C416-9DCC-8E6C7F4FA6D5}"/>
              </a:ext>
            </a:extLst>
          </p:cNvPr>
          <p:cNvSpPr txBox="1"/>
          <p:nvPr/>
        </p:nvSpPr>
        <p:spPr>
          <a:xfrm>
            <a:off x="3430219" y="5809193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E3D315-BD14-049F-53DC-D1D332113010}"/>
              </a:ext>
            </a:extLst>
          </p:cNvPr>
          <p:cNvSpPr txBox="1"/>
          <p:nvPr/>
        </p:nvSpPr>
        <p:spPr>
          <a:xfrm>
            <a:off x="5283057" y="5772178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A7B2C3-F881-5B21-9C25-44E3187D0BA7}"/>
              </a:ext>
            </a:extLst>
          </p:cNvPr>
          <p:cNvSpPr txBox="1"/>
          <p:nvPr/>
        </p:nvSpPr>
        <p:spPr>
          <a:xfrm>
            <a:off x="7049429" y="5772177"/>
            <a:ext cx="164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Frag. Pkt #3</a:t>
            </a:r>
          </a:p>
        </p:txBody>
      </p:sp>
    </p:spTree>
    <p:extLst>
      <p:ext uri="{BB962C8B-B14F-4D97-AF65-F5344CB8AC3E}">
        <p14:creationId xmlns:p14="http://schemas.microsoft.com/office/powerpoint/2010/main" val="63041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02CBF-D1C4-F4FC-D4BD-EAA1D7DFE904}"/>
              </a:ext>
            </a:extLst>
          </p:cNvPr>
          <p:cNvSpPr txBox="1"/>
          <p:nvPr/>
        </p:nvSpPr>
        <p:spPr>
          <a:xfrm>
            <a:off x="2355272" y="1825625"/>
            <a:ext cx="37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First: find the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NetworkNum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How?</a:t>
            </a:r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EFE09-E889-414E-C577-D5EAAF0F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9BAC5-26F4-A493-ACDE-5723A766DF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391D5-A81B-BC18-ABAD-41B205EAAFAD}"/>
              </a:ext>
            </a:extLst>
          </p:cNvPr>
          <p:cNvSpPr txBox="1"/>
          <p:nvPr/>
        </p:nvSpPr>
        <p:spPr>
          <a:xfrm>
            <a:off x="457200" y="1025237"/>
            <a:ext cx="7674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Your organization: XYZ</a:t>
            </a:r>
          </a:p>
          <a:p>
            <a:endParaRPr lang="en-US" dirty="0"/>
          </a:p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10 millions</a:t>
            </a:r>
            <a:r>
              <a:rPr lang="en-US" sz="2800" dirty="0"/>
              <a:t>. 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What class of IP address will you request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5C983-6F9A-D958-F2DA-B0715BE9868C}"/>
              </a:ext>
            </a:extLst>
          </p:cNvPr>
          <p:cNvSpPr txBox="1"/>
          <p:nvPr/>
        </p:nvSpPr>
        <p:spPr>
          <a:xfrm>
            <a:off x="457200" y="2905780"/>
            <a:ext cx="680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64K ?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1FC65-779D-8F63-142D-58BF08CAFABB}"/>
              </a:ext>
            </a:extLst>
          </p:cNvPr>
          <p:cNvSpPr txBox="1"/>
          <p:nvPr/>
        </p:nvSpPr>
        <p:spPr>
          <a:xfrm>
            <a:off x="457199" y="356613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250?</a:t>
            </a:r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AA588-928D-8F99-58F3-2577B267323A}"/>
              </a:ext>
            </a:extLst>
          </p:cNvPr>
          <p:cNvSpPr txBox="1"/>
          <p:nvPr/>
        </p:nvSpPr>
        <p:spPr>
          <a:xfrm>
            <a:off x="457198" y="414655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100?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6379C-9BA7-E616-705B-5AB95313B4DC}"/>
              </a:ext>
            </a:extLst>
          </p:cNvPr>
          <p:cNvSpPr txBox="1"/>
          <p:nvPr/>
        </p:nvSpPr>
        <p:spPr>
          <a:xfrm>
            <a:off x="457197" y="4726970"/>
            <a:ext cx="653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20?</a:t>
            </a:r>
            <a:r>
              <a:rPr lang="en-US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64272-1B1D-B68A-E693-2F5FDEC4EC33}"/>
              </a:ext>
            </a:extLst>
          </p:cNvPr>
          <p:cNvSpPr txBox="1"/>
          <p:nvPr/>
        </p:nvSpPr>
        <p:spPr>
          <a:xfrm>
            <a:off x="457196" y="530739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300?</a:t>
            </a:r>
            <a:r>
              <a:rPr lang="en-US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ED26-1257-E87A-C03D-AEB2C6D9AA34}"/>
              </a:ext>
            </a:extLst>
          </p:cNvPr>
          <p:cNvSpPr txBox="1"/>
          <p:nvPr/>
        </p:nvSpPr>
        <p:spPr>
          <a:xfrm>
            <a:off x="457195" y="5887810"/>
            <a:ext cx="672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# of hosts is estimated to be </a:t>
            </a:r>
            <a:r>
              <a:rPr lang="en-US" sz="2800" dirty="0">
                <a:solidFill>
                  <a:srgbClr val="FF0000"/>
                </a:solidFill>
              </a:rPr>
              <a:t>66K?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47882"/>
              </p:ext>
            </p:extLst>
          </p:nvPr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43526"/>
              </p:ext>
            </p:extLst>
          </p:nvPr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15423"/>
              </p:ext>
            </p:extLst>
          </p:nvPr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83C972-4255-B54C-EDF2-702B1D70BEA0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01E604-A6C3-849D-05FB-3285A0E76042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2343F0-037A-6923-B9D9-3A6D917BF9B0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47920-13C5-5FEF-00D7-0F4316CC243D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64702-3818-66E5-331F-1E7B6C520755}"/>
              </a:ext>
            </a:extLst>
          </p:cNvPr>
          <p:cNvSpPr/>
          <p:nvPr/>
        </p:nvSpPr>
        <p:spPr>
          <a:xfrm>
            <a:off x="235098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1562D-272A-89DC-AE3B-22ACF5A7CD96}"/>
              </a:ext>
            </a:extLst>
          </p:cNvPr>
          <p:cNvSpPr/>
          <p:nvPr/>
        </p:nvSpPr>
        <p:spPr>
          <a:xfrm>
            <a:off x="2268723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34460-A4F8-4C74-2F17-9CE45AD1A1E8}"/>
              </a:ext>
            </a:extLst>
          </p:cNvPr>
          <p:cNvSpPr/>
          <p:nvPr/>
        </p:nvSpPr>
        <p:spPr>
          <a:xfrm>
            <a:off x="4312350" y="3925594"/>
            <a:ext cx="1565562" cy="49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08148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3287539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3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4134879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75C19-4018-9E4D-906B-614FABA85308}"/>
              </a:ext>
            </a:extLst>
          </p:cNvPr>
          <p:cNvSpPr txBox="1"/>
          <p:nvPr/>
        </p:nvSpPr>
        <p:spPr>
          <a:xfrm>
            <a:off x="0" y="234019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subnetting</a:t>
            </a:r>
          </a:p>
        </p:txBody>
      </p:sp>
    </p:spTree>
    <p:extLst>
      <p:ext uri="{BB962C8B-B14F-4D97-AF65-F5344CB8AC3E}">
        <p14:creationId xmlns:p14="http://schemas.microsoft.com/office/powerpoint/2010/main" val="41010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33BDB-1C13-E249-BA2A-963B540319AD}"/>
              </a:ext>
            </a:extLst>
          </p:cNvPr>
          <p:cNvSpPr txBox="1"/>
          <p:nvPr/>
        </p:nvSpPr>
        <p:spPr>
          <a:xfrm>
            <a:off x="30787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CAC36-188D-7746-A3F6-6EE04D278A17}"/>
              </a:ext>
            </a:extLst>
          </p:cNvPr>
          <p:cNvSpPr txBox="1"/>
          <p:nvPr/>
        </p:nvSpPr>
        <p:spPr>
          <a:xfrm>
            <a:off x="4605233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47E33-4D84-A548-AE81-DF747BA97A0F}"/>
              </a:ext>
            </a:extLst>
          </p:cNvPr>
          <p:cNvSpPr txBox="1"/>
          <p:nvPr/>
        </p:nvSpPr>
        <p:spPr>
          <a:xfrm>
            <a:off x="1024450" y="6193378"/>
            <a:ext cx="7396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mask = 11111111. 11111111. 11111111.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0000000</a:t>
            </a:r>
          </a:p>
        </p:txBody>
      </p:sp>
    </p:spTree>
    <p:extLst>
      <p:ext uri="{BB962C8B-B14F-4D97-AF65-F5344CB8AC3E}">
        <p14:creationId xmlns:p14="http://schemas.microsoft.com/office/powerpoint/2010/main" val="3899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Add another level to address/routing hierarchy: </a:t>
            </a:r>
            <a:r>
              <a:rPr lang="en-US" altLang="en-US" sz="2400" i="1" dirty="0"/>
              <a:t>subnet</a:t>
            </a:r>
          </a:p>
          <a:p>
            <a:r>
              <a:rPr lang="en-US" altLang="en-US" sz="2400" i="1" dirty="0"/>
              <a:t>Subnet masks </a:t>
            </a:r>
            <a:r>
              <a:rPr lang="en-US" altLang="en-US" sz="2400" dirty="0"/>
              <a:t>define variable partition of host part of class A and B addresses </a:t>
            </a:r>
          </a:p>
          <a:p>
            <a:r>
              <a:rPr lang="en-US" altLang="en-US" sz="2400" dirty="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28BACD-39F7-2496-59F2-494A3D4C6A23}"/>
              </a:ext>
            </a:extLst>
          </p:cNvPr>
          <p:cNvGrpSpPr/>
          <p:nvPr/>
        </p:nvGrpSpPr>
        <p:grpSpPr>
          <a:xfrm>
            <a:off x="239522" y="3429000"/>
            <a:ext cx="2656083" cy="2556164"/>
            <a:chOff x="239522" y="3429000"/>
            <a:chExt cx="2656083" cy="255616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1A71A92-AB30-546F-314C-BF2D40C30B3E}"/>
                </a:ext>
              </a:extLst>
            </p:cNvPr>
            <p:cNvSpPr/>
            <p:nvPr/>
          </p:nvSpPr>
          <p:spPr>
            <a:xfrm>
              <a:off x="1354345" y="4267200"/>
              <a:ext cx="1541260" cy="1717964"/>
            </a:xfrm>
            <a:custGeom>
              <a:avLst/>
              <a:gdLst>
                <a:gd name="connsiteX0" fmla="*/ 1208751 w 1541260"/>
                <a:gd name="connsiteY0" fmla="*/ 0 h 1717964"/>
                <a:gd name="connsiteX1" fmla="*/ 3405 w 1541260"/>
                <a:gd name="connsiteY1" fmla="*/ 900545 h 1717964"/>
                <a:gd name="connsiteX2" fmla="*/ 1541260 w 1541260"/>
                <a:gd name="connsiteY2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60" h="1717964">
                  <a:moveTo>
                    <a:pt x="1208751" y="0"/>
                  </a:moveTo>
                  <a:cubicBezTo>
                    <a:pt x="578369" y="307109"/>
                    <a:pt x="-52013" y="614218"/>
                    <a:pt x="3405" y="900545"/>
                  </a:cubicBezTo>
                  <a:cubicBezTo>
                    <a:pt x="58823" y="1186872"/>
                    <a:pt x="800041" y="1452418"/>
                    <a:pt x="1541260" y="17179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F7804D53-7EF4-9903-0B11-DC79A696B8EF}"/>
                </a:ext>
              </a:extLst>
            </p:cNvPr>
            <p:cNvSpPr/>
            <p:nvPr/>
          </p:nvSpPr>
          <p:spPr>
            <a:xfrm>
              <a:off x="2576945" y="3429000"/>
              <a:ext cx="276642" cy="1752600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604F1C-3C3C-FDAC-BAE6-05F6ED351306}"/>
                </a:ext>
              </a:extLst>
            </p:cNvPr>
            <p:cNvSpPr txBox="1"/>
            <p:nvPr/>
          </p:nvSpPr>
          <p:spPr>
            <a:xfrm>
              <a:off x="239522" y="4895349"/>
              <a:ext cx="1885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“Bitwise and”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D6961B-00B0-0CB4-3C0D-386E09B38518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D314A-B735-8A4A-85A2-1149F8DCFED4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45D11-32A9-F08F-4F2F-704A8293DBEF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F6FF3-F7BD-11C9-2EEA-5D7FA5ADDDFE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EE53F-0DA6-E56E-FED2-31B68E59AEC4}"/>
              </a:ext>
            </a:extLst>
          </p:cNvPr>
          <p:cNvSpPr/>
          <p:nvPr/>
        </p:nvSpPr>
        <p:spPr>
          <a:xfrm>
            <a:off x="7315198" y="1115140"/>
            <a:ext cx="1545399" cy="10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from</a:t>
            </a:r>
          </a:p>
          <a:p>
            <a:pPr algn="ctr"/>
            <a:r>
              <a:rPr lang="en-US" dirty="0" err="1"/>
              <a:t>fgmt</a:t>
            </a:r>
            <a:r>
              <a:rPr lang="en-US" dirty="0"/>
              <a:t> 1</a:t>
            </a:r>
          </a:p>
          <a:p>
            <a:pPr algn="ctr"/>
            <a:r>
              <a:rPr lang="en-US" dirty="0"/>
              <a:t>(will be updated later)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C25598-9D21-71A1-42AF-B4727C37BB7B}"/>
              </a:ext>
            </a:extLst>
          </p:cNvPr>
          <p:cNvSpPr/>
          <p:nvPr/>
        </p:nvSpPr>
        <p:spPr>
          <a:xfrm>
            <a:off x="997527" y="747474"/>
            <a:ext cx="6137564" cy="637981"/>
          </a:xfrm>
          <a:custGeom>
            <a:avLst/>
            <a:gdLst>
              <a:gd name="connsiteX0" fmla="*/ 0 w 6137564"/>
              <a:gd name="connsiteY0" fmla="*/ 540999 h 637981"/>
              <a:gd name="connsiteX1" fmla="*/ 4364182 w 6137564"/>
              <a:gd name="connsiteY1" fmla="*/ 671 h 637981"/>
              <a:gd name="connsiteX2" fmla="*/ 6137564 w 6137564"/>
              <a:gd name="connsiteY2" fmla="*/ 637981 h 63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564" h="637981">
                <a:moveTo>
                  <a:pt x="0" y="540999"/>
                </a:moveTo>
                <a:cubicBezTo>
                  <a:pt x="1670627" y="262753"/>
                  <a:pt x="3341255" y="-15493"/>
                  <a:pt x="4364182" y="671"/>
                </a:cubicBezTo>
                <a:cubicBezTo>
                  <a:pt x="5387109" y="16835"/>
                  <a:pt x="5762336" y="327408"/>
                  <a:pt x="6137564" y="637981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967A7-EF73-BF08-F5E6-B1B8D2EE07CB}"/>
              </a:ext>
            </a:extLst>
          </p:cNvPr>
          <p:cNvSpPr/>
          <p:nvPr/>
        </p:nvSpPr>
        <p:spPr>
          <a:xfrm>
            <a:off x="235098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F768F-E2E4-8232-F6D9-91CD730014CD}"/>
              </a:ext>
            </a:extLst>
          </p:cNvPr>
          <p:cNvSpPr/>
          <p:nvPr/>
        </p:nvSpPr>
        <p:spPr>
          <a:xfrm>
            <a:off x="2268723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4B624-4057-F7A1-40B4-4370E2AB008D}"/>
              </a:ext>
            </a:extLst>
          </p:cNvPr>
          <p:cNvSpPr/>
          <p:nvPr/>
        </p:nvSpPr>
        <p:spPr>
          <a:xfrm>
            <a:off x="4312350" y="3925594"/>
            <a:ext cx="1565562" cy="49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90849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524305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09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048522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3079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addressing: CIDR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D6961B-00B0-0CB4-3C0D-386E09B38518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D314A-B735-8A4A-85A2-1149F8DCFED4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80D871-E537-F521-EAA7-AE808CA77E79}"/>
              </a:ext>
            </a:extLst>
          </p:cNvPr>
          <p:cNvSpPr/>
          <p:nvPr/>
        </p:nvSpPr>
        <p:spPr>
          <a:xfrm>
            <a:off x="7315199" y="3148664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CA27A-D753-2701-3B88-47E23BA1748F}"/>
              </a:ext>
            </a:extLst>
          </p:cNvPr>
          <p:cNvSpPr txBox="1"/>
          <p:nvPr/>
        </p:nvSpPr>
        <p:spPr>
          <a:xfrm>
            <a:off x="6916530" y="2963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B342A-A346-FD35-CF40-50B4C2532961}"/>
              </a:ext>
            </a:extLst>
          </p:cNvPr>
          <p:cNvSpPr txBox="1"/>
          <p:nvPr/>
        </p:nvSpPr>
        <p:spPr>
          <a:xfrm>
            <a:off x="6874963" y="3893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F2E410-506F-EA72-74F3-E1B6CCEB9444}"/>
              </a:ext>
            </a:extLst>
          </p:cNvPr>
          <p:cNvSpPr txBox="1"/>
          <p:nvPr/>
        </p:nvSpPr>
        <p:spPr>
          <a:xfrm>
            <a:off x="6791831" y="48236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21C82-B2F1-BA8E-EEB4-FA644257150C}"/>
              </a:ext>
            </a:extLst>
          </p:cNvPr>
          <p:cNvSpPr/>
          <p:nvPr/>
        </p:nvSpPr>
        <p:spPr>
          <a:xfrm>
            <a:off x="7315199" y="4058689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69D4EA-F375-44AF-F7B7-64E6DD732B85}"/>
              </a:ext>
            </a:extLst>
          </p:cNvPr>
          <p:cNvSpPr/>
          <p:nvPr/>
        </p:nvSpPr>
        <p:spPr>
          <a:xfrm>
            <a:off x="7315199" y="4968714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45D11-32A9-F08F-4F2F-704A8293DBEF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F6FF3-F7BD-11C9-2EEA-5D7FA5ADDDFE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8475496-026C-1CD6-D4DB-E59FD7698C76}"/>
              </a:ext>
            </a:extLst>
          </p:cNvPr>
          <p:cNvSpPr/>
          <p:nvPr/>
        </p:nvSpPr>
        <p:spPr>
          <a:xfrm>
            <a:off x="997527" y="747474"/>
            <a:ext cx="6137564" cy="637981"/>
          </a:xfrm>
          <a:custGeom>
            <a:avLst/>
            <a:gdLst>
              <a:gd name="connsiteX0" fmla="*/ 0 w 6137564"/>
              <a:gd name="connsiteY0" fmla="*/ 540999 h 637981"/>
              <a:gd name="connsiteX1" fmla="*/ 4364182 w 6137564"/>
              <a:gd name="connsiteY1" fmla="*/ 671 h 637981"/>
              <a:gd name="connsiteX2" fmla="*/ 6137564 w 6137564"/>
              <a:gd name="connsiteY2" fmla="*/ 637981 h 63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564" h="637981">
                <a:moveTo>
                  <a:pt x="0" y="540999"/>
                </a:moveTo>
                <a:cubicBezTo>
                  <a:pt x="1670627" y="262753"/>
                  <a:pt x="3341255" y="-15493"/>
                  <a:pt x="4364182" y="671"/>
                </a:cubicBezTo>
                <a:cubicBezTo>
                  <a:pt x="5387109" y="16835"/>
                  <a:pt x="5762336" y="327408"/>
                  <a:pt x="6137564" y="637981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15A862E-9D15-CE19-442F-D7226EC53D84}"/>
              </a:ext>
            </a:extLst>
          </p:cNvPr>
          <p:cNvSpPr/>
          <p:nvPr/>
        </p:nvSpPr>
        <p:spPr>
          <a:xfrm>
            <a:off x="845127" y="3740727"/>
            <a:ext cx="6192982" cy="1400710"/>
          </a:xfrm>
          <a:custGeom>
            <a:avLst/>
            <a:gdLst>
              <a:gd name="connsiteX0" fmla="*/ 0 w 6192982"/>
              <a:gd name="connsiteY0" fmla="*/ 207818 h 1400710"/>
              <a:gd name="connsiteX1" fmla="*/ 2840182 w 6192982"/>
              <a:gd name="connsiteY1" fmla="*/ 1399309 h 1400710"/>
              <a:gd name="connsiteX2" fmla="*/ 6192982 w 6192982"/>
              <a:gd name="connsiteY2" fmla="*/ 0 h 14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2982" h="1400710">
                <a:moveTo>
                  <a:pt x="0" y="207818"/>
                </a:moveTo>
                <a:cubicBezTo>
                  <a:pt x="904009" y="820881"/>
                  <a:pt x="1808018" y="1433945"/>
                  <a:pt x="2840182" y="1399309"/>
                </a:cubicBezTo>
                <a:cubicBezTo>
                  <a:pt x="3872346" y="1364673"/>
                  <a:pt x="5032664" y="682336"/>
                  <a:pt x="6192982" y="0"/>
                </a:cubicBezTo>
              </a:path>
            </a:pathLst>
          </a:custGeom>
          <a:noFill/>
          <a:ln w="34925">
            <a:prstDash val="sysDot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57F1A5-4AB9-941D-3730-A0D358F47430}"/>
              </a:ext>
            </a:extLst>
          </p:cNvPr>
          <p:cNvSpPr/>
          <p:nvPr/>
        </p:nvSpPr>
        <p:spPr>
          <a:xfrm>
            <a:off x="3144982" y="3948545"/>
            <a:ext cx="3879273" cy="1728633"/>
          </a:xfrm>
          <a:custGeom>
            <a:avLst/>
            <a:gdLst>
              <a:gd name="connsiteX0" fmla="*/ 0 w 3879273"/>
              <a:gd name="connsiteY0" fmla="*/ 0 h 1728633"/>
              <a:gd name="connsiteX1" fmla="*/ 1413163 w 3879273"/>
              <a:gd name="connsiteY1" fmla="*/ 1717964 h 1728633"/>
              <a:gd name="connsiteX2" fmla="*/ 3879273 w 3879273"/>
              <a:gd name="connsiteY2" fmla="*/ 595746 h 17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9273" h="1728633">
                <a:moveTo>
                  <a:pt x="0" y="0"/>
                </a:moveTo>
                <a:cubicBezTo>
                  <a:pt x="383309" y="809336"/>
                  <a:pt x="766618" y="1618673"/>
                  <a:pt x="1413163" y="1717964"/>
                </a:cubicBezTo>
                <a:cubicBezTo>
                  <a:pt x="2059708" y="1817255"/>
                  <a:pt x="2969490" y="1206500"/>
                  <a:pt x="3879273" y="595746"/>
                </a:cubicBezTo>
              </a:path>
            </a:pathLst>
          </a:custGeom>
          <a:noFill/>
          <a:ln w="34925">
            <a:prstDash val="sysDot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6C4630-405C-3DE1-340F-0EBFAFFA18FB}"/>
              </a:ext>
            </a:extLst>
          </p:cNvPr>
          <p:cNvSpPr/>
          <p:nvPr/>
        </p:nvSpPr>
        <p:spPr>
          <a:xfrm>
            <a:off x="4862945" y="4003964"/>
            <a:ext cx="2286000" cy="2073772"/>
          </a:xfrm>
          <a:custGeom>
            <a:avLst/>
            <a:gdLst>
              <a:gd name="connsiteX0" fmla="*/ 0 w 2286000"/>
              <a:gd name="connsiteY0" fmla="*/ 0 h 2073772"/>
              <a:gd name="connsiteX1" fmla="*/ 1039091 w 2286000"/>
              <a:gd name="connsiteY1" fmla="*/ 1995054 h 2073772"/>
              <a:gd name="connsiteX2" fmla="*/ 2286000 w 2286000"/>
              <a:gd name="connsiteY2" fmla="*/ 1482436 h 20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073772">
                <a:moveTo>
                  <a:pt x="0" y="0"/>
                </a:moveTo>
                <a:cubicBezTo>
                  <a:pt x="329045" y="873990"/>
                  <a:pt x="658091" y="1747981"/>
                  <a:pt x="1039091" y="1995054"/>
                </a:cubicBezTo>
                <a:cubicBezTo>
                  <a:pt x="1420091" y="2242127"/>
                  <a:pt x="1853045" y="1862281"/>
                  <a:pt x="2286000" y="1482436"/>
                </a:cubicBezTo>
              </a:path>
            </a:pathLst>
          </a:custGeom>
          <a:noFill/>
          <a:ln w="34925">
            <a:prstDash val="sysDot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E4651-4351-DAD2-6AAA-774542388040}"/>
              </a:ext>
            </a:extLst>
          </p:cNvPr>
          <p:cNvSpPr txBox="1"/>
          <p:nvPr/>
        </p:nvSpPr>
        <p:spPr>
          <a:xfrm>
            <a:off x="845127" y="6165093"/>
            <a:ext cx="570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What if assembly is not possible?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E97BA-9D36-DBF6-99F5-6122F99A0C28}"/>
              </a:ext>
            </a:extLst>
          </p:cNvPr>
          <p:cNvSpPr/>
          <p:nvPr/>
        </p:nvSpPr>
        <p:spPr>
          <a:xfrm>
            <a:off x="7315198" y="1115140"/>
            <a:ext cx="1545399" cy="10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from</a:t>
            </a:r>
          </a:p>
          <a:p>
            <a:pPr algn="ctr"/>
            <a:r>
              <a:rPr lang="en-US" dirty="0" err="1"/>
              <a:t>fgmt</a:t>
            </a:r>
            <a:r>
              <a:rPr lang="en-US" dirty="0"/>
              <a:t> 1</a:t>
            </a:r>
          </a:p>
          <a:p>
            <a:pPr algn="ctr"/>
            <a:r>
              <a:rPr lang="en-US" dirty="0"/>
              <a:t>(will be updated later)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0A3C2A-3C45-E71E-EEF0-8BF95B9A892E}"/>
              </a:ext>
            </a:extLst>
          </p:cNvPr>
          <p:cNvSpPr/>
          <p:nvPr/>
        </p:nvSpPr>
        <p:spPr>
          <a:xfrm>
            <a:off x="235098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B3D7D9-EE05-089D-6CF9-78717288041E}"/>
              </a:ext>
            </a:extLst>
          </p:cNvPr>
          <p:cNvSpPr/>
          <p:nvPr/>
        </p:nvSpPr>
        <p:spPr>
          <a:xfrm>
            <a:off x="2268723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D53B83-7E81-F908-3D5F-E0A8B1759565}"/>
              </a:ext>
            </a:extLst>
          </p:cNvPr>
          <p:cNvSpPr/>
          <p:nvPr/>
        </p:nvSpPr>
        <p:spPr>
          <a:xfrm>
            <a:off x="4312350" y="3925594"/>
            <a:ext cx="1565562" cy="49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6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6" grpId="0" animBg="1"/>
      <p:bldP spid="7" grpId="0" animBg="1"/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2484115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926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E0356F4-6C8C-0145-9C0A-E7C4DC97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Classless Addressing</a:t>
            </a:r>
            <a:endParaRPr lang="en-AU" altLang="en-US" sz="36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92313"/>
            <a:ext cx="518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54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15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3324386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192C351F-BC43-D243-B079-8CE0B69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Serial0/0.1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3275910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3615807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3014C52-CE8B-0C4C-AE84-96EFC4FF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(1994-1996): Much Flatter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EB5FFC6-C45D-A147-910C-ADFAD31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AEB25-C8C8-454B-84E0-2BA66B368F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8A0AE1F-E23C-9D4D-B753-182D241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83A8D5E8-0C41-C248-B7D3-25B15B1A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800725"/>
            <a:ext cx="302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Efforts to aggregate</a:t>
            </a:r>
          </a:p>
        </p:txBody>
      </p:sp>
    </p:spTree>
    <p:extLst>
      <p:ext uri="{BB962C8B-B14F-4D97-AF65-F5344CB8AC3E}">
        <p14:creationId xmlns:p14="http://schemas.microsoft.com/office/powerpoint/2010/main" val="3439602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94B739B-3C92-DC4D-BE02-874EDA5CB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CIDR Growth (1996-1998): Roughly Linear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CB5764DC-8E21-C949-AEDB-84C5DE5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35165-146A-214E-A5BA-26979F0921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A2385049-E816-584C-A73E-82287007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CF34A134-6EDD-044B-85F1-D50EFD75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638800"/>
            <a:ext cx="653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Good use of aggregation, and peer pressure!</a:t>
            </a:r>
          </a:p>
        </p:txBody>
      </p:sp>
    </p:spTree>
    <p:extLst>
      <p:ext uri="{BB962C8B-B14F-4D97-AF65-F5344CB8AC3E}">
        <p14:creationId xmlns:p14="http://schemas.microsoft.com/office/powerpoint/2010/main" val="3328622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0207A28-FBBA-0E4D-A6F4-B0CC7F29B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677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DotCom Boom (1998-2001): Steep Growth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D142C5A7-5D41-9843-BBA2-86C007AB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F5391-9072-774B-BCCD-458672AC9C8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72347729-D619-B746-A61E-99CF4505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392C6826-A37B-3946-B12E-CDD3CBA6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653088"/>
            <a:ext cx="626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Internet boom and increased multi-homing</a:t>
            </a:r>
          </a:p>
        </p:txBody>
      </p:sp>
    </p:spTree>
    <p:extLst>
      <p:ext uri="{BB962C8B-B14F-4D97-AF65-F5344CB8AC3E}">
        <p14:creationId xmlns:p14="http://schemas.microsoft.com/office/powerpoint/2010/main" val="71277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D5C94-FCD6-F1F1-45CB-27B8EE7621ED}"/>
              </a:ext>
            </a:extLst>
          </p:cNvPr>
          <p:cNvGraphicFramePr>
            <a:graphicFrameLocks noGrp="1"/>
          </p:cNvGraphicFramePr>
          <p:nvPr/>
        </p:nvGraphicFramePr>
        <p:xfrm>
          <a:off x="124691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20E2AE-9944-A3CF-1F3B-57914CFC1CA9}"/>
              </a:ext>
            </a:extLst>
          </p:cNvPr>
          <p:cNvGraphicFramePr>
            <a:graphicFrameLocks noGrp="1"/>
          </p:cNvGraphicFramePr>
          <p:nvPr/>
        </p:nvGraphicFramePr>
        <p:xfrm>
          <a:off x="2168318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79AE42-C35C-EE63-EB21-0665D9EEEE6D}"/>
              </a:ext>
            </a:extLst>
          </p:cNvPr>
          <p:cNvGraphicFramePr>
            <a:graphicFrameLocks noGrp="1"/>
          </p:cNvGraphicFramePr>
          <p:nvPr/>
        </p:nvGraphicFramePr>
        <p:xfrm>
          <a:off x="4211945" y="1297940"/>
          <a:ext cx="17663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45">
                  <a:extLst>
                    <a:ext uri="{9D8B030D-6E8A-4147-A177-3AD203B41FA5}">
                      <a16:colId xmlns:a16="http://schemas.microsoft.com/office/drawing/2014/main" val="1482615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250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4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9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F. off.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H. 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&lt;D Len.&gt;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 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96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D6961B-00B0-0CB4-3C0D-386E09B38518}"/>
              </a:ext>
            </a:extLst>
          </p:cNvPr>
          <p:cNvSpPr/>
          <p:nvPr/>
        </p:nvSpPr>
        <p:spPr>
          <a:xfrm>
            <a:off x="7259782" y="3089565"/>
            <a:ext cx="1662545" cy="346786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D314A-B735-8A4A-85A2-1149F8DCFED4}"/>
              </a:ext>
            </a:extLst>
          </p:cNvPr>
          <p:cNvSpPr/>
          <p:nvPr/>
        </p:nvSpPr>
        <p:spPr>
          <a:xfrm>
            <a:off x="7259781" y="1057321"/>
            <a:ext cx="1662545" cy="1511347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45D11-32A9-F08F-4F2F-704A8293DBEF}"/>
              </a:ext>
            </a:extLst>
          </p:cNvPr>
          <p:cNvSpPr txBox="1"/>
          <p:nvPr/>
        </p:nvSpPr>
        <p:spPr>
          <a:xfrm>
            <a:off x="7488972" y="6529720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buffer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F6FF3-F7BD-11C9-2EEA-5D7FA5ADDDFE}"/>
              </a:ext>
            </a:extLst>
          </p:cNvPr>
          <p:cNvSpPr txBox="1"/>
          <p:nvPr/>
        </p:nvSpPr>
        <p:spPr>
          <a:xfrm>
            <a:off x="7363072" y="25548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EE53F-0DA6-E56E-FED2-31B68E59AEC4}"/>
              </a:ext>
            </a:extLst>
          </p:cNvPr>
          <p:cNvSpPr/>
          <p:nvPr/>
        </p:nvSpPr>
        <p:spPr>
          <a:xfrm>
            <a:off x="7315198" y="1115140"/>
            <a:ext cx="1545399" cy="10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from</a:t>
            </a:r>
          </a:p>
          <a:p>
            <a:pPr algn="ctr"/>
            <a:r>
              <a:rPr lang="en-US" dirty="0" err="1"/>
              <a:t>fgmt</a:t>
            </a:r>
            <a:r>
              <a:rPr lang="en-US" dirty="0"/>
              <a:t> 1</a:t>
            </a:r>
          </a:p>
          <a:p>
            <a:pPr algn="ctr"/>
            <a:r>
              <a:rPr lang="en-US" dirty="0"/>
              <a:t>(will be updated later)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1B3A6EB-E532-EF44-75C2-C79EFC5FEA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79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/>
              <a:t>Example: IP Reassembly</a:t>
            </a:r>
            <a:endParaRPr lang="en-AU" altLang="en-US" sz="3600" u="sng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C25598-9D21-71A1-42AF-B4727C37BB7B}"/>
              </a:ext>
            </a:extLst>
          </p:cNvPr>
          <p:cNvSpPr/>
          <p:nvPr/>
        </p:nvSpPr>
        <p:spPr>
          <a:xfrm>
            <a:off x="997527" y="747474"/>
            <a:ext cx="6137564" cy="637981"/>
          </a:xfrm>
          <a:custGeom>
            <a:avLst/>
            <a:gdLst>
              <a:gd name="connsiteX0" fmla="*/ 0 w 6137564"/>
              <a:gd name="connsiteY0" fmla="*/ 540999 h 637981"/>
              <a:gd name="connsiteX1" fmla="*/ 4364182 w 6137564"/>
              <a:gd name="connsiteY1" fmla="*/ 671 h 637981"/>
              <a:gd name="connsiteX2" fmla="*/ 6137564 w 6137564"/>
              <a:gd name="connsiteY2" fmla="*/ 637981 h 63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564" h="637981">
                <a:moveTo>
                  <a:pt x="0" y="540999"/>
                </a:moveTo>
                <a:cubicBezTo>
                  <a:pt x="1670627" y="262753"/>
                  <a:pt x="3341255" y="-15493"/>
                  <a:pt x="4364182" y="671"/>
                </a:cubicBezTo>
                <a:cubicBezTo>
                  <a:pt x="5387109" y="16835"/>
                  <a:pt x="5762336" y="327408"/>
                  <a:pt x="6137564" y="637981"/>
                </a:cubicBezTo>
              </a:path>
            </a:pathLst>
          </a:custGeom>
          <a:noFill/>
          <a:ln w="34925"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967A7-EF73-BF08-F5E6-B1B8D2EE07CB}"/>
              </a:ext>
            </a:extLst>
          </p:cNvPr>
          <p:cNvSpPr/>
          <p:nvPr/>
        </p:nvSpPr>
        <p:spPr>
          <a:xfrm>
            <a:off x="235098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F768F-E2E4-8232-F6D9-91CD730014CD}"/>
              </a:ext>
            </a:extLst>
          </p:cNvPr>
          <p:cNvSpPr/>
          <p:nvPr/>
        </p:nvSpPr>
        <p:spPr>
          <a:xfrm>
            <a:off x="2268723" y="3893820"/>
            <a:ext cx="1565562" cy="8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4B624-4057-F7A1-40B4-4370E2AB008D}"/>
              </a:ext>
            </a:extLst>
          </p:cNvPr>
          <p:cNvSpPr/>
          <p:nvPr/>
        </p:nvSpPr>
        <p:spPr>
          <a:xfrm>
            <a:off x="4312350" y="3925594"/>
            <a:ext cx="1565562" cy="49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from </a:t>
            </a:r>
            <a:r>
              <a:rPr lang="en-US" dirty="0" err="1"/>
              <a:t>fgmt</a:t>
            </a:r>
            <a:r>
              <a:rPr lang="en-US" dirty="0"/>
              <a:t> 3</a:t>
            </a: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C4495E79-449B-0B9C-E9C3-B29A2DC1800B}"/>
              </a:ext>
            </a:extLst>
          </p:cNvPr>
          <p:cNvGrpSpPr>
            <a:grpSpLocks/>
          </p:cNvGrpSpPr>
          <p:nvPr/>
        </p:nvGrpSpPr>
        <p:grpSpPr bwMode="auto">
          <a:xfrm>
            <a:off x="2015753" y="503500"/>
            <a:ext cx="4127500" cy="5326062"/>
            <a:chOff x="1929" y="607"/>
            <a:chExt cx="2600" cy="3355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50EC0AA-1788-8DF3-3B78-74643B7BC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67030F9-A63F-AC85-44D2-CFF888F6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1EFBEB75-08E5-4D09-2AD2-3A268B9BC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BCD08ADB-1891-C45C-DB09-748C7B733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C85672B2-6940-6943-F2B3-738FA1DE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D035E237-163D-5D2C-0C7D-69E263F1D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D641F8FC-60DE-395F-7757-F6B6204C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5B754DC3-9E98-AF62-B79A-BAF51921F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639E91C1-A5B1-623D-1B69-0A42971F43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0E3A2CB1-72DE-89DF-5692-FD196AC22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4C77C478-3438-52DD-12B8-4776101A3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711C89A8-DB12-CEF7-0D30-F91127472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DBA67A5F-F7F1-6475-8C8F-71FBEDAB1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7AF36336-5B5E-0A20-1ABA-50B8281DB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F2C6A843-3C00-E1F0-57F0-B864701E3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31" name="Text Box 19">
              <a:extLst>
                <a:ext uri="{FF2B5EF4-FFF2-40B4-BE49-F238E27FC236}">
                  <a16:creationId xmlns:a16="http://schemas.microsoft.com/office/drawing/2014/main" id="{FD14D7E4-5C45-F9EB-059D-3612D4C90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00537033-72CE-4B5F-4A25-FA2C9C291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" name="Text Box 32">
              <a:extLst>
                <a:ext uri="{FF2B5EF4-FFF2-40B4-BE49-F238E27FC236}">
                  <a16:creationId xmlns:a16="http://schemas.microsoft.com/office/drawing/2014/main" id="{3E42481C-9921-CAAE-FABA-BFC38C65B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A5FCE4A2-4392-D58A-472F-4781C2F1B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591D5E94-BF72-3E2C-A760-37C441D12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9B1FF4E8-8AE6-EA08-962B-E06176FFD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7496BC50-A7EE-29F4-32C5-58B2D88E6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5390BF23-1E0B-6584-A3AD-D281DA767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AE6BA91C-ECD7-1A08-A80B-E6C6C3A9F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FD29CAC4-9D32-63C4-789C-0BECED08A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DC81E678-7A69-AF58-E6D0-9C02BC1A5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E767FB4E-3819-373B-E157-737F0DF85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 Box 46">
              <a:extLst>
                <a:ext uri="{FF2B5EF4-FFF2-40B4-BE49-F238E27FC236}">
                  <a16:creationId xmlns:a16="http://schemas.microsoft.com/office/drawing/2014/main" id="{51E687DD-D79A-E082-F22C-DBE5D6CF7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DE2C16DE-3E5F-D2A3-AD8B-824B56D9B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 Box 49">
              <a:extLst>
                <a:ext uri="{FF2B5EF4-FFF2-40B4-BE49-F238E27FC236}">
                  <a16:creationId xmlns:a16="http://schemas.microsoft.com/office/drawing/2014/main" id="{F09CE4A1-5F86-E1B3-E7E2-7F6B48D16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Line 50">
              <a:extLst>
                <a:ext uri="{FF2B5EF4-FFF2-40B4-BE49-F238E27FC236}">
                  <a16:creationId xmlns:a16="http://schemas.microsoft.com/office/drawing/2014/main" id="{D722F802-D43B-329E-BB67-1C67ED278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 Box 51">
              <a:extLst>
                <a:ext uri="{FF2B5EF4-FFF2-40B4-BE49-F238E27FC236}">
                  <a16:creationId xmlns:a16="http://schemas.microsoft.com/office/drawing/2014/main" id="{188CE9F9-0845-BAE6-2B4C-6DBE5C852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B5C1AA1-4399-5816-2EF5-943A050E718D}"/>
              </a:ext>
            </a:extLst>
          </p:cNvPr>
          <p:cNvSpPr txBox="1"/>
          <p:nvPr/>
        </p:nvSpPr>
        <p:spPr>
          <a:xfrm>
            <a:off x="263239" y="5831294"/>
            <a:ext cx="7259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Which header fields will be updated</a:t>
            </a:r>
          </a:p>
          <a:p>
            <a:r>
              <a:rPr lang="en-US" sz="3200" dirty="0">
                <a:solidFill>
                  <a:srgbClr val="7030A0"/>
                </a:solidFill>
              </a:rPr>
              <a:t>during reassembly?</a:t>
            </a:r>
          </a:p>
        </p:txBody>
      </p:sp>
    </p:spTree>
    <p:extLst>
      <p:ext uri="{BB962C8B-B14F-4D97-AF65-F5344CB8AC3E}">
        <p14:creationId xmlns:p14="http://schemas.microsoft.com/office/powerpoint/2010/main" val="3174732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37AFBA-3CAD-1B45-ACEE-649328889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39138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 Term (1989-2005): Post-Boom</a:t>
            </a: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555178F-469F-1F4B-84C2-63F4F9F5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C31F7-AAA1-AC44-B3B8-A37D7BA3DEA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1E92A693-A22A-C44A-BB80-D24D2242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73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>
            <a:extLst>
              <a:ext uri="{FF2B5EF4-FFF2-40B4-BE49-F238E27FC236}">
                <a16:creationId xmlns:a16="http://schemas.microsoft.com/office/drawing/2014/main" id="{B82F5C84-310D-D448-A26F-046639A8E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281113"/>
            <a:ext cx="6350" cy="4433887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029A91C7-3D6C-4C4E-B6DE-BD36E3CF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844675"/>
            <a:ext cx="882650" cy="319088"/>
          </a:xfrm>
          <a:prstGeom prst="rightArrow">
            <a:avLst>
              <a:gd name="adj1" fmla="val 50000"/>
              <a:gd name="adj2" fmla="val 69154"/>
            </a:avLst>
          </a:prstGeom>
          <a:solidFill>
            <a:srgbClr val="CC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E6D94A7E-7450-794C-8595-208D1641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00725"/>
            <a:ext cx="562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Today we are up to ~400,000 prefixes</a:t>
            </a:r>
          </a:p>
        </p:txBody>
      </p:sp>
    </p:spTree>
    <p:extLst>
      <p:ext uri="{BB962C8B-B14F-4D97-AF65-F5344CB8AC3E}">
        <p14:creationId xmlns:p14="http://schemas.microsoft.com/office/powerpoint/2010/main" val="41654685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Getting an IP address: DHCP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2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3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3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11118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547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/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6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DHCP</a:t>
            </a:r>
            <a:endParaRPr lang="en-AU" altLang="en-US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5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25E6E8-69E9-054C-89D6-24410A39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8742</TotalTime>
  <Words>3232</Words>
  <Application>Microsoft Macintosh PowerPoint</Application>
  <PresentationFormat>On-screen Show (4:3)</PresentationFormat>
  <Paragraphs>1066</Paragraphs>
  <Slides>69</Slides>
  <Notes>37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Addresses</vt:lpstr>
      <vt:lpstr>IP Address (IPv4)</vt:lpstr>
      <vt:lpstr>Grouping Related Hosts</vt:lpstr>
      <vt:lpstr>Scalability Challenge</vt:lpstr>
      <vt:lpstr>Hierarchical Addressing in U.S. Mail</vt:lpstr>
      <vt:lpstr>Hierarchical Addressing: IP Prefixes</vt:lpstr>
      <vt:lpstr>Easy to Add New Hosts</vt:lpstr>
      <vt:lpstr>Hierarchical Addressing: IP Prefixes</vt:lpstr>
      <vt:lpstr>“Classes” of networks</vt:lpstr>
      <vt:lpstr>Class-full addressing</vt:lpstr>
      <vt:lpstr>PowerPoint Presentation</vt:lpstr>
      <vt:lpstr>PowerPoint Presentation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  <vt:lpstr>IP Datagram Forwarding</vt:lpstr>
      <vt:lpstr>Obtaining a Block of Addresses</vt:lpstr>
      <vt:lpstr>PowerPoint Presentation</vt:lpstr>
      <vt:lpstr>PowerPoint Presentation</vt:lpstr>
      <vt:lpstr>Pre-CIDR (1988-1994): Steep Growth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Subnetting</vt:lpstr>
      <vt:lpstr>Subnetting</vt:lpstr>
      <vt:lpstr>Subnetting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Class-less addressing: CIDR</vt:lpstr>
      <vt:lpstr>IP addressing: CIDR</vt:lpstr>
      <vt:lpstr>Classless Inter-Domain Routing (CIDR)</vt:lpstr>
      <vt:lpstr>Hierarchical Address Allocation</vt:lpstr>
      <vt:lpstr>Classless Addressing</vt:lpstr>
      <vt:lpstr>Separate Forwarding Entry Per Prefix</vt:lpstr>
      <vt:lpstr>CIDR Makes Packet Forwarding Harder</vt:lpstr>
      <vt:lpstr>Longest Prefix Match Forwarding</vt:lpstr>
      <vt:lpstr>Pre-CIDR (1988-1994): Steep Growth</vt:lpstr>
      <vt:lpstr>CIDR (1994-1996): Much Flatter</vt:lpstr>
      <vt:lpstr>CIDR Growth (1996-1998): Roughly Linear</vt:lpstr>
      <vt:lpstr>DotCom Boom (1998-2001): Steep Growth</vt:lpstr>
      <vt:lpstr>Long Term (1989-2005): Post-Boom</vt:lpstr>
      <vt:lpstr>Getting an IP address: DHCP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DHCP: more than IP addresses</vt:lpstr>
      <vt:lpstr>Dynamic Host Configuration Protocol (DHCP)</vt:lpstr>
      <vt:lpstr>DHCP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647</cp:revision>
  <dcterms:created xsi:type="dcterms:W3CDTF">2019-01-28T20:09:31Z</dcterms:created>
  <dcterms:modified xsi:type="dcterms:W3CDTF">2023-02-16T18:43:42Z</dcterms:modified>
</cp:coreProperties>
</file>