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64"/>
  </p:notesMasterIdLst>
  <p:sldIdLst>
    <p:sldId id="1532" r:id="rId4"/>
    <p:sldId id="1650" r:id="rId5"/>
    <p:sldId id="1651" r:id="rId6"/>
    <p:sldId id="1653" r:id="rId7"/>
    <p:sldId id="1654" r:id="rId8"/>
    <p:sldId id="1655" r:id="rId9"/>
    <p:sldId id="678" r:id="rId10"/>
    <p:sldId id="1629" r:id="rId11"/>
    <p:sldId id="1656" r:id="rId12"/>
    <p:sldId id="1662" r:id="rId13"/>
    <p:sldId id="1664" r:id="rId14"/>
    <p:sldId id="1626" r:id="rId15"/>
    <p:sldId id="1627" r:id="rId16"/>
    <p:sldId id="1628" r:id="rId17"/>
    <p:sldId id="1569" r:id="rId18"/>
    <p:sldId id="304" r:id="rId19"/>
    <p:sldId id="319" r:id="rId20"/>
    <p:sldId id="323" r:id="rId21"/>
    <p:sldId id="1657" r:id="rId22"/>
    <p:sldId id="1660" r:id="rId23"/>
    <p:sldId id="1658" r:id="rId24"/>
    <p:sldId id="1659" r:id="rId25"/>
    <p:sldId id="1661" r:id="rId26"/>
    <p:sldId id="325" r:id="rId27"/>
    <p:sldId id="326" r:id="rId28"/>
    <p:sldId id="1630" r:id="rId29"/>
    <p:sldId id="1631" r:id="rId30"/>
    <p:sldId id="1632" r:id="rId31"/>
    <p:sldId id="1633" r:id="rId32"/>
    <p:sldId id="1634" r:id="rId33"/>
    <p:sldId id="1667" r:id="rId34"/>
    <p:sldId id="1665" r:id="rId35"/>
    <p:sldId id="1666" r:id="rId36"/>
    <p:sldId id="1635" r:id="rId37"/>
    <p:sldId id="1615" r:id="rId38"/>
    <p:sldId id="1616" r:id="rId39"/>
    <p:sldId id="1617" r:id="rId40"/>
    <p:sldId id="1618" r:id="rId41"/>
    <p:sldId id="1619" r:id="rId42"/>
    <p:sldId id="1620" r:id="rId43"/>
    <p:sldId id="1621" r:id="rId44"/>
    <p:sldId id="1622" r:id="rId45"/>
    <p:sldId id="1623" r:id="rId46"/>
    <p:sldId id="1636" r:id="rId47"/>
    <p:sldId id="1668" r:id="rId48"/>
    <p:sldId id="1637" r:id="rId49"/>
    <p:sldId id="1669" r:id="rId50"/>
    <p:sldId id="1670" r:id="rId51"/>
    <p:sldId id="1638" r:id="rId52"/>
    <p:sldId id="1639" r:id="rId53"/>
    <p:sldId id="1640" r:id="rId54"/>
    <p:sldId id="1641" r:id="rId55"/>
    <p:sldId id="1584" r:id="rId56"/>
    <p:sldId id="1579" r:id="rId57"/>
    <p:sldId id="1577" r:id="rId58"/>
    <p:sldId id="698" r:id="rId59"/>
    <p:sldId id="701" r:id="rId60"/>
    <p:sldId id="699" r:id="rId61"/>
    <p:sldId id="700" r:id="rId62"/>
    <p:sldId id="702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153"/>
    <p:restoredTop sz="94663"/>
  </p:normalViewPr>
  <p:slideViewPr>
    <p:cSldViewPr snapToGrid="0" snapToObjects="1">
      <p:cViewPr varScale="1">
        <p:scale>
          <a:sx n="111" d="100"/>
          <a:sy n="111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8536-2746-C440-9849-E58E3185D5E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37CD4-2240-7946-9584-6BB6994E03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501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C6BB1C4-799D-0145-A2DE-7ABDEE9D6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6F465E87-9616-2648-A093-D7BD1514CD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EDC8E-E3A9-D746-9EBE-EABFF339495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0" name="Rectangle 6">
            <a:extLst>
              <a:ext uri="{FF2B5EF4-FFF2-40B4-BE49-F238E27FC236}">
                <a16:creationId xmlns:a16="http://schemas.microsoft.com/office/drawing/2014/main" id="{7ABA8166-7181-1F45-A4FF-683A7A18C0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9141" name="Rectangle 7">
            <a:extLst>
              <a:ext uri="{FF2B5EF4-FFF2-40B4-BE49-F238E27FC236}">
                <a16:creationId xmlns:a16="http://schemas.microsoft.com/office/drawing/2014/main" id="{D3B0A32E-39E4-B145-9B0D-F2E43D002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6BA39-F6DA-C14C-95FE-B5AA7FB5F5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2" name="Rectangle 2">
            <a:extLst>
              <a:ext uri="{FF2B5EF4-FFF2-40B4-BE49-F238E27FC236}">
                <a16:creationId xmlns:a16="http://schemas.microsoft.com/office/drawing/2014/main" id="{AC8D1C14-7F18-5341-BE86-6EFC3040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>
            <a:extLst>
              <a:ext uri="{FF2B5EF4-FFF2-40B4-BE49-F238E27FC236}">
                <a16:creationId xmlns:a16="http://schemas.microsoft.com/office/drawing/2014/main" id="{CF7FF5F9-3239-5043-B0DC-4518F37A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156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6B5BD-C342-0646-8ACB-706A194858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55D-9A94-1447-98BA-279E6FD3E8B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C6393-105D-DC48-8E4B-25EAD0F6C58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4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28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97F59-FF30-F14F-8652-747B83E9B4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9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A71EF0A-46FB-7D4E-9E77-9773BC6C90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DA9FE336-A5D4-4242-83F3-2461EA56EB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4268-7406-FE4D-B758-94F373887227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February 2023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9BB2BF1F-55B2-DD4D-AF5D-8B742AD6A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9AC7DD57-672B-6242-B0CF-8F7B6E7E8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8CC2-C7EE-9E44-B5E8-944BBC4910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8" name="Rectangle 2">
            <a:extLst>
              <a:ext uri="{FF2B5EF4-FFF2-40B4-BE49-F238E27FC236}">
                <a16:creationId xmlns:a16="http://schemas.microsoft.com/office/drawing/2014/main" id="{6F422C3B-C3CB-634F-AF45-22EA73BE5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>
            <a:extLst>
              <a:ext uri="{FF2B5EF4-FFF2-40B4-BE49-F238E27FC236}">
                <a16:creationId xmlns:a16="http://schemas.microsoft.com/office/drawing/2014/main" id="{0220F1A6-41DD-5C45-8045-60DAC4CB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272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2/28/23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2/28/23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Spring 2022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CIDR, DHCP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</p:spTree>
    <p:extLst>
      <p:ext uri="{BB962C8B-B14F-4D97-AF65-F5344CB8AC3E}">
        <p14:creationId xmlns:p14="http://schemas.microsoft.com/office/powerpoint/2010/main" val="68978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135495" y="1110526"/>
            <a:ext cx="1515158" cy="1025216"/>
            <a:chOff x="5059613" y="1185521"/>
            <a:chExt cx="1515158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059613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223.1.1.0/24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05961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223.1.2.0/24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059613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223.1.3.0/24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69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00DB1F-7896-AA64-82EB-5BA0B3C218A9}"/>
              </a:ext>
            </a:extLst>
          </p:cNvPr>
          <p:cNvSpPr txBox="1"/>
          <p:nvPr/>
        </p:nvSpPr>
        <p:spPr>
          <a:xfrm>
            <a:off x="7135495" y="11105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223.1.0.0/16</a:t>
            </a:r>
          </a:p>
        </p:txBody>
      </p: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011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CC757B-BC00-5544-BD21-558B2EB1EB65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200.20.1.0/24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200.20.2.0/24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200.20.3.0/24</a:t>
            </a:r>
          </a:p>
        </p:txBody>
      </p:sp>
    </p:spTree>
    <p:extLst>
      <p:ext uri="{BB962C8B-B14F-4D97-AF65-F5344CB8AC3E}">
        <p14:creationId xmlns:p14="http://schemas.microsoft.com/office/powerpoint/2010/main" val="301558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2C876B-7CDA-A941-B375-3E3BA03302D1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200.20.1.0/24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200.20.2.0/24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200.20.3.0/24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7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A8E39-F963-1C4D-8DEB-596E850E37E7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200.20.1.0/24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200.20.2.0/24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200.20.3.0/24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EE54F99E-6CA0-B348-BA23-820B74FE7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7"/>
          <a:stretch/>
        </p:blipFill>
        <p:spPr bwMode="auto">
          <a:xfrm>
            <a:off x="1918079" y="2461784"/>
            <a:ext cx="6222245" cy="11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3659F-7B8B-E24C-ADD8-756947278E04}"/>
              </a:ext>
            </a:extLst>
          </p:cNvPr>
          <p:cNvSpPr txBox="1"/>
          <p:nvPr/>
        </p:nvSpPr>
        <p:spPr>
          <a:xfrm>
            <a:off x="4572000" y="435713"/>
            <a:ext cx="478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Route aggregation</a:t>
            </a:r>
          </a:p>
        </p:txBody>
      </p:sp>
    </p:spTree>
    <p:extLst>
      <p:ext uri="{BB962C8B-B14F-4D97-AF65-F5344CB8AC3E}">
        <p14:creationId xmlns:p14="http://schemas.microsoft.com/office/powerpoint/2010/main" val="23940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11" y="1690608"/>
            <a:ext cx="6273578" cy="347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3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146361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Today, the Internet has about 400,000 prefixes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41166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287044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974975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864225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2877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0045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91160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788569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198938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568950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34962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600450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8115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473575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97363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222875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284913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251995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187700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647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B0CC-3D12-CE40-AAF0-7D9D1AAD0B7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4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Class-less Interdomain Routing (CIDR)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7A97F4-980D-B93A-1284-3336B94EDE6E}"/>
              </a:ext>
            </a:extLst>
          </p:cNvPr>
          <p:cNvGrpSpPr/>
          <p:nvPr/>
        </p:nvGrpSpPr>
        <p:grpSpPr>
          <a:xfrm>
            <a:off x="0" y="4541178"/>
            <a:ext cx="9144000" cy="1078786"/>
            <a:chOff x="0" y="4541178"/>
            <a:chExt cx="9144000" cy="10787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DC3754-B706-193F-51AB-8717F49FF9BB}"/>
                </a:ext>
              </a:extLst>
            </p:cNvPr>
            <p:cNvSpPr/>
            <p:nvPr/>
          </p:nvSpPr>
          <p:spPr>
            <a:xfrm>
              <a:off x="0" y="4541178"/>
              <a:ext cx="9144000" cy="10787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F9C615-0D87-B21F-DF5C-CAF5744A4377}"/>
                </a:ext>
              </a:extLst>
            </p:cNvPr>
            <p:cNvSpPr txBox="1"/>
            <p:nvPr/>
          </p:nvSpPr>
          <p:spPr>
            <a:xfrm>
              <a:off x="1196749" y="4757405"/>
              <a:ext cx="6750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Generalizes the ideas of subnetting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2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12DBEE2E-8CE9-BBD6-8DB7-F0970EB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326546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EF44AEF7-467B-E67B-E116-BBE37C71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668240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9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04F55B-AFFA-390B-1402-7D7A30A1CFEA}"/>
              </a:ext>
            </a:extLst>
          </p:cNvPr>
          <p:cNvSpPr/>
          <p:nvPr/>
        </p:nvSpPr>
        <p:spPr>
          <a:xfrm>
            <a:off x="1388962" y="1970034"/>
            <a:ext cx="7639291" cy="1909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2BAD2-EC84-8011-6CF0-E6D88385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E244E-7777-0289-4F08-7C96E12DA14A}"/>
              </a:ext>
            </a:extLst>
          </p:cNvPr>
          <p:cNvSpPr txBox="1"/>
          <p:nvPr/>
        </p:nvSpPr>
        <p:spPr>
          <a:xfrm>
            <a:off x="3921476" y="264759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11001001.00001010.00000000.00000000/21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9E93A-7C7D-07C1-3E33-D509E7919984}"/>
              </a:ext>
            </a:extLst>
          </p:cNvPr>
          <p:cNvSpPr txBox="1"/>
          <p:nvPr/>
        </p:nvSpPr>
        <p:spPr>
          <a:xfrm>
            <a:off x="3921476" y="322894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11001001.00001010.00000110.00000000/23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71DC1-DDD0-A7E0-BA52-6BD52D0D8324}"/>
              </a:ext>
            </a:extLst>
          </p:cNvPr>
          <p:cNvSpPr txBox="1"/>
          <p:nvPr/>
        </p:nvSpPr>
        <p:spPr>
          <a:xfrm>
            <a:off x="335666" y="5173164"/>
            <a:ext cx="453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11001001.00001010.00000110.00010001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F21EC-1E0B-014D-DE64-53791D37240F}"/>
              </a:ext>
            </a:extLst>
          </p:cNvPr>
          <p:cNvSpPr txBox="1"/>
          <p:nvPr/>
        </p:nvSpPr>
        <p:spPr>
          <a:xfrm>
            <a:off x="335666" y="4651912"/>
            <a:ext cx="413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packet with </a:t>
            </a:r>
            <a:r>
              <a:rPr lang="en-US" sz="2000" dirty="0" err="1"/>
              <a:t>dest</a:t>
            </a:r>
            <a:r>
              <a:rPr lang="en-US" sz="2000" dirty="0"/>
              <a:t>. </a:t>
            </a:r>
            <a:r>
              <a:rPr lang="en-US" sz="2000" dirty="0" err="1"/>
              <a:t>Addr</a:t>
            </a:r>
            <a:r>
              <a:rPr lang="en-US" sz="2000" dirty="0"/>
              <a:t>.: </a:t>
            </a:r>
            <a:r>
              <a:rPr lang="en-US" altLang="en-US" sz="2000" dirty="0">
                <a:ea typeface="ＭＳ Ｐゴシック" panose="020B0600070205080204" pitchFamily="34" charset="-128"/>
              </a:rPr>
              <a:t>201.10.6.17</a:t>
            </a:r>
            <a:endParaRPr lang="en-US" sz="20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C50434-29AB-54FD-B0EE-8F4456EE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268099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DC40FFA-0DE1-E015-1972-28FD07AD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3228945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3ED3EFD-0C47-91A4-4BCF-2F348310030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11C1F7-2BD9-8CCC-982E-4FBC436E5FBD}"/>
              </a:ext>
            </a:extLst>
          </p:cNvPr>
          <p:cNvCxnSpPr>
            <a:cxnSpLocks/>
          </p:cNvCxnSpPr>
          <p:nvPr/>
        </p:nvCxnSpPr>
        <p:spPr>
          <a:xfrm>
            <a:off x="3231138" y="2864349"/>
            <a:ext cx="618641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899E29-C7E7-D716-1F38-B4CF395FC0D9}"/>
              </a:ext>
            </a:extLst>
          </p:cNvPr>
          <p:cNvCxnSpPr>
            <a:cxnSpLocks/>
          </p:cNvCxnSpPr>
          <p:nvPr/>
        </p:nvCxnSpPr>
        <p:spPr>
          <a:xfrm>
            <a:off x="3231137" y="3429000"/>
            <a:ext cx="618641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0F54AF-3A47-4ADF-9D73-4F2DD4BAE8FC}"/>
              </a:ext>
            </a:extLst>
          </p:cNvPr>
          <p:cNvSpPr txBox="1"/>
          <p:nvPr/>
        </p:nvSpPr>
        <p:spPr>
          <a:xfrm>
            <a:off x="3849778" y="1925011"/>
            <a:ext cx="229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33649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19F6D-D975-C649-9E52-3CACCAA3730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1" charset="0"/>
              <a:ea typeface="+mn-ea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160885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A566-60EE-AF47-9AF2-7392216DE2B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5128132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85018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89240"/>
            <a:ext cx="7772400" cy="147002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Getting an IP address: </a:t>
            </a:r>
            <a:b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DHCP Protocol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344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9" y="1193522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430484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IP address?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Windows: control-panel-&gt;network-&gt;configuration-&gt;</a:t>
            </a:r>
            <a:r>
              <a:rPr lang="en-US" altLang="en-US" dirty="0" err="1">
                <a:ea typeface="ＭＳ Ｐゴシック" charset="-128"/>
              </a:rPr>
              <a:t>tcp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ip</a:t>
            </a:r>
            <a:r>
              <a:rPr lang="en-US" altLang="en-US" dirty="0">
                <a:ea typeface="ＭＳ Ｐゴシック" charset="-128"/>
              </a:rPr>
              <a:t>-&gt;properties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UNIX: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mr-IN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sz="2800" dirty="0">
                <a:ea typeface="ＭＳ Ｐゴシック" charset="-128"/>
              </a:rPr>
              <a:t>”</a:t>
            </a:r>
            <a:r>
              <a:rPr lang="en-US" altLang="ja-JP" sz="28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allows reuse of addresses (only hold address while connected/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support for mobile users who want to join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17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discover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offer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ack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2164C53-DF6E-D05A-199F-9952DE99EF98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76B740-E086-36BE-5CD0-18342F511EF1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223.1.2.0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43285A-92C7-CC23-0B36-C4D2D016F9C0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223.1.3.0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946D05-5166-4638-103E-3177E6B5743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0" name="Rectangular Callout 39">
              <a:extLst>
                <a:ext uri="{FF2B5EF4-FFF2-40B4-BE49-F238E27FC236}">
                  <a16:creationId xmlns:a16="http://schemas.microsoft.com/office/drawing/2014/main" id="{AD86B506-3FB1-3D4B-8D6A-3663ED1FC57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FF7336-47A3-4D42-4C11-EC060D3BD58D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707BF7-18D1-0FAC-1DD8-77378B92C037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C69568-4CAF-DAB0-F5D7-8569BFFAC606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F06E3F-A4F6-EE6C-08FA-A0EC1C545228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BA6A45-650C-EB41-B6F5-8568607A5C72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8055E7-3086-21FB-7883-47AD568BD3A7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8" name="Rectangular Callout 47">
              <a:extLst>
                <a:ext uri="{FF2B5EF4-FFF2-40B4-BE49-F238E27FC236}">
                  <a16:creationId xmlns:a16="http://schemas.microsoft.com/office/drawing/2014/main" id="{CB4DF3F5-A00B-1C2F-8723-295D0964BA0E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794E29-0304-06E4-9E24-4CBB0F07C776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9688BBB-77C0-DA41-4F46-F52754CC4FA4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1EB5A2-6B82-E0C2-35CD-EFF9D9A4990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434FD9-8EE5-6343-5D00-6E8416FF1D64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77010F-6FF0-BD84-ABAD-CA678EC71153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pic>
        <p:nvPicPr>
          <p:cNvPr id="54" name="Picture 53" descr="Category:Network routers - Wikimedia Commons">
            <a:extLst>
              <a:ext uri="{FF2B5EF4-FFF2-40B4-BE49-F238E27FC236}">
                <a16:creationId xmlns:a16="http://schemas.microsoft.com/office/drawing/2014/main" id="{E2748A44-A0AB-817C-CC95-B4FD7481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223.1.1.3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223.1.1.4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223.1.2.9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223.1.3.27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arriving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needs 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address in this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41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</p:spTree>
    <p:extLst>
      <p:ext uri="{BB962C8B-B14F-4D97-AF65-F5344CB8AC3E}">
        <p14:creationId xmlns:p14="http://schemas.microsoft.com/office/powerpoint/2010/main" val="27708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7BABA-559C-B04E-902F-1D5587C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530B-32B6-8E4C-9A1E-71463CA6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0" y="1822449"/>
            <a:ext cx="8732639" cy="1606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D8D35-0685-954C-BD02-6D408D5C8820}"/>
              </a:ext>
            </a:extLst>
          </p:cNvPr>
          <p:cNvSpPr/>
          <p:nvPr/>
        </p:nvSpPr>
        <p:spPr>
          <a:xfrm>
            <a:off x="1076968" y="2483730"/>
            <a:ext cx="7329738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C1DB037-E660-9540-B53A-72DEBC5AFF8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A note on the “broadcast address”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98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7BABA-559C-B04E-902F-1D5587C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AD75D7-EA19-B04A-B6B9-254DEDBED85A}"/>
              </a:ext>
            </a:extLst>
          </p:cNvPr>
          <p:cNvSpPr txBox="1">
            <a:spLocks noChangeArrowheads="1"/>
          </p:cNvSpPr>
          <p:nvPr/>
        </p:nvSpPr>
        <p:spPr>
          <a:xfrm>
            <a:off x="314324" y="2404355"/>
            <a:ext cx="8077200" cy="147665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inet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 10.104.216.101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00001010.01101000.11011000.01100101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netmask ff:ff:f0:00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11111111.11111111.11110000.00000000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broadcast 10.104.223.255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00001010.01101000.11011111.11111111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530B-32B6-8E4C-9A1E-71463CA6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136523"/>
            <a:ext cx="8732639" cy="1606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D8D35-0685-954C-BD02-6D408D5C8820}"/>
              </a:ext>
            </a:extLst>
          </p:cNvPr>
          <p:cNvSpPr/>
          <p:nvPr/>
        </p:nvSpPr>
        <p:spPr>
          <a:xfrm>
            <a:off x="1185612" y="797804"/>
            <a:ext cx="7329738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BD195-B389-7842-81D0-C71C2ADFF196}"/>
              </a:ext>
            </a:extLst>
          </p:cNvPr>
          <p:cNvSpPr/>
          <p:nvPr/>
        </p:nvSpPr>
        <p:spPr>
          <a:xfrm>
            <a:off x="314324" y="4161264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D2EBE8-23FC-7947-8C6B-4BDBB7BC34C6}"/>
              </a:ext>
            </a:extLst>
          </p:cNvPr>
          <p:cNvSpPr/>
          <p:nvPr/>
        </p:nvSpPr>
        <p:spPr>
          <a:xfrm>
            <a:off x="314324" y="2901596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DFA38-7656-6B4D-A9F2-FDCBA81C9B18}"/>
              </a:ext>
            </a:extLst>
          </p:cNvPr>
          <p:cNvSpPr/>
          <p:nvPr/>
        </p:nvSpPr>
        <p:spPr>
          <a:xfrm>
            <a:off x="314323" y="5399541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79A6A3-1879-D74A-9E5B-58AD152CC83C}"/>
              </a:ext>
            </a:extLst>
          </p:cNvPr>
          <p:cNvSpPr/>
          <p:nvPr/>
        </p:nvSpPr>
        <p:spPr>
          <a:xfrm>
            <a:off x="4214813" y="5399541"/>
            <a:ext cx="2371726" cy="482172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</p:spTree>
    <p:extLst>
      <p:ext uri="{BB962C8B-B14F-4D97-AF65-F5344CB8AC3E}">
        <p14:creationId xmlns:p14="http://schemas.microsoft.com/office/powerpoint/2010/main" val="22199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411100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101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582554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96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72543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598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8968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20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205405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0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78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675529" y="224854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151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1291" y="2411116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450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675529" y="273029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85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746967" y="2887456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04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0733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97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23543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11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0733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3308C-7AE1-D143-8D42-077EE7C67F3B}"/>
              </a:ext>
            </a:extLst>
          </p:cNvPr>
          <p:cNvSpPr/>
          <p:nvPr/>
        </p:nvSpPr>
        <p:spPr>
          <a:xfrm>
            <a:off x="2946392" y="4213077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774075" y="4749661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48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800" y="492328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35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06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8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223.1.3.0</a:t>
              </a:r>
            </a:p>
          </p:txBody>
        </p:sp>
      </p:grpSp>
      <p:pic>
        <p:nvPicPr>
          <p:cNvPr id="15" name="Picture 14" descr="Category:Network routers - Wikimedia Commons">
            <a:extLst>
              <a:ext uri="{FF2B5EF4-FFF2-40B4-BE49-F238E27FC236}">
                <a16:creationId xmlns:a16="http://schemas.microsoft.com/office/drawing/2014/main" id="{C1AC712C-9361-1F43-DAEA-40D75AD9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A1BCD36-E26B-7BCF-2E6F-85D95475C8ED}"/>
              </a:ext>
            </a:extLst>
          </p:cNvPr>
          <p:cNvSpPr txBox="1"/>
          <p:nvPr/>
        </p:nvSpPr>
        <p:spPr>
          <a:xfrm>
            <a:off x="-6597" y="3742507"/>
            <a:ext cx="9141817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Lesson 1: </a:t>
            </a:r>
          </a:p>
          <a:p>
            <a:r>
              <a:rPr lang="en-US" sz="2800" dirty="0"/>
              <a:t>Address classes are not needed. Mask can define the number of bits for network part.</a:t>
            </a:r>
          </a:p>
          <a:p>
            <a:endParaRPr lang="en-US" sz="2800" dirty="0"/>
          </a:p>
          <a:p>
            <a:r>
              <a:rPr lang="en-US" sz="2800" dirty="0"/>
              <a:t>Lesson 2: </a:t>
            </a:r>
          </a:p>
          <a:p>
            <a:r>
              <a:rPr lang="en-US" sz="2800" dirty="0"/>
              <a:t>Network hierarchies can be hidden from the outside world.</a:t>
            </a:r>
          </a:p>
          <a:p>
            <a:r>
              <a:rPr lang="en-US" sz="2800" dirty="0"/>
              <a:t>Network addresses can be aggregated/summarized/combined</a:t>
            </a:r>
          </a:p>
        </p:txBody>
      </p:sp>
    </p:spTree>
    <p:extLst>
      <p:ext uri="{BB962C8B-B14F-4D97-AF65-F5344CB8AC3E}">
        <p14:creationId xmlns:p14="http://schemas.microsoft.com/office/powerpoint/2010/main" val="3379464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9447E6B-7F50-5D4E-904E-AF92A7B2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altLang="en-US" sz="2800"/>
              <a:t>Dynamic Host Configuration Protocol (DHCP)</a:t>
            </a:r>
            <a:endParaRPr lang="en-AU" altLang="en-US" sz="28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7F26A4C-45A2-2948-ADDE-8C0DBD663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DHCP server is responsible for providing configuration information to hosts</a:t>
            </a:r>
          </a:p>
          <a:p>
            <a:r>
              <a:rPr lang="en-US" altLang="en-US" dirty="0"/>
              <a:t>DHCP server maintains a pool of available addresses</a:t>
            </a:r>
            <a:endParaRPr lang="en-US" altLang="en-US" sz="2800" dirty="0"/>
          </a:p>
          <a:p>
            <a:r>
              <a:rPr lang="en-US" altLang="en-US" sz="2800" dirty="0">
                <a:solidFill>
                  <a:srgbClr val="FF0000"/>
                </a:solidFill>
              </a:rPr>
              <a:t>There is at least one DHCP server for an administrative domain (a server or a relay agent per subnet)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1337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4D7746E-05B2-604D-A834-B0303A9E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DHCP relay</a:t>
            </a:r>
            <a:endParaRPr lang="en-AU" altLang="en-US" sz="3600" dirty="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94298AB-FE25-6845-B3CE-540EF1897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3816350" cy="5111750"/>
          </a:xfrm>
        </p:spPr>
        <p:txBody>
          <a:bodyPr/>
          <a:lstStyle/>
          <a:p>
            <a:r>
              <a:rPr lang="en-US" altLang="en-US" sz="2400" dirty="0"/>
              <a:t>Newly booted or attached host sends DHCPDISCOVER message to a special IP address (255.255.255.255)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DHCP relay agent </a:t>
            </a:r>
            <a:r>
              <a:rPr lang="en-US" altLang="en-US" sz="2400" dirty="0"/>
              <a:t>unicasts the message to DHCP server and waits for the response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97284" name="Picture 5" descr="f03-24-9780123850591 copy">
            <a:extLst>
              <a:ext uri="{FF2B5EF4-FFF2-40B4-BE49-F238E27FC236}">
                <a16:creationId xmlns:a16="http://schemas.microsoft.com/office/drawing/2014/main" id="{C635F432-2E46-8343-AF09-7FE0449F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6101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02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EFD3C-4AAC-1447-9D82-92548699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P Addressing: DHCP Configuration Guide, Cisco IOS Release 15SY -  Configuring the Cisco IOS DHCP Relay Agent [Support] - Cisco">
            <a:extLst>
              <a:ext uri="{FF2B5EF4-FFF2-40B4-BE49-F238E27FC236}">
                <a16:creationId xmlns:a16="http://schemas.microsoft.com/office/drawing/2014/main" id="{467BF15E-996C-9D4A-A945-5C333169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6" y="1037127"/>
            <a:ext cx="8536369" cy="47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73A8DD4-FA98-AE4C-A8F7-03DC4FD7081D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DHCP relay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827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2EBA-742C-D544-B7EF-C305A1D6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6A8C9-D540-514B-8617-0F9676AFB8C3}"/>
              </a:ext>
            </a:extLst>
          </p:cNvPr>
          <p:cNvSpPr txBox="1"/>
          <p:nvPr/>
        </p:nvSpPr>
        <p:spPr>
          <a:xfrm>
            <a:off x="0" y="226818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our IP addresses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(ifconfig/ipconfig)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13FD-0BD0-0C4A-B547-0D7DB748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" y="4002662"/>
            <a:ext cx="9127998" cy="17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Private Address Space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292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C445B-B21E-5E44-B2EA-F1ACDE51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07" y="880171"/>
            <a:ext cx="7557025" cy="4765148"/>
          </a:xfrm>
          <a:prstGeom prst="rect">
            <a:avLst/>
          </a:prstGeom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217965-CACF-F44F-AB15-E124246F263F}"/>
              </a:ext>
            </a:extLst>
          </p:cNvPr>
          <p:cNvSpPr/>
          <p:nvPr/>
        </p:nvSpPr>
        <p:spPr>
          <a:xfrm>
            <a:off x="997527" y="4215740"/>
            <a:ext cx="4441372" cy="9025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9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4777756" y="1674813"/>
            <a:ext cx="21570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local network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(e.g., home network)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578100" y="19129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766763" y="19002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654175" y="16748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rest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824252" cy="13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with source 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destination in this network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have 10.0.0/24 address for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all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leaving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local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network have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2" grpId="0" animBg="1"/>
      <p:bldP spid="102413" grpId="0"/>
      <p:bldP spid="102414" grpId="0" animBg="1"/>
      <p:bldP spid="102416" grpId="0"/>
      <p:bldP spid="102417" grpId="0" animBg="1"/>
      <p:bldP spid="102419" grpId="0" animBg="1"/>
      <p:bldP spid="102420" grpId="0" animBg="1"/>
      <p:bldP spid="102421" grpId="0" animBg="1"/>
      <p:bldP spid="102422" grpId="0"/>
      <p:bldP spid="102423" grpId="0"/>
      <p:bldP spid="102424" grpId="0"/>
      <p:bldP spid="102426" grpId="0" animBg="1"/>
      <p:bldP spid="1024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10.0.0.1, 3345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1: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host 10.0.0.1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sends datagram to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translation table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138.76.29.7, 5001   10.0.0.1, 3345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10.0.0.1, 3345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138.76.29.7, 5001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100013" y="1671638"/>
            <a:ext cx="5054600" cy="2052637"/>
            <a:chOff x="63" y="1306"/>
            <a:chExt cx="3184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63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2: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NAT router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changes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source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addr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from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10.0.0.1, 3345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138.76.29.7, 5001,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138.76.29.7, 5001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reply arrives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dest. address: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router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changes datagram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dest addr from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to 10.0.0.1, 3345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motivation: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local network uses just one IP address as far as outside world is concerned: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range of addresses not needed from ISP:  just one IP address for all devices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addresses of devices in local network without notifying outside world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ISP without changing addresses of devices in local network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en-US" dirty="0">
                <a:ea typeface="ＭＳ Ｐゴシック" charset="-128"/>
                <a:cs typeface="ＭＳ Ｐゴシック" charset="-128"/>
              </a:rPr>
            </a:b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outgoing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cs typeface="Gill Sans MT" charset="0"/>
              </a:rPr>
              <a:t>. . . remote clients/servers will respond using (NAT IP address, new port #) as destination </a:t>
            </a:r>
            <a:r>
              <a:rPr lang="en-US" altLang="en-US" sz="2400" dirty="0" err="1">
                <a:cs typeface="Gill Sans MT" charset="0"/>
              </a:rPr>
              <a:t>addr</a:t>
            </a:r>
            <a:br>
              <a:rPr lang="en-US" altLang="en-US" sz="2400" dirty="0">
                <a:cs typeface="Gill Sans MT" charset="0"/>
              </a:rPr>
            </a:br>
            <a:endParaRPr lang="en-US" altLang="en-US" sz="2400" dirty="0">
              <a:cs typeface="Gill Sans MT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remember (in NAT translation table)</a:t>
            </a:r>
            <a:r>
              <a:rPr lang="en-US" altLang="en-US" i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incoming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(NAT IP address, new port #) in </a:t>
            </a:r>
            <a:r>
              <a:rPr lang="en-US" altLang="en-US" dirty="0" err="1">
                <a:ea typeface="ＭＳ Ｐゴシック" charset="-128"/>
              </a:rPr>
              <a:t>dest</a:t>
            </a:r>
            <a:r>
              <a:rPr lang="en-US" altLang="en-US" dirty="0">
                <a:ea typeface="ＭＳ Ｐゴシック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Classless address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875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16-bit port-number field: 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60,000 simultaneous connections with a single LAN-side address!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NAT challenges:</a:t>
            </a:r>
            <a:endParaRPr lang="en-US" altLang="en-US" sz="2800" dirty="0">
              <a:ea typeface="ＭＳ Ｐゴシック" charset="-128"/>
            </a:endParaRPr>
          </a:p>
          <a:p>
            <a:pPr lvl="1"/>
            <a:r>
              <a:rPr lang="en-US" altLang="en-US" sz="2800" dirty="0">
                <a:ea typeface="ＭＳ Ｐゴシック" charset="-128"/>
              </a:rPr>
              <a:t>violates end-to-end argument</a:t>
            </a:r>
          </a:p>
          <a:p>
            <a:pPr lvl="2"/>
            <a:r>
              <a:rPr lang="en-US" altLang="en-US" sz="2400" dirty="0">
                <a:cs typeface="Gill Sans MT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NAT traversal: what if client wants to connect to server behind NAT?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EE6A1C-F9E1-81FB-1D01-CED330F797F1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IP addressing: CIDR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9E0CF-394E-7C26-BFA5-DA193743C38C}"/>
              </a:ext>
            </a:extLst>
          </p:cNvPr>
          <p:cNvSpPr txBox="1"/>
          <p:nvPr/>
        </p:nvSpPr>
        <p:spPr>
          <a:xfrm>
            <a:off x="0" y="5891025"/>
            <a:ext cx="914181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X bit network part is often called Prefix or Network-prefix</a:t>
            </a:r>
          </a:p>
        </p:txBody>
      </p:sp>
    </p:spTree>
    <p:extLst>
      <p:ext uri="{BB962C8B-B14F-4D97-AF65-F5344CB8AC3E}">
        <p14:creationId xmlns:p14="http://schemas.microsoft.com/office/powerpoint/2010/main" val="31164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C6835-C76D-0B4B-B4A6-579CD620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13" descr="underline_base">
            <a:extLst>
              <a:ext uri="{FF2B5EF4-FFF2-40B4-BE49-F238E27FC236}">
                <a16:creationId xmlns:a16="http://schemas.microsoft.com/office/drawing/2014/main" id="{21AA2AA2-4B00-9441-B6DF-80FF658707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84F64F5-719F-774C-8D7E-40F101287A3D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IP addressing: CIDR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65060E5-6147-DC41-A64E-6B2FB803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95751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453E433-CDCB-1749-AA2B-AD198FAA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603626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EFE5D8-4B17-6E4F-BEAA-53085D2DA5FA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" y="1528763"/>
            <a:ext cx="8107363" cy="3171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</a:rPr>
              <a:t>CIDR:</a:t>
            </a:r>
            <a:r>
              <a:rPr lang="en-US" sz="3200"/>
              <a:t> </a:t>
            </a:r>
            <a:r>
              <a:rPr lang="en-US" sz="3200">
                <a:solidFill>
                  <a:srgbClr val="CC0000"/>
                </a:solidFill>
              </a:rPr>
              <a:t>C</a:t>
            </a:r>
            <a:r>
              <a:rPr lang="en-US" sz="3200"/>
              <a:t>lassless </a:t>
            </a:r>
            <a:r>
              <a:rPr lang="en-US" sz="3200">
                <a:solidFill>
                  <a:srgbClr val="CC0000"/>
                </a:solidFill>
              </a:rPr>
              <a:t>I</a:t>
            </a:r>
            <a:r>
              <a:rPr lang="en-US" sz="3200"/>
              <a:t>nter</a:t>
            </a:r>
            <a:r>
              <a:rPr lang="en-US" sz="3200">
                <a:solidFill>
                  <a:srgbClr val="CC0000"/>
                </a:solidFill>
              </a:rPr>
              <a:t>D</a:t>
            </a:r>
            <a:r>
              <a:rPr lang="en-US" sz="3200"/>
              <a:t>omain </a:t>
            </a:r>
            <a:r>
              <a:rPr lang="en-US" sz="3200">
                <a:solidFill>
                  <a:srgbClr val="CC0000"/>
                </a:solidFill>
              </a:rPr>
              <a:t>R</a:t>
            </a:r>
            <a:r>
              <a:rPr lang="en-US" sz="3200"/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969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Super-netting/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Route aggregation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5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3385</TotalTime>
  <Words>2193</Words>
  <Application>Microsoft Macintosh PowerPoint</Application>
  <PresentationFormat>On-screen Show (4:3)</PresentationFormat>
  <Paragraphs>558</Paragraphs>
  <Slides>60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</vt:lpstr>
      <vt:lpstr>Calibri</vt:lpstr>
      <vt:lpstr>Calibri Light</vt:lpstr>
      <vt:lpstr>Comic Sans MS</vt:lpstr>
      <vt:lpstr>Courier New</vt:lpstr>
      <vt:lpstr>Helvetica</vt:lpstr>
      <vt:lpstr>Lucida Bright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Class-less Interdomain Routing (CIDR)</vt:lpstr>
      <vt:lpstr>PowerPoint Presentation</vt:lpstr>
      <vt:lpstr>PowerPoint Presentation</vt:lpstr>
      <vt:lpstr>PowerPoint Presentation</vt:lpstr>
      <vt:lpstr>CIDR: Classless address</vt:lpstr>
      <vt:lpstr>PowerPoint Presentation</vt:lpstr>
      <vt:lpstr>PowerPoint Presentation</vt:lpstr>
      <vt:lpstr>CIDR: Super-netting/ Route aggregation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Classless Inter-Domain Routing (CIDR)</vt:lpstr>
      <vt:lpstr>Hierarchical Address Allocation</vt:lpstr>
      <vt:lpstr>Separate Forwarding Entry Per Prefix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CIDR Makes Packet Forwarding Harder</vt:lpstr>
      <vt:lpstr>Longest Prefix Match Forwarding</vt:lpstr>
      <vt:lpstr>Getting an IP address:  DHCP Protocol</vt:lpstr>
      <vt:lpstr>IP addresses: how to get one?</vt:lpstr>
      <vt:lpstr>DHCP: Dynamic Host Configuration Protocol</vt:lpstr>
      <vt:lpstr>DHCP: Dynamic Host Configuration Protocol</vt:lpstr>
      <vt:lpstr>DHCP client-server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DHCP: more than IP addresses</vt:lpstr>
      <vt:lpstr>Dynamic Host Configuration Protocol (DHCP)</vt:lpstr>
      <vt:lpstr>DHCP relay</vt:lpstr>
      <vt:lpstr>PowerPoint Presentation</vt:lpstr>
      <vt:lpstr>PowerPoint Presentation</vt:lpstr>
      <vt:lpstr>Private Address Space</vt:lpstr>
      <vt:lpstr>PowerPoint Presentation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151</cp:revision>
  <dcterms:created xsi:type="dcterms:W3CDTF">2020-02-13T13:47:54Z</dcterms:created>
  <dcterms:modified xsi:type="dcterms:W3CDTF">2023-02-28T18:26:57Z</dcterms:modified>
</cp:coreProperties>
</file>