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notesMasterIdLst>
    <p:notesMasterId r:id="rId41"/>
  </p:notesMasterIdLst>
  <p:sldIdLst>
    <p:sldId id="1532" r:id="rId4"/>
    <p:sldId id="1584" r:id="rId5"/>
    <p:sldId id="1579" r:id="rId6"/>
    <p:sldId id="1577" r:id="rId7"/>
    <p:sldId id="698" r:id="rId8"/>
    <p:sldId id="701" r:id="rId9"/>
    <p:sldId id="699" r:id="rId10"/>
    <p:sldId id="700" r:id="rId11"/>
    <p:sldId id="1631" r:id="rId12"/>
    <p:sldId id="702" r:id="rId13"/>
    <p:sldId id="1627" r:id="rId14"/>
    <p:sldId id="1608" r:id="rId15"/>
    <p:sldId id="1611" r:id="rId16"/>
    <p:sldId id="1612" r:id="rId17"/>
    <p:sldId id="1609" r:id="rId18"/>
    <p:sldId id="1610" r:id="rId19"/>
    <p:sldId id="1614" r:id="rId20"/>
    <p:sldId id="1557" r:id="rId21"/>
    <p:sldId id="740" r:id="rId22"/>
    <p:sldId id="741" r:id="rId23"/>
    <p:sldId id="742" r:id="rId24"/>
    <p:sldId id="743" r:id="rId25"/>
    <p:sldId id="744" r:id="rId26"/>
    <p:sldId id="1558" r:id="rId27"/>
    <p:sldId id="1559" r:id="rId28"/>
    <p:sldId id="1585" r:id="rId29"/>
    <p:sldId id="1568" r:id="rId30"/>
    <p:sldId id="1591" r:id="rId31"/>
    <p:sldId id="1628" r:id="rId32"/>
    <p:sldId id="1592" r:id="rId33"/>
    <p:sldId id="1629" r:id="rId34"/>
    <p:sldId id="1575" r:id="rId35"/>
    <p:sldId id="1586" r:id="rId36"/>
    <p:sldId id="1630" r:id="rId37"/>
    <p:sldId id="1589" r:id="rId38"/>
    <p:sldId id="1550" r:id="rId39"/>
    <p:sldId id="159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13"/>
    <p:restoredTop sz="94663"/>
  </p:normalViewPr>
  <p:slideViewPr>
    <p:cSldViewPr snapToGrid="0" snapToObjects="1">
      <p:cViewPr varScale="1">
        <p:scale>
          <a:sx n="111" d="100"/>
          <a:sy n="111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18A6-DDE2-554F-A5B0-9BC3DAAE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5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934A6-469E-5846-AA37-F91A0F6B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6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83949AE-77FD-DF42-9D11-A436A6011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D3775B6-DDA8-0B41-8867-607E9C3F11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0A1E-0F6F-4944-B408-07CF5B049605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 March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4" name="Rectangle 6">
            <a:extLst>
              <a:ext uri="{FF2B5EF4-FFF2-40B4-BE49-F238E27FC236}">
                <a16:creationId xmlns:a16="http://schemas.microsoft.com/office/drawing/2014/main" id="{C4083C78-D5AE-C344-9362-1AAA13C879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5045" name="Rectangle 7">
            <a:extLst>
              <a:ext uri="{FF2B5EF4-FFF2-40B4-BE49-F238E27FC236}">
                <a16:creationId xmlns:a16="http://schemas.microsoft.com/office/drawing/2014/main" id="{389DD4FF-3BC7-4543-B5F7-F9DC74476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F81E6-7DBF-7C4A-8B86-75663BF702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6" name="Rectangle 2">
            <a:extLst>
              <a:ext uri="{FF2B5EF4-FFF2-40B4-BE49-F238E27FC236}">
                <a16:creationId xmlns:a16="http://schemas.microsoft.com/office/drawing/2014/main" id="{0D041AA2-006A-4C4C-AFBC-806A7714D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7" name="Rectangle 3">
            <a:extLst>
              <a:ext uri="{FF2B5EF4-FFF2-40B4-BE49-F238E27FC236}">
                <a16:creationId xmlns:a16="http://schemas.microsoft.com/office/drawing/2014/main" id="{5929E358-183D-A94C-8ACF-0E0FF3A03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846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6ADD5A5-8046-3B4A-A63B-B7B787A61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FA0A89F-8C90-4C42-9A2D-6BC4424A7E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74BC3-B32A-5C41-A322-EF116FE1D3A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 March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68" name="Rectangle 6">
            <a:extLst>
              <a:ext uri="{FF2B5EF4-FFF2-40B4-BE49-F238E27FC236}">
                <a16:creationId xmlns:a16="http://schemas.microsoft.com/office/drawing/2014/main" id="{40A12912-A854-AD42-8065-B53EB7C86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6069" name="Rectangle 7">
            <a:extLst>
              <a:ext uri="{FF2B5EF4-FFF2-40B4-BE49-F238E27FC236}">
                <a16:creationId xmlns:a16="http://schemas.microsoft.com/office/drawing/2014/main" id="{476CD652-40F7-C049-932F-67D3934B8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92914-E576-844E-85F2-FA4C3FC9DC2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70" name="Rectangle 2">
            <a:extLst>
              <a:ext uri="{FF2B5EF4-FFF2-40B4-BE49-F238E27FC236}">
                <a16:creationId xmlns:a16="http://schemas.microsoft.com/office/drawing/2014/main" id="{F7E5D6C9-C507-3545-A63B-E18B6ED9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1" name="Rectangle 3">
            <a:extLst>
              <a:ext uri="{FF2B5EF4-FFF2-40B4-BE49-F238E27FC236}">
                <a16:creationId xmlns:a16="http://schemas.microsoft.com/office/drawing/2014/main" id="{0373D3EC-C1A2-E54E-B87B-7BDEC0B3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004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60567E05-C82E-7548-892F-CCE542158C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0F26F49-5483-734C-AFC1-0EE0E6686F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A3A5C861-C63E-8F4A-84BA-BC5FC1F01910}" type="datetime3">
              <a:rPr lang="en-US" altLang="en-US" sz="1300" smtClean="0">
                <a:latin typeface="Times New Roman" panose="02020603050405020304" pitchFamily="18" charset="0"/>
              </a:rPr>
              <a:pPr/>
              <a:t>2 March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CAB01BB8-C0D6-D14E-BF72-6C38E040A8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3D7C36D3-37DB-0548-9D46-1629DC5EB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536B1F1E-3FC9-A34F-9A65-F020694DB3DF}" type="slidenum">
              <a:rPr lang="en-US" altLang="en-US" sz="1300">
                <a:latin typeface="Times New Roman" panose="02020603050405020304" pitchFamily="18" charset="0"/>
              </a:rPr>
              <a:pPr/>
              <a:t>27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6" name="Rectangle 2">
            <a:extLst>
              <a:ext uri="{FF2B5EF4-FFF2-40B4-BE49-F238E27FC236}">
                <a16:creationId xmlns:a16="http://schemas.microsoft.com/office/drawing/2014/main" id="{5BEE29B9-9C69-A547-8E2A-9790A81C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7" name="Rectangle 3">
            <a:extLst>
              <a:ext uri="{FF2B5EF4-FFF2-40B4-BE49-F238E27FC236}">
                <a16:creationId xmlns:a16="http://schemas.microsoft.com/office/drawing/2014/main" id="{37C21589-F1C7-0246-A1E9-5A363625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989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A7D7-BBB1-B74A-BB17-F363C77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B70B-00C3-2D43-8041-2595C96F3F0E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1A75-8977-0045-AC3C-1C9FCDF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0EE1-7364-3F4E-AFE2-04ABABA3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FDAC-467C-1147-B01F-B2A519E5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71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FD26-BEB7-5549-9CC1-A955541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13075-4A14-364C-B5F0-129F2EC6A288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030A-CA8F-B545-B6C6-C9B6DA4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4886D-FF2D-074D-A840-F0DFF1C1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47B33-238E-EF43-BEFA-040B8492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56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F140-81D6-9547-8F22-1F1880D7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21E1-28D8-504E-84B6-AAD314807155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38930-6233-1249-A9EC-30A6CA7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0FC0D-0923-644D-B4C4-622A42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29DC2-BD2A-A546-AB01-384998853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2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E7009-47F3-564C-86CE-78E823E4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26673-21CF-4945-9246-DE05571EC62C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02F07-2EAA-6E4E-972C-F8EDCCB4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BA414-6BEE-5E4F-8883-F9F3C2E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8042-BFA2-0545-81ED-ADC61178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3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98F40A-846C-D34A-BDA5-8DE2B9AA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8D49D-FFF7-294B-A188-D8DFC5180835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12CC66-6122-1D48-B780-4615DE47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27A779-E27F-DD46-82B6-4384677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F1FF-FA83-4742-9D15-3299827B6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66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773D3-5A76-5440-8BFE-493862D4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C377D-5594-9A45-8F91-74B57E7AA402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8817AB-D798-724C-91FE-73D003C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9D40A-2E76-684C-82B9-AEF76D8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13B2-F7F7-444D-BA06-1F2E0113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987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49A7E-E9A5-E54B-8203-6FC70D9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97EE1-135A-BC45-8C51-FCC067A86C69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F290CE-D023-F546-875A-0B25F57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A520-AF0C-9B42-8897-9DD2473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7082-74DA-3F42-B9EE-B09F2F8D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245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4251-3241-BB4B-8D67-D7438CA3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F4290-4865-B743-BBFD-227E5F0AFFBE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BD4DF8-70D4-1F41-8AC4-721FFAB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505AC4-1AA0-F146-A63C-C5ED52A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CE01-8A09-DB47-8DE1-9805B328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32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9BF9DB-2E72-4949-B582-04167725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3340A-8295-3047-8F1D-58FEB756F88B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C0676-AF2F-FA45-8AA8-8355E9E9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F60269-D1F9-9249-9FF2-B05E7FB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9A-B885-7B48-B0FE-CCDFBCA1A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75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226D-AA2F-204D-B67D-422C3C87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F5E79-E32A-994D-8CD8-625B3C531710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650A-8D84-AC46-A365-BACB6BA7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4FAC1-BD08-C04E-984F-46543CA3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A4174-0306-2948-AF0D-5B5A038F0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058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770F-E88B-9D45-B43F-E73BCE0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C1740-6299-B947-9DA4-2613A529539D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4F8F-DC95-DC4A-B05F-0E2643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9EF-9A97-704A-ACFE-CAF8E064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301F-0678-3A4E-B51E-8FC96B1A5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36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0520-FA77-094E-A4D3-871C0E353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E8AC7DC8-A464-634F-8353-D2E3BEF7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80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2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4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8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3/2/23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5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5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8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864657-0151-CB46-BC3E-FDBE74F35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35DB18-64B8-4840-8359-1136238FB5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524D-B013-1448-8B42-013C07B73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BFB7A35-7797-DF4D-8A15-193CBFBF1CB3}" type="datetime1">
              <a:rPr lang="en-US" altLang="en-US"/>
              <a:pPr/>
              <a:t>3/2/23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77BE-1A1F-5A4C-9338-E9789141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10B4-648A-094D-9F4B-87B9DF8B3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D77D9BD-9123-1A4F-AF90-C450F9BD2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Internetworking: NAT, ARP, ICMP, VPN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</p:spTree>
    <p:extLst>
      <p:ext uri="{BB962C8B-B14F-4D97-AF65-F5344CB8AC3E}">
        <p14:creationId xmlns:p14="http://schemas.microsoft.com/office/powerpoint/2010/main" val="68978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73200"/>
            <a:ext cx="77724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16-bit port-number field: 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Over 60,000 simultaneous connections with a single LAN-side address!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NAT challenges:</a:t>
            </a:r>
            <a:endParaRPr lang="en-US" altLang="en-US" sz="2800" dirty="0">
              <a:ea typeface="ＭＳ Ｐゴシック" charset="-128"/>
            </a:endParaRPr>
          </a:p>
          <a:p>
            <a:pPr lvl="1"/>
            <a:r>
              <a:rPr lang="en-US" altLang="en-US" sz="2800" dirty="0">
                <a:ea typeface="ＭＳ Ｐゴシック" charset="-128"/>
              </a:rPr>
              <a:t>violates end-to-end argument</a:t>
            </a:r>
          </a:p>
          <a:p>
            <a:pPr lvl="2"/>
            <a:r>
              <a:rPr lang="en-US" altLang="en-US" sz="2400" dirty="0">
                <a:cs typeface="Gill Sans MT" charset="0"/>
              </a:rPr>
              <a:t>NAT possibility must be taken into account by app designers, e.g., P2P applications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NAT traversal: what if client wants to connect to server behind NAT?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6499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65325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LAN address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A912F-3D47-8644-89C7-80C4B2F7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92" y="601159"/>
            <a:ext cx="2844364" cy="654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C9CACB-E555-C04E-A1D6-68633437EB1C}"/>
              </a:ext>
            </a:extLst>
          </p:cNvPr>
          <p:cNvSpPr/>
          <p:nvPr/>
        </p:nvSpPr>
        <p:spPr>
          <a:xfrm>
            <a:off x="8208347" y="816947"/>
            <a:ext cx="523305" cy="52330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0D24D-450D-EB4D-8290-FC7D19926C52}"/>
              </a:ext>
            </a:extLst>
          </p:cNvPr>
          <p:cNvSpPr txBox="1"/>
          <p:nvPr/>
        </p:nvSpPr>
        <p:spPr>
          <a:xfrm>
            <a:off x="7841351" y="1277290"/>
            <a:ext cx="125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A31CAC-5BA3-574A-A1EF-C888258F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4" y="-219109"/>
            <a:ext cx="4409208" cy="4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0C0F47-8327-5B42-8D1B-A9D9388E6BEB}"/>
              </a:ext>
            </a:extLst>
          </p:cNvPr>
          <p:cNvSpPr txBox="1"/>
          <p:nvPr/>
        </p:nvSpPr>
        <p:spPr>
          <a:xfrm>
            <a:off x="13831" y="247885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Two perspectives of addresses: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(1)Network-to-network &amp; (2)machine-to-machine</a:t>
            </a:r>
          </a:p>
        </p:txBody>
      </p:sp>
    </p:spTree>
    <p:extLst>
      <p:ext uri="{BB962C8B-B14F-4D97-AF65-F5344CB8AC3E}">
        <p14:creationId xmlns:p14="http://schemas.microsoft.com/office/powerpoint/2010/main" val="23472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0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1279E238-BB67-814E-AD7F-0383E3203438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6409B7F0-95F1-F944-88A3-6C03659E6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877DF10A-8033-5843-A2ED-026712BFC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149ACD0C-C1B8-A54E-945C-71414172F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339592AF-FA67-7B45-B308-3212251D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EEA2C45D-6B91-D744-9D9D-65780253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3A58F87B-D832-7B47-9200-F7A70F797629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1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AF75-269D-9B41-ACDC-CE795CC090B8}"/>
              </a:ext>
            </a:extLst>
          </p:cNvPr>
          <p:cNvSpPr txBox="1"/>
          <p:nvPr/>
        </p:nvSpPr>
        <p:spPr>
          <a:xfrm>
            <a:off x="1200150" y="5338761"/>
            <a:ext cx="7189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Hierarchical address for addressing networks</a:t>
            </a:r>
          </a:p>
          <a:p>
            <a:pPr algn="ctr"/>
            <a:r>
              <a:rPr lang="en-US" sz="2400" dirty="0"/>
              <a:t>(IP address)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762750B6-A526-6844-B065-57A53289581E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E4499642-3E25-2B43-B12F-18511A481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A31F94D0-D89B-C543-814D-B3568C518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F2478056-467D-E24E-B431-EC0824AA8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45A69C7A-7B5E-B347-9A3D-12CDD219D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B1F5F3DC-7103-EE4E-B7E4-E040C117C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Freeform 51">
            <a:extLst>
              <a:ext uri="{FF2B5EF4-FFF2-40B4-BE49-F238E27FC236}">
                <a16:creationId xmlns:a16="http://schemas.microsoft.com/office/drawing/2014/main" id="{47B190E7-FA7B-444E-AF13-BDFC4E5E276B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31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network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link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84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network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link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EC6F9C-F224-8E43-AF1A-1C766432D585}"/>
              </a:ext>
            </a:extLst>
          </p:cNvPr>
          <p:cNvSpPr txBox="1"/>
          <p:nvPr/>
        </p:nvSpPr>
        <p:spPr>
          <a:xfrm>
            <a:off x="982560" y="699209"/>
            <a:ext cx="715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Flat address for addressing machines at the link-layer</a:t>
            </a:r>
          </a:p>
          <a:p>
            <a:pPr algn="ctr"/>
            <a:r>
              <a:rPr lang="en-US" sz="2400" dirty="0"/>
              <a:t>(MAC address)</a:t>
            </a:r>
          </a:p>
        </p:txBody>
      </p:sp>
    </p:spTree>
    <p:extLst>
      <p:ext uri="{BB962C8B-B14F-4D97-AF65-F5344CB8AC3E}">
        <p14:creationId xmlns:p14="http://schemas.microsoft.com/office/powerpoint/2010/main" val="2228975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Address Resolution Protocol (ARP)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32-bit IP address: </a:t>
            </a:r>
          </a:p>
          <a:p>
            <a:pPr lvl="1">
              <a:defRPr/>
            </a:pPr>
            <a:r>
              <a:rPr lang="en-US" i="1" dirty="0"/>
              <a:t>network-layer</a:t>
            </a:r>
            <a:r>
              <a:rPr lang="en-US" dirty="0"/>
              <a:t> address for interface</a:t>
            </a:r>
          </a:p>
          <a:p>
            <a:pPr lvl="1">
              <a:defRPr/>
            </a:pPr>
            <a:r>
              <a:rPr lang="en-US" dirty="0"/>
              <a:t>used for layer 3 (network layer) forwarding</a:t>
            </a:r>
          </a:p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12141" y="5591175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116138" y="5326063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/>
      <p:bldP spid="39943" grpId="0"/>
      <p:bldP spid="399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2EBA-742C-D544-B7EF-C305A1D6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6A8C9-D540-514B-8617-0F9676AFB8C3}"/>
              </a:ext>
            </a:extLst>
          </p:cNvPr>
          <p:cNvSpPr txBox="1"/>
          <p:nvPr/>
        </p:nvSpPr>
        <p:spPr>
          <a:xfrm>
            <a:off x="0" y="226818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your IP addresses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(ifconfig/ipconfig)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13FD-0BD0-0C4A-B547-0D7DB748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" y="4002662"/>
            <a:ext cx="9127998" cy="1757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36E862-1E0F-D440-BE33-F084960DC62F}"/>
              </a:ext>
            </a:extLst>
          </p:cNvPr>
          <p:cNvSpPr/>
          <p:nvPr/>
        </p:nvSpPr>
        <p:spPr>
          <a:xfrm>
            <a:off x="1546217" y="4743541"/>
            <a:ext cx="1697046" cy="29994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1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and ARP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274464" y="1153508"/>
            <a:ext cx="8388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each adapter on LAN has unique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 or MAC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6918325" y="389096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adapter</a:t>
            </a:r>
          </a:p>
        </p:txBody>
      </p:sp>
      <p:sp>
        <p:nvSpPr>
          <p:cNvPr id="123910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9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0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1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630613" y="2513013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3449638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4" name="Line 26"/>
          <p:cNvSpPr>
            <a:spLocks noChangeShapeType="1"/>
          </p:cNvSpPr>
          <p:nvPr/>
        </p:nvSpPr>
        <p:spPr bwMode="auto">
          <a:xfrm flipV="1">
            <a:off x="4999038" y="428942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5" name="Text Box 27"/>
          <p:cNvSpPr txBox="1">
            <a:spLocks noChangeArrowheads="1"/>
          </p:cNvSpPr>
          <p:nvPr/>
        </p:nvSpPr>
        <p:spPr bwMode="auto">
          <a:xfrm>
            <a:off x="4479925" y="4662488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0976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7" name="Text Box 29"/>
          <p:cNvSpPr txBox="1">
            <a:spLocks noChangeArrowheads="1"/>
          </p:cNvSpPr>
          <p:nvPr/>
        </p:nvSpPr>
        <p:spPr bwMode="auto">
          <a:xfrm>
            <a:off x="3797300" y="555148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0978" name="Line 30"/>
          <p:cNvSpPr>
            <a:spLocks noChangeShapeType="1"/>
          </p:cNvSpPr>
          <p:nvPr/>
        </p:nvSpPr>
        <p:spPr bwMode="auto">
          <a:xfrm flipV="1">
            <a:off x="1236663" y="4095750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319088" y="44704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2636838" y="3621088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(wired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wireless)</a:t>
            </a:r>
          </a:p>
        </p:txBody>
      </p:sp>
      <p:sp>
        <p:nvSpPr>
          <p:cNvPr id="526373" name="Rectangle 37"/>
          <p:cNvSpPr>
            <a:spLocks noChangeArrowheads="1"/>
          </p:cNvSpPr>
          <p:nvPr/>
        </p:nvSpPr>
        <p:spPr bwMode="auto">
          <a:xfrm>
            <a:off x="6727825" y="3941763"/>
            <a:ext cx="160338" cy="25558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3925" name="Group 51"/>
          <p:cNvGrpSpPr>
            <a:grpSpLocks/>
          </p:cNvGrpSpPr>
          <p:nvPr/>
        </p:nvGrpSpPr>
        <p:grpSpPr bwMode="auto">
          <a:xfrm>
            <a:off x="423863" y="3562350"/>
            <a:ext cx="922337" cy="658813"/>
            <a:chOff x="267" y="2244"/>
            <a:chExt cx="581" cy="415"/>
          </a:xfrm>
        </p:grpSpPr>
        <p:sp>
          <p:nvSpPr>
            <p:cNvPr id="526372" name="Rectangle 36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43" name="Group 38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3944" name="Picture 3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5" name="Freeform 40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6" name="Group 50"/>
          <p:cNvGrpSpPr>
            <a:grpSpLocks/>
          </p:cNvGrpSpPr>
          <p:nvPr/>
        </p:nvGrpSpPr>
        <p:grpSpPr bwMode="auto">
          <a:xfrm>
            <a:off x="2744788" y="5559425"/>
            <a:ext cx="812800" cy="833438"/>
            <a:chOff x="1729" y="3502"/>
            <a:chExt cx="512" cy="525"/>
          </a:xfrm>
        </p:grpSpPr>
        <p:sp>
          <p:nvSpPr>
            <p:cNvPr id="526370" name="Rectangle 34"/>
            <p:cNvSpPr>
              <a:spLocks noChangeArrowheads="1"/>
            </p:cNvSpPr>
            <p:nvPr/>
          </p:nvSpPr>
          <p:spPr bwMode="auto">
            <a:xfrm>
              <a:off x="2021" y="3502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9" name="Group 41"/>
            <p:cNvGrpSpPr>
              <a:grpSpLocks/>
            </p:cNvGrpSpPr>
            <p:nvPr/>
          </p:nvGrpSpPr>
          <p:grpSpPr bwMode="auto">
            <a:xfrm>
              <a:off x="1729" y="3612"/>
              <a:ext cx="512" cy="415"/>
              <a:chOff x="-44" y="1473"/>
              <a:chExt cx="981" cy="1105"/>
            </a:xfrm>
          </p:grpSpPr>
          <p:pic>
            <p:nvPicPr>
              <p:cNvPr id="123940" name="Picture 4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1" name="Freeform 4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7" name="Group 52"/>
          <p:cNvGrpSpPr>
            <a:grpSpLocks/>
          </p:cNvGrpSpPr>
          <p:nvPr/>
        </p:nvGrpSpPr>
        <p:grpSpPr bwMode="auto">
          <a:xfrm>
            <a:off x="2770188" y="2025650"/>
            <a:ext cx="812800" cy="776288"/>
            <a:chOff x="1745" y="1276"/>
            <a:chExt cx="512" cy="489"/>
          </a:xfrm>
        </p:grpSpPr>
        <p:sp>
          <p:nvSpPr>
            <p:cNvPr id="526350" name="Rectangle 14"/>
            <p:cNvSpPr>
              <a:spLocks noChangeArrowheads="1"/>
            </p:cNvSpPr>
            <p:nvPr/>
          </p:nvSpPr>
          <p:spPr bwMode="auto">
            <a:xfrm>
              <a:off x="2039" y="160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5" name="Group 4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3936" name="Picture 4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7" name="Freeform 4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8" name="Group 53"/>
          <p:cNvGrpSpPr>
            <a:grpSpLocks/>
          </p:cNvGrpSpPr>
          <p:nvPr/>
        </p:nvGrpSpPr>
        <p:grpSpPr bwMode="auto">
          <a:xfrm>
            <a:off x="4868863" y="3836988"/>
            <a:ext cx="812800" cy="658812"/>
            <a:chOff x="3067" y="2417"/>
            <a:chExt cx="512" cy="415"/>
          </a:xfrm>
        </p:grpSpPr>
        <p:sp>
          <p:nvSpPr>
            <p:cNvPr id="526371" name="Rectangle 35"/>
            <p:cNvSpPr>
              <a:spLocks noChangeArrowheads="1"/>
            </p:cNvSpPr>
            <p:nvPr/>
          </p:nvSpPr>
          <p:spPr bwMode="auto">
            <a:xfrm rot="-5400000">
              <a:off x="3162" y="251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1" name="Group 47"/>
            <p:cNvGrpSpPr>
              <a:grpSpLocks/>
            </p:cNvGrpSpPr>
            <p:nvPr/>
          </p:nvGrpSpPr>
          <p:grpSpPr bwMode="auto">
            <a:xfrm>
              <a:off x="3067" y="2417"/>
              <a:ext cx="512" cy="415"/>
              <a:chOff x="-44" y="1473"/>
              <a:chExt cx="981" cy="1105"/>
            </a:xfrm>
          </p:grpSpPr>
          <p:pic>
            <p:nvPicPr>
              <p:cNvPr id="123932" name="Picture 4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3" name="Freeform 4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929" name="Picture 20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322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94687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(more)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31337"/>
            <a:ext cx="7886700" cy="435133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MAC address allocation administered by IEEE</a:t>
            </a:r>
          </a:p>
          <a:p>
            <a:pPr>
              <a:defRPr/>
            </a:pPr>
            <a:r>
              <a:rPr lang="en-US" dirty="0"/>
              <a:t>manufacturer buys portion of MAC address space (to assure uniqueness)</a:t>
            </a:r>
          </a:p>
          <a:p>
            <a:pPr>
              <a:defRPr/>
            </a:pPr>
            <a:r>
              <a:rPr lang="en-US" dirty="0"/>
              <a:t>analogy:</a:t>
            </a:r>
          </a:p>
          <a:p>
            <a:pPr lvl="1">
              <a:defRPr/>
            </a:pPr>
            <a:r>
              <a:rPr lang="en-US" dirty="0"/>
              <a:t>MAC address: like Social Security Number</a:t>
            </a:r>
          </a:p>
          <a:p>
            <a:pPr lvl="1">
              <a:defRPr/>
            </a:pPr>
            <a:r>
              <a:rPr lang="en-US" dirty="0"/>
              <a:t>IP address: like postal address</a:t>
            </a:r>
          </a:p>
          <a:p>
            <a:pPr>
              <a:defRPr/>
            </a:pPr>
            <a:r>
              <a:rPr lang="en-US" dirty="0"/>
              <a:t> MAC flat address  </a:t>
            </a:r>
            <a:r>
              <a:rPr lang="en-US" dirty="0">
                <a:ea typeface="MS Mincho" charset="0"/>
                <a:cs typeface="MS Mincho" charset="0"/>
              </a:rPr>
              <a:t>➜</a:t>
            </a:r>
            <a:r>
              <a:rPr lang="en-US" dirty="0"/>
              <a:t> portability </a:t>
            </a:r>
          </a:p>
          <a:p>
            <a:pPr lvl="1">
              <a:defRPr/>
            </a:pPr>
            <a:r>
              <a:rPr lang="en-US" dirty="0"/>
              <a:t>can move LAN card from one LAN to another</a:t>
            </a:r>
          </a:p>
          <a:p>
            <a:pPr>
              <a:defRPr/>
            </a:pPr>
            <a:r>
              <a:rPr lang="en-US" dirty="0"/>
              <a:t>IP hierarchical address </a:t>
            </a:r>
            <a:r>
              <a:rPr lang="en-US" i="1" dirty="0"/>
              <a:t>not</a:t>
            </a:r>
            <a:r>
              <a:rPr lang="en-US" dirty="0"/>
              <a:t> portable</a:t>
            </a:r>
          </a:p>
          <a:p>
            <a:pPr lvl="1">
              <a:defRPr/>
            </a:pPr>
            <a:r>
              <a:rPr lang="en-US" dirty="0"/>
              <a:t> address depends on IP subnet to which node is attached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113606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30469F3-D360-5C46-81FC-E69D2A657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Address Translation Protocol (ARP)</a:t>
            </a:r>
            <a:endParaRPr lang="en-AU" altLang="en-US" sz="36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2D0D3EF-7BBF-7048-B790-CAE7DEBF8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Map IP addresses into physical addresses</a:t>
            </a:r>
          </a:p>
          <a:p>
            <a:pPr lvl="1"/>
            <a:r>
              <a:rPr lang="en-US" altLang="en-US" sz="2400" dirty="0"/>
              <a:t>destination host</a:t>
            </a:r>
          </a:p>
          <a:p>
            <a:pPr lvl="1"/>
            <a:r>
              <a:rPr lang="en-US" altLang="en-US" sz="2400" dirty="0"/>
              <a:t>next hop router</a:t>
            </a:r>
          </a:p>
          <a:p>
            <a:r>
              <a:rPr lang="en-US" altLang="en-US" sz="2800" dirty="0"/>
              <a:t>Techniques</a:t>
            </a:r>
          </a:p>
          <a:p>
            <a:pPr lvl="1"/>
            <a:r>
              <a:rPr lang="en-US" altLang="en-US" sz="2400" dirty="0"/>
              <a:t>encode physical address in host part of IP address</a:t>
            </a:r>
          </a:p>
          <a:p>
            <a:pPr lvl="1"/>
            <a:r>
              <a:rPr lang="en-US" altLang="en-US" sz="2400" dirty="0"/>
              <a:t>table-based</a:t>
            </a:r>
          </a:p>
          <a:p>
            <a:r>
              <a:rPr lang="en-US" altLang="en-US" sz="2800" dirty="0"/>
              <a:t>ARP (Address Resolution Protocol)</a:t>
            </a:r>
          </a:p>
          <a:p>
            <a:pPr lvl="1"/>
            <a:r>
              <a:rPr lang="en-US" altLang="en-US" sz="2400" dirty="0"/>
              <a:t>table of IP to physical address bindings</a:t>
            </a:r>
          </a:p>
          <a:p>
            <a:pPr lvl="1"/>
            <a:r>
              <a:rPr lang="en-US" altLang="en-US" sz="2400" dirty="0"/>
              <a:t>broadcast request if IP address not in table</a:t>
            </a:r>
          </a:p>
          <a:p>
            <a:pPr lvl="1"/>
            <a:r>
              <a:rPr lang="en-US" altLang="en-US" sz="2400" dirty="0"/>
              <a:t>target machine responds with its physical address</a:t>
            </a:r>
          </a:p>
          <a:p>
            <a:pPr lvl="1"/>
            <a:r>
              <a:rPr lang="en-US" altLang="en-US" sz="2400" dirty="0"/>
              <a:t>table entries are discarded if not refreshed</a:t>
            </a:r>
          </a:p>
          <a:p>
            <a:pPr lvl="1"/>
            <a:r>
              <a:rPr lang="en-US" altLang="en-US" dirty="0"/>
              <a:t>Query message include the physical address of the sending host. Why?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3528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DE5E873-B242-7B4E-9B1B-9194A635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ARP Packet Format</a:t>
            </a:r>
            <a:endParaRPr lang="en-AU" altLang="en-US" sz="3600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6D0645-DD35-6C40-A93F-DE04746A9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r>
              <a:rPr lang="en-US" altLang="en-US" sz="1800"/>
              <a:t>HardwareType: type of physical network (e.g., Ethernet)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ProtocolType: type of higher layer protocol (e.g., IP)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HLEN &amp; PLEN: length of physical and protocol addresses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Operation: request or response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Source/Target Physical/Protocol addresses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4212" name="Picture 5" descr="f03-23-9780123850591 copy">
            <a:extLst>
              <a:ext uri="{FF2B5EF4-FFF2-40B4-BE49-F238E27FC236}">
                <a16:creationId xmlns:a16="http://schemas.microsoft.com/office/drawing/2014/main" id="{F7D849C5-9831-A445-AF1F-F5D6EA2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8405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61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98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54C354F-8B1B-884A-BCE3-35D13EC8E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u="sng" dirty="0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9BEB0CA-F05C-194C-8613-CFA587E56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744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Defines a collection of error messages that are sent back to the source host whenever a router or host is unable to process an IP datagram successfully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Destination host unreachable due to link /node failure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Reassembly process failed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TTL had reached 0 (so datagrams don't cycle forever)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IP header checksum failed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ICMP-Redirect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From router to a source host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692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C35F8-346E-964A-A2DF-E89A76AA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93354"/>
            <a:ext cx="7753350" cy="556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C2C09-5A6F-DE4A-8A3F-B24666AB160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ICMP message types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43F7-7D33-E34B-8384-FCF19F86D13C}"/>
              </a:ext>
            </a:extLst>
          </p:cNvPr>
          <p:cNvSpPr/>
          <p:nvPr/>
        </p:nvSpPr>
        <p:spPr>
          <a:xfrm>
            <a:off x="866899" y="456012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D52EE-0507-5940-BF75-757DC2FA25B2}"/>
              </a:ext>
            </a:extLst>
          </p:cNvPr>
          <p:cNvSpPr/>
          <p:nvPr/>
        </p:nvSpPr>
        <p:spPr>
          <a:xfrm>
            <a:off x="866899" y="1654531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CE5E2-64E0-2C4E-AD31-D7B4F77663A2}"/>
              </a:ext>
            </a:extLst>
          </p:cNvPr>
          <p:cNvSpPr/>
          <p:nvPr/>
        </p:nvSpPr>
        <p:spPr>
          <a:xfrm>
            <a:off x="866899" y="565131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E0693-FB7B-2A4E-B8F5-073894D6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52D18-1590-CC4D-9B2B-36F950E81EB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Ping example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How to Use the Ping Command to Test Your Network">
            <a:extLst>
              <a:ext uri="{FF2B5EF4-FFF2-40B4-BE49-F238E27FC236}">
                <a16:creationId xmlns:a16="http://schemas.microsoft.com/office/drawing/2014/main" id="{9CD5B6F4-72BA-B847-BF54-785A9C73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58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Private Address Space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&amp;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NAT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292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30C729-6E4B-224B-8E7F-37AE756B4C3F}"/>
              </a:ext>
            </a:extLst>
          </p:cNvPr>
          <p:cNvSpPr txBox="1">
            <a:spLocks noChangeArrowheads="1"/>
          </p:cNvSpPr>
          <p:nvPr/>
        </p:nvSpPr>
        <p:spPr>
          <a:xfrm>
            <a:off x="431006" y="2380470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rgbClr val="C00000"/>
                </a:solidFill>
              </a:rPr>
              <a:t>Traceroute : An unintuitive application using ICMP</a:t>
            </a:r>
            <a:endParaRPr lang="en-AU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0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6EC04-CDFA-2846-ABD0-971C11F5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31</a:t>
            </a:fld>
            <a:endParaRPr lang="en-US"/>
          </a:p>
        </p:txBody>
      </p:sp>
      <p:pic>
        <p:nvPicPr>
          <p:cNvPr id="3074" name="Picture 2" descr="How to Use the Traceroute Command">
            <a:extLst>
              <a:ext uri="{FF2B5EF4-FFF2-40B4-BE49-F238E27FC236}">
                <a16:creationId xmlns:a16="http://schemas.microsoft.com/office/drawing/2014/main" id="{549F9D06-428C-344D-AAEC-516926E9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41400"/>
            <a:ext cx="8636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AEEF22A-5D9F-714B-AF61-E237F62E6C5D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Traceroute example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77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8359-3AE4-9E4E-B499-D852478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7318"/>
            <a:ext cx="82804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90834-3F77-1040-8EC9-EAA32E3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03231"/>
            <a:ext cx="82804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1967-1F2F-B64D-B86F-700F7AE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3" y="2973231"/>
            <a:ext cx="8280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062A3-3556-8945-A994-6A817FB7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4" y="4243231"/>
            <a:ext cx="82804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530-79A6-2F43-9AF4-F1B59671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4" y="5588000"/>
            <a:ext cx="8280400" cy="127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A53A873-E7F9-284A-BD93-ED21126C6B73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96524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Traceroute : An unintuitive application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872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</a:rPr>
              <a:t>Virtual Networks and Tunnels</a:t>
            </a:r>
            <a:endParaRPr lang="en-US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498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7D062-88D3-294C-9CF4-4C45FCCC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34</a:t>
            </a:fld>
            <a:endParaRPr lang="en-US"/>
          </a:p>
        </p:txBody>
      </p:sp>
      <p:pic>
        <p:nvPicPr>
          <p:cNvPr id="1028" name="Picture 4" descr="Connecting to the Virtual Private Network (VPN)">
            <a:extLst>
              <a:ext uri="{FF2B5EF4-FFF2-40B4-BE49-F238E27FC236}">
                <a16:creationId xmlns:a16="http://schemas.microsoft.com/office/drawing/2014/main" id="{A7CCB437-5B12-5346-855D-F66023A32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06" y="2173900"/>
            <a:ext cx="6935588" cy="25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16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E980C-1DA8-7841-8436-94A5C97E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441901"/>
            <a:ext cx="6985000" cy="63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95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A261B-5160-904D-A387-101B56F7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CF20D-3657-484D-A4A2-A10BBFD8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1668780"/>
            <a:ext cx="7865110" cy="3520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57AA7-961F-3E46-A386-BD46E8EEDF40}"/>
              </a:ext>
            </a:extLst>
          </p:cNvPr>
          <p:cNvSpPr/>
          <p:nvPr/>
        </p:nvSpPr>
        <p:spPr>
          <a:xfrm>
            <a:off x="2968831" y="3253839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8059C-2944-134D-8CA5-82372B6B249F}"/>
              </a:ext>
            </a:extLst>
          </p:cNvPr>
          <p:cNvSpPr/>
          <p:nvPr/>
        </p:nvSpPr>
        <p:spPr>
          <a:xfrm>
            <a:off x="5640780" y="3253838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086A7-C602-2840-AC91-DA592B096B99}"/>
              </a:ext>
            </a:extLst>
          </p:cNvPr>
          <p:cNvSpPr/>
          <p:nvPr/>
        </p:nvSpPr>
        <p:spPr>
          <a:xfrm>
            <a:off x="819397" y="3135086"/>
            <a:ext cx="2149434" cy="1670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3816-9010-C544-8FE6-E25FFE9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3600" dirty="0"/>
              <a:t>Why do we need virtual networks or tunnels?</a:t>
            </a:r>
            <a:endParaRPr lang="en-AU" alt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1. Security</a:t>
            </a:r>
            <a:endParaRPr lang="en-AU" altLang="en-US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2. Special capabilities between routers (e.g., multicast)</a:t>
            </a:r>
            <a:endParaRPr lang="en-AU" altLang="en-US" sz="28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3. Supporting heterogeneity</a:t>
            </a:r>
            <a:endParaRPr lang="en-AU" altLang="en-US" sz="2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9E2405-5736-9A45-8DFD-D92A367FCADE}"/>
              </a:ext>
            </a:extLst>
          </p:cNvPr>
          <p:cNvSpPr txBox="1">
            <a:spLocks noChangeArrowheads="1"/>
          </p:cNvSpPr>
          <p:nvPr/>
        </p:nvSpPr>
        <p:spPr>
          <a:xfrm>
            <a:off x="100710" y="3627256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2B1401A-4271-5145-8EA2-F45020845C63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427337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1. Increases packet length</a:t>
            </a:r>
          </a:p>
          <a:p>
            <a:pPr marL="514350" indent="-514350" algn="l" eaLnBrk="1" hangingPunct="1">
              <a:buAutoNum type="arabicPeriod"/>
            </a:pP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1085B4-8912-AC40-A06B-CA4420C080FC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4778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a) Wastage of bandwidth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58D81C-C4CC-8A46-9024-FD84674EE4B8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518915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b) More processing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1090EF-B3AF-1041-98C4-39E698147D54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0" y="558110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c) Fragmentation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DA6EE-5E7D-584E-ABD5-21E687E7A61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6075362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2. Increases management cost</a:t>
            </a:r>
          </a:p>
        </p:txBody>
      </p:sp>
    </p:spTree>
    <p:extLst>
      <p:ext uri="{BB962C8B-B14F-4D97-AF65-F5344CB8AC3E}">
        <p14:creationId xmlns:p14="http://schemas.microsoft.com/office/powerpoint/2010/main" val="34759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C445B-B21E-5E44-B2EA-F1ACDE51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7" y="880171"/>
            <a:ext cx="7557025" cy="4765148"/>
          </a:xfrm>
          <a:prstGeom prst="rect">
            <a:avLst/>
          </a:prstGeom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17965-CACF-F44F-AB15-E124246F263F}"/>
              </a:ext>
            </a:extLst>
          </p:cNvPr>
          <p:cNvSpPr/>
          <p:nvPr/>
        </p:nvSpPr>
        <p:spPr>
          <a:xfrm>
            <a:off x="997527" y="4215740"/>
            <a:ext cx="4441372" cy="9025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Freeform 80"/>
          <p:cNvSpPr>
            <a:spLocks/>
          </p:cNvSpPr>
          <p:nvPr/>
        </p:nvSpPr>
        <p:spPr bwMode="auto">
          <a:xfrm>
            <a:off x="4152900" y="1871663"/>
            <a:ext cx="3738563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sp>
        <p:nvSpPr>
          <p:cNvPr id="102403" name="Freeform 4"/>
          <p:cNvSpPr>
            <a:spLocks/>
          </p:cNvSpPr>
          <p:nvPr/>
        </p:nvSpPr>
        <p:spPr bwMode="auto">
          <a:xfrm>
            <a:off x="0" y="2579688"/>
            <a:ext cx="3849688" cy="1425575"/>
          </a:xfrm>
          <a:custGeom>
            <a:avLst/>
            <a:gdLst>
              <a:gd name="T0" fmla="*/ 2147483647 w 2425"/>
              <a:gd name="T1" fmla="*/ 2147483647 h 898"/>
              <a:gd name="T2" fmla="*/ 2147483647 w 2425"/>
              <a:gd name="T3" fmla="*/ 2147483647 h 898"/>
              <a:gd name="T4" fmla="*/ 2147483647 w 2425"/>
              <a:gd name="T5" fmla="*/ 2147483647 h 898"/>
              <a:gd name="T6" fmla="*/ 2147483647 w 2425"/>
              <a:gd name="T7" fmla="*/ 2147483647 h 898"/>
              <a:gd name="T8" fmla="*/ 2147483647 w 2425"/>
              <a:gd name="T9" fmla="*/ 2147483647 h 898"/>
              <a:gd name="T10" fmla="*/ 2147483647 w 2425"/>
              <a:gd name="T11" fmla="*/ 2147483647 h 898"/>
              <a:gd name="T12" fmla="*/ 2147483647 w 2425"/>
              <a:gd name="T13" fmla="*/ 2147483647 h 898"/>
              <a:gd name="T14" fmla="*/ 2147483647 w 2425"/>
              <a:gd name="T15" fmla="*/ 2147483647 h 8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25"/>
              <a:gd name="T25" fmla="*/ 0 h 898"/>
              <a:gd name="T26" fmla="*/ 2425 w 2425"/>
              <a:gd name="T27" fmla="*/ 898 h 8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25" h="898">
                <a:moveTo>
                  <a:pt x="2056" y="289"/>
                </a:moveTo>
                <a:cubicBezTo>
                  <a:pt x="1826" y="223"/>
                  <a:pt x="1133" y="113"/>
                  <a:pt x="810" y="75"/>
                </a:cubicBezTo>
                <a:cubicBezTo>
                  <a:pt x="487" y="37"/>
                  <a:pt x="230" y="0"/>
                  <a:pt x="115" y="60"/>
                </a:cubicBezTo>
                <a:cubicBezTo>
                  <a:pt x="0" y="120"/>
                  <a:pt x="121" y="301"/>
                  <a:pt x="121" y="433"/>
                </a:cubicBezTo>
                <a:cubicBezTo>
                  <a:pt x="121" y="565"/>
                  <a:pt x="25" y="802"/>
                  <a:pt x="115" y="850"/>
                </a:cubicBezTo>
                <a:cubicBezTo>
                  <a:pt x="205" y="898"/>
                  <a:pt x="316" y="784"/>
                  <a:pt x="662" y="721"/>
                </a:cubicBezTo>
                <a:cubicBezTo>
                  <a:pt x="1008" y="658"/>
                  <a:pt x="1961" y="544"/>
                  <a:pt x="2193" y="472"/>
                </a:cubicBezTo>
                <a:cubicBezTo>
                  <a:pt x="2425" y="400"/>
                  <a:pt x="2292" y="327"/>
                  <a:pt x="2056" y="289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4" name="Line 8"/>
          <p:cNvSpPr>
            <a:spLocks noChangeShapeType="1"/>
          </p:cNvSpPr>
          <p:nvPr/>
        </p:nvSpPr>
        <p:spPr bwMode="auto">
          <a:xfrm flipV="1">
            <a:off x="4267200" y="3182938"/>
            <a:ext cx="1214438" cy="11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5" name="Line 9"/>
          <p:cNvSpPr>
            <a:spLocks noChangeShapeType="1"/>
          </p:cNvSpPr>
          <p:nvPr/>
        </p:nvSpPr>
        <p:spPr bwMode="auto">
          <a:xfrm flipH="1">
            <a:off x="7010400" y="3233738"/>
            <a:ext cx="3000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6" name="Line 10"/>
          <p:cNvSpPr>
            <a:spLocks noChangeShapeType="1"/>
          </p:cNvSpPr>
          <p:nvPr/>
        </p:nvSpPr>
        <p:spPr bwMode="auto">
          <a:xfrm>
            <a:off x="7107238" y="2446338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7" name="Line 11"/>
          <p:cNvSpPr>
            <a:spLocks noChangeShapeType="1"/>
          </p:cNvSpPr>
          <p:nvPr/>
        </p:nvSpPr>
        <p:spPr bwMode="auto">
          <a:xfrm flipV="1">
            <a:off x="7113588" y="3951288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8" name="Text Box 12"/>
          <p:cNvSpPr txBox="1">
            <a:spLocks noChangeArrowheads="1"/>
          </p:cNvSpPr>
          <p:nvPr/>
        </p:nvSpPr>
        <p:spPr bwMode="auto">
          <a:xfrm>
            <a:off x="7732713" y="21764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2409" name="Text Box 13"/>
          <p:cNvSpPr txBox="1">
            <a:spLocks noChangeArrowheads="1"/>
          </p:cNvSpPr>
          <p:nvPr/>
        </p:nvSpPr>
        <p:spPr bwMode="auto">
          <a:xfrm>
            <a:off x="7859713" y="294481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2410" name="Text Box 14"/>
          <p:cNvSpPr txBox="1">
            <a:spLocks noChangeArrowheads="1"/>
          </p:cNvSpPr>
          <p:nvPr/>
        </p:nvSpPr>
        <p:spPr bwMode="auto">
          <a:xfrm>
            <a:off x="7810500" y="37512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10.0.0.3</a:t>
            </a:r>
          </a:p>
        </p:txBody>
      </p:sp>
      <p:sp>
        <p:nvSpPr>
          <p:cNvPr id="102411" name="Text Box 15"/>
          <p:cNvSpPr txBox="1">
            <a:spLocks noChangeArrowheads="1"/>
          </p:cNvSpPr>
          <p:nvPr/>
        </p:nvSpPr>
        <p:spPr bwMode="auto">
          <a:xfrm>
            <a:off x="4217988" y="2667000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2412" name="Line 16"/>
          <p:cNvSpPr>
            <a:spLocks noChangeShapeType="1"/>
          </p:cNvSpPr>
          <p:nvPr/>
        </p:nvSpPr>
        <p:spPr bwMode="auto">
          <a:xfrm flipH="1">
            <a:off x="4341813" y="29448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3" name="Text Box 17"/>
          <p:cNvSpPr txBox="1">
            <a:spLocks noChangeArrowheads="1"/>
          </p:cNvSpPr>
          <p:nvPr/>
        </p:nvSpPr>
        <p:spPr bwMode="auto">
          <a:xfrm>
            <a:off x="2324100" y="3324225"/>
            <a:ext cx="1172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2414" name="Line 18"/>
          <p:cNvSpPr>
            <a:spLocks noChangeShapeType="1"/>
          </p:cNvSpPr>
          <p:nvPr/>
        </p:nvSpPr>
        <p:spPr bwMode="auto">
          <a:xfrm flipH="1">
            <a:off x="3502025" y="327183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5" name="Line 79"/>
          <p:cNvSpPr>
            <a:spLocks noChangeShapeType="1"/>
          </p:cNvSpPr>
          <p:nvPr/>
        </p:nvSpPr>
        <p:spPr bwMode="auto">
          <a:xfrm>
            <a:off x="706438" y="322262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6" name="Text Box 81"/>
          <p:cNvSpPr txBox="1">
            <a:spLocks noChangeArrowheads="1"/>
          </p:cNvSpPr>
          <p:nvPr/>
        </p:nvSpPr>
        <p:spPr bwMode="auto">
          <a:xfrm>
            <a:off x="4777756" y="1674813"/>
            <a:ext cx="2157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local 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home network)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10.0.0.0/24</a:t>
            </a:r>
          </a:p>
        </p:txBody>
      </p:sp>
      <p:sp>
        <p:nvSpPr>
          <p:cNvPr id="102417" name="Line 82"/>
          <p:cNvSpPr>
            <a:spLocks noChangeShapeType="1"/>
          </p:cNvSpPr>
          <p:nvPr/>
        </p:nvSpPr>
        <p:spPr bwMode="auto">
          <a:xfrm>
            <a:off x="69850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8" name="Line 83"/>
          <p:cNvSpPr>
            <a:spLocks noChangeShapeType="1"/>
          </p:cNvSpPr>
          <p:nvPr/>
        </p:nvSpPr>
        <p:spPr bwMode="auto">
          <a:xfrm>
            <a:off x="4033838" y="17605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9" name="Line 84"/>
          <p:cNvSpPr>
            <a:spLocks noChangeShapeType="1"/>
          </p:cNvSpPr>
          <p:nvPr/>
        </p:nvSpPr>
        <p:spPr bwMode="auto">
          <a:xfrm flipH="1" flipV="1">
            <a:off x="4173538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0" name="Line 86"/>
          <p:cNvSpPr>
            <a:spLocks noChangeShapeType="1"/>
          </p:cNvSpPr>
          <p:nvPr/>
        </p:nvSpPr>
        <p:spPr bwMode="auto">
          <a:xfrm>
            <a:off x="2578100" y="19129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1" name="Line 87"/>
          <p:cNvSpPr>
            <a:spLocks noChangeShapeType="1"/>
          </p:cNvSpPr>
          <p:nvPr/>
        </p:nvSpPr>
        <p:spPr bwMode="auto">
          <a:xfrm flipH="1" flipV="1">
            <a:off x="766763" y="19002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2" name="Text Box 88"/>
          <p:cNvSpPr txBox="1">
            <a:spLocks noChangeArrowheads="1"/>
          </p:cNvSpPr>
          <p:nvPr/>
        </p:nvSpPr>
        <p:spPr bwMode="auto">
          <a:xfrm>
            <a:off x="1654175" y="1674813"/>
            <a:ext cx="95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rest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Internet</a:t>
            </a:r>
          </a:p>
        </p:txBody>
      </p:sp>
      <p:sp>
        <p:nvSpPr>
          <p:cNvPr id="102423" name="Text Box 90"/>
          <p:cNvSpPr txBox="1">
            <a:spLocks noChangeArrowheads="1"/>
          </p:cNvSpPr>
          <p:nvPr/>
        </p:nvSpPr>
        <p:spPr bwMode="auto">
          <a:xfrm>
            <a:off x="4260850" y="4741863"/>
            <a:ext cx="3824252" cy="13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with source 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destination in this network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have 10.0.0.0/24 address for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source, destination (as usual)</a:t>
            </a:r>
          </a:p>
        </p:txBody>
      </p:sp>
      <p:sp>
        <p:nvSpPr>
          <p:cNvPr id="102424" name="Text Box 92"/>
          <p:cNvSpPr txBox="1">
            <a:spLocks noChangeArrowheads="1"/>
          </p:cNvSpPr>
          <p:nvPr/>
        </p:nvSpPr>
        <p:spPr bwMode="auto">
          <a:xfrm>
            <a:off x="269875" y="4746625"/>
            <a:ext cx="3684588" cy="166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all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leaving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local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network have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same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single source NAT IP address: 138.76.29.7,different source port numbers</a:t>
            </a:r>
          </a:p>
        </p:txBody>
      </p:sp>
      <p:pic>
        <p:nvPicPr>
          <p:cNvPr id="102425" name="Picture 9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6" name="Line 96"/>
          <p:cNvSpPr>
            <a:spLocks noChangeShapeType="1"/>
          </p:cNvSpPr>
          <p:nvPr/>
        </p:nvSpPr>
        <p:spPr bwMode="auto">
          <a:xfrm flipV="1">
            <a:off x="4818063" y="3344863"/>
            <a:ext cx="668337" cy="1427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7" name="Line 97"/>
          <p:cNvSpPr>
            <a:spLocks noChangeShapeType="1"/>
          </p:cNvSpPr>
          <p:nvPr/>
        </p:nvSpPr>
        <p:spPr bwMode="auto">
          <a:xfrm flipV="1">
            <a:off x="2706688" y="3308350"/>
            <a:ext cx="668337" cy="14271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428" name="Group 98"/>
          <p:cNvGrpSpPr>
            <a:grpSpLocks/>
          </p:cNvGrpSpPr>
          <p:nvPr/>
        </p:nvGrpSpPr>
        <p:grpSpPr bwMode="auto">
          <a:xfrm>
            <a:off x="3633788" y="3059113"/>
            <a:ext cx="900112" cy="347662"/>
            <a:chOff x="4396" y="1245"/>
            <a:chExt cx="672" cy="248"/>
          </a:xfrm>
        </p:grpSpPr>
        <p:sp>
          <p:nvSpPr>
            <p:cNvPr id="102440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1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2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02443" name="Group 10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2446" name="Freeform 10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447" name="Freeform 10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2444" name="Line 105"/>
            <p:cNvSpPr>
              <a:spLocks noChangeShapeType="1"/>
            </p:cNvSpPr>
            <p:nvPr/>
          </p:nvSpPr>
          <p:spPr bwMode="auto">
            <a:xfrm>
              <a:off x="4400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45" name="Line 106"/>
            <p:cNvSpPr>
              <a:spLocks noChangeShapeType="1"/>
            </p:cNvSpPr>
            <p:nvPr/>
          </p:nvSpPr>
          <p:spPr bwMode="auto">
            <a:xfrm>
              <a:off x="5063" y="1327"/>
              <a:ext cx="0" cy="1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29" name="Group 107"/>
          <p:cNvGrpSpPr>
            <a:grpSpLocks/>
          </p:cNvGrpSpPr>
          <p:nvPr/>
        </p:nvGrpSpPr>
        <p:grpSpPr bwMode="auto">
          <a:xfrm flipH="1">
            <a:off x="7207250" y="2239963"/>
            <a:ext cx="641350" cy="558800"/>
            <a:chOff x="-44" y="1473"/>
            <a:chExt cx="981" cy="1105"/>
          </a:xfrm>
        </p:grpSpPr>
        <p:pic>
          <p:nvPicPr>
            <p:cNvPr id="102438" name="Picture 10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9" name="Freeform 10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0" name="Group 110"/>
          <p:cNvGrpSpPr>
            <a:grpSpLocks/>
          </p:cNvGrpSpPr>
          <p:nvPr/>
        </p:nvGrpSpPr>
        <p:grpSpPr bwMode="auto">
          <a:xfrm flipH="1">
            <a:off x="7246938" y="2916238"/>
            <a:ext cx="641350" cy="558800"/>
            <a:chOff x="-44" y="1473"/>
            <a:chExt cx="981" cy="1105"/>
          </a:xfrm>
        </p:grpSpPr>
        <p:pic>
          <p:nvPicPr>
            <p:cNvPr id="102436" name="Picture 11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7" name="Freeform 11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1" name="Group 113"/>
          <p:cNvGrpSpPr>
            <a:grpSpLocks/>
          </p:cNvGrpSpPr>
          <p:nvPr/>
        </p:nvGrpSpPr>
        <p:grpSpPr bwMode="auto">
          <a:xfrm flipH="1">
            <a:off x="7254875" y="3670300"/>
            <a:ext cx="641350" cy="558800"/>
            <a:chOff x="-44" y="1473"/>
            <a:chExt cx="981" cy="1105"/>
          </a:xfrm>
        </p:grpSpPr>
        <p:pic>
          <p:nvPicPr>
            <p:cNvPr id="102434" name="Picture 114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5" name="Freeform 11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/>
      <p:bldP spid="102409" grpId="0"/>
      <p:bldP spid="102410" grpId="0"/>
      <p:bldP spid="102411" grpId="0"/>
      <p:bldP spid="102412" grpId="0" animBg="1"/>
      <p:bldP spid="102413" grpId="0"/>
      <p:bldP spid="102414" grpId="0" animBg="1"/>
      <p:bldP spid="102416" grpId="0"/>
      <p:bldP spid="102417" grpId="0" animBg="1"/>
      <p:bldP spid="102419" grpId="0" animBg="1"/>
      <p:bldP spid="102420" grpId="0" animBg="1"/>
      <p:bldP spid="102421" grpId="0" animBg="1"/>
      <p:bldP spid="102422" grpId="0"/>
      <p:bldP spid="102423" grpId="0"/>
      <p:bldP spid="102424" grpId="0"/>
      <p:bldP spid="102426" grpId="0" animBg="1"/>
      <p:bldP spid="1024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reeform 139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>
              <a:gd name="T0" fmla="*/ 2147483647 w 2269"/>
              <a:gd name="T1" fmla="*/ 2147483647 h 854"/>
              <a:gd name="T2" fmla="*/ 2147483647 w 2269"/>
              <a:gd name="T3" fmla="*/ 2147483647 h 854"/>
              <a:gd name="T4" fmla="*/ 2147483647 w 2269"/>
              <a:gd name="T5" fmla="*/ 2147483647 h 854"/>
              <a:gd name="T6" fmla="*/ 2147483647 w 2269"/>
              <a:gd name="T7" fmla="*/ 2147483647 h 854"/>
              <a:gd name="T8" fmla="*/ 2147483647 w 2269"/>
              <a:gd name="T9" fmla="*/ 2147483647 h 854"/>
              <a:gd name="T10" fmla="*/ 2147483647 w 2269"/>
              <a:gd name="T11" fmla="*/ 2147483647 h 854"/>
              <a:gd name="T12" fmla="*/ 2147483647 w 2269"/>
              <a:gd name="T13" fmla="*/ 2147483647 h 8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9"/>
              <a:gd name="T22" fmla="*/ 0 h 854"/>
              <a:gd name="T23" fmla="*/ 2269 w 2269"/>
              <a:gd name="T24" fmla="*/ 854 h 8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4" name="Freeform 29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5" name="Line 32"/>
          <p:cNvSpPr>
            <a:spLocks noChangeShapeType="1"/>
          </p:cNvSpPr>
          <p:nvPr/>
        </p:nvSpPr>
        <p:spPr bwMode="auto">
          <a:xfrm>
            <a:off x="4583113" y="4244975"/>
            <a:ext cx="604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6" name="Line 34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7" name="Line 35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8" name="Text Box 36"/>
          <p:cNvSpPr txBox="1">
            <a:spLocks noChangeArrowheads="1"/>
          </p:cNvSpPr>
          <p:nvPr/>
        </p:nvSpPr>
        <p:spPr bwMode="auto">
          <a:xfrm>
            <a:off x="8048625" y="32273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5479" name="Text Box 37"/>
          <p:cNvSpPr txBox="1">
            <a:spLocks noChangeArrowheads="1"/>
          </p:cNvSpPr>
          <p:nvPr/>
        </p:nvSpPr>
        <p:spPr bwMode="auto">
          <a:xfrm>
            <a:off x="8175625" y="39957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5480" name="Text Box 38"/>
          <p:cNvSpPr txBox="1">
            <a:spLocks noChangeArrowheads="1"/>
          </p:cNvSpPr>
          <p:nvPr/>
        </p:nvSpPr>
        <p:spPr bwMode="auto">
          <a:xfrm>
            <a:off x="8137525" y="48910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10.0.0.3</a:t>
            </a: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5630863" y="2855913"/>
            <a:ext cx="1871662" cy="1033462"/>
            <a:chOff x="3550" y="2055"/>
            <a:chExt cx="1179" cy="651"/>
          </a:xfrm>
        </p:grpSpPr>
        <p:grpSp>
          <p:nvGrpSpPr>
            <p:cNvPr id="105574" name="Group 50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05579" name="Rectangle 40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80" name="Text Box 39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10.0.0.1, 3345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81" name="Group 44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86" name="Freeform 4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82" name="Group 4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83" name="Freeform 4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4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5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75" name="Freeform 51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>
                <a:gd name="T0" fmla="*/ 0 w 417"/>
                <a:gd name="T1" fmla="*/ 9905 h 264"/>
                <a:gd name="T2" fmla="*/ 28602 w 417"/>
                <a:gd name="T3" fmla="*/ 9905 h 264"/>
                <a:gd name="T4" fmla="*/ 28602 w 417"/>
                <a:gd name="T5" fmla="*/ 0 h 264"/>
                <a:gd name="T6" fmla="*/ 0 60000 65536"/>
                <a:gd name="T7" fmla="*/ 0 60000 65536"/>
                <a:gd name="T8" fmla="*/ 0 60000 65536"/>
                <a:gd name="T9" fmla="*/ 0 w 417"/>
                <a:gd name="T10" fmla="*/ 0 h 264"/>
                <a:gd name="T11" fmla="*/ 417 w 417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76" name="Group 87"/>
            <p:cNvGrpSpPr>
              <a:grpSpLocks/>
            </p:cNvGrpSpPr>
            <p:nvPr/>
          </p:nvGrpSpPr>
          <p:grpSpPr bwMode="auto">
            <a:xfrm>
              <a:off x="4032" y="2416"/>
              <a:ext cx="218" cy="231"/>
              <a:chOff x="5140" y="400"/>
              <a:chExt cx="218" cy="231"/>
            </a:xfrm>
          </p:grpSpPr>
          <p:sp>
            <p:nvSpPr>
              <p:cNvPr id="105577" name="Oval 8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78" name="Text Box 52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05482" name="Text Box 54"/>
          <p:cNvSpPr txBox="1">
            <a:spLocks noChangeArrowheads="1"/>
          </p:cNvSpPr>
          <p:nvPr/>
        </p:nvSpPr>
        <p:spPr bwMode="auto">
          <a:xfrm>
            <a:off x="4533900" y="38179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5483" name="Line 55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4" name="Text Box 56"/>
          <p:cNvSpPr txBox="1">
            <a:spLocks noChangeArrowheads="1"/>
          </p:cNvSpPr>
          <p:nvPr/>
        </p:nvSpPr>
        <p:spPr bwMode="auto">
          <a:xfrm>
            <a:off x="2695575" y="4375150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5485" name="Line 57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6469063" y="1570038"/>
            <a:ext cx="2433637" cy="1389062"/>
            <a:chOff x="3944" y="989"/>
            <a:chExt cx="1533" cy="875"/>
          </a:xfrm>
        </p:grpSpPr>
        <p:sp>
          <p:nvSpPr>
            <p:cNvPr id="105572" name="Text Box 53"/>
            <p:cNvSpPr txBox="1">
              <a:spLocks noChangeArrowheads="1"/>
            </p:cNvSpPr>
            <p:nvPr/>
          </p:nvSpPr>
          <p:spPr bwMode="auto">
            <a:xfrm>
              <a:off x="4121" y="989"/>
              <a:ext cx="135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1: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10.0.0.1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sends datagram 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128.119.40.186, 80</a:t>
              </a:r>
            </a:p>
          </p:txBody>
        </p:sp>
        <p:sp>
          <p:nvSpPr>
            <p:cNvPr id="105573" name="Line 58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487" name="Freeform 67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>
              <a:gd name="T0" fmla="*/ 0 w 2433"/>
              <a:gd name="T1" fmla="*/ 2147483647 h 965"/>
              <a:gd name="T2" fmla="*/ 2147483647 w 2433"/>
              <a:gd name="T3" fmla="*/ 2147483647 h 965"/>
              <a:gd name="T4" fmla="*/ 2147483647 w 2433"/>
              <a:gd name="T5" fmla="*/ 2147483647 h 965"/>
              <a:gd name="T6" fmla="*/ 2147483647 w 2433"/>
              <a:gd name="T7" fmla="*/ 2147483647 h 965"/>
              <a:gd name="T8" fmla="*/ 2147483647 w 2433"/>
              <a:gd name="T9" fmla="*/ 2147483647 h 965"/>
              <a:gd name="T10" fmla="*/ 2147483647 w 2433"/>
              <a:gd name="T11" fmla="*/ 2147483647 h 965"/>
              <a:gd name="T12" fmla="*/ 0 w 2433"/>
              <a:gd name="T13" fmla="*/ 2147483647 h 9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3"/>
              <a:gd name="T22" fmla="*/ 0 h 965"/>
              <a:gd name="T23" fmla="*/ 2433 w 2433"/>
              <a:gd name="T24" fmla="*/ 965 h 9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8" name="Rectangle 62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489" name="Text Box 60"/>
          <p:cNvSpPr txBox="1">
            <a:spLocks noChangeArrowheads="1"/>
          </p:cNvSpPr>
          <p:nvPr/>
        </p:nvSpPr>
        <p:spPr bwMode="auto">
          <a:xfrm>
            <a:off x="2386013" y="1419225"/>
            <a:ext cx="367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translation 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WAN side addr        LAN side addr</a:t>
            </a:r>
          </a:p>
        </p:txBody>
      </p:sp>
      <p:sp>
        <p:nvSpPr>
          <p:cNvPr id="105490" name="Line 63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1" name="Line 64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2" name="Line 65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2401888" y="2044700"/>
            <a:ext cx="370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138.76.29.7, 5001   10.0.0.1, 3345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……                                         ……</a:t>
            </a:r>
          </a:p>
        </p:txBody>
      </p:sp>
      <p:grpSp>
        <p:nvGrpSpPr>
          <p:cNvPr id="8" name="Group 135"/>
          <p:cNvGrpSpPr>
            <a:grpSpLocks/>
          </p:cNvGrpSpPr>
          <p:nvPr/>
        </p:nvGrpSpPr>
        <p:grpSpPr bwMode="auto">
          <a:xfrm>
            <a:off x="4765675" y="3435350"/>
            <a:ext cx="2784475" cy="1631950"/>
            <a:chOff x="3002" y="2417"/>
            <a:chExt cx="1754" cy="1028"/>
          </a:xfrm>
        </p:grpSpPr>
        <p:sp>
          <p:nvSpPr>
            <p:cNvPr id="105558" name="Rectangle 91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59" name="Text Box 92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10.0.0.1, 3345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60" name="Group 93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05569" name="Freeform 94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0" name="Line 95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1" name="Line 96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61" name="Group 97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05566" name="Freeform 9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7" name="Line 9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8" name="Line 10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62" name="Freeform 101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>
                <a:gd name="T0" fmla="*/ 577 w 577"/>
                <a:gd name="T1" fmla="*/ 0 h 768"/>
                <a:gd name="T2" fmla="*/ 342 w 577"/>
                <a:gd name="T3" fmla="*/ 0 h 768"/>
                <a:gd name="T4" fmla="*/ 342 w 577"/>
                <a:gd name="T5" fmla="*/ 768 h 768"/>
                <a:gd name="T6" fmla="*/ 0 w 577"/>
                <a:gd name="T7" fmla="*/ 76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7"/>
                <a:gd name="T13" fmla="*/ 0 h 768"/>
                <a:gd name="T14" fmla="*/ 577 w 577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63" name="Group 102"/>
            <p:cNvGrpSpPr>
              <a:grpSpLocks/>
            </p:cNvGrpSpPr>
            <p:nvPr/>
          </p:nvGrpSpPr>
          <p:grpSpPr bwMode="auto">
            <a:xfrm>
              <a:off x="4240" y="3061"/>
              <a:ext cx="218" cy="231"/>
              <a:chOff x="5140" y="400"/>
              <a:chExt cx="218" cy="231"/>
            </a:xfrm>
          </p:grpSpPr>
          <p:sp>
            <p:nvSpPr>
              <p:cNvPr id="105564" name="Oval 103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65" name="Text Box 104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" name="Group 108"/>
          <p:cNvGrpSpPr>
            <a:grpSpLocks/>
          </p:cNvGrpSpPr>
          <p:nvPr/>
        </p:nvGrpSpPr>
        <p:grpSpPr bwMode="auto">
          <a:xfrm>
            <a:off x="1531938" y="3652838"/>
            <a:ext cx="2497137" cy="566737"/>
            <a:chOff x="1026" y="3559"/>
            <a:chExt cx="1573" cy="357"/>
          </a:xfrm>
        </p:grpSpPr>
        <p:grpSp>
          <p:nvGrpSpPr>
            <p:cNvPr id="105543" name="Group 68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05548" name="Rectangle 69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9" name="Text Box 70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138.76.29.7, 5001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50" name="Group 71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55" name="Freeform 72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6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7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51" name="Group 7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52" name="Freeform 7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510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4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44" name="Line 79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45" name="Group 105"/>
            <p:cNvGrpSpPr>
              <a:grpSpLocks/>
            </p:cNvGrpSpPr>
            <p:nvPr/>
          </p:nvGrpSpPr>
          <p:grpSpPr bwMode="auto">
            <a:xfrm>
              <a:off x="1143" y="3613"/>
              <a:ext cx="218" cy="231"/>
              <a:chOff x="5140" y="400"/>
              <a:chExt cx="218" cy="231"/>
            </a:xfrm>
          </p:grpSpPr>
          <p:sp>
            <p:nvSpPr>
              <p:cNvPr id="105546" name="Oval 10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7" name="Text Box 107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7" name="Group 112"/>
          <p:cNvGrpSpPr>
            <a:grpSpLocks/>
          </p:cNvGrpSpPr>
          <p:nvPr/>
        </p:nvGrpSpPr>
        <p:grpSpPr bwMode="auto">
          <a:xfrm>
            <a:off x="100013" y="1671638"/>
            <a:ext cx="5054600" cy="2052637"/>
            <a:chOff x="63" y="1306"/>
            <a:chExt cx="3184" cy="1293"/>
          </a:xfrm>
        </p:grpSpPr>
        <p:sp>
          <p:nvSpPr>
            <p:cNvPr id="105539" name="Text Box 82"/>
            <p:cNvSpPr txBox="1">
              <a:spLocks noChangeArrowheads="1"/>
            </p:cNvSpPr>
            <p:nvPr/>
          </p:nvSpPr>
          <p:spPr bwMode="auto">
            <a:xfrm>
              <a:off x="63" y="1306"/>
              <a:ext cx="131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2: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NAT router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changes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source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addr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from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10.0.0.1, 3345 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138.76.29.7, 5001,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updates table</a:t>
              </a:r>
            </a:p>
          </p:txBody>
        </p:sp>
        <p:sp>
          <p:nvSpPr>
            <p:cNvPr id="105540" name="Line 83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1" name="Line 110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2" name="Line 111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29"/>
          <p:cNvGrpSpPr>
            <a:grpSpLocks/>
          </p:cNvGrpSpPr>
          <p:nvPr/>
        </p:nvGrpSpPr>
        <p:grpSpPr bwMode="auto">
          <a:xfrm>
            <a:off x="1360488" y="4681538"/>
            <a:ext cx="2471737" cy="696912"/>
            <a:chOff x="1163" y="3752"/>
            <a:chExt cx="1557" cy="439"/>
          </a:xfrm>
        </p:grpSpPr>
        <p:sp>
          <p:nvSpPr>
            <p:cNvPr id="105525" name="Rectangle 115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26" name="Text Box 116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138.76.29.7, 5001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7" name="Group 117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05536" name="Freeform 11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7" name="Line 11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8" name="Line 12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28" name="Group 121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05533" name="Freeform 122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4" name="Line 123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5" name="Line 124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9" name="Line 125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30" name="Group 126"/>
            <p:cNvGrpSpPr>
              <a:grpSpLocks/>
            </p:cNvGrpSpPr>
            <p:nvPr/>
          </p:nvGrpSpPr>
          <p:grpSpPr bwMode="auto">
            <a:xfrm>
              <a:off x="2409" y="3815"/>
              <a:ext cx="218" cy="231"/>
              <a:chOff x="5140" y="400"/>
              <a:chExt cx="218" cy="231"/>
            </a:xfrm>
          </p:grpSpPr>
          <p:sp>
            <p:nvSpPr>
              <p:cNvPr id="105531" name="Oval 127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32" name="Text Box 128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33603" name="Text Box 131"/>
          <p:cNvSpPr txBox="1">
            <a:spLocks noChangeArrowheads="1"/>
          </p:cNvSpPr>
          <p:nvPr/>
        </p:nvSpPr>
        <p:spPr bwMode="auto">
          <a:xfrm>
            <a:off x="1317625" y="5170488"/>
            <a:ext cx="2089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reply arrives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dest. address: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138.76.29.7, 5001</a:t>
            </a:r>
          </a:p>
        </p:txBody>
      </p:sp>
      <p:sp>
        <p:nvSpPr>
          <p:cNvPr id="233608" name="Text Box 136"/>
          <p:cNvSpPr txBox="1">
            <a:spLocks noChangeArrowheads="1"/>
          </p:cNvSpPr>
          <p:nvPr/>
        </p:nvSpPr>
        <p:spPr bwMode="auto">
          <a:xfrm>
            <a:off x="4741863" y="5005388"/>
            <a:ext cx="38671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router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changes datagram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dest addr from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to 10.0.0.1, 3345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500" name="Line 138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25" name="Rectangle 141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5502" name="Picture 142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503" name="Group 143"/>
          <p:cNvGrpSpPr>
            <a:grpSpLocks/>
          </p:cNvGrpSpPr>
          <p:nvPr/>
        </p:nvGrpSpPr>
        <p:grpSpPr bwMode="auto">
          <a:xfrm>
            <a:off x="4035425" y="4095750"/>
            <a:ext cx="587375" cy="323850"/>
            <a:chOff x="4396" y="1245"/>
            <a:chExt cx="672" cy="248"/>
          </a:xfrm>
        </p:grpSpPr>
        <p:sp>
          <p:nvSpPr>
            <p:cNvPr id="10551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0" name="Group 147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5523" name="Freeform 14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24" name="Freeform 14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1" name="Line 150"/>
            <p:cNvSpPr>
              <a:spLocks noChangeShapeType="1"/>
            </p:cNvSpPr>
            <p:nvPr/>
          </p:nvSpPr>
          <p:spPr bwMode="auto">
            <a:xfrm>
              <a:off x="4400" y="1322"/>
              <a:ext cx="0" cy="1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22" name="Line 151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4" name="Group 156"/>
          <p:cNvGrpSpPr>
            <a:grpSpLocks/>
          </p:cNvGrpSpPr>
          <p:nvPr/>
        </p:nvGrpSpPr>
        <p:grpSpPr bwMode="auto">
          <a:xfrm flipH="1">
            <a:off x="7529513" y="3311525"/>
            <a:ext cx="641350" cy="558800"/>
            <a:chOff x="-44" y="1473"/>
            <a:chExt cx="981" cy="1105"/>
          </a:xfrm>
        </p:grpSpPr>
        <p:pic>
          <p:nvPicPr>
            <p:cNvPr id="105515" name="Picture 15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6" name="Freeform 15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5" name="Group 159"/>
          <p:cNvGrpSpPr>
            <a:grpSpLocks/>
          </p:cNvGrpSpPr>
          <p:nvPr/>
        </p:nvGrpSpPr>
        <p:grpSpPr bwMode="auto">
          <a:xfrm flipH="1">
            <a:off x="7540625" y="4054475"/>
            <a:ext cx="641350" cy="558800"/>
            <a:chOff x="-44" y="1473"/>
            <a:chExt cx="981" cy="1105"/>
          </a:xfrm>
        </p:grpSpPr>
        <p:pic>
          <p:nvPicPr>
            <p:cNvPr id="105513" name="Picture 16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4" name="Freeform 1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6" name="Group 162"/>
          <p:cNvGrpSpPr>
            <a:grpSpLocks/>
          </p:cNvGrpSpPr>
          <p:nvPr/>
        </p:nvGrpSpPr>
        <p:grpSpPr bwMode="auto">
          <a:xfrm flipH="1">
            <a:off x="7548563" y="4808538"/>
            <a:ext cx="641350" cy="558800"/>
            <a:chOff x="-44" y="1473"/>
            <a:chExt cx="981" cy="1105"/>
          </a:xfrm>
        </p:grpSpPr>
        <p:pic>
          <p:nvPicPr>
            <p:cNvPr id="105511" name="Picture 16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2" name="Freeform 16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507" name="Line 32"/>
          <p:cNvSpPr>
            <a:spLocks noChangeShapeType="1"/>
          </p:cNvSpPr>
          <p:nvPr/>
        </p:nvSpPr>
        <p:spPr bwMode="auto">
          <a:xfrm>
            <a:off x="7386638" y="4238625"/>
            <a:ext cx="219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33" grpId="0"/>
      <p:bldP spid="233603" grpId="0"/>
      <p:bldP spid="2336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1600200"/>
            <a:ext cx="8418512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motivation: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local network uses just one IP address as far as outside world is concerned: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range of addresses not needed from ISP:  just one IP address for all devices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addresses of devices in local network without notifying outside world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ISP without changing addresses of devices in local network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devices inside local net not explicitly addressable, visible by outside world (a security plus)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9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3427" name="Picture 9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8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2725"/>
            <a:ext cx="857567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implementation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NAT router must:</a:t>
            </a:r>
            <a:br>
              <a:rPr lang="en-US" altLang="en-US" dirty="0">
                <a:ea typeface="ＭＳ Ｐゴシック" charset="-128"/>
                <a:cs typeface="ＭＳ Ｐゴシック" charset="-128"/>
              </a:rPr>
            </a:b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outgoing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(source IP address, port #) of every outgoing datagram to (NAT IP address, new port #)</a:t>
            </a:r>
          </a:p>
          <a:p>
            <a:pPr marL="914400" lvl="2" indent="0">
              <a:lnSpc>
                <a:spcPct val="80000"/>
              </a:lnSpc>
              <a:buFontTx/>
              <a:buNone/>
            </a:pPr>
            <a:r>
              <a:rPr lang="en-US" altLang="en-US" sz="2400" dirty="0">
                <a:cs typeface="Gill Sans MT" charset="0"/>
              </a:rPr>
              <a:t>. . . remote clients/servers will respond using (NAT IP address, new port #) as destination </a:t>
            </a:r>
            <a:r>
              <a:rPr lang="en-US" altLang="en-US" sz="2400" dirty="0" err="1">
                <a:cs typeface="Gill Sans MT" charset="0"/>
              </a:rPr>
              <a:t>addr</a:t>
            </a:r>
            <a:br>
              <a:rPr lang="en-US" altLang="en-US" sz="2400" dirty="0">
                <a:cs typeface="Gill Sans MT" charset="0"/>
              </a:rPr>
            </a:br>
            <a:endParaRPr lang="en-US" altLang="en-US" sz="2400" dirty="0">
              <a:cs typeface="Gill Sans MT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remember (in NAT translation table)</a:t>
            </a:r>
            <a:r>
              <a:rPr lang="en-US" altLang="en-US" i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every (source IP address, port #)  to (NAT IP address, new port #) translation pair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incoming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(NAT IP address, new port #) in </a:t>
            </a:r>
            <a:r>
              <a:rPr lang="en-US" altLang="en-US" dirty="0" err="1">
                <a:ea typeface="ＭＳ Ｐゴシック" charset="-128"/>
              </a:rPr>
              <a:t>dest</a:t>
            </a:r>
            <a:r>
              <a:rPr lang="en-US" altLang="en-US" dirty="0">
                <a:ea typeface="ＭＳ Ｐゴシック" charset="-128"/>
              </a:rPr>
              <a:t>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4451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7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2725"/>
            <a:ext cx="857567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implementation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NAT router must:</a:t>
            </a:r>
            <a:br>
              <a:rPr lang="en-US" altLang="en-US" dirty="0">
                <a:ea typeface="ＭＳ Ｐゴシック" charset="-128"/>
                <a:cs typeface="ＭＳ Ｐゴシック" charset="-128"/>
              </a:rPr>
            </a:b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outgoing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(source IP address, port #) of every outgoing datagram to (NAT IP address, new port #)</a:t>
            </a:r>
          </a:p>
          <a:p>
            <a:pPr marL="914400" lvl="2" indent="0">
              <a:lnSpc>
                <a:spcPct val="80000"/>
              </a:lnSpc>
              <a:buFontTx/>
              <a:buNone/>
            </a:pPr>
            <a:r>
              <a:rPr lang="en-US" altLang="en-US" sz="2400" dirty="0">
                <a:cs typeface="Gill Sans MT" charset="0"/>
              </a:rPr>
              <a:t>. . . remote clients/servers will respond using (NAT IP address, new port #) as destination </a:t>
            </a:r>
            <a:r>
              <a:rPr lang="en-US" altLang="en-US" sz="2400" dirty="0" err="1">
                <a:cs typeface="Gill Sans MT" charset="0"/>
              </a:rPr>
              <a:t>addr</a:t>
            </a:r>
            <a:br>
              <a:rPr lang="en-US" altLang="en-US" sz="2400" dirty="0">
                <a:cs typeface="Gill Sans MT" charset="0"/>
              </a:rPr>
            </a:br>
            <a:endParaRPr lang="en-US" altLang="en-US" sz="2400" dirty="0">
              <a:cs typeface="Gill Sans MT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remember (in NAT translation table)</a:t>
            </a:r>
            <a:r>
              <a:rPr lang="en-US" altLang="en-US" i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every (source IP address, port #)  to (NAT IP address, new port #) translation pair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incoming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(NAT IP address, new port #) in </a:t>
            </a:r>
            <a:r>
              <a:rPr lang="en-US" altLang="en-US" dirty="0" err="1">
                <a:ea typeface="ＭＳ Ｐゴシック" charset="-128"/>
              </a:rPr>
              <a:t>dest</a:t>
            </a:r>
            <a:r>
              <a:rPr lang="en-US" altLang="en-US" dirty="0">
                <a:ea typeface="ＭＳ Ｐゴシック" charset="-128"/>
              </a:rPr>
              <a:t>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4451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3463</TotalTime>
  <Words>1461</Words>
  <Application>Microsoft Macintosh PowerPoint</Application>
  <PresentationFormat>On-screen Show (4:3)</PresentationFormat>
  <Paragraphs>316</Paragraphs>
  <Slides>37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Courier New</vt:lpstr>
      <vt:lpstr>Lucida Bright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Private Address Space &amp; NAT</vt:lpstr>
      <vt:lpstr>PowerPoint Presentation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Network address vs LAN address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 Resolution Protocol (ARP)</vt:lpstr>
      <vt:lpstr>MAC addresses and ARP</vt:lpstr>
      <vt:lpstr>MAC addresses and ARP</vt:lpstr>
      <vt:lpstr>MAC addresses (more)</vt:lpstr>
      <vt:lpstr>ARP: address resolution protocol</vt:lpstr>
      <vt:lpstr>ARP protocol: same LAN</vt:lpstr>
      <vt:lpstr>Address Translation Protocol (ARP)</vt:lpstr>
      <vt:lpstr>ARP Packet Format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156</cp:revision>
  <dcterms:created xsi:type="dcterms:W3CDTF">2020-02-13T13:47:54Z</dcterms:created>
  <dcterms:modified xsi:type="dcterms:W3CDTF">2023-03-02T18:46:21Z</dcterms:modified>
</cp:coreProperties>
</file>