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97" r:id="rId3"/>
    <p:sldMasterId id="2147483712" r:id="rId4"/>
  </p:sldMasterIdLst>
  <p:notesMasterIdLst>
    <p:notesMasterId r:id="rId67"/>
  </p:notesMasterIdLst>
  <p:sldIdLst>
    <p:sldId id="1680" r:id="rId5"/>
    <p:sldId id="1676" r:id="rId6"/>
    <p:sldId id="1681" r:id="rId7"/>
    <p:sldId id="1677" r:id="rId8"/>
    <p:sldId id="1678" r:id="rId9"/>
    <p:sldId id="1679" r:id="rId10"/>
    <p:sldId id="1641" r:id="rId11"/>
    <p:sldId id="1682" r:id="rId12"/>
    <p:sldId id="1674" r:id="rId13"/>
    <p:sldId id="1584" r:id="rId14"/>
    <p:sldId id="1579" r:id="rId15"/>
    <p:sldId id="1577" r:id="rId16"/>
    <p:sldId id="698" r:id="rId17"/>
    <p:sldId id="701" r:id="rId18"/>
    <p:sldId id="699" r:id="rId19"/>
    <p:sldId id="700" r:id="rId20"/>
    <p:sldId id="1631" r:id="rId21"/>
    <p:sldId id="702" r:id="rId22"/>
    <p:sldId id="1627" r:id="rId23"/>
    <p:sldId id="1608" r:id="rId24"/>
    <p:sldId id="1611" r:id="rId25"/>
    <p:sldId id="1612" r:id="rId26"/>
    <p:sldId id="1609" r:id="rId27"/>
    <p:sldId id="1610" r:id="rId28"/>
    <p:sldId id="1614" r:id="rId29"/>
    <p:sldId id="1557" r:id="rId30"/>
    <p:sldId id="740" r:id="rId31"/>
    <p:sldId id="741" r:id="rId32"/>
    <p:sldId id="742" r:id="rId33"/>
    <p:sldId id="743" r:id="rId34"/>
    <p:sldId id="744" r:id="rId35"/>
    <p:sldId id="1558" r:id="rId36"/>
    <p:sldId id="1559" r:id="rId37"/>
    <p:sldId id="1683" r:id="rId38"/>
    <p:sldId id="1684" r:id="rId39"/>
    <p:sldId id="1685" r:id="rId40"/>
    <p:sldId id="1633" r:id="rId41"/>
    <p:sldId id="1634" r:id="rId42"/>
    <p:sldId id="1635" r:id="rId43"/>
    <p:sldId id="1636" r:id="rId44"/>
    <p:sldId id="1637" r:id="rId45"/>
    <p:sldId id="1638" r:id="rId46"/>
    <p:sldId id="1639" r:id="rId47"/>
    <p:sldId id="1640" r:id="rId48"/>
    <p:sldId id="1650" r:id="rId49"/>
    <p:sldId id="1651" r:id="rId50"/>
    <p:sldId id="1652" r:id="rId51"/>
    <p:sldId id="1653" r:id="rId52"/>
    <p:sldId id="1654" r:id="rId53"/>
    <p:sldId id="1655" r:id="rId54"/>
    <p:sldId id="1656" r:id="rId55"/>
    <p:sldId id="1644" r:id="rId56"/>
    <p:sldId id="1657" r:id="rId57"/>
    <p:sldId id="1645" r:id="rId58"/>
    <p:sldId id="1646" r:id="rId59"/>
    <p:sldId id="1647" r:id="rId60"/>
    <p:sldId id="1659" r:id="rId61"/>
    <p:sldId id="1648" r:id="rId62"/>
    <p:sldId id="1660" r:id="rId63"/>
    <p:sldId id="1658" r:id="rId64"/>
    <p:sldId id="1545" r:id="rId65"/>
    <p:sldId id="1547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63"/>
  </p:normalViewPr>
  <p:slideViewPr>
    <p:cSldViewPr snapToGrid="0" snapToObjects="1">
      <p:cViewPr varScale="1">
        <p:scale>
          <a:sx n="124" d="100"/>
          <a:sy n="124" d="100"/>
        </p:scale>
        <p:origin x="7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A71EF0A-46FB-7D4E-9E77-9773BC6C90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DA9FE336-A5D4-4242-83F3-2461EA56E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A4268-7406-FE4D-B758-94F373887227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 March 2024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6" name="Rectangle 6">
            <a:extLst>
              <a:ext uri="{FF2B5EF4-FFF2-40B4-BE49-F238E27FC236}">
                <a16:creationId xmlns:a16="http://schemas.microsoft.com/office/drawing/2014/main" id="{9BB2BF1F-55B2-DD4D-AF5D-8B742AD6AC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8117" name="Rectangle 7">
            <a:extLst>
              <a:ext uri="{FF2B5EF4-FFF2-40B4-BE49-F238E27FC236}">
                <a16:creationId xmlns:a16="http://schemas.microsoft.com/office/drawing/2014/main" id="{9AC7DD57-672B-6242-B0CF-8F7B6E7E8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F8CC2-C7EE-9E44-B5E8-944BBC4910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8" name="Rectangle 2">
            <a:extLst>
              <a:ext uri="{FF2B5EF4-FFF2-40B4-BE49-F238E27FC236}">
                <a16:creationId xmlns:a16="http://schemas.microsoft.com/office/drawing/2014/main" id="{6F422C3B-C3CB-634F-AF45-22EA73BE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9" name="Rectangle 3">
            <a:extLst>
              <a:ext uri="{FF2B5EF4-FFF2-40B4-BE49-F238E27FC236}">
                <a16:creationId xmlns:a16="http://schemas.microsoft.com/office/drawing/2014/main" id="{0220F1A6-41DD-5C45-8045-60DAC4CB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272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C861-C63E-8F4A-84BA-BC5FC1F0191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 March 2024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B1F1E-3FC9-A34F-9A65-F020694DB3D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 March 2024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 March 2024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 March 2024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3/5/24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3/5/24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3/5/24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56F9-2D74-9A61-CBD3-589B660D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DD8B8-5BC4-BE40-96DD-D28420E2E502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6E652-8286-D099-C321-748E2FC9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8F836-2FF2-8C90-BA7A-D8270007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71B63-4153-B04E-B1B6-610288EDC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7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A3AE1-C5FD-1ED9-D41B-BBC2F966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9FC0-E30D-E343-A9BD-1707D3117E77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5B4C9-AACB-A68E-B3D3-AB4A6E22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D14B9-BF81-A10C-8342-4CF543B2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B86B8-2F00-C94E-BE77-938007FD9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1DDE-E601-8560-0564-4E6F0B06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AD1E-B82D-894B-B055-CFD0B6315C5B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FF1F-DDF5-263F-FD73-05CCAA1C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CBB8-C00A-77C6-AE8E-92FF065F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A0706-A0EC-B749-B580-DE80DE4AC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87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761FD3-8522-686A-44D4-DC942623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04E88-AA9D-D649-ADC1-2B4DC995E0A5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E00D2-526D-479E-9A32-15E3B0D6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37AD5C-5B2C-5841-6D09-7E9B0B4F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74FCE-B3F3-5343-BC82-0B2AA742F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805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442AE5-9D61-54E4-8765-4A9B428F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21291-2832-FE49-82CE-7275F1318FD1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F0C2F8-8130-DDB2-2224-7B9CE206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8C2B5B-02F1-B137-69D0-FA6F5309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BBEF-C698-C94A-9E05-5550FE775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817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B4CF69-3727-901B-53E0-66885419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1FC36-F502-514F-AFAC-420FEA007A7F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809069-A0F4-7B39-675A-D654CF0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63EBAE-0F30-F411-1B75-EFE6E4D7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E895E-DCF5-E046-8291-42F26CBA1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25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A079E1-750B-75F4-FC93-F00130AD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24EFA-65F0-CB42-B943-2CD84E077EDF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26100E-2347-2C1B-8C08-D272F806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1FB1C4-9857-4EFD-9FC8-EB1C78EE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BD522-F540-554A-9652-CE12641F5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15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7B5767-AFA9-BA00-2783-2623C5384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E01C-E405-144F-9281-6954FD452722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5BCAE-0FCC-0332-1B3E-6B370A9B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CD9C2-6877-0DA1-4AA4-6A896013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5869-5659-5B46-BF37-673B06EBE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69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5D5636-75ED-8C5A-4DAD-131CD67A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16832-DB80-7248-BE9D-85E708DD3CCB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7164CB-F6F1-11D3-6727-F7781584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82942A-94A0-E152-A92E-5ED43970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E347-99AF-1F43-B931-788D1A651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048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9F1F-F7BB-C492-D7C5-09F0093C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4F950-89BC-3B4E-9809-1DEEE3DB0332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EF4F-AFFB-161B-CF18-8299FE2B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224A5-8B4D-2C7A-B040-66FD037A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0C8D-7A0C-2C4C-B990-8807904AD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543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FACBE-379D-3382-4D7C-83786344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2CD9-58FE-7145-A648-7556218A09F6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4F4F-3160-16B0-46A5-3A605BAA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D00E9-9FF9-8D27-2853-3C84CC13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D54A-E276-F64F-B195-9AE429DAC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476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D971-2B8A-73CA-0B94-8543D65F1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3D9B-2C64-F846-8989-6D2955512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35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1A390-3B70-A8CA-1AEB-52C0AE8E3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20585-B428-134C-B7F2-198C549AD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815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B7CC-590F-6D74-5AC3-D32F891F7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0C01B-4F22-C54B-8BF6-2735D215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90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40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641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64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522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412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96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464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31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354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501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646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4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FEADFB9-54E2-03E7-9D2C-60AF0D0B95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15F090-E90E-8226-E632-730BEC213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D845-A798-C640-97EE-DBDF725B2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FC1D29-7CB2-684A-A735-64B80C3986EE}" type="datetime1">
              <a:rPr lang="en-US" altLang="en-US"/>
              <a:pPr>
                <a:defRPr/>
              </a:pPr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A0E6-94E0-03FF-694D-990D82D04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70E7-239E-2E8A-D1AE-FE73D9E21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FE3BF27-44C4-D64A-9FF3-A089E9DE0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0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3/5/24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46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DHCP, NAT, ARP, ICMP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CEEE2-506E-6B01-79FA-A0ABA6B5EDB2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Feb 29</a:t>
            </a:r>
            <a:r>
              <a:rPr lang="en-US" sz="2000" b="1" baseline="30000" dirty="0">
                <a:latin typeface="Lucida Bright" panose="02040602050505020304" pitchFamily="18" charset="77"/>
              </a:rPr>
              <a:t>th</a:t>
            </a:r>
            <a:r>
              <a:rPr lang="en-US" sz="2000" b="1" dirty="0">
                <a:latin typeface="Lucida Bright" panose="02040602050505020304" pitchFamily="18" charset="77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933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A8C9-D540-514B-8617-0F9676AFB8C3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(ifconfig/ipconfig)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6E862-1E0F-D440-BE33-F084960DC62F}"/>
              </a:ext>
            </a:extLst>
          </p:cNvPr>
          <p:cNvSpPr/>
          <p:nvPr/>
        </p:nvSpPr>
        <p:spPr>
          <a:xfrm>
            <a:off x="1546217" y="4743541"/>
            <a:ext cx="1697046" cy="2999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Private Address Space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&amp;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NAT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29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445B-B21E-5E44-B2EA-F1ACDE51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7" y="880171"/>
            <a:ext cx="7557025" cy="4765148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17965-CACF-F44F-AB15-E124246F263F}"/>
              </a:ext>
            </a:extLst>
          </p:cNvPr>
          <p:cNvSpPr/>
          <p:nvPr/>
        </p:nvSpPr>
        <p:spPr>
          <a:xfrm>
            <a:off x="997527" y="4215740"/>
            <a:ext cx="4441372" cy="9025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0" y="2579688"/>
            <a:ext cx="3849688" cy="1425575"/>
          </a:xfrm>
          <a:custGeom>
            <a:avLst/>
            <a:gdLst>
              <a:gd name="T0" fmla="*/ 2147483647 w 2425"/>
              <a:gd name="T1" fmla="*/ 2147483647 h 898"/>
              <a:gd name="T2" fmla="*/ 2147483647 w 2425"/>
              <a:gd name="T3" fmla="*/ 2147483647 h 898"/>
              <a:gd name="T4" fmla="*/ 2147483647 w 2425"/>
              <a:gd name="T5" fmla="*/ 2147483647 h 898"/>
              <a:gd name="T6" fmla="*/ 2147483647 w 2425"/>
              <a:gd name="T7" fmla="*/ 2147483647 h 898"/>
              <a:gd name="T8" fmla="*/ 2147483647 w 2425"/>
              <a:gd name="T9" fmla="*/ 2147483647 h 898"/>
              <a:gd name="T10" fmla="*/ 2147483647 w 2425"/>
              <a:gd name="T11" fmla="*/ 2147483647 h 898"/>
              <a:gd name="T12" fmla="*/ 2147483647 w 2425"/>
              <a:gd name="T13" fmla="*/ 2147483647 h 898"/>
              <a:gd name="T14" fmla="*/ 2147483647 w 2425"/>
              <a:gd name="T15" fmla="*/ 2147483647 h 8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25"/>
              <a:gd name="T25" fmla="*/ 0 h 898"/>
              <a:gd name="T26" fmla="*/ 2425 w 2425"/>
              <a:gd name="T27" fmla="*/ 898 h 8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25" h="898">
                <a:moveTo>
                  <a:pt x="2056" y="289"/>
                </a:moveTo>
                <a:cubicBezTo>
                  <a:pt x="1826" y="223"/>
                  <a:pt x="1133" y="113"/>
                  <a:pt x="810" y="75"/>
                </a:cubicBezTo>
                <a:cubicBezTo>
                  <a:pt x="487" y="37"/>
                  <a:pt x="230" y="0"/>
                  <a:pt x="115" y="60"/>
                </a:cubicBezTo>
                <a:cubicBezTo>
                  <a:pt x="0" y="120"/>
                  <a:pt x="121" y="301"/>
                  <a:pt x="121" y="433"/>
                </a:cubicBezTo>
                <a:cubicBezTo>
                  <a:pt x="121" y="565"/>
                  <a:pt x="25" y="802"/>
                  <a:pt x="115" y="850"/>
                </a:cubicBezTo>
                <a:cubicBezTo>
                  <a:pt x="205" y="898"/>
                  <a:pt x="316" y="784"/>
                  <a:pt x="662" y="721"/>
                </a:cubicBezTo>
                <a:cubicBezTo>
                  <a:pt x="1008" y="658"/>
                  <a:pt x="1961" y="544"/>
                  <a:pt x="2193" y="472"/>
                </a:cubicBezTo>
                <a:cubicBezTo>
                  <a:pt x="2425" y="400"/>
                  <a:pt x="2292" y="327"/>
                  <a:pt x="2056" y="289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 flipV="1">
            <a:off x="4267200" y="3182938"/>
            <a:ext cx="1214438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 flipH="1">
            <a:off x="7010400" y="3233738"/>
            <a:ext cx="3000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732713" y="21764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859713" y="294481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2410" name="Text Box 14"/>
          <p:cNvSpPr txBox="1">
            <a:spLocks noChangeArrowheads="1"/>
          </p:cNvSpPr>
          <p:nvPr/>
        </p:nvSpPr>
        <p:spPr bwMode="auto">
          <a:xfrm>
            <a:off x="7810500" y="37512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10.0.0.3</a:t>
            </a:r>
          </a:p>
        </p:txBody>
      </p:sp>
      <p:sp>
        <p:nvSpPr>
          <p:cNvPr id="102411" name="Text Box 15"/>
          <p:cNvSpPr txBox="1">
            <a:spLocks noChangeArrowheads="1"/>
          </p:cNvSpPr>
          <p:nvPr/>
        </p:nvSpPr>
        <p:spPr bwMode="auto">
          <a:xfrm>
            <a:off x="4217988" y="2667000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2412" name="Line 16"/>
          <p:cNvSpPr>
            <a:spLocks noChangeShapeType="1"/>
          </p:cNvSpPr>
          <p:nvPr/>
        </p:nvSpPr>
        <p:spPr bwMode="auto">
          <a:xfrm flipH="1">
            <a:off x="4341813" y="29448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3" name="Text Box 17"/>
          <p:cNvSpPr txBox="1">
            <a:spLocks noChangeArrowheads="1"/>
          </p:cNvSpPr>
          <p:nvPr/>
        </p:nvSpPr>
        <p:spPr bwMode="auto">
          <a:xfrm>
            <a:off x="2324100" y="3324225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2414" name="Line 18"/>
          <p:cNvSpPr>
            <a:spLocks noChangeShapeType="1"/>
          </p:cNvSpPr>
          <p:nvPr/>
        </p:nvSpPr>
        <p:spPr bwMode="auto">
          <a:xfrm flipH="1">
            <a:off x="3502025" y="327183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5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6" name="Text Box 81"/>
          <p:cNvSpPr txBox="1">
            <a:spLocks noChangeArrowheads="1"/>
          </p:cNvSpPr>
          <p:nvPr/>
        </p:nvSpPr>
        <p:spPr bwMode="auto">
          <a:xfrm>
            <a:off x="4777756" y="1674813"/>
            <a:ext cx="2157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local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home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10.0.0.0/24</a:t>
            </a:r>
          </a:p>
        </p:txBody>
      </p:sp>
      <p:sp>
        <p:nvSpPr>
          <p:cNvPr id="102417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8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9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0" name="Line 86"/>
          <p:cNvSpPr>
            <a:spLocks noChangeShapeType="1"/>
          </p:cNvSpPr>
          <p:nvPr/>
        </p:nvSpPr>
        <p:spPr bwMode="auto">
          <a:xfrm>
            <a:off x="2578100" y="19129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1" name="Line 87"/>
          <p:cNvSpPr>
            <a:spLocks noChangeShapeType="1"/>
          </p:cNvSpPr>
          <p:nvPr/>
        </p:nvSpPr>
        <p:spPr bwMode="auto">
          <a:xfrm flipH="1" flipV="1">
            <a:off x="766763" y="19002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2" name="Text Box 88"/>
          <p:cNvSpPr txBox="1">
            <a:spLocks noChangeArrowheads="1"/>
          </p:cNvSpPr>
          <p:nvPr/>
        </p:nvSpPr>
        <p:spPr bwMode="auto">
          <a:xfrm>
            <a:off x="1654175" y="1674813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rest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Internet</a:t>
            </a:r>
          </a:p>
        </p:txBody>
      </p:sp>
      <p:sp>
        <p:nvSpPr>
          <p:cNvPr id="102423" name="Text Box 90"/>
          <p:cNvSpPr txBox="1">
            <a:spLocks noChangeArrowheads="1"/>
          </p:cNvSpPr>
          <p:nvPr/>
        </p:nvSpPr>
        <p:spPr bwMode="auto">
          <a:xfrm>
            <a:off x="4260850" y="4741863"/>
            <a:ext cx="382425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with source 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destination in this network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have 10.0.0.0/24 address for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source, destination (as usual)</a:t>
            </a:r>
          </a:p>
        </p:txBody>
      </p:sp>
      <p:sp>
        <p:nvSpPr>
          <p:cNvPr id="102424" name="Text Box 92"/>
          <p:cNvSpPr txBox="1">
            <a:spLocks noChangeArrowheads="1"/>
          </p:cNvSpPr>
          <p:nvPr/>
        </p:nvSpPr>
        <p:spPr bwMode="auto">
          <a:xfrm>
            <a:off x="269875" y="4746625"/>
            <a:ext cx="3684588" cy="16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all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leaving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local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 have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same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single source NAT IP address: 138.76.29.7,different source port numbers</a:t>
            </a:r>
          </a:p>
        </p:txBody>
      </p:sp>
      <p:pic>
        <p:nvPicPr>
          <p:cNvPr id="102425" name="Picture 9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6" name="Line 96"/>
          <p:cNvSpPr>
            <a:spLocks noChangeShapeType="1"/>
          </p:cNvSpPr>
          <p:nvPr/>
        </p:nvSpPr>
        <p:spPr bwMode="auto">
          <a:xfrm flipV="1">
            <a:off x="4818063" y="3344863"/>
            <a:ext cx="668337" cy="1427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7" name="Line 97"/>
          <p:cNvSpPr>
            <a:spLocks noChangeShapeType="1"/>
          </p:cNvSpPr>
          <p:nvPr/>
        </p:nvSpPr>
        <p:spPr bwMode="auto">
          <a:xfrm flipV="1">
            <a:off x="2706688" y="3308350"/>
            <a:ext cx="668337" cy="1427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428" name="Group 98"/>
          <p:cNvGrpSpPr>
            <a:grpSpLocks/>
          </p:cNvGrpSpPr>
          <p:nvPr/>
        </p:nvGrpSpPr>
        <p:grpSpPr bwMode="auto">
          <a:xfrm>
            <a:off x="3633788" y="3059113"/>
            <a:ext cx="900112" cy="347662"/>
            <a:chOff x="4396" y="1245"/>
            <a:chExt cx="672" cy="248"/>
          </a:xfrm>
        </p:grpSpPr>
        <p:sp>
          <p:nvSpPr>
            <p:cNvPr id="102440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1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2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02443" name="Group 10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2446" name="Freeform 10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47" name="Freeform 10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444" name="Line 105"/>
            <p:cNvSpPr>
              <a:spLocks noChangeShapeType="1"/>
            </p:cNvSpPr>
            <p:nvPr/>
          </p:nvSpPr>
          <p:spPr bwMode="auto">
            <a:xfrm>
              <a:off x="4400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45" name="Line 106"/>
            <p:cNvSpPr>
              <a:spLocks noChangeShapeType="1"/>
            </p:cNvSpPr>
            <p:nvPr/>
          </p:nvSpPr>
          <p:spPr bwMode="auto">
            <a:xfrm>
              <a:off x="5063" y="1327"/>
              <a:ext cx="0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29" name="Group 107"/>
          <p:cNvGrpSpPr>
            <a:grpSpLocks/>
          </p:cNvGrpSpPr>
          <p:nvPr/>
        </p:nvGrpSpPr>
        <p:grpSpPr bwMode="auto">
          <a:xfrm flipH="1">
            <a:off x="7207250" y="2239963"/>
            <a:ext cx="641350" cy="558800"/>
            <a:chOff x="-44" y="1473"/>
            <a:chExt cx="981" cy="1105"/>
          </a:xfrm>
        </p:grpSpPr>
        <p:pic>
          <p:nvPicPr>
            <p:cNvPr id="102438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9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0" name="Group 110"/>
          <p:cNvGrpSpPr>
            <a:grpSpLocks/>
          </p:cNvGrpSpPr>
          <p:nvPr/>
        </p:nvGrpSpPr>
        <p:grpSpPr bwMode="auto">
          <a:xfrm flipH="1">
            <a:off x="7246938" y="2916238"/>
            <a:ext cx="641350" cy="558800"/>
            <a:chOff x="-44" y="1473"/>
            <a:chExt cx="981" cy="1105"/>
          </a:xfrm>
        </p:grpSpPr>
        <p:pic>
          <p:nvPicPr>
            <p:cNvPr id="102436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7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1" name="Group 113"/>
          <p:cNvGrpSpPr>
            <a:grpSpLocks/>
          </p:cNvGrpSpPr>
          <p:nvPr/>
        </p:nvGrpSpPr>
        <p:grpSpPr bwMode="auto">
          <a:xfrm flipH="1">
            <a:off x="7254875" y="3670300"/>
            <a:ext cx="641350" cy="558800"/>
            <a:chOff x="-44" y="1473"/>
            <a:chExt cx="981" cy="1105"/>
          </a:xfrm>
        </p:grpSpPr>
        <p:pic>
          <p:nvPicPr>
            <p:cNvPr id="102434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5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/>
      <p:bldP spid="102409" grpId="0"/>
      <p:bldP spid="102410" grpId="0"/>
      <p:bldP spid="102411" grpId="0"/>
      <p:bldP spid="102412" grpId="0" animBg="1"/>
      <p:bldP spid="102413" grpId="0"/>
      <p:bldP spid="102414" grpId="0" animBg="1"/>
      <p:bldP spid="102416" grpId="0"/>
      <p:bldP spid="102417" grpId="0" animBg="1"/>
      <p:bldP spid="102419" grpId="0" animBg="1"/>
      <p:bldP spid="102420" grpId="0" animBg="1"/>
      <p:bldP spid="102421" grpId="0" animBg="1"/>
      <p:bldP spid="102422" grpId="0"/>
      <p:bldP spid="102423" grpId="0"/>
      <p:bldP spid="102424" grpId="0"/>
      <p:bldP spid="102426" grpId="0" animBg="1"/>
      <p:bldP spid="1024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2147483647 w 2269"/>
              <a:gd name="T1" fmla="*/ 2147483647 h 854"/>
              <a:gd name="T2" fmla="*/ 2147483647 w 2269"/>
              <a:gd name="T3" fmla="*/ 2147483647 h 854"/>
              <a:gd name="T4" fmla="*/ 2147483647 w 2269"/>
              <a:gd name="T5" fmla="*/ 2147483647 h 854"/>
              <a:gd name="T6" fmla="*/ 2147483647 w 2269"/>
              <a:gd name="T7" fmla="*/ 2147483647 h 854"/>
              <a:gd name="T8" fmla="*/ 2147483647 w 2269"/>
              <a:gd name="T9" fmla="*/ 2147483647 h 854"/>
              <a:gd name="T10" fmla="*/ 2147483647 w 2269"/>
              <a:gd name="T11" fmla="*/ 2147483647 h 854"/>
              <a:gd name="T12" fmla="*/ 2147483647 w 2269"/>
              <a:gd name="T13" fmla="*/ 2147483647 h 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9"/>
              <a:gd name="T22" fmla="*/ 0 h 854"/>
              <a:gd name="T23" fmla="*/ 2269 w 2269"/>
              <a:gd name="T24" fmla="*/ 854 h 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4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5" name="Line 32"/>
          <p:cNvSpPr>
            <a:spLocks noChangeShapeType="1"/>
          </p:cNvSpPr>
          <p:nvPr/>
        </p:nvSpPr>
        <p:spPr bwMode="auto">
          <a:xfrm>
            <a:off x="4583113" y="4244975"/>
            <a:ext cx="604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8" name="Text Box 36"/>
          <p:cNvSpPr txBox="1">
            <a:spLocks noChangeArrowheads="1"/>
          </p:cNvSpPr>
          <p:nvPr/>
        </p:nvSpPr>
        <p:spPr bwMode="auto">
          <a:xfrm>
            <a:off x="8048625" y="32273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5479" name="Text Box 37"/>
          <p:cNvSpPr txBox="1">
            <a:spLocks noChangeArrowheads="1"/>
          </p:cNvSpPr>
          <p:nvPr/>
        </p:nvSpPr>
        <p:spPr bwMode="auto">
          <a:xfrm>
            <a:off x="8175625" y="39957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5480" name="Text Box 38"/>
          <p:cNvSpPr txBox="1">
            <a:spLocks noChangeArrowheads="1"/>
          </p:cNvSpPr>
          <p:nvPr/>
        </p:nvSpPr>
        <p:spPr bwMode="auto">
          <a:xfrm>
            <a:off x="8137525" y="48910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10.0.0.3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630863" y="2855913"/>
            <a:ext cx="1871662" cy="1033462"/>
            <a:chOff x="3550" y="2055"/>
            <a:chExt cx="1179" cy="651"/>
          </a:xfrm>
        </p:grpSpPr>
        <p:grpSp>
          <p:nvGrpSpPr>
            <p:cNvPr id="105574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05579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80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10.0.0.1, 3345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81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86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82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83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4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75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9905 h 264"/>
                <a:gd name="T2" fmla="*/ 28602 w 417"/>
                <a:gd name="T3" fmla="*/ 9905 h 264"/>
                <a:gd name="T4" fmla="*/ 28602 w 417"/>
                <a:gd name="T5" fmla="*/ 0 h 264"/>
                <a:gd name="T6" fmla="*/ 0 60000 65536"/>
                <a:gd name="T7" fmla="*/ 0 60000 65536"/>
                <a:gd name="T8" fmla="*/ 0 60000 65536"/>
                <a:gd name="T9" fmla="*/ 0 w 417"/>
                <a:gd name="T10" fmla="*/ 0 h 264"/>
                <a:gd name="T11" fmla="*/ 417 w 417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76" name="Group 87"/>
            <p:cNvGrpSpPr>
              <a:grpSpLocks/>
            </p:cNvGrpSpPr>
            <p:nvPr/>
          </p:nvGrpSpPr>
          <p:grpSpPr bwMode="auto">
            <a:xfrm>
              <a:off x="4032" y="2416"/>
              <a:ext cx="218" cy="231"/>
              <a:chOff x="5140" y="400"/>
              <a:chExt cx="218" cy="231"/>
            </a:xfrm>
          </p:grpSpPr>
          <p:sp>
            <p:nvSpPr>
              <p:cNvPr id="105577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78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05482" name="Text Box 54"/>
          <p:cNvSpPr txBox="1">
            <a:spLocks noChangeArrowheads="1"/>
          </p:cNvSpPr>
          <p:nvPr/>
        </p:nvSpPr>
        <p:spPr bwMode="auto">
          <a:xfrm>
            <a:off x="4533900" y="38179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5483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4" name="Text Box 56"/>
          <p:cNvSpPr txBox="1">
            <a:spLocks noChangeArrowheads="1"/>
          </p:cNvSpPr>
          <p:nvPr/>
        </p:nvSpPr>
        <p:spPr bwMode="auto">
          <a:xfrm>
            <a:off x="2695575" y="4375150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5485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469063" y="1570038"/>
            <a:ext cx="2433637" cy="1389062"/>
            <a:chOff x="3944" y="989"/>
            <a:chExt cx="1533" cy="875"/>
          </a:xfrm>
        </p:grpSpPr>
        <p:sp>
          <p:nvSpPr>
            <p:cNvPr id="105572" name="Text Box 53"/>
            <p:cNvSpPr txBox="1">
              <a:spLocks noChangeArrowheads="1"/>
            </p:cNvSpPr>
            <p:nvPr/>
          </p:nvSpPr>
          <p:spPr bwMode="auto">
            <a:xfrm>
              <a:off x="4121" y="989"/>
              <a:ext cx="135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1: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10.0.0.1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sends datagram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128.119.40.186, 80</a:t>
              </a:r>
            </a:p>
          </p:txBody>
        </p:sp>
        <p:sp>
          <p:nvSpPr>
            <p:cNvPr id="105573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487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2147483647 h 965"/>
              <a:gd name="T2" fmla="*/ 2147483647 w 2433"/>
              <a:gd name="T3" fmla="*/ 2147483647 h 965"/>
              <a:gd name="T4" fmla="*/ 2147483647 w 2433"/>
              <a:gd name="T5" fmla="*/ 2147483647 h 965"/>
              <a:gd name="T6" fmla="*/ 2147483647 w 2433"/>
              <a:gd name="T7" fmla="*/ 2147483647 h 965"/>
              <a:gd name="T8" fmla="*/ 2147483647 w 2433"/>
              <a:gd name="T9" fmla="*/ 2147483647 h 965"/>
              <a:gd name="T10" fmla="*/ 2147483647 w 2433"/>
              <a:gd name="T11" fmla="*/ 2147483647 h 965"/>
              <a:gd name="T12" fmla="*/ 0 w 2433"/>
              <a:gd name="T13" fmla="*/ 2147483647 h 9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3"/>
              <a:gd name="T22" fmla="*/ 0 h 965"/>
              <a:gd name="T23" fmla="*/ 2433 w 2433"/>
              <a:gd name="T24" fmla="*/ 965 h 9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8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489" name="Text Box 60"/>
          <p:cNvSpPr txBox="1">
            <a:spLocks noChangeArrowheads="1"/>
          </p:cNvSpPr>
          <p:nvPr/>
        </p:nvSpPr>
        <p:spPr bwMode="auto">
          <a:xfrm>
            <a:off x="2386013" y="1419225"/>
            <a:ext cx="367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translation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WAN side addr        LAN side addr</a:t>
            </a:r>
          </a:p>
        </p:txBody>
      </p:sp>
      <p:sp>
        <p:nvSpPr>
          <p:cNvPr id="105490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1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2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401888" y="20447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138.76.29.7, 5001   10.0.0.1, 3345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……                                         ……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105558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59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10.0.0.1, 3345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60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05569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0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1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61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05566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7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8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62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7"/>
                <a:gd name="T13" fmla="*/ 0 h 768"/>
                <a:gd name="T14" fmla="*/ 577 w 577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63" name="Group 102"/>
            <p:cNvGrpSpPr>
              <a:grpSpLocks/>
            </p:cNvGrpSpPr>
            <p:nvPr/>
          </p:nvGrpSpPr>
          <p:grpSpPr bwMode="auto">
            <a:xfrm>
              <a:off x="4240" y="3061"/>
              <a:ext cx="218" cy="231"/>
              <a:chOff x="5140" y="400"/>
              <a:chExt cx="218" cy="231"/>
            </a:xfrm>
          </p:grpSpPr>
          <p:sp>
            <p:nvSpPr>
              <p:cNvPr id="105564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65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08"/>
          <p:cNvGrpSpPr>
            <a:grpSpLocks/>
          </p:cNvGrpSpPr>
          <p:nvPr/>
        </p:nvGrpSpPr>
        <p:grpSpPr bwMode="auto">
          <a:xfrm>
            <a:off x="1531938" y="3652838"/>
            <a:ext cx="2497137" cy="566737"/>
            <a:chOff x="1026" y="3559"/>
            <a:chExt cx="1573" cy="357"/>
          </a:xfrm>
        </p:grpSpPr>
        <p:grpSp>
          <p:nvGrpSpPr>
            <p:cNvPr id="105543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05548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9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138.76.29.7, 5001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50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55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7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51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52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0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44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45" name="Group 105"/>
            <p:cNvGrpSpPr>
              <a:grpSpLocks/>
            </p:cNvGrpSpPr>
            <p:nvPr/>
          </p:nvGrpSpPr>
          <p:grpSpPr bwMode="auto">
            <a:xfrm>
              <a:off x="1143" y="3613"/>
              <a:ext cx="218" cy="231"/>
              <a:chOff x="5140" y="400"/>
              <a:chExt cx="218" cy="231"/>
            </a:xfrm>
          </p:grpSpPr>
          <p:sp>
            <p:nvSpPr>
              <p:cNvPr id="105546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7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100013" y="1671638"/>
            <a:ext cx="5054600" cy="2052637"/>
            <a:chOff x="63" y="1306"/>
            <a:chExt cx="3184" cy="1293"/>
          </a:xfrm>
        </p:grpSpPr>
        <p:sp>
          <p:nvSpPr>
            <p:cNvPr id="105539" name="Text Box 82"/>
            <p:cNvSpPr txBox="1">
              <a:spLocks noChangeArrowheads="1"/>
            </p:cNvSpPr>
            <p:nvPr/>
          </p:nvSpPr>
          <p:spPr bwMode="auto">
            <a:xfrm>
              <a:off x="63" y="1306"/>
              <a:ext cx="131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2: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NAT router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changes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source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addr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10.0.0.1, 3345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138.76.29.7, 5001,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updates table</a:t>
              </a:r>
            </a:p>
          </p:txBody>
        </p:sp>
        <p:sp>
          <p:nvSpPr>
            <p:cNvPr id="105540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1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2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105525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26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138.76.29.7, 5001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7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05536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7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8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28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05533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4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5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9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30" name="Group 126"/>
            <p:cNvGrpSpPr>
              <a:grpSpLocks/>
            </p:cNvGrpSpPr>
            <p:nvPr/>
          </p:nvGrpSpPr>
          <p:grpSpPr bwMode="auto">
            <a:xfrm>
              <a:off x="2409" y="3815"/>
              <a:ext cx="218" cy="231"/>
              <a:chOff x="5140" y="400"/>
              <a:chExt cx="218" cy="231"/>
            </a:xfrm>
          </p:grpSpPr>
          <p:sp>
            <p:nvSpPr>
              <p:cNvPr id="105531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32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70488"/>
            <a:ext cx="2089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reply arrives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dest. address: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5005388"/>
            <a:ext cx="38671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router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changes datagram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dest addr from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to 10.0.0.1, 3345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50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25" name="Rectangle 141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5502" name="Picture 142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503" name="Group 143"/>
          <p:cNvGrpSpPr>
            <a:grpSpLocks/>
          </p:cNvGrpSpPr>
          <p:nvPr/>
        </p:nvGrpSpPr>
        <p:grpSpPr bwMode="auto">
          <a:xfrm>
            <a:off x="4035425" y="4095750"/>
            <a:ext cx="587375" cy="323850"/>
            <a:chOff x="4396" y="1245"/>
            <a:chExt cx="672" cy="248"/>
          </a:xfrm>
        </p:grpSpPr>
        <p:sp>
          <p:nvSpPr>
            <p:cNvPr id="10551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0" name="Group 14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5523" name="Freeform 1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24" name="Freeform 1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1" name="Line 150"/>
            <p:cNvSpPr>
              <a:spLocks noChangeShapeType="1"/>
            </p:cNvSpPr>
            <p:nvPr/>
          </p:nvSpPr>
          <p:spPr bwMode="auto">
            <a:xfrm>
              <a:off x="4400" y="1322"/>
              <a:ext cx="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22" name="Line 15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4" name="Group 156"/>
          <p:cNvGrpSpPr>
            <a:grpSpLocks/>
          </p:cNvGrpSpPr>
          <p:nvPr/>
        </p:nvGrpSpPr>
        <p:grpSpPr bwMode="auto">
          <a:xfrm flipH="1">
            <a:off x="7529513" y="3311525"/>
            <a:ext cx="641350" cy="558800"/>
            <a:chOff x="-44" y="1473"/>
            <a:chExt cx="981" cy="1105"/>
          </a:xfrm>
        </p:grpSpPr>
        <p:pic>
          <p:nvPicPr>
            <p:cNvPr id="105515" name="Picture 15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6" name="Freeform 15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5" name="Group 159"/>
          <p:cNvGrpSpPr>
            <a:grpSpLocks/>
          </p:cNvGrpSpPr>
          <p:nvPr/>
        </p:nvGrpSpPr>
        <p:grpSpPr bwMode="auto">
          <a:xfrm flipH="1">
            <a:off x="7540625" y="4054475"/>
            <a:ext cx="641350" cy="558800"/>
            <a:chOff x="-44" y="1473"/>
            <a:chExt cx="981" cy="1105"/>
          </a:xfrm>
        </p:grpSpPr>
        <p:pic>
          <p:nvPicPr>
            <p:cNvPr id="105513" name="Picture 16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4" name="Freeform 1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6" name="Group 162"/>
          <p:cNvGrpSpPr>
            <a:grpSpLocks/>
          </p:cNvGrpSpPr>
          <p:nvPr/>
        </p:nvGrpSpPr>
        <p:grpSpPr bwMode="auto">
          <a:xfrm flipH="1">
            <a:off x="7548563" y="4808538"/>
            <a:ext cx="641350" cy="558800"/>
            <a:chOff x="-44" y="1473"/>
            <a:chExt cx="981" cy="1105"/>
          </a:xfrm>
        </p:grpSpPr>
        <p:pic>
          <p:nvPicPr>
            <p:cNvPr id="105511" name="Picture 16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2" name="Freeform 16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507" name="Line 32"/>
          <p:cNvSpPr>
            <a:spLocks noChangeShapeType="1"/>
          </p:cNvSpPr>
          <p:nvPr/>
        </p:nvSpPr>
        <p:spPr bwMode="auto">
          <a:xfrm>
            <a:off x="7386638" y="4238625"/>
            <a:ext cx="219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600200"/>
            <a:ext cx="8418512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motivation: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local network uses just one IP address as far as outside world is concerned: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range of addresses not needed from ISP:  just one IP address for all devices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addresses of devices in local network without notifying outside world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ISP without changing addresses of devices in local network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devices inside local net not explicitly addressable, visible by outside world (a security plus)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9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3427" name="Picture 9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7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73200"/>
            <a:ext cx="77724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16-bit port-number field: 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Over 60,000 simultaneous connections with a single LAN-side address!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NAT challenges:</a:t>
            </a:r>
            <a:endParaRPr lang="en-US" altLang="en-US" sz="2800" dirty="0">
              <a:ea typeface="ＭＳ Ｐゴシック" charset="-128"/>
            </a:endParaRPr>
          </a:p>
          <a:p>
            <a:pPr lvl="1"/>
            <a:r>
              <a:rPr lang="en-US" altLang="en-US" sz="2800" dirty="0">
                <a:ea typeface="ＭＳ Ｐゴシック" charset="-128"/>
              </a:rPr>
              <a:t>violates end-to-end argument</a:t>
            </a:r>
          </a:p>
          <a:p>
            <a:pPr lvl="2"/>
            <a:r>
              <a:rPr lang="en-US" altLang="en-US" sz="2400" dirty="0">
                <a:cs typeface="Gill Sans MT" charset="0"/>
              </a:rPr>
              <a:t>NAT possibility must be taken into account by app designers, e.g., P2P applications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NAT traversal: what if client wants to connect to server behind NAT?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649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7219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Network-specific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(IP address)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LAN-specific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(HW address)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8800" y="4923283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70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perspectives of addresses: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05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1279E238-BB67-814E-AD7F-0383E3203438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6409B7F0-95F1-F944-88A3-6C03659E6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877DF10A-8033-5843-A2ED-026712BF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149ACD0C-C1B8-A54E-945C-71414172F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339592AF-FA67-7B45-B308-3212251D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network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link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EEA2C45D-6B91-D744-9D9D-65780253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A58F87B-D832-7B47-9200-F7A70F797629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11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AF75-269D-9B41-ACDC-CE795CC090B8}"/>
              </a:ext>
            </a:extLst>
          </p:cNvPr>
          <p:cNvSpPr txBox="1"/>
          <p:nvPr/>
        </p:nvSpPr>
        <p:spPr>
          <a:xfrm>
            <a:off x="1200150" y="5338761"/>
            <a:ext cx="718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Hierarchical address for addressing networks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(IP address)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762750B6-A526-6844-B065-57A53289581E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E4499642-3E25-2B43-B12F-18511A481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A31F94D0-D89B-C543-814D-B3568C518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F2478056-467D-E24E-B431-EC0824AA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45A69C7A-7B5E-B347-9A3D-12CDD219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network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link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B1F5F3DC-7103-EE4E-B7E4-E040C117C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47B190E7-FA7B-444E-AF13-BDFC4E5E276B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31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4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 address for addressing machines at the link-layer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8800" y="4923283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E8456-6CF8-7732-9039-4D7C819BB725}"/>
              </a:ext>
            </a:extLst>
          </p:cNvPr>
          <p:cNvSpPr/>
          <p:nvPr/>
        </p:nvSpPr>
        <p:spPr>
          <a:xfrm>
            <a:off x="0" y="5656429"/>
            <a:ext cx="9144000" cy="328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Discussion Point 1: The transaction ID (</a:t>
            </a:r>
            <a:r>
              <a:rPr lang="en-US" sz="2400" dirty="0" err="1"/>
              <a:t>xid</a:t>
            </a:r>
            <a:r>
              <a:rPr lang="en-US" sz="2400" dirty="0"/>
              <a:t>). RFC 2131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BBA45C-96BF-00E0-97FE-6A3B7BA36E5F}"/>
              </a:ext>
            </a:extLst>
          </p:cNvPr>
          <p:cNvSpPr/>
          <p:nvPr/>
        </p:nvSpPr>
        <p:spPr>
          <a:xfrm>
            <a:off x="12700" y="6101856"/>
            <a:ext cx="9144000" cy="328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Discussion Point 2: Broadcast address. (Limited/Directed broadcast)</a:t>
            </a:r>
          </a:p>
        </p:txBody>
      </p:sp>
    </p:spTree>
    <p:extLst>
      <p:ext uri="{BB962C8B-B14F-4D97-AF65-F5344CB8AC3E}">
        <p14:creationId xmlns:p14="http://schemas.microsoft.com/office/powerpoint/2010/main" val="563887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01453-E26D-A6C8-F368-FB9D381E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01FB2-C7E3-662C-95C9-A5DBB03E663D}"/>
              </a:ext>
            </a:extLst>
          </p:cNvPr>
          <p:cNvSpPr txBox="1"/>
          <p:nvPr/>
        </p:nvSpPr>
        <p:spPr>
          <a:xfrm>
            <a:off x="3957633" y="3429000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31704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01453-E26D-A6C8-F368-FB9D381E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6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01453-E26D-A6C8-F368-FB9D381E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6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05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1970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ICMP message types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9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Ping example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46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 using ICMP</a:t>
            </a:r>
            <a:endParaRPr kumimoji="0" lang="en-AU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545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6EC04-CDFA-2846-ABD0-971C11F5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ow to Use the Traceroute Command">
            <a:extLst>
              <a:ext uri="{FF2B5EF4-FFF2-40B4-BE49-F238E27FC236}">
                <a16:creationId xmlns:a16="http://schemas.microsoft.com/office/drawing/2014/main" id="{549F9D06-428C-344D-AAEC-516926E9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AEEF22A-5D9F-714B-AF61-E237F62E6C5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example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7208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7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1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171884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151628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196200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190982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281273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281273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27747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439383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435901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129741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134859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11347"/>
              </p:ext>
            </p:extLst>
          </p:nvPr>
        </p:nvGraphicFramePr>
        <p:xfrm>
          <a:off x="1630744" y="301780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324906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312819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9281B77C-2CD6-D4A4-C3C1-4F6F8E5CD8FD}"/>
              </a:ext>
            </a:extLst>
          </p:cNvPr>
          <p:cNvSpPr/>
          <p:nvPr/>
        </p:nvSpPr>
        <p:spPr>
          <a:xfrm>
            <a:off x="1307939" y="1643605"/>
            <a:ext cx="6841569" cy="1817225"/>
          </a:xfrm>
          <a:custGeom>
            <a:avLst/>
            <a:gdLst>
              <a:gd name="connsiteX0" fmla="*/ 0 w 6841569"/>
              <a:gd name="connsiteY0" fmla="*/ 1817225 h 1817225"/>
              <a:gd name="connsiteX1" fmla="*/ 23150 w 6841569"/>
              <a:gd name="connsiteY1" fmla="*/ 1666754 h 1817225"/>
              <a:gd name="connsiteX2" fmla="*/ 46299 w 6841569"/>
              <a:gd name="connsiteY2" fmla="*/ 1597306 h 1817225"/>
              <a:gd name="connsiteX3" fmla="*/ 57874 w 6841569"/>
              <a:gd name="connsiteY3" fmla="*/ 1562582 h 1817225"/>
              <a:gd name="connsiteX4" fmla="*/ 81023 w 6841569"/>
              <a:gd name="connsiteY4" fmla="*/ 1516284 h 1817225"/>
              <a:gd name="connsiteX5" fmla="*/ 115747 w 6841569"/>
              <a:gd name="connsiteY5" fmla="*/ 1365813 h 1817225"/>
              <a:gd name="connsiteX6" fmla="*/ 127322 w 6841569"/>
              <a:gd name="connsiteY6" fmla="*/ 1296365 h 1817225"/>
              <a:gd name="connsiteX7" fmla="*/ 138896 w 6841569"/>
              <a:gd name="connsiteY7" fmla="*/ 1250066 h 1817225"/>
              <a:gd name="connsiteX8" fmla="*/ 150471 w 6841569"/>
              <a:gd name="connsiteY8" fmla="*/ 1192192 h 1817225"/>
              <a:gd name="connsiteX9" fmla="*/ 173620 w 6841569"/>
              <a:gd name="connsiteY9" fmla="*/ 1076446 h 1817225"/>
              <a:gd name="connsiteX10" fmla="*/ 185195 w 6841569"/>
              <a:gd name="connsiteY10" fmla="*/ 1018572 h 1817225"/>
              <a:gd name="connsiteX11" fmla="*/ 219919 w 6841569"/>
              <a:gd name="connsiteY11" fmla="*/ 949124 h 1817225"/>
              <a:gd name="connsiteX12" fmla="*/ 277793 w 6841569"/>
              <a:gd name="connsiteY12" fmla="*/ 937549 h 1817225"/>
              <a:gd name="connsiteX13" fmla="*/ 347241 w 6841569"/>
              <a:gd name="connsiteY13" fmla="*/ 914400 h 1817225"/>
              <a:gd name="connsiteX14" fmla="*/ 381965 w 6841569"/>
              <a:gd name="connsiteY14" fmla="*/ 902825 h 1817225"/>
              <a:gd name="connsiteX15" fmla="*/ 451413 w 6841569"/>
              <a:gd name="connsiteY15" fmla="*/ 868101 h 1817225"/>
              <a:gd name="connsiteX16" fmla="*/ 486137 w 6841569"/>
              <a:gd name="connsiteY16" fmla="*/ 844952 h 1817225"/>
              <a:gd name="connsiteX17" fmla="*/ 555585 w 6841569"/>
              <a:gd name="connsiteY17" fmla="*/ 821803 h 1817225"/>
              <a:gd name="connsiteX18" fmla="*/ 613458 w 6841569"/>
              <a:gd name="connsiteY18" fmla="*/ 798653 h 1817225"/>
              <a:gd name="connsiteX19" fmla="*/ 706056 w 6841569"/>
              <a:gd name="connsiteY19" fmla="*/ 775504 h 1817225"/>
              <a:gd name="connsiteX20" fmla="*/ 763929 w 6841569"/>
              <a:gd name="connsiteY20" fmla="*/ 740780 h 1817225"/>
              <a:gd name="connsiteX21" fmla="*/ 821803 w 6841569"/>
              <a:gd name="connsiteY21" fmla="*/ 694481 h 1817225"/>
              <a:gd name="connsiteX22" fmla="*/ 891251 w 6841569"/>
              <a:gd name="connsiteY22" fmla="*/ 671332 h 1817225"/>
              <a:gd name="connsiteX23" fmla="*/ 925975 w 6841569"/>
              <a:gd name="connsiteY23" fmla="*/ 648182 h 1817225"/>
              <a:gd name="connsiteX24" fmla="*/ 960699 w 6841569"/>
              <a:gd name="connsiteY24" fmla="*/ 636608 h 1817225"/>
              <a:gd name="connsiteX25" fmla="*/ 983848 w 6841569"/>
              <a:gd name="connsiteY25" fmla="*/ 613458 h 1817225"/>
              <a:gd name="connsiteX26" fmla="*/ 1030147 w 6841569"/>
              <a:gd name="connsiteY26" fmla="*/ 601884 h 1817225"/>
              <a:gd name="connsiteX27" fmla="*/ 1238491 w 6841569"/>
              <a:gd name="connsiteY27" fmla="*/ 567160 h 1817225"/>
              <a:gd name="connsiteX28" fmla="*/ 1307939 w 6841569"/>
              <a:gd name="connsiteY28" fmla="*/ 544010 h 1817225"/>
              <a:gd name="connsiteX29" fmla="*/ 1342664 w 6841569"/>
              <a:gd name="connsiteY29" fmla="*/ 520861 h 1817225"/>
              <a:gd name="connsiteX30" fmla="*/ 1423686 w 6841569"/>
              <a:gd name="connsiteY30" fmla="*/ 509286 h 1817225"/>
              <a:gd name="connsiteX31" fmla="*/ 1493134 w 6841569"/>
              <a:gd name="connsiteY31" fmla="*/ 497711 h 1817225"/>
              <a:gd name="connsiteX32" fmla="*/ 1551008 w 6841569"/>
              <a:gd name="connsiteY32" fmla="*/ 486137 h 1817225"/>
              <a:gd name="connsiteX33" fmla="*/ 1632031 w 6841569"/>
              <a:gd name="connsiteY33" fmla="*/ 474562 h 1817225"/>
              <a:gd name="connsiteX34" fmla="*/ 1678329 w 6841569"/>
              <a:gd name="connsiteY34" fmla="*/ 462987 h 1817225"/>
              <a:gd name="connsiteX35" fmla="*/ 1770927 w 6841569"/>
              <a:gd name="connsiteY35" fmla="*/ 451413 h 1817225"/>
              <a:gd name="connsiteX36" fmla="*/ 1817226 w 6841569"/>
              <a:gd name="connsiteY36" fmla="*/ 439838 h 1817225"/>
              <a:gd name="connsiteX37" fmla="*/ 1851950 w 6841569"/>
              <a:gd name="connsiteY37" fmla="*/ 428263 h 1817225"/>
              <a:gd name="connsiteX38" fmla="*/ 1944547 w 6841569"/>
              <a:gd name="connsiteY38" fmla="*/ 405114 h 1817225"/>
              <a:gd name="connsiteX39" fmla="*/ 1979271 w 6841569"/>
              <a:gd name="connsiteY39" fmla="*/ 393539 h 1817225"/>
              <a:gd name="connsiteX40" fmla="*/ 2083443 w 6841569"/>
              <a:gd name="connsiteY40" fmla="*/ 370390 h 1817225"/>
              <a:gd name="connsiteX41" fmla="*/ 2129742 w 6841569"/>
              <a:gd name="connsiteY41" fmla="*/ 347241 h 1817225"/>
              <a:gd name="connsiteX42" fmla="*/ 2233914 w 6841569"/>
              <a:gd name="connsiteY42" fmla="*/ 312517 h 1817225"/>
              <a:gd name="connsiteX43" fmla="*/ 2268638 w 6841569"/>
              <a:gd name="connsiteY43" fmla="*/ 300942 h 1817225"/>
              <a:gd name="connsiteX44" fmla="*/ 2303362 w 6841569"/>
              <a:gd name="connsiteY44" fmla="*/ 289367 h 1817225"/>
              <a:gd name="connsiteX45" fmla="*/ 2465408 w 6841569"/>
              <a:gd name="connsiteY45" fmla="*/ 266218 h 1817225"/>
              <a:gd name="connsiteX46" fmla="*/ 2569580 w 6841569"/>
              <a:gd name="connsiteY46" fmla="*/ 254643 h 1817225"/>
              <a:gd name="connsiteX47" fmla="*/ 2627453 w 6841569"/>
              <a:gd name="connsiteY47" fmla="*/ 243068 h 1817225"/>
              <a:gd name="connsiteX48" fmla="*/ 2708476 w 6841569"/>
              <a:gd name="connsiteY48" fmla="*/ 231494 h 1817225"/>
              <a:gd name="connsiteX49" fmla="*/ 2777924 w 6841569"/>
              <a:gd name="connsiteY49" fmla="*/ 196770 h 1817225"/>
              <a:gd name="connsiteX50" fmla="*/ 2812648 w 6841569"/>
              <a:gd name="connsiteY50" fmla="*/ 185195 h 1817225"/>
              <a:gd name="connsiteX51" fmla="*/ 2847372 w 6841569"/>
              <a:gd name="connsiteY51" fmla="*/ 162046 h 1817225"/>
              <a:gd name="connsiteX52" fmla="*/ 2916820 w 6841569"/>
              <a:gd name="connsiteY52" fmla="*/ 138896 h 1817225"/>
              <a:gd name="connsiteX53" fmla="*/ 2986269 w 6841569"/>
              <a:gd name="connsiteY53" fmla="*/ 115747 h 1817225"/>
              <a:gd name="connsiteX54" fmla="*/ 3020993 w 6841569"/>
              <a:gd name="connsiteY54" fmla="*/ 104172 h 1817225"/>
              <a:gd name="connsiteX55" fmla="*/ 3113590 w 6841569"/>
              <a:gd name="connsiteY55" fmla="*/ 81023 h 1817225"/>
              <a:gd name="connsiteX56" fmla="*/ 3183038 w 6841569"/>
              <a:gd name="connsiteY56" fmla="*/ 57873 h 1817225"/>
              <a:gd name="connsiteX57" fmla="*/ 3530279 w 6841569"/>
              <a:gd name="connsiteY57" fmla="*/ 34724 h 1817225"/>
              <a:gd name="connsiteX58" fmla="*/ 3576577 w 6841569"/>
              <a:gd name="connsiteY58" fmla="*/ 23149 h 1817225"/>
              <a:gd name="connsiteX59" fmla="*/ 3703899 w 6841569"/>
              <a:gd name="connsiteY59" fmla="*/ 0 h 1817225"/>
              <a:gd name="connsiteX60" fmla="*/ 3819646 w 6841569"/>
              <a:gd name="connsiteY60" fmla="*/ 11575 h 1817225"/>
              <a:gd name="connsiteX61" fmla="*/ 3935393 w 6841569"/>
              <a:gd name="connsiteY61" fmla="*/ 46299 h 1817225"/>
              <a:gd name="connsiteX62" fmla="*/ 4004841 w 6841569"/>
              <a:gd name="connsiteY62" fmla="*/ 69448 h 1817225"/>
              <a:gd name="connsiteX63" fmla="*/ 4039565 w 6841569"/>
              <a:gd name="connsiteY63" fmla="*/ 92598 h 1817225"/>
              <a:gd name="connsiteX64" fmla="*/ 4155312 w 6841569"/>
              <a:gd name="connsiteY64" fmla="*/ 127322 h 1817225"/>
              <a:gd name="connsiteX65" fmla="*/ 4259484 w 6841569"/>
              <a:gd name="connsiteY65" fmla="*/ 162046 h 1817225"/>
              <a:gd name="connsiteX66" fmla="*/ 4294208 w 6841569"/>
              <a:gd name="connsiteY66" fmla="*/ 173620 h 1817225"/>
              <a:gd name="connsiteX67" fmla="*/ 4421529 w 6841569"/>
              <a:gd name="connsiteY67" fmla="*/ 196770 h 1817225"/>
              <a:gd name="connsiteX68" fmla="*/ 4502552 w 6841569"/>
              <a:gd name="connsiteY68" fmla="*/ 208344 h 1817225"/>
              <a:gd name="connsiteX69" fmla="*/ 4595150 w 6841569"/>
              <a:gd name="connsiteY69" fmla="*/ 231494 h 1817225"/>
              <a:gd name="connsiteX70" fmla="*/ 4641448 w 6841569"/>
              <a:gd name="connsiteY70" fmla="*/ 243068 h 1817225"/>
              <a:gd name="connsiteX71" fmla="*/ 4745620 w 6841569"/>
              <a:gd name="connsiteY71" fmla="*/ 266218 h 1817225"/>
              <a:gd name="connsiteX72" fmla="*/ 4826643 w 6841569"/>
              <a:gd name="connsiteY72" fmla="*/ 300942 h 1817225"/>
              <a:gd name="connsiteX73" fmla="*/ 4861367 w 6841569"/>
              <a:gd name="connsiteY73" fmla="*/ 324091 h 1817225"/>
              <a:gd name="connsiteX74" fmla="*/ 4930815 w 6841569"/>
              <a:gd name="connsiteY74" fmla="*/ 335666 h 1817225"/>
              <a:gd name="connsiteX75" fmla="*/ 4977114 w 6841569"/>
              <a:gd name="connsiteY75" fmla="*/ 347241 h 1817225"/>
              <a:gd name="connsiteX76" fmla="*/ 5046562 w 6841569"/>
              <a:gd name="connsiteY76" fmla="*/ 370390 h 1817225"/>
              <a:gd name="connsiteX77" fmla="*/ 5116010 w 6841569"/>
              <a:gd name="connsiteY77" fmla="*/ 416689 h 1817225"/>
              <a:gd name="connsiteX78" fmla="*/ 5197033 w 6841569"/>
              <a:gd name="connsiteY78" fmla="*/ 428263 h 1817225"/>
              <a:gd name="connsiteX79" fmla="*/ 5312780 w 6841569"/>
              <a:gd name="connsiteY79" fmla="*/ 474562 h 1817225"/>
              <a:gd name="connsiteX80" fmla="*/ 5359079 w 6841569"/>
              <a:gd name="connsiteY80" fmla="*/ 497711 h 1817225"/>
              <a:gd name="connsiteX81" fmla="*/ 5393803 w 6841569"/>
              <a:gd name="connsiteY81" fmla="*/ 520861 h 1817225"/>
              <a:gd name="connsiteX82" fmla="*/ 5463251 w 6841569"/>
              <a:gd name="connsiteY82" fmla="*/ 544010 h 1817225"/>
              <a:gd name="connsiteX83" fmla="*/ 5544274 w 6841569"/>
              <a:gd name="connsiteY83" fmla="*/ 578734 h 1817225"/>
              <a:gd name="connsiteX84" fmla="*/ 5636871 w 6841569"/>
              <a:gd name="connsiteY84" fmla="*/ 601884 h 1817225"/>
              <a:gd name="connsiteX85" fmla="*/ 5694745 w 6841569"/>
              <a:gd name="connsiteY85" fmla="*/ 613458 h 1817225"/>
              <a:gd name="connsiteX86" fmla="*/ 5764193 w 6841569"/>
              <a:gd name="connsiteY86" fmla="*/ 636608 h 1817225"/>
              <a:gd name="connsiteX87" fmla="*/ 5868365 w 6841569"/>
              <a:gd name="connsiteY87" fmla="*/ 682906 h 1817225"/>
              <a:gd name="connsiteX88" fmla="*/ 5903089 w 6841569"/>
              <a:gd name="connsiteY88" fmla="*/ 694481 h 1817225"/>
              <a:gd name="connsiteX89" fmla="*/ 6053560 w 6841569"/>
              <a:gd name="connsiteY89" fmla="*/ 717630 h 1817225"/>
              <a:gd name="connsiteX90" fmla="*/ 6157732 w 6841569"/>
              <a:gd name="connsiteY90" fmla="*/ 752354 h 1817225"/>
              <a:gd name="connsiteX91" fmla="*/ 6192456 w 6841569"/>
              <a:gd name="connsiteY91" fmla="*/ 763929 h 1817225"/>
              <a:gd name="connsiteX92" fmla="*/ 6261904 w 6841569"/>
              <a:gd name="connsiteY92" fmla="*/ 798653 h 1817225"/>
              <a:gd name="connsiteX93" fmla="*/ 6331352 w 6841569"/>
              <a:gd name="connsiteY93" fmla="*/ 844952 h 1817225"/>
              <a:gd name="connsiteX94" fmla="*/ 6354502 w 6841569"/>
              <a:gd name="connsiteY94" fmla="*/ 868101 h 1817225"/>
              <a:gd name="connsiteX95" fmla="*/ 6423950 w 6841569"/>
              <a:gd name="connsiteY95" fmla="*/ 891251 h 1817225"/>
              <a:gd name="connsiteX96" fmla="*/ 6458674 w 6841569"/>
              <a:gd name="connsiteY96" fmla="*/ 914400 h 1817225"/>
              <a:gd name="connsiteX97" fmla="*/ 6528122 w 6841569"/>
              <a:gd name="connsiteY97" fmla="*/ 949124 h 1817225"/>
              <a:gd name="connsiteX98" fmla="*/ 6609145 w 6841569"/>
              <a:gd name="connsiteY98" fmla="*/ 1053296 h 1817225"/>
              <a:gd name="connsiteX99" fmla="*/ 6643869 w 6841569"/>
              <a:gd name="connsiteY99" fmla="*/ 1088020 h 1817225"/>
              <a:gd name="connsiteX100" fmla="*/ 6667018 w 6841569"/>
              <a:gd name="connsiteY100" fmla="*/ 1134319 h 1817225"/>
              <a:gd name="connsiteX101" fmla="*/ 6690167 w 6841569"/>
              <a:gd name="connsiteY101" fmla="*/ 1169043 h 1817225"/>
              <a:gd name="connsiteX102" fmla="*/ 6724891 w 6841569"/>
              <a:gd name="connsiteY102" fmla="*/ 1226917 h 1817225"/>
              <a:gd name="connsiteX103" fmla="*/ 6771190 w 6841569"/>
              <a:gd name="connsiteY103" fmla="*/ 1365813 h 1817225"/>
              <a:gd name="connsiteX104" fmla="*/ 6794339 w 6841569"/>
              <a:gd name="connsiteY104" fmla="*/ 1435261 h 1817225"/>
              <a:gd name="connsiteX105" fmla="*/ 6805914 w 6841569"/>
              <a:gd name="connsiteY105" fmla="*/ 1481560 h 1817225"/>
              <a:gd name="connsiteX106" fmla="*/ 6817489 w 6841569"/>
              <a:gd name="connsiteY106" fmla="*/ 1539433 h 1817225"/>
              <a:gd name="connsiteX107" fmla="*/ 6840638 w 6841569"/>
              <a:gd name="connsiteY107" fmla="*/ 1632030 h 1817225"/>
              <a:gd name="connsiteX108" fmla="*/ 6840638 w 6841569"/>
              <a:gd name="connsiteY108" fmla="*/ 1701479 h 181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841569" h="1817225">
                <a:moveTo>
                  <a:pt x="0" y="1817225"/>
                </a:moveTo>
                <a:cubicBezTo>
                  <a:pt x="8152" y="1743858"/>
                  <a:pt x="5460" y="1725722"/>
                  <a:pt x="23150" y="1666754"/>
                </a:cubicBezTo>
                <a:cubicBezTo>
                  <a:pt x="30162" y="1643382"/>
                  <a:pt x="38583" y="1620455"/>
                  <a:pt x="46299" y="1597306"/>
                </a:cubicBezTo>
                <a:cubicBezTo>
                  <a:pt x="50157" y="1585731"/>
                  <a:pt x="52418" y="1573495"/>
                  <a:pt x="57874" y="1562582"/>
                </a:cubicBezTo>
                <a:cubicBezTo>
                  <a:pt x="65590" y="1547149"/>
                  <a:pt x="75567" y="1532653"/>
                  <a:pt x="81023" y="1516284"/>
                </a:cubicBezTo>
                <a:cubicBezTo>
                  <a:pt x="92011" y="1483319"/>
                  <a:pt x="108402" y="1406209"/>
                  <a:pt x="115747" y="1365813"/>
                </a:cubicBezTo>
                <a:cubicBezTo>
                  <a:pt x="119945" y="1342723"/>
                  <a:pt x="122719" y="1319378"/>
                  <a:pt x="127322" y="1296365"/>
                </a:cubicBezTo>
                <a:cubicBezTo>
                  <a:pt x="130442" y="1280766"/>
                  <a:pt x="135445" y="1265595"/>
                  <a:pt x="138896" y="1250066"/>
                </a:cubicBezTo>
                <a:cubicBezTo>
                  <a:pt x="143164" y="1230861"/>
                  <a:pt x="146952" y="1211548"/>
                  <a:pt x="150471" y="1192192"/>
                </a:cubicBezTo>
                <a:cubicBezTo>
                  <a:pt x="184493" y="1005075"/>
                  <a:pt x="142912" y="1214635"/>
                  <a:pt x="173620" y="1076446"/>
                </a:cubicBezTo>
                <a:cubicBezTo>
                  <a:pt x="177888" y="1057241"/>
                  <a:pt x="180423" y="1037658"/>
                  <a:pt x="185195" y="1018572"/>
                </a:cubicBezTo>
                <a:cubicBezTo>
                  <a:pt x="189403" y="1001740"/>
                  <a:pt x="203417" y="958554"/>
                  <a:pt x="219919" y="949124"/>
                </a:cubicBezTo>
                <a:cubicBezTo>
                  <a:pt x="237000" y="939363"/>
                  <a:pt x="258813" y="942725"/>
                  <a:pt x="277793" y="937549"/>
                </a:cubicBezTo>
                <a:cubicBezTo>
                  <a:pt x="301335" y="931129"/>
                  <a:pt x="324092" y="922116"/>
                  <a:pt x="347241" y="914400"/>
                </a:cubicBezTo>
                <a:cubicBezTo>
                  <a:pt x="358816" y="910542"/>
                  <a:pt x="371813" y="909593"/>
                  <a:pt x="381965" y="902825"/>
                </a:cubicBezTo>
                <a:cubicBezTo>
                  <a:pt x="481479" y="836483"/>
                  <a:pt x="355571" y="916022"/>
                  <a:pt x="451413" y="868101"/>
                </a:cubicBezTo>
                <a:cubicBezTo>
                  <a:pt x="463855" y="861880"/>
                  <a:pt x="473425" y="850602"/>
                  <a:pt x="486137" y="844952"/>
                </a:cubicBezTo>
                <a:cubicBezTo>
                  <a:pt x="508435" y="835042"/>
                  <a:pt x="532929" y="830866"/>
                  <a:pt x="555585" y="821803"/>
                </a:cubicBezTo>
                <a:cubicBezTo>
                  <a:pt x="574876" y="814086"/>
                  <a:pt x="593600" y="804763"/>
                  <a:pt x="613458" y="798653"/>
                </a:cubicBezTo>
                <a:cubicBezTo>
                  <a:pt x="643867" y="789296"/>
                  <a:pt x="706056" y="775504"/>
                  <a:pt x="706056" y="775504"/>
                </a:cubicBezTo>
                <a:cubicBezTo>
                  <a:pt x="764709" y="716849"/>
                  <a:pt x="688803" y="785855"/>
                  <a:pt x="763929" y="740780"/>
                </a:cubicBezTo>
                <a:cubicBezTo>
                  <a:pt x="832649" y="699549"/>
                  <a:pt x="732449" y="734193"/>
                  <a:pt x="821803" y="694481"/>
                </a:cubicBezTo>
                <a:cubicBezTo>
                  <a:pt x="844101" y="684571"/>
                  <a:pt x="891251" y="671332"/>
                  <a:pt x="891251" y="671332"/>
                </a:cubicBezTo>
                <a:cubicBezTo>
                  <a:pt x="902826" y="663615"/>
                  <a:pt x="913532" y="654403"/>
                  <a:pt x="925975" y="648182"/>
                </a:cubicBezTo>
                <a:cubicBezTo>
                  <a:pt x="936888" y="642726"/>
                  <a:pt x="950237" y="642885"/>
                  <a:pt x="960699" y="636608"/>
                </a:cubicBezTo>
                <a:cubicBezTo>
                  <a:pt x="970057" y="630993"/>
                  <a:pt x="974087" y="618338"/>
                  <a:pt x="983848" y="613458"/>
                </a:cubicBezTo>
                <a:cubicBezTo>
                  <a:pt x="998076" y="606344"/>
                  <a:pt x="1014592" y="605217"/>
                  <a:pt x="1030147" y="601884"/>
                </a:cubicBezTo>
                <a:cubicBezTo>
                  <a:pt x="1153007" y="575557"/>
                  <a:pt x="1125341" y="581303"/>
                  <a:pt x="1238491" y="567160"/>
                </a:cubicBezTo>
                <a:cubicBezTo>
                  <a:pt x="1261640" y="559443"/>
                  <a:pt x="1287635" y="557545"/>
                  <a:pt x="1307939" y="544010"/>
                </a:cubicBezTo>
                <a:cubicBezTo>
                  <a:pt x="1319514" y="536294"/>
                  <a:pt x="1329339" y="524858"/>
                  <a:pt x="1342664" y="520861"/>
                </a:cubicBezTo>
                <a:cubicBezTo>
                  <a:pt x="1368795" y="513022"/>
                  <a:pt x="1396722" y="513434"/>
                  <a:pt x="1423686" y="509286"/>
                </a:cubicBezTo>
                <a:cubicBezTo>
                  <a:pt x="1446882" y="505717"/>
                  <a:pt x="1470044" y="501909"/>
                  <a:pt x="1493134" y="497711"/>
                </a:cubicBezTo>
                <a:cubicBezTo>
                  <a:pt x="1512490" y="494192"/>
                  <a:pt x="1531602" y="489371"/>
                  <a:pt x="1551008" y="486137"/>
                </a:cubicBezTo>
                <a:cubicBezTo>
                  <a:pt x="1577919" y="481652"/>
                  <a:pt x="1605189" y="479442"/>
                  <a:pt x="1632031" y="474562"/>
                </a:cubicBezTo>
                <a:cubicBezTo>
                  <a:pt x="1647682" y="471716"/>
                  <a:pt x="1662638" y="465602"/>
                  <a:pt x="1678329" y="462987"/>
                </a:cubicBezTo>
                <a:cubicBezTo>
                  <a:pt x="1709012" y="457873"/>
                  <a:pt x="1740061" y="455271"/>
                  <a:pt x="1770927" y="451413"/>
                </a:cubicBezTo>
                <a:cubicBezTo>
                  <a:pt x="1786360" y="447555"/>
                  <a:pt x="1801930" y="444208"/>
                  <a:pt x="1817226" y="439838"/>
                </a:cubicBezTo>
                <a:cubicBezTo>
                  <a:pt x="1828957" y="436486"/>
                  <a:pt x="1840179" y="431473"/>
                  <a:pt x="1851950" y="428263"/>
                </a:cubicBezTo>
                <a:cubicBezTo>
                  <a:pt x="1882645" y="419892"/>
                  <a:pt x="1914364" y="415175"/>
                  <a:pt x="1944547" y="405114"/>
                </a:cubicBezTo>
                <a:cubicBezTo>
                  <a:pt x="1956122" y="401256"/>
                  <a:pt x="1967434" y="396498"/>
                  <a:pt x="1979271" y="393539"/>
                </a:cubicBezTo>
                <a:cubicBezTo>
                  <a:pt x="2001285" y="388036"/>
                  <a:pt x="2059668" y="379306"/>
                  <a:pt x="2083443" y="370390"/>
                </a:cubicBezTo>
                <a:cubicBezTo>
                  <a:pt x="2099599" y="364332"/>
                  <a:pt x="2113722" y="353649"/>
                  <a:pt x="2129742" y="347241"/>
                </a:cubicBezTo>
                <a:cubicBezTo>
                  <a:pt x="2129784" y="347224"/>
                  <a:pt x="2216530" y="318312"/>
                  <a:pt x="2233914" y="312517"/>
                </a:cubicBezTo>
                <a:lnTo>
                  <a:pt x="2268638" y="300942"/>
                </a:lnTo>
                <a:cubicBezTo>
                  <a:pt x="2280213" y="297084"/>
                  <a:pt x="2291327" y="291373"/>
                  <a:pt x="2303362" y="289367"/>
                </a:cubicBezTo>
                <a:cubicBezTo>
                  <a:pt x="2390391" y="274862"/>
                  <a:pt x="2366889" y="277808"/>
                  <a:pt x="2465408" y="266218"/>
                </a:cubicBezTo>
                <a:cubicBezTo>
                  <a:pt x="2500106" y="262136"/>
                  <a:pt x="2534993" y="259584"/>
                  <a:pt x="2569580" y="254643"/>
                </a:cubicBezTo>
                <a:cubicBezTo>
                  <a:pt x="2589055" y="251861"/>
                  <a:pt x="2608048" y="246302"/>
                  <a:pt x="2627453" y="243068"/>
                </a:cubicBezTo>
                <a:cubicBezTo>
                  <a:pt x="2654364" y="238583"/>
                  <a:pt x="2681468" y="235352"/>
                  <a:pt x="2708476" y="231494"/>
                </a:cubicBezTo>
                <a:cubicBezTo>
                  <a:pt x="2795756" y="202400"/>
                  <a:pt x="2688173" y="241646"/>
                  <a:pt x="2777924" y="196770"/>
                </a:cubicBezTo>
                <a:cubicBezTo>
                  <a:pt x="2788837" y="191314"/>
                  <a:pt x="2801735" y="190651"/>
                  <a:pt x="2812648" y="185195"/>
                </a:cubicBezTo>
                <a:cubicBezTo>
                  <a:pt x="2825090" y="178974"/>
                  <a:pt x="2834660" y="167696"/>
                  <a:pt x="2847372" y="162046"/>
                </a:cubicBezTo>
                <a:cubicBezTo>
                  <a:pt x="2869670" y="152136"/>
                  <a:pt x="2893671" y="146612"/>
                  <a:pt x="2916820" y="138896"/>
                </a:cubicBezTo>
                <a:lnTo>
                  <a:pt x="2986269" y="115747"/>
                </a:lnTo>
                <a:cubicBezTo>
                  <a:pt x="2997844" y="111889"/>
                  <a:pt x="3009156" y="107131"/>
                  <a:pt x="3020993" y="104172"/>
                </a:cubicBezTo>
                <a:cubicBezTo>
                  <a:pt x="3051859" y="96456"/>
                  <a:pt x="3083407" y="91084"/>
                  <a:pt x="3113590" y="81023"/>
                </a:cubicBezTo>
                <a:cubicBezTo>
                  <a:pt x="3136739" y="73306"/>
                  <a:pt x="3158721" y="59899"/>
                  <a:pt x="3183038" y="57873"/>
                </a:cubicBezTo>
                <a:cubicBezTo>
                  <a:pt x="3391249" y="40523"/>
                  <a:pt x="3275546" y="48876"/>
                  <a:pt x="3530279" y="34724"/>
                </a:cubicBezTo>
                <a:cubicBezTo>
                  <a:pt x="3545712" y="30866"/>
                  <a:pt x="3560886" y="25764"/>
                  <a:pt x="3576577" y="23149"/>
                </a:cubicBezTo>
                <a:cubicBezTo>
                  <a:pt x="3707459" y="1336"/>
                  <a:pt x="3629397" y="24835"/>
                  <a:pt x="3703899" y="0"/>
                </a:cubicBezTo>
                <a:cubicBezTo>
                  <a:pt x="3742481" y="3858"/>
                  <a:pt x="3781261" y="6092"/>
                  <a:pt x="3819646" y="11575"/>
                </a:cubicBezTo>
                <a:cubicBezTo>
                  <a:pt x="3850267" y="15949"/>
                  <a:pt x="3911215" y="38240"/>
                  <a:pt x="3935393" y="46299"/>
                </a:cubicBezTo>
                <a:cubicBezTo>
                  <a:pt x="3935398" y="46301"/>
                  <a:pt x="4004837" y="69445"/>
                  <a:pt x="4004841" y="69448"/>
                </a:cubicBezTo>
                <a:cubicBezTo>
                  <a:pt x="4016416" y="77165"/>
                  <a:pt x="4026853" y="86948"/>
                  <a:pt x="4039565" y="92598"/>
                </a:cubicBezTo>
                <a:cubicBezTo>
                  <a:pt x="4096219" y="117778"/>
                  <a:pt x="4103520" y="111784"/>
                  <a:pt x="4155312" y="127322"/>
                </a:cubicBezTo>
                <a:cubicBezTo>
                  <a:pt x="4155362" y="127337"/>
                  <a:pt x="4242097" y="156251"/>
                  <a:pt x="4259484" y="162046"/>
                </a:cubicBezTo>
                <a:cubicBezTo>
                  <a:pt x="4271059" y="165904"/>
                  <a:pt x="4282244" y="171227"/>
                  <a:pt x="4294208" y="173620"/>
                </a:cubicBezTo>
                <a:cubicBezTo>
                  <a:pt x="4354397" y="185658"/>
                  <a:pt x="4357366" y="186899"/>
                  <a:pt x="4421529" y="196770"/>
                </a:cubicBezTo>
                <a:cubicBezTo>
                  <a:pt x="4448494" y="200918"/>
                  <a:pt x="4475800" y="202994"/>
                  <a:pt x="4502552" y="208344"/>
                </a:cubicBezTo>
                <a:cubicBezTo>
                  <a:pt x="4533750" y="214584"/>
                  <a:pt x="4564284" y="223777"/>
                  <a:pt x="4595150" y="231494"/>
                </a:cubicBezTo>
                <a:cubicBezTo>
                  <a:pt x="4610583" y="235352"/>
                  <a:pt x="4625849" y="239948"/>
                  <a:pt x="4641448" y="243068"/>
                </a:cubicBezTo>
                <a:cubicBezTo>
                  <a:pt x="4714921" y="257763"/>
                  <a:pt x="4680236" y="249871"/>
                  <a:pt x="4745620" y="266218"/>
                </a:cubicBezTo>
                <a:cubicBezTo>
                  <a:pt x="4832802" y="324337"/>
                  <a:pt x="4722000" y="256094"/>
                  <a:pt x="4826643" y="300942"/>
                </a:cubicBezTo>
                <a:cubicBezTo>
                  <a:pt x="4839429" y="306422"/>
                  <a:pt x="4848170" y="319692"/>
                  <a:pt x="4861367" y="324091"/>
                </a:cubicBezTo>
                <a:cubicBezTo>
                  <a:pt x="4883631" y="331512"/>
                  <a:pt x="4907802" y="331063"/>
                  <a:pt x="4930815" y="335666"/>
                </a:cubicBezTo>
                <a:cubicBezTo>
                  <a:pt x="4946414" y="338786"/>
                  <a:pt x="4961877" y="342670"/>
                  <a:pt x="4977114" y="347241"/>
                </a:cubicBezTo>
                <a:cubicBezTo>
                  <a:pt x="5000486" y="354253"/>
                  <a:pt x="5026259" y="356854"/>
                  <a:pt x="5046562" y="370390"/>
                </a:cubicBezTo>
                <a:cubicBezTo>
                  <a:pt x="5069711" y="385823"/>
                  <a:pt x="5088467" y="412755"/>
                  <a:pt x="5116010" y="416689"/>
                </a:cubicBezTo>
                <a:lnTo>
                  <a:pt x="5197033" y="428263"/>
                </a:lnTo>
                <a:cubicBezTo>
                  <a:pt x="5235615" y="443696"/>
                  <a:pt x="5275612" y="455979"/>
                  <a:pt x="5312780" y="474562"/>
                </a:cubicBezTo>
                <a:cubicBezTo>
                  <a:pt x="5328213" y="482278"/>
                  <a:pt x="5344098" y="489150"/>
                  <a:pt x="5359079" y="497711"/>
                </a:cubicBezTo>
                <a:cubicBezTo>
                  <a:pt x="5371157" y="504613"/>
                  <a:pt x="5381091" y="515211"/>
                  <a:pt x="5393803" y="520861"/>
                </a:cubicBezTo>
                <a:cubicBezTo>
                  <a:pt x="5416101" y="530771"/>
                  <a:pt x="5441426" y="533097"/>
                  <a:pt x="5463251" y="544010"/>
                </a:cubicBezTo>
                <a:cubicBezTo>
                  <a:pt x="5501201" y="562985"/>
                  <a:pt x="5506800" y="568514"/>
                  <a:pt x="5544274" y="578734"/>
                </a:cubicBezTo>
                <a:cubicBezTo>
                  <a:pt x="5574969" y="587105"/>
                  <a:pt x="5605673" y="595645"/>
                  <a:pt x="5636871" y="601884"/>
                </a:cubicBezTo>
                <a:cubicBezTo>
                  <a:pt x="5656162" y="605742"/>
                  <a:pt x="5675765" y="608282"/>
                  <a:pt x="5694745" y="613458"/>
                </a:cubicBezTo>
                <a:cubicBezTo>
                  <a:pt x="5718287" y="619878"/>
                  <a:pt x="5743890" y="623073"/>
                  <a:pt x="5764193" y="636608"/>
                </a:cubicBezTo>
                <a:cubicBezTo>
                  <a:pt x="5819221" y="673293"/>
                  <a:pt x="5785719" y="655357"/>
                  <a:pt x="5868365" y="682906"/>
                </a:cubicBezTo>
                <a:cubicBezTo>
                  <a:pt x="5879940" y="686764"/>
                  <a:pt x="5891011" y="692756"/>
                  <a:pt x="5903089" y="694481"/>
                </a:cubicBezTo>
                <a:cubicBezTo>
                  <a:pt x="6007345" y="709375"/>
                  <a:pt x="5957201" y="701571"/>
                  <a:pt x="6053560" y="717630"/>
                </a:cubicBezTo>
                <a:lnTo>
                  <a:pt x="6157732" y="752354"/>
                </a:lnTo>
                <a:cubicBezTo>
                  <a:pt x="6169307" y="756212"/>
                  <a:pt x="6182304" y="757161"/>
                  <a:pt x="6192456" y="763929"/>
                </a:cubicBezTo>
                <a:cubicBezTo>
                  <a:pt x="6237332" y="793847"/>
                  <a:pt x="6213983" y="782680"/>
                  <a:pt x="6261904" y="798653"/>
                </a:cubicBezTo>
                <a:cubicBezTo>
                  <a:pt x="6285053" y="814086"/>
                  <a:pt x="6311678" y="825279"/>
                  <a:pt x="6331352" y="844952"/>
                </a:cubicBezTo>
                <a:cubicBezTo>
                  <a:pt x="6339069" y="852668"/>
                  <a:pt x="6344741" y="863221"/>
                  <a:pt x="6354502" y="868101"/>
                </a:cubicBezTo>
                <a:cubicBezTo>
                  <a:pt x="6376327" y="879014"/>
                  <a:pt x="6403647" y="877716"/>
                  <a:pt x="6423950" y="891251"/>
                </a:cubicBezTo>
                <a:cubicBezTo>
                  <a:pt x="6435525" y="898967"/>
                  <a:pt x="6446232" y="908179"/>
                  <a:pt x="6458674" y="914400"/>
                </a:cubicBezTo>
                <a:cubicBezTo>
                  <a:pt x="6510874" y="940500"/>
                  <a:pt x="6478367" y="907662"/>
                  <a:pt x="6528122" y="949124"/>
                </a:cubicBezTo>
                <a:cubicBezTo>
                  <a:pt x="6625863" y="1030575"/>
                  <a:pt x="6480095" y="924246"/>
                  <a:pt x="6609145" y="1053296"/>
                </a:cubicBezTo>
                <a:lnTo>
                  <a:pt x="6643869" y="1088020"/>
                </a:lnTo>
                <a:cubicBezTo>
                  <a:pt x="6651585" y="1103453"/>
                  <a:pt x="6658457" y="1119338"/>
                  <a:pt x="6667018" y="1134319"/>
                </a:cubicBezTo>
                <a:cubicBezTo>
                  <a:pt x="6673920" y="1146397"/>
                  <a:pt x="6683946" y="1156601"/>
                  <a:pt x="6690167" y="1169043"/>
                </a:cubicBezTo>
                <a:cubicBezTo>
                  <a:pt x="6720218" y="1229146"/>
                  <a:pt x="6679676" y="1181700"/>
                  <a:pt x="6724891" y="1226917"/>
                </a:cubicBezTo>
                <a:lnTo>
                  <a:pt x="6771190" y="1365813"/>
                </a:lnTo>
                <a:lnTo>
                  <a:pt x="6794339" y="1435261"/>
                </a:lnTo>
                <a:cubicBezTo>
                  <a:pt x="6798197" y="1450694"/>
                  <a:pt x="6802463" y="1466031"/>
                  <a:pt x="6805914" y="1481560"/>
                </a:cubicBezTo>
                <a:cubicBezTo>
                  <a:pt x="6810182" y="1500765"/>
                  <a:pt x="6812717" y="1520347"/>
                  <a:pt x="6817489" y="1539433"/>
                </a:cubicBezTo>
                <a:cubicBezTo>
                  <a:pt x="6830403" y="1591088"/>
                  <a:pt x="6834544" y="1564987"/>
                  <a:pt x="6840638" y="1632030"/>
                </a:cubicBezTo>
                <a:cubicBezTo>
                  <a:pt x="6842734" y="1655085"/>
                  <a:pt x="6840638" y="1678329"/>
                  <a:pt x="6840638" y="1701479"/>
                </a:cubicBezTo>
              </a:path>
            </a:pathLst>
          </a:custGeom>
          <a:noFill/>
          <a:ln w="73025">
            <a:solidFill>
              <a:srgbClr val="FF0000"/>
            </a:solidFill>
            <a:prstDash val="sysDot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B4BA5-0F84-54F1-ABFB-ED71CA86DF57}"/>
              </a:ext>
            </a:extLst>
          </p:cNvPr>
          <p:cNvSpPr txBox="1"/>
          <p:nvPr/>
        </p:nvSpPr>
        <p:spPr>
          <a:xfrm>
            <a:off x="3076385" y="31577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37370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171884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151628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196200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46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190982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281273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281273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27747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439383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435901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129741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134859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301780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324906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312819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147031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07660C-506B-59BF-ED85-0A536F8C8613}"/>
              </a:ext>
            </a:extLst>
          </p:cNvPr>
          <p:cNvSpPr txBox="1"/>
          <p:nvPr/>
        </p:nvSpPr>
        <p:spPr>
          <a:xfrm>
            <a:off x="3076385" y="31577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13355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47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81740"/>
              </p:ext>
            </p:extLst>
          </p:nvPr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155769"/>
              </p:ext>
            </p:extLst>
          </p:nvPr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71887"/>
              </p:ext>
            </p:extLst>
          </p:nvPr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06B8BF9E-924E-5442-D5A7-B4A344AEF65D}"/>
              </a:ext>
            </a:extLst>
          </p:cNvPr>
          <p:cNvGrpSpPr/>
          <p:nvPr/>
        </p:nvGrpSpPr>
        <p:grpSpPr>
          <a:xfrm>
            <a:off x="2023995" y="46868"/>
            <a:ext cx="2207171" cy="1353669"/>
            <a:chOff x="2023995" y="46868"/>
            <a:chExt cx="2207171" cy="13536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ED584C-A631-4EB2-7C27-93BAEEC10C3D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AAB095-6F4C-99E3-40F6-CE641C382766}"/>
                </a:ext>
              </a:extLst>
            </p:cNvPr>
            <p:cNvSpPr/>
            <p:nvPr/>
          </p:nvSpPr>
          <p:spPr>
            <a:xfrm>
              <a:off x="2291787" y="48613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8A06FF-76C3-E5FA-2BF4-0CDAC76B5839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40289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113401"/>
              </p:ext>
            </p:extLst>
          </p:nvPr>
        </p:nvGraphicFramePr>
        <p:xfrm>
          <a:off x="6809490" y="82003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079388"/>
              </p:ext>
            </p:extLst>
          </p:nvPr>
        </p:nvGraphicFramePr>
        <p:xfrm>
          <a:off x="7334486" y="116982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C7BF18-0326-2C33-EA2C-1852731B15F0}"/>
              </a:ext>
            </a:extLst>
          </p:cNvPr>
          <p:cNvGrpSpPr/>
          <p:nvPr/>
        </p:nvGrpSpPr>
        <p:grpSpPr>
          <a:xfrm>
            <a:off x="4615909" y="-11157"/>
            <a:ext cx="2207171" cy="1400749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D61506-BDF8-4104-087D-AB52A4EECB98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260D5C-0A51-9A73-F3F5-E779B82741DD}"/>
                </a:ext>
              </a:extLst>
            </p:cNvPr>
            <p:cNvSpPr/>
            <p:nvPr/>
          </p:nvSpPr>
          <p:spPr>
            <a:xfrm flipH="1">
              <a:off x="3314062" y="53321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BBB5885A-17D4-28DD-9852-D34633C51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27360"/>
              </p:ext>
            </p:extLst>
          </p:nvPr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3FF99404-7ED1-7E6C-C4B5-B10866DB9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69624"/>
              </p:ext>
            </p:extLst>
          </p:nvPr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1F0A104-0884-6967-D7F9-09F18A68844F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42252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49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62770"/>
              </p:ext>
            </p:extLst>
          </p:nvPr>
        </p:nvGraphicFramePr>
        <p:xfrm>
          <a:off x="6494933" y="345904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E82AA266-D8A4-EFD1-FCBC-B811FD077D31}"/>
              </a:ext>
            </a:extLst>
          </p:cNvPr>
          <p:cNvSpPr/>
          <p:nvPr/>
        </p:nvSpPr>
        <p:spPr>
          <a:xfrm rot="5894851">
            <a:off x="7117038" y="3287355"/>
            <a:ext cx="1186317" cy="1248942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01395-EBE7-ED84-4F7D-E40DE64B4D40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70328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447E6B-7F50-5D4E-904E-AF92A7B28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Dynamic Host Configuration Protocol (DHCP)</a:t>
            </a:r>
            <a:endParaRPr lang="en-AU" altLang="en-US" sz="280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7F26A4C-45A2-2948-ADDE-8C0DBD66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DHCP server is responsible for providing configuration information to hosts</a:t>
            </a:r>
          </a:p>
          <a:p>
            <a:r>
              <a:rPr lang="en-US" altLang="en-US" dirty="0"/>
              <a:t>DHCP server maintains a pool of available addresses</a:t>
            </a:r>
            <a:endParaRPr lang="en-US" altLang="en-US" sz="2800" dirty="0"/>
          </a:p>
          <a:p>
            <a:r>
              <a:rPr lang="en-US" altLang="en-US" sz="2800" dirty="0">
                <a:solidFill>
                  <a:srgbClr val="FF0000"/>
                </a:solidFill>
              </a:rPr>
              <a:t>There is at least one DHCP server for an administrative domain (a server or a relay agent per subnet)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1337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/>
        </p:nvGraphicFramePr>
        <p:xfrm>
          <a:off x="6809490" y="82003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/>
        </p:nvGraphicFramePr>
        <p:xfrm>
          <a:off x="7334486" y="116982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BBB5885A-17D4-28DD-9852-D34633C515B7}"/>
              </a:ext>
            </a:extLst>
          </p:cNvPr>
          <p:cNvGraphicFramePr>
            <a:graphicFrameLocks noGrp="1"/>
          </p:cNvGraphicFramePr>
          <p:nvPr/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3FF99404-7ED1-7E6C-C4B5-B10866DB9388}"/>
              </a:ext>
            </a:extLst>
          </p:cNvPr>
          <p:cNvGraphicFramePr>
            <a:graphicFrameLocks noGrp="1"/>
          </p:cNvGraphicFramePr>
          <p:nvPr/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76A9863C-7E5D-EDE4-2199-D6F16C5C50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</a:blip>
          <a:stretch>
            <a:fillRect/>
          </a:stretch>
        </p:blipFill>
        <p:spPr>
          <a:xfrm>
            <a:off x="389398" y="1041767"/>
            <a:ext cx="1663700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E96B5B-0C25-9C3B-1E90-2BD1BF6B3F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</a:blip>
          <a:stretch>
            <a:fillRect/>
          </a:stretch>
        </p:blipFill>
        <p:spPr>
          <a:xfrm>
            <a:off x="7090902" y="1090518"/>
            <a:ext cx="1663700" cy="13716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EA46B8-19F8-C04D-81AE-2EC357CDB500}"/>
              </a:ext>
            </a:extLst>
          </p:cNvPr>
          <p:cNvSpPr txBox="1"/>
          <p:nvPr/>
        </p:nvSpPr>
        <p:spPr>
          <a:xfrm>
            <a:off x="3026676" y="232000"/>
            <a:ext cx="309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Encryption/Decryption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C92136-EE64-E125-3B0C-6B4598B85386}"/>
              </a:ext>
            </a:extLst>
          </p:cNvPr>
          <p:cNvCxnSpPr/>
          <p:nvPr/>
        </p:nvCxnSpPr>
        <p:spPr>
          <a:xfrm flipH="1">
            <a:off x="2129742" y="717275"/>
            <a:ext cx="2013995" cy="8409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A0C047-7207-0E62-DF2F-E448672AD6FC}"/>
              </a:ext>
            </a:extLst>
          </p:cNvPr>
          <p:cNvCxnSpPr>
            <a:cxnSpLocks/>
          </p:cNvCxnSpPr>
          <p:nvPr/>
        </p:nvCxnSpPr>
        <p:spPr>
          <a:xfrm>
            <a:off x="5014162" y="707468"/>
            <a:ext cx="2013995" cy="8409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D93A41F-B582-EEAF-4958-73AC91CE7A76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2222530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932F90-C852-6031-9251-2208C7310ADF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898F2224-DA70-92E0-AA06-8DE9913C0445}"/>
              </a:ext>
            </a:extLst>
          </p:cNvPr>
          <p:cNvSpPr/>
          <p:nvPr/>
        </p:nvSpPr>
        <p:spPr>
          <a:xfrm>
            <a:off x="-10435" y="2240546"/>
            <a:ext cx="9193327" cy="4493981"/>
          </a:xfrm>
          <a:custGeom>
            <a:avLst/>
            <a:gdLst>
              <a:gd name="connsiteX0" fmla="*/ 1723488 w 9193327"/>
              <a:gd name="connsiteY0" fmla="*/ 467930 h 4493981"/>
              <a:gd name="connsiteX1" fmla="*/ 322951 w 9193327"/>
              <a:gd name="connsiteY1" fmla="*/ 1474927 h 4493981"/>
              <a:gd name="connsiteX2" fmla="*/ 195630 w 9193327"/>
              <a:gd name="connsiteY2" fmla="*/ 4102381 h 4493981"/>
              <a:gd name="connsiteX3" fmla="*/ 2626313 w 9193327"/>
              <a:gd name="connsiteY3" fmla="*/ 4125530 h 4493981"/>
              <a:gd name="connsiteX4" fmla="*/ 2383245 w 9193327"/>
              <a:gd name="connsiteY4" fmla="*/ 1440203 h 4493981"/>
              <a:gd name="connsiteX5" fmla="*/ 6827924 w 9193327"/>
              <a:gd name="connsiteY5" fmla="*/ 1231859 h 4493981"/>
              <a:gd name="connsiteX6" fmla="*/ 6804774 w 9193327"/>
              <a:gd name="connsiteY6" fmla="*/ 4194978 h 4493981"/>
              <a:gd name="connsiteX7" fmla="*/ 9084987 w 9193327"/>
              <a:gd name="connsiteY7" fmla="*/ 3998208 h 4493981"/>
              <a:gd name="connsiteX8" fmla="*/ 8459954 w 9193327"/>
              <a:gd name="connsiteY8" fmla="*/ 710998 h 4493981"/>
              <a:gd name="connsiteX9" fmla="*/ 5276916 w 9193327"/>
              <a:gd name="connsiteY9" fmla="*/ 4943 h 4493981"/>
              <a:gd name="connsiteX10" fmla="*/ 1723488 w 9193327"/>
              <a:gd name="connsiteY10" fmla="*/ 467930 h 44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3327" h="4493981">
                <a:moveTo>
                  <a:pt x="1723488" y="467930"/>
                </a:moveTo>
                <a:cubicBezTo>
                  <a:pt x="897827" y="712927"/>
                  <a:pt x="577594" y="869185"/>
                  <a:pt x="322951" y="1474927"/>
                </a:cubicBezTo>
                <a:cubicBezTo>
                  <a:pt x="68308" y="2080669"/>
                  <a:pt x="-188264" y="3660614"/>
                  <a:pt x="195630" y="4102381"/>
                </a:cubicBezTo>
                <a:cubicBezTo>
                  <a:pt x="579524" y="4544148"/>
                  <a:pt x="2261711" y="4569226"/>
                  <a:pt x="2626313" y="4125530"/>
                </a:cubicBezTo>
                <a:cubicBezTo>
                  <a:pt x="2990916" y="3681834"/>
                  <a:pt x="1682977" y="1922481"/>
                  <a:pt x="2383245" y="1440203"/>
                </a:cubicBezTo>
                <a:cubicBezTo>
                  <a:pt x="3083513" y="957925"/>
                  <a:pt x="6091003" y="772730"/>
                  <a:pt x="6827924" y="1231859"/>
                </a:cubicBezTo>
                <a:cubicBezTo>
                  <a:pt x="7564845" y="1690988"/>
                  <a:pt x="6428597" y="3733920"/>
                  <a:pt x="6804774" y="4194978"/>
                </a:cubicBezTo>
                <a:cubicBezTo>
                  <a:pt x="7180951" y="4656036"/>
                  <a:pt x="8809124" y="4578871"/>
                  <a:pt x="9084987" y="3998208"/>
                </a:cubicBezTo>
                <a:cubicBezTo>
                  <a:pt x="9360850" y="3417545"/>
                  <a:pt x="9094633" y="1376542"/>
                  <a:pt x="8459954" y="710998"/>
                </a:cubicBezTo>
                <a:cubicBezTo>
                  <a:pt x="7825276" y="45454"/>
                  <a:pt x="6399660" y="49312"/>
                  <a:pt x="5276916" y="4943"/>
                </a:cubicBezTo>
                <a:cubicBezTo>
                  <a:pt x="4154172" y="-39427"/>
                  <a:pt x="2549149" y="222933"/>
                  <a:pt x="1723488" y="467930"/>
                </a:cubicBezTo>
                <a:close/>
              </a:path>
            </a:pathLst>
          </a:custGeom>
          <a:solidFill>
            <a:schemeClr val="accent6">
              <a:lumMod val="75000"/>
              <a:alpha val="6727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577DD0-BA1D-2EA5-B744-65C0A18FE24B}"/>
              </a:ext>
            </a:extLst>
          </p:cNvPr>
          <p:cNvSpPr txBox="1"/>
          <p:nvPr/>
        </p:nvSpPr>
        <p:spPr>
          <a:xfrm>
            <a:off x="3079281" y="4450946"/>
            <a:ext cx="313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Virtual Private Network</a:t>
            </a:r>
          </a:p>
          <a:p>
            <a:pPr algn="ctr"/>
            <a:r>
              <a:rPr lang="en-US" sz="2400" dirty="0"/>
              <a:t>(VPN)</a:t>
            </a:r>
          </a:p>
        </p:txBody>
      </p:sp>
    </p:spTree>
    <p:extLst>
      <p:ext uri="{BB962C8B-B14F-4D97-AF65-F5344CB8AC3E}">
        <p14:creationId xmlns:p14="http://schemas.microsoft.com/office/powerpoint/2010/main" val="2247846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Security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43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Security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Disadvantages: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b) More processing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c) Fragmentation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2778012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387015"/>
            <a:ext cx="9144000" cy="16438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215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chemeClr val="bg1"/>
                </a:solidFill>
              </a:rPr>
              <a:t>IPv6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F4588-4449-1671-9D89-C7E9803DF420}"/>
              </a:ext>
            </a:extLst>
          </p:cNvPr>
          <p:cNvSpPr txBox="1"/>
          <p:nvPr/>
        </p:nvSpPr>
        <p:spPr>
          <a:xfrm>
            <a:off x="1921267" y="3495205"/>
            <a:ext cx="385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3B966-13AB-BEA6-56CE-0511AA8FA313}"/>
              </a:ext>
            </a:extLst>
          </p:cNvPr>
          <p:cNvSpPr txBox="1"/>
          <p:nvPr/>
        </p:nvSpPr>
        <p:spPr>
          <a:xfrm>
            <a:off x="1921267" y="4012718"/>
            <a:ext cx="5258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754A-6886-B86D-A393-70B4B1CDEFD3}"/>
              </a:ext>
            </a:extLst>
          </p:cNvPr>
          <p:cNvSpPr txBox="1"/>
          <p:nvPr/>
        </p:nvSpPr>
        <p:spPr>
          <a:xfrm>
            <a:off x="1921267" y="4530231"/>
            <a:ext cx="375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3) IPV4 and IPV6 coexistence</a:t>
            </a:r>
          </a:p>
        </p:txBody>
      </p:sp>
    </p:spTree>
    <p:extLst>
      <p:ext uri="{BB962C8B-B14F-4D97-AF65-F5344CB8AC3E}">
        <p14:creationId xmlns:p14="http://schemas.microsoft.com/office/powerpoint/2010/main" val="3047580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ECB91D-0630-575D-8B2D-760F883D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4" y="1172356"/>
            <a:ext cx="8367332" cy="45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BE7E9-ADF3-002B-4043-B98BACBBE503}"/>
              </a:ext>
            </a:extLst>
          </p:cNvPr>
          <p:cNvSpPr txBox="1"/>
          <p:nvPr/>
        </p:nvSpPr>
        <p:spPr>
          <a:xfrm>
            <a:off x="35317" y="6538913"/>
            <a:ext cx="2990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 courtesy: https://</a:t>
            </a:r>
            <a:r>
              <a:rPr lang="en-US" sz="1400" dirty="0" err="1"/>
              <a:t>techhub.hpe.com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82548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18" name="Picture 2" descr="IceSuntisuk: Unicast Multicast Broadcast">
            <a:extLst>
              <a:ext uri="{FF2B5EF4-FFF2-40B4-BE49-F238E27FC236}">
                <a16:creationId xmlns:a16="http://schemas.microsoft.com/office/drawing/2014/main" id="{5DCFE974-D826-E866-D85C-647730FC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7" y="2043742"/>
            <a:ext cx="7251687" cy="27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13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00AFC-3372-CE46-3E7D-56628C74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8" y="1561564"/>
            <a:ext cx="7065818" cy="4869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CA229-AAA3-EB18-89D6-BEC838FFC11D}"/>
              </a:ext>
            </a:extLst>
          </p:cNvPr>
          <p:cNvSpPr txBox="1"/>
          <p:nvPr/>
        </p:nvSpPr>
        <p:spPr>
          <a:xfrm>
            <a:off x="196769" y="868449"/>
            <a:ext cx="26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IP: Anycast example</a:t>
            </a:r>
          </a:p>
        </p:txBody>
      </p:sp>
    </p:spTree>
    <p:extLst>
      <p:ext uri="{BB962C8B-B14F-4D97-AF65-F5344CB8AC3E}">
        <p14:creationId xmlns:p14="http://schemas.microsoft.com/office/powerpoint/2010/main" val="3418563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2C8EF-A795-90D8-4739-0B96B18D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" y="1936336"/>
            <a:ext cx="8549640" cy="35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9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ABD7-A9F1-B0CE-C781-0BAF3ED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781156"/>
            <a:ext cx="7772400" cy="57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DHCP relay</a:t>
            </a:r>
            <a:endParaRPr lang="en-AU" altLang="en-US" sz="3600" dirty="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4043363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02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5D52A192-C691-572A-0A55-F62DD6E8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1001D-CAAF-2D7D-931B-C58880B11E6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6C7AF-E781-4658-4CCE-74C32EE6AA5B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FC5CFFA2-1DA8-4F4F-227A-5CE59B53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1722C528-6870-DF50-E994-47A0242E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FC651-72A6-295A-9DD6-057D66E6AB06}"/>
              </a:ext>
            </a:extLst>
          </p:cNvPr>
          <p:cNvSpPr txBox="1"/>
          <p:nvPr/>
        </p:nvSpPr>
        <p:spPr>
          <a:xfrm>
            <a:off x="2736850" y="2066925"/>
            <a:ext cx="38877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83CA9-2008-68DC-E1A3-6CE58F4604E4}"/>
              </a:ext>
            </a:extLst>
          </p:cNvPr>
          <p:cNvSpPr txBox="1"/>
          <p:nvPr/>
        </p:nvSpPr>
        <p:spPr>
          <a:xfrm>
            <a:off x="0" y="3403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Transport Layer Protocols (UDP, TCP)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5)</a:t>
            </a:r>
          </a:p>
        </p:txBody>
      </p:sp>
      <p:sp>
        <p:nvSpPr>
          <p:cNvPr id="30728" name="Slide Number Placeholder 1">
            <a:extLst>
              <a:ext uri="{FF2B5EF4-FFF2-40B4-BE49-F238E27FC236}">
                <a16:creationId xmlns:a16="http://schemas.microsoft.com/office/drawing/2014/main" id="{698AC450-60D6-E7CD-EAC4-076F36DDA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CC328-140D-6A42-A654-58DB0072D8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5B97B0B0-87C8-3078-C02C-55858AC7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39863"/>
            <a:ext cx="7866063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53FA4C2B-49DB-8F96-C49B-84496C5A2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CCDBB-6904-B246-8FF6-E0E4952299B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72BF8D7E-91C9-3A20-F270-3AC43E26F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Transport layer: Two perspective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BB9FB-4B6F-20D1-C51B-BF9EC9B5F99C}"/>
              </a:ext>
            </a:extLst>
          </p:cNvPr>
          <p:cNvSpPr txBox="1"/>
          <p:nvPr/>
        </p:nvSpPr>
        <p:spPr>
          <a:xfrm>
            <a:off x="514350" y="1700213"/>
            <a:ext cx="856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(1) Abstraction of clients. (machines/networks/processes)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89FF0-24A6-159D-18C1-C2A01DA67F95}"/>
              </a:ext>
            </a:extLst>
          </p:cNvPr>
          <p:cNvSpPr txBox="1"/>
          <p:nvPr/>
        </p:nvSpPr>
        <p:spPr>
          <a:xfrm>
            <a:off x="520700" y="2444750"/>
            <a:ext cx="8026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(2) Abstraction of services.</a:t>
            </a:r>
          </a:p>
        </p:txBody>
      </p:sp>
      <p:sp>
        <p:nvSpPr>
          <p:cNvPr id="32772" name="Slide Number Placeholder 1">
            <a:extLst>
              <a:ext uri="{FF2B5EF4-FFF2-40B4-BE49-F238E27FC236}">
                <a16:creationId xmlns:a16="http://schemas.microsoft.com/office/drawing/2014/main" id="{599E88B6-118C-6EF7-BCF0-F08BA56A4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EE468-86DE-4446-B1EF-2672BAFEB8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EFD3C-4AAC-1447-9D82-92548699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P Addressing: DHCP Configuration Guide, Cisco IOS Release 15SY -  Configuring the Cisco IOS DHCP Relay Agent [Support] - Cisco">
            <a:extLst>
              <a:ext uri="{FF2B5EF4-FFF2-40B4-BE49-F238E27FC236}">
                <a16:creationId xmlns:a16="http://schemas.microsoft.com/office/drawing/2014/main" id="{467BF15E-996C-9D4A-A945-5C333169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6" y="1037127"/>
            <a:ext cx="8536369" cy="47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73A8DD4-FA98-AE4C-A8F7-03DC4FD7081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DHCP relay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82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544A3-68CA-F488-2173-35180556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26" name="Picture 2" descr="The TCP/IP Guide - BOOTP Relay Agents (Forwarding Agents)">
            <a:extLst>
              <a:ext uri="{FF2B5EF4-FFF2-40B4-BE49-F238E27FC236}">
                <a16:creationId xmlns:a16="http://schemas.microsoft.com/office/drawing/2014/main" id="{0D68B426-94D8-08ED-5B18-C0B4A8A7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8100"/>
            <a:ext cx="59309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7E3E2-E0B2-760B-0A46-7049D0956393}"/>
              </a:ext>
            </a:extLst>
          </p:cNvPr>
          <p:cNvSpPr txBox="1"/>
          <p:nvPr/>
        </p:nvSpPr>
        <p:spPr>
          <a:xfrm>
            <a:off x="0" y="6516172"/>
            <a:ext cx="803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PC: http://</a:t>
            </a:r>
            <a:r>
              <a:rPr lang="en-US" dirty="0" err="1"/>
              <a:t>www.tcpipguide.com</a:t>
            </a:r>
            <a:r>
              <a:rPr lang="en-US" dirty="0"/>
              <a:t>/free/t_BOOTPRelayAgentsForwardingAgents-3.htm</a:t>
            </a:r>
          </a:p>
        </p:txBody>
      </p:sp>
    </p:spTree>
    <p:extLst>
      <p:ext uri="{BB962C8B-B14F-4D97-AF65-F5344CB8AC3E}">
        <p14:creationId xmlns:p14="http://schemas.microsoft.com/office/powerpoint/2010/main" val="423943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899B7-D626-2BB6-D40B-A710240DE0D7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(ifconfig/ipconfig)</a:t>
            </a:r>
          </a:p>
        </p:txBody>
      </p:sp>
    </p:spTree>
    <p:extLst>
      <p:ext uri="{BB962C8B-B14F-4D97-AF65-F5344CB8AC3E}">
        <p14:creationId xmlns:p14="http://schemas.microsoft.com/office/powerpoint/2010/main" val="584827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4915</TotalTime>
  <Words>2208</Words>
  <Application>Microsoft Macintosh PowerPoint</Application>
  <PresentationFormat>On-screen Show (4:3)</PresentationFormat>
  <Paragraphs>526</Paragraphs>
  <Slides>62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MS Mincho</vt:lpstr>
      <vt:lpstr>ＭＳ Ｐゴシック</vt:lpstr>
      <vt:lpstr>Arial</vt:lpstr>
      <vt:lpstr>Calibri</vt:lpstr>
      <vt:lpstr>Calibri Light</vt:lpstr>
      <vt:lpstr>Comic Sans MS</vt:lpstr>
      <vt:lpstr>Courier New</vt:lpstr>
      <vt:lpstr>Gill Sans MT</vt:lpstr>
      <vt:lpstr>Lucida Bright</vt:lpstr>
      <vt:lpstr>Tahoma</vt:lpstr>
      <vt:lpstr>Times New Roman</vt:lpstr>
      <vt:lpstr>Wingdings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DHCP: more than IP addresses</vt:lpstr>
      <vt:lpstr>Dynamic Host Configuration Protocol (DHCP)</vt:lpstr>
      <vt:lpstr>DHCP relay</vt:lpstr>
      <vt:lpstr>PowerPoint Presentation</vt:lpstr>
      <vt:lpstr>PowerPoint Presentation</vt:lpstr>
      <vt:lpstr>PowerPoint Presentation</vt:lpstr>
      <vt:lpstr>PowerPoint Presentation</vt:lpstr>
      <vt:lpstr>Private Address Space &amp; NAT</vt:lpstr>
      <vt:lpstr>PowerPoint Presentation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Network-specific address (IP address) vs LAN-specific address (HW address)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MAC addresses (more)</vt:lpstr>
      <vt:lpstr>ARP: address resolution protocol</vt:lpstr>
      <vt:lpstr>ARP protocol: same LAN</vt:lpstr>
      <vt:lpstr>Address Translation Protocol (ARP)</vt:lpstr>
      <vt:lpstr>ARP Packet Format</vt:lpstr>
      <vt:lpstr>PowerPoint Presentation</vt:lpstr>
      <vt:lpstr>PowerPoint Presentation</vt:lpstr>
      <vt:lpstr>PowerPoint Presentation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</vt:lpstr>
      <vt:lpstr>IPv6: Address and packet format</vt:lpstr>
      <vt:lpstr>IPv6: Unicast, Multicast, Anycast addressing</vt:lpstr>
      <vt:lpstr>IPv6: Unicast, Multicast, Anycast addressing</vt:lpstr>
      <vt:lpstr>IPv4 and IPv6 Co-existence</vt:lpstr>
      <vt:lpstr>IPv4 and IPv6 Co-existence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196</cp:revision>
  <dcterms:created xsi:type="dcterms:W3CDTF">2020-02-13T13:47:54Z</dcterms:created>
  <dcterms:modified xsi:type="dcterms:W3CDTF">2024-03-05T12:07:07Z</dcterms:modified>
</cp:coreProperties>
</file>