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4" r:id="rId1"/>
    <p:sldMasterId id="2147484728" r:id="rId2"/>
    <p:sldMasterId id="2147484737" r:id="rId3"/>
  </p:sldMasterIdLst>
  <p:notesMasterIdLst>
    <p:notesMasterId r:id="rId79"/>
  </p:notesMasterIdLst>
  <p:handoutMasterIdLst>
    <p:handoutMasterId r:id="rId80"/>
  </p:handoutMasterIdLst>
  <p:sldIdLst>
    <p:sldId id="1532" r:id="rId4"/>
    <p:sldId id="1673" r:id="rId5"/>
    <p:sldId id="1674" r:id="rId6"/>
    <p:sldId id="1675" r:id="rId7"/>
    <p:sldId id="1687" r:id="rId8"/>
    <p:sldId id="1676" r:id="rId9"/>
    <p:sldId id="1677" r:id="rId10"/>
    <p:sldId id="1678" r:id="rId11"/>
    <p:sldId id="1663" r:id="rId12"/>
    <p:sldId id="1664" r:id="rId13"/>
    <p:sldId id="1665" r:id="rId14"/>
    <p:sldId id="1666" r:id="rId15"/>
    <p:sldId id="1667" r:id="rId16"/>
    <p:sldId id="1668" r:id="rId17"/>
    <p:sldId id="1566" r:id="rId18"/>
    <p:sldId id="1567" r:id="rId19"/>
    <p:sldId id="324" r:id="rId20"/>
    <p:sldId id="316" r:id="rId21"/>
    <p:sldId id="435" r:id="rId22"/>
    <p:sldId id="573" r:id="rId23"/>
    <p:sldId id="574" r:id="rId24"/>
    <p:sldId id="1581" r:id="rId25"/>
    <p:sldId id="1582" r:id="rId26"/>
    <p:sldId id="575" r:id="rId27"/>
    <p:sldId id="576" r:id="rId28"/>
    <p:sldId id="1580" r:id="rId29"/>
    <p:sldId id="578" r:id="rId30"/>
    <p:sldId id="579" r:id="rId31"/>
    <p:sldId id="1671" r:id="rId32"/>
    <p:sldId id="687" r:id="rId33"/>
    <p:sldId id="584" r:id="rId34"/>
    <p:sldId id="588" r:id="rId35"/>
    <p:sldId id="585" r:id="rId36"/>
    <p:sldId id="586" r:id="rId37"/>
    <p:sldId id="589" r:id="rId38"/>
    <p:sldId id="590" r:id="rId39"/>
    <p:sldId id="591" r:id="rId40"/>
    <p:sldId id="1680" r:id="rId41"/>
    <p:sldId id="1681" r:id="rId42"/>
    <p:sldId id="592" r:id="rId43"/>
    <p:sldId id="594" r:id="rId44"/>
    <p:sldId id="1688" r:id="rId45"/>
    <p:sldId id="1583" r:id="rId46"/>
    <p:sldId id="1682" r:id="rId47"/>
    <p:sldId id="1533" r:id="rId48"/>
    <p:sldId id="737" r:id="rId49"/>
    <p:sldId id="570" r:id="rId50"/>
    <p:sldId id="571" r:id="rId51"/>
    <p:sldId id="572" r:id="rId52"/>
    <p:sldId id="1683" r:id="rId53"/>
    <p:sldId id="738" r:id="rId54"/>
    <p:sldId id="739" r:id="rId55"/>
    <p:sldId id="1534" r:id="rId56"/>
    <p:sldId id="741" r:id="rId57"/>
    <p:sldId id="742" r:id="rId58"/>
    <p:sldId id="743" r:id="rId59"/>
    <p:sldId id="744" r:id="rId60"/>
    <p:sldId id="745" r:id="rId61"/>
    <p:sldId id="740" r:id="rId62"/>
    <p:sldId id="1535" r:id="rId63"/>
    <p:sldId id="747" r:id="rId64"/>
    <p:sldId id="748" r:id="rId65"/>
    <p:sldId id="749" r:id="rId66"/>
    <p:sldId id="1685" r:id="rId67"/>
    <p:sldId id="1686" r:id="rId68"/>
    <p:sldId id="750" r:id="rId69"/>
    <p:sldId id="751" r:id="rId70"/>
    <p:sldId id="752" r:id="rId71"/>
    <p:sldId id="753" r:id="rId72"/>
    <p:sldId id="754" r:id="rId73"/>
    <p:sldId id="755" r:id="rId74"/>
    <p:sldId id="756" r:id="rId75"/>
    <p:sldId id="757" r:id="rId76"/>
    <p:sldId id="1684" r:id="rId77"/>
    <p:sldId id="267" r:id="rId78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928"/>
    <p:restoredTop sz="80272"/>
  </p:normalViewPr>
  <p:slideViewPr>
    <p:cSldViewPr>
      <p:cViewPr varScale="1">
        <p:scale>
          <a:sx n="97" d="100"/>
          <a:sy n="97" d="100"/>
        </p:scale>
        <p:origin x="155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296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5528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tableStyles" Target="tableStyle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A467725C-78E9-E95F-D940-B29E1CC4A4C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l" defTabSz="966788" eaLnBrk="1" hangingPunct="1">
              <a:defRPr sz="1300"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F2030613-2848-0769-462D-453B8F805AD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>
            <a:extLst>
              <a:ext uri="{FF2B5EF4-FFF2-40B4-BE49-F238E27FC236}">
                <a16:creationId xmlns:a16="http://schemas.microsoft.com/office/drawing/2014/main" id="{4E937E28-8488-E39F-AE38-573C5B30E82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l" defTabSz="966788" eaLnBrk="1" hangingPunct="1">
              <a:defRPr sz="1300"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>
            <a:extLst>
              <a:ext uri="{FF2B5EF4-FFF2-40B4-BE49-F238E27FC236}">
                <a16:creationId xmlns:a16="http://schemas.microsoft.com/office/drawing/2014/main" id="{6F42308C-A5EC-D751-3390-2B43DDBBBCA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fld id="{1A2FC3AF-EC94-A84E-AE62-BA5A07FE85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5184C0EF-967D-71E2-3A76-BE9771045EC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l" defTabSz="957263" eaLnBrk="1" hangingPunct="1">
              <a:defRPr sz="1300" b="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AEC49E6A-2A2E-9CE0-A2A3-3315D50D74A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 b="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C3A1DDF3-B440-1013-8E77-AAF8A2C5A5C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3" name="Rectangle 5">
            <a:extLst>
              <a:ext uri="{FF2B5EF4-FFF2-40B4-BE49-F238E27FC236}">
                <a16:creationId xmlns:a16="http://schemas.microsoft.com/office/drawing/2014/main" id="{401241F9-FF72-EC4A-567F-678C4AB0298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6134" name="Rectangle 6">
            <a:extLst>
              <a:ext uri="{FF2B5EF4-FFF2-40B4-BE49-F238E27FC236}">
                <a16:creationId xmlns:a16="http://schemas.microsoft.com/office/drawing/2014/main" id="{22513B7E-7CD4-DF47-8563-B946C8286A2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l" defTabSz="957263" eaLnBrk="1" hangingPunct="1">
              <a:defRPr sz="1300" b="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5" name="Rectangle 7">
            <a:extLst>
              <a:ext uri="{FF2B5EF4-FFF2-40B4-BE49-F238E27FC236}">
                <a16:creationId xmlns:a16="http://schemas.microsoft.com/office/drawing/2014/main" id="{2FD85796-558A-5259-E267-CBA4498F93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61DE876-845E-814B-A07B-7B43A23062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>
            <a:extLst>
              <a:ext uri="{FF2B5EF4-FFF2-40B4-BE49-F238E27FC236}">
                <a16:creationId xmlns:a16="http://schemas.microsoft.com/office/drawing/2014/main" id="{9D6E0117-A185-DAF4-2AA7-E2F8473286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49DEE81-9B0B-C544-BE35-7E0DC150C7A3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4F276D9B-58D8-16B6-6E9C-9ED06DC45E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6A054573-6AF1-41DC-0311-82646CF1B7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Slide Image Placeholder 1">
            <a:extLst>
              <a:ext uri="{FF2B5EF4-FFF2-40B4-BE49-F238E27FC236}">
                <a16:creationId xmlns:a16="http://schemas.microsoft.com/office/drawing/2014/main" id="{EDEDB5D4-45CD-15F3-21C2-2838B41601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6" name="Notes Placeholder 2">
            <a:extLst>
              <a:ext uri="{FF2B5EF4-FFF2-40B4-BE49-F238E27FC236}">
                <a16:creationId xmlns:a16="http://schemas.microsoft.com/office/drawing/2014/main" id="{BD8C45CC-883E-32B9-110D-C522B674C8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Picture from: https://www.brandsynario.com/the-evolution-of-gs-generation-networks/</a:t>
            </a:r>
          </a:p>
        </p:txBody>
      </p:sp>
      <p:sp>
        <p:nvSpPr>
          <p:cNvPr id="185347" name="Slide Number Placeholder 3">
            <a:extLst>
              <a:ext uri="{FF2B5EF4-FFF2-40B4-BE49-F238E27FC236}">
                <a16:creationId xmlns:a16="http://schemas.microsoft.com/office/drawing/2014/main" id="{96332DEE-E33F-062D-798E-677F20AFBC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F8EA6751-69BC-FB4D-9BD6-4E5C7779CD42}" type="slidenum">
              <a:rPr lang="en-US" altLang="en-US" sz="1300" b="0" smtClean="0">
                <a:latin typeface="Times New Roman" panose="02020603050405020304" pitchFamily="18" charset="0"/>
              </a:rPr>
              <a:pPr/>
              <a:t>23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Slide Image Placeholder 1">
            <a:extLst>
              <a:ext uri="{FF2B5EF4-FFF2-40B4-BE49-F238E27FC236}">
                <a16:creationId xmlns:a16="http://schemas.microsoft.com/office/drawing/2014/main" id="{0334F768-6EAD-F856-2617-7C44DF43C6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0" name="Notes Placeholder 2">
            <a:extLst>
              <a:ext uri="{FF2B5EF4-FFF2-40B4-BE49-F238E27FC236}">
                <a16:creationId xmlns:a16="http://schemas.microsoft.com/office/drawing/2014/main" id="{F7157780-48F8-4D68-3257-F331295943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3E2F7-3B95-4566-40D6-969B3E826D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C6487A21-6DC2-994C-AFD1-B10B4F54A6C4}" type="slidenum">
              <a:rPr lang="en-US" sz="120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en-US" sz="1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>
            <a:extLst>
              <a:ext uri="{FF2B5EF4-FFF2-40B4-BE49-F238E27FC236}">
                <a16:creationId xmlns:a16="http://schemas.microsoft.com/office/drawing/2014/main" id="{3D7CD4E0-C4B2-7B6B-2032-6999312830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755C02C3-D1D5-0A49-A73A-0C43B44CCCA2}" type="slidenum">
              <a:rPr lang="en-US" altLang="en-US" sz="13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30</a:t>
            </a:fld>
            <a:endParaRPr lang="en-US" altLang="en-US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F81B0C54-DE78-B22F-854F-A68E17C6C3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3C264CD3-E8E5-61D7-DC93-D13553F106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>
            <a:extLst>
              <a:ext uri="{FF2B5EF4-FFF2-40B4-BE49-F238E27FC236}">
                <a16:creationId xmlns:a16="http://schemas.microsoft.com/office/drawing/2014/main" id="{CCEC8FAB-B5F0-0EA4-300A-B7367A476F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0D9F294D-DF4B-7741-868E-F38052188019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31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6610" name="Rectangle 2">
            <a:extLst>
              <a:ext uri="{FF2B5EF4-FFF2-40B4-BE49-F238E27FC236}">
                <a16:creationId xmlns:a16="http://schemas.microsoft.com/office/drawing/2014/main" id="{81953366-1875-CEBB-7BE8-D50D260BF7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id="{F11B16FD-C8EE-3D8F-190A-9489526FD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>
            <a:extLst>
              <a:ext uri="{FF2B5EF4-FFF2-40B4-BE49-F238E27FC236}">
                <a16:creationId xmlns:a16="http://schemas.microsoft.com/office/drawing/2014/main" id="{A0A9783D-A73A-0262-D9D5-A6016C3108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ACCB76F4-402C-C64D-8A9E-AA0F70AAFDD8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32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2754" name="Rectangle 2">
            <a:extLst>
              <a:ext uri="{FF2B5EF4-FFF2-40B4-BE49-F238E27FC236}">
                <a16:creationId xmlns:a16="http://schemas.microsoft.com/office/drawing/2014/main" id="{9263DC01-62D0-3955-13AA-C313F673E3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A89F4BB9-E770-ACC0-4573-3D63AFB496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>
            <a:extLst>
              <a:ext uri="{FF2B5EF4-FFF2-40B4-BE49-F238E27FC236}">
                <a16:creationId xmlns:a16="http://schemas.microsoft.com/office/drawing/2014/main" id="{C7740EF5-CE3B-03A0-657C-D3A4BDAABF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D4929F47-7D84-2D4C-ADFF-A7D14124BBD4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33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8658" name="Rectangle 2">
            <a:extLst>
              <a:ext uri="{FF2B5EF4-FFF2-40B4-BE49-F238E27FC236}">
                <a16:creationId xmlns:a16="http://schemas.microsoft.com/office/drawing/2014/main" id="{A3A7BFDB-8A84-2FB1-1194-2DA8B5D7FB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2F382F5E-1BF8-DC85-692C-93CDB3725F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540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>
            <a:extLst>
              <a:ext uri="{FF2B5EF4-FFF2-40B4-BE49-F238E27FC236}">
                <a16:creationId xmlns:a16="http://schemas.microsoft.com/office/drawing/2014/main" id="{8DBD636F-FDAD-E470-51DC-FF0C9E3308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5B5EDE53-B027-C043-B329-1728EFAF33D7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34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0706" name="Rectangle 2">
            <a:extLst>
              <a:ext uri="{FF2B5EF4-FFF2-40B4-BE49-F238E27FC236}">
                <a16:creationId xmlns:a16="http://schemas.microsoft.com/office/drawing/2014/main" id="{BB42AB68-C2FB-38FC-97A9-96C59262A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>
            <a:extLst>
              <a:ext uri="{FF2B5EF4-FFF2-40B4-BE49-F238E27FC236}">
                <a16:creationId xmlns:a16="http://schemas.microsoft.com/office/drawing/2014/main" id="{E0E460B3-D2CE-5F17-D582-C1793515CE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146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>
            <a:extLst>
              <a:ext uri="{FF2B5EF4-FFF2-40B4-BE49-F238E27FC236}">
                <a16:creationId xmlns:a16="http://schemas.microsoft.com/office/drawing/2014/main" id="{C5C192E8-7479-DDB9-00DE-28541C5F28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DB88596A-62EA-E24D-B9CA-0EAD3F47D86C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35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02" name="Rectangle 2">
            <a:extLst>
              <a:ext uri="{FF2B5EF4-FFF2-40B4-BE49-F238E27FC236}">
                <a16:creationId xmlns:a16="http://schemas.microsoft.com/office/drawing/2014/main" id="{E411B9D3-D12F-FDD9-EC44-BECDD68788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1F050CFA-4FAB-B6D5-9167-CA1B12C0C5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>
            <a:extLst>
              <a:ext uri="{FF2B5EF4-FFF2-40B4-BE49-F238E27FC236}">
                <a16:creationId xmlns:a16="http://schemas.microsoft.com/office/drawing/2014/main" id="{07F2D04E-21C7-9FF9-5AFB-4713A92156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442E9018-BF7E-E64D-9BC9-14E5DD68E64C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36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6850" name="Rectangle 2">
            <a:extLst>
              <a:ext uri="{FF2B5EF4-FFF2-40B4-BE49-F238E27FC236}">
                <a16:creationId xmlns:a16="http://schemas.microsoft.com/office/drawing/2014/main" id="{64E1334A-B58F-05F1-9115-482AA09D2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>
            <a:extLst>
              <a:ext uri="{FF2B5EF4-FFF2-40B4-BE49-F238E27FC236}">
                <a16:creationId xmlns:a16="http://schemas.microsoft.com/office/drawing/2014/main" id="{4FCBA4B4-EE73-87D2-A284-D5A77A20D1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>
            <a:extLst>
              <a:ext uri="{FF2B5EF4-FFF2-40B4-BE49-F238E27FC236}">
                <a16:creationId xmlns:a16="http://schemas.microsoft.com/office/drawing/2014/main" id="{CA33A167-4D41-61B1-DE3F-E3772FC37C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8E2AF686-1C5B-9944-8AF8-D4AA28106C43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37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8898" name="Rectangle 2">
            <a:extLst>
              <a:ext uri="{FF2B5EF4-FFF2-40B4-BE49-F238E27FC236}">
                <a16:creationId xmlns:a16="http://schemas.microsoft.com/office/drawing/2014/main" id="{9D7B4E98-0A65-AF57-900B-5FD1137409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BB9C4B9F-C338-7BB2-4610-A67D357300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Address 4 is used for Ad-hoc mode.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1DE876-845E-814B-A07B-7B43A23062A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3363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7">
            <a:extLst>
              <a:ext uri="{FF2B5EF4-FFF2-40B4-BE49-F238E27FC236}">
                <a16:creationId xmlns:a16="http://schemas.microsoft.com/office/drawing/2014/main" id="{6BE72D27-D9CF-A077-9A96-F9869F29C0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CFA62605-9F6F-5540-A46A-494B0713A07A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39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1970" name="Rectangle 2">
            <a:extLst>
              <a:ext uri="{FF2B5EF4-FFF2-40B4-BE49-F238E27FC236}">
                <a16:creationId xmlns:a16="http://schemas.microsoft.com/office/drawing/2014/main" id="{ED1C0BE7-6B62-380A-3F6F-BBEF47FC9A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F6DA6F67-6C10-FA25-D815-F231C55905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>
            <a:extLst>
              <a:ext uri="{FF2B5EF4-FFF2-40B4-BE49-F238E27FC236}">
                <a16:creationId xmlns:a16="http://schemas.microsoft.com/office/drawing/2014/main" id="{C80DA3A0-D049-BF65-0AAC-50CD012A65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8108728C-2B02-7C42-9979-44217764CE95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40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4018" name="Rectangle 2">
            <a:extLst>
              <a:ext uri="{FF2B5EF4-FFF2-40B4-BE49-F238E27FC236}">
                <a16:creationId xmlns:a16="http://schemas.microsoft.com/office/drawing/2014/main" id="{1B400398-124F-3C3F-6FC2-8D3AF2E6A6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>
            <a:extLst>
              <a:ext uri="{FF2B5EF4-FFF2-40B4-BE49-F238E27FC236}">
                <a16:creationId xmlns:a16="http://schemas.microsoft.com/office/drawing/2014/main" id="{8BB80931-254A-43C1-24F4-98378058C9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7">
            <a:extLst>
              <a:ext uri="{FF2B5EF4-FFF2-40B4-BE49-F238E27FC236}">
                <a16:creationId xmlns:a16="http://schemas.microsoft.com/office/drawing/2014/main" id="{CDA16386-12C1-64E3-1EFB-C0E274EB6B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9FEF70C1-F2E7-2840-8C14-370CD56CA943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41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6066" name="Rectangle 2">
            <a:extLst>
              <a:ext uri="{FF2B5EF4-FFF2-40B4-BE49-F238E27FC236}">
                <a16:creationId xmlns:a16="http://schemas.microsoft.com/office/drawing/2014/main" id="{803F198E-2F38-76D7-2728-45F828016D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67B06360-C51B-8F8F-39E0-F73902601A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7">
            <a:extLst>
              <a:ext uri="{FF2B5EF4-FFF2-40B4-BE49-F238E27FC236}">
                <a16:creationId xmlns:a16="http://schemas.microsoft.com/office/drawing/2014/main" id="{CDA16386-12C1-64E3-1EFB-C0E274EB6B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9FEF70C1-F2E7-2840-8C14-370CD56CA943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42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6066" name="Rectangle 2">
            <a:extLst>
              <a:ext uri="{FF2B5EF4-FFF2-40B4-BE49-F238E27FC236}">
                <a16:creationId xmlns:a16="http://schemas.microsoft.com/office/drawing/2014/main" id="{803F198E-2F38-76D7-2728-45F828016D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67B06360-C51B-8F8F-39E0-F73902601A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4493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61EA8B30-71BF-774B-AFC9-B5F086472D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4F970598-4160-594C-A212-3732537F2215}" type="slidenum">
              <a:rPr lang="en-US" altLang="en-US" sz="13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44</a:t>
            </a:fld>
            <a:endParaRPr lang="en-US" altLang="en-US" sz="13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91450F38-6CC5-2F4A-BC1E-EEC5D00201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8D8B5E98-05BD-304A-93E5-47530B9260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33031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0D57B2-D08E-BE4B-A93A-75B68A2933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3FA9C5-4731-BE46-ABC4-873B340B2BFA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2962" name="Rectangle 2">
            <a:extLst>
              <a:ext uri="{FF2B5EF4-FFF2-40B4-BE49-F238E27FC236}">
                <a16:creationId xmlns:a16="http://schemas.microsoft.com/office/drawing/2014/main" id="{D235242D-0210-2E47-8861-0908CA0288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2963" name="Rectangle 3">
            <a:extLst>
              <a:ext uri="{FF2B5EF4-FFF2-40B4-BE49-F238E27FC236}">
                <a16:creationId xmlns:a16="http://schemas.microsoft.com/office/drawing/2014/main" id="{F7271602-8ECC-E64B-9FE7-01A865D895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381" tIns="47691" rIns="95381" bIns="47691"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3974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75617C-8A38-0646-BC01-BD84A1C08F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B22396-16D7-1340-B4C7-0214F8C2CF8C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5010" name="Rectangle 2">
            <a:extLst>
              <a:ext uri="{FF2B5EF4-FFF2-40B4-BE49-F238E27FC236}">
                <a16:creationId xmlns:a16="http://schemas.microsoft.com/office/drawing/2014/main" id="{69FBD81A-4780-3F40-BC2B-FC1B86ACED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5011" name="Rectangle 3">
            <a:extLst>
              <a:ext uri="{FF2B5EF4-FFF2-40B4-BE49-F238E27FC236}">
                <a16:creationId xmlns:a16="http://schemas.microsoft.com/office/drawing/2014/main" id="{493B129A-7CC9-D944-A97D-52B15CBF3A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381" tIns="47691" rIns="95381" bIns="47691"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3670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BB3B97B-5A15-E048-9B2A-56C2C99F57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76CBC2-460E-3046-A8F9-3A56A546009E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7058" name="Rectangle 2">
            <a:extLst>
              <a:ext uri="{FF2B5EF4-FFF2-40B4-BE49-F238E27FC236}">
                <a16:creationId xmlns:a16="http://schemas.microsoft.com/office/drawing/2014/main" id="{CF0CFEEA-F326-E14A-8F2F-66B1B968A0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7059" name="Rectangle 3">
            <a:extLst>
              <a:ext uri="{FF2B5EF4-FFF2-40B4-BE49-F238E27FC236}">
                <a16:creationId xmlns:a16="http://schemas.microsoft.com/office/drawing/2014/main" id="{433E3754-F178-BD43-A9FE-F13BC03FF9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381" tIns="47691" rIns="95381" bIns="47691"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007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380DA4B-DDFA-BC49-99B5-D2DB08996E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385656-4AC2-7F4E-9932-B1EE29D844A9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2178" name="Rectangle 2">
            <a:extLst>
              <a:ext uri="{FF2B5EF4-FFF2-40B4-BE49-F238E27FC236}">
                <a16:creationId xmlns:a16="http://schemas.microsoft.com/office/drawing/2014/main" id="{6C1947FE-BADA-D741-947E-8D859D18B70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70000" y="725488"/>
            <a:ext cx="4783138" cy="3587750"/>
          </a:xfrm>
          <a:noFill/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562179" name="Rectangle 3">
            <a:extLst>
              <a:ext uri="{FF2B5EF4-FFF2-40B4-BE49-F238E27FC236}">
                <a16:creationId xmlns:a16="http://schemas.microsoft.com/office/drawing/2014/main" id="{6F0D80CE-37FF-BB4E-BF63-9C09BEFF8C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6966" tIns="48483" rIns="96966" bIns="48483"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411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CD5E27-021E-054B-84DE-C100B224ED65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>
            <a:extLst>
              <a:ext uri="{FF2B5EF4-FFF2-40B4-BE49-F238E27FC236}">
                <a16:creationId xmlns:a16="http://schemas.microsoft.com/office/drawing/2014/main" id="{E91B6399-3BC4-0E6F-01D8-75A8A5BE1D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3FE637-142B-DA40-BC3B-628FD8E33E55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15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629175C1-64C3-65ED-AB5B-0FB9FD28F9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20E444B8-070F-221B-3A9A-091111E6B4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55D6C4B-A34D-5D4B-AE66-1ED3F8DE15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588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88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591A6-30DD-A14C-A7B9-23B1601BFCA3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588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382CC96E-5355-8446-A22B-27796EEE7B0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66825" y="725488"/>
            <a:ext cx="4784725" cy="3587750"/>
          </a:xfrm>
          <a:noFill/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E2D099BB-74E8-6747-A6C9-BFDE273DCB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6606" tIns="49122" rIns="96606" bIns="49122"/>
          <a:lstStyle/>
          <a:p>
            <a:pPr eaLnBrk="1" hangingPunct="1">
              <a:defRPr/>
            </a:pPr>
            <a:endParaRPr lang="zh-CN" altLang="en-US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10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>
            <a:extLst>
              <a:ext uri="{FF2B5EF4-FFF2-40B4-BE49-F238E27FC236}">
                <a16:creationId xmlns:a16="http://schemas.microsoft.com/office/drawing/2014/main" id="{18357011-3FFA-84EC-25AB-0F6DA27464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4FA5F65-AE21-4A41-9BEC-2A08B584551F}" type="slidenum">
              <a:rPr lang="en-US" altLang="en-US" sz="1300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5F2DE718-4A48-87FE-5BFB-BF85FB675E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5DF232CF-8673-8170-F628-3112F0185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Separate systems: donor’s system is not accessible by guest</a:t>
            </a:r>
          </a:p>
          <a:p>
            <a:r>
              <a:rPr lang="en-US" dirty="0"/>
              <a:t>Speed – donor’s speed should not be affected by the donation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06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1055F5D-F8AD-FD00-9E33-4255A7B911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66788" eaLnBrk="0" hangingPunct="0">
              <a:defRPr/>
            </a:pPr>
            <a:fld id="{40012F83-C5A1-9D4F-B18B-301C8ECCB199}" type="slidenum">
              <a:rPr lang="en-US" altLang="en-US" sz="1200" smtClean="0">
                <a:solidFill>
                  <a:srgbClr val="000000"/>
                </a:solidFill>
                <a:ea typeface="+mn-ea"/>
              </a:rPr>
              <a:pPr defTabSz="966788" eaLnBrk="0" hangingPunct="0">
                <a:defRPr/>
              </a:pPr>
              <a:t>19</a:t>
            </a:fld>
            <a:endParaRPr lang="en-US" altLang="en-US" sz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177154" name="Rectangle 2">
            <a:extLst>
              <a:ext uri="{FF2B5EF4-FFF2-40B4-BE49-F238E27FC236}">
                <a16:creationId xmlns:a16="http://schemas.microsoft.com/office/drawing/2014/main" id="{57C7AD95-029F-0674-B8DE-F6145B3768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AEEA39A9-A1AF-857F-C83D-466F3F17ED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>
            <a:extLst>
              <a:ext uri="{FF2B5EF4-FFF2-40B4-BE49-F238E27FC236}">
                <a16:creationId xmlns:a16="http://schemas.microsoft.com/office/drawing/2014/main" id="{2704FAC0-2037-49E0-9345-C57C20B3BD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2D70E95D-16BD-914D-BB2C-81922E7BE87F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20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9202" name="Rectangle 2">
            <a:extLst>
              <a:ext uri="{FF2B5EF4-FFF2-40B4-BE49-F238E27FC236}">
                <a16:creationId xmlns:a16="http://schemas.microsoft.com/office/drawing/2014/main" id="{1DBA400C-8473-3B0E-E5C1-E191903872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7C02CFFD-DFD8-6488-7A8B-8D48D360DE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>
            <a:extLst>
              <a:ext uri="{FF2B5EF4-FFF2-40B4-BE49-F238E27FC236}">
                <a16:creationId xmlns:a16="http://schemas.microsoft.com/office/drawing/2014/main" id="{650AEB10-596D-AB0B-D8EA-6FC1724F78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940D3A1E-7CAC-E848-BD22-444681F5D326}" type="slidenum">
              <a:rPr lang="en-US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21</a:t>
            </a:fld>
            <a:endParaRPr lang="en-US" alt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1250" name="Rectangle 2">
            <a:extLst>
              <a:ext uri="{FF2B5EF4-FFF2-40B4-BE49-F238E27FC236}">
                <a16:creationId xmlns:a16="http://schemas.microsoft.com/office/drawing/2014/main" id="{9AB91060-0CAB-D799-6DF4-839A4C65C5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75C98DED-8A3E-BEFB-CDBD-FA27FB9A7E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Slide Image Placeholder 1">
            <a:extLst>
              <a:ext uri="{FF2B5EF4-FFF2-40B4-BE49-F238E27FC236}">
                <a16:creationId xmlns:a16="http://schemas.microsoft.com/office/drawing/2014/main" id="{D742DDEF-E8A1-1219-B885-B8CCE05474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8" name="Notes Placeholder 2">
            <a:extLst>
              <a:ext uri="{FF2B5EF4-FFF2-40B4-BE49-F238E27FC236}">
                <a16:creationId xmlns:a16="http://schemas.microsoft.com/office/drawing/2014/main" id="{818F3444-C5C1-D862-3E92-C73B322BAC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Picture from: https://www.brandsynario.com/the-evolution-of-gs-generation-networks/</a:t>
            </a:r>
          </a:p>
        </p:txBody>
      </p:sp>
      <p:sp>
        <p:nvSpPr>
          <p:cNvPr id="183299" name="Slide Number Placeholder 3">
            <a:extLst>
              <a:ext uri="{FF2B5EF4-FFF2-40B4-BE49-F238E27FC236}">
                <a16:creationId xmlns:a16="http://schemas.microsoft.com/office/drawing/2014/main" id="{F1E9159A-7531-9C37-8AF5-18244D71DC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38173A29-029C-8547-825B-EBB99DD4B445}" type="slidenum">
              <a:rPr lang="en-US" altLang="en-US" sz="1300" b="0" smtClean="0">
                <a:latin typeface="Times New Roman" panose="02020603050405020304" pitchFamily="18" charset="0"/>
              </a:rPr>
              <a:pPr/>
              <a:t>22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4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02A8D-4959-E076-04C8-ABBDB3C6A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BD128-74EA-3049-8955-D09321A79661}" type="datetime1">
              <a:rPr lang="en-US" altLang="en-US"/>
              <a:pPr>
                <a:defRPr/>
              </a:pPr>
              <a:t>4/25/24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0FC18-B67B-D173-4722-AD2482445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B4F7E-0518-78B8-2981-E1E56B24B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CCFA9-98DF-3445-AF38-DFC040054D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078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D3FA9-34F0-9C86-2213-5B02775F9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9C4BA-33DC-904A-A478-47B49A6E2C9B}" type="datetime1">
              <a:rPr lang="en-US" altLang="en-US"/>
              <a:pPr>
                <a:defRPr/>
              </a:pPr>
              <a:t>4/25/24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E068-E255-8B75-838F-7229A827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D518B-8FBD-974F-68AE-B6FAD253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B2BEB-B42D-1D44-B67F-9DBDAB0F71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9722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99FBA-20C3-3799-33C5-C2E40ED0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363F9-0F17-DB48-97AE-B81601345824}" type="datetime1">
              <a:rPr lang="en-US" altLang="en-US"/>
              <a:pPr>
                <a:defRPr/>
              </a:pPr>
              <a:t>4/25/24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372D7-CEFE-25E2-ED0E-391D39D4A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11EA2-D573-8360-FF93-6D831F8D2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2DCA8-27F8-AC48-9530-B8637151D8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074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30312-3EDB-8410-7A9D-C7469EF5D7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11629-CB17-F54E-A6C0-BB2660F07E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222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B2C156-27F7-D125-9F13-2BC7FFF9F3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ED4A9-4126-754C-A62C-78FB1F56E2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481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C572F-D945-9E6E-66D0-0BB08BB8B3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84057-3682-3247-8B62-770AF49096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435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5830068"/>
            <a:ext cx="7697400" cy="6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276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3" y="1588342"/>
            <a:ext cx="745763" cy="61101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758200"/>
            <a:ext cx="76887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771833"/>
            <a:ext cx="76887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322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3" y="1588342"/>
            <a:ext cx="745763" cy="61101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758200"/>
            <a:ext cx="76884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771833"/>
            <a:ext cx="37743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771833"/>
            <a:ext cx="37743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331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FFFCC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3" y="5558840"/>
            <a:ext cx="745763" cy="61101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1152400"/>
            <a:ext cx="7021200" cy="3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440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bg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3" y="5558840"/>
            <a:ext cx="745763" cy="61101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978600"/>
            <a:ext cx="7688400" cy="165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3030517"/>
            <a:ext cx="7688400" cy="210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392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CFB7F-ACF6-7F13-C363-C9B593E6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90B3A-E3D3-524C-9FB1-20C7CC949A7B}" type="datetime1">
              <a:rPr lang="en-US" altLang="en-US"/>
              <a:pPr>
                <a:defRPr/>
              </a:pPr>
              <a:t>4/25/24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80417-A4D4-4807-9EC7-8343BADC0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D17B1-708F-0E5F-4CB7-CC8E819E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B33E6-E29D-F74E-A082-1C3F2E4EAF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65026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91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>
  <p:cSld name="Section Header_alt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 descr="shutterstock_31891705.jpg"/>
          <p:cNvPicPr preferRelativeResize="0"/>
          <p:nvPr/>
        </p:nvPicPr>
        <p:blipFill rotWithShape="1">
          <a:blip r:embed="rId2">
            <a:alphaModFix/>
          </a:blip>
          <a:srcRect t="11971" b="11971"/>
          <a:stretch/>
        </p:blipFill>
        <p:spPr>
          <a:xfrm>
            <a:off x="1" y="650434"/>
            <a:ext cx="9143999" cy="620756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4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91" name="Google Shape;91;p14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  <p:sp>
        <p:nvSpPr>
          <p:cNvPr id="92" name="Google Shape;92;p14">
            <a:hlinkClick r:id="rId3" action="ppaction://hlinksldjump"/>
          </p:cNvPr>
          <p:cNvSpPr/>
          <p:nvPr/>
        </p:nvSpPr>
        <p:spPr>
          <a:xfrm>
            <a:off x="8280450" y="0"/>
            <a:ext cx="863400" cy="60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cxnSp>
        <p:nvCxnSpPr>
          <p:cNvPr id="93" name="Google Shape;93;p14">
            <a:hlinkClick r:id="rId3" action="ppaction://hlinksldjump"/>
          </p:cNvPr>
          <p:cNvCxnSpPr/>
          <p:nvPr/>
        </p:nvCxnSpPr>
        <p:spPr>
          <a:xfrm>
            <a:off x="8598817" y="288467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94;p14">
            <a:hlinkClick r:id="rId3" action="ppaction://hlinksldjump"/>
          </p:cNvPr>
          <p:cNvCxnSpPr/>
          <p:nvPr/>
        </p:nvCxnSpPr>
        <p:spPr>
          <a:xfrm>
            <a:off x="8598817" y="333517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95;p14">
            <a:hlinkClick r:id="rId3" action="ppaction://hlinksldjump"/>
          </p:cNvPr>
          <p:cNvCxnSpPr/>
          <p:nvPr/>
        </p:nvCxnSpPr>
        <p:spPr>
          <a:xfrm>
            <a:off x="8598817" y="378567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>
            <a:off x="729450" y="2741833"/>
            <a:ext cx="5887500" cy="202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2904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only">
  <p:cSld name="Body 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109" name="Google Shape;109;p16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  <p:sp>
        <p:nvSpPr>
          <p:cNvPr id="110" name="Google Shape;110;p16">
            <a:hlinkClick r:id="rId2" action="ppaction://hlinksldjump"/>
          </p:cNvPr>
          <p:cNvSpPr/>
          <p:nvPr/>
        </p:nvSpPr>
        <p:spPr>
          <a:xfrm>
            <a:off x="8280450" y="0"/>
            <a:ext cx="863400" cy="60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cxnSp>
        <p:nvCxnSpPr>
          <p:cNvPr id="111" name="Google Shape;111;p16">
            <a:hlinkClick r:id="rId2" action="ppaction://hlinksldjump"/>
          </p:cNvPr>
          <p:cNvCxnSpPr/>
          <p:nvPr/>
        </p:nvCxnSpPr>
        <p:spPr>
          <a:xfrm>
            <a:off x="8598817" y="288467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" name="Google Shape;112;p16">
            <a:hlinkClick r:id="rId2" action="ppaction://hlinksldjump"/>
          </p:cNvPr>
          <p:cNvCxnSpPr/>
          <p:nvPr/>
        </p:nvCxnSpPr>
        <p:spPr>
          <a:xfrm>
            <a:off x="8598817" y="333517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" name="Google Shape;113;p16">
            <a:hlinkClick r:id="rId2" action="ppaction://hlinksldjump"/>
          </p:cNvPr>
          <p:cNvCxnSpPr/>
          <p:nvPr/>
        </p:nvCxnSpPr>
        <p:spPr>
          <a:xfrm>
            <a:off x="8598817" y="378567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4" name="Google Shape;114;p16"/>
          <p:cNvSpPr txBox="1">
            <a:spLocks noGrp="1"/>
          </p:cNvSpPr>
          <p:nvPr>
            <p:ph type="body" idx="1"/>
          </p:nvPr>
        </p:nvSpPr>
        <p:spPr>
          <a:xfrm>
            <a:off x="729450" y="1424867"/>
            <a:ext cx="7688700" cy="1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3930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183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568"/>
            <a:ext cx="6858000" cy="165523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06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599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267"/>
            <a:ext cx="7886700" cy="285326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8934"/>
            <a:ext cx="7886700" cy="150071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51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6684"/>
            <a:ext cx="3867150" cy="43497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6684"/>
            <a:ext cx="3867150" cy="43497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103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6185"/>
            <a:ext cx="7886700" cy="1325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0634"/>
            <a:ext cx="3868737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6133"/>
            <a:ext cx="3868737" cy="3683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0634"/>
            <a:ext cx="3887788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6133"/>
            <a:ext cx="3887788" cy="3683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52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227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7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70C37-3B6A-B890-FEF6-FE7226FF0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1EAC9-31C1-424D-9C17-C0259BF8D31F}" type="datetime1">
              <a:rPr lang="en-US" altLang="en-US"/>
              <a:pPr>
                <a:defRPr/>
              </a:pPr>
              <a:t>4/25/24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22F4C-EE57-B21C-63A8-CC436D4CD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1029B-AB03-5CC5-A77E-CC77550A9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181D-F700-F24F-A947-880A198C4C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1777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8485"/>
            <a:ext cx="4629150" cy="48725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696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8485"/>
            <a:ext cx="4629150" cy="48725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52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756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6185"/>
            <a:ext cx="1971675" cy="58102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6185"/>
            <a:ext cx="5762625" cy="581024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4/25/24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25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3" y="1588342"/>
            <a:ext cx="745763" cy="61101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758200"/>
            <a:ext cx="76887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771833"/>
            <a:ext cx="76887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381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DA3C3-AE31-FEDB-1B04-4A43EE803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3F1DE-733F-8549-A8F4-06E48C0E55FD}" type="datetime1">
              <a:rPr lang="en-US" altLang="en-US"/>
              <a:pPr>
                <a:defRPr/>
              </a:pPr>
              <a:t>4/25/24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3BF3C2-4460-141A-4420-DDB0F5EA8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91FC92-1C4B-C122-66AC-074B14742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68026-DD09-6647-B43B-2C5CA286B2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2117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95CACD3-4F45-CFA4-475C-999ABDAC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EE73A-103C-514B-A931-A9203F34F1D9}" type="datetime1">
              <a:rPr lang="en-US" altLang="en-US"/>
              <a:pPr>
                <a:defRPr/>
              </a:pPr>
              <a:t>4/25/24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A95924F-4804-8F60-6CC5-9AD39271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4351EC-F826-A813-9496-EF163CC78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4A86D-414F-D44B-8317-F869CF6B44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844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3026F36-87B9-5AFF-2C15-37E9644DA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C096-5653-824E-9FC8-A571A2132E95}" type="datetime1">
              <a:rPr lang="en-US" altLang="en-US"/>
              <a:pPr>
                <a:defRPr/>
              </a:pPr>
              <a:t>4/25/24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41EBFE6-DB07-7CAF-629F-EB9806902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65FC9C-9ABA-F04C-6558-0E199E25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5F653-134D-004E-921B-31803B5B80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067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7E30DEF-1481-0ED3-CF0E-1676476A2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22B6C-AE4E-5043-B709-CBA439D9BA43}" type="datetime1">
              <a:rPr lang="en-US" altLang="en-US"/>
              <a:pPr>
                <a:defRPr/>
              </a:pPr>
              <a:t>4/25/24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CA92885-62D9-647A-F9E3-4F429AFCC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D391CFE-D5C2-A720-2D62-260F53FC1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95986-B31A-D245-BC24-FD95E60280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887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1904645-9290-E326-2741-793D87B90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FC43A-506C-534B-9E8A-3290D87506D9}" type="datetime1">
              <a:rPr lang="en-US" altLang="en-US"/>
              <a:pPr>
                <a:defRPr/>
              </a:pPr>
              <a:t>4/25/24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F7C197-8694-7786-99FB-DDC81E05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E52D02-EF8B-EF6D-2D00-1A4531A92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EA9A0-E170-2C49-8A73-9D27DB089A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0966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0C35BB4-FEF6-2A56-8ABD-0F515397D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428C2-2CEF-F644-A861-8FCD6A3205F5}" type="datetime1">
              <a:rPr lang="en-US" altLang="en-US"/>
              <a:pPr>
                <a:defRPr/>
              </a:pPr>
              <a:t>4/25/24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065C3E5-6E98-63E5-7E11-CE258B62C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B80326-A29D-D4CB-AE0E-D876DDD5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9B94E-0A1D-D84E-ABB1-65BB643FEB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9657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05C0DC5-2E9B-CF5A-B6C9-3E0DBC98A44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B65467C-9468-0483-FE35-AE218091A4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60BD6-B587-8279-56A0-E5D6D2EAEF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91EA724-8535-B744-883A-5639BCFC83E2}" type="datetime1">
              <a:rPr lang="en-US" altLang="en-US"/>
              <a:pPr>
                <a:defRPr/>
              </a:pPr>
              <a:t>4/25/24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4CE82-A57D-3485-47DE-B0BF40287F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F3B83-BD5E-CC61-81EE-534BE9ED4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11E176E-B86E-684F-A983-567D388E43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4" r:id="rId1"/>
    <p:sldLayoutId id="2147484715" r:id="rId2"/>
    <p:sldLayoutId id="2147484716" r:id="rId3"/>
    <p:sldLayoutId id="2147484717" r:id="rId4"/>
    <p:sldLayoutId id="2147484718" r:id="rId5"/>
    <p:sldLayoutId id="2147484719" r:id="rId6"/>
    <p:sldLayoutId id="2147484720" r:id="rId7"/>
    <p:sldLayoutId id="2147484721" r:id="rId8"/>
    <p:sldLayoutId id="2147484722" r:id="rId9"/>
    <p:sldLayoutId id="2147484723" r:id="rId10"/>
    <p:sldLayoutId id="2147484724" r:id="rId11"/>
    <p:sldLayoutId id="2147484725" r:id="rId12"/>
    <p:sldLayoutId id="2147484726" r:id="rId13"/>
    <p:sldLayoutId id="2147484727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7735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9B5FC-1815-48D2-BF31-5FA3E3D3DE4E}" type="datetimeFigureOut">
              <a:rPr lang="en-US" smtClean="0"/>
              <a:t>4/25/24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8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8" r:id="rId1"/>
    <p:sldLayoutId id="2147484739" r:id="rId2"/>
    <p:sldLayoutId id="2147484740" r:id="rId3"/>
    <p:sldLayoutId id="2147484741" r:id="rId4"/>
    <p:sldLayoutId id="2147484742" r:id="rId5"/>
    <p:sldLayoutId id="2147484743" r:id="rId6"/>
    <p:sldLayoutId id="2147484744" r:id="rId7"/>
    <p:sldLayoutId id="2147484745" r:id="rId8"/>
    <p:sldLayoutId id="2147484746" r:id="rId9"/>
    <p:sldLayoutId id="2147484747" r:id="rId10"/>
    <p:sldLayoutId id="2147484748" r:id="rId11"/>
    <p:sldLayoutId id="2147484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nsf.gov/awardsearch/showAward?AWD_ID=2125526&amp;HistoricalAwards=false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randsynario.com/the-evolution-of-gs-generation-networks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tiff"/><Relationship Id="rId5" Type="http://schemas.openxmlformats.org/officeDocument/2006/relationships/hyperlink" Target="http://kaaale.blogspot.com/2019/02/the-evolution-of-cellular-mobile.html" TargetMode="External"/><Relationship Id="rId4" Type="http://schemas.openxmlformats.org/officeDocument/2006/relationships/hyperlink" Target="https://www.brandsynario.com/the-evolution-of-gs-generation-networks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36.wmf"/><Relationship Id="rId7" Type="http://schemas.openxmlformats.org/officeDocument/2006/relationships/image" Target="../media/image40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10" Type="http://schemas.openxmlformats.org/officeDocument/2006/relationships/image" Target="../media/image43.wmf"/><Relationship Id="rId4" Type="http://schemas.openxmlformats.org/officeDocument/2006/relationships/image" Target="../media/image37.wmf"/><Relationship Id="rId9" Type="http://schemas.openxmlformats.org/officeDocument/2006/relationships/image" Target="../media/image42.w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1AFC82B4-B4D2-47FA-FD2B-06AA0853C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19BF18-9D68-74C7-E3BB-87C46F58E914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prstClr val="white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19459" name="TextBox 3">
            <a:extLst>
              <a:ext uri="{FF2B5EF4-FFF2-40B4-BE49-F238E27FC236}">
                <a16:creationId xmlns:a16="http://schemas.microsoft.com/office/drawing/2014/main" id="{B2477BAE-0B3F-DCDD-937A-E3C27FEF1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164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41100"/>
                </a:solidFill>
                <a:latin typeface="Lucida Bright" panose="02040602050505020304" pitchFamily="18" charset="77"/>
              </a:rPr>
              <a:t>Nirupam Roy</a:t>
            </a:r>
          </a:p>
        </p:txBody>
      </p:sp>
      <p:sp>
        <p:nvSpPr>
          <p:cNvPr id="19460" name="TextBox 4">
            <a:extLst>
              <a:ext uri="{FF2B5EF4-FFF2-40B4-BE49-F238E27FC236}">
                <a16:creationId xmlns:a16="http://schemas.microsoft.com/office/drawing/2014/main" id="{180BC73D-D361-F896-9A1F-314A75EFF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15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Lucida Bright" panose="02040602050505020304" pitchFamily="18" charset="77"/>
              </a:rPr>
              <a:t>Tu-Th 2:00-3:15pm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Lucida Bright" panose="02040602050505020304" pitchFamily="18" charset="77"/>
              </a:rPr>
              <a:t>CSI 2117</a:t>
            </a:r>
          </a:p>
        </p:txBody>
      </p:sp>
      <p:pic>
        <p:nvPicPr>
          <p:cNvPr id="19461" name="Picture 5">
            <a:extLst>
              <a:ext uri="{FF2B5EF4-FFF2-40B4-BE49-F238E27FC236}">
                <a16:creationId xmlns:a16="http://schemas.microsoft.com/office/drawing/2014/main" id="{6B6D27DD-5BDF-6BA5-26A9-EBC731D13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6">
            <a:extLst>
              <a:ext uri="{FF2B5EF4-FFF2-40B4-BE49-F238E27FC236}">
                <a16:creationId xmlns:a16="http://schemas.microsoft.com/office/drawing/2014/main" id="{213F78F1-AB81-7632-FFCD-D049D73C3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50" y="2066925"/>
            <a:ext cx="3887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376092"/>
                </a:solidFill>
                <a:latin typeface="Lucida Bright" panose="02040602050505020304" pitchFamily="18" charset="77"/>
              </a:rPr>
              <a:t>CMSC 417 : Spring 2024</a:t>
            </a:r>
          </a:p>
        </p:txBody>
      </p:sp>
      <p:sp>
        <p:nvSpPr>
          <p:cNvPr id="19463" name="TextBox 7">
            <a:extLst>
              <a:ext uri="{FF2B5EF4-FFF2-40B4-BE49-F238E27FC236}">
                <a16:creationId xmlns:a16="http://schemas.microsoft.com/office/drawing/2014/main" id="{D8E43A6C-9FF9-F774-E0AD-29F05534F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288" y="3405188"/>
            <a:ext cx="9144001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solidFill>
                  <a:srgbClr val="376092"/>
                </a:solidFill>
                <a:latin typeface="Lucida Bright" panose="02040602050505020304" pitchFamily="18" charset="77"/>
              </a:rPr>
              <a:t>Topic: Link layer: WiFi, Mobility, BGP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376092"/>
                </a:solidFill>
                <a:latin typeface="Lucida Bright" panose="02040602050505020304" pitchFamily="18" charset="77"/>
              </a:rPr>
              <a:t>(Textbook chapter 2, 4)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229090-7C34-00EC-2E57-8DD502ED2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5022850"/>
            <a:ext cx="2789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Lucida Bright" panose="02040602050505020304" pitchFamily="18" charset="77"/>
              </a:rPr>
              <a:t>April 25</a:t>
            </a:r>
            <a:r>
              <a:rPr lang="en-US" altLang="en-US" sz="2000" baseline="30000" dirty="0">
                <a:solidFill>
                  <a:schemeClr val="tx1"/>
                </a:solidFill>
                <a:latin typeface="Lucida Bright" panose="02040602050505020304" pitchFamily="18" charset="77"/>
              </a:rPr>
              <a:t>th</a:t>
            </a:r>
            <a:r>
              <a:rPr lang="en-US" altLang="en-US" sz="2000" dirty="0">
                <a:solidFill>
                  <a:schemeClr val="tx1"/>
                </a:solidFill>
                <a:latin typeface="Lucida Bright" panose="02040602050505020304" pitchFamily="18" charset="77"/>
              </a:rPr>
              <a:t>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Slide Number Placeholder 1">
            <a:extLst>
              <a:ext uri="{FF2B5EF4-FFF2-40B4-BE49-F238E27FC236}">
                <a16:creationId xmlns:a16="http://schemas.microsoft.com/office/drawing/2014/main" id="{96372A77-515F-256A-72EA-970001612D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8475FE-BBE0-714C-99FC-88288FA2F8A5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3362" name="Rectangle 4">
            <a:extLst>
              <a:ext uri="{FF2B5EF4-FFF2-40B4-BE49-F238E27FC236}">
                <a16:creationId xmlns:a16="http://schemas.microsoft.com/office/drawing/2014/main" id="{AD75418A-DE7E-A481-6816-AB8567819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3363" name="Picture 4">
            <a:extLst>
              <a:ext uri="{FF2B5EF4-FFF2-40B4-BE49-F238E27FC236}">
                <a16:creationId xmlns:a16="http://schemas.microsoft.com/office/drawing/2014/main" id="{B57B5593-C7EA-CA23-5B02-F12C0F66F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343C80-C49A-B157-6A55-AAE2288F4014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B3780F9A-5BD8-428D-4E65-7CA338B6F133}"/>
              </a:ext>
            </a:extLst>
          </p:cNvPr>
          <p:cNvSpPr/>
          <p:nvPr/>
        </p:nvSpPr>
        <p:spPr>
          <a:xfrm>
            <a:off x="3022600" y="1387475"/>
            <a:ext cx="3530600" cy="1336675"/>
          </a:xfrm>
          <a:prstGeom prst="wedgeRoundRectCallout">
            <a:avLst>
              <a:gd name="adj1" fmla="val -76195"/>
              <a:gd name="adj2" fmla="val 8790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(4) H1 can determine that the frame has come from R1 by checking Addr-3 field.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Number Placeholder 1">
            <a:extLst>
              <a:ext uri="{FF2B5EF4-FFF2-40B4-BE49-F238E27FC236}">
                <a16:creationId xmlns:a16="http://schemas.microsoft.com/office/drawing/2014/main" id="{69E08AA1-F8CF-773D-76F3-01D221E1A4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2994107-EE9B-5949-9351-C41316099129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4386" name="Rectangle 4">
            <a:extLst>
              <a:ext uri="{FF2B5EF4-FFF2-40B4-BE49-F238E27FC236}">
                <a16:creationId xmlns:a16="http://schemas.microsoft.com/office/drawing/2014/main" id="{EAAEBFC0-9EB3-31C1-457A-D5CAFAEFF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4387" name="Picture 4">
            <a:extLst>
              <a:ext uri="{FF2B5EF4-FFF2-40B4-BE49-F238E27FC236}">
                <a16:creationId xmlns:a16="http://schemas.microsoft.com/office/drawing/2014/main" id="{808CF99F-4B7D-815B-2065-75853D2F6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C4449A-BC24-B18B-9905-409495E925C1}"/>
              </a:ext>
            </a:extLst>
          </p:cNvPr>
          <p:cNvSpPr txBox="1"/>
          <p:nvPr/>
        </p:nvSpPr>
        <p:spPr>
          <a:xfrm>
            <a:off x="273050" y="987425"/>
            <a:ext cx="7904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Case 2: H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ost H1 responds by sending packet to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Router R1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Slide Number Placeholder 1">
            <a:extLst>
              <a:ext uri="{FF2B5EF4-FFF2-40B4-BE49-F238E27FC236}">
                <a16:creationId xmlns:a16="http://schemas.microsoft.com/office/drawing/2014/main" id="{4B997B91-A40E-4665-BFE9-F6DC1E3F16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5D5286-4864-A947-AB2E-E55BDB502B87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5410" name="Rectangle 4">
            <a:extLst>
              <a:ext uri="{FF2B5EF4-FFF2-40B4-BE49-F238E27FC236}">
                <a16:creationId xmlns:a16="http://schemas.microsoft.com/office/drawing/2014/main" id="{181EBE66-C668-1C73-142E-8C0B092A6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5411" name="Picture 4">
            <a:extLst>
              <a:ext uri="{FF2B5EF4-FFF2-40B4-BE49-F238E27FC236}">
                <a16:creationId xmlns:a16="http://schemas.microsoft.com/office/drawing/2014/main" id="{A830CEC3-ECF8-6E0D-74B5-C9F84282B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D6F10D-BFB6-162F-254F-124059593EB9}"/>
              </a:ext>
            </a:extLst>
          </p:cNvPr>
          <p:cNvSpPr txBox="1"/>
          <p:nvPr/>
        </p:nvSpPr>
        <p:spPr>
          <a:xfrm>
            <a:off x="273050" y="987425"/>
            <a:ext cx="7904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Case 2: H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ost H1 responds by sending packet to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Router R1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6DC97142-8042-A525-23E7-12917277F896}"/>
              </a:ext>
            </a:extLst>
          </p:cNvPr>
          <p:cNvSpPr/>
          <p:nvPr/>
        </p:nvSpPr>
        <p:spPr>
          <a:xfrm>
            <a:off x="3022600" y="1387475"/>
            <a:ext cx="3530600" cy="1503363"/>
          </a:xfrm>
          <a:prstGeom prst="wedgeRoundRectCallout">
            <a:avLst>
              <a:gd name="adj1" fmla="val -78461"/>
              <a:gd name="adj2" fmla="val 75748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algn="ctr">
              <a:buFontTx/>
              <a:buAutoNum type="arabicParenBoth"/>
              <a:defRPr/>
            </a:pPr>
            <a:r>
              <a:rPr lang="en-US" dirty="0">
                <a:solidFill>
                  <a:schemeClr val="tx1"/>
                </a:solidFill>
              </a:rPr>
              <a:t>H1 creates a </a:t>
            </a:r>
            <a:r>
              <a:rPr lang="en-US" dirty="0" err="1">
                <a:solidFill>
                  <a:schemeClr val="tx1"/>
                </a:solidFill>
              </a:rPr>
              <a:t>WiFi</a:t>
            </a:r>
            <a:r>
              <a:rPr lang="en-US" dirty="0">
                <a:solidFill>
                  <a:schemeClr val="tx1"/>
                </a:solidFill>
              </a:rPr>
              <a:t> frame.</a:t>
            </a:r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1: AP’s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2: H1’s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/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3: R1’s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/>
          </a:p>
          <a:p>
            <a:pPr algn="ctr">
              <a:defRPr/>
            </a:pPr>
            <a:endParaRPr lang="en-US" dirty="0" err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Number Placeholder 1">
            <a:extLst>
              <a:ext uri="{FF2B5EF4-FFF2-40B4-BE49-F238E27FC236}">
                <a16:creationId xmlns:a16="http://schemas.microsoft.com/office/drawing/2014/main" id="{425BADDB-222A-6046-CFF1-488FD17809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2BAE9D4-10C5-C748-B092-50B4D2D87859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6434" name="Rectangle 4">
            <a:extLst>
              <a:ext uri="{FF2B5EF4-FFF2-40B4-BE49-F238E27FC236}">
                <a16:creationId xmlns:a16="http://schemas.microsoft.com/office/drawing/2014/main" id="{5D4F128D-F0AF-6C6A-0EAB-FB249E966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6435" name="Picture 4">
            <a:extLst>
              <a:ext uri="{FF2B5EF4-FFF2-40B4-BE49-F238E27FC236}">
                <a16:creationId xmlns:a16="http://schemas.microsoft.com/office/drawing/2014/main" id="{BE60FDCA-8CF6-4C80-F52C-44CEFE98A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4542B3-E3D1-584E-3E1B-BE3C75147BD1}"/>
              </a:ext>
            </a:extLst>
          </p:cNvPr>
          <p:cNvSpPr txBox="1"/>
          <p:nvPr/>
        </p:nvSpPr>
        <p:spPr>
          <a:xfrm>
            <a:off x="273050" y="987425"/>
            <a:ext cx="7904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Case 2: H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ost H1 responds by sending packet to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Router R1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3716EFDA-3DC0-FB1D-B2D2-0BB02B84BDE2}"/>
              </a:ext>
            </a:extLst>
          </p:cNvPr>
          <p:cNvSpPr/>
          <p:nvPr/>
        </p:nvSpPr>
        <p:spPr>
          <a:xfrm>
            <a:off x="2344738" y="4533900"/>
            <a:ext cx="3530600" cy="1336675"/>
          </a:xfrm>
          <a:prstGeom prst="wedgeRoundRectCallout">
            <a:avLst>
              <a:gd name="adj1" fmla="val -32812"/>
              <a:gd name="adj2" fmla="val -10612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(2) AP can determine that the frame should be forwarded to R1 by checking Addr-3 field.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Slide Number Placeholder 1">
            <a:extLst>
              <a:ext uri="{FF2B5EF4-FFF2-40B4-BE49-F238E27FC236}">
                <a16:creationId xmlns:a16="http://schemas.microsoft.com/office/drawing/2014/main" id="{15E1BEEF-68E4-D7D8-1398-C0D4D30C78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BF5B46-312D-9844-8F55-B7BD4ED597DD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7458" name="Rectangle 4">
            <a:extLst>
              <a:ext uri="{FF2B5EF4-FFF2-40B4-BE49-F238E27FC236}">
                <a16:creationId xmlns:a16="http://schemas.microsoft.com/office/drawing/2014/main" id="{89C2C26C-715A-C1F9-65A8-E0180817A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7459" name="Picture 4">
            <a:extLst>
              <a:ext uri="{FF2B5EF4-FFF2-40B4-BE49-F238E27FC236}">
                <a16:creationId xmlns:a16="http://schemas.microsoft.com/office/drawing/2014/main" id="{D949D351-7714-4ADE-7425-708FEE3F5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B0F700-8308-E5E2-8732-73C7A5C5A406}"/>
              </a:ext>
            </a:extLst>
          </p:cNvPr>
          <p:cNvSpPr txBox="1"/>
          <p:nvPr/>
        </p:nvSpPr>
        <p:spPr>
          <a:xfrm>
            <a:off x="273050" y="987425"/>
            <a:ext cx="7904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Case 2: H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ost H1 responds by sending packet to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Router R1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55D9CA21-AF27-B802-0BFF-DC83DC861EA8}"/>
              </a:ext>
            </a:extLst>
          </p:cNvPr>
          <p:cNvSpPr/>
          <p:nvPr/>
        </p:nvSpPr>
        <p:spPr>
          <a:xfrm>
            <a:off x="3535363" y="4533900"/>
            <a:ext cx="3530600" cy="2187575"/>
          </a:xfrm>
          <a:prstGeom prst="wedgeRoundRectCallout">
            <a:avLst>
              <a:gd name="adj1" fmla="val -67453"/>
              <a:gd name="adj2" fmla="val -9245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(3) AP converts the </a:t>
            </a:r>
            <a:r>
              <a:rPr lang="en-US" dirty="0" err="1">
                <a:solidFill>
                  <a:schemeClr val="tx1"/>
                </a:solidFill>
              </a:rPr>
              <a:t>WiFi</a:t>
            </a:r>
            <a:r>
              <a:rPr lang="en-US" dirty="0">
                <a:solidFill>
                  <a:schemeClr val="tx1"/>
                </a:solidFill>
              </a:rPr>
              <a:t> (802.11) frame to Ethernet frame (802.3).</a:t>
            </a: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Source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: H1’s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Dest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: R1’s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F29F6A-6ED1-0F56-9EEC-5DD1A406668E}"/>
              </a:ext>
            </a:extLst>
          </p:cNvPr>
          <p:cNvSpPr/>
          <p:nvPr/>
        </p:nvSpPr>
        <p:spPr>
          <a:xfrm>
            <a:off x="554038" y="3621088"/>
            <a:ext cx="3979862" cy="4333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8482" name="Rectangle 4">
            <a:extLst>
              <a:ext uri="{FF2B5EF4-FFF2-40B4-BE49-F238E27FC236}">
                <a16:creationId xmlns:a16="http://schemas.microsoft.com/office/drawing/2014/main" id="{920DAB1B-1D29-C221-A102-E73ECC1E7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IEEE 802.11 Wireless LANs</a:t>
            </a:r>
          </a:p>
        </p:txBody>
      </p:sp>
      <p:sp>
        <p:nvSpPr>
          <p:cNvPr id="148483" name="Rectangle 4">
            <a:extLst>
              <a:ext uri="{FF2B5EF4-FFF2-40B4-BE49-F238E27FC236}">
                <a16:creationId xmlns:a16="http://schemas.microsoft.com/office/drawing/2014/main" id="{CBF4236D-8594-C990-A0D6-57FE050200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C2F67B-9BF7-B346-92A7-B4354FD26D67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48484" name="TextBox 1">
            <a:extLst>
              <a:ext uri="{FF2B5EF4-FFF2-40B4-BE49-F238E27FC236}">
                <a16:creationId xmlns:a16="http://schemas.microsoft.com/office/drawing/2014/main" id="{9E36907E-6E05-FD33-78AD-8FFBCEB8E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LAN Architecture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MAC protocol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Frame structure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Advanced features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4">
            <a:extLst>
              <a:ext uri="{FF2B5EF4-FFF2-40B4-BE49-F238E27FC236}">
                <a16:creationId xmlns:a16="http://schemas.microsoft.com/office/drawing/2014/main" id="{1A0C65FB-D5FC-7AE4-621D-953790A1E2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Advanced features</a:t>
            </a:r>
          </a:p>
        </p:txBody>
      </p:sp>
      <p:sp>
        <p:nvSpPr>
          <p:cNvPr id="150530" name="Rectangle 4">
            <a:extLst>
              <a:ext uri="{FF2B5EF4-FFF2-40B4-BE49-F238E27FC236}">
                <a16:creationId xmlns:a16="http://schemas.microsoft.com/office/drawing/2014/main" id="{F1AF47FA-84EF-E60A-C569-922C4F3BDB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116961-870B-BA4C-AA5A-E7B67A77F3B7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50531" name="TextBox 5">
            <a:extLst>
              <a:ext uri="{FF2B5EF4-FFF2-40B4-BE49-F238E27FC236}">
                <a16:creationId xmlns:a16="http://schemas.microsoft.com/office/drawing/2014/main" id="{F83D94BB-2F0D-BCCE-4888-5AD080FEF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1) Rate adaptation</a:t>
            </a:r>
          </a:p>
        </p:txBody>
      </p:sp>
      <p:sp>
        <p:nvSpPr>
          <p:cNvPr id="150532" name="TextBox 6">
            <a:extLst>
              <a:ext uri="{FF2B5EF4-FFF2-40B4-BE49-F238E27FC236}">
                <a16:creationId xmlns:a16="http://schemas.microsoft.com/office/drawing/2014/main" id="{3D593EA9-8F4D-F696-BAF7-7A31A1F28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4081463"/>
            <a:ext cx="748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2) Power management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86" y="1429091"/>
            <a:ext cx="3941504" cy="2769478"/>
          </a:xfrm>
          <a:prstGeom prst="rect">
            <a:avLst/>
          </a:prstGeom>
        </p:spPr>
      </p:pic>
      <p:pic>
        <p:nvPicPr>
          <p:cNvPr id="5" name="Picture 4" descr="Diagram&#10;&#10;Description automatically generated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27" b="81084"/>
          <a:stretch/>
        </p:blipFill>
        <p:spPr bwMode="auto">
          <a:xfrm>
            <a:off x="833512" y="4710696"/>
            <a:ext cx="1565275" cy="782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picture containing logo&#10;&#10;Description automatically generate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562" y="4644656"/>
            <a:ext cx="909955" cy="914400"/>
          </a:xfrm>
          <a:prstGeom prst="rect">
            <a:avLst/>
          </a:prstGeom>
        </p:spPr>
      </p:pic>
      <p:pic>
        <p:nvPicPr>
          <p:cNvPr id="7" name="Picture 6" descr="Diagram&#10;&#10;Description automatically generated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7" t="1707" r="373" b="88196"/>
          <a:stretch/>
        </p:blipFill>
        <p:spPr bwMode="auto">
          <a:xfrm>
            <a:off x="6204481" y="5101857"/>
            <a:ext cx="2207260" cy="434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47768" y="5536832"/>
            <a:ext cx="15055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b="0" u="sng" kern="0" dirty="0">
                <a:solidFill>
                  <a:srgbClr val="0563C1"/>
                </a:solidFill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  <a:hlinkClick r:id="rId6"/>
              </a:rPr>
              <a:t>Award # 2125526</a:t>
            </a:r>
            <a:endParaRPr lang="en-US" sz="1400" b="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826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0" y="1849624"/>
            <a:ext cx="7194697" cy="3615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4359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180" name="Rectangle 364">
            <a:extLst>
              <a:ext uri="{FF2B5EF4-FFF2-40B4-BE49-F238E27FC236}">
                <a16:creationId xmlns:a16="http://schemas.microsoft.com/office/drawing/2014/main" id="{26461726-ABA2-D315-13FD-E3285E9A9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9038" y="3074988"/>
            <a:ext cx="4454525" cy="7080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4000" b="0" u="sng" dirty="0">
                <a:solidFill>
                  <a:srgbClr val="3333CC"/>
                </a:solidFill>
                <a:latin typeface="Comic Sans MS" panose="030F0902030302020204" pitchFamily="66" charset="0"/>
                <a:ea typeface="+mn-ea"/>
              </a:rPr>
              <a:t>Cellular Networks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6B8FA-C290-504F-FD9E-3AC81546C88E}"/>
              </a:ext>
            </a:extLst>
          </p:cNvPr>
          <p:cNvSpPr/>
          <p:nvPr/>
        </p:nvSpPr>
        <p:spPr>
          <a:xfrm>
            <a:off x="693738" y="3198813"/>
            <a:ext cx="3616325" cy="431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5170" name="Rectangle 4">
            <a:extLst>
              <a:ext uri="{FF2B5EF4-FFF2-40B4-BE49-F238E27FC236}">
                <a16:creationId xmlns:a16="http://schemas.microsoft.com/office/drawing/2014/main" id="{D26A8DD5-12C2-AA1A-9DF1-DE86A977E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3388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WiFi: IEEE 802.11 Wireless LANs</a:t>
            </a:r>
          </a:p>
        </p:txBody>
      </p:sp>
      <p:sp>
        <p:nvSpPr>
          <p:cNvPr id="135171" name="Rectangle 4">
            <a:extLst>
              <a:ext uri="{FF2B5EF4-FFF2-40B4-BE49-F238E27FC236}">
                <a16:creationId xmlns:a16="http://schemas.microsoft.com/office/drawing/2014/main" id="{ECFB3549-F877-D0B7-E141-D8DAF9A388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F477E3-5D69-4246-BC11-1468FB3FE054}" type="slidenum">
              <a:rPr lang="en-US" altLang="en-US" sz="1200" smtClean="0">
                <a:solidFill>
                  <a:srgbClr val="898989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  <a:latin typeface="Helvetica" pitchFamily="2" charset="0"/>
            </a:endParaRPr>
          </a:p>
        </p:txBody>
      </p:sp>
      <p:sp>
        <p:nvSpPr>
          <p:cNvPr id="135172" name="TextBox 1">
            <a:extLst>
              <a:ext uri="{FF2B5EF4-FFF2-40B4-BE49-F238E27FC236}">
                <a16:creationId xmlns:a16="http://schemas.microsoft.com/office/drawing/2014/main" id="{6F4AA7D1-09A4-7EB5-BA2D-5188E80A9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2314575"/>
            <a:ext cx="748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LAN Architecture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MAC protocol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Frame structure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800" b="0">
                <a:solidFill>
                  <a:srgbClr val="000000"/>
                </a:solidFill>
                <a:latin typeface="Helvetica" pitchFamily="2" charset="0"/>
              </a:rPr>
              <a:t>Advanced features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8" name="AutoShape 2">
            <a:extLst>
              <a:ext uri="{FF2B5EF4-FFF2-40B4-BE49-F238E27FC236}">
                <a16:creationId xmlns:a16="http://schemas.microsoft.com/office/drawing/2014/main" id="{E6CF2D94-57D0-BADA-2A04-5ED018990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2635250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889" name="AutoShape 4">
            <a:extLst>
              <a:ext uri="{FF2B5EF4-FFF2-40B4-BE49-F238E27FC236}">
                <a16:creationId xmlns:a16="http://schemas.microsoft.com/office/drawing/2014/main" id="{D5B46AE6-E855-202B-CECD-8910E4B23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1150" y="3090863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890" name="AutoShape 5">
            <a:extLst>
              <a:ext uri="{FF2B5EF4-FFF2-40B4-BE49-F238E27FC236}">
                <a16:creationId xmlns:a16="http://schemas.microsoft.com/office/drawing/2014/main" id="{95378447-BA07-44B6-C838-4ABD4B1D3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450" y="4481513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891" name="AutoShape 7">
            <a:extLst>
              <a:ext uri="{FF2B5EF4-FFF2-40B4-BE49-F238E27FC236}">
                <a16:creationId xmlns:a16="http://schemas.microsoft.com/office/drawing/2014/main" id="{916827BF-C00E-6429-10E1-64E9908C2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4913313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892" name="AutoShape 8">
            <a:extLst>
              <a:ext uri="{FF2B5EF4-FFF2-40B4-BE49-F238E27FC236}">
                <a16:creationId xmlns:a16="http://schemas.microsoft.com/office/drawing/2014/main" id="{7C6BEC01-720E-F8E7-E8BE-6FEFF5F91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3559175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893" name="AutoShape 9">
            <a:extLst>
              <a:ext uri="{FF2B5EF4-FFF2-40B4-BE49-F238E27FC236}">
                <a16:creationId xmlns:a16="http://schemas.microsoft.com/office/drawing/2014/main" id="{54EF3731-70C4-427E-CD2B-E0011D1E3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4002088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894" name="AutoShape 10">
            <a:extLst>
              <a:ext uri="{FF2B5EF4-FFF2-40B4-BE49-F238E27FC236}">
                <a16:creationId xmlns:a16="http://schemas.microsoft.com/office/drawing/2014/main" id="{1DB0E762-4333-87BE-886C-04A63F416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1888" y="5378450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02" name="Line 290">
            <a:extLst>
              <a:ext uri="{FF2B5EF4-FFF2-40B4-BE49-F238E27FC236}">
                <a16:creationId xmlns:a16="http://schemas.microsoft.com/office/drawing/2014/main" id="{0EA65080-E1C8-9175-5434-7ADEAB1A51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1963" y="5068888"/>
            <a:ext cx="50165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03" name="Line 292">
            <a:extLst>
              <a:ext uri="{FF2B5EF4-FFF2-40B4-BE49-F238E27FC236}">
                <a16:creationId xmlns:a16="http://schemas.microsoft.com/office/drawing/2014/main" id="{BA512750-2AC6-CD2A-8987-6594855A5D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30750" y="5068888"/>
            <a:ext cx="823913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04" name="Line 293">
            <a:extLst>
              <a:ext uri="{FF2B5EF4-FFF2-40B4-BE49-F238E27FC236}">
                <a16:creationId xmlns:a16="http://schemas.microsoft.com/office/drawing/2014/main" id="{68101A41-B80B-9B25-7C95-255F493391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57638" y="4876800"/>
            <a:ext cx="1519237" cy="179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05" name="Line 294">
            <a:extLst>
              <a:ext uri="{FF2B5EF4-FFF2-40B4-BE49-F238E27FC236}">
                <a16:creationId xmlns:a16="http://schemas.microsoft.com/office/drawing/2014/main" id="{7D849CA3-0E61-4910-CE4A-439F9840AD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8050" y="3575050"/>
            <a:ext cx="901700" cy="992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06" name="Line 295">
            <a:extLst>
              <a:ext uri="{FF2B5EF4-FFF2-40B4-BE49-F238E27FC236}">
                <a16:creationId xmlns:a16="http://schemas.microsoft.com/office/drawing/2014/main" id="{1ADF0A79-6066-C36B-EB0A-A093F86E34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06838" y="3446463"/>
            <a:ext cx="1712912" cy="657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07" name="Line 296">
            <a:extLst>
              <a:ext uri="{FF2B5EF4-FFF2-40B4-BE49-F238E27FC236}">
                <a16:creationId xmlns:a16="http://schemas.microsoft.com/office/drawing/2014/main" id="{FBF07A39-3961-22E4-9170-8F74F2A5A2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05350" y="3292475"/>
            <a:ext cx="92710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08" name="Line 297">
            <a:extLst>
              <a:ext uri="{FF2B5EF4-FFF2-40B4-BE49-F238E27FC236}">
                <a16:creationId xmlns:a16="http://schemas.microsoft.com/office/drawing/2014/main" id="{077B7231-A49B-2F4D-1AEC-7F499253F7F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2238" y="3189288"/>
            <a:ext cx="1712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178191" name="Group 299">
            <a:extLst>
              <a:ext uri="{FF2B5EF4-FFF2-40B4-BE49-F238E27FC236}">
                <a16:creationId xmlns:a16="http://schemas.microsoft.com/office/drawing/2014/main" id="{AFD97C98-E78B-1E83-CFA8-092740015AC2}"/>
              </a:ext>
            </a:extLst>
          </p:cNvPr>
          <p:cNvGrpSpPr>
            <a:grpSpLocks/>
          </p:cNvGrpSpPr>
          <p:nvPr/>
        </p:nvGrpSpPr>
        <p:grpSpPr bwMode="auto">
          <a:xfrm>
            <a:off x="5464175" y="4410075"/>
            <a:ext cx="987425" cy="730250"/>
            <a:chOff x="2197" y="1155"/>
            <a:chExt cx="622" cy="460"/>
          </a:xfrm>
        </p:grpSpPr>
        <p:grpSp>
          <p:nvGrpSpPr>
            <p:cNvPr id="178364" name="Group 300">
              <a:extLst>
                <a:ext uri="{FF2B5EF4-FFF2-40B4-BE49-F238E27FC236}">
                  <a16:creationId xmlns:a16="http://schemas.microsoft.com/office/drawing/2014/main" id="{1717C55E-018D-5476-5139-6E278FB8A9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36931" name="Rectangle 301">
                <a:extLst>
                  <a:ext uri="{FF2B5EF4-FFF2-40B4-BE49-F238E27FC236}">
                    <a16:creationId xmlns:a16="http://schemas.microsoft.com/office/drawing/2014/main" id="{EF3C646C-55FC-6A34-8CD7-3335828FF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78367" name="Text Box 302">
                <a:extLst>
                  <a:ext uri="{FF2B5EF4-FFF2-40B4-BE49-F238E27FC236}">
                    <a16:creationId xmlns:a16="http://schemas.microsoft.com/office/drawing/2014/main" id="{9F3ADB68-BD80-BE31-6446-C86B45F791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78365" name="Text Box 303">
              <a:extLst>
                <a:ext uri="{FF2B5EF4-FFF2-40B4-BE49-F238E27FC236}">
                  <a16:creationId xmlns:a16="http://schemas.microsoft.com/office/drawing/2014/main" id="{4B38CFF0-B3B8-4DCA-8003-F5BD396374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Mobile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Switching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Center</a:t>
              </a:r>
            </a:p>
          </p:txBody>
        </p:sp>
      </p:grpSp>
      <p:sp>
        <p:nvSpPr>
          <p:cNvPr id="87085" name="Freeform 304">
            <a:extLst>
              <a:ext uri="{FF2B5EF4-FFF2-40B4-BE49-F238E27FC236}">
                <a16:creationId xmlns:a16="http://schemas.microsoft.com/office/drawing/2014/main" id="{E5C7A9EC-107C-0B27-5ECC-FB42CFEEBAEA}"/>
              </a:ext>
            </a:extLst>
          </p:cNvPr>
          <p:cNvSpPr>
            <a:spLocks/>
          </p:cNvSpPr>
          <p:nvPr/>
        </p:nvSpPr>
        <p:spPr bwMode="auto">
          <a:xfrm>
            <a:off x="6921500" y="3027363"/>
            <a:ext cx="1711325" cy="2270125"/>
          </a:xfrm>
          <a:custGeom>
            <a:avLst/>
            <a:gdLst>
              <a:gd name="T0" fmla="*/ 81 w 1292"/>
              <a:gd name="T1" fmla="*/ 15 h 1255"/>
              <a:gd name="T2" fmla="*/ 12 w 1292"/>
              <a:gd name="T3" fmla="*/ 343 h 1255"/>
              <a:gd name="T4" fmla="*/ 10 w 1292"/>
              <a:gd name="T5" fmla="*/ 1145 h 1255"/>
              <a:gd name="T6" fmla="*/ 18 w 1292"/>
              <a:gd name="T7" fmla="*/ 1815 h 1255"/>
              <a:gd name="T8" fmla="*/ 82 w 1292"/>
              <a:gd name="T9" fmla="*/ 1906 h 1255"/>
              <a:gd name="T10" fmla="*/ 219 w 1292"/>
              <a:gd name="T11" fmla="*/ 2469 h 1255"/>
              <a:gd name="T12" fmla="*/ 335 w 1292"/>
              <a:gd name="T13" fmla="*/ 2706 h 1255"/>
              <a:gd name="T14" fmla="*/ 405 w 1292"/>
              <a:gd name="T15" fmla="*/ 2234 h 1255"/>
              <a:gd name="T16" fmla="*/ 429 w 1292"/>
              <a:gd name="T17" fmla="*/ 975 h 1255"/>
              <a:gd name="T18" fmla="*/ 406 w 1292"/>
              <a:gd name="T19" fmla="*/ 459 h 1255"/>
              <a:gd name="T20" fmla="*/ 253 w 1292"/>
              <a:gd name="T21" fmla="*/ 252 h 1255"/>
              <a:gd name="T22" fmla="*/ 81 w 1292"/>
              <a:gd name="T23" fmla="*/ 15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78193" name="Text Box 305">
            <a:extLst>
              <a:ext uri="{FF2B5EF4-FFF2-40B4-BE49-F238E27FC236}">
                <a16:creationId xmlns:a16="http://schemas.microsoft.com/office/drawing/2014/main" id="{D0498221-91E4-2A63-1B89-94CC6BA49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5950" y="3530600"/>
            <a:ext cx="1698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telephone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pic>
        <p:nvPicPr>
          <p:cNvPr id="178194" name="Picture 309" descr="imgyjavg[1]">
            <a:extLst>
              <a:ext uri="{FF2B5EF4-FFF2-40B4-BE49-F238E27FC236}">
                <a16:creationId xmlns:a16="http://schemas.microsoft.com/office/drawing/2014/main" id="{8D6A8DDA-9643-290C-AFD4-ECB24C1D7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34337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5" name="Picture 310" descr="imgyjavg[1]">
            <a:extLst>
              <a:ext uri="{FF2B5EF4-FFF2-40B4-BE49-F238E27FC236}">
                <a16:creationId xmlns:a16="http://schemas.microsoft.com/office/drawing/2014/main" id="{69E1CE5B-71B0-5D62-472B-9820F04BA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9290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6" name="Picture 311" descr="imgyjavg[1]">
            <a:extLst>
              <a:ext uri="{FF2B5EF4-FFF2-40B4-BE49-F238E27FC236}">
                <a16:creationId xmlns:a16="http://schemas.microsoft.com/office/drawing/2014/main" id="{0A9BD8EC-E2FF-EF2B-70A3-3856C2640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75" y="42465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7" name="Picture 312" descr="imgyjavg[1]">
            <a:extLst>
              <a:ext uri="{FF2B5EF4-FFF2-40B4-BE49-F238E27FC236}">
                <a16:creationId xmlns:a16="http://schemas.microsoft.com/office/drawing/2014/main" id="{8360C000-48BC-3D5F-1200-4D5568CCB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5" y="43481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8" name="Picture 313" descr="imgyjavg[1]">
            <a:extLst>
              <a:ext uri="{FF2B5EF4-FFF2-40B4-BE49-F238E27FC236}">
                <a16:creationId xmlns:a16="http://schemas.microsoft.com/office/drawing/2014/main" id="{687C9648-DAA4-5D5D-5FD9-195FFB5F5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50974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9" name="Picture 316" descr="imgyjavg[1]">
            <a:extLst>
              <a:ext uri="{FF2B5EF4-FFF2-40B4-BE49-F238E27FC236}">
                <a16:creationId xmlns:a16="http://schemas.microsoft.com/office/drawing/2014/main" id="{3C2DA847-6FBE-85C9-1EDF-1561B64D9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53006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8200" name="Group 317">
            <a:extLst>
              <a:ext uri="{FF2B5EF4-FFF2-40B4-BE49-F238E27FC236}">
                <a16:creationId xmlns:a16="http://schemas.microsoft.com/office/drawing/2014/main" id="{815F3B2A-0229-E9E9-42DA-DFAA7C848902}"/>
              </a:ext>
            </a:extLst>
          </p:cNvPr>
          <p:cNvGrpSpPr>
            <a:grpSpLocks/>
          </p:cNvGrpSpPr>
          <p:nvPr/>
        </p:nvGrpSpPr>
        <p:grpSpPr bwMode="auto">
          <a:xfrm>
            <a:off x="3995738" y="4651375"/>
            <a:ext cx="831850" cy="180975"/>
            <a:chOff x="3072" y="739"/>
            <a:chExt cx="652" cy="146"/>
          </a:xfrm>
        </p:grpSpPr>
        <p:pic>
          <p:nvPicPr>
            <p:cNvPr id="178361" name="Picture 318" descr="lgv_fqmg[1]">
              <a:extLst>
                <a:ext uri="{FF2B5EF4-FFF2-40B4-BE49-F238E27FC236}">
                  <a16:creationId xmlns:a16="http://schemas.microsoft.com/office/drawing/2014/main" id="{90AB4601-328B-FE84-E9C7-3BCA402A5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927" name="Line 319">
              <a:extLst>
                <a:ext uri="{FF2B5EF4-FFF2-40B4-BE49-F238E27FC236}">
                  <a16:creationId xmlns:a16="http://schemas.microsoft.com/office/drawing/2014/main" id="{585956FB-7CC6-C859-2162-4A652D2AD0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6928" name="Line 320">
              <a:extLst>
                <a:ext uri="{FF2B5EF4-FFF2-40B4-BE49-F238E27FC236}">
                  <a16:creationId xmlns:a16="http://schemas.microsoft.com/office/drawing/2014/main" id="{2EC6CD97-CED8-4442-9F22-D1867D060E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78201" name="Group 321">
            <a:extLst>
              <a:ext uri="{FF2B5EF4-FFF2-40B4-BE49-F238E27FC236}">
                <a16:creationId xmlns:a16="http://schemas.microsoft.com/office/drawing/2014/main" id="{34688104-0C2F-8040-23C5-17EB372405CC}"/>
              </a:ext>
            </a:extLst>
          </p:cNvPr>
          <p:cNvGrpSpPr>
            <a:grpSpLocks/>
          </p:cNvGrpSpPr>
          <p:nvPr/>
        </p:nvGrpSpPr>
        <p:grpSpPr bwMode="auto">
          <a:xfrm>
            <a:off x="5616575" y="2987675"/>
            <a:ext cx="987425" cy="730250"/>
            <a:chOff x="2197" y="1155"/>
            <a:chExt cx="622" cy="460"/>
          </a:xfrm>
        </p:grpSpPr>
        <p:grpSp>
          <p:nvGrpSpPr>
            <p:cNvPr id="178357" name="Group 322">
              <a:extLst>
                <a:ext uri="{FF2B5EF4-FFF2-40B4-BE49-F238E27FC236}">
                  <a16:creationId xmlns:a16="http://schemas.microsoft.com/office/drawing/2014/main" id="{5FADD3F3-485F-3967-10CF-AF3A4FD767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36924" name="Rectangle 323">
                <a:extLst>
                  <a:ext uri="{FF2B5EF4-FFF2-40B4-BE49-F238E27FC236}">
                    <a16:creationId xmlns:a16="http://schemas.microsoft.com/office/drawing/2014/main" id="{5048479A-190C-F781-F254-D8B6FF78BE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78360" name="Text Box 324">
                <a:extLst>
                  <a:ext uri="{FF2B5EF4-FFF2-40B4-BE49-F238E27FC236}">
                    <a16:creationId xmlns:a16="http://schemas.microsoft.com/office/drawing/2014/main" id="{605CECD3-D1C8-8CD5-C9A8-2681DCBC96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78358" name="Text Box 325">
              <a:extLst>
                <a:ext uri="{FF2B5EF4-FFF2-40B4-BE49-F238E27FC236}">
                  <a16:creationId xmlns:a16="http://schemas.microsoft.com/office/drawing/2014/main" id="{BC7E29D2-7859-9A2A-3756-F0C05CCAE6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Mobile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Switching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>
                  <a:solidFill>
                    <a:srgbClr val="000000"/>
                  </a:solidFill>
                  <a:latin typeface="Arial" panose="020B0604020202020204" pitchFamily="34" charset="0"/>
                </a:rPr>
                <a:t>Center</a:t>
              </a:r>
            </a:p>
          </p:txBody>
        </p:sp>
      </p:grpSp>
      <p:sp>
        <p:nvSpPr>
          <p:cNvPr id="36920" name="Line 326">
            <a:extLst>
              <a:ext uri="{FF2B5EF4-FFF2-40B4-BE49-F238E27FC236}">
                <a16:creationId xmlns:a16="http://schemas.microsoft.com/office/drawing/2014/main" id="{F36A7C9D-9A10-75C6-B833-2622E801F3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1938" y="3389313"/>
            <a:ext cx="368300" cy="20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921" name="Line 327">
            <a:extLst>
              <a:ext uri="{FF2B5EF4-FFF2-40B4-BE49-F238E27FC236}">
                <a16:creationId xmlns:a16="http://schemas.microsoft.com/office/drawing/2014/main" id="{55AC90A8-92AA-E9DF-085E-5236A31F4A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46838" y="4506913"/>
            <a:ext cx="5080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6869" name="Rectangle 364">
            <a:extLst>
              <a:ext uri="{FF2B5EF4-FFF2-40B4-BE49-F238E27FC236}">
                <a16:creationId xmlns:a16="http://schemas.microsoft.com/office/drawing/2014/main" id="{BA4F8198-24A1-9253-250C-04DD02994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" y="182563"/>
            <a:ext cx="8488363" cy="64611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0" dirty="0">
                <a:solidFill>
                  <a:prstClr val="black"/>
                </a:solidFill>
                <a:latin typeface="Calibri Light" panose="020F0302020204030204"/>
                <a:ea typeface="+mn-ea"/>
              </a:rPr>
              <a:t>Components of cellular network architecture</a:t>
            </a:r>
          </a:p>
        </p:txBody>
      </p:sp>
      <p:grpSp>
        <p:nvGrpSpPr>
          <p:cNvPr id="419197" name="Group 381">
            <a:extLst>
              <a:ext uri="{FF2B5EF4-FFF2-40B4-BE49-F238E27FC236}">
                <a16:creationId xmlns:a16="http://schemas.microsoft.com/office/drawing/2014/main" id="{801C7CC9-65B4-BCBA-B248-DE81FD91FC15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1006475"/>
            <a:ext cx="4022725" cy="1981200"/>
            <a:chOff x="2380" y="634"/>
            <a:chExt cx="2534" cy="1248"/>
          </a:xfrm>
        </p:grpSpPr>
        <p:sp>
          <p:nvSpPr>
            <p:cNvPr id="178351" name="Text Box 366">
              <a:extLst>
                <a:ext uri="{FF2B5EF4-FFF2-40B4-BE49-F238E27FC236}">
                  <a16:creationId xmlns:a16="http://schemas.microsoft.com/office/drawing/2014/main" id="{850B5B65-B1D0-B02C-862E-D1C1B83505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" y="815"/>
              <a:ext cx="2387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</a:pPr>
              <a:r>
                <a:rPr lang="en-US" altLang="en-US" sz="2000" b="0">
                  <a:solidFill>
                    <a:srgbClr val="000000"/>
                  </a:solidFill>
                </a:rPr>
                <a:t> connects cells to wired tel. net.</a:t>
              </a:r>
            </a:p>
            <a:p>
              <a:pPr eaLnBrk="1" hangingPunct="1">
                <a:spcBef>
                  <a:spcPct val="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</a:pPr>
              <a:r>
                <a:rPr lang="en-US" altLang="en-US" sz="2000" b="0">
                  <a:solidFill>
                    <a:srgbClr val="000000"/>
                  </a:solidFill>
                </a:rPr>
                <a:t> manages call setup</a:t>
              </a:r>
            </a:p>
            <a:p>
              <a:pPr eaLnBrk="1" hangingPunct="1">
                <a:spcBef>
                  <a:spcPct val="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</a:pPr>
              <a:r>
                <a:rPr lang="en-US" altLang="en-US" sz="2000" b="0">
                  <a:solidFill>
                    <a:srgbClr val="000000"/>
                  </a:solidFill>
                </a:rPr>
                <a:t> handles mobility</a:t>
              </a:r>
            </a:p>
          </p:txBody>
        </p:sp>
        <p:sp>
          <p:nvSpPr>
            <p:cNvPr id="36883" name="Rectangle 368">
              <a:extLst>
                <a:ext uri="{FF2B5EF4-FFF2-40B4-BE49-F238E27FC236}">
                  <a16:creationId xmlns:a16="http://schemas.microsoft.com/office/drawing/2014/main" id="{07625F81-65F4-6E46-2C90-F4990E42A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0" y="777"/>
              <a:ext cx="2534" cy="66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178353" name="Group 371">
              <a:extLst>
                <a:ext uri="{FF2B5EF4-FFF2-40B4-BE49-F238E27FC236}">
                  <a16:creationId xmlns:a16="http://schemas.microsoft.com/office/drawing/2014/main" id="{E3CD01E6-A0C4-F97B-B91D-0146E3F076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634"/>
              <a:ext cx="547" cy="291"/>
              <a:chOff x="442" y="3293"/>
              <a:chExt cx="547" cy="291"/>
            </a:xfrm>
          </p:grpSpPr>
          <p:sp>
            <p:nvSpPr>
              <p:cNvPr id="36886" name="Rectangle 370">
                <a:extLst>
                  <a:ext uri="{FF2B5EF4-FFF2-40B4-BE49-F238E27FC236}">
                    <a16:creationId xmlns:a16="http://schemas.microsoft.com/office/drawing/2014/main" id="{EAEAD76E-965C-8500-FF0F-8F49168147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78356" name="Text Box 369">
                <a:extLst>
                  <a:ext uri="{FF2B5EF4-FFF2-40B4-BE49-F238E27FC236}">
                    <a16:creationId xmlns:a16="http://schemas.microsoft.com/office/drawing/2014/main" id="{95A53ADB-EFF8-F39C-5BB4-5FCE26B7C1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" y="3293"/>
                <a:ext cx="474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0">
                    <a:solidFill>
                      <a:srgbClr val="C00000"/>
                    </a:solidFill>
                  </a:rPr>
                  <a:t>MSC</a:t>
                </a:r>
              </a:p>
            </p:txBody>
          </p:sp>
        </p:grpSp>
        <p:sp>
          <p:nvSpPr>
            <p:cNvPr id="36885" name="Line 374">
              <a:extLst>
                <a:ext uri="{FF2B5EF4-FFF2-40B4-BE49-F238E27FC236}">
                  <a16:creationId xmlns:a16="http://schemas.microsoft.com/office/drawing/2014/main" id="{B061B00E-2DD5-964C-6D6F-B6C3240CB3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3" y="1450"/>
              <a:ext cx="278" cy="432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419199" name="Group 383">
            <a:extLst>
              <a:ext uri="{FF2B5EF4-FFF2-40B4-BE49-F238E27FC236}">
                <a16:creationId xmlns:a16="http://schemas.microsoft.com/office/drawing/2014/main" id="{A25DDEA5-AAA7-19CB-B99F-F39B871AB1D4}"/>
              </a:ext>
            </a:extLst>
          </p:cNvPr>
          <p:cNvGrpSpPr>
            <a:grpSpLocks/>
          </p:cNvGrpSpPr>
          <p:nvPr/>
        </p:nvGrpSpPr>
        <p:grpSpPr bwMode="auto">
          <a:xfrm>
            <a:off x="274638" y="2071688"/>
            <a:ext cx="3100387" cy="3243262"/>
            <a:chOff x="173" y="1305"/>
            <a:chExt cx="1953" cy="2043"/>
          </a:xfrm>
        </p:grpSpPr>
        <p:sp>
          <p:nvSpPr>
            <p:cNvPr id="178345" name="Text Box 376">
              <a:extLst>
                <a:ext uri="{FF2B5EF4-FFF2-40B4-BE49-F238E27FC236}">
                  <a16:creationId xmlns:a16="http://schemas.microsoft.com/office/drawing/2014/main" id="{E082877A-442E-0ED9-F7D4-BF9563AD47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" y="1514"/>
              <a:ext cx="1662" cy="1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</a:pPr>
              <a:r>
                <a:rPr lang="en-US" altLang="en-US" sz="2000" b="0">
                  <a:solidFill>
                    <a:srgbClr val="000000"/>
                  </a:solidFill>
                </a:rPr>
                <a:t> covers geographical region</a:t>
              </a:r>
            </a:p>
            <a:p>
              <a:pPr eaLnBrk="1" hangingPunct="1">
                <a:spcBef>
                  <a:spcPct val="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</a:pPr>
              <a:r>
                <a:rPr lang="en-US" altLang="en-US" sz="2000" b="0">
                  <a:solidFill>
                    <a:srgbClr val="000000"/>
                  </a:solidFill>
                </a:rPr>
                <a:t> </a:t>
              </a:r>
              <a:r>
                <a:rPr lang="en-US" altLang="en-US" sz="2000" b="0" i="1">
                  <a:solidFill>
                    <a:srgbClr val="C00000"/>
                  </a:solidFill>
                </a:rPr>
                <a:t>base station</a:t>
              </a:r>
              <a:r>
                <a:rPr lang="en-US" altLang="en-US" sz="2000" b="0">
                  <a:solidFill>
                    <a:srgbClr val="C00000"/>
                  </a:solidFill>
                </a:rPr>
                <a:t> </a:t>
              </a:r>
              <a:r>
                <a:rPr lang="en-US" altLang="en-US" sz="2000" b="0">
                  <a:solidFill>
                    <a:srgbClr val="000000"/>
                  </a:solidFill>
                </a:rPr>
                <a:t>(BS) analogous to 802.11 AP</a:t>
              </a:r>
            </a:p>
            <a:p>
              <a:pPr eaLnBrk="1" hangingPunct="1">
                <a:spcBef>
                  <a:spcPct val="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</a:pPr>
              <a:r>
                <a:rPr lang="en-US" altLang="en-US" sz="2000" b="0">
                  <a:solidFill>
                    <a:srgbClr val="C00000"/>
                  </a:solidFill>
                </a:rPr>
                <a:t> </a:t>
              </a:r>
              <a:r>
                <a:rPr lang="en-US" altLang="en-US" sz="2000" b="0" i="1">
                  <a:solidFill>
                    <a:srgbClr val="C00000"/>
                  </a:solidFill>
                </a:rPr>
                <a:t>mobile users</a:t>
              </a:r>
              <a:r>
                <a:rPr lang="en-US" altLang="en-US" sz="2000" b="0">
                  <a:solidFill>
                    <a:srgbClr val="C00000"/>
                  </a:solidFill>
                </a:rPr>
                <a:t> </a:t>
              </a:r>
              <a:r>
                <a:rPr lang="en-US" altLang="en-US" sz="2000" b="0">
                  <a:solidFill>
                    <a:srgbClr val="000000"/>
                  </a:solidFill>
                </a:rPr>
                <a:t>attach to network through BS</a:t>
              </a:r>
            </a:p>
            <a:p>
              <a:pPr eaLnBrk="1" hangingPunct="1">
                <a:spcBef>
                  <a:spcPct val="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</a:pPr>
              <a:r>
                <a:rPr lang="en-US" altLang="en-US" sz="2000" b="0">
                  <a:solidFill>
                    <a:srgbClr val="000000"/>
                  </a:solidFill>
                </a:rPr>
                <a:t> </a:t>
              </a:r>
              <a:r>
                <a:rPr lang="en-US" altLang="en-US" sz="2000" b="0" i="1">
                  <a:solidFill>
                    <a:srgbClr val="C00000"/>
                  </a:solidFill>
                </a:rPr>
                <a:t>air-interface:</a:t>
              </a:r>
              <a:r>
                <a:rPr lang="en-US" altLang="en-US" sz="2000" b="0">
                  <a:solidFill>
                    <a:srgbClr val="C00000"/>
                  </a:solidFill>
                </a:rPr>
                <a:t> </a:t>
              </a:r>
              <a:r>
                <a:rPr lang="en-US" altLang="en-US" sz="2000" b="0">
                  <a:solidFill>
                    <a:srgbClr val="000000"/>
                  </a:solidFill>
                </a:rPr>
                <a:t>physical and link layer protocol between mobile and BS</a:t>
              </a:r>
            </a:p>
          </p:txBody>
        </p:sp>
        <p:sp>
          <p:nvSpPr>
            <p:cNvPr id="36877" name="Rectangle 377">
              <a:extLst>
                <a:ext uri="{FF2B5EF4-FFF2-40B4-BE49-F238E27FC236}">
                  <a16:creationId xmlns:a16="http://schemas.microsoft.com/office/drawing/2014/main" id="{E4A71178-5C4A-FABD-44E0-A6DA83AD5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448"/>
              <a:ext cx="1727" cy="19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178347" name="Group 378">
              <a:extLst>
                <a:ext uri="{FF2B5EF4-FFF2-40B4-BE49-F238E27FC236}">
                  <a16:creationId xmlns:a16="http://schemas.microsoft.com/office/drawing/2014/main" id="{112AB7DF-976D-D657-5696-54540ED1CB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" y="1305"/>
              <a:ext cx="547" cy="291"/>
              <a:chOff x="442" y="3293"/>
              <a:chExt cx="547" cy="291"/>
            </a:xfrm>
          </p:grpSpPr>
          <p:sp>
            <p:nvSpPr>
              <p:cNvPr id="36880" name="Rectangle 379">
                <a:extLst>
                  <a:ext uri="{FF2B5EF4-FFF2-40B4-BE49-F238E27FC236}">
                    <a16:creationId xmlns:a16="http://schemas.microsoft.com/office/drawing/2014/main" id="{83FD6DBF-F39D-1E42-CD39-CF37A6FDC1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78350" name="Text Box 380">
                <a:extLst>
                  <a:ext uri="{FF2B5EF4-FFF2-40B4-BE49-F238E27FC236}">
                    <a16:creationId xmlns:a16="http://schemas.microsoft.com/office/drawing/2014/main" id="{CA776BB3-86CA-1183-BB39-3EF1C4EB28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" y="3293"/>
                <a:ext cx="384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b="0">
                    <a:solidFill>
                      <a:srgbClr val="C00000"/>
                    </a:solidFill>
                  </a:rPr>
                  <a:t>cell</a:t>
                </a:r>
              </a:p>
            </p:txBody>
          </p:sp>
        </p:grpSp>
        <p:sp>
          <p:nvSpPr>
            <p:cNvPr id="36879" name="Line 382">
              <a:extLst>
                <a:ext uri="{FF2B5EF4-FFF2-40B4-BE49-F238E27FC236}">
                  <a16:creationId xmlns:a16="http://schemas.microsoft.com/office/drawing/2014/main" id="{9433F4C8-D969-4710-7993-1A2247AED0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1" y="1622"/>
              <a:ext cx="235" cy="154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419202" name="Group 386">
            <a:extLst>
              <a:ext uri="{FF2B5EF4-FFF2-40B4-BE49-F238E27FC236}">
                <a16:creationId xmlns:a16="http://schemas.microsoft.com/office/drawing/2014/main" id="{5493EF35-68D8-188F-B301-1A6B5577BD9F}"/>
              </a:ext>
            </a:extLst>
          </p:cNvPr>
          <p:cNvGrpSpPr>
            <a:grpSpLocks/>
          </p:cNvGrpSpPr>
          <p:nvPr/>
        </p:nvGrpSpPr>
        <p:grpSpPr bwMode="auto">
          <a:xfrm>
            <a:off x="6567488" y="4556125"/>
            <a:ext cx="1766887" cy="1344613"/>
            <a:chOff x="4137" y="2870"/>
            <a:chExt cx="1113" cy="847"/>
          </a:xfrm>
        </p:grpSpPr>
        <p:sp>
          <p:nvSpPr>
            <p:cNvPr id="178343" name="Text Box 384">
              <a:extLst>
                <a:ext uri="{FF2B5EF4-FFF2-40B4-BE49-F238E27FC236}">
                  <a16:creationId xmlns:a16="http://schemas.microsoft.com/office/drawing/2014/main" id="{FACBDBF3-9786-E36F-2D45-0E89AF72B8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7" y="3465"/>
              <a:ext cx="111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wired network</a:t>
              </a:r>
            </a:p>
          </p:txBody>
        </p:sp>
        <p:sp>
          <p:nvSpPr>
            <p:cNvPr id="36875" name="Line 385">
              <a:extLst>
                <a:ext uri="{FF2B5EF4-FFF2-40B4-BE49-F238E27FC236}">
                  <a16:creationId xmlns:a16="http://schemas.microsoft.com/office/drawing/2014/main" id="{7B8F1E6C-0C0C-1856-F8FB-F44B11B80E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60" y="2870"/>
              <a:ext cx="384" cy="644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pic>
        <p:nvPicPr>
          <p:cNvPr id="178208" name="Picture 15" descr="underline_base">
            <a:extLst>
              <a:ext uri="{FF2B5EF4-FFF2-40B4-BE49-F238E27FC236}">
                <a16:creationId xmlns:a16="http://schemas.microsoft.com/office/drawing/2014/main" id="{0C792F6F-A73F-C88C-B142-1CEBCBE15F0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754063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8209" name="Group 782">
            <a:extLst>
              <a:ext uri="{FF2B5EF4-FFF2-40B4-BE49-F238E27FC236}">
                <a16:creationId xmlns:a16="http://schemas.microsoft.com/office/drawing/2014/main" id="{5155391D-0327-46CA-9501-B3F55576D3F9}"/>
              </a:ext>
            </a:extLst>
          </p:cNvPr>
          <p:cNvGrpSpPr>
            <a:grpSpLocks/>
          </p:cNvGrpSpPr>
          <p:nvPr/>
        </p:nvGrpSpPr>
        <p:grpSpPr bwMode="auto">
          <a:xfrm>
            <a:off x="3675063" y="2859088"/>
            <a:ext cx="333375" cy="420687"/>
            <a:chOff x="742" y="2409"/>
            <a:chExt cx="576" cy="881"/>
          </a:xfrm>
        </p:grpSpPr>
        <p:grpSp>
          <p:nvGrpSpPr>
            <p:cNvPr id="178325" name="Group 783">
              <a:extLst>
                <a:ext uri="{FF2B5EF4-FFF2-40B4-BE49-F238E27FC236}">
                  <a16:creationId xmlns:a16="http://schemas.microsoft.com/office/drawing/2014/main" id="{B128EEC9-EC21-2B3D-BB31-938046BC10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285" name="Line 270">
                <a:extLst>
                  <a:ext uri="{FF2B5EF4-FFF2-40B4-BE49-F238E27FC236}">
                    <a16:creationId xmlns:a16="http://schemas.microsoft.com/office/drawing/2014/main" id="{FB98C488-3EAE-34F0-08F9-B0E20A7B31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7"/>
                <a:ext cx="206" cy="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6" name="Line 271">
                <a:extLst>
                  <a:ext uri="{FF2B5EF4-FFF2-40B4-BE49-F238E27FC236}">
                    <a16:creationId xmlns:a16="http://schemas.microsoft.com/office/drawing/2014/main" id="{CD5AB07D-F84F-9EA0-9490-96AE7BF590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7"/>
                <a:ext cx="203" cy="6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7" name="Line 272">
                <a:extLst>
                  <a:ext uri="{FF2B5EF4-FFF2-40B4-BE49-F238E27FC236}">
                    <a16:creationId xmlns:a16="http://schemas.microsoft.com/office/drawing/2014/main" id="{88EF96AE-6182-AAC8-BF8C-2BD781D938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8" name="Line 273">
                <a:extLst>
                  <a:ext uri="{FF2B5EF4-FFF2-40B4-BE49-F238E27FC236}">
                    <a16:creationId xmlns:a16="http://schemas.microsoft.com/office/drawing/2014/main" id="{D269BD09-C144-6016-8E26-29228ED7DD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89" name="Line 274">
                <a:extLst>
                  <a:ext uri="{FF2B5EF4-FFF2-40B4-BE49-F238E27FC236}">
                    <a16:creationId xmlns:a16="http://schemas.microsoft.com/office/drawing/2014/main" id="{0FE4E285-F879-E975-109A-8152081589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2"/>
                <a:ext cx="0" cy="7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0" name="Line 275">
                <a:extLst>
                  <a:ext uri="{FF2B5EF4-FFF2-40B4-BE49-F238E27FC236}">
                    <a16:creationId xmlns:a16="http://schemas.microsoft.com/office/drawing/2014/main" id="{70464AD2-E4D4-5C88-A0C7-AAE071C6C7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1" name="Line 276">
                <a:extLst>
                  <a:ext uri="{FF2B5EF4-FFF2-40B4-BE49-F238E27FC236}">
                    <a16:creationId xmlns:a16="http://schemas.microsoft.com/office/drawing/2014/main" id="{20D6568F-E225-007A-8AD8-51874302E6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2" name="Line 277">
                <a:extLst>
                  <a:ext uri="{FF2B5EF4-FFF2-40B4-BE49-F238E27FC236}">
                    <a16:creationId xmlns:a16="http://schemas.microsoft.com/office/drawing/2014/main" id="{AE65387D-0CF7-701C-B7B5-93274350AC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3" name="Line 278">
                <a:extLst>
                  <a:ext uri="{FF2B5EF4-FFF2-40B4-BE49-F238E27FC236}">
                    <a16:creationId xmlns:a16="http://schemas.microsoft.com/office/drawing/2014/main" id="{81893498-308C-96AD-EE6F-1282525101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8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4" name="Line 279">
                <a:extLst>
                  <a:ext uri="{FF2B5EF4-FFF2-40B4-BE49-F238E27FC236}">
                    <a16:creationId xmlns:a16="http://schemas.microsoft.com/office/drawing/2014/main" id="{BAEE39DE-3732-9D40-5113-B006EAE4CF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5" name="Line 280">
                <a:extLst>
                  <a:ext uri="{FF2B5EF4-FFF2-40B4-BE49-F238E27FC236}">
                    <a16:creationId xmlns:a16="http://schemas.microsoft.com/office/drawing/2014/main" id="{B16869FF-3043-E7CB-5F59-850ADE3201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2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6" name="Line 281">
                <a:extLst>
                  <a:ext uri="{FF2B5EF4-FFF2-40B4-BE49-F238E27FC236}">
                    <a16:creationId xmlns:a16="http://schemas.microsoft.com/office/drawing/2014/main" id="{06540363-788C-EBA1-531D-29A96D1A6F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5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7" name="Line 282">
                <a:extLst>
                  <a:ext uri="{FF2B5EF4-FFF2-40B4-BE49-F238E27FC236}">
                    <a16:creationId xmlns:a16="http://schemas.microsoft.com/office/drawing/2014/main" id="{80210B8E-F514-C39C-F68A-FF31F873DE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28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8" name="Line 283">
                <a:extLst>
                  <a:ext uri="{FF2B5EF4-FFF2-40B4-BE49-F238E27FC236}">
                    <a16:creationId xmlns:a16="http://schemas.microsoft.com/office/drawing/2014/main" id="{F00522B7-5E59-A68E-0F74-6980EEB1E9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7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99" name="Line 284">
                <a:extLst>
                  <a:ext uri="{FF2B5EF4-FFF2-40B4-BE49-F238E27FC236}">
                    <a16:creationId xmlns:a16="http://schemas.microsoft.com/office/drawing/2014/main" id="{0EB660E7-7FB1-F06E-7B32-9038B3E0F1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0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8326" name="Picture 799" descr="cell_tower_radiation copy">
              <a:extLst>
                <a:ext uri="{FF2B5EF4-FFF2-40B4-BE49-F238E27FC236}">
                  <a16:creationId xmlns:a16="http://schemas.microsoft.com/office/drawing/2014/main" id="{1EAA5DCE-C0F0-7878-DE31-54D6C281F7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4" name="Oval 800">
              <a:extLst>
                <a:ext uri="{FF2B5EF4-FFF2-40B4-BE49-F238E27FC236}">
                  <a16:creationId xmlns:a16="http://schemas.microsoft.com/office/drawing/2014/main" id="{5DB81DA7-2B2D-2F02-9DCA-FC2CB1864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6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78210" name="Group 782">
            <a:extLst>
              <a:ext uri="{FF2B5EF4-FFF2-40B4-BE49-F238E27FC236}">
                <a16:creationId xmlns:a16="http://schemas.microsoft.com/office/drawing/2014/main" id="{9423F85F-0834-52A6-5C8D-DB22CCF621A3}"/>
              </a:ext>
            </a:extLst>
          </p:cNvPr>
          <p:cNvGrpSpPr>
            <a:grpSpLocks/>
          </p:cNvGrpSpPr>
          <p:nvPr/>
        </p:nvGrpSpPr>
        <p:grpSpPr bwMode="auto">
          <a:xfrm>
            <a:off x="3689350" y="3784600"/>
            <a:ext cx="333375" cy="422275"/>
            <a:chOff x="742" y="2409"/>
            <a:chExt cx="576" cy="881"/>
          </a:xfrm>
        </p:grpSpPr>
        <p:grpSp>
          <p:nvGrpSpPr>
            <p:cNvPr id="178307" name="Group 783">
              <a:extLst>
                <a:ext uri="{FF2B5EF4-FFF2-40B4-BE49-F238E27FC236}">
                  <a16:creationId xmlns:a16="http://schemas.microsoft.com/office/drawing/2014/main" id="{E58772E2-5D1E-1668-D845-0FF0971092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04" name="Line 270">
                <a:extLst>
                  <a:ext uri="{FF2B5EF4-FFF2-40B4-BE49-F238E27FC236}">
                    <a16:creationId xmlns:a16="http://schemas.microsoft.com/office/drawing/2014/main" id="{CC8944F9-387D-C8C8-DA68-34039E6A15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05" name="Line 271">
                <a:extLst>
                  <a:ext uri="{FF2B5EF4-FFF2-40B4-BE49-F238E27FC236}">
                    <a16:creationId xmlns:a16="http://schemas.microsoft.com/office/drawing/2014/main" id="{6A467C5D-51A2-B548-0A9E-0947226892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06" name="Line 272">
                <a:extLst>
                  <a:ext uri="{FF2B5EF4-FFF2-40B4-BE49-F238E27FC236}">
                    <a16:creationId xmlns:a16="http://schemas.microsoft.com/office/drawing/2014/main" id="{982AB3DF-3844-033C-F813-C5ADBC7437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07" name="Line 273">
                <a:extLst>
                  <a:ext uri="{FF2B5EF4-FFF2-40B4-BE49-F238E27FC236}">
                    <a16:creationId xmlns:a16="http://schemas.microsoft.com/office/drawing/2014/main" id="{6BB6BF7C-B72A-68D3-6566-182E56457D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08" name="Line 274">
                <a:extLst>
                  <a:ext uri="{FF2B5EF4-FFF2-40B4-BE49-F238E27FC236}">
                    <a16:creationId xmlns:a16="http://schemas.microsoft.com/office/drawing/2014/main" id="{345D872A-2879-C6CC-8D6C-C7BDF657E2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09" name="Line 275">
                <a:extLst>
                  <a:ext uri="{FF2B5EF4-FFF2-40B4-BE49-F238E27FC236}">
                    <a16:creationId xmlns:a16="http://schemas.microsoft.com/office/drawing/2014/main" id="{5A0C6868-9F7B-9CB0-10DE-540FB857AD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0" name="Line 276">
                <a:extLst>
                  <a:ext uri="{FF2B5EF4-FFF2-40B4-BE49-F238E27FC236}">
                    <a16:creationId xmlns:a16="http://schemas.microsoft.com/office/drawing/2014/main" id="{BAB5BF58-E100-0F1D-BB06-EFF87479A1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1" name="Line 277">
                <a:extLst>
                  <a:ext uri="{FF2B5EF4-FFF2-40B4-BE49-F238E27FC236}">
                    <a16:creationId xmlns:a16="http://schemas.microsoft.com/office/drawing/2014/main" id="{966C0A9A-259A-20B9-8949-358BC409B0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2" name="Line 278">
                <a:extLst>
                  <a:ext uri="{FF2B5EF4-FFF2-40B4-BE49-F238E27FC236}">
                    <a16:creationId xmlns:a16="http://schemas.microsoft.com/office/drawing/2014/main" id="{2E083A33-B502-F9CA-13CA-F94C4CC849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3" name="Line 279">
                <a:extLst>
                  <a:ext uri="{FF2B5EF4-FFF2-40B4-BE49-F238E27FC236}">
                    <a16:creationId xmlns:a16="http://schemas.microsoft.com/office/drawing/2014/main" id="{A955E873-4488-6E9D-00C9-B1126F026E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4" name="Line 280">
                <a:extLst>
                  <a:ext uri="{FF2B5EF4-FFF2-40B4-BE49-F238E27FC236}">
                    <a16:creationId xmlns:a16="http://schemas.microsoft.com/office/drawing/2014/main" id="{0DFBDC09-FFCD-93A7-719E-15D8EDE9B3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5" name="Line 281">
                <a:extLst>
                  <a:ext uri="{FF2B5EF4-FFF2-40B4-BE49-F238E27FC236}">
                    <a16:creationId xmlns:a16="http://schemas.microsoft.com/office/drawing/2014/main" id="{D93AFE85-4C8A-0B0D-FFBA-4512474E61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6" name="Line 282">
                <a:extLst>
                  <a:ext uri="{FF2B5EF4-FFF2-40B4-BE49-F238E27FC236}">
                    <a16:creationId xmlns:a16="http://schemas.microsoft.com/office/drawing/2014/main" id="{DAAEEA52-BF37-8EF1-77D3-DF561CB929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7" name="Line 283">
                <a:extLst>
                  <a:ext uri="{FF2B5EF4-FFF2-40B4-BE49-F238E27FC236}">
                    <a16:creationId xmlns:a16="http://schemas.microsoft.com/office/drawing/2014/main" id="{A7037437-DE81-B1F8-136A-2C00E4287F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18" name="Line 284">
                <a:extLst>
                  <a:ext uri="{FF2B5EF4-FFF2-40B4-BE49-F238E27FC236}">
                    <a16:creationId xmlns:a16="http://schemas.microsoft.com/office/drawing/2014/main" id="{C25250DF-D34A-517D-CEFD-17A551DB19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8308" name="Picture 799" descr="cell_tower_radiation copy">
              <a:extLst>
                <a:ext uri="{FF2B5EF4-FFF2-40B4-BE49-F238E27FC236}">
                  <a16:creationId xmlns:a16="http://schemas.microsoft.com/office/drawing/2014/main" id="{95EBCEF5-A03F-600C-FFEF-5A560AA4F4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3" name="Oval 800">
              <a:extLst>
                <a:ext uri="{FF2B5EF4-FFF2-40B4-BE49-F238E27FC236}">
                  <a16:creationId xmlns:a16="http://schemas.microsoft.com/office/drawing/2014/main" id="{29E47A9D-56DF-E5FE-732D-6E3AF1EA8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78211" name="Group 782">
            <a:extLst>
              <a:ext uri="{FF2B5EF4-FFF2-40B4-BE49-F238E27FC236}">
                <a16:creationId xmlns:a16="http://schemas.microsoft.com/office/drawing/2014/main" id="{521ED52E-2D0B-452E-FD0E-8C1F166C1FC4}"/>
              </a:ext>
            </a:extLst>
          </p:cNvPr>
          <p:cNvGrpSpPr>
            <a:grpSpLocks/>
          </p:cNvGrpSpPr>
          <p:nvPr/>
        </p:nvGrpSpPr>
        <p:grpSpPr bwMode="auto">
          <a:xfrm>
            <a:off x="3702050" y="4711700"/>
            <a:ext cx="333375" cy="420688"/>
            <a:chOff x="742" y="2409"/>
            <a:chExt cx="576" cy="881"/>
          </a:xfrm>
        </p:grpSpPr>
        <p:grpSp>
          <p:nvGrpSpPr>
            <p:cNvPr id="178289" name="Group 783">
              <a:extLst>
                <a:ext uri="{FF2B5EF4-FFF2-40B4-BE49-F238E27FC236}">
                  <a16:creationId xmlns:a16="http://schemas.microsoft.com/office/drawing/2014/main" id="{7C4D1EED-DBA6-27F1-01CA-9AF4A25C3E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23" name="Line 270">
                <a:extLst>
                  <a:ext uri="{FF2B5EF4-FFF2-40B4-BE49-F238E27FC236}">
                    <a16:creationId xmlns:a16="http://schemas.microsoft.com/office/drawing/2014/main" id="{989FD586-7C81-978F-521B-00C3F363B1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7"/>
                <a:ext cx="206" cy="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4" name="Line 271">
                <a:extLst>
                  <a:ext uri="{FF2B5EF4-FFF2-40B4-BE49-F238E27FC236}">
                    <a16:creationId xmlns:a16="http://schemas.microsoft.com/office/drawing/2014/main" id="{A61B3AFA-F667-AF27-A57E-69A1C2B5B9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7"/>
                <a:ext cx="203" cy="6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5" name="Line 272">
                <a:extLst>
                  <a:ext uri="{FF2B5EF4-FFF2-40B4-BE49-F238E27FC236}">
                    <a16:creationId xmlns:a16="http://schemas.microsoft.com/office/drawing/2014/main" id="{55FBC091-9C99-40A1-498B-63CB6FF88F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6" name="Line 273">
                <a:extLst>
                  <a:ext uri="{FF2B5EF4-FFF2-40B4-BE49-F238E27FC236}">
                    <a16:creationId xmlns:a16="http://schemas.microsoft.com/office/drawing/2014/main" id="{4B3E37C6-C2F1-968C-631A-BD84E595B0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7" name="Line 274">
                <a:extLst>
                  <a:ext uri="{FF2B5EF4-FFF2-40B4-BE49-F238E27FC236}">
                    <a16:creationId xmlns:a16="http://schemas.microsoft.com/office/drawing/2014/main" id="{F23E6E90-C132-969F-FADD-109E078B49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2"/>
                <a:ext cx="0" cy="7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8" name="Line 275">
                <a:extLst>
                  <a:ext uri="{FF2B5EF4-FFF2-40B4-BE49-F238E27FC236}">
                    <a16:creationId xmlns:a16="http://schemas.microsoft.com/office/drawing/2014/main" id="{01920F36-E7D8-D5E2-6585-371FE982DA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29" name="Line 276">
                <a:extLst>
                  <a:ext uri="{FF2B5EF4-FFF2-40B4-BE49-F238E27FC236}">
                    <a16:creationId xmlns:a16="http://schemas.microsoft.com/office/drawing/2014/main" id="{23298501-B713-00D2-BC36-5D6E8262E5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0" name="Line 277">
                <a:extLst>
                  <a:ext uri="{FF2B5EF4-FFF2-40B4-BE49-F238E27FC236}">
                    <a16:creationId xmlns:a16="http://schemas.microsoft.com/office/drawing/2014/main" id="{2973D247-1EC8-5D41-96F6-65B09A41D6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1" name="Line 278">
                <a:extLst>
                  <a:ext uri="{FF2B5EF4-FFF2-40B4-BE49-F238E27FC236}">
                    <a16:creationId xmlns:a16="http://schemas.microsoft.com/office/drawing/2014/main" id="{44E83683-F7C7-0B52-D9E8-A6C07293F6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8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2" name="Line 279">
                <a:extLst>
                  <a:ext uri="{FF2B5EF4-FFF2-40B4-BE49-F238E27FC236}">
                    <a16:creationId xmlns:a16="http://schemas.microsoft.com/office/drawing/2014/main" id="{E13157B8-4FAE-3582-5DA4-68D2A787D9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3" name="Line 280">
                <a:extLst>
                  <a:ext uri="{FF2B5EF4-FFF2-40B4-BE49-F238E27FC236}">
                    <a16:creationId xmlns:a16="http://schemas.microsoft.com/office/drawing/2014/main" id="{D123F45B-4895-7ADE-76AC-4AA253D222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2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4" name="Line 281">
                <a:extLst>
                  <a:ext uri="{FF2B5EF4-FFF2-40B4-BE49-F238E27FC236}">
                    <a16:creationId xmlns:a16="http://schemas.microsoft.com/office/drawing/2014/main" id="{2CF0C702-2D29-2E5D-20D0-A76B8DACD2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5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5" name="Line 282">
                <a:extLst>
                  <a:ext uri="{FF2B5EF4-FFF2-40B4-BE49-F238E27FC236}">
                    <a16:creationId xmlns:a16="http://schemas.microsoft.com/office/drawing/2014/main" id="{599C409E-C3A2-575C-D0F4-624B14B580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28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6" name="Line 283">
                <a:extLst>
                  <a:ext uri="{FF2B5EF4-FFF2-40B4-BE49-F238E27FC236}">
                    <a16:creationId xmlns:a16="http://schemas.microsoft.com/office/drawing/2014/main" id="{E9281DF7-0B0E-2868-164B-019E64CDB2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7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37" name="Line 284">
                <a:extLst>
                  <a:ext uri="{FF2B5EF4-FFF2-40B4-BE49-F238E27FC236}">
                    <a16:creationId xmlns:a16="http://schemas.microsoft.com/office/drawing/2014/main" id="{861E01A1-FDBB-6EBF-BFC0-5A4E4FFDF6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0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8290" name="Picture 799" descr="cell_tower_radiation copy">
              <a:extLst>
                <a:ext uri="{FF2B5EF4-FFF2-40B4-BE49-F238E27FC236}">
                  <a16:creationId xmlns:a16="http://schemas.microsoft.com/office/drawing/2014/main" id="{C3DBBD97-BCC3-7BAD-4314-C26CEC70B9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2" name="Oval 800">
              <a:extLst>
                <a:ext uri="{FF2B5EF4-FFF2-40B4-BE49-F238E27FC236}">
                  <a16:creationId xmlns:a16="http://schemas.microsoft.com/office/drawing/2014/main" id="{3F5191DE-4FA1-A9C8-7C5B-C806767EE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6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78212" name="Group 782">
            <a:extLst>
              <a:ext uri="{FF2B5EF4-FFF2-40B4-BE49-F238E27FC236}">
                <a16:creationId xmlns:a16="http://schemas.microsoft.com/office/drawing/2014/main" id="{C4B7C6D8-FFC9-C859-3F95-DE01B65A9DFC}"/>
              </a:ext>
            </a:extLst>
          </p:cNvPr>
          <p:cNvGrpSpPr>
            <a:grpSpLocks/>
          </p:cNvGrpSpPr>
          <p:nvPr/>
        </p:nvGrpSpPr>
        <p:grpSpPr bwMode="auto">
          <a:xfrm>
            <a:off x="4513263" y="5238750"/>
            <a:ext cx="333375" cy="422275"/>
            <a:chOff x="742" y="2409"/>
            <a:chExt cx="576" cy="881"/>
          </a:xfrm>
        </p:grpSpPr>
        <p:grpSp>
          <p:nvGrpSpPr>
            <p:cNvPr id="178271" name="Group 783">
              <a:extLst>
                <a:ext uri="{FF2B5EF4-FFF2-40B4-BE49-F238E27FC236}">
                  <a16:creationId xmlns:a16="http://schemas.microsoft.com/office/drawing/2014/main" id="{D1FF0941-3F9A-C47E-FC24-BE2440F0D6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42" name="Line 270">
                <a:extLst>
                  <a:ext uri="{FF2B5EF4-FFF2-40B4-BE49-F238E27FC236}">
                    <a16:creationId xmlns:a16="http://schemas.microsoft.com/office/drawing/2014/main" id="{432B6295-E3BB-8ED4-C9CD-5533D13192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3" name="Line 271">
                <a:extLst>
                  <a:ext uri="{FF2B5EF4-FFF2-40B4-BE49-F238E27FC236}">
                    <a16:creationId xmlns:a16="http://schemas.microsoft.com/office/drawing/2014/main" id="{7C096FEE-4285-2A29-A090-A0EC0B48F3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4" name="Line 272">
                <a:extLst>
                  <a:ext uri="{FF2B5EF4-FFF2-40B4-BE49-F238E27FC236}">
                    <a16:creationId xmlns:a16="http://schemas.microsoft.com/office/drawing/2014/main" id="{E6E78245-112A-9446-D718-B2DF0CD863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5" name="Line 273">
                <a:extLst>
                  <a:ext uri="{FF2B5EF4-FFF2-40B4-BE49-F238E27FC236}">
                    <a16:creationId xmlns:a16="http://schemas.microsoft.com/office/drawing/2014/main" id="{93D7DE07-7037-91EC-F8BC-899FD29146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6" name="Line 274">
                <a:extLst>
                  <a:ext uri="{FF2B5EF4-FFF2-40B4-BE49-F238E27FC236}">
                    <a16:creationId xmlns:a16="http://schemas.microsoft.com/office/drawing/2014/main" id="{CE2D74A9-40DD-206E-A417-1FC8E944C3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7" name="Line 275">
                <a:extLst>
                  <a:ext uri="{FF2B5EF4-FFF2-40B4-BE49-F238E27FC236}">
                    <a16:creationId xmlns:a16="http://schemas.microsoft.com/office/drawing/2014/main" id="{16E77FD9-3F47-B050-F230-179223ED3A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8" name="Line 276">
                <a:extLst>
                  <a:ext uri="{FF2B5EF4-FFF2-40B4-BE49-F238E27FC236}">
                    <a16:creationId xmlns:a16="http://schemas.microsoft.com/office/drawing/2014/main" id="{BEBA2A81-05CB-23E3-EA07-413DA21F11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49" name="Line 277">
                <a:extLst>
                  <a:ext uri="{FF2B5EF4-FFF2-40B4-BE49-F238E27FC236}">
                    <a16:creationId xmlns:a16="http://schemas.microsoft.com/office/drawing/2014/main" id="{27AF81A5-2AC7-91DD-E163-21CA2F8E46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0" name="Line 278">
                <a:extLst>
                  <a:ext uri="{FF2B5EF4-FFF2-40B4-BE49-F238E27FC236}">
                    <a16:creationId xmlns:a16="http://schemas.microsoft.com/office/drawing/2014/main" id="{1E0C1D6C-FD01-B0D7-3187-9CD3B99CB8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1" name="Line 279">
                <a:extLst>
                  <a:ext uri="{FF2B5EF4-FFF2-40B4-BE49-F238E27FC236}">
                    <a16:creationId xmlns:a16="http://schemas.microsoft.com/office/drawing/2014/main" id="{0E82AD72-F33B-C1C5-B758-85D1BD0394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2" name="Line 280">
                <a:extLst>
                  <a:ext uri="{FF2B5EF4-FFF2-40B4-BE49-F238E27FC236}">
                    <a16:creationId xmlns:a16="http://schemas.microsoft.com/office/drawing/2014/main" id="{CAE2DD86-9A00-ED41-B297-0E6F8FB92D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3" name="Line 281">
                <a:extLst>
                  <a:ext uri="{FF2B5EF4-FFF2-40B4-BE49-F238E27FC236}">
                    <a16:creationId xmlns:a16="http://schemas.microsoft.com/office/drawing/2014/main" id="{C0260B99-D722-F6AD-9785-A246FE9C74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4" name="Line 282">
                <a:extLst>
                  <a:ext uri="{FF2B5EF4-FFF2-40B4-BE49-F238E27FC236}">
                    <a16:creationId xmlns:a16="http://schemas.microsoft.com/office/drawing/2014/main" id="{79E7BC9E-19EB-9423-A99F-C45D79B044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5" name="Line 283">
                <a:extLst>
                  <a:ext uri="{FF2B5EF4-FFF2-40B4-BE49-F238E27FC236}">
                    <a16:creationId xmlns:a16="http://schemas.microsoft.com/office/drawing/2014/main" id="{C624545A-96E1-3036-5FC0-2303B56BA2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56" name="Line 284">
                <a:extLst>
                  <a:ext uri="{FF2B5EF4-FFF2-40B4-BE49-F238E27FC236}">
                    <a16:creationId xmlns:a16="http://schemas.microsoft.com/office/drawing/2014/main" id="{595BD1F1-B512-F30A-0A9D-5CA85EEC49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8272" name="Picture 799" descr="cell_tower_radiation copy">
              <a:extLst>
                <a:ext uri="{FF2B5EF4-FFF2-40B4-BE49-F238E27FC236}">
                  <a16:creationId xmlns:a16="http://schemas.microsoft.com/office/drawing/2014/main" id="{7EF42623-FB8B-0938-E452-5278C50860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1" name="Oval 800">
              <a:extLst>
                <a:ext uri="{FF2B5EF4-FFF2-40B4-BE49-F238E27FC236}">
                  <a16:creationId xmlns:a16="http://schemas.microsoft.com/office/drawing/2014/main" id="{4EE6BF1C-53A0-FDF1-54BE-66184132B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78213" name="Group 782">
            <a:extLst>
              <a:ext uri="{FF2B5EF4-FFF2-40B4-BE49-F238E27FC236}">
                <a16:creationId xmlns:a16="http://schemas.microsoft.com/office/drawing/2014/main" id="{A8B7ABF3-1A8C-9210-4484-B0AA984D835D}"/>
              </a:ext>
            </a:extLst>
          </p:cNvPr>
          <p:cNvGrpSpPr>
            <a:grpSpLocks/>
          </p:cNvGrpSpPr>
          <p:nvPr/>
        </p:nvGrpSpPr>
        <p:grpSpPr bwMode="auto">
          <a:xfrm>
            <a:off x="5316538" y="5594350"/>
            <a:ext cx="333375" cy="422275"/>
            <a:chOff x="742" y="2409"/>
            <a:chExt cx="576" cy="881"/>
          </a:xfrm>
        </p:grpSpPr>
        <p:grpSp>
          <p:nvGrpSpPr>
            <p:cNvPr id="178253" name="Group 783">
              <a:extLst>
                <a:ext uri="{FF2B5EF4-FFF2-40B4-BE49-F238E27FC236}">
                  <a16:creationId xmlns:a16="http://schemas.microsoft.com/office/drawing/2014/main" id="{FC5E7B5D-4F2E-3623-7323-9991C657A4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61" name="Line 270">
                <a:extLst>
                  <a:ext uri="{FF2B5EF4-FFF2-40B4-BE49-F238E27FC236}">
                    <a16:creationId xmlns:a16="http://schemas.microsoft.com/office/drawing/2014/main" id="{2EF537C1-805A-3681-7F55-EAC56877EC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2" name="Line 271">
                <a:extLst>
                  <a:ext uri="{FF2B5EF4-FFF2-40B4-BE49-F238E27FC236}">
                    <a16:creationId xmlns:a16="http://schemas.microsoft.com/office/drawing/2014/main" id="{2C6876F7-1725-126A-CE58-820106084C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3" name="Line 272">
                <a:extLst>
                  <a:ext uri="{FF2B5EF4-FFF2-40B4-BE49-F238E27FC236}">
                    <a16:creationId xmlns:a16="http://schemas.microsoft.com/office/drawing/2014/main" id="{1CF46F62-CB74-2F60-EF9D-B920780DE3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4" name="Line 273">
                <a:extLst>
                  <a:ext uri="{FF2B5EF4-FFF2-40B4-BE49-F238E27FC236}">
                    <a16:creationId xmlns:a16="http://schemas.microsoft.com/office/drawing/2014/main" id="{57CFEE55-92FA-D440-9A1F-C391F44A31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5" name="Line 274">
                <a:extLst>
                  <a:ext uri="{FF2B5EF4-FFF2-40B4-BE49-F238E27FC236}">
                    <a16:creationId xmlns:a16="http://schemas.microsoft.com/office/drawing/2014/main" id="{6C819BCA-DD8B-A061-00ED-056236336B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6" name="Line 275">
                <a:extLst>
                  <a:ext uri="{FF2B5EF4-FFF2-40B4-BE49-F238E27FC236}">
                    <a16:creationId xmlns:a16="http://schemas.microsoft.com/office/drawing/2014/main" id="{0E1FBED3-028A-1020-6254-559B33455B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7" name="Line 276">
                <a:extLst>
                  <a:ext uri="{FF2B5EF4-FFF2-40B4-BE49-F238E27FC236}">
                    <a16:creationId xmlns:a16="http://schemas.microsoft.com/office/drawing/2014/main" id="{0C30F331-6625-C6CF-08E3-AEE716477C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8" name="Line 277">
                <a:extLst>
                  <a:ext uri="{FF2B5EF4-FFF2-40B4-BE49-F238E27FC236}">
                    <a16:creationId xmlns:a16="http://schemas.microsoft.com/office/drawing/2014/main" id="{C9F943E3-558B-9AC8-F36F-566F2DE99E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69" name="Line 278">
                <a:extLst>
                  <a:ext uri="{FF2B5EF4-FFF2-40B4-BE49-F238E27FC236}">
                    <a16:creationId xmlns:a16="http://schemas.microsoft.com/office/drawing/2014/main" id="{4BC088A8-2934-CF7B-3FEA-AD5A517378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0" name="Line 279">
                <a:extLst>
                  <a:ext uri="{FF2B5EF4-FFF2-40B4-BE49-F238E27FC236}">
                    <a16:creationId xmlns:a16="http://schemas.microsoft.com/office/drawing/2014/main" id="{AE4DB39D-DD42-1EF7-4E1B-CFCAF17237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1" name="Line 280">
                <a:extLst>
                  <a:ext uri="{FF2B5EF4-FFF2-40B4-BE49-F238E27FC236}">
                    <a16:creationId xmlns:a16="http://schemas.microsoft.com/office/drawing/2014/main" id="{2E17B506-739E-AFD9-70BC-873B68FF9D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2" name="Line 281">
                <a:extLst>
                  <a:ext uri="{FF2B5EF4-FFF2-40B4-BE49-F238E27FC236}">
                    <a16:creationId xmlns:a16="http://schemas.microsoft.com/office/drawing/2014/main" id="{B6673AC0-95C4-8175-8C7A-299D910A1C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3" name="Line 282">
                <a:extLst>
                  <a:ext uri="{FF2B5EF4-FFF2-40B4-BE49-F238E27FC236}">
                    <a16:creationId xmlns:a16="http://schemas.microsoft.com/office/drawing/2014/main" id="{CE4ECE58-11CE-BED5-2E2F-BCEF3C5A40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4" name="Line 283">
                <a:extLst>
                  <a:ext uri="{FF2B5EF4-FFF2-40B4-BE49-F238E27FC236}">
                    <a16:creationId xmlns:a16="http://schemas.microsoft.com/office/drawing/2014/main" id="{CF956C3C-EA92-9590-5E7B-0D0FB100BB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5" name="Line 284">
                <a:extLst>
                  <a:ext uri="{FF2B5EF4-FFF2-40B4-BE49-F238E27FC236}">
                    <a16:creationId xmlns:a16="http://schemas.microsoft.com/office/drawing/2014/main" id="{C6765C10-A5D4-B289-F218-00E472ABBC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8254" name="Picture 799" descr="cell_tower_radiation copy">
              <a:extLst>
                <a:ext uri="{FF2B5EF4-FFF2-40B4-BE49-F238E27FC236}">
                  <a16:creationId xmlns:a16="http://schemas.microsoft.com/office/drawing/2014/main" id="{31D83A3A-FB27-B848-8D9F-52C78F5D59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0" name="Oval 800">
              <a:extLst>
                <a:ext uri="{FF2B5EF4-FFF2-40B4-BE49-F238E27FC236}">
                  <a16:creationId xmlns:a16="http://schemas.microsoft.com/office/drawing/2014/main" id="{C86C6965-C68B-45FD-CBE8-5829AC48A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78214" name="Group 782">
            <a:extLst>
              <a:ext uri="{FF2B5EF4-FFF2-40B4-BE49-F238E27FC236}">
                <a16:creationId xmlns:a16="http://schemas.microsoft.com/office/drawing/2014/main" id="{1FF5C0FE-0B59-D5D0-0C43-3F0C5001F592}"/>
              </a:ext>
            </a:extLst>
          </p:cNvPr>
          <p:cNvGrpSpPr>
            <a:grpSpLocks/>
          </p:cNvGrpSpPr>
          <p:nvPr/>
        </p:nvGrpSpPr>
        <p:grpSpPr bwMode="auto">
          <a:xfrm>
            <a:off x="4500563" y="4241800"/>
            <a:ext cx="333375" cy="422275"/>
            <a:chOff x="742" y="2409"/>
            <a:chExt cx="576" cy="881"/>
          </a:xfrm>
        </p:grpSpPr>
        <p:grpSp>
          <p:nvGrpSpPr>
            <p:cNvPr id="178235" name="Group 783">
              <a:extLst>
                <a:ext uri="{FF2B5EF4-FFF2-40B4-BE49-F238E27FC236}">
                  <a16:creationId xmlns:a16="http://schemas.microsoft.com/office/drawing/2014/main" id="{A2CDE761-F78C-DEF3-FA56-290B3787A7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80" name="Line 270">
                <a:extLst>
                  <a:ext uri="{FF2B5EF4-FFF2-40B4-BE49-F238E27FC236}">
                    <a16:creationId xmlns:a16="http://schemas.microsoft.com/office/drawing/2014/main" id="{1CB8127B-2B9A-6B1E-5CA2-BD602DC1CC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1" name="Line 271">
                <a:extLst>
                  <a:ext uri="{FF2B5EF4-FFF2-40B4-BE49-F238E27FC236}">
                    <a16:creationId xmlns:a16="http://schemas.microsoft.com/office/drawing/2014/main" id="{225C07AD-07E1-CE26-FA1A-6E5CED3DF0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2" name="Line 272">
                <a:extLst>
                  <a:ext uri="{FF2B5EF4-FFF2-40B4-BE49-F238E27FC236}">
                    <a16:creationId xmlns:a16="http://schemas.microsoft.com/office/drawing/2014/main" id="{D1CA771C-D3C7-E264-C4F8-42181E55C6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3" name="Line 273">
                <a:extLst>
                  <a:ext uri="{FF2B5EF4-FFF2-40B4-BE49-F238E27FC236}">
                    <a16:creationId xmlns:a16="http://schemas.microsoft.com/office/drawing/2014/main" id="{7040BCEF-D703-729E-BD77-BFE983EA6F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4" name="Line 274">
                <a:extLst>
                  <a:ext uri="{FF2B5EF4-FFF2-40B4-BE49-F238E27FC236}">
                    <a16:creationId xmlns:a16="http://schemas.microsoft.com/office/drawing/2014/main" id="{3FCAC13E-3A67-00D5-0CB3-0DFA7196E5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5" name="Line 275">
                <a:extLst>
                  <a:ext uri="{FF2B5EF4-FFF2-40B4-BE49-F238E27FC236}">
                    <a16:creationId xmlns:a16="http://schemas.microsoft.com/office/drawing/2014/main" id="{E501EE75-B532-70C4-0C31-11BEEABF5A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6" name="Line 276">
                <a:extLst>
                  <a:ext uri="{FF2B5EF4-FFF2-40B4-BE49-F238E27FC236}">
                    <a16:creationId xmlns:a16="http://schemas.microsoft.com/office/drawing/2014/main" id="{570A3A7E-3D28-C5D2-F18F-EDFF5CF6BF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7" name="Line 277">
                <a:extLst>
                  <a:ext uri="{FF2B5EF4-FFF2-40B4-BE49-F238E27FC236}">
                    <a16:creationId xmlns:a16="http://schemas.microsoft.com/office/drawing/2014/main" id="{A9F7E65E-1ECF-BC67-581B-A83988DA8B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8" name="Line 278">
                <a:extLst>
                  <a:ext uri="{FF2B5EF4-FFF2-40B4-BE49-F238E27FC236}">
                    <a16:creationId xmlns:a16="http://schemas.microsoft.com/office/drawing/2014/main" id="{D5F71E7B-3F4A-566B-3417-6B02C56505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89" name="Line 279">
                <a:extLst>
                  <a:ext uri="{FF2B5EF4-FFF2-40B4-BE49-F238E27FC236}">
                    <a16:creationId xmlns:a16="http://schemas.microsoft.com/office/drawing/2014/main" id="{0F58C265-9C00-C71A-DE09-B3F08E1015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90" name="Line 280">
                <a:extLst>
                  <a:ext uri="{FF2B5EF4-FFF2-40B4-BE49-F238E27FC236}">
                    <a16:creationId xmlns:a16="http://schemas.microsoft.com/office/drawing/2014/main" id="{EB2E167E-8487-A8F7-B8A7-E3E67FC372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91" name="Line 281">
                <a:extLst>
                  <a:ext uri="{FF2B5EF4-FFF2-40B4-BE49-F238E27FC236}">
                    <a16:creationId xmlns:a16="http://schemas.microsoft.com/office/drawing/2014/main" id="{7D88D68E-5E67-B262-882F-E9C7CAF1D3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92" name="Line 282">
                <a:extLst>
                  <a:ext uri="{FF2B5EF4-FFF2-40B4-BE49-F238E27FC236}">
                    <a16:creationId xmlns:a16="http://schemas.microsoft.com/office/drawing/2014/main" id="{21F9B7FB-EC18-A813-76CD-A3534C1DDD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93" name="Line 283">
                <a:extLst>
                  <a:ext uri="{FF2B5EF4-FFF2-40B4-BE49-F238E27FC236}">
                    <a16:creationId xmlns:a16="http://schemas.microsoft.com/office/drawing/2014/main" id="{07316FFD-A389-0E78-DF5E-54ACA9E3F8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94" name="Line 284">
                <a:extLst>
                  <a:ext uri="{FF2B5EF4-FFF2-40B4-BE49-F238E27FC236}">
                    <a16:creationId xmlns:a16="http://schemas.microsoft.com/office/drawing/2014/main" id="{DDD6D793-89E5-958B-4518-8CFB32D23A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8236" name="Picture 799" descr="cell_tower_radiation copy">
              <a:extLst>
                <a:ext uri="{FF2B5EF4-FFF2-40B4-BE49-F238E27FC236}">
                  <a16:creationId xmlns:a16="http://schemas.microsoft.com/office/drawing/2014/main" id="{2001D4FA-5A75-89F1-F6BD-22C5BAAEEC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" name="Oval 800">
              <a:extLst>
                <a:ext uri="{FF2B5EF4-FFF2-40B4-BE49-F238E27FC236}">
                  <a16:creationId xmlns:a16="http://schemas.microsoft.com/office/drawing/2014/main" id="{445329AB-EE3B-A964-1EC9-B4DD5EAAB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78215" name="Group 782">
            <a:extLst>
              <a:ext uri="{FF2B5EF4-FFF2-40B4-BE49-F238E27FC236}">
                <a16:creationId xmlns:a16="http://schemas.microsoft.com/office/drawing/2014/main" id="{0A09E8DA-8D77-07B2-2D1C-23028248A1BF}"/>
              </a:ext>
            </a:extLst>
          </p:cNvPr>
          <p:cNvGrpSpPr>
            <a:grpSpLocks/>
          </p:cNvGrpSpPr>
          <p:nvPr/>
        </p:nvGrpSpPr>
        <p:grpSpPr bwMode="auto">
          <a:xfrm>
            <a:off x="4481513" y="3344863"/>
            <a:ext cx="333375" cy="420687"/>
            <a:chOff x="742" y="2409"/>
            <a:chExt cx="576" cy="881"/>
          </a:xfrm>
        </p:grpSpPr>
        <p:grpSp>
          <p:nvGrpSpPr>
            <p:cNvPr id="178217" name="Group 783">
              <a:extLst>
                <a:ext uri="{FF2B5EF4-FFF2-40B4-BE49-F238E27FC236}">
                  <a16:creationId xmlns:a16="http://schemas.microsoft.com/office/drawing/2014/main" id="{943BA6FA-C027-276E-1131-B22D528017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399" name="Line 270">
                <a:extLst>
                  <a:ext uri="{FF2B5EF4-FFF2-40B4-BE49-F238E27FC236}">
                    <a16:creationId xmlns:a16="http://schemas.microsoft.com/office/drawing/2014/main" id="{8DE7000B-65CC-323D-96E1-FCBCE00FFC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7"/>
                <a:ext cx="206" cy="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0" name="Line 271">
                <a:extLst>
                  <a:ext uri="{FF2B5EF4-FFF2-40B4-BE49-F238E27FC236}">
                    <a16:creationId xmlns:a16="http://schemas.microsoft.com/office/drawing/2014/main" id="{575454D2-901E-5B06-22CC-9A0A1A7419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7"/>
                <a:ext cx="203" cy="6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1" name="Line 272">
                <a:extLst>
                  <a:ext uri="{FF2B5EF4-FFF2-40B4-BE49-F238E27FC236}">
                    <a16:creationId xmlns:a16="http://schemas.microsoft.com/office/drawing/2014/main" id="{B72070AB-2376-A242-DC44-158AFA56C9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2" name="Line 273">
                <a:extLst>
                  <a:ext uri="{FF2B5EF4-FFF2-40B4-BE49-F238E27FC236}">
                    <a16:creationId xmlns:a16="http://schemas.microsoft.com/office/drawing/2014/main" id="{787EB18D-C0E1-DEBE-CEAF-BCC1CDEEC9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3" name="Line 274">
                <a:extLst>
                  <a:ext uri="{FF2B5EF4-FFF2-40B4-BE49-F238E27FC236}">
                    <a16:creationId xmlns:a16="http://schemas.microsoft.com/office/drawing/2014/main" id="{B582919C-FB8C-FE5A-8C37-42794FAE8F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2"/>
                <a:ext cx="0" cy="7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4" name="Line 275">
                <a:extLst>
                  <a:ext uri="{FF2B5EF4-FFF2-40B4-BE49-F238E27FC236}">
                    <a16:creationId xmlns:a16="http://schemas.microsoft.com/office/drawing/2014/main" id="{D5059CC7-DC09-6530-816C-B4EBF58E4F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5" name="Line 276">
                <a:extLst>
                  <a:ext uri="{FF2B5EF4-FFF2-40B4-BE49-F238E27FC236}">
                    <a16:creationId xmlns:a16="http://schemas.microsoft.com/office/drawing/2014/main" id="{C4BC9DFF-2DD2-CE3F-DCDB-7A08934D0F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6" name="Line 277">
                <a:extLst>
                  <a:ext uri="{FF2B5EF4-FFF2-40B4-BE49-F238E27FC236}">
                    <a16:creationId xmlns:a16="http://schemas.microsoft.com/office/drawing/2014/main" id="{E8FDFA15-6599-3691-B049-AD9FAAE238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7" name="Line 278">
                <a:extLst>
                  <a:ext uri="{FF2B5EF4-FFF2-40B4-BE49-F238E27FC236}">
                    <a16:creationId xmlns:a16="http://schemas.microsoft.com/office/drawing/2014/main" id="{F3162A93-C089-CD45-2D66-793D223DAB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8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8" name="Line 279">
                <a:extLst>
                  <a:ext uri="{FF2B5EF4-FFF2-40B4-BE49-F238E27FC236}">
                    <a16:creationId xmlns:a16="http://schemas.microsoft.com/office/drawing/2014/main" id="{16A84941-FDBC-5EFA-1831-B0B7E36F16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09" name="Line 280">
                <a:extLst>
                  <a:ext uri="{FF2B5EF4-FFF2-40B4-BE49-F238E27FC236}">
                    <a16:creationId xmlns:a16="http://schemas.microsoft.com/office/drawing/2014/main" id="{65E5CA76-17E1-84AC-C1A2-CA8487C80D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2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0" name="Line 281">
                <a:extLst>
                  <a:ext uri="{FF2B5EF4-FFF2-40B4-BE49-F238E27FC236}">
                    <a16:creationId xmlns:a16="http://schemas.microsoft.com/office/drawing/2014/main" id="{DAFE192C-1AEE-E3FF-84B2-EA7989FE74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5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1" name="Line 282">
                <a:extLst>
                  <a:ext uri="{FF2B5EF4-FFF2-40B4-BE49-F238E27FC236}">
                    <a16:creationId xmlns:a16="http://schemas.microsoft.com/office/drawing/2014/main" id="{41DFDA01-F9F4-6BC4-5950-B53F8291EA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28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2" name="Line 283">
                <a:extLst>
                  <a:ext uri="{FF2B5EF4-FFF2-40B4-BE49-F238E27FC236}">
                    <a16:creationId xmlns:a16="http://schemas.microsoft.com/office/drawing/2014/main" id="{0775EBF9-C343-1EAC-943C-D100617200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7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413" name="Line 284">
                <a:extLst>
                  <a:ext uri="{FF2B5EF4-FFF2-40B4-BE49-F238E27FC236}">
                    <a16:creationId xmlns:a16="http://schemas.microsoft.com/office/drawing/2014/main" id="{617F84CC-1D52-21B6-80C9-110BCDA6DA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0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78218" name="Picture 799" descr="cell_tower_radiation copy">
              <a:extLst>
                <a:ext uri="{FF2B5EF4-FFF2-40B4-BE49-F238E27FC236}">
                  <a16:creationId xmlns:a16="http://schemas.microsoft.com/office/drawing/2014/main" id="{02CF662F-3295-FC26-E1D2-FADA4C28D9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8" name="Oval 800">
              <a:extLst>
                <a:ext uri="{FF2B5EF4-FFF2-40B4-BE49-F238E27FC236}">
                  <a16:creationId xmlns:a16="http://schemas.microsoft.com/office/drawing/2014/main" id="{283FC186-3F46-F460-9F42-6DC42EFA7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6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9995-CE0A-BB6C-4AC8-518C6F757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A85C285-794B-A244-AB47-1B87E129A4F1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>
            <a:extLst>
              <a:ext uri="{FF2B5EF4-FFF2-40B4-BE49-F238E27FC236}">
                <a16:creationId xmlns:a16="http://schemas.microsoft.com/office/drawing/2014/main" id="{7E5A503B-0D75-7E48-9301-AB5C2C1C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7475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Cellular networks: the first hop</a:t>
            </a:r>
          </a:p>
        </p:txBody>
      </p:sp>
      <p:sp>
        <p:nvSpPr>
          <p:cNvPr id="180226" name="Rectangle 3">
            <a:extLst>
              <a:ext uri="{FF2B5EF4-FFF2-40B4-BE49-F238E27FC236}">
                <a16:creationId xmlns:a16="http://schemas.microsoft.com/office/drawing/2014/main" id="{8CC2E47B-026C-4756-CA8C-2BAD665C5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8" y="1447800"/>
            <a:ext cx="4435475" cy="4648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Two techniques for sharing mobile-to-BS radio spectrum</a:t>
            </a:r>
          </a:p>
          <a:p>
            <a:r>
              <a:rPr lang="en-US" altLang="en-US" sz="2400">
                <a:solidFill>
                  <a:srgbClr val="C00000"/>
                </a:solidFill>
                <a:ea typeface="ＭＳ Ｐゴシック" panose="020B0600070205080204" pitchFamily="34" charset="-128"/>
              </a:rPr>
              <a:t>combined FDMA/TDMA: </a:t>
            </a:r>
            <a:r>
              <a:rPr lang="en-US" altLang="en-US" sz="2400">
                <a:ea typeface="ＭＳ Ｐゴシック" panose="020B0600070205080204" pitchFamily="34" charset="-128"/>
              </a:rPr>
              <a:t>divide spectrum in frequency channels, divide each channel into time slots</a:t>
            </a:r>
          </a:p>
          <a:p>
            <a:r>
              <a:rPr lang="en-US" altLang="en-US" sz="2400">
                <a:solidFill>
                  <a:srgbClr val="C00000"/>
                </a:solidFill>
                <a:ea typeface="ＭＳ Ｐゴシック" panose="020B0600070205080204" pitchFamily="34" charset="-128"/>
              </a:rPr>
              <a:t>CDMA: </a:t>
            </a:r>
            <a:r>
              <a:rPr lang="en-US" altLang="en-US" sz="2400">
                <a:ea typeface="ＭＳ Ｐゴシック" panose="020B0600070205080204" pitchFamily="34" charset="-128"/>
              </a:rPr>
              <a:t>code division multiple access</a:t>
            </a:r>
          </a:p>
        </p:txBody>
      </p:sp>
      <p:sp>
        <p:nvSpPr>
          <p:cNvPr id="37938" name="AutoShape 5">
            <a:extLst>
              <a:ext uri="{FF2B5EF4-FFF2-40B4-BE49-F238E27FC236}">
                <a16:creationId xmlns:a16="http://schemas.microsoft.com/office/drawing/2014/main" id="{3A11348C-9703-D1C1-AA4C-281AFBB0A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5513" y="1484313"/>
            <a:ext cx="1849437" cy="1477962"/>
          </a:xfrm>
          <a:prstGeom prst="hexagon">
            <a:avLst>
              <a:gd name="adj" fmla="val 31284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80228" name="Picture 244" descr="imgyjavg[1]">
            <a:extLst>
              <a:ext uri="{FF2B5EF4-FFF2-40B4-BE49-F238E27FC236}">
                <a16:creationId xmlns:a16="http://schemas.microsoft.com/office/drawing/2014/main" id="{93D1A352-F839-6884-95EC-D466887BC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1833563"/>
            <a:ext cx="4413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0229" name="Group 249">
            <a:extLst>
              <a:ext uri="{FF2B5EF4-FFF2-40B4-BE49-F238E27FC236}">
                <a16:creationId xmlns:a16="http://schemas.microsoft.com/office/drawing/2014/main" id="{D2D080B3-D041-DCF8-4529-79D428E447C0}"/>
              </a:ext>
            </a:extLst>
          </p:cNvPr>
          <p:cNvGrpSpPr>
            <a:grpSpLocks/>
          </p:cNvGrpSpPr>
          <p:nvPr/>
        </p:nvGrpSpPr>
        <p:grpSpPr bwMode="auto">
          <a:xfrm>
            <a:off x="6608763" y="2586038"/>
            <a:ext cx="831850" cy="180975"/>
            <a:chOff x="3072" y="739"/>
            <a:chExt cx="652" cy="146"/>
          </a:xfrm>
        </p:grpSpPr>
        <p:pic>
          <p:nvPicPr>
            <p:cNvPr id="180294" name="Picture 250" descr="lgv_fqmg[1]">
              <a:extLst>
                <a:ext uri="{FF2B5EF4-FFF2-40B4-BE49-F238E27FC236}">
                  <a16:creationId xmlns:a16="http://schemas.microsoft.com/office/drawing/2014/main" id="{E3DBA8C8-487D-4665-4D0F-6511A2E0E5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44" name="Line 251">
              <a:extLst>
                <a:ext uri="{FF2B5EF4-FFF2-40B4-BE49-F238E27FC236}">
                  <a16:creationId xmlns:a16="http://schemas.microsoft.com/office/drawing/2014/main" id="{712B60F8-8B0E-F2DB-AC95-495521B046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45" name="Line 252">
              <a:extLst>
                <a:ext uri="{FF2B5EF4-FFF2-40B4-BE49-F238E27FC236}">
                  <a16:creationId xmlns:a16="http://schemas.microsoft.com/office/drawing/2014/main" id="{E62D04F4-5962-47D8-8236-173A56592F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pic>
        <p:nvPicPr>
          <p:cNvPr id="180230" name="Picture 260" descr="imgyjavg[1]">
            <a:extLst>
              <a:ext uri="{FF2B5EF4-FFF2-40B4-BE49-F238E27FC236}">
                <a16:creationId xmlns:a16="http://schemas.microsoft.com/office/drawing/2014/main" id="{5D23C492-35A8-0718-A371-49A0593C3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2274888"/>
            <a:ext cx="44132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0231" name="Group 307">
            <a:extLst>
              <a:ext uri="{FF2B5EF4-FFF2-40B4-BE49-F238E27FC236}">
                <a16:creationId xmlns:a16="http://schemas.microsoft.com/office/drawing/2014/main" id="{900246F4-9E16-0DB9-2277-2CE4A9F8B43E}"/>
              </a:ext>
            </a:extLst>
          </p:cNvPr>
          <p:cNvGrpSpPr>
            <a:grpSpLocks/>
          </p:cNvGrpSpPr>
          <p:nvPr/>
        </p:nvGrpSpPr>
        <p:grpSpPr bwMode="auto">
          <a:xfrm>
            <a:off x="4059238" y="3057525"/>
            <a:ext cx="4387850" cy="2409825"/>
            <a:chOff x="2693" y="2142"/>
            <a:chExt cx="2764" cy="1518"/>
          </a:xfrm>
        </p:grpSpPr>
        <p:grpSp>
          <p:nvGrpSpPr>
            <p:cNvPr id="180253" name="Group 295">
              <a:extLst>
                <a:ext uri="{FF2B5EF4-FFF2-40B4-BE49-F238E27FC236}">
                  <a16:creationId xmlns:a16="http://schemas.microsoft.com/office/drawing/2014/main" id="{59B7FE5B-5806-A6B5-1556-91D0253793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4" y="2506"/>
              <a:ext cx="2013" cy="1150"/>
              <a:chOff x="3444" y="2506"/>
              <a:chExt cx="2013" cy="1150"/>
            </a:xfrm>
          </p:grpSpPr>
          <p:sp>
            <p:nvSpPr>
              <p:cNvPr id="37933" name="Rectangle 261">
                <a:extLst>
                  <a:ext uri="{FF2B5EF4-FFF2-40B4-BE49-F238E27FC236}">
                    <a16:creationId xmlns:a16="http://schemas.microsoft.com/office/drawing/2014/main" id="{97A543F4-6565-2282-DDBD-C19F7CE1C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" y="2506"/>
                <a:ext cx="2002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934" name="Rectangle 262">
                <a:extLst>
                  <a:ext uri="{FF2B5EF4-FFF2-40B4-BE49-F238E27FC236}">
                    <a16:creationId xmlns:a16="http://schemas.microsoft.com/office/drawing/2014/main" id="{9EA794BF-CBB7-1DF3-CBBC-BB143C2D98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7" y="2742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935" name="Rectangle 263">
                <a:extLst>
                  <a:ext uri="{FF2B5EF4-FFF2-40B4-BE49-F238E27FC236}">
                    <a16:creationId xmlns:a16="http://schemas.microsoft.com/office/drawing/2014/main" id="{FEAC33C6-07F9-1465-FED3-9D03BFA46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4" y="2982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936" name="Rectangle 264">
                <a:extLst>
                  <a:ext uri="{FF2B5EF4-FFF2-40B4-BE49-F238E27FC236}">
                    <a16:creationId xmlns:a16="http://schemas.microsoft.com/office/drawing/2014/main" id="{F90D468A-582C-89C9-1FD1-8ADAE13D78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5" y="3230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37937" name="Rectangle 265">
                <a:extLst>
                  <a:ext uri="{FF2B5EF4-FFF2-40B4-BE49-F238E27FC236}">
                    <a16:creationId xmlns:a16="http://schemas.microsoft.com/office/drawing/2014/main" id="{91768F87-4047-4E01-B5C6-FC94E6EDDB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46" y="3474"/>
                <a:ext cx="1998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sp>
          <p:nvSpPr>
            <p:cNvPr id="37898" name="Line 268">
              <a:extLst>
                <a:ext uri="{FF2B5EF4-FFF2-40B4-BE49-F238E27FC236}">
                  <a16:creationId xmlns:a16="http://schemas.microsoft.com/office/drawing/2014/main" id="{F057B695-9040-3CA8-CF68-015E761CD0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899" name="Line 269">
              <a:extLst>
                <a:ext uri="{FF2B5EF4-FFF2-40B4-BE49-F238E27FC236}">
                  <a16:creationId xmlns:a16="http://schemas.microsoft.com/office/drawing/2014/main" id="{CD591CC4-ABC4-F29E-A1C3-BF63C7A337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0" name="Line 270">
              <a:extLst>
                <a:ext uri="{FF2B5EF4-FFF2-40B4-BE49-F238E27FC236}">
                  <a16:creationId xmlns:a16="http://schemas.microsoft.com/office/drawing/2014/main" id="{3AC3E0A5-26B1-BD8F-2119-B1D2FF788C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1" name="Line 271">
              <a:extLst>
                <a:ext uri="{FF2B5EF4-FFF2-40B4-BE49-F238E27FC236}">
                  <a16:creationId xmlns:a16="http://schemas.microsoft.com/office/drawing/2014/main" id="{4238DB02-B0AF-FBE7-1B5C-BEBAD7453E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2" name="Line 272">
              <a:extLst>
                <a:ext uri="{FF2B5EF4-FFF2-40B4-BE49-F238E27FC236}">
                  <a16:creationId xmlns:a16="http://schemas.microsoft.com/office/drawing/2014/main" id="{2684079E-DC48-A4B7-593A-3ADAC02A7B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3" name="Line 273">
              <a:extLst>
                <a:ext uri="{FF2B5EF4-FFF2-40B4-BE49-F238E27FC236}">
                  <a16:creationId xmlns:a16="http://schemas.microsoft.com/office/drawing/2014/main" id="{85F7F944-239F-EDB8-D14C-80E9D3687B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4" name="Line 274">
              <a:extLst>
                <a:ext uri="{FF2B5EF4-FFF2-40B4-BE49-F238E27FC236}">
                  <a16:creationId xmlns:a16="http://schemas.microsoft.com/office/drawing/2014/main" id="{9D36B558-57A5-830B-C7EB-ED8C368DDF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5" name="Line 275">
              <a:extLst>
                <a:ext uri="{FF2B5EF4-FFF2-40B4-BE49-F238E27FC236}">
                  <a16:creationId xmlns:a16="http://schemas.microsoft.com/office/drawing/2014/main" id="{3E2CD26F-3125-37AB-8455-0C6B96A863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6" name="Line 276">
              <a:extLst>
                <a:ext uri="{FF2B5EF4-FFF2-40B4-BE49-F238E27FC236}">
                  <a16:creationId xmlns:a16="http://schemas.microsoft.com/office/drawing/2014/main" id="{1B17AA6D-94EF-FCE6-D8D5-A84F2D5C81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7" name="Line 277">
              <a:extLst>
                <a:ext uri="{FF2B5EF4-FFF2-40B4-BE49-F238E27FC236}">
                  <a16:creationId xmlns:a16="http://schemas.microsoft.com/office/drawing/2014/main" id="{93DD3D7F-E613-7717-EFBA-B2173C4960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8" name="Line 278">
              <a:extLst>
                <a:ext uri="{FF2B5EF4-FFF2-40B4-BE49-F238E27FC236}">
                  <a16:creationId xmlns:a16="http://schemas.microsoft.com/office/drawing/2014/main" id="{8BB389A6-8D06-6B56-F473-32D06D6153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09" name="Line 279">
              <a:extLst>
                <a:ext uri="{FF2B5EF4-FFF2-40B4-BE49-F238E27FC236}">
                  <a16:creationId xmlns:a16="http://schemas.microsoft.com/office/drawing/2014/main" id="{2E534086-DB08-ECAF-365B-99AB331F24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0" name="Line 280">
              <a:extLst>
                <a:ext uri="{FF2B5EF4-FFF2-40B4-BE49-F238E27FC236}">
                  <a16:creationId xmlns:a16="http://schemas.microsoft.com/office/drawing/2014/main" id="{011D6739-1E3C-C8BC-F48C-763DC59C58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1" name="Line 281">
              <a:extLst>
                <a:ext uri="{FF2B5EF4-FFF2-40B4-BE49-F238E27FC236}">
                  <a16:creationId xmlns:a16="http://schemas.microsoft.com/office/drawing/2014/main" id="{97C09C10-4883-0108-48C7-491D6B30AB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2" name="Line 282">
              <a:extLst>
                <a:ext uri="{FF2B5EF4-FFF2-40B4-BE49-F238E27FC236}">
                  <a16:creationId xmlns:a16="http://schemas.microsoft.com/office/drawing/2014/main" id="{E9A2F78D-DC64-C2A9-B7B3-53037C953A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3" name="Line 283">
              <a:extLst>
                <a:ext uri="{FF2B5EF4-FFF2-40B4-BE49-F238E27FC236}">
                  <a16:creationId xmlns:a16="http://schemas.microsoft.com/office/drawing/2014/main" id="{6F858778-51AC-4EA3-51D8-CDCBB5C440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4" name="Line 284">
              <a:extLst>
                <a:ext uri="{FF2B5EF4-FFF2-40B4-BE49-F238E27FC236}">
                  <a16:creationId xmlns:a16="http://schemas.microsoft.com/office/drawing/2014/main" id="{45B00A6B-2BE9-1CE0-A4CF-E971F0DC1B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5" name="Line 285">
              <a:extLst>
                <a:ext uri="{FF2B5EF4-FFF2-40B4-BE49-F238E27FC236}">
                  <a16:creationId xmlns:a16="http://schemas.microsoft.com/office/drawing/2014/main" id="{515F13F1-564C-0A7A-4ACF-91FB796936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6" name="Line 286">
              <a:extLst>
                <a:ext uri="{FF2B5EF4-FFF2-40B4-BE49-F238E27FC236}">
                  <a16:creationId xmlns:a16="http://schemas.microsoft.com/office/drawing/2014/main" id="{97B92B3D-2D91-5CBE-64F8-D21380522A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7" name="Line 287">
              <a:extLst>
                <a:ext uri="{FF2B5EF4-FFF2-40B4-BE49-F238E27FC236}">
                  <a16:creationId xmlns:a16="http://schemas.microsoft.com/office/drawing/2014/main" id="{C9C6ECC2-8DFB-A40F-32BD-1A6ACA56BE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8" name="Line 288">
              <a:extLst>
                <a:ext uri="{FF2B5EF4-FFF2-40B4-BE49-F238E27FC236}">
                  <a16:creationId xmlns:a16="http://schemas.microsoft.com/office/drawing/2014/main" id="{250B385D-F16E-7533-5DB2-A890569744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6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19" name="Line 289">
              <a:extLst>
                <a:ext uri="{FF2B5EF4-FFF2-40B4-BE49-F238E27FC236}">
                  <a16:creationId xmlns:a16="http://schemas.microsoft.com/office/drawing/2014/main" id="{4EA8C00B-8715-DA17-847C-FD61F5AC85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0" name="Line 290">
              <a:extLst>
                <a:ext uri="{FF2B5EF4-FFF2-40B4-BE49-F238E27FC236}">
                  <a16:creationId xmlns:a16="http://schemas.microsoft.com/office/drawing/2014/main" id="{B71714C9-E68C-CF43-8232-9B09B78947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1" name="Line 291">
              <a:extLst>
                <a:ext uri="{FF2B5EF4-FFF2-40B4-BE49-F238E27FC236}">
                  <a16:creationId xmlns:a16="http://schemas.microsoft.com/office/drawing/2014/main" id="{D40EBC48-88C3-C062-D235-09B7F5EA78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7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2" name="Line 292">
              <a:extLst>
                <a:ext uri="{FF2B5EF4-FFF2-40B4-BE49-F238E27FC236}">
                  <a16:creationId xmlns:a16="http://schemas.microsoft.com/office/drawing/2014/main" id="{19553097-90A3-5012-3E5D-3678391A5C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3" name="Line 293">
              <a:extLst>
                <a:ext uri="{FF2B5EF4-FFF2-40B4-BE49-F238E27FC236}">
                  <a16:creationId xmlns:a16="http://schemas.microsoft.com/office/drawing/2014/main" id="{252775EC-6EDD-4F10-3C99-77E02E8A48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4" name="Line 294">
              <a:extLst>
                <a:ext uri="{FF2B5EF4-FFF2-40B4-BE49-F238E27FC236}">
                  <a16:creationId xmlns:a16="http://schemas.microsoft.com/office/drawing/2014/main" id="{68E458F3-BE65-DCF9-C0BA-EB90EBFCF0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5" name="Rectangle 298">
              <a:extLst>
                <a:ext uri="{FF2B5EF4-FFF2-40B4-BE49-F238E27FC236}">
                  <a16:creationId xmlns:a16="http://schemas.microsoft.com/office/drawing/2014/main" id="{F75D4386-12EC-EFC9-CF98-85264FB09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" y="2692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6" name="Rectangle 299">
              <a:extLst>
                <a:ext uri="{FF2B5EF4-FFF2-40B4-BE49-F238E27FC236}">
                  <a16:creationId xmlns:a16="http://schemas.microsoft.com/office/drawing/2014/main" id="{01521809-A515-9F54-A52A-298B7D674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0" y="2932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7" name="Rectangle 300">
              <a:extLst>
                <a:ext uri="{FF2B5EF4-FFF2-40B4-BE49-F238E27FC236}">
                  <a16:creationId xmlns:a16="http://schemas.microsoft.com/office/drawing/2014/main" id="{44428FB2-9DCC-B2E0-4C7F-C2A20AD71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6" y="3176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8" name="Rectangle 301">
              <a:extLst>
                <a:ext uri="{FF2B5EF4-FFF2-40B4-BE49-F238E27FC236}">
                  <a16:creationId xmlns:a16="http://schemas.microsoft.com/office/drawing/2014/main" id="{D341EF28-4B3A-D0C8-D37C-2E69B5FC1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2" y="3420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29" name="AutoShape 302">
              <a:extLst>
                <a:ext uri="{FF2B5EF4-FFF2-40B4-BE49-F238E27FC236}">
                  <a16:creationId xmlns:a16="http://schemas.microsoft.com/office/drawing/2014/main" id="{2BC05245-2234-52DF-2DA0-48AA50D49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" y="2508"/>
              <a:ext cx="96" cy="1144"/>
            </a:xfrm>
            <a:prstGeom prst="leftBrace">
              <a:avLst>
                <a:gd name="adj1" fmla="val 9930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37930" name="AutoShape 303">
              <a:extLst>
                <a:ext uri="{FF2B5EF4-FFF2-40B4-BE49-F238E27FC236}">
                  <a16:creationId xmlns:a16="http://schemas.microsoft.com/office/drawing/2014/main" id="{2E22D34E-A212-A663-FF80-BD475BA42C3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386" y="1410"/>
              <a:ext cx="96" cy="1988"/>
            </a:xfrm>
            <a:prstGeom prst="leftBrace">
              <a:avLst>
                <a:gd name="adj1" fmla="val 17256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80287" name="Text Box 304">
              <a:extLst>
                <a:ext uri="{FF2B5EF4-FFF2-40B4-BE49-F238E27FC236}">
                  <a16:creationId xmlns:a16="http://schemas.microsoft.com/office/drawing/2014/main" id="{38CEF25F-CEEB-33FE-C7DF-C3210F0DA4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3" y="2870"/>
              <a:ext cx="67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frequency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bands</a:t>
              </a:r>
            </a:p>
          </p:txBody>
        </p:sp>
        <p:sp>
          <p:nvSpPr>
            <p:cNvPr id="180288" name="Text Box 305">
              <a:extLst>
                <a:ext uri="{FF2B5EF4-FFF2-40B4-BE49-F238E27FC236}">
                  <a16:creationId xmlns:a16="http://schemas.microsoft.com/office/drawing/2014/main" id="{661B65DA-34B5-F864-7818-7B5AF79120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7" y="2142"/>
              <a:ext cx="6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 slots</a:t>
              </a:r>
            </a:p>
          </p:txBody>
        </p:sp>
      </p:grpSp>
      <p:pic>
        <p:nvPicPr>
          <p:cNvPr id="180232" name="Picture 16" descr="underline_base">
            <a:extLst>
              <a:ext uri="{FF2B5EF4-FFF2-40B4-BE49-F238E27FC236}">
                <a16:creationId xmlns:a16="http://schemas.microsoft.com/office/drawing/2014/main" id="{183D9B94-FB39-E846-AE70-EDAB5BF5956C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931863"/>
            <a:ext cx="7313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0233" name="Group 782">
            <a:extLst>
              <a:ext uri="{FF2B5EF4-FFF2-40B4-BE49-F238E27FC236}">
                <a16:creationId xmlns:a16="http://schemas.microsoft.com/office/drawing/2014/main" id="{AAD59188-7DB7-7BAC-1FDA-83A3716CD0CB}"/>
              </a:ext>
            </a:extLst>
          </p:cNvPr>
          <p:cNvGrpSpPr>
            <a:grpSpLocks/>
          </p:cNvGrpSpPr>
          <p:nvPr/>
        </p:nvGrpSpPr>
        <p:grpSpPr bwMode="auto">
          <a:xfrm>
            <a:off x="6791325" y="1589088"/>
            <a:ext cx="690563" cy="792162"/>
            <a:chOff x="742" y="2409"/>
            <a:chExt cx="576" cy="881"/>
          </a:xfrm>
        </p:grpSpPr>
        <p:grpSp>
          <p:nvGrpSpPr>
            <p:cNvPr id="180235" name="Group 783">
              <a:extLst>
                <a:ext uri="{FF2B5EF4-FFF2-40B4-BE49-F238E27FC236}">
                  <a16:creationId xmlns:a16="http://schemas.microsoft.com/office/drawing/2014/main" id="{26F1820B-1DE1-22F2-89AD-4DAF25140F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94" name="Line 270">
                <a:extLst>
                  <a:ext uri="{FF2B5EF4-FFF2-40B4-BE49-F238E27FC236}">
                    <a16:creationId xmlns:a16="http://schemas.microsoft.com/office/drawing/2014/main" id="{2C2E9510-5D4D-4A7B-89A0-7411EF6567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0" y="3289"/>
                <a:ext cx="205" cy="67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95" name="Line 271">
                <a:extLst>
                  <a:ext uri="{FF2B5EF4-FFF2-40B4-BE49-F238E27FC236}">
                    <a16:creationId xmlns:a16="http://schemas.microsoft.com/office/drawing/2014/main" id="{FABE3FD0-F93B-0343-70EE-9C23E0CF21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289"/>
                <a:ext cx="205" cy="6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96" name="Line 272">
                <a:extLst>
                  <a:ext uri="{FF2B5EF4-FFF2-40B4-BE49-F238E27FC236}">
                    <a16:creationId xmlns:a16="http://schemas.microsoft.com/office/drawing/2014/main" id="{9251A5C9-9370-7AAF-8F51-6AB768CD2B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0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97" name="Line 273">
                <a:extLst>
                  <a:ext uri="{FF2B5EF4-FFF2-40B4-BE49-F238E27FC236}">
                    <a16:creationId xmlns:a16="http://schemas.microsoft.com/office/drawing/2014/main" id="{32580D4C-1488-1611-200D-669A319568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5" y="3957"/>
                <a:ext cx="205" cy="7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98" name="Line 274">
                <a:extLst>
                  <a:ext uri="{FF2B5EF4-FFF2-40B4-BE49-F238E27FC236}">
                    <a16:creationId xmlns:a16="http://schemas.microsoft.com/office/drawing/2014/main" id="{9C6A6DFC-64B6-617C-06B8-B042A58B1A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303"/>
                <a:ext cx="0" cy="7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99" name="Line 275">
                <a:extLst>
                  <a:ext uri="{FF2B5EF4-FFF2-40B4-BE49-F238E27FC236}">
                    <a16:creationId xmlns:a16="http://schemas.microsoft.com/office/drawing/2014/main" id="{5265BAB8-9C1C-B980-7BBC-239C0DC820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0" y="3888"/>
                <a:ext cx="205" cy="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0" name="Line 276">
                <a:extLst>
                  <a:ext uri="{FF2B5EF4-FFF2-40B4-BE49-F238E27FC236}">
                    <a16:creationId xmlns:a16="http://schemas.microsoft.com/office/drawing/2014/main" id="{BACC8322-70EB-6956-C366-A79E2EFAF8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5" y="3888"/>
                <a:ext cx="205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1" name="Line 277">
                <a:extLst>
                  <a:ext uri="{FF2B5EF4-FFF2-40B4-BE49-F238E27FC236}">
                    <a16:creationId xmlns:a16="http://schemas.microsoft.com/office/drawing/2014/main" id="{E6D06205-630D-6479-E543-42B55A977C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18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2" name="Line 278">
                <a:extLst>
                  <a:ext uri="{FF2B5EF4-FFF2-40B4-BE49-F238E27FC236}">
                    <a16:creationId xmlns:a16="http://schemas.microsoft.com/office/drawing/2014/main" id="{2DA0E95C-4329-159E-39E1-2F49D11132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668"/>
                <a:ext cx="124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3" name="Line 279">
                <a:extLst>
                  <a:ext uri="{FF2B5EF4-FFF2-40B4-BE49-F238E27FC236}">
                    <a16:creationId xmlns:a16="http://schemas.microsoft.com/office/drawing/2014/main" id="{68C24B85-B551-D801-211E-D4210C50C2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4" name="Line 280">
                <a:extLst>
                  <a:ext uri="{FF2B5EF4-FFF2-40B4-BE49-F238E27FC236}">
                    <a16:creationId xmlns:a16="http://schemas.microsoft.com/office/drawing/2014/main" id="{868ECDA2-0694-A42E-CA72-066FEE30D3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781"/>
                <a:ext cx="153" cy="6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5" name="Line 281">
                <a:extLst>
                  <a:ext uri="{FF2B5EF4-FFF2-40B4-BE49-F238E27FC236}">
                    <a16:creationId xmlns:a16="http://schemas.microsoft.com/office/drawing/2014/main" id="{A6AACF61-D8CC-7FE0-A128-7E3D92AAED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568"/>
                <a:ext cx="78" cy="2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6" name="Line 282">
                <a:extLst>
                  <a:ext uri="{FF2B5EF4-FFF2-40B4-BE49-F238E27FC236}">
                    <a16:creationId xmlns:a16="http://schemas.microsoft.com/office/drawing/2014/main" id="{15F39DCF-CB57-A576-B6CB-DEE7342F7F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437"/>
                <a:ext cx="49" cy="1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7" name="Line 283">
                <a:extLst>
                  <a:ext uri="{FF2B5EF4-FFF2-40B4-BE49-F238E27FC236}">
                    <a16:creationId xmlns:a16="http://schemas.microsoft.com/office/drawing/2014/main" id="{AE6A8830-3030-1D77-7DDD-C3D1EE084C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8"/>
                <a:ext cx="95" cy="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08" name="Line 284">
                <a:extLst>
                  <a:ext uri="{FF2B5EF4-FFF2-40B4-BE49-F238E27FC236}">
                    <a16:creationId xmlns:a16="http://schemas.microsoft.com/office/drawing/2014/main" id="{47AE3AC7-120E-296E-F0EF-3BC30D61B7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31"/>
                <a:ext cx="55" cy="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80236" name="Picture 799" descr="cell_tower_radiation copy">
              <a:extLst>
                <a:ext uri="{FF2B5EF4-FFF2-40B4-BE49-F238E27FC236}">
                  <a16:creationId xmlns:a16="http://schemas.microsoft.com/office/drawing/2014/main" id="{64C80D10-F6FC-3D1C-CA74-43714921D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" name="Oval 800">
              <a:extLst>
                <a:ext uri="{FF2B5EF4-FFF2-40B4-BE49-F238E27FC236}">
                  <a16:creationId xmlns:a16="http://schemas.microsoft.com/office/drawing/2014/main" id="{53F1F112-218F-CAAF-86ED-86F155511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6"/>
              <a:ext cx="66" cy="71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D269F0-013B-A0BD-66BA-F7C4E5C1F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2D95A98-3C90-5F43-8D1F-90CE27C0563F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Slide Number Placeholder 1">
            <a:extLst>
              <a:ext uri="{FF2B5EF4-FFF2-40B4-BE49-F238E27FC236}">
                <a16:creationId xmlns:a16="http://schemas.microsoft.com/office/drawing/2014/main" id="{BDA933FE-25F8-7603-EB80-9C8FAF0174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B329A7-2103-D04E-96A7-767353DEA476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182274" name="Picture 2">
            <a:extLst>
              <a:ext uri="{FF2B5EF4-FFF2-40B4-BE49-F238E27FC236}">
                <a16:creationId xmlns:a16="http://schemas.microsoft.com/office/drawing/2014/main" id="{ECCCC506-C223-EC3A-A694-28A9094EC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0" b="2153"/>
          <a:stretch>
            <a:fillRect/>
          </a:stretch>
        </p:blipFill>
        <p:spPr bwMode="auto">
          <a:xfrm>
            <a:off x="779463" y="317500"/>
            <a:ext cx="7585075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5" name="TextBox 3">
            <a:extLst>
              <a:ext uri="{FF2B5EF4-FFF2-40B4-BE49-F238E27FC236}">
                <a16:creationId xmlns:a16="http://schemas.microsoft.com/office/drawing/2014/main" id="{A25E870C-0FAF-98BE-819C-BCEDF4DA9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6427788"/>
            <a:ext cx="8669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ourier New" panose="02070309020205020404" pitchFamily="49" charset="0"/>
              </a:rPr>
              <a:t>Picture1: </a:t>
            </a:r>
            <a:r>
              <a:rPr lang="en-US" altLang="en-US" sz="1400">
                <a:solidFill>
                  <a:schemeClr val="tx1"/>
                </a:solidFill>
                <a:latin typeface="Courier New" panose="02070309020205020404" pitchFamily="49" charset="0"/>
                <a:hlinkClick r:id="rId4"/>
              </a:rPr>
              <a:t>https://www.brandsynario.com/the-evolution-of-gs-generation-networks/</a:t>
            </a:r>
            <a:endParaRPr lang="en-US" altLang="en-US" sz="14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Slide Number Placeholder 1">
            <a:extLst>
              <a:ext uri="{FF2B5EF4-FFF2-40B4-BE49-F238E27FC236}">
                <a16:creationId xmlns:a16="http://schemas.microsoft.com/office/drawing/2014/main" id="{5C035440-BBC5-D56D-5C9F-71714F8BE2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8D75CE-DC45-C444-AAC6-D93720071F26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184322" name="Picture 2">
            <a:extLst>
              <a:ext uri="{FF2B5EF4-FFF2-40B4-BE49-F238E27FC236}">
                <a16:creationId xmlns:a16="http://schemas.microsoft.com/office/drawing/2014/main" id="{C5E71796-6B33-160E-3439-B429B1F97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0" b="2153"/>
          <a:stretch>
            <a:fillRect/>
          </a:stretch>
        </p:blipFill>
        <p:spPr bwMode="auto">
          <a:xfrm>
            <a:off x="1722438" y="-36513"/>
            <a:ext cx="5699125" cy="391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TextBox 3">
            <a:extLst>
              <a:ext uri="{FF2B5EF4-FFF2-40B4-BE49-F238E27FC236}">
                <a16:creationId xmlns:a16="http://schemas.microsoft.com/office/drawing/2014/main" id="{33E6BD42-5049-B913-86F1-8939F9FC0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6427788"/>
            <a:ext cx="899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ourier New" panose="02070309020205020404" pitchFamily="49" charset="0"/>
              </a:rPr>
              <a:t>Picture1: </a:t>
            </a:r>
            <a:r>
              <a:rPr lang="en-US" altLang="en-US" sz="1400">
                <a:solidFill>
                  <a:schemeClr val="tx1"/>
                </a:solidFill>
                <a:latin typeface="Courier New" panose="02070309020205020404" pitchFamily="49" charset="0"/>
                <a:hlinkClick r:id="rId4"/>
              </a:rPr>
              <a:t>https://www.brandsynario.com/the-evolution-of-gs-generation-networks/</a:t>
            </a:r>
            <a:endParaRPr lang="en-US" altLang="en-US" sz="1400">
              <a:solidFill>
                <a:schemeClr val="tx1"/>
              </a:solidFill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Courier New" panose="02070309020205020404" pitchFamily="49" charset="0"/>
              </a:rPr>
              <a:t>Picture2: </a:t>
            </a:r>
            <a:r>
              <a:rPr lang="en-US" altLang="en-US" sz="1400">
                <a:solidFill>
                  <a:schemeClr val="tx1"/>
                </a:solidFill>
                <a:latin typeface="Courier New" panose="02070309020205020404" pitchFamily="49" charset="0"/>
                <a:hlinkClick r:id="rId5"/>
              </a:rPr>
              <a:t>http://kaaale.blogspot.com/2019/02/the-evolution-of-cellular-mobile.html</a:t>
            </a:r>
            <a:endParaRPr lang="en-US" altLang="en-US" sz="1400">
              <a:solidFill>
                <a:schemeClr val="tx1"/>
              </a:solidFill>
              <a:latin typeface="Courier New" panose="02070309020205020404" pitchFamily="49" charset="0"/>
            </a:endParaRPr>
          </a:p>
        </p:txBody>
      </p:sp>
      <p:pic>
        <p:nvPicPr>
          <p:cNvPr id="184324" name="Picture 4">
            <a:extLst>
              <a:ext uri="{FF2B5EF4-FFF2-40B4-BE49-F238E27FC236}">
                <a16:creationId xmlns:a16="http://schemas.microsoft.com/office/drawing/2014/main" id="{442D2990-9333-3134-721B-7DAAFC211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859213"/>
            <a:ext cx="65881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48" name="Rectangle 296">
            <a:extLst>
              <a:ext uri="{FF2B5EF4-FFF2-40B4-BE49-F238E27FC236}">
                <a16:creationId xmlns:a16="http://schemas.microsoft.com/office/drawing/2014/main" id="{03BC7809-1F28-3A8A-E287-416285BE1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141288"/>
            <a:ext cx="7494588" cy="76993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0" dirty="0">
                <a:solidFill>
                  <a:prstClr val="black"/>
                </a:solidFill>
                <a:latin typeface="Calibri Light" panose="020F0302020204030204"/>
                <a:ea typeface="+mn-ea"/>
                <a:cs typeface="Arial" charset="0"/>
              </a:rPr>
              <a:t>2G (voice) network architecture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F3DFB2-A047-768B-F72E-3F86611CF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420991F-91AF-A443-AC61-9068636B01B2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86371" name="Picture 2">
            <a:extLst>
              <a:ext uri="{FF2B5EF4-FFF2-40B4-BE49-F238E27FC236}">
                <a16:creationId xmlns:a16="http://schemas.microsoft.com/office/drawing/2014/main" id="{D4E2032E-B9DC-02F4-4E71-92F9FF10F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749300"/>
            <a:ext cx="88265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2">
            <a:extLst>
              <a:ext uri="{FF2B5EF4-FFF2-40B4-BE49-F238E27FC236}">
                <a16:creationId xmlns:a16="http://schemas.microsoft.com/office/drawing/2014/main" id="{B070B6D5-DE90-1994-812E-17EA2A40F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890588"/>
            <a:ext cx="485775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2">
            <a:extLst>
              <a:ext uri="{FF2B5EF4-FFF2-40B4-BE49-F238E27FC236}">
                <a16:creationId xmlns:a16="http://schemas.microsoft.com/office/drawing/2014/main" id="{73B3C6AC-0D53-7E4D-5D5F-4E21A2006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147638"/>
            <a:ext cx="7867650" cy="7080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0" dirty="0">
                <a:solidFill>
                  <a:prstClr val="black"/>
                </a:solidFill>
                <a:latin typeface="Calibri Light" panose="020F0302020204030204"/>
                <a:ea typeface="+mn-ea"/>
                <a:cs typeface="Arial" charset="0"/>
              </a:rPr>
              <a:t>3G (voice+data) network architecture</a:t>
            </a:r>
          </a:p>
        </p:txBody>
      </p:sp>
      <p:sp>
        <p:nvSpPr>
          <p:cNvPr id="187395" name="Text Box 241">
            <a:extLst>
              <a:ext uri="{FF2B5EF4-FFF2-40B4-BE49-F238E27FC236}">
                <a16:creationId xmlns:a16="http://schemas.microsoft.com/office/drawing/2014/main" id="{EEB5D894-3209-91C3-AE2E-8403522B4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5150" y="4241800"/>
            <a:ext cx="476885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i="1">
                <a:solidFill>
                  <a:srgbClr val="C00000"/>
                </a:solidFill>
              </a:rPr>
              <a:t>Key insight: </a:t>
            </a:r>
            <a:r>
              <a:rPr lang="en-US" altLang="en-US" sz="2400" b="0">
                <a:solidFill>
                  <a:srgbClr val="000000"/>
                </a:solidFill>
              </a:rPr>
              <a:t>new cellular data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</a:rPr>
              <a:t>network operates </a:t>
            </a:r>
            <a:r>
              <a:rPr lang="en-US" altLang="en-US" sz="2400" b="0" i="1">
                <a:solidFill>
                  <a:srgbClr val="000000"/>
                </a:solidFill>
              </a:rPr>
              <a:t>in parallel</a:t>
            </a:r>
            <a:r>
              <a:rPr lang="en-US" altLang="en-US" sz="2400" b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</a:rPr>
              <a:t>(except at edge) with existing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000000"/>
                </a:solidFill>
              </a:rPr>
              <a:t>cellular voice network</a:t>
            </a:r>
          </a:p>
          <a:p>
            <a:pPr eaLnBrk="1" hangingPunct="1">
              <a:spcBef>
                <a:spcPct val="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n-US" altLang="en-US" sz="2400" b="0">
                <a:solidFill>
                  <a:srgbClr val="000000"/>
                </a:solidFill>
              </a:rPr>
              <a:t> voice network </a:t>
            </a:r>
            <a:r>
              <a:rPr lang="en-US" altLang="en-US" sz="2400" b="0" i="1">
                <a:solidFill>
                  <a:srgbClr val="CC0000"/>
                </a:solidFill>
              </a:rPr>
              <a:t>unchanged</a:t>
            </a:r>
            <a:r>
              <a:rPr lang="en-US" altLang="en-US" sz="2400" b="0">
                <a:solidFill>
                  <a:srgbClr val="000000"/>
                </a:solidFill>
              </a:rPr>
              <a:t> in core</a:t>
            </a:r>
          </a:p>
          <a:p>
            <a:pPr eaLnBrk="1" hangingPunct="1">
              <a:spcBef>
                <a:spcPct val="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n-US" altLang="en-US" sz="2400" b="0">
                <a:solidFill>
                  <a:srgbClr val="000000"/>
                </a:solidFill>
              </a:rPr>
              <a:t> data network operates in parallel</a:t>
            </a:r>
          </a:p>
          <a:p>
            <a:pPr eaLnBrk="1" hangingPunct="1">
              <a:spcBef>
                <a:spcPct val="0"/>
              </a:spcBef>
              <a:buClr>
                <a:srgbClr val="000099"/>
              </a:buClr>
              <a:buSzPct val="70000"/>
              <a:buFont typeface="Wingdings" pitchFamily="2" charset="2"/>
              <a:buChar char="v"/>
            </a:pPr>
            <a:endParaRPr lang="en-US" altLang="en-US" sz="2000" b="0">
              <a:solidFill>
                <a:srgbClr val="000000"/>
              </a:solidFill>
            </a:endParaRPr>
          </a:p>
        </p:txBody>
      </p:sp>
      <p:pic>
        <p:nvPicPr>
          <p:cNvPr id="187396" name="Picture 6" descr="underline_base">
            <a:extLst>
              <a:ext uri="{FF2B5EF4-FFF2-40B4-BE49-F238E27FC236}">
                <a16:creationId xmlns:a16="http://schemas.microsoft.com/office/drawing/2014/main" id="{3F3996A7-BF13-7176-255A-F766E9A07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774700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DA8D71-E1B7-66E5-3080-F044F6341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F37F899-7F9A-224F-92C0-496B43F602D5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2">
            <a:extLst>
              <a:ext uri="{FF2B5EF4-FFF2-40B4-BE49-F238E27FC236}">
                <a16:creationId xmlns:a16="http://schemas.microsoft.com/office/drawing/2014/main" id="{F10AEBC4-2175-FAB0-61B3-3C8EFED43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911225"/>
            <a:ext cx="646430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2">
            <a:extLst>
              <a:ext uri="{FF2B5EF4-FFF2-40B4-BE49-F238E27FC236}">
                <a16:creationId xmlns:a16="http://schemas.microsoft.com/office/drawing/2014/main" id="{1C737227-77D1-C54C-23A9-41F1E3976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147638"/>
            <a:ext cx="7867650" cy="7080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0" dirty="0">
                <a:solidFill>
                  <a:prstClr val="black"/>
                </a:solidFill>
                <a:latin typeface="Calibri Light" panose="020F0302020204030204"/>
                <a:ea typeface="+mn-ea"/>
                <a:cs typeface="Arial" charset="0"/>
              </a:rPr>
              <a:t>3G (voice+data) network architecture</a:t>
            </a:r>
          </a:p>
        </p:txBody>
      </p:sp>
      <p:pic>
        <p:nvPicPr>
          <p:cNvPr id="188419" name="Picture 6" descr="underline_base">
            <a:extLst>
              <a:ext uri="{FF2B5EF4-FFF2-40B4-BE49-F238E27FC236}">
                <a16:creationId xmlns:a16="http://schemas.microsoft.com/office/drawing/2014/main" id="{DFD9CB5F-C0BD-84AD-798E-3F9DCF328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774700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083ADA-4744-6B1A-82C9-8665E7110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00AC7E7-B9BF-B54F-BD5E-9C89D8F9A285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26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Line 96">
            <a:extLst>
              <a:ext uri="{FF2B5EF4-FFF2-40B4-BE49-F238E27FC236}">
                <a16:creationId xmlns:a16="http://schemas.microsoft.com/office/drawing/2014/main" id="{D98F6759-27F4-29D9-9418-BD0B7E3C03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12950" y="2043113"/>
            <a:ext cx="1695450" cy="309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42" name="Line 97">
            <a:extLst>
              <a:ext uri="{FF2B5EF4-FFF2-40B4-BE49-F238E27FC236}">
                <a16:creationId xmlns:a16="http://schemas.microsoft.com/office/drawing/2014/main" id="{A7B21A30-1717-4A9A-5534-3ACC256D9B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74925" y="2036763"/>
            <a:ext cx="1109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43" name="Line 98">
            <a:extLst>
              <a:ext uri="{FF2B5EF4-FFF2-40B4-BE49-F238E27FC236}">
                <a16:creationId xmlns:a16="http://schemas.microsoft.com/office/drawing/2014/main" id="{D3D0FB2F-25BD-4924-F0E0-B164703B4F4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2800" y="1758950"/>
            <a:ext cx="1624013" cy="284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9444" name="Group 99">
            <a:extLst>
              <a:ext uri="{FF2B5EF4-FFF2-40B4-BE49-F238E27FC236}">
                <a16:creationId xmlns:a16="http://schemas.microsoft.com/office/drawing/2014/main" id="{E226CBA1-C0C4-FE75-3547-A0B0689B1E20}"/>
              </a:ext>
            </a:extLst>
          </p:cNvPr>
          <p:cNvGrpSpPr>
            <a:grpSpLocks/>
          </p:cNvGrpSpPr>
          <p:nvPr/>
        </p:nvGrpSpPr>
        <p:grpSpPr bwMode="auto">
          <a:xfrm>
            <a:off x="3676650" y="1824038"/>
            <a:ext cx="550863" cy="307975"/>
            <a:chOff x="611" y="3693"/>
            <a:chExt cx="449" cy="287"/>
          </a:xfrm>
        </p:grpSpPr>
        <p:sp>
          <p:nvSpPr>
            <p:cNvPr id="189746" name="Rectangle 100">
              <a:extLst>
                <a:ext uri="{FF2B5EF4-FFF2-40B4-BE49-F238E27FC236}">
                  <a16:creationId xmlns:a16="http://schemas.microsoft.com/office/drawing/2014/main" id="{A7F01372-4960-5BF0-4164-1B91C91A9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89747" name="Group 101">
              <a:extLst>
                <a:ext uri="{FF2B5EF4-FFF2-40B4-BE49-F238E27FC236}">
                  <a16:creationId xmlns:a16="http://schemas.microsoft.com/office/drawing/2014/main" id="{29397838-F528-AE93-AC03-EE2ED00070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89753" name="Freeform 102">
                <a:extLst>
                  <a:ext uri="{FF2B5EF4-FFF2-40B4-BE49-F238E27FC236}">
                    <a16:creationId xmlns:a16="http://schemas.microsoft.com/office/drawing/2014/main" id="{78AC9341-886F-454C-5005-2B6F7108D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54" name="Freeform 103">
                <a:extLst>
                  <a:ext uri="{FF2B5EF4-FFF2-40B4-BE49-F238E27FC236}">
                    <a16:creationId xmlns:a16="http://schemas.microsoft.com/office/drawing/2014/main" id="{029D3844-1E2F-7EE4-0D8B-39A336CA5AC6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748" name="Freeform 104">
              <a:extLst>
                <a:ext uri="{FF2B5EF4-FFF2-40B4-BE49-F238E27FC236}">
                  <a16:creationId xmlns:a16="http://schemas.microsoft.com/office/drawing/2014/main" id="{18DFBA34-6FBE-460C-5198-E0B870C42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49" name="Freeform 105">
              <a:extLst>
                <a:ext uri="{FF2B5EF4-FFF2-40B4-BE49-F238E27FC236}">
                  <a16:creationId xmlns:a16="http://schemas.microsoft.com/office/drawing/2014/main" id="{3872E4ED-C3ED-F6F8-AC40-A3006D271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50" name="Freeform 106">
              <a:extLst>
                <a:ext uri="{FF2B5EF4-FFF2-40B4-BE49-F238E27FC236}">
                  <a16:creationId xmlns:a16="http://schemas.microsoft.com/office/drawing/2014/main" id="{53A452C0-0FE7-729C-9318-EAC2D593B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51" name="Freeform 107">
              <a:extLst>
                <a:ext uri="{FF2B5EF4-FFF2-40B4-BE49-F238E27FC236}">
                  <a16:creationId xmlns:a16="http://schemas.microsoft.com/office/drawing/2014/main" id="{39674B96-7490-C04B-531D-0B0F8312A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52" name="Freeform 108">
              <a:extLst>
                <a:ext uri="{FF2B5EF4-FFF2-40B4-BE49-F238E27FC236}">
                  <a16:creationId xmlns:a16="http://schemas.microsoft.com/office/drawing/2014/main" id="{46E533B9-9329-2C50-82CF-F4720AD04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9445" name="Group 109">
            <a:extLst>
              <a:ext uri="{FF2B5EF4-FFF2-40B4-BE49-F238E27FC236}">
                <a16:creationId xmlns:a16="http://schemas.microsoft.com/office/drawing/2014/main" id="{DB245DED-9AEC-BF33-3D14-AF157320D3EB}"/>
              </a:ext>
            </a:extLst>
          </p:cNvPr>
          <p:cNvGrpSpPr>
            <a:grpSpLocks/>
          </p:cNvGrpSpPr>
          <p:nvPr/>
        </p:nvGrpSpPr>
        <p:grpSpPr bwMode="auto">
          <a:xfrm>
            <a:off x="4676775" y="1547813"/>
            <a:ext cx="550863" cy="749300"/>
            <a:chOff x="611" y="3693"/>
            <a:chExt cx="449" cy="287"/>
          </a:xfrm>
        </p:grpSpPr>
        <p:sp>
          <p:nvSpPr>
            <p:cNvPr id="189737" name="Rectangle 110">
              <a:extLst>
                <a:ext uri="{FF2B5EF4-FFF2-40B4-BE49-F238E27FC236}">
                  <a16:creationId xmlns:a16="http://schemas.microsoft.com/office/drawing/2014/main" id="{979E4DAE-69D8-B1B9-E49F-28B80BD0C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89738" name="Group 111">
              <a:extLst>
                <a:ext uri="{FF2B5EF4-FFF2-40B4-BE49-F238E27FC236}">
                  <a16:creationId xmlns:a16="http://schemas.microsoft.com/office/drawing/2014/main" id="{011871A3-E6D1-6233-AD6A-E3B045DB45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89744" name="Freeform 112">
                <a:extLst>
                  <a:ext uri="{FF2B5EF4-FFF2-40B4-BE49-F238E27FC236}">
                    <a16:creationId xmlns:a16="http://schemas.microsoft.com/office/drawing/2014/main" id="{034240EB-BB3D-3707-2D50-C205C0249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45" name="Freeform 113">
                <a:extLst>
                  <a:ext uri="{FF2B5EF4-FFF2-40B4-BE49-F238E27FC236}">
                    <a16:creationId xmlns:a16="http://schemas.microsoft.com/office/drawing/2014/main" id="{3D9AE707-DB49-662D-65E6-D484CC7DE5DC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739" name="Freeform 114">
              <a:extLst>
                <a:ext uri="{FF2B5EF4-FFF2-40B4-BE49-F238E27FC236}">
                  <a16:creationId xmlns:a16="http://schemas.microsoft.com/office/drawing/2014/main" id="{51660EC9-0E99-30F0-F6D3-78B7D5C7A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40" name="Freeform 115">
              <a:extLst>
                <a:ext uri="{FF2B5EF4-FFF2-40B4-BE49-F238E27FC236}">
                  <a16:creationId xmlns:a16="http://schemas.microsoft.com/office/drawing/2014/main" id="{F43A837E-B6F2-2C1A-5C77-33F9CBE37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41" name="Freeform 116">
              <a:extLst>
                <a:ext uri="{FF2B5EF4-FFF2-40B4-BE49-F238E27FC236}">
                  <a16:creationId xmlns:a16="http://schemas.microsoft.com/office/drawing/2014/main" id="{2669B5B4-1031-708F-5D62-5126BF20D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42" name="Freeform 117">
              <a:extLst>
                <a:ext uri="{FF2B5EF4-FFF2-40B4-BE49-F238E27FC236}">
                  <a16:creationId xmlns:a16="http://schemas.microsoft.com/office/drawing/2014/main" id="{D4206A3D-6DE6-07D0-FC17-554706DEC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43" name="Freeform 118">
              <a:extLst>
                <a:ext uri="{FF2B5EF4-FFF2-40B4-BE49-F238E27FC236}">
                  <a16:creationId xmlns:a16="http://schemas.microsoft.com/office/drawing/2014/main" id="{E29E81C6-ABBF-0B08-B8B2-868CC69F7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446" name="Line 119">
            <a:extLst>
              <a:ext uri="{FF2B5EF4-FFF2-40B4-BE49-F238E27FC236}">
                <a16:creationId xmlns:a16="http://schemas.microsoft.com/office/drawing/2014/main" id="{84E7ED7D-1938-5ADA-6C22-28CA8BF7BD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03700" y="1997075"/>
            <a:ext cx="447675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47" name="Text Box 120">
            <a:extLst>
              <a:ext uri="{FF2B5EF4-FFF2-40B4-BE49-F238E27FC236}">
                <a16:creationId xmlns:a16="http://schemas.microsoft.com/office/drawing/2014/main" id="{99501CAF-566B-8C0B-3157-4742C485C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013" y="2146300"/>
            <a:ext cx="113506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ts val="17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</a:t>
            </a:r>
          </a:p>
          <a:p>
            <a:pPr eaLnBrk="1" hangingPunct="1">
              <a:lnSpc>
                <a:spcPts val="17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</a:t>
            </a:r>
          </a:p>
          <a:p>
            <a:pPr eaLnBrk="1" hangingPunct="1">
              <a:lnSpc>
                <a:spcPts val="17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controller</a:t>
            </a:r>
          </a:p>
        </p:txBody>
      </p:sp>
      <p:sp>
        <p:nvSpPr>
          <p:cNvPr id="189448" name="Text Box 121">
            <a:extLst>
              <a:ext uri="{FF2B5EF4-FFF2-40B4-BE49-F238E27FC236}">
                <a16:creationId xmlns:a16="http://schemas.microsoft.com/office/drawing/2014/main" id="{42C9AE11-3E98-16CE-3886-7E1D6FB11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3275" y="1193800"/>
            <a:ext cx="692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</a:p>
        </p:txBody>
      </p:sp>
      <p:pic>
        <p:nvPicPr>
          <p:cNvPr id="189449" name="Picture 122" descr="imgyjavg[1]">
            <a:extLst>
              <a:ext uri="{FF2B5EF4-FFF2-40B4-BE49-F238E27FC236}">
                <a16:creationId xmlns:a16="http://schemas.microsoft.com/office/drawing/2014/main" id="{A9C5E91D-76E9-B8F1-8F0E-2B440C631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622425"/>
            <a:ext cx="252413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9450" name="Group 123">
            <a:extLst>
              <a:ext uri="{FF2B5EF4-FFF2-40B4-BE49-F238E27FC236}">
                <a16:creationId xmlns:a16="http://schemas.microsoft.com/office/drawing/2014/main" id="{3FFC0CC9-6D0C-AA09-F339-830C6D7669CC}"/>
              </a:ext>
            </a:extLst>
          </p:cNvPr>
          <p:cNvGrpSpPr>
            <a:grpSpLocks/>
          </p:cNvGrpSpPr>
          <p:nvPr/>
        </p:nvGrpSpPr>
        <p:grpSpPr bwMode="auto">
          <a:xfrm>
            <a:off x="223838" y="1925638"/>
            <a:ext cx="831850" cy="134937"/>
            <a:chOff x="3072" y="739"/>
            <a:chExt cx="652" cy="146"/>
          </a:xfrm>
        </p:grpSpPr>
        <p:pic>
          <p:nvPicPr>
            <p:cNvPr id="189734" name="Picture 124" descr="lgv_fqmg[1]">
              <a:extLst>
                <a:ext uri="{FF2B5EF4-FFF2-40B4-BE49-F238E27FC236}">
                  <a16:creationId xmlns:a16="http://schemas.microsoft.com/office/drawing/2014/main" id="{353D8379-B4B9-ECCF-45D0-91683206A2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9735" name="Line 125">
              <a:extLst>
                <a:ext uri="{FF2B5EF4-FFF2-40B4-BE49-F238E27FC236}">
                  <a16:creationId xmlns:a16="http://schemas.microsoft.com/office/drawing/2014/main" id="{78EEBF62-3AC9-9905-A410-0EDA5CD75A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36" name="Line 126">
              <a:extLst>
                <a:ext uri="{FF2B5EF4-FFF2-40B4-BE49-F238E27FC236}">
                  <a16:creationId xmlns:a16="http://schemas.microsoft.com/office/drawing/2014/main" id="{E80D5BE3-0128-82F1-0C59-BFE231377B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451" name="Oval 127">
            <a:extLst>
              <a:ext uri="{FF2B5EF4-FFF2-40B4-BE49-F238E27FC236}">
                <a16:creationId xmlns:a16="http://schemas.microsoft.com/office/drawing/2014/main" id="{8ABFD325-B807-CBEA-FD24-EE0F5053B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275" y="1381125"/>
            <a:ext cx="3170238" cy="1101725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189452" name="Picture 128" descr="imgyjavg[1]">
            <a:extLst>
              <a:ext uri="{FF2B5EF4-FFF2-40B4-BE49-F238E27FC236}">
                <a16:creationId xmlns:a16="http://schemas.microsoft.com/office/drawing/2014/main" id="{3E385D12-26FA-8710-DB21-351E0BA08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2174875"/>
            <a:ext cx="252413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9453" name="Group 130">
            <a:extLst>
              <a:ext uri="{FF2B5EF4-FFF2-40B4-BE49-F238E27FC236}">
                <a16:creationId xmlns:a16="http://schemas.microsoft.com/office/drawing/2014/main" id="{D4D25595-9786-DAD7-2B19-ED8645F55031}"/>
              </a:ext>
            </a:extLst>
          </p:cNvPr>
          <p:cNvGrpSpPr>
            <a:grpSpLocks/>
          </p:cNvGrpSpPr>
          <p:nvPr/>
        </p:nvGrpSpPr>
        <p:grpSpPr bwMode="auto">
          <a:xfrm>
            <a:off x="4660900" y="2701925"/>
            <a:ext cx="582613" cy="481013"/>
            <a:chOff x="3028" y="1864"/>
            <a:chExt cx="347" cy="631"/>
          </a:xfrm>
        </p:grpSpPr>
        <p:sp>
          <p:nvSpPr>
            <p:cNvPr id="189728" name="Rectangle 131">
              <a:extLst>
                <a:ext uri="{FF2B5EF4-FFF2-40B4-BE49-F238E27FC236}">
                  <a16:creationId xmlns:a16="http://schemas.microsoft.com/office/drawing/2014/main" id="{6BB8B61A-5432-A857-D9D2-6559B64E0E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7" y="2042"/>
              <a:ext cx="260" cy="45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89729" name="Freeform 132">
              <a:extLst>
                <a:ext uri="{FF2B5EF4-FFF2-40B4-BE49-F238E27FC236}">
                  <a16:creationId xmlns:a16="http://schemas.microsoft.com/office/drawing/2014/main" id="{6B70C393-5CBD-E85D-D2EE-8F7BC4617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9" y="1888"/>
              <a:ext cx="48" cy="163"/>
            </a:xfrm>
            <a:custGeom>
              <a:avLst/>
              <a:gdLst>
                <a:gd name="T0" fmla="*/ 2 w 62"/>
                <a:gd name="T1" fmla="*/ 0 h 74"/>
                <a:gd name="T2" fmla="*/ 4 w 62"/>
                <a:gd name="T3" fmla="*/ 339128 h 74"/>
                <a:gd name="T4" fmla="*/ 0 w 62"/>
                <a:gd name="T5" fmla="*/ 438263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30" name="Freeform 133">
              <a:extLst>
                <a:ext uri="{FF2B5EF4-FFF2-40B4-BE49-F238E27FC236}">
                  <a16:creationId xmlns:a16="http://schemas.microsoft.com/office/drawing/2014/main" id="{C02F236F-CD68-4CC1-E209-10E20826A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" y="2020"/>
              <a:ext cx="49" cy="475"/>
            </a:xfrm>
            <a:custGeom>
              <a:avLst/>
              <a:gdLst>
                <a:gd name="T0" fmla="*/ 2 w 63"/>
                <a:gd name="T1" fmla="*/ 60010 h 225"/>
                <a:gd name="T2" fmla="*/ 0 w 63"/>
                <a:gd name="T3" fmla="*/ 835217 h 225"/>
                <a:gd name="T4" fmla="*/ 4 w 63"/>
                <a:gd name="T5" fmla="*/ 748834 h 225"/>
                <a:gd name="T6" fmla="*/ 4 w 63"/>
                <a:gd name="T7" fmla="*/ 0 h 225"/>
                <a:gd name="T8" fmla="*/ 2 w 63"/>
                <a:gd name="T9" fmla="*/ 60010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31" name="Freeform 134">
              <a:extLst>
                <a:ext uri="{FF2B5EF4-FFF2-40B4-BE49-F238E27FC236}">
                  <a16:creationId xmlns:a16="http://schemas.microsoft.com/office/drawing/2014/main" id="{518FB9B7-4C0B-5EE6-DD28-8AC5EAB39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9" y="1864"/>
              <a:ext cx="36" cy="171"/>
            </a:xfrm>
            <a:custGeom>
              <a:avLst/>
              <a:gdLst>
                <a:gd name="T0" fmla="*/ 2 w 47"/>
                <a:gd name="T1" fmla="*/ 0 h 78"/>
                <a:gd name="T2" fmla="*/ 2 w 47"/>
                <a:gd name="T3" fmla="*/ 438663 h 78"/>
                <a:gd name="T4" fmla="*/ 2 w 47"/>
                <a:gd name="T5" fmla="*/ 433742 h 78"/>
                <a:gd name="T6" fmla="*/ 0 w 47"/>
                <a:gd name="T7" fmla="*/ 197847 h 78"/>
                <a:gd name="T8" fmla="*/ 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32" name="Freeform 135">
              <a:extLst>
                <a:ext uri="{FF2B5EF4-FFF2-40B4-BE49-F238E27FC236}">
                  <a16:creationId xmlns:a16="http://schemas.microsoft.com/office/drawing/2014/main" id="{A6DD6F78-0C57-AB49-A47D-BF9BD51D5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9" y="1941"/>
              <a:ext cx="34" cy="112"/>
            </a:xfrm>
            <a:custGeom>
              <a:avLst/>
              <a:gdLst>
                <a:gd name="T0" fmla="*/ 2 w 44"/>
                <a:gd name="T1" fmla="*/ 0 h 51"/>
                <a:gd name="T2" fmla="*/ 0 w 44"/>
                <a:gd name="T3" fmla="*/ 292230 h 51"/>
                <a:gd name="T4" fmla="*/ 2 w 44"/>
                <a:gd name="T5" fmla="*/ 258105 h 51"/>
                <a:gd name="T6" fmla="*/ 2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33" name="Freeform 136">
              <a:extLst>
                <a:ext uri="{FF2B5EF4-FFF2-40B4-BE49-F238E27FC236}">
                  <a16:creationId xmlns:a16="http://schemas.microsoft.com/office/drawing/2014/main" id="{ACBB84C1-DF6B-557A-7426-6A8A56F71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1868"/>
              <a:ext cx="322" cy="209"/>
            </a:xfrm>
            <a:custGeom>
              <a:avLst/>
              <a:gdLst>
                <a:gd name="T0" fmla="*/ 0 w 417"/>
                <a:gd name="T1" fmla="*/ 555205 h 95"/>
                <a:gd name="T2" fmla="*/ 4 w 417"/>
                <a:gd name="T3" fmla="*/ 4994 h 95"/>
                <a:gd name="T4" fmla="*/ 25 w 417"/>
                <a:gd name="T5" fmla="*/ 0 h 95"/>
                <a:gd name="T6" fmla="*/ 22 w 417"/>
                <a:gd name="T7" fmla="*/ 555205 h 95"/>
                <a:gd name="T8" fmla="*/ 0 w 417"/>
                <a:gd name="T9" fmla="*/ 55520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454" name="Text Box 137">
            <a:extLst>
              <a:ext uri="{FF2B5EF4-FFF2-40B4-BE49-F238E27FC236}">
                <a16:creationId xmlns:a16="http://schemas.microsoft.com/office/drawing/2014/main" id="{A5F7189C-79D9-71FD-8718-40EB0E20D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1050" y="3184525"/>
            <a:ext cx="8318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SGSN</a:t>
            </a:r>
          </a:p>
        </p:txBody>
      </p:sp>
      <p:sp>
        <p:nvSpPr>
          <p:cNvPr id="189455" name="Line 138">
            <a:extLst>
              <a:ext uri="{FF2B5EF4-FFF2-40B4-BE49-F238E27FC236}">
                <a16:creationId xmlns:a16="http://schemas.microsoft.com/office/drawing/2014/main" id="{A171303D-DCD9-BEF9-6851-ED7203C0C193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3363" y="3025775"/>
            <a:ext cx="685800" cy="185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6" name="Line 153">
            <a:extLst>
              <a:ext uri="{FF2B5EF4-FFF2-40B4-BE49-F238E27FC236}">
                <a16:creationId xmlns:a16="http://schemas.microsoft.com/office/drawing/2014/main" id="{B7B8CF43-7680-B7BB-5E26-18E2163AC89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7825" y="2005013"/>
            <a:ext cx="295275" cy="1036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7" name="Line 154">
            <a:extLst>
              <a:ext uri="{FF2B5EF4-FFF2-40B4-BE49-F238E27FC236}">
                <a16:creationId xmlns:a16="http://schemas.microsoft.com/office/drawing/2014/main" id="{9C0F9AD8-3FFF-B16D-3458-DD6D0DF92D6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83100" y="3041650"/>
            <a:ext cx="22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8" name="Freeform 156">
            <a:extLst>
              <a:ext uri="{FF2B5EF4-FFF2-40B4-BE49-F238E27FC236}">
                <a16:creationId xmlns:a16="http://schemas.microsoft.com/office/drawing/2014/main" id="{50420681-9A7F-863B-384B-D6539B1A1D7A}"/>
              </a:ext>
            </a:extLst>
          </p:cNvPr>
          <p:cNvSpPr>
            <a:spLocks/>
          </p:cNvSpPr>
          <p:nvPr/>
        </p:nvSpPr>
        <p:spPr bwMode="auto">
          <a:xfrm>
            <a:off x="7177088" y="1362075"/>
            <a:ext cx="1235075" cy="1257300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9459" name="Text Box 157">
            <a:extLst>
              <a:ext uri="{FF2B5EF4-FFF2-40B4-BE49-F238E27FC236}">
                <a16:creationId xmlns:a16="http://schemas.microsoft.com/office/drawing/2014/main" id="{9573E7E6-6057-3FAE-AFA0-EA43FC560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38" y="1485900"/>
            <a:ext cx="11064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telephone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189460" name="Line 158">
            <a:extLst>
              <a:ext uri="{FF2B5EF4-FFF2-40B4-BE49-F238E27FC236}">
                <a16:creationId xmlns:a16="http://schemas.microsoft.com/office/drawing/2014/main" id="{43776A9C-DC48-F390-BA87-63F4CF9895F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1438" y="2016125"/>
            <a:ext cx="1284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9461" name="Group 159">
            <a:extLst>
              <a:ext uri="{FF2B5EF4-FFF2-40B4-BE49-F238E27FC236}">
                <a16:creationId xmlns:a16="http://schemas.microsoft.com/office/drawing/2014/main" id="{C681EC1C-7E19-FD2C-B8BE-8F01D3A8A0BF}"/>
              </a:ext>
            </a:extLst>
          </p:cNvPr>
          <p:cNvGrpSpPr>
            <a:grpSpLocks/>
          </p:cNvGrpSpPr>
          <p:nvPr/>
        </p:nvGrpSpPr>
        <p:grpSpPr bwMode="auto">
          <a:xfrm>
            <a:off x="6411913" y="1517650"/>
            <a:ext cx="550862" cy="750888"/>
            <a:chOff x="611" y="3693"/>
            <a:chExt cx="449" cy="287"/>
          </a:xfrm>
        </p:grpSpPr>
        <p:sp>
          <p:nvSpPr>
            <p:cNvPr id="189719" name="Rectangle 160">
              <a:extLst>
                <a:ext uri="{FF2B5EF4-FFF2-40B4-BE49-F238E27FC236}">
                  <a16:creationId xmlns:a16="http://schemas.microsoft.com/office/drawing/2014/main" id="{315E4EE9-9BDE-72E8-18D1-D6D3AFD8D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89720" name="Group 161">
              <a:extLst>
                <a:ext uri="{FF2B5EF4-FFF2-40B4-BE49-F238E27FC236}">
                  <a16:creationId xmlns:a16="http://schemas.microsoft.com/office/drawing/2014/main" id="{333BC1CE-07AC-508B-2B18-4CD9348C14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89726" name="Freeform 162">
                <a:extLst>
                  <a:ext uri="{FF2B5EF4-FFF2-40B4-BE49-F238E27FC236}">
                    <a16:creationId xmlns:a16="http://schemas.microsoft.com/office/drawing/2014/main" id="{5A463262-8066-2077-686E-743844D920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27" name="Freeform 163">
                <a:extLst>
                  <a:ext uri="{FF2B5EF4-FFF2-40B4-BE49-F238E27FC236}">
                    <a16:creationId xmlns:a16="http://schemas.microsoft.com/office/drawing/2014/main" id="{88744B7A-866A-8416-EE3A-997F0A1D71AB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721" name="Freeform 164">
              <a:extLst>
                <a:ext uri="{FF2B5EF4-FFF2-40B4-BE49-F238E27FC236}">
                  <a16:creationId xmlns:a16="http://schemas.microsoft.com/office/drawing/2014/main" id="{29CBB51F-FB02-9DE1-73C1-9D174DEDC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22" name="Freeform 165">
              <a:extLst>
                <a:ext uri="{FF2B5EF4-FFF2-40B4-BE49-F238E27FC236}">
                  <a16:creationId xmlns:a16="http://schemas.microsoft.com/office/drawing/2014/main" id="{FF5F2821-D332-D462-83A3-55D4463D2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23" name="Freeform 166">
              <a:extLst>
                <a:ext uri="{FF2B5EF4-FFF2-40B4-BE49-F238E27FC236}">
                  <a16:creationId xmlns:a16="http://schemas.microsoft.com/office/drawing/2014/main" id="{91F5EE70-2656-0987-7323-8AEDAAFCA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24" name="Freeform 167">
              <a:extLst>
                <a:ext uri="{FF2B5EF4-FFF2-40B4-BE49-F238E27FC236}">
                  <a16:creationId xmlns:a16="http://schemas.microsoft.com/office/drawing/2014/main" id="{E36544BE-4249-38CA-96B5-9201D110C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25" name="Freeform 168">
              <a:extLst>
                <a:ext uri="{FF2B5EF4-FFF2-40B4-BE49-F238E27FC236}">
                  <a16:creationId xmlns:a16="http://schemas.microsoft.com/office/drawing/2014/main" id="{CD17C703-7CFE-E785-4E23-50300543E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462" name="Text Box 169">
            <a:extLst>
              <a:ext uri="{FF2B5EF4-FFF2-40B4-BE49-F238E27FC236}">
                <a16:creationId xmlns:a16="http://schemas.microsoft.com/office/drawing/2014/main" id="{1A5E0CA9-B323-7C00-8C48-DE7F09A82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9525" y="2254250"/>
            <a:ext cx="108585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Gateway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</a:p>
        </p:txBody>
      </p:sp>
      <p:sp>
        <p:nvSpPr>
          <p:cNvPr id="189463" name="Text Box 170">
            <a:extLst>
              <a:ext uri="{FF2B5EF4-FFF2-40B4-BE49-F238E27FC236}">
                <a16:creationId xmlns:a16="http://schemas.microsoft.com/office/drawing/2014/main" id="{F3DDE1B8-3199-8FB9-ECED-5E6BA7C2D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63" y="1468438"/>
            <a:ext cx="36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89464" name="Line 171">
            <a:extLst>
              <a:ext uri="{FF2B5EF4-FFF2-40B4-BE49-F238E27FC236}">
                <a16:creationId xmlns:a16="http://schemas.microsoft.com/office/drawing/2014/main" id="{15BB4158-BDAB-9A11-5BCD-6EDD0B2B14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00775" y="2068513"/>
            <a:ext cx="236538" cy="109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5" name="Line 172">
            <a:extLst>
              <a:ext uri="{FF2B5EF4-FFF2-40B4-BE49-F238E27FC236}">
                <a16:creationId xmlns:a16="http://schemas.microsoft.com/office/drawing/2014/main" id="{C475CF7B-AAA7-C197-7B8D-E2436167198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11888" y="1857375"/>
            <a:ext cx="225425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6" name="Line 173">
            <a:extLst>
              <a:ext uri="{FF2B5EF4-FFF2-40B4-BE49-F238E27FC236}">
                <a16:creationId xmlns:a16="http://schemas.microsoft.com/office/drawing/2014/main" id="{1A27AE4A-28C0-84EC-B7A7-A2303DE43C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34063" y="2198688"/>
            <a:ext cx="327025" cy="152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7" name="Line 174">
            <a:extLst>
              <a:ext uri="{FF2B5EF4-FFF2-40B4-BE49-F238E27FC236}">
                <a16:creationId xmlns:a16="http://schemas.microsoft.com/office/drawing/2014/main" id="{B49D3373-89C3-C2DF-319F-0E31DA70BEE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29313" y="1789113"/>
            <a:ext cx="236537" cy="587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8" name="Line 175">
            <a:extLst>
              <a:ext uri="{FF2B5EF4-FFF2-40B4-BE49-F238E27FC236}">
                <a16:creationId xmlns:a16="http://schemas.microsoft.com/office/drawing/2014/main" id="{3C221D47-6C94-68F1-79FC-69B327D1940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5063" y="2305050"/>
            <a:ext cx="0" cy="371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9" name="Line 176">
            <a:extLst>
              <a:ext uri="{FF2B5EF4-FFF2-40B4-BE49-F238E27FC236}">
                <a16:creationId xmlns:a16="http://schemas.microsoft.com/office/drawing/2014/main" id="{338CACE8-4F6E-4CE2-48D1-DED91931D067}"/>
              </a:ext>
            </a:extLst>
          </p:cNvPr>
          <p:cNvSpPr>
            <a:spLocks noChangeShapeType="1"/>
          </p:cNvSpPr>
          <p:nvPr/>
        </p:nvSpPr>
        <p:spPr bwMode="auto">
          <a:xfrm>
            <a:off x="6942138" y="1992313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0" name="Freeform 222">
            <a:extLst>
              <a:ext uri="{FF2B5EF4-FFF2-40B4-BE49-F238E27FC236}">
                <a16:creationId xmlns:a16="http://schemas.microsoft.com/office/drawing/2014/main" id="{B33F933F-4F56-CFD1-AB97-F789CF2DD07E}"/>
              </a:ext>
            </a:extLst>
          </p:cNvPr>
          <p:cNvSpPr>
            <a:spLocks/>
          </p:cNvSpPr>
          <p:nvPr/>
        </p:nvSpPr>
        <p:spPr bwMode="auto">
          <a:xfrm>
            <a:off x="7286625" y="2786063"/>
            <a:ext cx="1235075" cy="1257300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9471" name="Text Box 223">
            <a:extLst>
              <a:ext uri="{FF2B5EF4-FFF2-40B4-BE49-F238E27FC236}">
                <a16:creationId xmlns:a16="http://schemas.microsoft.com/office/drawing/2014/main" id="{FDDF27C9-C416-8B4A-C6BA-9464A0A13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4575" y="3041650"/>
            <a:ext cx="8826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</a:p>
        </p:txBody>
      </p:sp>
      <p:grpSp>
        <p:nvGrpSpPr>
          <p:cNvPr id="189472" name="Group 224">
            <a:extLst>
              <a:ext uri="{FF2B5EF4-FFF2-40B4-BE49-F238E27FC236}">
                <a16:creationId xmlns:a16="http://schemas.microsoft.com/office/drawing/2014/main" id="{8E28511C-DC48-BB42-1495-A0D3C2EC0335}"/>
              </a:ext>
            </a:extLst>
          </p:cNvPr>
          <p:cNvGrpSpPr>
            <a:grpSpLocks/>
          </p:cNvGrpSpPr>
          <p:nvPr/>
        </p:nvGrpSpPr>
        <p:grpSpPr bwMode="auto">
          <a:xfrm>
            <a:off x="6521450" y="2941638"/>
            <a:ext cx="550863" cy="750887"/>
            <a:chOff x="611" y="3693"/>
            <a:chExt cx="449" cy="287"/>
          </a:xfrm>
        </p:grpSpPr>
        <p:sp>
          <p:nvSpPr>
            <p:cNvPr id="189710" name="Rectangle 225">
              <a:extLst>
                <a:ext uri="{FF2B5EF4-FFF2-40B4-BE49-F238E27FC236}">
                  <a16:creationId xmlns:a16="http://schemas.microsoft.com/office/drawing/2014/main" id="{F1EC9F96-5103-E1B9-3350-B2E20E383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89711" name="Group 226">
              <a:extLst>
                <a:ext uri="{FF2B5EF4-FFF2-40B4-BE49-F238E27FC236}">
                  <a16:creationId xmlns:a16="http://schemas.microsoft.com/office/drawing/2014/main" id="{F50BAA61-07FE-90B7-2272-513D7D6884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89717" name="Freeform 227">
                <a:extLst>
                  <a:ext uri="{FF2B5EF4-FFF2-40B4-BE49-F238E27FC236}">
                    <a16:creationId xmlns:a16="http://schemas.microsoft.com/office/drawing/2014/main" id="{51F92EB6-759F-3DCC-03F7-CAE60772F6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18" name="Freeform 228">
                <a:extLst>
                  <a:ext uri="{FF2B5EF4-FFF2-40B4-BE49-F238E27FC236}">
                    <a16:creationId xmlns:a16="http://schemas.microsoft.com/office/drawing/2014/main" id="{C3868880-62E1-FAD3-A210-980B5F124C9F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712" name="Freeform 229">
              <a:extLst>
                <a:ext uri="{FF2B5EF4-FFF2-40B4-BE49-F238E27FC236}">
                  <a16:creationId xmlns:a16="http://schemas.microsoft.com/office/drawing/2014/main" id="{64E39337-A7A5-1E28-01AB-603B3125C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713" name="Freeform 230">
              <a:extLst>
                <a:ext uri="{FF2B5EF4-FFF2-40B4-BE49-F238E27FC236}">
                  <a16:creationId xmlns:a16="http://schemas.microsoft.com/office/drawing/2014/main" id="{230F7819-09E6-CB85-E660-AAC34574A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14" name="Freeform 231">
              <a:extLst>
                <a:ext uri="{FF2B5EF4-FFF2-40B4-BE49-F238E27FC236}">
                  <a16:creationId xmlns:a16="http://schemas.microsoft.com/office/drawing/2014/main" id="{48773EE5-3A2A-4D09-2EBF-DA800FDA5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15" name="Freeform 232">
              <a:extLst>
                <a:ext uri="{FF2B5EF4-FFF2-40B4-BE49-F238E27FC236}">
                  <a16:creationId xmlns:a16="http://schemas.microsoft.com/office/drawing/2014/main" id="{1108ED62-5897-3A02-4F2C-74F2B2A53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716" name="Freeform 233">
              <a:extLst>
                <a:ext uri="{FF2B5EF4-FFF2-40B4-BE49-F238E27FC236}">
                  <a16:creationId xmlns:a16="http://schemas.microsoft.com/office/drawing/2014/main" id="{856F5861-387C-69BB-DC0D-49D91D509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473" name="Text Box 235">
            <a:extLst>
              <a:ext uri="{FF2B5EF4-FFF2-40B4-BE49-F238E27FC236}">
                <a16:creationId xmlns:a16="http://schemas.microsoft.com/office/drawing/2014/main" id="{8199C952-6F24-D4B4-0B2F-C02635439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1300" y="2887663"/>
            <a:ext cx="36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89474" name="Line 236">
            <a:extLst>
              <a:ext uri="{FF2B5EF4-FFF2-40B4-BE49-F238E27FC236}">
                <a16:creationId xmlns:a16="http://schemas.microsoft.com/office/drawing/2014/main" id="{E449462C-07F6-5727-AA36-5108DE4B02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10313" y="3492500"/>
            <a:ext cx="236537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5" name="Line 237">
            <a:extLst>
              <a:ext uri="{FF2B5EF4-FFF2-40B4-BE49-F238E27FC236}">
                <a16:creationId xmlns:a16="http://schemas.microsoft.com/office/drawing/2014/main" id="{4931A30D-7930-F32A-3BEC-436C285B602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21425" y="3281363"/>
            <a:ext cx="225425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6" name="Line 238">
            <a:extLst>
              <a:ext uri="{FF2B5EF4-FFF2-40B4-BE49-F238E27FC236}">
                <a16:creationId xmlns:a16="http://schemas.microsoft.com/office/drawing/2014/main" id="{7F257F37-46AD-B992-E75F-71DAA2E497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43600" y="3622675"/>
            <a:ext cx="327025" cy="152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7" name="Line 239">
            <a:extLst>
              <a:ext uri="{FF2B5EF4-FFF2-40B4-BE49-F238E27FC236}">
                <a16:creationId xmlns:a16="http://schemas.microsoft.com/office/drawing/2014/main" id="{B0ED5FBA-654A-6183-D217-56EEA17EE4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38850" y="3213100"/>
            <a:ext cx="236538" cy="58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8" name="Line 240">
            <a:extLst>
              <a:ext uri="{FF2B5EF4-FFF2-40B4-BE49-F238E27FC236}">
                <a16:creationId xmlns:a16="http://schemas.microsoft.com/office/drawing/2014/main" id="{974F7DAF-8CD8-7795-EECC-944854FD6BC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1675" y="34163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79" name="Rectangle 2">
            <a:extLst>
              <a:ext uri="{FF2B5EF4-FFF2-40B4-BE49-F238E27FC236}">
                <a16:creationId xmlns:a16="http://schemas.microsoft.com/office/drawing/2014/main" id="{71E8D0EC-D48B-287E-7594-C34EC5D1C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230188"/>
            <a:ext cx="8116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0">
                <a:solidFill>
                  <a:srgbClr val="000000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3G versus 4G LTE network architecture</a:t>
            </a:r>
          </a:p>
        </p:txBody>
      </p:sp>
      <p:pic>
        <p:nvPicPr>
          <p:cNvPr id="189480" name="Picture 6" descr="underline_base">
            <a:extLst>
              <a:ext uri="{FF2B5EF4-FFF2-40B4-BE49-F238E27FC236}">
                <a16:creationId xmlns:a16="http://schemas.microsoft.com/office/drawing/2014/main" id="{677D1315-1A72-2B5A-DF0F-99D14968F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774700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81" name="Text Box 234">
            <a:extLst>
              <a:ext uri="{FF2B5EF4-FFF2-40B4-BE49-F238E27FC236}">
                <a16:creationId xmlns:a16="http://schemas.microsoft.com/office/drawing/2014/main" id="{75DF41A4-7352-A2FB-FFE1-4FF14339D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063" y="3678238"/>
            <a:ext cx="8572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GGSN</a:t>
            </a:r>
          </a:p>
        </p:txBody>
      </p:sp>
      <p:sp>
        <p:nvSpPr>
          <p:cNvPr id="189482" name="Line 238">
            <a:extLst>
              <a:ext uri="{FF2B5EF4-FFF2-40B4-BE49-F238E27FC236}">
                <a16:creationId xmlns:a16="http://schemas.microsoft.com/office/drawing/2014/main" id="{E516D1BE-72FC-6983-468A-550032FC63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05088" y="4830763"/>
            <a:ext cx="1460500" cy="5413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3" name="Line 238">
            <a:extLst>
              <a:ext uri="{FF2B5EF4-FFF2-40B4-BE49-F238E27FC236}">
                <a16:creationId xmlns:a16="http://schemas.microsoft.com/office/drawing/2014/main" id="{B9C424B8-9FCB-1EB2-3E51-085B19DADE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81238" y="4826000"/>
            <a:ext cx="1752600" cy="2968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4" name="Line 238">
            <a:extLst>
              <a:ext uri="{FF2B5EF4-FFF2-40B4-BE49-F238E27FC236}">
                <a16:creationId xmlns:a16="http://schemas.microsoft.com/office/drawing/2014/main" id="{A528ADBA-6414-36DF-205D-25D74A6257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32025" y="4883150"/>
            <a:ext cx="1801813" cy="835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5" name="Line 238">
            <a:extLst>
              <a:ext uri="{FF2B5EF4-FFF2-40B4-BE49-F238E27FC236}">
                <a16:creationId xmlns:a16="http://schemas.microsoft.com/office/drawing/2014/main" id="{E75DA9D8-EF4C-774C-059A-1D8C39AF2B1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84700" y="4962525"/>
            <a:ext cx="1216025" cy="3492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6" name="Line 238">
            <a:extLst>
              <a:ext uri="{FF2B5EF4-FFF2-40B4-BE49-F238E27FC236}">
                <a16:creationId xmlns:a16="http://schemas.microsoft.com/office/drawing/2014/main" id="{2E94F2EF-271B-8EE7-B563-525D8F0D26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56125" y="4668838"/>
            <a:ext cx="206375" cy="1619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9487" name="Group 3">
            <a:extLst>
              <a:ext uri="{FF2B5EF4-FFF2-40B4-BE49-F238E27FC236}">
                <a16:creationId xmlns:a16="http://schemas.microsoft.com/office/drawing/2014/main" id="{FB950F49-D023-003B-CCE6-CEA9F429DA67}"/>
              </a:ext>
            </a:extLst>
          </p:cNvPr>
          <p:cNvGrpSpPr>
            <a:grpSpLocks/>
          </p:cNvGrpSpPr>
          <p:nvPr/>
        </p:nvGrpSpPr>
        <p:grpSpPr bwMode="auto">
          <a:xfrm>
            <a:off x="398463" y="5945188"/>
            <a:ext cx="5413375" cy="708025"/>
            <a:chOff x="1495425" y="5249771"/>
            <a:chExt cx="5413375" cy="708025"/>
          </a:xfrm>
        </p:grpSpPr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C2CCE3F3-689B-62C9-666F-E123F47EE159}"/>
                </a:ext>
              </a:extLst>
            </p:cNvPr>
            <p:cNvCxnSpPr/>
            <p:nvPr/>
          </p:nvCxnSpPr>
          <p:spPr>
            <a:xfrm>
              <a:off x="3943350" y="5386296"/>
              <a:ext cx="0" cy="495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CED3BA78-1BE5-F9EF-9D6E-B5AE94C67500}"/>
                </a:ext>
              </a:extLst>
            </p:cNvPr>
            <p:cNvCxnSpPr/>
            <p:nvPr/>
          </p:nvCxnSpPr>
          <p:spPr>
            <a:xfrm>
              <a:off x="1495425" y="5624421"/>
              <a:ext cx="246380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704" name="TextBox 258">
              <a:extLst>
                <a:ext uri="{FF2B5EF4-FFF2-40B4-BE49-F238E27FC236}">
                  <a16:creationId xmlns:a16="http://schemas.microsoft.com/office/drawing/2014/main" id="{099ABE8F-6C98-898E-876E-08D3F35970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0768" y="5249771"/>
              <a:ext cx="2111375" cy="70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radio access network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Universal Terrestrial Radio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Access Network (UTRAN)</a:t>
              </a:r>
            </a:p>
          </p:txBody>
        </p: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272A51A7-31EF-09F2-F1AE-10E6B691234C}"/>
                </a:ext>
              </a:extLst>
            </p:cNvPr>
            <p:cNvCxnSpPr/>
            <p:nvPr/>
          </p:nvCxnSpPr>
          <p:spPr>
            <a:xfrm flipH="1">
              <a:off x="1512887" y="5279933"/>
              <a:ext cx="635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D8C8AB78-CBDF-A8CA-A660-CDE811021170}"/>
                </a:ext>
              </a:extLst>
            </p:cNvPr>
            <p:cNvCxnSpPr/>
            <p:nvPr/>
          </p:nvCxnSpPr>
          <p:spPr>
            <a:xfrm>
              <a:off x="4705350" y="5624421"/>
              <a:ext cx="220345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707" name="TextBox 261">
              <a:extLst>
                <a:ext uri="{FF2B5EF4-FFF2-40B4-BE49-F238E27FC236}">
                  <a16:creationId xmlns:a16="http://schemas.microsoft.com/office/drawing/2014/main" id="{2E3DDB58-1B54-040C-A856-9A094D0ADB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0526" y="5310625"/>
              <a:ext cx="2146241" cy="584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Evolved Packet Core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(EPC)</a:t>
              </a:r>
              <a:endParaRPr lang="en-US" altLang="en-US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ACF2AFE2-2280-752B-BACA-B423D1AB754A}"/>
                </a:ext>
              </a:extLst>
            </p:cNvPr>
            <p:cNvCxnSpPr/>
            <p:nvPr/>
          </p:nvCxnSpPr>
          <p:spPr>
            <a:xfrm>
              <a:off x="6908800" y="5348196"/>
              <a:ext cx="0" cy="4968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Arrow Connector 263">
              <a:extLst>
                <a:ext uri="{FF2B5EF4-FFF2-40B4-BE49-F238E27FC236}">
                  <a16:creationId xmlns:a16="http://schemas.microsoft.com/office/drawing/2014/main" id="{F813E5E2-0FD3-A322-0F7D-F7884260ED49}"/>
                </a:ext>
              </a:extLst>
            </p:cNvPr>
            <p:cNvCxnSpPr/>
            <p:nvPr/>
          </p:nvCxnSpPr>
          <p:spPr>
            <a:xfrm flipH="1">
              <a:off x="3932237" y="5624421"/>
              <a:ext cx="592138" cy="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9488" name="Line 96">
            <a:extLst>
              <a:ext uri="{FF2B5EF4-FFF2-40B4-BE49-F238E27FC236}">
                <a16:creationId xmlns:a16="http://schemas.microsoft.com/office/drawing/2014/main" id="{C31DC3B8-3079-5218-A1E5-0843530823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3450" y="5599113"/>
            <a:ext cx="3465513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89" name="Line 97">
            <a:extLst>
              <a:ext uri="{FF2B5EF4-FFF2-40B4-BE49-F238E27FC236}">
                <a16:creationId xmlns:a16="http://schemas.microsoft.com/office/drawing/2014/main" id="{7BE76F0D-740C-2D9C-8CE9-74AADF095E6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46363" y="5519738"/>
            <a:ext cx="2965450" cy="3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90" name="Line 98">
            <a:extLst>
              <a:ext uri="{FF2B5EF4-FFF2-40B4-BE49-F238E27FC236}">
                <a16:creationId xmlns:a16="http://schemas.microsoft.com/office/drawing/2014/main" id="{96237DA4-3696-A14D-AAD9-2FB1D774799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32025" y="5226050"/>
            <a:ext cx="3413125" cy="280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9491" name="Group 4">
            <a:extLst>
              <a:ext uri="{FF2B5EF4-FFF2-40B4-BE49-F238E27FC236}">
                <a16:creationId xmlns:a16="http://schemas.microsoft.com/office/drawing/2014/main" id="{FBC601FE-7F1C-06A0-C6E3-16AAEE9AA450}"/>
              </a:ext>
            </a:extLst>
          </p:cNvPr>
          <p:cNvGrpSpPr>
            <a:grpSpLocks/>
          </p:cNvGrpSpPr>
          <p:nvPr/>
        </p:nvGrpSpPr>
        <p:grpSpPr bwMode="auto">
          <a:xfrm>
            <a:off x="3970338" y="4225925"/>
            <a:ext cx="722312" cy="879475"/>
            <a:chOff x="4804140" y="4632965"/>
            <a:chExt cx="723200" cy="1348762"/>
          </a:xfrm>
        </p:grpSpPr>
        <p:grpSp>
          <p:nvGrpSpPr>
            <p:cNvPr id="189694" name="Group 109">
              <a:extLst>
                <a:ext uri="{FF2B5EF4-FFF2-40B4-BE49-F238E27FC236}">
                  <a16:creationId xmlns:a16="http://schemas.microsoft.com/office/drawing/2014/main" id="{2C1C7554-1C55-9180-3743-73FA7E6628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67640" y="5188066"/>
              <a:ext cx="550863" cy="793661"/>
              <a:chOff x="611" y="3693"/>
              <a:chExt cx="449" cy="287"/>
            </a:xfrm>
          </p:grpSpPr>
          <p:sp>
            <p:nvSpPr>
              <p:cNvPr id="189696" name="Rectangle 110">
                <a:extLst>
                  <a:ext uri="{FF2B5EF4-FFF2-40B4-BE49-F238E27FC236}">
                    <a16:creationId xmlns:a16="http://schemas.microsoft.com/office/drawing/2014/main" id="{6A869381-9E66-621A-BA9D-1C58DC5D5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6" y="3774"/>
                <a:ext cx="336" cy="20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189697" name="Freeform 114">
                <a:extLst>
                  <a:ext uri="{FF2B5EF4-FFF2-40B4-BE49-F238E27FC236}">
                    <a16:creationId xmlns:a16="http://schemas.microsoft.com/office/drawing/2014/main" id="{1FBAC92D-D7CF-B500-6A4D-90830946E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5" y="3704"/>
                <a:ext cx="62" cy="74"/>
              </a:xfrm>
              <a:custGeom>
                <a:avLst/>
                <a:gdLst>
                  <a:gd name="T0" fmla="*/ 36 w 62"/>
                  <a:gd name="T1" fmla="*/ 0 h 74"/>
                  <a:gd name="T2" fmla="*/ 62 w 62"/>
                  <a:gd name="T3" fmla="*/ 57 h 74"/>
                  <a:gd name="T4" fmla="*/ 0 w 62"/>
                  <a:gd name="T5" fmla="*/ 74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98" name="Freeform 115">
                <a:extLst>
                  <a:ext uri="{FF2B5EF4-FFF2-40B4-BE49-F238E27FC236}">
                    <a16:creationId xmlns:a16="http://schemas.microsoft.com/office/drawing/2014/main" id="{6F2026CD-1522-98B3-BFA9-88C1C2C32B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2" y="3764"/>
                <a:ext cx="63" cy="216"/>
              </a:xfrm>
              <a:custGeom>
                <a:avLst/>
                <a:gdLst>
                  <a:gd name="T0" fmla="*/ 2 w 63"/>
                  <a:gd name="T1" fmla="*/ 12 h 225"/>
                  <a:gd name="T2" fmla="*/ 0 w 63"/>
                  <a:gd name="T3" fmla="*/ 144 h 225"/>
                  <a:gd name="T4" fmla="*/ 62 w 63"/>
                  <a:gd name="T5" fmla="*/ 129 h 225"/>
                  <a:gd name="T6" fmla="*/ 63 w 63"/>
                  <a:gd name="T7" fmla="*/ 0 h 225"/>
                  <a:gd name="T8" fmla="*/ 2 w 63"/>
                  <a:gd name="T9" fmla="*/ 12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99" name="Freeform 116">
                <a:extLst>
                  <a:ext uri="{FF2B5EF4-FFF2-40B4-BE49-F238E27FC236}">
                    <a16:creationId xmlns:a16="http://schemas.microsoft.com/office/drawing/2014/main" id="{5FFB6302-EBCA-B835-A976-4E1200822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" y="3693"/>
                <a:ext cx="47" cy="78"/>
              </a:xfrm>
              <a:custGeom>
                <a:avLst/>
                <a:gdLst>
                  <a:gd name="T0" fmla="*/ 12 w 47"/>
                  <a:gd name="T1" fmla="*/ 0 h 78"/>
                  <a:gd name="T2" fmla="*/ 47 w 47"/>
                  <a:gd name="T3" fmla="*/ 78 h 78"/>
                  <a:gd name="T4" fmla="*/ 15 w 47"/>
                  <a:gd name="T5" fmla="*/ 77 h 78"/>
                  <a:gd name="T6" fmla="*/ 0 w 47"/>
                  <a:gd name="T7" fmla="*/ 35 h 78"/>
                  <a:gd name="T8" fmla="*/ 12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00" name="Freeform 117">
                <a:extLst>
                  <a:ext uri="{FF2B5EF4-FFF2-40B4-BE49-F238E27FC236}">
                    <a16:creationId xmlns:a16="http://schemas.microsoft.com/office/drawing/2014/main" id="{DA3040D1-AF70-56F2-9272-33247DAE1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" y="3728"/>
                <a:ext cx="44" cy="51"/>
              </a:xfrm>
              <a:custGeom>
                <a:avLst/>
                <a:gdLst>
                  <a:gd name="T0" fmla="*/ 23 w 44"/>
                  <a:gd name="T1" fmla="*/ 0 h 51"/>
                  <a:gd name="T2" fmla="*/ 0 w 44"/>
                  <a:gd name="T3" fmla="*/ 51 h 51"/>
                  <a:gd name="T4" fmla="*/ 44 w 44"/>
                  <a:gd name="T5" fmla="*/ 45 h 51"/>
                  <a:gd name="T6" fmla="*/ 23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701" name="Freeform 118">
                <a:extLst>
                  <a:ext uri="{FF2B5EF4-FFF2-40B4-BE49-F238E27FC236}">
                    <a16:creationId xmlns:a16="http://schemas.microsoft.com/office/drawing/2014/main" id="{0B014ABA-E3E0-9997-4B1F-2AD4E3847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" y="3695"/>
                <a:ext cx="417" cy="95"/>
              </a:xfrm>
              <a:custGeom>
                <a:avLst/>
                <a:gdLst>
                  <a:gd name="T0" fmla="*/ 0 w 417"/>
                  <a:gd name="T1" fmla="*/ 95 h 95"/>
                  <a:gd name="T2" fmla="*/ 66 w 417"/>
                  <a:gd name="T3" fmla="*/ 1 h 95"/>
                  <a:gd name="T4" fmla="*/ 417 w 417"/>
                  <a:gd name="T5" fmla="*/ 0 h 95"/>
                  <a:gd name="T6" fmla="*/ 370 w 417"/>
                  <a:gd name="T7" fmla="*/ 95 h 95"/>
                  <a:gd name="T8" fmla="*/ 0 w 417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695" name="Text Box 121">
              <a:extLst>
                <a:ext uri="{FF2B5EF4-FFF2-40B4-BE49-F238E27FC236}">
                  <a16:creationId xmlns:a16="http://schemas.microsoft.com/office/drawing/2014/main" id="{AF6A69D1-A57C-F387-E297-50F8A37991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4140" y="4632965"/>
              <a:ext cx="723200" cy="56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MME</a:t>
              </a:r>
            </a:p>
          </p:txBody>
        </p:sp>
      </p:grpSp>
      <p:pic>
        <p:nvPicPr>
          <p:cNvPr id="189492" name="Picture 122" descr="imgyjavg[1]">
            <a:extLst>
              <a:ext uri="{FF2B5EF4-FFF2-40B4-BE49-F238E27FC236}">
                <a16:creationId xmlns:a16="http://schemas.microsoft.com/office/drawing/2014/main" id="{4CBD6288-FFE8-E78C-A098-5F5E794BB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5081588"/>
            <a:ext cx="252413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9493" name="Group 123">
            <a:extLst>
              <a:ext uri="{FF2B5EF4-FFF2-40B4-BE49-F238E27FC236}">
                <a16:creationId xmlns:a16="http://schemas.microsoft.com/office/drawing/2014/main" id="{CE383A9D-8BDD-CF52-3564-2EC443239111}"/>
              </a:ext>
            </a:extLst>
          </p:cNvPr>
          <p:cNvGrpSpPr>
            <a:grpSpLocks/>
          </p:cNvGrpSpPr>
          <p:nvPr/>
        </p:nvGrpSpPr>
        <p:grpSpPr bwMode="auto">
          <a:xfrm>
            <a:off x="414338" y="5403850"/>
            <a:ext cx="831850" cy="142875"/>
            <a:chOff x="3072" y="739"/>
            <a:chExt cx="652" cy="146"/>
          </a:xfrm>
        </p:grpSpPr>
        <p:pic>
          <p:nvPicPr>
            <p:cNvPr id="189691" name="Picture 124" descr="lgv_fqmg[1]">
              <a:extLst>
                <a:ext uri="{FF2B5EF4-FFF2-40B4-BE49-F238E27FC236}">
                  <a16:creationId xmlns:a16="http://schemas.microsoft.com/office/drawing/2014/main" id="{9BE8E61B-EBBD-B0ED-4EA4-6990D4017C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9692" name="Line 125">
              <a:extLst>
                <a:ext uri="{FF2B5EF4-FFF2-40B4-BE49-F238E27FC236}">
                  <a16:creationId xmlns:a16="http://schemas.microsoft.com/office/drawing/2014/main" id="{95C360AE-42E2-CEC3-CD4D-E37B5010DC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693" name="Line 126">
              <a:extLst>
                <a:ext uri="{FF2B5EF4-FFF2-40B4-BE49-F238E27FC236}">
                  <a16:creationId xmlns:a16="http://schemas.microsoft.com/office/drawing/2014/main" id="{61BBCC7A-D082-3F7A-6D0D-384CFB5620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9494" name="Picture 128" descr="imgyjavg[1]">
            <a:extLst>
              <a:ext uri="{FF2B5EF4-FFF2-40B4-BE49-F238E27FC236}">
                <a16:creationId xmlns:a16="http://schemas.microsoft.com/office/drawing/2014/main" id="{501EB8B2-CB3C-E551-2A72-191C6D493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5667375"/>
            <a:ext cx="252413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95" name="Freeform 222">
            <a:extLst>
              <a:ext uri="{FF2B5EF4-FFF2-40B4-BE49-F238E27FC236}">
                <a16:creationId xmlns:a16="http://schemas.microsoft.com/office/drawing/2014/main" id="{1E320A9C-24F7-ADC6-C9E5-70AC43DAB560}"/>
              </a:ext>
            </a:extLst>
          </p:cNvPr>
          <p:cNvSpPr>
            <a:spLocks/>
          </p:cNvSpPr>
          <p:nvPr/>
        </p:nvSpPr>
        <p:spPr bwMode="auto">
          <a:xfrm>
            <a:off x="7332663" y="4856163"/>
            <a:ext cx="1235075" cy="1331912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9496" name="Text Box 223">
            <a:extLst>
              <a:ext uri="{FF2B5EF4-FFF2-40B4-BE49-F238E27FC236}">
                <a16:creationId xmlns:a16="http://schemas.microsoft.com/office/drawing/2014/main" id="{CFEEA0DE-8646-70F6-0D1E-16A63F964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0613" y="5127625"/>
            <a:ext cx="8826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</a:p>
        </p:txBody>
      </p:sp>
      <p:grpSp>
        <p:nvGrpSpPr>
          <p:cNvPr id="189497" name="Group 224">
            <a:extLst>
              <a:ext uri="{FF2B5EF4-FFF2-40B4-BE49-F238E27FC236}">
                <a16:creationId xmlns:a16="http://schemas.microsoft.com/office/drawing/2014/main" id="{5E8E777B-C146-B212-FEF8-A328D86AD6D2}"/>
              </a:ext>
            </a:extLst>
          </p:cNvPr>
          <p:cNvGrpSpPr>
            <a:grpSpLocks/>
          </p:cNvGrpSpPr>
          <p:nvPr/>
        </p:nvGrpSpPr>
        <p:grpSpPr bwMode="auto">
          <a:xfrm>
            <a:off x="6567488" y="5021263"/>
            <a:ext cx="550862" cy="793750"/>
            <a:chOff x="611" y="3693"/>
            <a:chExt cx="449" cy="287"/>
          </a:xfrm>
        </p:grpSpPr>
        <p:sp>
          <p:nvSpPr>
            <p:cNvPr id="189682" name="Rectangle 225">
              <a:extLst>
                <a:ext uri="{FF2B5EF4-FFF2-40B4-BE49-F238E27FC236}">
                  <a16:creationId xmlns:a16="http://schemas.microsoft.com/office/drawing/2014/main" id="{989891F4-BA7B-946D-C8B9-C3007945F8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89683" name="Group 226">
              <a:extLst>
                <a:ext uri="{FF2B5EF4-FFF2-40B4-BE49-F238E27FC236}">
                  <a16:creationId xmlns:a16="http://schemas.microsoft.com/office/drawing/2014/main" id="{F8942206-8B41-AC0A-6C96-F9A34BBB46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89689" name="Freeform 227">
                <a:extLst>
                  <a:ext uri="{FF2B5EF4-FFF2-40B4-BE49-F238E27FC236}">
                    <a16:creationId xmlns:a16="http://schemas.microsoft.com/office/drawing/2014/main" id="{F78141EA-5BBC-0157-38EB-B54DBA874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90" name="Freeform 228">
                <a:extLst>
                  <a:ext uri="{FF2B5EF4-FFF2-40B4-BE49-F238E27FC236}">
                    <a16:creationId xmlns:a16="http://schemas.microsoft.com/office/drawing/2014/main" id="{CCD8F667-2F18-57C1-347D-8294F3F6E7F5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684" name="Freeform 229">
              <a:extLst>
                <a:ext uri="{FF2B5EF4-FFF2-40B4-BE49-F238E27FC236}">
                  <a16:creationId xmlns:a16="http://schemas.microsoft.com/office/drawing/2014/main" id="{47D18540-36A0-4F97-2DBA-8F95816F4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685" name="Freeform 230">
              <a:extLst>
                <a:ext uri="{FF2B5EF4-FFF2-40B4-BE49-F238E27FC236}">
                  <a16:creationId xmlns:a16="http://schemas.microsoft.com/office/drawing/2014/main" id="{206C1C7B-753A-FB00-37D6-F7F61372C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686" name="Freeform 231">
              <a:extLst>
                <a:ext uri="{FF2B5EF4-FFF2-40B4-BE49-F238E27FC236}">
                  <a16:creationId xmlns:a16="http://schemas.microsoft.com/office/drawing/2014/main" id="{6ED92384-3123-C4EC-08A4-91BC64BD3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687" name="Freeform 232">
              <a:extLst>
                <a:ext uri="{FF2B5EF4-FFF2-40B4-BE49-F238E27FC236}">
                  <a16:creationId xmlns:a16="http://schemas.microsoft.com/office/drawing/2014/main" id="{B290B2F4-525D-1FA0-D4F2-A0DE6894E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688" name="Freeform 233">
              <a:extLst>
                <a:ext uri="{FF2B5EF4-FFF2-40B4-BE49-F238E27FC236}">
                  <a16:creationId xmlns:a16="http://schemas.microsoft.com/office/drawing/2014/main" id="{09BFA24D-3220-9C62-64B3-B50F367A7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498" name="Text Box 234">
            <a:extLst>
              <a:ext uri="{FF2B5EF4-FFF2-40B4-BE49-F238E27FC236}">
                <a16:creationId xmlns:a16="http://schemas.microsoft.com/office/drawing/2014/main" id="{A1F0D860-095A-838D-B986-7C1D06BF9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5800725"/>
            <a:ext cx="8128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P-GW</a:t>
            </a:r>
          </a:p>
        </p:txBody>
      </p:sp>
      <p:sp>
        <p:nvSpPr>
          <p:cNvPr id="189499" name="Text Box 235">
            <a:extLst>
              <a:ext uri="{FF2B5EF4-FFF2-40B4-BE49-F238E27FC236}">
                <a16:creationId xmlns:a16="http://schemas.microsoft.com/office/drawing/2014/main" id="{127E1E79-656C-2A2D-9EB0-6FC10B27D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7338" y="4964113"/>
            <a:ext cx="3619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89500" name="Line 240">
            <a:extLst>
              <a:ext uri="{FF2B5EF4-FFF2-40B4-BE49-F238E27FC236}">
                <a16:creationId xmlns:a16="http://schemas.microsoft.com/office/drawing/2014/main" id="{3978A219-B793-C18B-512C-ECC6414BF5F6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7713" y="55245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9501" name="Group 224">
            <a:extLst>
              <a:ext uri="{FF2B5EF4-FFF2-40B4-BE49-F238E27FC236}">
                <a16:creationId xmlns:a16="http://schemas.microsoft.com/office/drawing/2014/main" id="{3867F4F3-A24A-447A-1F1A-7F0AEE8F442F}"/>
              </a:ext>
            </a:extLst>
          </p:cNvPr>
          <p:cNvGrpSpPr>
            <a:grpSpLocks/>
          </p:cNvGrpSpPr>
          <p:nvPr/>
        </p:nvGrpSpPr>
        <p:grpSpPr bwMode="auto">
          <a:xfrm>
            <a:off x="5800725" y="5013325"/>
            <a:ext cx="550863" cy="793750"/>
            <a:chOff x="611" y="3693"/>
            <a:chExt cx="449" cy="287"/>
          </a:xfrm>
        </p:grpSpPr>
        <p:sp>
          <p:nvSpPr>
            <p:cNvPr id="189673" name="Rectangle 225">
              <a:extLst>
                <a:ext uri="{FF2B5EF4-FFF2-40B4-BE49-F238E27FC236}">
                  <a16:creationId xmlns:a16="http://schemas.microsoft.com/office/drawing/2014/main" id="{2A4EC6F7-A67F-1E9D-7B43-86814983A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89674" name="Group 226">
              <a:extLst>
                <a:ext uri="{FF2B5EF4-FFF2-40B4-BE49-F238E27FC236}">
                  <a16:creationId xmlns:a16="http://schemas.microsoft.com/office/drawing/2014/main" id="{8C46BE23-C56A-17FC-7AD8-2D73CF1D69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89680" name="Freeform 227">
                <a:extLst>
                  <a:ext uri="{FF2B5EF4-FFF2-40B4-BE49-F238E27FC236}">
                    <a16:creationId xmlns:a16="http://schemas.microsoft.com/office/drawing/2014/main" id="{581AC9AB-5BDD-0F9B-1D49-A956462DD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81" name="Freeform 228">
                <a:extLst>
                  <a:ext uri="{FF2B5EF4-FFF2-40B4-BE49-F238E27FC236}">
                    <a16:creationId xmlns:a16="http://schemas.microsoft.com/office/drawing/2014/main" id="{6FB582A4-8636-9349-5E27-5911D00D5673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675" name="Freeform 229">
              <a:extLst>
                <a:ext uri="{FF2B5EF4-FFF2-40B4-BE49-F238E27FC236}">
                  <a16:creationId xmlns:a16="http://schemas.microsoft.com/office/drawing/2014/main" id="{CC5580E3-0F73-ECE3-1BE1-84E356C97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676" name="Freeform 230">
              <a:extLst>
                <a:ext uri="{FF2B5EF4-FFF2-40B4-BE49-F238E27FC236}">
                  <a16:creationId xmlns:a16="http://schemas.microsoft.com/office/drawing/2014/main" id="{F4FA5D32-00F3-AB43-0E33-7460ECF0A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677" name="Freeform 231">
              <a:extLst>
                <a:ext uri="{FF2B5EF4-FFF2-40B4-BE49-F238E27FC236}">
                  <a16:creationId xmlns:a16="http://schemas.microsoft.com/office/drawing/2014/main" id="{619FF5BD-5825-BBA3-034B-105F0DF4B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678" name="Freeform 232">
              <a:extLst>
                <a:ext uri="{FF2B5EF4-FFF2-40B4-BE49-F238E27FC236}">
                  <a16:creationId xmlns:a16="http://schemas.microsoft.com/office/drawing/2014/main" id="{43D1A83B-219D-E0AB-8ACF-D3AB18090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679" name="Freeform 233">
              <a:extLst>
                <a:ext uri="{FF2B5EF4-FFF2-40B4-BE49-F238E27FC236}">
                  <a16:creationId xmlns:a16="http://schemas.microsoft.com/office/drawing/2014/main" id="{35638615-A474-21A5-6EE3-61B674E9A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9502" name="Text Box 234">
            <a:extLst>
              <a:ext uri="{FF2B5EF4-FFF2-40B4-BE49-F238E27FC236}">
                <a16:creationId xmlns:a16="http://schemas.microsoft.com/office/drawing/2014/main" id="{9EFDEC3D-974E-5B03-3C59-4E5AD1111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8338" y="5791200"/>
            <a:ext cx="812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S-GW</a:t>
            </a:r>
          </a:p>
        </p:txBody>
      </p:sp>
      <p:sp>
        <p:nvSpPr>
          <p:cNvPr id="189503" name="Text Box 235">
            <a:extLst>
              <a:ext uri="{FF2B5EF4-FFF2-40B4-BE49-F238E27FC236}">
                <a16:creationId xmlns:a16="http://schemas.microsoft.com/office/drawing/2014/main" id="{2D969F8A-E2F3-851E-8D7B-687AF9B53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0575" y="4956175"/>
            <a:ext cx="3619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89504" name="Line 240">
            <a:extLst>
              <a:ext uri="{FF2B5EF4-FFF2-40B4-BE49-F238E27FC236}">
                <a16:creationId xmlns:a16="http://schemas.microsoft.com/office/drawing/2014/main" id="{EA2C9057-85FA-D829-E92D-C7CA9982C32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30950" y="55149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9505" name="Group 464">
            <a:extLst>
              <a:ext uri="{FF2B5EF4-FFF2-40B4-BE49-F238E27FC236}">
                <a16:creationId xmlns:a16="http://schemas.microsoft.com/office/drawing/2014/main" id="{EE4A9D52-3A26-677D-1A1D-0CCE3CC1B28A}"/>
              </a:ext>
            </a:extLst>
          </p:cNvPr>
          <p:cNvGrpSpPr>
            <a:grpSpLocks/>
          </p:cNvGrpSpPr>
          <p:nvPr/>
        </p:nvGrpSpPr>
        <p:grpSpPr bwMode="auto">
          <a:xfrm>
            <a:off x="4684713" y="3979863"/>
            <a:ext cx="658812" cy="879475"/>
            <a:chOff x="4804140" y="4632965"/>
            <a:chExt cx="659293" cy="1348762"/>
          </a:xfrm>
        </p:grpSpPr>
        <p:grpSp>
          <p:nvGrpSpPr>
            <p:cNvPr id="189665" name="Group 109">
              <a:extLst>
                <a:ext uri="{FF2B5EF4-FFF2-40B4-BE49-F238E27FC236}">
                  <a16:creationId xmlns:a16="http://schemas.microsoft.com/office/drawing/2014/main" id="{0AF0593C-15CB-3A83-4D98-5A7F38A096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67640" y="5188066"/>
              <a:ext cx="550863" cy="793661"/>
              <a:chOff x="611" y="3693"/>
              <a:chExt cx="449" cy="287"/>
            </a:xfrm>
          </p:grpSpPr>
          <p:sp>
            <p:nvSpPr>
              <p:cNvPr id="189667" name="Rectangle 110">
                <a:extLst>
                  <a:ext uri="{FF2B5EF4-FFF2-40B4-BE49-F238E27FC236}">
                    <a16:creationId xmlns:a16="http://schemas.microsoft.com/office/drawing/2014/main" id="{BB2F18BF-074A-788B-A2D0-D63B1AD5F4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6" y="3774"/>
                <a:ext cx="336" cy="20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b="0">
                  <a:solidFill>
                    <a:srgbClr val="000000"/>
                  </a:solidFill>
                  <a:latin typeface="Comic Sans MS" panose="030F0902030302020204" pitchFamily="66" charset="0"/>
                </a:endParaRPr>
              </a:p>
            </p:txBody>
          </p:sp>
          <p:sp>
            <p:nvSpPr>
              <p:cNvPr id="189668" name="Freeform 114">
                <a:extLst>
                  <a:ext uri="{FF2B5EF4-FFF2-40B4-BE49-F238E27FC236}">
                    <a16:creationId xmlns:a16="http://schemas.microsoft.com/office/drawing/2014/main" id="{D60CC1B7-FBC6-21C1-8623-979596B86A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5" y="3704"/>
                <a:ext cx="62" cy="74"/>
              </a:xfrm>
              <a:custGeom>
                <a:avLst/>
                <a:gdLst>
                  <a:gd name="T0" fmla="*/ 36 w 62"/>
                  <a:gd name="T1" fmla="*/ 0 h 74"/>
                  <a:gd name="T2" fmla="*/ 62 w 62"/>
                  <a:gd name="T3" fmla="*/ 57 h 74"/>
                  <a:gd name="T4" fmla="*/ 0 w 62"/>
                  <a:gd name="T5" fmla="*/ 74 h 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2" h="74">
                    <a:moveTo>
                      <a:pt x="36" y="0"/>
                    </a:moveTo>
                    <a:lnTo>
                      <a:pt x="62" y="57"/>
                    </a:lnTo>
                    <a:lnTo>
                      <a:pt x="0" y="74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69" name="Freeform 115">
                <a:extLst>
                  <a:ext uri="{FF2B5EF4-FFF2-40B4-BE49-F238E27FC236}">
                    <a16:creationId xmlns:a16="http://schemas.microsoft.com/office/drawing/2014/main" id="{E7FDF5D7-AE86-CA22-64E8-31D020EF8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2" y="3764"/>
                <a:ext cx="63" cy="216"/>
              </a:xfrm>
              <a:custGeom>
                <a:avLst/>
                <a:gdLst>
                  <a:gd name="T0" fmla="*/ 2 w 63"/>
                  <a:gd name="T1" fmla="*/ 12 h 225"/>
                  <a:gd name="T2" fmla="*/ 0 w 63"/>
                  <a:gd name="T3" fmla="*/ 144 h 225"/>
                  <a:gd name="T4" fmla="*/ 62 w 63"/>
                  <a:gd name="T5" fmla="*/ 129 h 225"/>
                  <a:gd name="T6" fmla="*/ 63 w 63"/>
                  <a:gd name="T7" fmla="*/ 0 h 225"/>
                  <a:gd name="T8" fmla="*/ 2 w 63"/>
                  <a:gd name="T9" fmla="*/ 12 h 2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25">
                    <a:moveTo>
                      <a:pt x="2" y="16"/>
                    </a:moveTo>
                    <a:lnTo>
                      <a:pt x="0" y="225"/>
                    </a:lnTo>
                    <a:lnTo>
                      <a:pt x="62" y="202"/>
                    </a:lnTo>
                    <a:lnTo>
                      <a:pt x="63" y="0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70" name="Freeform 116">
                <a:extLst>
                  <a:ext uri="{FF2B5EF4-FFF2-40B4-BE49-F238E27FC236}">
                    <a16:creationId xmlns:a16="http://schemas.microsoft.com/office/drawing/2014/main" id="{0763E138-904D-EA0B-EF77-209D99229A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" y="3693"/>
                <a:ext cx="47" cy="78"/>
              </a:xfrm>
              <a:custGeom>
                <a:avLst/>
                <a:gdLst>
                  <a:gd name="T0" fmla="*/ 12 w 47"/>
                  <a:gd name="T1" fmla="*/ 0 h 78"/>
                  <a:gd name="T2" fmla="*/ 47 w 47"/>
                  <a:gd name="T3" fmla="*/ 78 h 78"/>
                  <a:gd name="T4" fmla="*/ 15 w 47"/>
                  <a:gd name="T5" fmla="*/ 77 h 78"/>
                  <a:gd name="T6" fmla="*/ 0 w 47"/>
                  <a:gd name="T7" fmla="*/ 35 h 78"/>
                  <a:gd name="T8" fmla="*/ 12 w 4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78">
                    <a:moveTo>
                      <a:pt x="12" y="0"/>
                    </a:moveTo>
                    <a:lnTo>
                      <a:pt x="47" y="78"/>
                    </a:lnTo>
                    <a:lnTo>
                      <a:pt x="15" y="77"/>
                    </a:lnTo>
                    <a:lnTo>
                      <a:pt x="0" y="3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71" name="Freeform 117">
                <a:extLst>
                  <a:ext uri="{FF2B5EF4-FFF2-40B4-BE49-F238E27FC236}">
                    <a16:creationId xmlns:a16="http://schemas.microsoft.com/office/drawing/2014/main" id="{6E488952-F58B-1B8B-8800-057E66875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" y="3728"/>
                <a:ext cx="44" cy="51"/>
              </a:xfrm>
              <a:custGeom>
                <a:avLst/>
                <a:gdLst>
                  <a:gd name="T0" fmla="*/ 23 w 44"/>
                  <a:gd name="T1" fmla="*/ 0 h 51"/>
                  <a:gd name="T2" fmla="*/ 0 w 44"/>
                  <a:gd name="T3" fmla="*/ 51 h 51"/>
                  <a:gd name="T4" fmla="*/ 44 w 44"/>
                  <a:gd name="T5" fmla="*/ 45 h 51"/>
                  <a:gd name="T6" fmla="*/ 23 w 44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51">
                    <a:moveTo>
                      <a:pt x="23" y="0"/>
                    </a:moveTo>
                    <a:lnTo>
                      <a:pt x="0" y="51"/>
                    </a:lnTo>
                    <a:lnTo>
                      <a:pt x="44" y="45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672" name="Freeform 118">
                <a:extLst>
                  <a:ext uri="{FF2B5EF4-FFF2-40B4-BE49-F238E27FC236}">
                    <a16:creationId xmlns:a16="http://schemas.microsoft.com/office/drawing/2014/main" id="{D14B0DEE-2D38-B193-6153-24C3AF898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" y="3695"/>
                <a:ext cx="417" cy="95"/>
              </a:xfrm>
              <a:custGeom>
                <a:avLst/>
                <a:gdLst>
                  <a:gd name="T0" fmla="*/ 0 w 417"/>
                  <a:gd name="T1" fmla="*/ 95 h 95"/>
                  <a:gd name="T2" fmla="*/ 66 w 417"/>
                  <a:gd name="T3" fmla="*/ 1 h 95"/>
                  <a:gd name="T4" fmla="*/ 417 w 417"/>
                  <a:gd name="T5" fmla="*/ 0 h 95"/>
                  <a:gd name="T6" fmla="*/ 370 w 417"/>
                  <a:gd name="T7" fmla="*/ 95 h 95"/>
                  <a:gd name="T8" fmla="*/ 0 w 417"/>
                  <a:gd name="T9" fmla="*/ 95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7" h="95">
                    <a:moveTo>
                      <a:pt x="0" y="95"/>
                    </a:moveTo>
                    <a:lnTo>
                      <a:pt x="66" y="1"/>
                    </a:lnTo>
                    <a:lnTo>
                      <a:pt x="417" y="0"/>
                    </a:lnTo>
                    <a:lnTo>
                      <a:pt x="370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9666" name="Text Box 121">
              <a:extLst>
                <a:ext uri="{FF2B5EF4-FFF2-40B4-BE49-F238E27FC236}">
                  <a16:creationId xmlns:a16="http://schemas.microsoft.com/office/drawing/2014/main" id="{28816EA8-40B2-F109-87C2-8904034119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4140" y="4632965"/>
              <a:ext cx="659293" cy="56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HSS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E22B2FF-1B30-CFD5-CC5E-C002003FFAB2}"/>
              </a:ext>
            </a:extLst>
          </p:cNvPr>
          <p:cNvSpPr txBox="1"/>
          <p:nvPr/>
        </p:nvSpPr>
        <p:spPr>
          <a:xfrm>
            <a:off x="754063" y="2274888"/>
            <a:ext cx="884237" cy="769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3G</a:t>
            </a:r>
          </a:p>
        </p:txBody>
      </p:sp>
      <p:sp>
        <p:nvSpPr>
          <p:cNvPr id="479" name="TextBox 478">
            <a:extLst>
              <a:ext uri="{FF2B5EF4-FFF2-40B4-BE49-F238E27FC236}">
                <a16:creationId xmlns:a16="http://schemas.microsoft.com/office/drawing/2014/main" id="{3AC0BA32-1D05-B027-5969-FF9B1BFAE76E}"/>
              </a:ext>
            </a:extLst>
          </p:cNvPr>
          <p:cNvSpPr txBox="1"/>
          <p:nvPr/>
        </p:nvSpPr>
        <p:spPr>
          <a:xfrm>
            <a:off x="782638" y="4070350"/>
            <a:ext cx="1909762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4G-LTE</a:t>
            </a:r>
          </a:p>
        </p:txBody>
      </p:sp>
      <p:grpSp>
        <p:nvGrpSpPr>
          <p:cNvPr id="189508" name="Group 347">
            <a:extLst>
              <a:ext uri="{FF2B5EF4-FFF2-40B4-BE49-F238E27FC236}">
                <a16:creationId xmlns:a16="http://schemas.microsoft.com/office/drawing/2014/main" id="{D9B36A46-D98D-902E-1A1A-4FC786DF38A6}"/>
              </a:ext>
            </a:extLst>
          </p:cNvPr>
          <p:cNvGrpSpPr>
            <a:grpSpLocks/>
          </p:cNvGrpSpPr>
          <p:nvPr/>
        </p:nvGrpSpPr>
        <p:grpSpPr bwMode="auto">
          <a:xfrm>
            <a:off x="4624388" y="2876550"/>
            <a:ext cx="635000" cy="244475"/>
            <a:chOff x="1871277" y="1576300"/>
            <a:chExt cx="1128371" cy="437861"/>
          </a:xfrm>
        </p:grpSpPr>
        <p:sp>
          <p:nvSpPr>
            <p:cNvPr id="481" name="Oval 480">
              <a:extLst>
                <a:ext uri="{FF2B5EF4-FFF2-40B4-BE49-F238E27FC236}">
                  <a16:creationId xmlns:a16="http://schemas.microsoft.com/office/drawing/2014/main" id="{DE058585-D8AE-27A1-D8AA-93FA5662695A}"/>
                </a:ext>
              </a:extLst>
            </p:cNvPr>
            <p:cNvSpPr/>
            <p:nvPr/>
          </p:nvSpPr>
          <p:spPr bwMode="auto">
            <a:xfrm flipV="1">
              <a:off x="1874097" y="1695717"/>
              <a:ext cx="1125551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EB48566A-E218-B763-E04D-55C16A2E98DF}"/>
                </a:ext>
              </a:extLst>
            </p:cNvPr>
            <p:cNvSpPr/>
            <p:nvPr/>
          </p:nvSpPr>
          <p:spPr bwMode="auto">
            <a:xfrm>
              <a:off x="1871277" y="1738366"/>
              <a:ext cx="1128371" cy="11657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83" name="Oval 482">
              <a:extLst>
                <a:ext uri="{FF2B5EF4-FFF2-40B4-BE49-F238E27FC236}">
                  <a16:creationId xmlns:a16="http://schemas.microsoft.com/office/drawing/2014/main" id="{861C6178-F63B-3DD4-5655-E6EF19F314E5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5549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484" name="Freeform 483">
              <a:extLst>
                <a:ext uri="{FF2B5EF4-FFF2-40B4-BE49-F238E27FC236}">
                  <a16:creationId xmlns:a16="http://schemas.microsoft.com/office/drawing/2014/main" id="{B232947C-392B-E293-9B57-8AA728992D1B}"/>
                </a:ext>
              </a:extLst>
            </p:cNvPr>
            <p:cNvSpPr/>
            <p:nvPr/>
          </p:nvSpPr>
          <p:spPr bwMode="auto">
            <a:xfrm>
              <a:off x="2159012" y="1672971"/>
              <a:ext cx="550080" cy="162066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85" name="Freeform 484">
              <a:extLst>
                <a:ext uri="{FF2B5EF4-FFF2-40B4-BE49-F238E27FC236}">
                  <a16:creationId xmlns:a16="http://schemas.microsoft.com/office/drawing/2014/main" id="{DBF0E8FD-F9C1-1157-5C18-735FB5B3E052}"/>
                </a:ext>
              </a:extLst>
            </p:cNvPr>
            <p:cNvSpPr/>
            <p:nvPr/>
          </p:nvSpPr>
          <p:spPr bwMode="auto">
            <a:xfrm>
              <a:off x="2102593" y="1633165"/>
              <a:ext cx="662917" cy="110888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86" name="Freeform 485">
              <a:extLst>
                <a:ext uri="{FF2B5EF4-FFF2-40B4-BE49-F238E27FC236}">
                  <a16:creationId xmlns:a16="http://schemas.microsoft.com/office/drawing/2014/main" id="{846FE81F-8A5B-409B-151F-8C4168FAAFE4}"/>
                </a:ext>
              </a:extLst>
            </p:cNvPr>
            <p:cNvSpPr/>
            <p:nvPr/>
          </p:nvSpPr>
          <p:spPr bwMode="auto">
            <a:xfrm>
              <a:off x="2537016" y="1726993"/>
              <a:ext cx="242600" cy="9667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87" name="Freeform 486">
              <a:extLst>
                <a:ext uri="{FF2B5EF4-FFF2-40B4-BE49-F238E27FC236}">
                  <a16:creationId xmlns:a16="http://schemas.microsoft.com/office/drawing/2014/main" id="{A38E4E36-0537-7922-4E40-3EE4F1217FA7}"/>
                </a:ext>
              </a:extLst>
            </p:cNvPr>
            <p:cNvSpPr/>
            <p:nvPr/>
          </p:nvSpPr>
          <p:spPr bwMode="auto">
            <a:xfrm>
              <a:off x="2091309" y="1729836"/>
              <a:ext cx="239778" cy="9667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0EF9F439-2D1A-60E3-D29D-24FEEC515D76}"/>
                </a:ext>
              </a:extLst>
            </p:cNvPr>
            <p:cNvCxnSpPr>
              <a:endCxn id="483" idx="2"/>
            </p:cNvCxnSpPr>
            <p:nvPr/>
          </p:nvCxnSpPr>
          <p:spPr bwMode="auto">
            <a:xfrm flipH="1" flipV="1">
              <a:off x="1871277" y="1738366"/>
              <a:ext cx="2820" cy="12225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>
              <a:extLst>
                <a:ext uri="{FF2B5EF4-FFF2-40B4-BE49-F238E27FC236}">
                  <a16:creationId xmlns:a16="http://schemas.microsoft.com/office/drawing/2014/main" id="{152C0337-6780-B498-A931-8CC515D08B23}"/>
                </a:ext>
              </a:extLst>
            </p:cNvPr>
            <p:cNvCxnSpPr/>
            <p:nvPr/>
          </p:nvCxnSpPr>
          <p:spPr bwMode="auto">
            <a:xfrm flipH="1" flipV="1">
              <a:off x="2996826" y="1735522"/>
              <a:ext cx="2822" cy="12226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509" name="Group 347">
            <a:extLst>
              <a:ext uri="{FF2B5EF4-FFF2-40B4-BE49-F238E27FC236}">
                <a16:creationId xmlns:a16="http://schemas.microsoft.com/office/drawing/2014/main" id="{4B0426C5-AA2B-A09E-4492-56EFA4BC761F}"/>
              </a:ext>
            </a:extLst>
          </p:cNvPr>
          <p:cNvGrpSpPr>
            <a:grpSpLocks/>
          </p:cNvGrpSpPr>
          <p:nvPr/>
        </p:nvGrpSpPr>
        <p:grpSpPr bwMode="auto">
          <a:xfrm>
            <a:off x="6443663" y="3267075"/>
            <a:ext cx="660400" cy="323850"/>
            <a:chOff x="1871277" y="1576300"/>
            <a:chExt cx="1128371" cy="437861"/>
          </a:xfrm>
        </p:grpSpPr>
        <p:sp>
          <p:nvSpPr>
            <p:cNvPr id="491" name="Oval 490">
              <a:extLst>
                <a:ext uri="{FF2B5EF4-FFF2-40B4-BE49-F238E27FC236}">
                  <a16:creationId xmlns:a16="http://schemas.microsoft.com/office/drawing/2014/main" id="{E30791B4-C733-FEB7-2387-C2D831217036}"/>
                </a:ext>
              </a:extLst>
            </p:cNvPr>
            <p:cNvSpPr/>
            <p:nvPr/>
          </p:nvSpPr>
          <p:spPr bwMode="auto">
            <a:xfrm flipV="1">
              <a:off x="1873989" y="1694351"/>
              <a:ext cx="1125659" cy="31981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id="{AB216B96-D6A7-8046-9AF0-D705DC968F2B}"/>
                </a:ext>
              </a:extLst>
            </p:cNvPr>
            <p:cNvSpPr/>
            <p:nvPr/>
          </p:nvSpPr>
          <p:spPr bwMode="auto">
            <a:xfrm>
              <a:off x="1871277" y="1739425"/>
              <a:ext cx="1128371" cy="1159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93" name="Oval 492">
              <a:extLst>
                <a:ext uri="{FF2B5EF4-FFF2-40B4-BE49-F238E27FC236}">
                  <a16:creationId xmlns:a16="http://schemas.microsoft.com/office/drawing/2014/main" id="{4442B728-81CD-D1C3-BFE3-2DA605EF1174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5658" cy="3198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494" name="Freeform 493">
              <a:extLst>
                <a:ext uri="{FF2B5EF4-FFF2-40B4-BE49-F238E27FC236}">
                  <a16:creationId xmlns:a16="http://schemas.microsoft.com/office/drawing/2014/main" id="{ED3E15C0-C995-96C2-304D-C7E643E9D88F}"/>
                </a:ext>
              </a:extLst>
            </p:cNvPr>
            <p:cNvSpPr/>
            <p:nvPr/>
          </p:nvSpPr>
          <p:spPr bwMode="auto">
            <a:xfrm>
              <a:off x="2158795" y="1672888"/>
              <a:ext cx="547911" cy="16097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95" name="Freeform 494">
              <a:extLst>
                <a:ext uri="{FF2B5EF4-FFF2-40B4-BE49-F238E27FC236}">
                  <a16:creationId xmlns:a16="http://schemas.microsoft.com/office/drawing/2014/main" id="{3F23BEB7-F324-929B-CCAE-5B0E7FF1DEAD}"/>
                </a:ext>
              </a:extLst>
            </p:cNvPr>
            <p:cNvSpPr/>
            <p:nvPr/>
          </p:nvSpPr>
          <p:spPr bwMode="auto">
            <a:xfrm>
              <a:off x="2101833" y="1632106"/>
              <a:ext cx="664546" cy="11161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96" name="Freeform 495">
              <a:extLst>
                <a:ext uri="{FF2B5EF4-FFF2-40B4-BE49-F238E27FC236}">
                  <a16:creationId xmlns:a16="http://schemas.microsoft.com/office/drawing/2014/main" id="{4602F908-0737-24D1-187D-4025CD6083ED}"/>
                </a:ext>
              </a:extLst>
            </p:cNvPr>
            <p:cNvSpPr/>
            <p:nvPr/>
          </p:nvSpPr>
          <p:spPr bwMode="auto">
            <a:xfrm>
              <a:off x="2535822" y="1728693"/>
              <a:ext cx="244119" cy="96586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497" name="Freeform 496">
              <a:extLst>
                <a:ext uri="{FF2B5EF4-FFF2-40B4-BE49-F238E27FC236}">
                  <a16:creationId xmlns:a16="http://schemas.microsoft.com/office/drawing/2014/main" id="{DF8C0FC1-C6E7-0978-ACA8-903B8CA0C323}"/>
                </a:ext>
              </a:extLst>
            </p:cNvPr>
            <p:cNvSpPr/>
            <p:nvPr/>
          </p:nvSpPr>
          <p:spPr bwMode="auto">
            <a:xfrm>
              <a:off x="2090983" y="1730839"/>
              <a:ext cx="238694" cy="96588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cxnSp>
          <p:nvCxnSpPr>
            <p:cNvPr id="498" name="Straight Connector 497">
              <a:extLst>
                <a:ext uri="{FF2B5EF4-FFF2-40B4-BE49-F238E27FC236}">
                  <a16:creationId xmlns:a16="http://schemas.microsoft.com/office/drawing/2014/main" id="{24E6B640-1944-7B47-645F-4D71539645CB}"/>
                </a:ext>
              </a:extLst>
            </p:cNvPr>
            <p:cNvCxnSpPr>
              <a:endCxn id="493" idx="2"/>
            </p:cNvCxnSpPr>
            <p:nvPr/>
          </p:nvCxnSpPr>
          <p:spPr bwMode="auto">
            <a:xfrm flipH="1" flipV="1">
              <a:off x="1871277" y="1737279"/>
              <a:ext cx="2712" cy="12234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id="{F10CD908-1AAB-8E66-BD8D-4BBED84A0261}"/>
                </a:ext>
              </a:extLst>
            </p:cNvPr>
            <p:cNvCxnSpPr/>
            <p:nvPr/>
          </p:nvCxnSpPr>
          <p:spPr bwMode="auto">
            <a:xfrm flipH="1" flipV="1">
              <a:off x="2996935" y="1735132"/>
              <a:ext cx="2713" cy="1223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510" name="Group 347">
            <a:extLst>
              <a:ext uri="{FF2B5EF4-FFF2-40B4-BE49-F238E27FC236}">
                <a16:creationId xmlns:a16="http://schemas.microsoft.com/office/drawing/2014/main" id="{6CEFAE08-9BC7-26F9-C34F-3E4A6E0EDE1C}"/>
              </a:ext>
            </a:extLst>
          </p:cNvPr>
          <p:cNvGrpSpPr>
            <a:grpSpLocks/>
          </p:cNvGrpSpPr>
          <p:nvPr/>
        </p:nvGrpSpPr>
        <p:grpSpPr bwMode="auto">
          <a:xfrm>
            <a:off x="5702300" y="5364163"/>
            <a:ext cx="661988" cy="323850"/>
            <a:chOff x="1871277" y="1576300"/>
            <a:chExt cx="1128371" cy="437861"/>
          </a:xfrm>
        </p:grpSpPr>
        <p:sp>
          <p:nvSpPr>
            <p:cNvPr id="501" name="Oval 500">
              <a:extLst>
                <a:ext uri="{FF2B5EF4-FFF2-40B4-BE49-F238E27FC236}">
                  <a16:creationId xmlns:a16="http://schemas.microsoft.com/office/drawing/2014/main" id="{C7761B2D-0E52-0DB4-BFC3-F3137D9FD589}"/>
                </a:ext>
              </a:extLst>
            </p:cNvPr>
            <p:cNvSpPr/>
            <p:nvPr/>
          </p:nvSpPr>
          <p:spPr bwMode="auto">
            <a:xfrm flipV="1">
              <a:off x="1873984" y="1694350"/>
              <a:ext cx="1125664" cy="31981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F5DC54AD-83A9-9686-EBE0-A52E9159AF4E}"/>
                </a:ext>
              </a:extLst>
            </p:cNvPr>
            <p:cNvSpPr/>
            <p:nvPr/>
          </p:nvSpPr>
          <p:spPr bwMode="auto">
            <a:xfrm>
              <a:off x="1871277" y="1739425"/>
              <a:ext cx="1128371" cy="1159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03" name="Oval 502">
              <a:extLst>
                <a:ext uri="{FF2B5EF4-FFF2-40B4-BE49-F238E27FC236}">
                  <a16:creationId xmlns:a16="http://schemas.microsoft.com/office/drawing/2014/main" id="{FD6A817E-3265-91FF-6F3A-715E826700DF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5664" cy="31981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504" name="Freeform 503">
              <a:extLst>
                <a:ext uri="{FF2B5EF4-FFF2-40B4-BE49-F238E27FC236}">
                  <a16:creationId xmlns:a16="http://schemas.microsoft.com/office/drawing/2014/main" id="{E8574AF9-DB22-68BE-CF31-B112707DB6DE}"/>
                </a:ext>
              </a:extLst>
            </p:cNvPr>
            <p:cNvSpPr/>
            <p:nvPr/>
          </p:nvSpPr>
          <p:spPr bwMode="auto">
            <a:xfrm>
              <a:off x="2160812" y="1672886"/>
              <a:ext cx="546597" cy="160979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05" name="Freeform 504">
              <a:extLst>
                <a:ext uri="{FF2B5EF4-FFF2-40B4-BE49-F238E27FC236}">
                  <a16:creationId xmlns:a16="http://schemas.microsoft.com/office/drawing/2014/main" id="{D6EFB82F-6BCC-FE6C-F08C-13F325235C6D}"/>
                </a:ext>
              </a:extLst>
            </p:cNvPr>
            <p:cNvSpPr/>
            <p:nvPr/>
          </p:nvSpPr>
          <p:spPr bwMode="auto">
            <a:xfrm>
              <a:off x="2103986" y="1632106"/>
              <a:ext cx="660245" cy="11161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06" name="Freeform 505">
              <a:extLst>
                <a:ext uri="{FF2B5EF4-FFF2-40B4-BE49-F238E27FC236}">
                  <a16:creationId xmlns:a16="http://schemas.microsoft.com/office/drawing/2014/main" id="{97518B69-6F95-455F-E6D0-8AAD0E3E543C}"/>
                </a:ext>
              </a:extLst>
            </p:cNvPr>
            <p:cNvSpPr/>
            <p:nvPr/>
          </p:nvSpPr>
          <p:spPr bwMode="auto">
            <a:xfrm>
              <a:off x="2536934" y="1728692"/>
              <a:ext cx="243533" cy="9658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07" name="Freeform 506">
              <a:extLst>
                <a:ext uri="{FF2B5EF4-FFF2-40B4-BE49-F238E27FC236}">
                  <a16:creationId xmlns:a16="http://schemas.microsoft.com/office/drawing/2014/main" id="{78B4A9AD-E420-9FB9-116B-40E3E64952FC}"/>
                </a:ext>
              </a:extLst>
            </p:cNvPr>
            <p:cNvSpPr/>
            <p:nvPr/>
          </p:nvSpPr>
          <p:spPr bwMode="auto">
            <a:xfrm>
              <a:off x="2090458" y="1730839"/>
              <a:ext cx="240826" cy="9658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cxnSp>
          <p:nvCxnSpPr>
            <p:cNvPr id="508" name="Straight Connector 507">
              <a:extLst>
                <a:ext uri="{FF2B5EF4-FFF2-40B4-BE49-F238E27FC236}">
                  <a16:creationId xmlns:a16="http://schemas.microsoft.com/office/drawing/2014/main" id="{72580F9B-AEF8-E09F-8D54-799797F5F670}"/>
                </a:ext>
              </a:extLst>
            </p:cNvPr>
            <p:cNvCxnSpPr>
              <a:endCxn id="503" idx="2"/>
            </p:cNvCxnSpPr>
            <p:nvPr/>
          </p:nvCxnSpPr>
          <p:spPr bwMode="auto">
            <a:xfrm flipH="1" flipV="1">
              <a:off x="1871277" y="1737278"/>
              <a:ext cx="2707" cy="1223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Straight Connector 508">
              <a:extLst>
                <a:ext uri="{FF2B5EF4-FFF2-40B4-BE49-F238E27FC236}">
                  <a16:creationId xmlns:a16="http://schemas.microsoft.com/office/drawing/2014/main" id="{A531B158-1AB6-3593-F2CC-EDC3B1869254}"/>
                </a:ext>
              </a:extLst>
            </p:cNvPr>
            <p:cNvCxnSpPr/>
            <p:nvPr/>
          </p:nvCxnSpPr>
          <p:spPr bwMode="auto">
            <a:xfrm flipH="1" flipV="1">
              <a:off x="2996941" y="1735132"/>
              <a:ext cx="2707" cy="12234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511" name="Group 347">
            <a:extLst>
              <a:ext uri="{FF2B5EF4-FFF2-40B4-BE49-F238E27FC236}">
                <a16:creationId xmlns:a16="http://schemas.microsoft.com/office/drawing/2014/main" id="{D4621D26-E6A9-E332-37FD-E62AB987222B}"/>
              </a:ext>
            </a:extLst>
          </p:cNvPr>
          <p:cNvGrpSpPr>
            <a:grpSpLocks/>
          </p:cNvGrpSpPr>
          <p:nvPr/>
        </p:nvGrpSpPr>
        <p:grpSpPr bwMode="auto">
          <a:xfrm>
            <a:off x="6489700" y="5378450"/>
            <a:ext cx="661988" cy="323850"/>
            <a:chOff x="1871277" y="1576300"/>
            <a:chExt cx="1128371" cy="437861"/>
          </a:xfrm>
        </p:grpSpPr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4A3450D1-C239-41E5-4E9D-9E9CD7C28D43}"/>
                </a:ext>
              </a:extLst>
            </p:cNvPr>
            <p:cNvSpPr/>
            <p:nvPr/>
          </p:nvSpPr>
          <p:spPr bwMode="auto">
            <a:xfrm flipV="1">
              <a:off x="1873984" y="1694351"/>
              <a:ext cx="1125664" cy="31981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16F5505F-7A51-6681-2A72-E388107A3659}"/>
                </a:ext>
              </a:extLst>
            </p:cNvPr>
            <p:cNvSpPr/>
            <p:nvPr/>
          </p:nvSpPr>
          <p:spPr bwMode="auto">
            <a:xfrm>
              <a:off x="1871277" y="1739425"/>
              <a:ext cx="1128371" cy="1159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13" name="Oval 512">
              <a:extLst>
                <a:ext uri="{FF2B5EF4-FFF2-40B4-BE49-F238E27FC236}">
                  <a16:creationId xmlns:a16="http://schemas.microsoft.com/office/drawing/2014/main" id="{E9A09DBD-98A1-789A-138D-DB47923B8153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5664" cy="3198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514" name="Freeform 513">
              <a:extLst>
                <a:ext uri="{FF2B5EF4-FFF2-40B4-BE49-F238E27FC236}">
                  <a16:creationId xmlns:a16="http://schemas.microsoft.com/office/drawing/2014/main" id="{9CC0D040-D9EA-6380-9617-EB4A4EB577FF}"/>
                </a:ext>
              </a:extLst>
            </p:cNvPr>
            <p:cNvSpPr/>
            <p:nvPr/>
          </p:nvSpPr>
          <p:spPr bwMode="auto">
            <a:xfrm>
              <a:off x="2160812" y="1672888"/>
              <a:ext cx="546597" cy="16097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15" name="Freeform 514">
              <a:extLst>
                <a:ext uri="{FF2B5EF4-FFF2-40B4-BE49-F238E27FC236}">
                  <a16:creationId xmlns:a16="http://schemas.microsoft.com/office/drawing/2014/main" id="{FDB02BC0-805A-3E2F-74A8-B6A0631DDFC6}"/>
                </a:ext>
              </a:extLst>
            </p:cNvPr>
            <p:cNvSpPr/>
            <p:nvPr/>
          </p:nvSpPr>
          <p:spPr bwMode="auto">
            <a:xfrm>
              <a:off x="2103986" y="1632106"/>
              <a:ext cx="660245" cy="11161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16" name="Freeform 515">
              <a:extLst>
                <a:ext uri="{FF2B5EF4-FFF2-40B4-BE49-F238E27FC236}">
                  <a16:creationId xmlns:a16="http://schemas.microsoft.com/office/drawing/2014/main" id="{1FF75349-88FE-D1C7-C618-5A048DB54F6A}"/>
                </a:ext>
              </a:extLst>
            </p:cNvPr>
            <p:cNvSpPr/>
            <p:nvPr/>
          </p:nvSpPr>
          <p:spPr bwMode="auto">
            <a:xfrm>
              <a:off x="2536934" y="1728693"/>
              <a:ext cx="243533" cy="96586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517" name="Freeform 516">
              <a:extLst>
                <a:ext uri="{FF2B5EF4-FFF2-40B4-BE49-F238E27FC236}">
                  <a16:creationId xmlns:a16="http://schemas.microsoft.com/office/drawing/2014/main" id="{70C3C5BD-AE20-E5B5-4338-590989F96DD8}"/>
                </a:ext>
              </a:extLst>
            </p:cNvPr>
            <p:cNvSpPr/>
            <p:nvPr/>
          </p:nvSpPr>
          <p:spPr bwMode="auto">
            <a:xfrm>
              <a:off x="2090458" y="1730839"/>
              <a:ext cx="240826" cy="96588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id="{F246B11B-EBBE-4C0D-363A-8B7D00BCF536}"/>
                </a:ext>
              </a:extLst>
            </p:cNvPr>
            <p:cNvCxnSpPr>
              <a:endCxn id="513" idx="2"/>
            </p:cNvCxnSpPr>
            <p:nvPr/>
          </p:nvCxnSpPr>
          <p:spPr bwMode="auto">
            <a:xfrm flipH="1" flipV="1">
              <a:off x="1871277" y="1737279"/>
              <a:ext cx="2707" cy="12234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Straight Connector 518">
              <a:extLst>
                <a:ext uri="{FF2B5EF4-FFF2-40B4-BE49-F238E27FC236}">
                  <a16:creationId xmlns:a16="http://schemas.microsoft.com/office/drawing/2014/main" id="{FA8B7785-2871-9150-7FE5-1054E9146AEA}"/>
                </a:ext>
              </a:extLst>
            </p:cNvPr>
            <p:cNvCxnSpPr/>
            <p:nvPr/>
          </p:nvCxnSpPr>
          <p:spPr bwMode="auto">
            <a:xfrm flipH="1" flipV="1">
              <a:off x="2996941" y="1735132"/>
              <a:ext cx="2707" cy="1223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512" name="Group 1">
            <a:extLst>
              <a:ext uri="{FF2B5EF4-FFF2-40B4-BE49-F238E27FC236}">
                <a16:creationId xmlns:a16="http://schemas.microsoft.com/office/drawing/2014/main" id="{C6A18C61-B635-EB33-038B-EC9B75567DA7}"/>
              </a:ext>
            </a:extLst>
          </p:cNvPr>
          <p:cNvGrpSpPr>
            <a:grpSpLocks/>
          </p:cNvGrpSpPr>
          <p:nvPr/>
        </p:nvGrpSpPr>
        <p:grpSpPr bwMode="auto">
          <a:xfrm>
            <a:off x="1806575" y="1249363"/>
            <a:ext cx="946150" cy="1185862"/>
            <a:chOff x="1733705" y="1468331"/>
            <a:chExt cx="978816" cy="1263746"/>
          </a:xfrm>
        </p:grpSpPr>
        <p:grpSp>
          <p:nvGrpSpPr>
            <p:cNvPr id="189572" name="Group 782">
              <a:extLst>
                <a:ext uri="{FF2B5EF4-FFF2-40B4-BE49-F238E27FC236}">
                  <a16:creationId xmlns:a16="http://schemas.microsoft.com/office/drawing/2014/main" id="{3ED42AF4-2C8B-968E-A3B5-AC58287EAE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6131" y="1468331"/>
              <a:ext cx="436609" cy="542257"/>
              <a:chOff x="742" y="2409"/>
              <a:chExt cx="576" cy="881"/>
            </a:xfrm>
          </p:grpSpPr>
          <p:grpSp>
            <p:nvGrpSpPr>
              <p:cNvPr id="189611" name="Group 783">
                <a:extLst>
                  <a:ext uri="{FF2B5EF4-FFF2-40B4-BE49-F238E27FC236}">
                    <a16:creationId xmlns:a16="http://schemas.microsoft.com/office/drawing/2014/main" id="{15C79A2A-4041-4A19-2152-C6851A12D5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526" name="Line 270">
                  <a:extLst>
                    <a:ext uri="{FF2B5EF4-FFF2-40B4-BE49-F238E27FC236}">
                      <a16:creationId xmlns:a16="http://schemas.microsoft.com/office/drawing/2014/main" id="{D43EBE1E-BC8D-A5FD-8314-4FD177B6C3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31" y="3288"/>
                  <a:ext cx="206" cy="68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27" name="Line 271">
                  <a:extLst>
                    <a:ext uri="{FF2B5EF4-FFF2-40B4-BE49-F238E27FC236}">
                      <a16:creationId xmlns:a16="http://schemas.microsoft.com/office/drawing/2014/main" id="{61AB121A-E393-0272-54F6-F7EE4C0A06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288"/>
                  <a:ext cx="203" cy="67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28" name="Line 272">
                  <a:extLst>
                    <a:ext uri="{FF2B5EF4-FFF2-40B4-BE49-F238E27FC236}">
                      <a16:creationId xmlns:a16="http://schemas.microsoft.com/office/drawing/2014/main" id="{74A1D99F-6E44-736E-0FB3-43DE4951B1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31" y="3959"/>
                  <a:ext cx="206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29" name="Line 273">
                  <a:extLst>
                    <a:ext uri="{FF2B5EF4-FFF2-40B4-BE49-F238E27FC236}">
                      <a16:creationId xmlns:a16="http://schemas.microsoft.com/office/drawing/2014/main" id="{C86AF22F-752D-545C-9166-D11ED9C1BE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7" y="3959"/>
                  <a:ext cx="203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0" name="Line 274">
                  <a:extLst>
                    <a:ext uri="{FF2B5EF4-FFF2-40B4-BE49-F238E27FC236}">
                      <a16:creationId xmlns:a16="http://schemas.microsoft.com/office/drawing/2014/main" id="{101504D0-F233-B562-3DBF-5E247F2833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303"/>
                  <a:ext cx="0" cy="7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1" name="Line 275">
                  <a:extLst>
                    <a:ext uri="{FF2B5EF4-FFF2-40B4-BE49-F238E27FC236}">
                      <a16:creationId xmlns:a16="http://schemas.microsoft.com/office/drawing/2014/main" id="{7DDFF8BC-7A9F-5199-9E10-5B6E7AED82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1" y="3890"/>
                  <a:ext cx="206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2" name="Line 276">
                  <a:extLst>
                    <a:ext uri="{FF2B5EF4-FFF2-40B4-BE49-F238E27FC236}">
                      <a16:creationId xmlns:a16="http://schemas.microsoft.com/office/drawing/2014/main" id="{1CAF8417-E904-4FD9-2888-E2321C8BAF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37" y="3890"/>
                  <a:ext cx="203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3" name="Line 277">
                  <a:extLst>
                    <a:ext uri="{FF2B5EF4-FFF2-40B4-BE49-F238E27FC236}">
                      <a16:creationId xmlns:a16="http://schemas.microsoft.com/office/drawing/2014/main" id="{E8FED0E7-030E-8605-93ED-DBC0E2BEE0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21" y="3669"/>
                  <a:ext cx="116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4" name="Line 278">
                  <a:extLst>
                    <a:ext uri="{FF2B5EF4-FFF2-40B4-BE49-F238E27FC236}">
                      <a16:creationId xmlns:a16="http://schemas.microsoft.com/office/drawing/2014/main" id="{3F3A34B8-AB0E-B642-ABF1-FB27D4A3A4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669"/>
                  <a:ext cx="123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5" name="Line 279">
                  <a:extLst>
                    <a:ext uri="{FF2B5EF4-FFF2-40B4-BE49-F238E27FC236}">
                      <a16:creationId xmlns:a16="http://schemas.microsoft.com/office/drawing/2014/main" id="{F6C217E3-9649-EF1A-2BAC-33E237F599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83" y="3767"/>
                  <a:ext cx="146" cy="7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6" name="Line 280">
                  <a:extLst>
                    <a:ext uri="{FF2B5EF4-FFF2-40B4-BE49-F238E27FC236}">
                      <a16:creationId xmlns:a16="http://schemas.microsoft.com/office/drawing/2014/main" id="{24BA5709-8EB1-0866-30EA-E3942E5C7A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782"/>
                  <a:ext cx="151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7" name="Line 281">
                  <a:extLst>
                    <a:ext uri="{FF2B5EF4-FFF2-40B4-BE49-F238E27FC236}">
                      <a16:creationId xmlns:a16="http://schemas.microsoft.com/office/drawing/2014/main" id="{ED351913-351B-C946-0DF6-ECF7BFEC04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568"/>
                  <a:ext cx="76" cy="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8" name="Line 282">
                  <a:extLst>
                    <a:ext uri="{FF2B5EF4-FFF2-40B4-BE49-F238E27FC236}">
                      <a16:creationId xmlns:a16="http://schemas.microsoft.com/office/drawing/2014/main" id="{B62D5F75-F65D-0C9E-EB58-753E0E0861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429"/>
                  <a:ext cx="47" cy="1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39" name="Line 283">
                  <a:extLst>
                    <a:ext uri="{FF2B5EF4-FFF2-40B4-BE49-F238E27FC236}">
                      <a16:creationId xmlns:a16="http://schemas.microsoft.com/office/drawing/2014/main" id="{A73CCAEA-D0F5-2689-628C-58CD3AAEB1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7" y="3559"/>
                  <a:ext cx="95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40" name="Line 284">
                  <a:extLst>
                    <a:ext uri="{FF2B5EF4-FFF2-40B4-BE49-F238E27FC236}">
                      <a16:creationId xmlns:a16="http://schemas.microsoft.com/office/drawing/2014/main" id="{750CB4EC-A235-8D14-5407-6248E8D920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92" y="3423"/>
                  <a:ext cx="52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pic>
            <p:nvPicPr>
              <p:cNvPr id="189612" name="Picture 799" descr="cell_tower_radiation copy">
                <a:extLst>
                  <a:ext uri="{FF2B5EF4-FFF2-40B4-BE49-F238E27FC236}">
                    <a16:creationId xmlns:a16="http://schemas.microsoft.com/office/drawing/2014/main" id="{AFF0F104-683C-935C-E8CA-A983FEEF3A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5" name="Oval 800">
                <a:extLst>
                  <a:ext uri="{FF2B5EF4-FFF2-40B4-BE49-F238E27FC236}">
                    <a16:creationId xmlns:a16="http://schemas.microsoft.com/office/drawing/2014/main" id="{CFF745A6-4E20-16AC-3934-DDBAD1011B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2596"/>
                <a:ext cx="65" cy="71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89573" name="Group 782">
              <a:extLst>
                <a:ext uri="{FF2B5EF4-FFF2-40B4-BE49-F238E27FC236}">
                  <a16:creationId xmlns:a16="http://schemas.microsoft.com/office/drawing/2014/main" id="{13F8BC3F-1F53-B784-61DF-FAEA0BA884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5912" y="1898524"/>
              <a:ext cx="436609" cy="542257"/>
              <a:chOff x="742" y="2409"/>
              <a:chExt cx="576" cy="881"/>
            </a:xfrm>
          </p:grpSpPr>
          <p:grpSp>
            <p:nvGrpSpPr>
              <p:cNvPr id="189593" name="Group 783">
                <a:extLst>
                  <a:ext uri="{FF2B5EF4-FFF2-40B4-BE49-F238E27FC236}">
                    <a16:creationId xmlns:a16="http://schemas.microsoft.com/office/drawing/2014/main" id="{12B14677-7042-8542-E806-A5C215FE60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545" name="Line 270">
                  <a:extLst>
                    <a:ext uri="{FF2B5EF4-FFF2-40B4-BE49-F238E27FC236}">
                      <a16:creationId xmlns:a16="http://schemas.microsoft.com/office/drawing/2014/main" id="{BCF8EA56-C7B9-B984-FF6A-2078041DCB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31" y="3287"/>
                  <a:ext cx="206" cy="6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46" name="Line 271">
                  <a:extLst>
                    <a:ext uri="{FF2B5EF4-FFF2-40B4-BE49-F238E27FC236}">
                      <a16:creationId xmlns:a16="http://schemas.microsoft.com/office/drawing/2014/main" id="{1103D874-D282-339C-6D41-D9C74D749C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6" y="3287"/>
                  <a:ext cx="203" cy="67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47" name="Line 272">
                  <a:extLst>
                    <a:ext uri="{FF2B5EF4-FFF2-40B4-BE49-F238E27FC236}">
                      <a16:creationId xmlns:a16="http://schemas.microsoft.com/office/drawing/2014/main" id="{522A978A-7380-5B77-216B-CC4E5C9E23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31" y="3958"/>
                  <a:ext cx="206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48" name="Line 273">
                  <a:extLst>
                    <a:ext uri="{FF2B5EF4-FFF2-40B4-BE49-F238E27FC236}">
                      <a16:creationId xmlns:a16="http://schemas.microsoft.com/office/drawing/2014/main" id="{6C989D6D-6603-11ED-E6EA-9C9BFE871F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6" y="3958"/>
                  <a:ext cx="203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49" name="Line 274">
                  <a:extLst>
                    <a:ext uri="{FF2B5EF4-FFF2-40B4-BE49-F238E27FC236}">
                      <a16:creationId xmlns:a16="http://schemas.microsoft.com/office/drawing/2014/main" id="{2B24F9DB-DAA7-88BD-BCCF-9AA98CCA64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6" y="3296"/>
                  <a:ext cx="0" cy="73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0" name="Line 275">
                  <a:extLst>
                    <a:ext uri="{FF2B5EF4-FFF2-40B4-BE49-F238E27FC236}">
                      <a16:creationId xmlns:a16="http://schemas.microsoft.com/office/drawing/2014/main" id="{5CB046D7-1586-F3E2-62EA-0D014AE39D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1" y="3889"/>
                  <a:ext cx="206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1" name="Line 276">
                  <a:extLst>
                    <a:ext uri="{FF2B5EF4-FFF2-40B4-BE49-F238E27FC236}">
                      <a16:creationId xmlns:a16="http://schemas.microsoft.com/office/drawing/2014/main" id="{3A0C45E2-A82B-F02D-0F19-237E818A87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36" y="3889"/>
                  <a:ext cx="203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2" name="Line 277">
                  <a:extLst>
                    <a:ext uri="{FF2B5EF4-FFF2-40B4-BE49-F238E27FC236}">
                      <a16:creationId xmlns:a16="http://schemas.microsoft.com/office/drawing/2014/main" id="{DECD74CE-68E8-8F0D-C795-E612E70EC7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18" y="3668"/>
                  <a:ext cx="118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3" name="Line 278">
                  <a:extLst>
                    <a:ext uri="{FF2B5EF4-FFF2-40B4-BE49-F238E27FC236}">
                      <a16:creationId xmlns:a16="http://schemas.microsoft.com/office/drawing/2014/main" id="{918A1508-6EF0-F8DD-2E31-D3EC902F2E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668"/>
                  <a:ext cx="123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4" name="Line 279">
                  <a:extLst>
                    <a:ext uri="{FF2B5EF4-FFF2-40B4-BE49-F238E27FC236}">
                      <a16:creationId xmlns:a16="http://schemas.microsoft.com/office/drawing/2014/main" id="{DBD3B7B0-515A-95B7-0C33-CD280D9236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1" cy="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5" name="Line 280">
                  <a:extLst>
                    <a:ext uri="{FF2B5EF4-FFF2-40B4-BE49-F238E27FC236}">
                      <a16:creationId xmlns:a16="http://schemas.microsoft.com/office/drawing/2014/main" id="{AC5C0FBA-1D6F-1680-96C0-91521509CA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782"/>
                  <a:ext cx="151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6" name="Line 281">
                  <a:extLst>
                    <a:ext uri="{FF2B5EF4-FFF2-40B4-BE49-F238E27FC236}">
                      <a16:creationId xmlns:a16="http://schemas.microsoft.com/office/drawing/2014/main" id="{CCB7DE39-8080-D9DE-D3CF-CFB10A152E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567"/>
                  <a:ext cx="76" cy="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7" name="Line 282">
                  <a:extLst>
                    <a:ext uri="{FF2B5EF4-FFF2-40B4-BE49-F238E27FC236}">
                      <a16:creationId xmlns:a16="http://schemas.microsoft.com/office/drawing/2014/main" id="{F8E2E28C-0CBF-130D-C7B9-69D573D5FF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429"/>
                  <a:ext cx="47" cy="1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8" name="Line 283">
                  <a:extLst>
                    <a:ext uri="{FF2B5EF4-FFF2-40B4-BE49-F238E27FC236}">
                      <a16:creationId xmlns:a16="http://schemas.microsoft.com/office/drawing/2014/main" id="{6AE2AE0A-F3C5-2D3F-57C2-68574B032C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59" name="Line 284">
                  <a:extLst>
                    <a:ext uri="{FF2B5EF4-FFF2-40B4-BE49-F238E27FC236}">
                      <a16:creationId xmlns:a16="http://schemas.microsoft.com/office/drawing/2014/main" id="{D32542AD-F8B9-E1C8-11C6-B4744A5A2C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4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pic>
            <p:nvPicPr>
              <p:cNvPr id="189594" name="Picture 799" descr="cell_tower_radiation copy">
                <a:extLst>
                  <a:ext uri="{FF2B5EF4-FFF2-40B4-BE49-F238E27FC236}">
                    <a16:creationId xmlns:a16="http://schemas.microsoft.com/office/drawing/2014/main" id="{57D84461-A56A-0A4A-D6E0-102D6B1C96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4" name="Oval 800">
                <a:extLst>
                  <a:ext uri="{FF2B5EF4-FFF2-40B4-BE49-F238E27FC236}">
                    <a16:creationId xmlns:a16="http://schemas.microsoft.com/office/drawing/2014/main" id="{69899B46-7168-F6F4-13CA-DBE8FC2984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2595"/>
                <a:ext cx="65" cy="71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89574" name="Group 782">
              <a:extLst>
                <a:ext uri="{FF2B5EF4-FFF2-40B4-BE49-F238E27FC236}">
                  <a16:creationId xmlns:a16="http://schemas.microsoft.com/office/drawing/2014/main" id="{B3F3B1D2-B791-A0EF-9A13-7EA384647B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33705" y="2189820"/>
              <a:ext cx="436609" cy="542257"/>
              <a:chOff x="742" y="2409"/>
              <a:chExt cx="576" cy="881"/>
            </a:xfrm>
          </p:grpSpPr>
          <p:grpSp>
            <p:nvGrpSpPr>
              <p:cNvPr id="189575" name="Group 783">
                <a:extLst>
                  <a:ext uri="{FF2B5EF4-FFF2-40B4-BE49-F238E27FC236}">
                    <a16:creationId xmlns:a16="http://schemas.microsoft.com/office/drawing/2014/main" id="{395378BF-67B2-26D8-1F8C-F922200D0F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564" name="Line 270">
                  <a:extLst>
                    <a:ext uri="{FF2B5EF4-FFF2-40B4-BE49-F238E27FC236}">
                      <a16:creationId xmlns:a16="http://schemas.microsoft.com/office/drawing/2014/main" id="{FFFB5CB2-0E4C-1678-90AA-C08BABE58E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31" y="3277"/>
                  <a:ext cx="206" cy="68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65" name="Line 271">
                  <a:extLst>
                    <a:ext uri="{FF2B5EF4-FFF2-40B4-BE49-F238E27FC236}">
                      <a16:creationId xmlns:a16="http://schemas.microsoft.com/office/drawing/2014/main" id="{650E28D9-23E0-56CD-36EA-DF5197089C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277"/>
                  <a:ext cx="203" cy="68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66" name="Line 272">
                  <a:extLst>
                    <a:ext uri="{FF2B5EF4-FFF2-40B4-BE49-F238E27FC236}">
                      <a16:creationId xmlns:a16="http://schemas.microsoft.com/office/drawing/2014/main" id="{99C5A2DA-9811-60DA-D131-2C51800D79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31" y="3958"/>
                  <a:ext cx="206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67" name="Line 273">
                  <a:extLst>
                    <a:ext uri="{FF2B5EF4-FFF2-40B4-BE49-F238E27FC236}">
                      <a16:creationId xmlns:a16="http://schemas.microsoft.com/office/drawing/2014/main" id="{B8897AA6-CA78-0D45-BA29-74DB41C7FF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7" y="3958"/>
                  <a:ext cx="203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68" name="Line 274">
                  <a:extLst>
                    <a:ext uri="{FF2B5EF4-FFF2-40B4-BE49-F238E27FC236}">
                      <a16:creationId xmlns:a16="http://schemas.microsoft.com/office/drawing/2014/main" id="{4D5CA664-479B-99B6-7D24-D3075FF2E2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296"/>
                  <a:ext cx="0" cy="73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69" name="Line 275">
                  <a:extLst>
                    <a:ext uri="{FF2B5EF4-FFF2-40B4-BE49-F238E27FC236}">
                      <a16:creationId xmlns:a16="http://schemas.microsoft.com/office/drawing/2014/main" id="{4ACED84C-7934-6453-CE5C-D05E8237FE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1" y="3888"/>
                  <a:ext cx="206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0" name="Line 276">
                  <a:extLst>
                    <a:ext uri="{FF2B5EF4-FFF2-40B4-BE49-F238E27FC236}">
                      <a16:creationId xmlns:a16="http://schemas.microsoft.com/office/drawing/2014/main" id="{5C810E84-1949-4794-8A07-376118B889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37" y="3888"/>
                  <a:ext cx="203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1" name="Line 277">
                  <a:extLst>
                    <a:ext uri="{FF2B5EF4-FFF2-40B4-BE49-F238E27FC236}">
                      <a16:creationId xmlns:a16="http://schemas.microsoft.com/office/drawing/2014/main" id="{898F98F1-5D80-B82D-D135-1C7D2D0DB2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21" y="3668"/>
                  <a:ext cx="116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2" name="Line 278">
                  <a:extLst>
                    <a:ext uri="{FF2B5EF4-FFF2-40B4-BE49-F238E27FC236}">
                      <a16:creationId xmlns:a16="http://schemas.microsoft.com/office/drawing/2014/main" id="{4AC012C7-25FC-3196-3269-C388C3F016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668"/>
                  <a:ext cx="123" cy="5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3" name="Line 279">
                  <a:extLst>
                    <a:ext uri="{FF2B5EF4-FFF2-40B4-BE49-F238E27FC236}">
                      <a16:creationId xmlns:a16="http://schemas.microsoft.com/office/drawing/2014/main" id="{36C2AE26-D488-1C6D-CCB0-F9ED48D992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78" y="3765"/>
                  <a:ext cx="151" cy="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4" name="Line 280">
                  <a:extLst>
                    <a:ext uri="{FF2B5EF4-FFF2-40B4-BE49-F238E27FC236}">
                      <a16:creationId xmlns:a16="http://schemas.microsoft.com/office/drawing/2014/main" id="{C10C11C9-E21C-CC69-6E3B-197C280D00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781"/>
                  <a:ext cx="151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5" name="Line 281">
                  <a:extLst>
                    <a:ext uri="{FF2B5EF4-FFF2-40B4-BE49-F238E27FC236}">
                      <a16:creationId xmlns:a16="http://schemas.microsoft.com/office/drawing/2014/main" id="{7AD26B56-CACA-BB11-F706-913F851731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567"/>
                  <a:ext cx="76" cy="2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6" name="Line 282">
                  <a:extLst>
                    <a:ext uri="{FF2B5EF4-FFF2-40B4-BE49-F238E27FC236}">
                      <a16:creationId xmlns:a16="http://schemas.microsoft.com/office/drawing/2014/main" id="{8FFFEEF6-1059-12DD-1F09-7A04E3ED7F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428"/>
                  <a:ext cx="47" cy="1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7" name="Line 283">
                  <a:extLst>
                    <a:ext uri="{FF2B5EF4-FFF2-40B4-BE49-F238E27FC236}">
                      <a16:creationId xmlns:a16="http://schemas.microsoft.com/office/drawing/2014/main" id="{5625DB89-DD13-A05C-0017-D0FBC2B3AE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7" y="3557"/>
                  <a:ext cx="95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78" name="Line 284">
                  <a:extLst>
                    <a:ext uri="{FF2B5EF4-FFF2-40B4-BE49-F238E27FC236}">
                      <a16:creationId xmlns:a16="http://schemas.microsoft.com/office/drawing/2014/main" id="{9D7FE4D5-20B8-99DD-A777-45EEB932A3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4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pic>
            <p:nvPicPr>
              <p:cNvPr id="189576" name="Picture 799" descr="cell_tower_radiation copy">
                <a:extLst>
                  <a:ext uri="{FF2B5EF4-FFF2-40B4-BE49-F238E27FC236}">
                    <a16:creationId xmlns:a16="http://schemas.microsoft.com/office/drawing/2014/main" id="{06929E7D-7F09-C6CB-02A7-851460DD05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3" name="Oval 800">
                <a:extLst>
                  <a:ext uri="{FF2B5EF4-FFF2-40B4-BE49-F238E27FC236}">
                    <a16:creationId xmlns:a16="http://schemas.microsoft.com/office/drawing/2014/main" id="{E77BB328-5C96-2A81-90E7-30FACCF93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2595"/>
                <a:ext cx="65" cy="71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189513" name="Group 578">
            <a:extLst>
              <a:ext uri="{FF2B5EF4-FFF2-40B4-BE49-F238E27FC236}">
                <a16:creationId xmlns:a16="http://schemas.microsoft.com/office/drawing/2014/main" id="{42FD8848-E823-E9B8-C82E-BFD077EB99B7}"/>
              </a:ext>
            </a:extLst>
          </p:cNvPr>
          <p:cNvGrpSpPr>
            <a:grpSpLocks/>
          </p:cNvGrpSpPr>
          <p:nvPr/>
        </p:nvGrpSpPr>
        <p:grpSpPr bwMode="auto">
          <a:xfrm>
            <a:off x="1911350" y="4775200"/>
            <a:ext cx="946150" cy="1184275"/>
            <a:chOff x="1733705" y="1468331"/>
            <a:chExt cx="978816" cy="1263746"/>
          </a:xfrm>
        </p:grpSpPr>
        <p:grpSp>
          <p:nvGrpSpPr>
            <p:cNvPr id="189515" name="Group 782">
              <a:extLst>
                <a:ext uri="{FF2B5EF4-FFF2-40B4-BE49-F238E27FC236}">
                  <a16:creationId xmlns:a16="http://schemas.microsoft.com/office/drawing/2014/main" id="{00B980A4-041F-63EC-5867-9EB78A3C81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6131" y="1468331"/>
              <a:ext cx="436609" cy="542257"/>
              <a:chOff x="742" y="2409"/>
              <a:chExt cx="576" cy="881"/>
            </a:xfrm>
          </p:grpSpPr>
          <p:grpSp>
            <p:nvGrpSpPr>
              <p:cNvPr id="189554" name="Group 783">
                <a:extLst>
                  <a:ext uri="{FF2B5EF4-FFF2-40B4-BE49-F238E27FC236}">
                    <a16:creationId xmlns:a16="http://schemas.microsoft.com/office/drawing/2014/main" id="{C56D3523-56BE-A269-50EE-3B3A34CAA7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622" name="Line 270">
                  <a:extLst>
                    <a:ext uri="{FF2B5EF4-FFF2-40B4-BE49-F238E27FC236}">
                      <a16:creationId xmlns:a16="http://schemas.microsoft.com/office/drawing/2014/main" id="{6A59E18D-2202-B640-A8DC-14F636B541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31" y="3288"/>
                  <a:ext cx="206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23" name="Line 271">
                  <a:extLst>
                    <a:ext uri="{FF2B5EF4-FFF2-40B4-BE49-F238E27FC236}">
                      <a16:creationId xmlns:a16="http://schemas.microsoft.com/office/drawing/2014/main" id="{8344841C-9A68-B77F-F8B2-2DBBB67B84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288"/>
                  <a:ext cx="203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24" name="Line 272">
                  <a:extLst>
                    <a:ext uri="{FF2B5EF4-FFF2-40B4-BE49-F238E27FC236}">
                      <a16:creationId xmlns:a16="http://schemas.microsoft.com/office/drawing/2014/main" id="{CD0D73AD-5FF8-D012-A597-031A4FF136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31" y="3957"/>
                  <a:ext cx="206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25" name="Line 273">
                  <a:extLst>
                    <a:ext uri="{FF2B5EF4-FFF2-40B4-BE49-F238E27FC236}">
                      <a16:creationId xmlns:a16="http://schemas.microsoft.com/office/drawing/2014/main" id="{717802C3-CFE0-6E48-576A-8E4D5EEA0F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7" y="3957"/>
                  <a:ext cx="203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26" name="Line 274">
                  <a:extLst>
                    <a:ext uri="{FF2B5EF4-FFF2-40B4-BE49-F238E27FC236}">
                      <a16:creationId xmlns:a16="http://schemas.microsoft.com/office/drawing/2014/main" id="{0903A9B9-DFBC-71E6-39E7-479E78469E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304"/>
                  <a:ext cx="0" cy="72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27" name="Line 275">
                  <a:extLst>
                    <a:ext uri="{FF2B5EF4-FFF2-40B4-BE49-F238E27FC236}">
                      <a16:creationId xmlns:a16="http://schemas.microsoft.com/office/drawing/2014/main" id="{B1277BCF-EB49-0F7D-0C22-DE7C489613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1" y="3888"/>
                  <a:ext cx="206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28" name="Line 276">
                  <a:extLst>
                    <a:ext uri="{FF2B5EF4-FFF2-40B4-BE49-F238E27FC236}">
                      <a16:creationId xmlns:a16="http://schemas.microsoft.com/office/drawing/2014/main" id="{89BC3C08-C6AF-EE93-5709-C577AC9D66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37" y="3888"/>
                  <a:ext cx="203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29" name="Line 277">
                  <a:extLst>
                    <a:ext uri="{FF2B5EF4-FFF2-40B4-BE49-F238E27FC236}">
                      <a16:creationId xmlns:a16="http://schemas.microsoft.com/office/drawing/2014/main" id="{533FEA06-A440-0255-2709-AC9BEFDF20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21" y="3667"/>
                  <a:ext cx="116" cy="5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30" name="Line 278">
                  <a:extLst>
                    <a:ext uri="{FF2B5EF4-FFF2-40B4-BE49-F238E27FC236}">
                      <a16:creationId xmlns:a16="http://schemas.microsoft.com/office/drawing/2014/main" id="{A465FD5A-C8B2-AE62-8C16-52B2D980A6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667"/>
                  <a:ext cx="123" cy="5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31" name="Line 279">
                  <a:extLst>
                    <a:ext uri="{FF2B5EF4-FFF2-40B4-BE49-F238E27FC236}">
                      <a16:creationId xmlns:a16="http://schemas.microsoft.com/office/drawing/2014/main" id="{F097EC6D-8BCF-E9DA-E0F7-BF282BF8E1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83" y="3765"/>
                  <a:ext cx="146" cy="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32" name="Line 280">
                  <a:extLst>
                    <a:ext uri="{FF2B5EF4-FFF2-40B4-BE49-F238E27FC236}">
                      <a16:creationId xmlns:a16="http://schemas.microsoft.com/office/drawing/2014/main" id="{DF1F7ED3-63EE-5DDB-BFED-A579B4D2AD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780"/>
                  <a:ext cx="151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33" name="Line 281">
                  <a:extLst>
                    <a:ext uri="{FF2B5EF4-FFF2-40B4-BE49-F238E27FC236}">
                      <a16:creationId xmlns:a16="http://schemas.microsoft.com/office/drawing/2014/main" id="{AD3A517D-5C44-FDED-D871-F4CE595055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566"/>
                  <a:ext cx="76" cy="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34" name="Line 282">
                  <a:extLst>
                    <a:ext uri="{FF2B5EF4-FFF2-40B4-BE49-F238E27FC236}">
                      <a16:creationId xmlns:a16="http://schemas.microsoft.com/office/drawing/2014/main" id="{B0811FD6-A84E-7562-5BA1-FC71706631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427"/>
                  <a:ext cx="47" cy="2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35" name="Line 283">
                  <a:extLst>
                    <a:ext uri="{FF2B5EF4-FFF2-40B4-BE49-F238E27FC236}">
                      <a16:creationId xmlns:a16="http://schemas.microsoft.com/office/drawing/2014/main" id="{DE27F9CD-782B-9F18-31D9-41910BC596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7" y="3559"/>
                  <a:ext cx="95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36" name="Line 284">
                  <a:extLst>
                    <a:ext uri="{FF2B5EF4-FFF2-40B4-BE49-F238E27FC236}">
                      <a16:creationId xmlns:a16="http://schemas.microsoft.com/office/drawing/2014/main" id="{363B06CE-8877-ED23-AFE5-08D08A549E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92" y="3421"/>
                  <a:ext cx="52" cy="3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pic>
            <p:nvPicPr>
              <p:cNvPr id="189555" name="Picture 799" descr="cell_tower_radiation copy">
                <a:extLst>
                  <a:ext uri="{FF2B5EF4-FFF2-40B4-BE49-F238E27FC236}">
                    <a16:creationId xmlns:a16="http://schemas.microsoft.com/office/drawing/2014/main" id="{BCC56568-4400-B56B-E2A8-003BDEA79B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21" name="Oval 800">
                <a:extLst>
                  <a:ext uri="{FF2B5EF4-FFF2-40B4-BE49-F238E27FC236}">
                    <a16:creationId xmlns:a16="http://schemas.microsoft.com/office/drawing/2014/main" id="{C8816277-B6EE-308C-5C12-6014FB65A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2596"/>
                <a:ext cx="65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89516" name="Group 782">
              <a:extLst>
                <a:ext uri="{FF2B5EF4-FFF2-40B4-BE49-F238E27FC236}">
                  <a16:creationId xmlns:a16="http://schemas.microsoft.com/office/drawing/2014/main" id="{F3C49805-E4F2-2E5A-9217-EF95C96417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5912" y="1898524"/>
              <a:ext cx="436609" cy="542257"/>
              <a:chOff x="742" y="2409"/>
              <a:chExt cx="576" cy="881"/>
            </a:xfrm>
          </p:grpSpPr>
          <p:grpSp>
            <p:nvGrpSpPr>
              <p:cNvPr id="189536" name="Group 783">
                <a:extLst>
                  <a:ext uri="{FF2B5EF4-FFF2-40B4-BE49-F238E27FC236}">
                    <a16:creationId xmlns:a16="http://schemas.microsoft.com/office/drawing/2014/main" id="{29044B41-F018-580C-F936-D76058DA7B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604" name="Line 270">
                  <a:extLst>
                    <a:ext uri="{FF2B5EF4-FFF2-40B4-BE49-F238E27FC236}">
                      <a16:creationId xmlns:a16="http://schemas.microsoft.com/office/drawing/2014/main" id="{95386C94-3715-7152-C78C-D9C8EE018D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31" y="3288"/>
                  <a:ext cx="206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05" name="Line 271">
                  <a:extLst>
                    <a:ext uri="{FF2B5EF4-FFF2-40B4-BE49-F238E27FC236}">
                      <a16:creationId xmlns:a16="http://schemas.microsoft.com/office/drawing/2014/main" id="{183510E9-D852-D8B9-6886-FBBFE797B4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6" y="3288"/>
                  <a:ext cx="203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06" name="Line 272">
                  <a:extLst>
                    <a:ext uri="{FF2B5EF4-FFF2-40B4-BE49-F238E27FC236}">
                      <a16:creationId xmlns:a16="http://schemas.microsoft.com/office/drawing/2014/main" id="{5F42E87A-4C20-9F64-978B-D8B89072E2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31" y="3957"/>
                  <a:ext cx="206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07" name="Line 273">
                  <a:extLst>
                    <a:ext uri="{FF2B5EF4-FFF2-40B4-BE49-F238E27FC236}">
                      <a16:creationId xmlns:a16="http://schemas.microsoft.com/office/drawing/2014/main" id="{D9E550DE-3360-EE9E-60A8-DCB10DA5F7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6" y="3957"/>
                  <a:ext cx="203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08" name="Line 274">
                  <a:extLst>
                    <a:ext uri="{FF2B5EF4-FFF2-40B4-BE49-F238E27FC236}">
                      <a16:creationId xmlns:a16="http://schemas.microsoft.com/office/drawing/2014/main" id="{951CE371-2D7C-C4E5-C934-A5EA78F87D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6" y="3304"/>
                  <a:ext cx="0" cy="72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09" name="Line 275">
                  <a:extLst>
                    <a:ext uri="{FF2B5EF4-FFF2-40B4-BE49-F238E27FC236}">
                      <a16:creationId xmlns:a16="http://schemas.microsoft.com/office/drawing/2014/main" id="{44F41F94-BC3B-6D85-D859-B42C20B8FB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1" y="3888"/>
                  <a:ext cx="206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0" name="Line 276">
                  <a:extLst>
                    <a:ext uri="{FF2B5EF4-FFF2-40B4-BE49-F238E27FC236}">
                      <a16:creationId xmlns:a16="http://schemas.microsoft.com/office/drawing/2014/main" id="{87C0AAA9-6FAE-8CF2-FB4D-5E157557DE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36" y="3888"/>
                  <a:ext cx="203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1" name="Line 277">
                  <a:extLst>
                    <a:ext uri="{FF2B5EF4-FFF2-40B4-BE49-F238E27FC236}">
                      <a16:creationId xmlns:a16="http://schemas.microsoft.com/office/drawing/2014/main" id="{41E54056-0596-3230-45DB-26ABE61523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18" y="3667"/>
                  <a:ext cx="118" cy="5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2" name="Line 278">
                  <a:extLst>
                    <a:ext uri="{FF2B5EF4-FFF2-40B4-BE49-F238E27FC236}">
                      <a16:creationId xmlns:a16="http://schemas.microsoft.com/office/drawing/2014/main" id="{276D818E-CFE1-E84D-07AA-395C034808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667"/>
                  <a:ext cx="123" cy="5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3" name="Line 279">
                  <a:extLst>
                    <a:ext uri="{FF2B5EF4-FFF2-40B4-BE49-F238E27FC236}">
                      <a16:creationId xmlns:a16="http://schemas.microsoft.com/office/drawing/2014/main" id="{282E6709-4898-BF24-74D0-27D8FB121E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78" y="3765"/>
                  <a:ext cx="151" cy="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4" name="Line 280">
                  <a:extLst>
                    <a:ext uri="{FF2B5EF4-FFF2-40B4-BE49-F238E27FC236}">
                      <a16:creationId xmlns:a16="http://schemas.microsoft.com/office/drawing/2014/main" id="{15E38BF6-A1C3-8F58-FC37-C095C2ADC1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781"/>
                  <a:ext cx="151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5" name="Line 281">
                  <a:extLst>
                    <a:ext uri="{FF2B5EF4-FFF2-40B4-BE49-F238E27FC236}">
                      <a16:creationId xmlns:a16="http://schemas.microsoft.com/office/drawing/2014/main" id="{B52256BF-B22D-05C0-12F2-B650D7C5CD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566"/>
                  <a:ext cx="76" cy="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6" name="Line 282">
                  <a:extLst>
                    <a:ext uri="{FF2B5EF4-FFF2-40B4-BE49-F238E27FC236}">
                      <a16:creationId xmlns:a16="http://schemas.microsoft.com/office/drawing/2014/main" id="{29359280-8AC8-15E3-851D-A9ACB6304D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6" y="3427"/>
                  <a:ext cx="47" cy="2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7" name="Line 283">
                  <a:extLst>
                    <a:ext uri="{FF2B5EF4-FFF2-40B4-BE49-F238E27FC236}">
                      <a16:creationId xmlns:a16="http://schemas.microsoft.com/office/drawing/2014/main" id="{831952AC-930D-6DA5-5006-5E7935601E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7" y="3560"/>
                  <a:ext cx="95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18" name="Line 284">
                  <a:extLst>
                    <a:ext uri="{FF2B5EF4-FFF2-40B4-BE49-F238E27FC236}">
                      <a16:creationId xmlns:a16="http://schemas.microsoft.com/office/drawing/2014/main" id="{856298C7-5459-8903-7FEF-29B72F8252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9" y="3421"/>
                  <a:ext cx="54" cy="3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pic>
            <p:nvPicPr>
              <p:cNvPr id="189537" name="Picture 799" descr="cell_tower_radiation copy">
                <a:extLst>
                  <a:ext uri="{FF2B5EF4-FFF2-40B4-BE49-F238E27FC236}">
                    <a16:creationId xmlns:a16="http://schemas.microsoft.com/office/drawing/2014/main" id="{3C5A0FC0-3CA9-6775-9EA7-292635341A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03" name="Oval 800">
                <a:extLst>
                  <a:ext uri="{FF2B5EF4-FFF2-40B4-BE49-F238E27FC236}">
                    <a16:creationId xmlns:a16="http://schemas.microsoft.com/office/drawing/2014/main" id="{58ECF51E-7146-2E31-3CB4-5169D3030C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2596"/>
                <a:ext cx="65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grpSp>
          <p:nvGrpSpPr>
            <p:cNvPr id="189517" name="Group 782">
              <a:extLst>
                <a:ext uri="{FF2B5EF4-FFF2-40B4-BE49-F238E27FC236}">
                  <a16:creationId xmlns:a16="http://schemas.microsoft.com/office/drawing/2014/main" id="{5FDBF9AC-DC38-1AC3-D983-863763E8C7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33705" y="2189820"/>
              <a:ext cx="436609" cy="542257"/>
              <a:chOff x="742" y="2409"/>
              <a:chExt cx="576" cy="881"/>
            </a:xfrm>
          </p:grpSpPr>
          <p:grpSp>
            <p:nvGrpSpPr>
              <p:cNvPr id="189518" name="Group 783">
                <a:extLst>
                  <a:ext uri="{FF2B5EF4-FFF2-40B4-BE49-F238E27FC236}">
                    <a16:creationId xmlns:a16="http://schemas.microsoft.com/office/drawing/2014/main" id="{FC28B71B-9E31-1D7F-44E3-2FE3960C3D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586" name="Line 270">
                  <a:extLst>
                    <a:ext uri="{FF2B5EF4-FFF2-40B4-BE49-F238E27FC236}">
                      <a16:creationId xmlns:a16="http://schemas.microsoft.com/office/drawing/2014/main" id="{510B8CE1-0A6F-1B46-703A-88D0E3D062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31" y="3288"/>
                  <a:ext cx="206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87" name="Line 271">
                  <a:extLst>
                    <a:ext uri="{FF2B5EF4-FFF2-40B4-BE49-F238E27FC236}">
                      <a16:creationId xmlns:a16="http://schemas.microsoft.com/office/drawing/2014/main" id="{5C67DA55-62A3-7A27-5A5B-77B4BB33F9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288"/>
                  <a:ext cx="203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88" name="Line 272">
                  <a:extLst>
                    <a:ext uri="{FF2B5EF4-FFF2-40B4-BE49-F238E27FC236}">
                      <a16:creationId xmlns:a16="http://schemas.microsoft.com/office/drawing/2014/main" id="{E3A8393F-3DFC-8D28-D521-C26B81AFBF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31" y="3957"/>
                  <a:ext cx="206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89" name="Line 273">
                  <a:extLst>
                    <a:ext uri="{FF2B5EF4-FFF2-40B4-BE49-F238E27FC236}">
                      <a16:creationId xmlns:a16="http://schemas.microsoft.com/office/drawing/2014/main" id="{610231B0-D420-8285-28F3-FC4A7B5A42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37" y="3957"/>
                  <a:ext cx="203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0" name="Line 274">
                  <a:extLst>
                    <a:ext uri="{FF2B5EF4-FFF2-40B4-BE49-F238E27FC236}">
                      <a16:creationId xmlns:a16="http://schemas.microsoft.com/office/drawing/2014/main" id="{593A2718-5F48-D8AC-7A64-16899E02A8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7" y="3304"/>
                  <a:ext cx="0" cy="72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1" name="Line 275">
                  <a:extLst>
                    <a:ext uri="{FF2B5EF4-FFF2-40B4-BE49-F238E27FC236}">
                      <a16:creationId xmlns:a16="http://schemas.microsoft.com/office/drawing/2014/main" id="{A75C576F-459B-8F6A-0AE7-7851DA0C3F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1" y="3888"/>
                  <a:ext cx="206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2" name="Line 276">
                  <a:extLst>
                    <a:ext uri="{FF2B5EF4-FFF2-40B4-BE49-F238E27FC236}">
                      <a16:creationId xmlns:a16="http://schemas.microsoft.com/office/drawing/2014/main" id="{F23DD50F-C3D6-3514-BDDD-48C9F2AF33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37" y="3888"/>
                  <a:ext cx="203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3" name="Line 277">
                  <a:extLst>
                    <a:ext uri="{FF2B5EF4-FFF2-40B4-BE49-F238E27FC236}">
                      <a16:creationId xmlns:a16="http://schemas.microsoft.com/office/drawing/2014/main" id="{07BB2E4C-4A61-4D75-C41D-9D6A5BCA90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21" y="3667"/>
                  <a:ext cx="116" cy="5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4" name="Line 278">
                  <a:extLst>
                    <a:ext uri="{FF2B5EF4-FFF2-40B4-BE49-F238E27FC236}">
                      <a16:creationId xmlns:a16="http://schemas.microsoft.com/office/drawing/2014/main" id="{70819D5A-D6FF-90DD-10DC-FC8F057223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667"/>
                  <a:ext cx="123" cy="5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5" name="Line 279">
                  <a:extLst>
                    <a:ext uri="{FF2B5EF4-FFF2-40B4-BE49-F238E27FC236}">
                      <a16:creationId xmlns:a16="http://schemas.microsoft.com/office/drawing/2014/main" id="{D43C4726-C36A-E5B8-4C12-7A91C78E9C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78" y="3765"/>
                  <a:ext cx="151" cy="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6" name="Line 280">
                  <a:extLst>
                    <a:ext uri="{FF2B5EF4-FFF2-40B4-BE49-F238E27FC236}">
                      <a16:creationId xmlns:a16="http://schemas.microsoft.com/office/drawing/2014/main" id="{C8C97EEA-FDFD-B4BA-0268-C78A70F5B2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781"/>
                  <a:ext cx="151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7" name="Line 281">
                  <a:extLst>
                    <a:ext uri="{FF2B5EF4-FFF2-40B4-BE49-F238E27FC236}">
                      <a16:creationId xmlns:a16="http://schemas.microsoft.com/office/drawing/2014/main" id="{1312686F-AE0C-572F-89B4-F0B2548097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566"/>
                  <a:ext cx="76" cy="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8" name="Line 282">
                  <a:extLst>
                    <a:ext uri="{FF2B5EF4-FFF2-40B4-BE49-F238E27FC236}">
                      <a16:creationId xmlns:a16="http://schemas.microsoft.com/office/drawing/2014/main" id="{83A80061-506B-DAE8-4DC9-0DC4FE0552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7" y="3427"/>
                  <a:ext cx="47" cy="2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599" name="Line 283">
                  <a:extLst>
                    <a:ext uri="{FF2B5EF4-FFF2-40B4-BE49-F238E27FC236}">
                      <a16:creationId xmlns:a16="http://schemas.microsoft.com/office/drawing/2014/main" id="{1DDC862D-1C85-EF9A-334A-E4108B6EC1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7" y="3560"/>
                  <a:ext cx="95" cy="3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600" name="Line 284">
                  <a:extLst>
                    <a:ext uri="{FF2B5EF4-FFF2-40B4-BE49-F238E27FC236}">
                      <a16:creationId xmlns:a16="http://schemas.microsoft.com/office/drawing/2014/main" id="{451C1CA5-4665-3094-9485-7FFE818A47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9" y="3421"/>
                  <a:ext cx="54" cy="3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</p:grpSp>
          <p:pic>
            <p:nvPicPr>
              <p:cNvPr id="189519" name="Picture 799" descr="cell_tower_radiation copy">
                <a:extLst>
                  <a:ext uri="{FF2B5EF4-FFF2-40B4-BE49-F238E27FC236}">
                    <a16:creationId xmlns:a16="http://schemas.microsoft.com/office/drawing/2014/main" id="{09EA9153-3DF2-5960-264C-56F198C67A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85" name="Oval 800">
                <a:extLst>
                  <a:ext uri="{FF2B5EF4-FFF2-40B4-BE49-F238E27FC236}">
                    <a16:creationId xmlns:a16="http://schemas.microsoft.com/office/drawing/2014/main" id="{6689C6AF-F8D1-468E-55D6-A8C95BE5F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" y="2596"/>
                <a:ext cx="65" cy="69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C7F39A-6EAB-92B0-C764-5EFE18436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6BAA2FB-33B1-1747-94D8-B33B5E356A3C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>
            <a:extLst>
              <a:ext uri="{FF2B5EF4-FFF2-40B4-BE49-F238E27FC236}">
                <a16:creationId xmlns:a16="http://schemas.microsoft.com/office/drawing/2014/main" id="{3681253E-0654-C535-A40E-7FCE89394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230188"/>
            <a:ext cx="51768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0">
                <a:solidFill>
                  <a:srgbClr val="000000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4G: differences from 3G</a:t>
            </a:r>
          </a:p>
        </p:txBody>
      </p:sp>
      <p:pic>
        <p:nvPicPr>
          <p:cNvPr id="190466" name="Picture 6" descr="underline_base">
            <a:extLst>
              <a:ext uri="{FF2B5EF4-FFF2-40B4-BE49-F238E27FC236}">
                <a16:creationId xmlns:a16="http://schemas.microsoft.com/office/drawing/2014/main" id="{9834A43F-2285-3167-C1F8-12DFE384D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812800"/>
            <a:ext cx="5170487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7" name="Content Placeholder 2">
            <a:extLst>
              <a:ext uri="{FF2B5EF4-FFF2-40B4-BE49-F238E27FC236}">
                <a16:creationId xmlns:a16="http://schemas.microsoft.com/office/drawing/2014/main" id="{9BED0107-5596-E4AE-C679-7AFBC0A3F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84288"/>
            <a:ext cx="7772400" cy="4648200"/>
          </a:xfrm>
        </p:spPr>
        <p:txBody>
          <a:bodyPr/>
          <a:lstStyle/>
          <a:p>
            <a:pPr marL="238125" indent="-238125"/>
            <a:r>
              <a:rPr lang="en-US" altLang="en-US" sz="2400">
                <a:ea typeface="ＭＳ Ｐゴシック" panose="020B0600070205080204" pitchFamily="34" charset="-128"/>
              </a:rPr>
              <a:t>all IP core: IP packets tunneled (through core IP network) from base station to gateway</a:t>
            </a:r>
          </a:p>
          <a:p>
            <a:pPr marL="238125" indent="-238125"/>
            <a:r>
              <a:rPr lang="en-US" altLang="en-US" sz="2400">
                <a:ea typeface="ＭＳ Ｐゴシック" panose="020B0600070205080204" pitchFamily="34" charset="-128"/>
              </a:rPr>
              <a:t>no separation between voice and data – all traffic carried over IP core to gateway</a:t>
            </a:r>
          </a:p>
        </p:txBody>
      </p:sp>
      <p:grpSp>
        <p:nvGrpSpPr>
          <p:cNvPr id="190468" name="Group 486">
            <a:extLst>
              <a:ext uri="{FF2B5EF4-FFF2-40B4-BE49-F238E27FC236}">
                <a16:creationId xmlns:a16="http://schemas.microsoft.com/office/drawing/2014/main" id="{8953159A-ACD7-5225-5570-F7F4A31EC52D}"/>
              </a:ext>
            </a:extLst>
          </p:cNvPr>
          <p:cNvGrpSpPr>
            <a:grpSpLocks/>
          </p:cNvGrpSpPr>
          <p:nvPr/>
        </p:nvGrpSpPr>
        <p:grpSpPr bwMode="auto">
          <a:xfrm>
            <a:off x="554038" y="5926138"/>
            <a:ext cx="5413375" cy="708025"/>
            <a:chOff x="1495425" y="5249771"/>
            <a:chExt cx="5413375" cy="708025"/>
          </a:xfrm>
        </p:grpSpPr>
        <p:cxnSp>
          <p:nvCxnSpPr>
            <p:cNvPr id="664" name="Straight Connector 663">
              <a:extLst>
                <a:ext uri="{FF2B5EF4-FFF2-40B4-BE49-F238E27FC236}">
                  <a16:creationId xmlns:a16="http://schemas.microsoft.com/office/drawing/2014/main" id="{E5B37AE5-D875-6A69-EF8D-0B3D6D602CEE}"/>
                </a:ext>
              </a:extLst>
            </p:cNvPr>
            <p:cNvCxnSpPr/>
            <p:nvPr/>
          </p:nvCxnSpPr>
          <p:spPr>
            <a:xfrm>
              <a:off x="3943350" y="5386296"/>
              <a:ext cx="0" cy="495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5" name="Straight Connector 664">
              <a:extLst>
                <a:ext uri="{FF2B5EF4-FFF2-40B4-BE49-F238E27FC236}">
                  <a16:creationId xmlns:a16="http://schemas.microsoft.com/office/drawing/2014/main" id="{D85CFD9B-A069-23E1-37A0-3C3A16FA57FC}"/>
                </a:ext>
              </a:extLst>
            </p:cNvPr>
            <p:cNvCxnSpPr/>
            <p:nvPr/>
          </p:nvCxnSpPr>
          <p:spPr>
            <a:xfrm>
              <a:off x="1495425" y="5624421"/>
              <a:ext cx="246380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624" name="TextBox 258">
              <a:extLst>
                <a:ext uri="{FF2B5EF4-FFF2-40B4-BE49-F238E27FC236}">
                  <a16:creationId xmlns:a16="http://schemas.microsoft.com/office/drawing/2014/main" id="{2EE0E780-273F-01FD-2C77-7141E06EF3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0768" y="5249771"/>
              <a:ext cx="2111375" cy="708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radio access network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Universal Terrestrial Radio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Access Network (UTRAN)</a:t>
              </a:r>
            </a:p>
          </p:txBody>
        </p:sp>
        <p:cxnSp>
          <p:nvCxnSpPr>
            <p:cNvPr id="667" name="Straight Connector 666">
              <a:extLst>
                <a:ext uri="{FF2B5EF4-FFF2-40B4-BE49-F238E27FC236}">
                  <a16:creationId xmlns:a16="http://schemas.microsoft.com/office/drawing/2014/main" id="{9D921AD0-AB0C-756C-29AC-1BF5ECF27772}"/>
                </a:ext>
              </a:extLst>
            </p:cNvPr>
            <p:cNvCxnSpPr/>
            <p:nvPr/>
          </p:nvCxnSpPr>
          <p:spPr>
            <a:xfrm flipH="1">
              <a:off x="1512887" y="5279933"/>
              <a:ext cx="6350" cy="609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8" name="Straight Connector 667">
              <a:extLst>
                <a:ext uri="{FF2B5EF4-FFF2-40B4-BE49-F238E27FC236}">
                  <a16:creationId xmlns:a16="http://schemas.microsoft.com/office/drawing/2014/main" id="{6E056D1D-5B98-B947-060F-444FEBB89043}"/>
                </a:ext>
              </a:extLst>
            </p:cNvPr>
            <p:cNvCxnSpPr/>
            <p:nvPr/>
          </p:nvCxnSpPr>
          <p:spPr>
            <a:xfrm>
              <a:off x="4705350" y="5624421"/>
              <a:ext cx="220345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627" name="TextBox 261">
              <a:extLst>
                <a:ext uri="{FF2B5EF4-FFF2-40B4-BE49-F238E27FC236}">
                  <a16:creationId xmlns:a16="http://schemas.microsoft.com/office/drawing/2014/main" id="{69CBF444-1719-661F-855B-18963BE322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0526" y="5310625"/>
              <a:ext cx="2146241" cy="584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Evolved Packet Core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(EPC)</a:t>
              </a:r>
              <a:endParaRPr lang="en-US" altLang="en-US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70" name="Straight Connector 669">
              <a:extLst>
                <a:ext uri="{FF2B5EF4-FFF2-40B4-BE49-F238E27FC236}">
                  <a16:creationId xmlns:a16="http://schemas.microsoft.com/office/drawing/2014/main" id="{BFF14405-4FF5-B4F9-1FA1-4F53B866892E}"/>
                </a:ext>
              </a:extLst>
            </p:cNvPr>
            <p:cNvCxnSpPr/>
            <p:nvPr/>
          </p:nvCxnSpPr>
          <p:spPr>
            <a:xfrm>
              <a:off x="6908800" y="5348196"/>
              <a:ext cx="0" cy="4968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1" name="Straight Arrow Connector 670">
              <a:extLst>
                <a:ext uri="{FF2B5EF4-FFF2-40B4-BE49-F238E27FC236}">
                  <a16:creationId xmlns:a16="http://schemas.microsoft.com/office/drawing/2014/main" id="{DB9255D4-94F9-932C-4EED-BAD271E56E6F}"/>
                </a:ext>
              </a:extLst>
            </p:cNvPr>
            <p:cNvCxnSpPr/>
            <p:nvPr/>
          </p:nvCxnSpPr>
          <p:spPr>
            <a:xfrm flipH="1">
              <a:off x="3932237" y="5624421"/>
              <a:ext cx="592138" cy="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0469" name="Line 96">
            <a:extLst>
              <a:ext uri="{FF2B5EF4-FFF2-40B4-BE49-F238E27FC236}">
                <a16:creationId xmlns:a16="http://schemas.microsoft.com/office/drawing/2014/main" id="{C5150404-2F5C-EDB0-27F3-D29E9D8EE7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59025" y="5580063"/>
            <a:ext cx="3463925" cy="258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0" name="Line 97">
            <a:extLst>
              <a:ext uri="{FF2B5EF4-FFF2-40B4-BE49-F238E27FC236}">
                <a16:creationId xmlns:a16="http://schemas.microsoft.com/office/drawing/2014/main" id="{9BEEC50E-FF7E-29AE-0CFF-DF6525DD93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0350" y="5500688"/>
            <a:ext cx="2965450" cy="33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1" name="Line 98">
            <a:extLst>
              <a:ext uri="{FF2B5EF4-FFF2-40B4-BE49-F238E27FC236}">
                <a16:creationId xmlns:a16="http://schemas.microsoft.com/office/drawing/2014/main" id="{43D3F5AC-C210-B983-050A-18AD3F877FD5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7600" y="5208588"/>
            <a:ext cx="3411538" cy="280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0472" name="Picture 122" descr="imgyjavg[1]">
            <a:extLst>
              <a:ext uri="{FF2B5EF4-FFF2-40B4-BE49-F238E27FC236}">
                <a16:creationId xmlns:a16="http://schemas.microsoft.com/office/drawing/2014/main" id="{388579C8-08DE-2D9D-CB09-C070377AA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5064125"/>
            <a:ext cx="252413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0473" name="Group 123">
            <a:extLst>
              <a:ext uri="{FF2B5EF4-FFF2-40B4-BE49-F238E27FC236}">
                <a16:creationId xmlns:a16="http://schemas.microsoft.com/office/drawing/2014/main" id="{EA56B4BF-ED07-6B0E-3E74-071ADAB07E23}"/>
              </a:ext>
            </a:extLst>
          </p:cNvPr>
          <p:cNvGrpSpPr>
            <a:grpSpLocks/>
          </p:cNvGrpSpPr>
          <p:nvPr/>
        </p:nvGrpSpPr>
        <p:grpSpPr bwMode="auto">
          <a:xfrm>
            <a:off x="569913" y="5384800"/>
            <a:ext cx="831850" cy="144463"/>
            <a:chOff x="3072" y="739"/>
            <a:chExt cx="652" cy="146"/>
          </a:xfrm>
        </p:grpSpPr>
        <p:pic>
          <p:nvPicPr>
            <p:cNvPr id="190619" name="Picture 124" descr="lgv_fqmg[1]">
              <a:extLst>
                <a:ext uri="{FF2B5EF4-FFF2-40B4-BE49-F238E27FC236}">
                  <a16:creationId xmlns:a16="http://schemas.microsoft.com/office/drawing/2014/main" id="{655270C6-FAA9-A8A2-6317-2102D913A8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0620" name="Line 125">
              <a:extLst>
                <a:ext uri="{FF2B5EF4-FFF2-40B4-BE49-F238E27FC236}">
                  <a16:creationId xmlns:a16="http://schemas.microsoft.com/office/drawing/2014/main" id="{E5E21056-6D4F-4E44-39C9-E0E24C85C0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621" name="Line 126">
              <a:extLst>
                <a:ext uri="{FF2B5EF4-FFF2-40B4-BE49-F238E27FC236}">
                  <a16:creationId xmlns:a16="http://schemas.microsoft.com/office/drawing/2014/main" id="{7F81EF6C-5548-51F0-CC39-630E51533F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90474" name="Picture 128" descr="imgyjavg[1]">
            <a:extLst>
              <a:ext uri="{FF2B5EF4-FFF2-40B4-BE49-F238E27FC236}">
                <a16:creationId xmlns:a16="http://schemas.microsoft.com/office/drawing/2014/main" id="{EF84B041-D9DC-4841-9876-CB4688C98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5649913"/>
            <a:ext cx="252413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5" name="Freeform 222">
            <a:extLst>
              <a:ext uri="{FF2B5EF4-FFF2-40B4-BE49-F238E27FC236}">
                <a16:creationId xmlns:a16="http://schemas.microsoft.com/office/drawing/2014/main" id="{33E8E066-4173-7932-186F-C764B00B3C5A}"/>
              </a:ext>
            </a:extLst>
          </p:cNvPr>
          <p:cNvSpPr>
            <a:spLocks/>
          </p:cNvSpPr>
          <p:nvPr/>
        </p:nvSpPr>
        <p:spPr bwMode="auto">
          <a:xfrm>
            <a:off x="7486650" y="4837113"/>
            <a:ext cx="1235075" cy="1331912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0476" name="Text Box 223">
            <a:extLst>
              <a:ext uri="{FF2B5EF4-FFF2-40B4-BE49-F238E27FC236}">
                <a16:creationId xmlns:a16="http://schemas.microsoft.com/office/drawing/2014/main" id="{7DBB3C72-63AB-6926-1FC4-7A325BA89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4600" y="5108575"/>
            <a:ext cx="8826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</a:p>
        </p:txBody>
      </p:sp>
      <p:grpSp>
        <p:nvGrpSpPr>
          <p:cNvPr id="190477" name="Group 224">
            <a:extLst>
              <a:ext uri="{FF2B5EF4-FFF2-40B4-BE49-F238E27FC236}">
                <a16:creationId xmlns:a16="http://schemas.microsoft.com/office/drawing/2014/main" id="{9F36D4DB-952B-9708-7344-2BA5896283E0}"/>
              </a:ext>
            </a:extLst>
          </p:cNvPr>
          <p:cNvGrpSpPr>
            <a:grpSpLocks/>
          </p:cNvGrpSpPr>
          <p:nvPr/>
        </p:nvGrpSpPr>
        <p:grpSpPr bwMode="auto">
          <a:xfrm>
            <a:off x="6721475" y="5003800"/>
            <a:ext cx="550863" cy="793750"/>
            <a:chOff x="611" y="3693"/>
            <a:chExt cx="449" cy="287"/>
          </a:xfrm>
        </p:grpSpPr>
        <p:sp>
          <p:nvSpPr>
            <p:cNvPr id="190610" name="Rectangle 225">
              <a:extLst>
                <a:ext uri="{FF2B5EF4-FFF2-40B4-BE49-F238E27FC236}">
                  <a16:creationId xmlns:a16="http://schemas.microsoft.com/office/drawing/2014/main" id="{7C39DA27-56C1-A1D2-9493-14C237DDA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90611" name="Group 226">
              <a:extLst>
                <a:ext uri="{FF2B5EF4-FFF2-40B4-BE49-F238E27FC236}">
                  <a16:creationId xmlns:a16="http://schemas.microsoft.com/office/drawing/2014/main" id="{6CC26DFF-4CB5-6DC8-CAF6-4470348CC7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90617" name="Freeform 227">
                <a:extLst>
                  <a:ext uri="{FF2B5EF4-FFF2-40B4-BE49-F238E27FC236}">
                    <a16:creationId xmlns:a16="http://schemas.microsoft.com/office/drawing/2014/main" id="{5C8448FB-9F52-0722-22C1-93FD9A7BD0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618" name="Freeform 228">
                <a:extLst>
                  <a:ext uri="{FF2B5EF4-FFF2-40B4-BE49-F238E27FC236}">
                    <a16:creationId xmlns:a16="http://schemas.microsoft.com/office/drawing/2014/main" id="{F52A7443-AC7F-3DFB-C1B2-22BFB0BCFC85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0612" name="Freeform 229">
              <a:extLst>
                <a:ext uri="{FF2B5EF4-FFF2-40B4-BE49-F238E27FC236}">
                  <a16:creationId xmlns:a16="http://schemas.microsoft.com/office/drawing/2014/main" id="{F88A90D7-2794-D767-74D2-3DCE8D558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613" name="Freeform 230">
              <a:extLst>
                <a:ext uri="{FF2B5EF4-FFF2-40B4-BE49-F238E27FC236}">
                  <a16:creationId xmlns:a16="http://schemas.microsoft.com/office/drawing/2014/main" id="{4BCB8CF5-B76D-850B-1B96-9F58E543B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614" name="Freeform 231">
              <a:extLst>
                <a:ext uri="{FF2B5EF4-FFF2-40B4-BE49-F238E27FC236}">
                  <a16:creationId xmlns:a16="http://schemas.microsoft.com/office/drawing/2014/main" id="{73CF6647-A647-1B6D-AC8D-2A23A23CB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615" name="Freeform 232">
              <a:extLst>
                <a:ext uri="{FF2B5EF4-FFF2-40B4-BE49-F238E27FC236}">
                  <a16:creationId xmlns:a16="http://schemas.microsoft.com/office/drawing/2014/main" id="{EAD4FD57-46E6-4FEB-A377-61CC5EF6E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616" name="Freeform 233">
              <a:extLst>
                <a:ext uri="{FF2B5EF4-FFF2-40B4-BE49-F238E27FC236}">
                  <a16:creationId xmlns:a16="http://schemas.microsoft.com/office/drawing/2014/main" id="{52458C02-47DF-C455-93A8-9E0802F32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0478" name="Text Box 234">
            <a:extLst>
              <a:ext uri="{FF2B5EF4-FFF2-40B4-BE49-F238E27FC236}">
                <a16:creationId xmlns:a16="http://schemas.microsoft.com/office/drawing/2014/main" id="{5674A44A-449B-E14D-7F8C-FF87D9CB8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088" y="5781675"/>
            <a:ext cx="812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P-GW</a:t>
            </a:r>
          </a:p>
        </p:txBody>
      </p:sp>
      <p:sp>
        <p:nvSpPr>
          <p:cNvPr id="190479" name="Text Box 235">
            <a:extLst>
              <a:ext uri="{FF2B5EF4-FFF2-40B4-BE49-F238E27FC236}">
                <a16:creationId xmlns:a16="http://schemas.microsoft.com/office/drawing/2014/main" id="{A5D01356-C944-5EFA-CBDB-016E5E5FB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1325" y="4946650"/>
            <a:ext cx="3619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90480" name="Line 240">
            <a:extLst>
              <a:ext uri="{FF2B5EF4-FFF2-40B4-BE49-F238E27FC236}">
                <a16:creationId xmlns:a16="http://schemas.microsoft.com/office/drawing/2014/main" id="{A2A1117D-85A1-5D6E-04D6-86F512C53B5B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1700" y="550545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0481" name="Group 224">
            <a:extLst>
              <a:ext uri="{FF2B5EF4-FFF2-40B4-BE49-F238E27FC236}">
                <a16:creationId xmlns:a16="http://schemas.microsoft.com/office/drawing/2014/main" id="{DFBB7626-8DF7-5055-69FB-2DC702118AF4}"/>
              </a:ext>
            </a:extLst>
          </p:cNvPr>
          <p:cNvGrpSpPr>
            <a:grpSpLocks/>
          </p:cNvGrpSpPr>
          <p:nvPr/>
        </p:nvGrpSpPr>
        <p:grpSpPr bwMode="auto">
          <a:xfrm>
            <a:off x="5956300" y="4994275"/>
            <a:ext cx="550863" cy="793750"/>
            <a:chOff x="611" y="3693"/>
            <a:chExt cx="449" cy="287"/>
          </a:xfrm>
        </p:grpSpPr>
        <p:sp>
          <p:nvSpPr>
            <p:cNvPr id="190601" name="Rectangle 225">
              <a:extLst>
                <a:ext uri="{FF2B5EF4-FFF2-40B4-BE49-F238E27FC236}">
                  <a16:creationId xmlns:a16="http://schemas.microsoft.com/office/drawing/2014/main" id="{B30998E1-03C6-BC49-415F-4D46F7EC8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" y="3774"/>
              <a:ext cx="336" cy="20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b="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grpSp>
          <p:nvGrpSpPr>
            <p:cNvPr id="190602" name="Group 226">
              <a:extLst>
                <a:ext uri="{FF2B5EF4-FFF2-40B4-BE49-F238E27FC236}">
                  <a16:creationId xmlns:a16="http://schemas.microsoft.com/office/drawing/2014/main" id="{CCF78F9B-8550-5780-6939-7F820107FE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" y="3826"/>
              <a:ext cx="224" cy="110"/>
              <a:chOff x="687" y="3826"/>
              <a:chExt cx="224" cy="110"/>
            </a:xfrm>
          </p:grpSpPr>
          <p:sp>
            <p:nvSpPr>
              <p:cNvPr id="190608" name="Freeform 227">
                <a:extLst>
                  <a:ext uri="{FF2B5EF4-FFF2-40B4-BE49-F238E27FC236}">
                    <a16:creationId xmlns:a16="http://schemas.microsoft.com/office/drawing/2014/main" id="{9B46C812-B4C1-4AEB-DC6F-27A3065C0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609" name="Freeform 228">
                <a:extLst>
                  <a:ext uri="{FF2B5EF4-FFF2-40B4-BE49-F238E27FC236}">
                    <a16:creationId xmlns:a16="http://schemas.microsoft.com/office/drawing/2014/main" id="{688BFF3F-4166-AF81-8E5A-EDEC65EF9FDE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9" y="3826"/>
                <a:ext cx="222" cy="110"/>
              </a:xfrm>
              <a:custGeom>
                <a:avLst/>
                <a:gdLst>
                  <a:gd name="T0" fmla="*/ 0 w 222"/>
                  <a:gd name="T1" fmla="*/ 110 h 110"/>
                  <a:gd name="T2" fmla="*/ 36 w 222"/>
                  <a:gd name="T3" fmla="*/ 110 h 110"/>
                  <a:gd name="T4" fmla="*/ 183 w 222"/>
                  <a:gd name="T5" fmla="*/ 0 h 110"/>
                  <a:gd name="T6" fmla="*/ 222 w 222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2" h="110">
                    <a:moveTo>
                      <a:pt x="0" y="110"/>
                    </a:moveTo>
                    <a:lnTo>
                      <a:pt x="36" y="110"/>
                    </a:lnTo>
                    <a:lnTo>
                      <a:pt x="183" y="0"/>
                    </a:lnTo>
                    <a:lnTo>
                      <a:pt x="22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0603" name="Freeform 229">
              <a:extLst>
                <a:ext uri="{FF2B5EF4-FFF2-40B4-BE49-F238E27FC236}">
                  <a16:creationId xmlns:a16="http://schemas.microsoft.com/office/drawing/2014/main" id="{FC58D6CC-862F-D9B7-80DB-DA9CD15C1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3704"/>
              <a:ext cx="62" cy="74"/>
            </a:xfrm>
            <a:custGeom>
              <a:avLst/>
              <a:gdLst>
                <a:gd name="T0" fmla="*/ 36 w 62"/>
                <a:gd name="T1" fmla="*/ 0 h 74"/>
                <a:gd name="T2" fmla="*/ 62 w 62"/>
                <a:gd name="T3" fmla="*/ 57 h 74"/>
                <a:gd name="T4" fmla="*/ 0 w 62"/>
                <a:gd name="T5" fmla="*/ 74 h 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2" h="74">
                  <a:moveTo>
                    <a:pt x="36" y="0"/>
                  </a:moveTo>
                  <a:lnTo>
                    <a:pt x="62" y="57"/>
                  </a:lnTo>
                  <a:lnTo>
                    <a:pt x="0" y="74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604" name="Freeform 230">
              <a:extLst>
                <a:ext uri="{FF2B5EF4-FFF2-40B4-BE49-F238E27FC236}">
                  <a16:creationId xmlns:a16="http://schemas.microsoft.com/office/drawing/2014/main" id="{83A5FE7D-7CD0-D8FF-4E7F-203A722E8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" y="3764"/>
              <a:ext cx="63" cy="216"/>
            </a:xfrm>
            <a:custGeom>
              <a:avLst/>
              <a:gdLst>
                <a:gd name="T0" fmla="*/ 2 w 63"/>
                <a:gd name="T1" fmla="*/ 12 h 225"/>
                <a:gd name="T2" fmla="*/ 0 w 63"/>
                <a:gd name="T3" fmla="*/ 144 h 225"/>
                <a:gd name="T4" fmla="*/ 62 w 63"/>
                <a:gd name="T5" fmla="*/ 129 h 225"/>
                <a:gd name="T6" fmla="*/ 63 w 63"/>
                <a:gd name="T7" fmla="*/ 0 h 225"/>
                <a:gd name="T8" fmla="*/ 2 w 63"/>
                <a:gd name="T9" fmla="*/ 12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3" h="225">
                  <a:moveTo>
                    <a:pt x="2" y="16"/>
                  </a:moveTo>
                  <a:lnTo>
                    <a:pt x="0" y="225"/>
                  </a:lnTo>
                  <a:lnTo>
                    <a:pt x="62" y="202"/>
                  </a:lnTo>
                  <a:lnTo>
                    <a:pt x="63" y="0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605" name="Freeform 231">
              <a:extLst>
                <a:ext uri="{FF2B5EF4-FFF2-40B4-BE49-F238E27FC236}">
                  <a16:creationId xmlns:a16="http://schemas.microsoft.com/office/drawing/2014/main" id="{D4A4A494-8A0F-3D2B-F833-34F7AFBC1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" y="3693"/>
              <a:ext cx="47" cy="78"/>
            </a:xfrm>
            <a:custGeom>
              <a:avLst/>
              <a:gdLst>
                <a:gd name="T0" fmla="*/ 12 w 47"/>
                <a:gd name="T1" fmla="*/ 0 h 78"/>
                <a:gd name="T2" fmla="*/ 47 w 47"/>
                <a:gd name="T3" fmla="*/ 78 h 78"/>
                <a:gd name="T4" fmla="*/ 15 w 47"/>
                <a:gd name="T5" fmla="*/ 77 h 78"/>
                <a:gd name="T6" fmla="*/ 0 w 47"/>
                <a:gd name="T7" fmla="*/ 35 h 78"/>
                <a:gd name="T8" fmla="*/ 12 w 47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78">
                  <a:moveTo>
                    <a:pt x="12" y="0"/>
                  </a:moveTo>
                  <a:lnTo>
                    <a:pt x="47" y="78"/>
                  </a:lnTo>
                  <a:lnTo>
                    <a:pt x="15" y="77"/>
                  </a:lnTo>
                  <a:lnTo>
                    <a:pt x="0" y="3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606" name="Freeform 232">
              <a:extLst>
                <a:ext uri="{FF2B5EF4-FFF2-40B4-BE49-F238E27FC236}">
                  <a16:creationId xmlns:a16="http://schemas.microsoft.com/office/drawing/2014/main" id="{11E414ED-3D89-FD84-B5B0-69947F678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3728"/>
              <a:ext cx="44" cy="51"/>
            </a:xfrm>
            <a:custGeom>
              <a:avLst/>
              <a:gdLst>
                <a:gd name="T0" fmla="*/ 23 w 44"/>
                <a:gd name="T1" fmla="*/ 0 h 51"/>
                <a:gd name="T2" fmla="*/ 0 w 44"/>
                <a:gd name="T3" fmla="*/ 51 h 51"/>
                <a:gd name="T4" fmla="*/ 44 w 44"/>
                <a:gd name="T5" fmla="*/ 45 h 51"/>
                <a:gd name="T6" fmla="*/ 23 w 4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51">
                  <a:moveTo>
                    <a:pt x="23" y="0"/>
                  </a:moveTo>
                  <a:lnTo>
                    <a:pt x="0" y="51"/>
                  </a:lnTo>
                  <a:lnTo>
                    <a:pt x="44" y="4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0607" name="Freeform 233">
              <a:extLst>
                <a:ext uri="{FF2B5EF4-FFF2-40B4-BE49-F238E27FC236}">
                  <a16:creationId xmlns:a16="http://schemas.microsoft.com/office/drawing/2014/main" id="{33254474-C41A-D38B-60BA-92023173F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" y="3695"/>
              <a:ext cx="417" cy="95"/>
            </a:xfrm>
            <a:custGeom>
              <a:avLst/>
              <a:gdLst>
                <a:gd name="T0" fmla="*/ 0 w 417"/>
                <a:gd name="T1" fmla="*/ 95 h 95"/>
                <a:gd name="T2" fmla="*/ 66 w 417"/>
                <a:gd name="T3" fmla="*/ 1 h 95"/>
                <a:gd name="T4" fmla="*/ 417 w 417"/>
                <a:gd name="T5" fmla="*/ 0 h 95"/>
                <a:gd name="T6" fmla="*/ 370 w 417"/>
                <a:gd name="T7" fmla="*/ 95 h 95"/>
                <a:gd name="T8" fmla="*/ 0 w 417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7" h="95">
                  <a:moveTo>
                    <a:pt x="0" y="95"/>
                  </a:moveTo>
                  <a:lnTo>
                    <a:pt x="66" y="1"/>
                  </a:lnTo>
                  <a:lnTo>
                    <a:pt x="417" y="0"/>
                  </a:lnTo>
                  <a:lnTo>
                    <a:pt x="370" y="9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0482" name="Text Box 234">
            <a:extLst>
              <a:ext uri="{FF2B5EF4-FFF2-40B4-BE49-F238E27FC236}">
                <a16:creationId xmlns:a16="http://schemas.microsoft.com/office/drawing/2014/main" id="{9BF77A5B-416C-FB28-3DC8-4FACBF1A9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3" y="5773738"/>
            <a:ext cx="8128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S-GW</a:t>
            </a:r>
          </a:p>
        </p:txBody>
      </p:sp>
      <p:sp>
        <p:nvSpPr>
          <p:cNvPr id="190483" name="Text Box 235">
            <a:extLst>
              <a:ext uri="{FF2B5EF4-FFF2-40B4-BE49-F238E27FC236}">
                <a16:creationId xmlns:a16="http://schemas.microsoft.com/office/drawing/2014/main" id="{3BE65A2F-D93F-9DF4-E12C-0E422A37B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6150" y="4937125"/>
            <a:ext cx="3619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90484" name="Line 240">
            <a:extLst>
              <a:ext uri="{FF2B5EF4-FFF2-40B4-BE49-F238E27FC236}">
                <a16:creationId xmlns:a16="http://schemas.microsoft.com/office/drawing/2014/main" id="{26B5F82B-8D80-7769-5223-FC859632C9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6525" y="549592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0E16EC-F723-497A-8B67-B9DDA92B7382}"/>
              </a:ext>
            </a:extLst>
          </p:cNvPr>
          <p:cNvSpPr txBox="1"/>
          <p:nvPr/>
        </p:nvSpPr>
        <p:spPr>
          <a:xfrm>
            <a:off x="292100" y="3765550"/>
            <a:ext cx="1557338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UE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(user element)</a:t>
            </a:r>
          </a:p>
        </p:txBody>
      </p:sp>
      <p:cxnSp>
        <p:nvCxnSpPr>
          <p:cNvPr id="190486" name="Straight Connector 9">
            <a:extLst>
              <a:ext uri="{FF2B5EF4-FFF2-40B4-BE49-F238E27FC236}">
                <a16:creationId xmlns:a16="http://schemas.microsoft.com/office/drawing/2014/main" id="{E58B2007-F127-9727-9DF5-8454BBA5DD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93788" y="4343400"/>
            <a:ext cx="0" cy="614363"/>
          </a:xfrm>
          <a:prstGeom prst="line">
            <a:avLst/>
          </a:prstGeom>
          <a:noFill/>
          <a:ln w="9525" algn="ctr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2" name="TextBox 671">
            <a:extLst>
              <a:ext uri="{FF2B5EF4-FFF2-40B4-BE49-F238E27FC236}">
                <a16:creationId xmlns:a16="http://schemas.microsoft.com/office/drawing/2014/main" id="{13C5AAA7-5A09-1E82-5328-9364A97E1973}"/>
              </a:ext>
            </a:extLst>
          </p:cNvPr>
          <p:cNvSpPr txBox="1"/>
          <p:nvPr/>
        </p:nvSpPr>
        <p:spPr>
          <a:xfrm>
            <a:off x="1770063" y="3765550"/>
            <a:ext cx="1446212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eNodeB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(base station)</a:t>
            </a:r>
          </a:p>
        </p:txBody>
      </p:sp>
      <p:cxnSp>
        <p:nvCxnSpPr>
          <p:cNvPr id="190488" name="Straight Connector 672">
            <a:extLst>
              <a:ext uri="{FF2B5EF4-FFF2-40B4-BE49-F238E27FC236}">
                <a16:creationId xmlns:a16="http://schemas.microsoft.com/office/drawing/2014/main" id="{2EC7A11B-9EE8-BCC6-33E1-0EF7AB70D2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70138" y="4321175"/>
            <a:ext cx="4762" cy="485775"/>
          </a:xfrm>
          <a:prstGeom prst="line">
            <a:avLst/>
          </a:prstGeom>
          <a:noFill/>
          <a:ln w="9525" algn="ctr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5" name="TextBox 674">
            <a:extLst>
              <a:ext uri="{FF2B5EF4-FFF2-40B4-BE49-F238E27FC236}">
                <a16:creationId xmlns:a16="http://schemas.microsoft.com/office/drawing/2014/main" id="{C6F15F84-CB83-F139-9030-FCB7BF0DA454}"/>
              </a:ext>
            </a:extLst>
          </p:cNvPr>
          <p:cNvSpPr txBox="1"/>
          <p:nvPr/>
        </p:nvSpPr>
        <p:spPr>
          <a:xfrm>
            <a:off x="7107238" y="3376613"/>
            <a:ext cx="1249362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Packet data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network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 Gateway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 (P-GW)</a:t>
            </a:r>
          </a:p>
        </p:txBody>
      </p:sp>
      <p:cxnSp>
        <p:nvCxnSpPr>
          <p:cNvPr id="190490" name="Straight Connector 675">
            <a:extLst>
              <a:ext uri="{FF2B5EF4-FFF2-40B4-BE49-F238E27FC236}">
                <a16:creationId xmlns:a16="http://schemas.microsoft.com/office/drawing/2014/main" id="{7D35218F-CF46-3E8A-3B8B-0DABF1405F9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005638" y="4322763"/>
            <a:ext cx="288925" cy="542925"/>
          </a:xfrm>
          <a:prstGeom prst="line">
            <a:avLst/>
          </a:prstGeom>
          <a:noFill/>
          <a:ln w="9525" algn="ctr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7" name="TextBox 676">
            <a:extLst>
              <a:ext uri="{FF2B5EF4-FFF2-40B4-BE49-F238E27FC236}">
                <a16:creationId xmlns:a16="http://schemas.microsoft.com/office/drawing/2014/main" id="{B755E0C0-2D5F-5C95-C7B1-24E92CCF9D3B}"/>
              </a:ext>
            </a:extLst>
          </p:cNvPr>
          <p:cNvSpPr txBox="1"/>
          <p:nvPr/>
        </p:nvSpPr>
        <p:spPr>
          <a:xfrm>
            <a:off x="6188075" y="3397250"/>
            <a:ext cx="995363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Serving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Gateway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000090"/>
                </a:solidFill>
                <a:latin typeface="Calibri" panose="020F0502020204030204"/>
                <a:ea typeface="+mn-ea"/>
              </a:rPr>
              <a:t> (S-GW)</a:t>
            </a:r>
          </a:p>
        </p:txBody>
      </p:sp>
      <p:cxnSp>
        <p:nvCxnSpPr>
          <p:cNvPr id="190492" name="Straight Connector 677">
            <a:extLst>
              <a:ext uri="{FF2B5EF4-FFF2-40B4-BE49-F238E27FC236}">
                <a16:creationId xmlns:a16="http://schemas.microsoft.com/office/drawing/2014/main" id="{6889C270-8954-4C9D-97F3-09D666369042}"/>
              </a:ext>
            </a:extLst>
          </p:cNvPr>
          <p:cNvCxnSpPr>
            <a:cxnSpLocks noChangeShapeType="1"/>
            <a:stCxn id="677" idx="2"/>
          </p:cNvCxnSpPr>
          <p:nvPr/>
        </p:nvCxnSpPr>
        <p:spPr bwMode="auto">
          <a:xfrm flipH="1">
            <a:off x="6337300" y="4319588"/>
            <a:ext cx="349250" cy="619125"/>
          </a:xfrm>
          <a:prstGeom prst="line">
            <a:avLst/>
          </a:prstGeom>
          <a:noFill/>
          <a:ln w="9525" algn="ctr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9" name="TextBox 678">
            <a:extLst>
              <a:ext uri="{FF2B5EF4-FFF2-40B4-BE49-F238E27FC236}">
                <a16:creationId xmlns:a16="http://schemas.microsoft.com/office/drawing/2014/main" id="{D6C72A34-49FC-7FF7-F04E-30E3CB97946D}"/>
              </a:ext>
            </a:extLst>
          </p:cNvPr>
          <p:cNvSpPr txBox="1"/>
          <p:nvPr/>
        </p:nvSpPr>
        <p:spPr>
          <a:xfrm>
            <a:off x="2819400" y="5395913"/>
            <a:ext cx="6350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solidFill>
                  <a:srgbClr val="CC0000"/>
                </a:solidFill>
                <a:latin typeface="Calibri" panose="020F0502020204030204"/>
                <a:ea typeface="+mn-ea"/>
              </a:rPr>
              <a:t>data</a:t>
            </a:r>
          </a:p>
        </p:txBody>
      </p:sp>
      <p:grpSp>
        <p:nvGrpSpPr>
          <p:cNvPr id="190494" name="Group 1">
            <a:extLst>
              <a:ext uri="{FF2B5EF4-FFF2-40B4-BE49-F238E27FC236}">
                <a16:creationId xmlns:a16="http://schemas.microsoft.com/office/drawing/2014/main" id="{000C8E9E-FF9F-DA48-C4A4-0F8DD96DC98A}"/>
              </a:ext>
            </a:extLst>
          </p:cNvPr>
          <p:cNvGrpSpPr>
            <a:grpSpLocks/>
          </p:cNvGrpSpPr>
          <p:nvPr/>
        </p:nvGrpSpPr>
        <p:grpSpPr bwMode="auto">
          <a:xfrm>
            <a:off x="2387600" y="3036888"/>
            <a:ext cx="3770313" cy="2662237"/>
            <a:chOff x="2387580" y="3037521"/>
            <a:chExt cx="3769997" cy="2661882"/>
          </a:xfrm>
        </p:grpSpPr>
        <p:sp>
          <p:nvSpPr>
            <p:cNvPr id="190573" name="Line 238">
              <a:extLst>
                <a:ext uri="{FF2B5EF4-FFF2-40B4-BE49-F238E27FC236}">
                  <a16:creationId xmlns:a16="http://schemas.microsoft.com/office/drawing/2014/main" id="{9460C8A8-F160-441E-0A35-77CB8BA74B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9629" y="4812246"/>
              <a:ext cx="1461475" cy="5416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574" name="Line 238">
              <a:extLst>
                <a:ext uri="{FF2B5EF4-FFF2-40B4-BE49-F238E27FC236}">
                  <a16:creationId xmlns:a16="http://schemas.microsoft.com/office/drawing/2014/main" id="{BD0196D0-D050-0952-5ACC-FBA4676EB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36482" y="4807495"/>
              <a:ext cx="1751742" cy="2968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575" name="Line 238">
              <a:extLst>
                <a:ext uri="{FF2B5EF4-FFF2-40B4-BE49-F238E27FC236}">
                  <a16:creationId xmlns:a16="http://schemas.microsoft.com/office/drawing/2014/main" id="{566BC1C8-799B-39E1-11CD-46DB09DBAB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87580" y="4864861"/>
              <a:ext cx="1800643" cy="8345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576" name="Line 238">
              <a:extLst>
                <a:ext uri="{FF2B5EF4-FFF2-40B4-BE49-F238E27FC236}">
                  <a16:creationId xmlns:a16="http://schemas.microsoft.com/office/drawing/2014/main" id="{4D84E80B-38C5-6AC0-642C-5ECA379969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39087" y="4944462"/>
              <a:ext cx="1216590" cy="3485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0577" name="Line 238">
              <a:extLst>
                <a:ext uri="{FF2B5EF4-FFF2-40B4-BE49-F238E27FC236}">
                  <a16:creationId xmlns:a16="http://schemas.microsoft.com/office/drawing/2014/main" id="{5A4D93D5-C3DF-D4E2-F848-182E6C7E4F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10870" y="4650826"/>
              <a:ext cx="205932" cy="1614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0578" name="Group 493">
              <a:extLst>
                <a:ext uri="{FF2B5EF4-FFF2-40B4-BE49-F238E27FC236}">
                  <a16:creationId xmlns:a16="http://schemas.microsoft.com/office/drawing/2014/main" id="{632D57AA-9CFF-0E63-CED2-5961896C55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4725" y="4207019"/>
              <a:ext cx="723200" cy="880827"/>
              <a:chOff x="4804140" y="4632965"/>
              <a:chExt cx="723200" cy="1348762"/>
            </a:xfrm>
          </p:grpSpPr>
          <p:grpSp>
            <p:nvGrpSpPr>
              <p:cNvPr id="190593" name="Group 109">
                <a:extLst>
                  <a:ext uri="{FF2B5EF4-FFF2-40B4-BE49-F238E27FC236}">
                    <a16:creationId xmlns:a16="http://schemas.microsoft.com/office/drawing/2014/main" id="{1BF98B7A-99B9-A4DE-9D02-5A6F642118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67640" y="5188066"/>
                <a:ext cx="550863" cy="793661"/>
                <a:chOff x="611" y="3693"/>
                <a:chExt cx="449" cy="287"/>
              </a:xfrm>
            </p:grpSpPr>
            <p:sp>
              <p:nvSpPr>
                <p:cNvPr id="190595" name="Rectangle 110">
                  <a:extLst>
                    <a:ext uri="{FF2B5EF4-FFF2-40B4-BE49-F238E27FC236}">
                      <a16:creationId xmlns:a16="http://schemas.microsoft.com/office/drawing/2014/main" id="{EC84FFF3-BB5C-9996-214E-57430477D9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6" y="3774"/>
                  <a:ext cx="336" cy="2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 b="0">
                    <a:solidFill>
                      <a:srgbClr val="000000"/>
                    </a:solidFill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190596" name="Freeform 114">
                  <a:extLst>
                    <a:ext uri="{FF2B5EF4-FFF2-40B4-BE49-F238E27FC236}">
                      <a16:creationId xmlns:a16="http://schemas.microsoft.com/office/drawing/2014/main" id="{39D91D3D-E4B0-4F45-632F-B62DBCF0E5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5" y="3704"/>
                  <a:ext cx="62" cy="74"/>
                </a:xfrm>
                <a:custGeom>
                  <a:avLst/>
                  <a:gdLst>
                    <a:gd name="T0" fmla="*/ 36 w 62"/>
                    <a:gd name="T1" fmla="*/ 0 h 74"/>
                    <a:gd name="T2" fmla="*/ 62 w 62"/>
                    <a:gd name="T3" fmla="*/ 57 h 74"/>
                    <a:gd name="T4" fmla="*/ 0 w 62"/>
                    <a:gd name="T5" fmla="*/ 74 h 7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2" h="74">
                      <a:moveTo>
                        <a:pt x="36" y="0"/>
                      </a:moveTo>
                      <a:lnTo>
                        <a:pt x="62" y="57"/>
                      </a:lnTo>
                      <a:lnTo>
                        <a:pt x="0" y="74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597" name="Freeform 115">
                  <a:extLst>
                    <a:ext uri="{FF2B5EF4-FFF2-40B4-BE49-F238E27FC236}">
                      <a16:creationId xmlns:a16="http://schemas.microsoft.com/office/drawing/2014/main" id="{A0A4A52E-ACC7-B2AA-E26A-6BE067F5B2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2" y="3764"/>
                  <a:ext cx="63" cy="216"/>
                </a:xfrm>
                <a:custGeom>
                  <a:avLst/>
                  <a:gdLst>
                    <a:gd name="T0" fmla="*/ 2 w 63"/>
                    <a:gd name="T1" fmla="*/ 12 h 225"/>
                    <a:gd name="T2" fmla="*/ 0 w 63"/>
                    <a:gd name="T3" fmla="*/ 144 h 225"/>
                    <a:gd name="T4" fmla="*/ 62 w 63"/>
                    <a:gd name="T5" fmla="*/ 129 h 225"/>
                    <a:gd name="T6" fmla="*/ 63 w 63"/>
                    <a:gd name="T7" fmla="*/ 0 h 225"/>
                    <a:gd name="T8" fmla="*/ 2 w 63"/>
                    <a:gd name="T9" fmla="*/ 12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3" h="225">
                      <a:moveTo>
                        <a:pt x="2" y="16"/>
                      </a:moveTo>
                      <a:lnTo>
                        <a:pt x="0" y="225"/>
                      </a:lnTo>
                      <a:lnTo>
                        <a:pt x="62" y="202"/>
                      </a:lnTo>
                      <a:lnTo>
                        <a:pt x="63" y="0"/>
                      </a:lnTo>
                      <a:lnTo>
                        <a:pt x="2" y="1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598" name="Freeform 116">
                  <a:extLst>
                    <a:ext uri="{FF2B5EF4-FFF2-40B4-BE49-F238E27FC236}">
                      <a16:creationId xmlns:a16="http://schemas.microsoft.com/office/drawing/2014/main" id="{2F497888-6145-C62B-B289-7EEC9A48D6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3" y="3693"/>
                  <a:ext cx="47" cy="78"/>
                </a:xfrm>
                <a:custGeom>
                  <a:avLst/>
                  <a:gdLst>
                    <a:gd name="T0" fmla="*/ 12 w 47"/>
                    <a:gd name="T1" fmla="*/ 0 h 78"/>
                    <a:gd name="T2" fmla="*/ 47 w 47"/>
                    <a:gd name="T3" fmla="*/ 78 h 78"/>
                    <a:gd name="T4" fmla="*/ 15 w 47"/>
                    <a:gd name="T5" fmla="*/ 77 h 78"/>
                    <a:gd name="T6" fmla="*/ 0 w 47"/>
                    <a:gd name="T7" fmla="*/ 35 h 78"/>
                    <a:gd name="T8" fmla="*/ 12 w 47"/>
                    <a:gd name="T9" fmla="*/ 0 h 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7" h="78">
                      <a:moveTo>
                        <a:pt x="12" y="0"/>
                      </a:moveTo>
                      <a:lnTo>
                        <a:pt x="47" y="78"/>
                      </a:lnTo>
                      <a:lnTo>
                        <a:pt x="15" y="77"/>
                      </a:lnTo>
                      <a:lnTo>
                        <a:pt x="0" y="35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599" name="Freeform 117">
                  <a:extLst>
                    <a:ext uri="{FF2B5EF4-FFF2-40B4-BE49-F238E27FC236}">
                      <a16:creationId xmlns:a16="http://schemas.microsoft.com/office/drawing/2014/main" id="{E39E1731-A578-3A37-E5C8-14E97F0913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7" y="3728"/>
                  <a:ext cx="44" cy="51"/>
                </a:xfrm>
                <a:custGeom>
                  <a:avLst/>
                  <a:gdLst>
                    <a:gd name="T0" fmla="*/ 23 w 44"/>
                    <a:gd name="T1" fmla="*/ 0 h 51"/>
                    <a:gd name="T2" fmla="*/ 0 w 44"/>
                    <a:gd name="T3" fmla="*/ 51 h 51"/>
                    <a:gd name="T4" fmla="*/ 44 w 44"/>
                    <a:gd name="T5" fmla="*/ 45 h 51"/>
                    <a:gd name="T6" fmla="*/ 23 w 44"/>
                    <a:gd name="T7" fmla="*/ 0 h 5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" h="51">
                      <a:moveTo>
                        <a:pt x="23" y="0"/>
                      </a:moveTo>
                      <a:lnTo>
                        <a:pt x="0" y="51"/>
                      </a:lnTo>
                      <a:lnTo>
                        <a:pt x="44" y="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600" name="Freeform 118">
                  <a:extLst>
                    <a:ext uri="{FF2B5EF4-FFF2-40B4-BE49-F238E27FC236}">
                      <a16:creationId xmlns:a16="http://schemas.microsoft.com/office/drawing/2014/main" id="{761D359F-757B-3593-295D-2AED2E8F7C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1" y="3695"/>
                  <a:ext cx="417" cy="95"/>
                </a:xfrm>
                <a:custGeom>
                  <a:avLst/>
                  <a:gdLst>
                    <a:gd name="T0" fmla="*/ 0 w 417"/>
                    <a:gd name="T1" fmla="*/ 95 h 95"/>
                    <a:gd name="T2" fmla="*/ 66 w 417"/>
                    <a:gd name="T3" fmla="*/ 1 h 95"/>
                    <a:gd name="T4" fmla="*/ 417 w 417"/>
                    <a:gd name="T5" fmla="*/ 0 h 95"/>
                    <a:gd name="T6" fmla="*/ 370 w 417"/>
                    <a:gd name="T7" fmla="*/ 95 h 95"/>
                    <a:gd name="T8" fmla="*/ 0 w 417"/>
                    <a:gd name="T9" fmla="*/ 95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17" h="95">
                      <a:moveTo>
                        <a:pt x="0" y="95"/>
                      </a:moveTo>
                      <a:lnTo>
                        <a:pt x="66" y="1"/>
                      </a:lnTo>
                      <a:lnTo>
                        <a:pt x="417" y="0"/>
                      </a:lnTo>
                      <a:lnTo>
                        <a:pt x="370" y="95"/>
                      </a:lnTo>
                      <a:lnTo>
                        <a:pt x="0" y="9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0594" name="Text Box 121">
                <a:extLst>
                  <a:ext uri="{FF2B5EF4-FFF2-40B4-BE49-F238E27FC236}">
                    <a16:creationId xmlns:a16="http://schemas.microsoft.com/office/drawing/2014/main" id="{9B22FA09-33C0-4463-87A2-1C9172B10E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4140" y="4632965"/>
                <a:ext cx="723200" cy="565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MME</a:t>
                </a:r>
              </a:p>
            </p:txBody>
          </p:sp>
        </p:grpSp>
        <p:grpSp>
          <p:nvGrpSpPr>
            <p:cNvPr id="190579" name="Group 509">
              <a:extLst>
                <a:ext uri="{FF2B5EF4-FFF2-40B4-BE49-F238E27FC236}">
                  <a16:creationId xmlns:a16="http://schemas.microsoft.com/office/drawing/2014/main" id="{EB85E3C8-65DB-F2D5-545B-7DAA3F4ED9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39014" y="3960851"/>
              <a:ext cx="659293" cy="880827"/>
              <a:chOff x="4804140" y="4632965"/>
              <a:chExt cx="659293" cy="1348762"/>
            </a:xfrm>
          </p:grpSpPr>
          <p:grpSp>
            <p:nvGrpSpPr>
              <p:cNvPr id="190585" name="Group 109">
                <a:extLst>
                  <a:ext uri="{FF2B5EF4-FFF2-40B4-BE49-F238E27FC236}">
                    <a16:creationId xmlns:a16="http://schemas.microsoft.com/office/drawing/2014/main" id="{15EE2B50-C619-B835-36F6-1BF32B649B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67640" y="5188066"/>
                <a:ext cx="550863" cy="793661"/>
                <a:chOff x="611" y="3693"/>
                <a:chExt cx="449" cy="287"/>
              </a:xfrm>
            </p:grpSpPr>
            <p:sp>
              <p:nvSpPr>
                <p:cNvPr id="190587" name="Rectangle 110">
                  <a:extLst>
                    <a:ext uri="{FF2B5EF4-FFF2-40B4-BE49-F238E27FC236}">
                      <a16:creationId xmlns:a16="http://schemas.microsoft.com/office/drawing/2014/main" id="{D923A656-DD63-C23E-62F1-6DE1AE1323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6" y="3774"/>
                  <a:ext cx="336" cy="20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 b="0">
                    <a:solidFill>
                      <a:srgbClr val="000000"/>
                    </a:solidFill>
                    <a:latin typeface="Comic Sans MS" panose="030F0902030302020204" pitchFamily="66" charset="0"/>
                  </a:endParaRPr>
                </a:p>
              </p:txBody>
            </p:sp>
            <p:sp>
              <p:nvSpPr>
                <p:cNvPr id="190588" name="Freeform 114">
                  <a:extLst>
                    <a:ext uri="{FF2B5EF4-FFF2-40B4-BE49-F238E27FC236}">
                      <a16:creationId xmlns:a16="http://schemas.microsoft.com/office/drawing/2014/main" id="{42BAB9E9-FB15-2D3A-8D92-E12E8E366F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5" y="3704"/>
                  <a:ext cx="62" cy="74"/>
                </a:xfrm>
                <a:custGeom>
                  <a:avLst/>
                  <a:gdLst>
                    <a:gd name="T0" fmla="*/ 36 w 62"/>
                    <a:gd name="T1" fmla="*/ 0 h 74"/>
                    <a:gd name="T2" fmla="*/ 62 w 62"/>
                    <a:gd name="T3" fmla="*/ 57 h 74"/>
                    <a:gd name="T4" fmla="*/ 0 w 62"/>
                    <a:gd name="T5" fmla="*/ 74 h 7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2" h="74">
                      <a:moveTo>
                        <a:pt x="36" y="0"/>
                      </a:moveTo>
                      <a:lnTo>
                        <a:pt x="62" y="57"/>
                      </a:lnTo>
                      <a:lnTo>
                        <a:pt x="0" y="74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589" name="Freeform 115">
                  <a:extLst>
                    <a:ext uri="{FF2B5EF4-FFF2-40B4-BE49-F238E27FC236}">
                      <a16:creationId xmlns:a16="http://schemas.microsoft.com/office/drawing/2014/main" id="{A04E6ECE-A87C-1F50-757F-216CC6BDB7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2" y="3764"/>
                  <a:ext cx="63" cy="216"/>
                </a:xfrm>
                <a:custGeom>
                  <a:avLst/>
                  <a:gdLst>
                    <a:gd name="T0" fmla="*/ 2 w 63"/>
                    <a:gd name="T1" fmla="*/ 12 h 225"/>
                    <a:gd name="T2" fmla="*/ 0 w 63"/>
                    <a:gd name="T3" fmla="*/ 144 h 225"/>
                    <a:gd name="T4" fmla="*/ 62 w 63"/>
                    <a:gd name="T5" fmla="*/ 129 h 225"/>
                    <a:gd name="T6" fmla="*/ 63 w 63"/>
                    <a:gd name="T7" fmla="*/ 0 h 225"/>
                    <a:gd name="T8" fmla="*/ 2 w 63"/>
                    <a:gd name="T9" fmla="*/ 12 h 2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3" h="225">
                      <a:moveTo>
                        <a:pt x="2" y="16"/>
                      </a:moveTo>
                      <a:lnTo>
                        <a:pt x="0" y="225"/>
                      </a:lnTo>
                      <a:lnTo>
                        <a:pt x="62" y="202"/>
                      </a:lnTo>
                      <a:lnTo>
                        <a:pt x="63" y="0"/>
                      </a:lnTo>
                      <a:lnTo>
                        <a:pt x="2" y="1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590" name="Freeform 116">
                  <a:extLst>
                    <a:ext uri="{FF2B5EF4-FFF2-40B4-BE49-F238E27FC236}">
                      <a16:creationId xmlns:a16="http://schemas.microsoft.com/office/drawing/2014/main" id="{582EC809-7466-9F8B-7F48-97C9289CAA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3" y="3693"/>
                  <a:ext cx="47" cy="78"/>
                </a:xfrm>
                <a:custGeom>
                  <a:avLst/>
                  <a:gdLst>
                    <a:gd name="T0" fmla="*/ 12 w 47"/>
                    <a:gd name="T1" fmla="*/ 0 h 78"/>
                    <a:gd name="T2" fmla="*/ 47 w 47"/>
                    <a:gd name="T3" fmla="*/ 78 h 78"/>
                    <a:gd name="T4" fmla="*/ 15 w 47"/>
                    <a:gd name="T5" fmla="*/ 77 h 78"/>
                    <a:gd name="T6" fmla="*/ 0 w 47"/>
                    <a:gd name="T7" fmla="*/ 35 h 78"/>
                    <a:gd name="T8" fmla="*/ 12 w 47"/>
                    <a:gd name="T9" fmla="*/ 0 h 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7" h="78">
                      <a:moveTo>
                        <a:pt x="12" y="0"/>
                      </a:moveTo>
                      <a:lnTo>
                        <a:pt x="47" y="78"/>
                      </a:lnTo>
                      <a:lnTo>
                        <a:pt x="15" y="77"/>
                      </a:lnTo>
                      <a:lnTo>
                        <a:pt x="0" y="35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591" name="Freeform 117">
                  <a:extLst>
                    <a:ext uri="{FF2B5EF4-FFF2-40B4-BE49-F238E27FC236}">
                      <a16:creationId xmlns:a16="http://schemas.microsoft.com/office/drawing/2014/main" id="{7DAA1579-0719-F300-4FBB-EC4BFC16D4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7" y="3728"/>
                  <a:ext cx="44" cy="51"/>
                </a:xfrm>
                <a:custGeom>
                  <a:avLst/>
                  <a:gdLst>
                    <a:gd name="T0" fmla="*/ 23 w 44"/>
                    <a:gd name="T1" fmla="*/ 0 h 51"/>
                    <a:gd name="T2" fmla="*/ 0 w 44"/>
                    <a:gd name="T3" fmla="*/ 51 h 51"/>
                    <a:gd name="T4" fmla="*/ 44 w 44"/>
                    <a:gd name="T5" fmla="*/ 45 h 51"/>
                    <a:gd name="T6" fmla="*/ 23 w 44"/>
                    <a:gd name="T7" fmla="*/ 0 h 5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" h="51">
                      <a:moveTo>
                        <a:pt x="23" y="0"/>
                      </a:moveTo>
                      <a:lnTo>
                        <a:pt x="0" y="51"/>
                      </a:lnTo>
                      <a:lnTo>
                        <a:pt x="44" y="45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592" name="Freeform 118">
                  <a:extLst>
                    <a:ext uri="{FF2B5EF4-FFF2-40B4-BE49-F238E27FC236}">
                      <a16:creationId xmlns:a16="http://schemas.microsoft.com/office/drawing/2014/main" id="{5D0AE819-3F27-8106-11FB-9DB32BD35C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1" y="3695"/>
                  <a:ext cx="417" cy="95"/>
                </a:xfrm>
                <a:custGeom>
                  <a:avLst/>
                  <a:gdLst>
                    <a:gd name="T0" fmla="*/ 0 w 417"/>
                    <a:gd name="T1" fmla="*/ 95 h 95"/>
                    <a:gd name="T2" fmla="*/ 66 w 417"/>
                    <a:gd name="T3" fmla="*/ 1 h 95"/>
                    <a:gd name="T4" fmla="*/ 417 w 417"/>
                    <a:gd name="T5" fmla="*/ 0 h 95"/>
                    <a:gd name="T6" fmla="*/ 370 w 417"/>
                    <a:gd name="T7" fmla="*/ 95 h 95"/>
                    <a:gd name="T8" fmla="*/ 0 w 417"/>
                    <a:gd name="T9" fmla="*/ 95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17" h="95">
                      <a:moveTo>
                        <a:pt x="0" y="95"/>
                      </a:moveTo>
                      <a:lnTo>
                        <a:pt x="66" y="1"/>
                      </a:lnTo>
                      <a:lnTo>
                        <a:pt x="417" y="0"/>
                      </a:lnTo>
                      <a:lnTo>
                        <a:pt x="370" y="95"/>
                      </a:lnTo>
                      <a:lnTo>
                        <a:pt x="0" y="9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0586" name="Text Box 121">
                <a:extLst>
                  <a:ext uri="{FF2B5EF4-FFF2-40B4-BE49-F238E27FC236}">
                    <a16:creationId xmlns:a16="http://schemas.microsoft.com/office/drawing/2014/main" id="{FBEF8CE9-609E-352E-E64D-9D175673DA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4140" y="4632965"/>
                <a:ext cx="659293" cy="565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HSS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A00A84-1AA3-E23F-37E5-E0E0101447F4}"/>
                </a:ext>
              </a:extLst>
            </p:cNvPr>
            <p:cNvSpPr txBox="1"/>
            <p:nvPr/>
          </p:nvSpPr>
          <p:spPr>
            <a:xfrm>
              <a:off x="2878077" y="3037521"/>
              <a:ext cx="1409582" cy="92380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rgbClr val="000090"/>
                  </a:solidFill>
                  <a:latin typeface="Calibri" panose="020F0502020204030204"/>
                  <a:ea typeface="+mn-ea"/>
                </a:rPr>
                <a:t>Mobility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rgbClr val="000090"/>
                  </a:solidFill>
                  <a:latin typeface="Calibri" panose="020F0502020204030204"/>
                  <a:ea typeface="+mn-ea"/>
                </a:rPr>
                <a:t>Management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rgbClr val="000090"/>
                  </a:solidFill>
                  <a:latin typeface="Calibri" panose="020F0502020204030204"/>
                  <a:ea typeface="+mn-ea"/>
                </a:rPr>
                <a:t>Entity (MME)</a:t>
              </a:r>
            </a:p>
          </p:txBody>
        </p:sp>
        <p:cxnSp>
          <p:nvCxnSpPr>
            <p:cNvPr id="190581" name="Straight Connector 673">
              <a:extLst>
                <a:ext uri="{FF2B5EF4-FFF2-40B4-BE49-F238E27FC236}">
                  <a16:creationId xmlns:a16="http://schemas.microsoft.com/office/drawing/2014/main" id="{5915091E-3D02-FBC5-6CBF-2C2FBF42ECF9}"/>
                </a:ext>
              </a:extLst>
            </p:cNvPr>
            <p:cNvCxnSpPr>
              <a:cxnSpLocks noChangeShapeType="1"/>
              <a:stCxn id="14" idx="2"/>
            </p:cNvCxnSpPr>
            <p:nvPr/>
          </p:nvCxnSpPr>
          <p:spPr bwMode="auto">
            <a:xfrm>
              <a:off x="3582451" y="3960851"/>
              <a:ext cx="885947" cy="252652"/>
            </a:xfrm>
            <a:prstGeom prst="line">
              <a:avLst/>
            </a:prstGeom>
            <a:noFill/>
            <a:ln w="9525" algn="ctr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155A40-7688-F6BE-F7E1-438BF32C96A0}"/>
                </a:ext>
              </a:extLst>
            </p:cNvPr>
            <p:cNvSpPr txBox="1"/>
            <p:nvPr/>
          </p:nvSpPr>
          <p:spPr>
            <a:xfrm rot="21101250">
              <a:off x="2859028" y="4631158"/>
              <a:ext cx="869877" cy="36825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rgbClr val="CC0000"/>
                  </a:solidFill>
                  <a:latin typeface="Calibri" panose="020F0502020204030204"/>
                  <a:ea typeface="+mn-ea"/>
                </a:rPr>
                <a:t>control</a:t>
              </a:r>
            </a:p>
          </p:txBody>
        </p:sp>
        <p:sp>
          <p:nvSpPr>
            <p:cNvPr id="680" name="TextBox 679">
              <a:extLst>
                <a:ext uri="{FF2B5EF4-FFF2-40B4-BE49-F238E27FC236}">
                  <a16:creationId xmlns:a16="http://schemas.microsoft.com/office/drawing/2014/main" id="{B09ABF4C-4403-83DD-7766-468408C7ADE9}"/>
                </a:ext>
              </a:extLst>
            </p:cNvPr>
            <p:cNvSpPr txBox="1"/>
            <p:nvPr/>
          </p:nvSpPr>
          <p:spPr>
            <a:xfrm>
              <a:off x="4338454" y="3058155"/>
              <a:ext cx="1819123" cy="92380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rgbClr val="000090"/>
                  </a:solidFill>
                  <a:latin typeface="Calibri" panose="020F0502020204030204"/>
                  <a:ea typeface="+mn-ea"/>
                </a:rPr>
                <a:t>Home Subscriber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rgbClr val="000090"/>
                  </a:solidFill>
                  <a:latin typeface="Calibri" panose="020F0502020204030204"/>
                  <a:ea typeface="+mn-ea"/>
                </a:rPr>
                <a:t>Server(HSS)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srgbClr val="000090"/>
                  </a:solidFill>
                  <a:latin typeface="Calibri" panose="020F0502020204030204"/>
                  <a:ea typeface="+mn-ea"/>
                </a:rPr>
                <a:t> (like HLR+VLR)</a:t>
              </a:r>
            </a:p>
          </p:txBody>
        </p:sp>
        <p:cxnSp>
          <p:nvCxnSpPr>
            <p:cNvPr id="190584" name="Straight Connector 680">
              <a:extLst>
                <a:ext uri="{FF2B5EF4-FFF2-40B4-BE49-F238E27FC236}">
                  <a16:creationId xmlns:a16="http://schemas.microsoft.com/office/drawing/2014/main" id="{6181C9A2-13E6-96AE-1EB8-FCC504A2B59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508556" y="3906197"/>
              <a:ext cx="0" cy="300822"/>
            </a:xfrm>
            <a:prstGeom prst="line">
              <a:avLst/>
            </a:prstGeom>
            <a:noFill/>
            <a:ln w="9525" algn="ctr">
              <a:solidFill>
                <a:srgbClr val="00009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90495" name="Group 347">
            <a:extLst>
              <a:ext uri="{FF2B5EF4-FFF2-40B4-BE49-F238E27FC236}">
                <a16:creationId xmlns:a16="http://schemas.microsoft.com/office/drawing/2014/main" id="{39BD0F34-53DF-97D6-CD64-8570B86118E3}"/>
              </a:ext>
            </a:extLst>
          </p:cNvPr>
          <p:cNvGrpSpPr>
            <a:grpSpLocks/>
          </p:cNvGrpSpPr>
          <p:nvPr/>
        </p:nvGrpSpPr>
        <p:grpSpPr bwMode="auto">
          <a:xfrm>
            <a:off x="6648450" y="5357813"/>
            <a:ext cx="661988" cy="323850"/>
            <a:chOff x="1871277" y="1576300"/>
            <a:chExt cx="1128371" cy="437861"/>
          </a:xfrm>
        </p:grpSpPr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9576972B-EA7B-46F6-DA6D-6D3BEA90E92B}"/>
                </a:ext>
              </a:extLst>
            </p:cNvPr>
            <p:cNvSpPr/>
            <p:nvPr/>
          </p:nvSpPr>
          <p:spPr bwMode="auto">
            <a:xfrm flipV="1">
              <a:off x="1873984" y="1694350"/>
              <a:ext cx="1125664" cy="31981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0542C344-CEC9-A700-2A98-16CED220F503}"/>
                </a:ext>
              </a:extLst>
            </p:cNvPr>
            <p:cNvSpPr/>
            <p:nvPr/>
          </p:nvSpPr>
          <p:spPr bwMode="auto">
            <a:xfrm>
              <a:off x="1871277" y="1739425"/>
              <a:ext cx="1128371" cy="1159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3E8C9B33-54CF-E8FC-43CC-9710CB546610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5664" cy="31981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BE7203B2-5FB2-83FE-7098-339C5F76F9A2}"/>
                </a:ext>
              </a:extLst>
            </p:cNvPr>
            <p:cNvSpPr/>
            <p:nvPr/>
          </p:nvSpPr>
          <p:spPr bwMode="auto">
            <a:xfrm>
              <a:off x="2160812" y="1672886"/>
              <a:ext cx="546597" cy="160979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31E1DC89-2F82-DA7F-E6C7-CF7071012DD0}"/>
                </a:ext>
              </a:extLst>
            </p:cNvPr>
            <p:cNvSpPr/>
            <p:nvPr/>
          </p:nvSpPr>
          <p:spPr bwMode="auto">
            <a:xfrm>
              <a:off x="2103986" y="1632106"/>
              <a:ext cx="660245" cy="11161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2FAF25AA-DE0A-F60E-375B-E9D152A3A472}"/>
                </a:ext>
              </a:extLst>
            </p:cNvPr>
            <p:cNvSpPr/>
            <p:nvPr/>
          </p:nvSpPr>
          <p:spPr bwMode="auto">
            <a:xfrm>
              <a:off x="2536934" y="1728692"/>
              <a:ext cx="243533" cy="9658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70EA9BFA-A8BE-BDAA-4B85-4ACB4B3A9E76}"/>
                </a:ext>
              </a:extLst>
            </p:cNvPr>
            <p:cNvSpPr/>
            <p:nvPr/>
          </p:nvSpPr>
          <p:spPr bwMode="auto">
            <a:xfrm>
              <a:off x="2090458" y="1730839"/>
              <a:ext cx="240826" cy="9658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80800AD4-1E67-8239-81CE-40E4502B023F}"/>
                </a:ext>
              </a:extLst>
            </p:cNvPr>
            <p:cNvCxnSpPr>
              <a:endCxn id="216" idx="2"/>
            </p:cNvCxnSpPr>
            <p:nvPr/>
          </p:nvCxnSpPr>
          <p:spPr bwMode="auto">
            <a:xfrm flipH="1" flipV="1">
              <a:off x="1871277" y="1737278"/>
              <a:ext cx="2707" cy="1223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F5A3A12B-75C2-EEAF-FAEA-763392575376}"/>
                </a:ext>
              </a:extLst>
            </p:cNvPr>
            <p:cNvCxnSpPr/>
            <p:nvPr/>
          </p:nvCxnSpPr>
          <p:spPr bwMode="auto">
            <a:xfrm flipH="1" flipV="1">
              <a:off x="2996941" y="1735132"/>
              <a:ext cx="2707" cy="12234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0496" name="Group 347">
            <a:extLst>
              <a:ext uri="{FF2B5EF4-FFF2-40B4-BE49-F238E27FC236}">
                <a16:creationId xmlns:a16="http://schemas.microsoft.com/office/drawing/2014/main" id="{384D02E6-2DA7-E28A-FDC6-885984B90F4C}"/>
              </a:ext>
            </a:extLst>
          </p:cNvPr>
          <p:cNvGrpSpPr>
            <a:grpSpLocks/>
          </p:cNvGrpSpPr>
          <p:nvPr/>
        </p:nvGrpSpPr>
        <p:grpSpPr bwMode="auto">
          <a:xfrm>
            <a:off x="5829300" y="5351463"/>
            <a:ext cx="660400" cy="323850"/>
            <a:chOff x="1871277" y="1576300"/>
            <a:chExt cx="1128371" cy="437861"/>
          </a:xfrm>
        </p:grpSpPr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C1905633-0E08-E06B-9BEB-678FD1E3E63E}"/>
                </a:ext>
              </a:extLst>
            </p:cNvPr>
            <p:cNvSpPr/>
            <p:nvPr/>
          </p:nvSpPr>
          <p:spPr bwMode="auto">
            <a:xfrm flipV="1">
              <a:off x="1873990" y="1694350"/>
              <a:ext cx="1125658" cy="31981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683C2C20-0239-0904-1FC5-FE132519A0CC}"/>
                </a:ext>
              </a:extLst>
            </p:cNvPr>
            <p:cNvSpPr/>
            <p:nvPr/>
          </p:nvSpPr>
          <p:spPr bwMode="auto">
            <a:xfrm>
              <a:off x="1871277" y="1739425"/>
              <a:ext cx="1128371" cy="1159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80F07788-534D-3130-0DC6-9B3FF8E6B9F5}"/>
                </a:ext>
              </a:extLst>
            </p:cNvPr>
            <p:cNvSpPr/>
            <p:nvPr/>
          </p:nvSpPr>
          <p:spPr bwMode="auto">
            <a:xfrm flipV="1">
              <a:off x="1871277" y="1576300"/>
              <a:ext cx="1125659" cy="31981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4E556BAC-F332-2F1B-80EE-E31A1CC7A56D}"/>
                </a:ext>
              </a:extLst>
            </p:cNvPr>
            <p:cNvSpPr/>
            <p:nvPr/>
          </p:nvSpPr>
          <p:spPr bwMode="auto">
            <a:xfrm>
              <a:off x="2158795" y="1672886"/>
              <a:ext cx="547911" cy="160979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E9896ADD-B2AA-AEC8-5D28-8D13F8818452}"/>
                </a:ext>
              </a:extLst>
            </p:cNvPr>
            <p:cNvSpPr/>
            <p:nvPr/>
          </p:nvSpPr>
          <p:spPr bwMode="auto">
            <a:xfrm>
              <a:off x="2101834" y="1632106"/>
              <a:ext cx="664545" cy="11161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CCEBEC77-78C8-7FD1-D4FE-D7699F2B3021}"/>
                </a:ext>
              </a:extLst>
            </p:cNvPr>
            <p:cNvSpPr/>
            <p:nvPr/>
          </p:nvSpPr>
          <p:spPr bwMode="auto">
            <a:xfrm>
              <a:off x="2535823" y="1728692"/>
              <a:ext cx="244119" cy="9658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30005391-64A3-9664-AD78-F51DAA1381C1}"/>
                </a:ext>
              </a:extLst>
            </p:cNvPr>
            <p:cNvSpPr/>
            <p:nvPr/>
          </p:nvSpPr>
          <p:spPr bwMode="auto">
            <a:xfrm>
              <a:off x="2090985" y="1730839"/>
              <a:ext cx="238694" cy="9658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white"/>
                </a:solidFill>
              </a:endParaRPr>
            </a:p>
          </p:txBody>
        </p: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9C0BA145-2BCF-C929-D254-3CFE9398F48E}"/>
                </a:ext>
              </a:extLst>
            </p:cNvPr>
            <p:cNvCxnSpPr>
              <a:endCxn id="226" idx="2"/>
            </p:cNvCxnSpPr>
            <p:nvPr/>
          </p:nvCxnSpPr>
          <p:spPr bwMode="auto">
            <a:xfrm flipH="1" flipV="1">
              <a:off x="1871277" y="1737278"/>
              <a:ext cx="2713" cy="1223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3D07CBEB-62D7-27B2-FFAD-38F4720F9AF5}"/>
                </a:ext>
              </a:extLst>
            </p:cNvPr>
            <p:cNvCxnSpPr/>
            <p:nvPr/>
          </p:nvCxnSpPr>
          <p:spPr bwMode="auto">
            <a:xfrm flipH="1" flipV="1">
              <a:off x="2996936" y="1735132"/>
              <a:ext cx="2712" cy="12234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0497" name="Group 782">
            <a:extLst>
              <a:ext uri="{FF2B5EF4-FFF2-40B4-BE49-F238E27FC236}">
                <a16:creationId xmlns:a16="http://schemas.microsoft.com/office/drawing/2014/main" id="{7342F2FB-FCA7-CE2D-9F08-D5AF9AD50CF7}"/>
              </a:ext>
            </a:extLst>
          </p:cNvPr>
          <p:cNvGrpSpPr>
            <a:grpSpLocks/>
          </p:cNvGrpSpPr>
          <p:nvPr/>
        </p:nvGrpSpPr>
        <p:grpSpPr bwMode="auto">
          <a:xfrm>
            <a:off x="2166938" y="4862513"/>
            <a:ext cx="333375" cy="422275"/>
            <a:chOff x="742" y="2409"/>
            <a:chExt cx="576" cy="881"/>
          </a:xfrm>
        </p:grpSpPr>
        <p:grpSp>
          <p:nvGrpSpPr>
            <p:cNvPr id="190537" name="Group 783">
              <a:extLst>
                <a:ext uri="{FF2B5EF4-FFF2-40B4-BE49-F238E27FC236}">
                  <a16:creationId xmlns:a16="http://schemas.microsoft.com/office/drawing/2014/main" id="{C6A7EE7C-961C-C815-55DE-33753576EE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793" name="Line 270">
                <a:extLst>
                  <a:ext uri="{FF2B5EF4-FFF2-40B4-BE49-F238E27FC236}">
                    <a16:creationId xmlns:a16="http://schemas.microsoft.com/office/drawing/2014/main" id="{0C1F466D-53B7-95B2-11C4-ED717E7DC5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6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794" name="Line 271">
                <a:extLst>
                  <a:ext uri="{FF2B5EF4-FFF2-40B4-BE49-F238E27FC236}">
                    <a16:creationId xmlns:a16="http://schemas.microsoft.com/office/drawing/2014/main" id="{58AF8DEC-6B0F-80A4-C5F2-0FF6386F73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9"/>
                <a:ext cx="203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795" name="Line 272">
                <a:extLst>
                  <a:ext uri="{FF2B5EF4-FFF2-40B4-BE49-F238E27FC236}">
                    <a16:creationId xmlns:a16="http://schemas.microsoft.com/office/drawing/2014/main" id="{9143C711-F718-3BFA-1DC5-8FC7266CEE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796" name="Line 273">
                <a:extLst>
                  <a:ext uri="{FF2B5EF4-FFF2-40B4-BE49-F238E27FC236}">
                    <a16:creationId xmlns:a16="http://schemas.microsoft.com/office/drawing/2014/main" id="{21F5D984-7B7C-258D-E4E9-1FC1BB56E1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797" name="Line 274">
                <a:extLst>
                  <a:ext uri="{FF2B5EF4-FFF2-40B4-BE49-F238E27FC236}">
                    <a16:creationId xmlns:a16="http://schemas.microsoft.com/office/drawing/2014/main" id="{215576AD-D654-DC2E-83E2-2DD4BED0B3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798" name="Line 275">
                <a:extLst>
                  <a:ext uri="{FF2B5EF4-FFF2-40B4-BE49-F238E27FC236}">
                    <a16:creationId xmlns:a16="http://schemas.microsoft.com/office/drawing/2014/main" id="{5AB53798-AF9A-0DD7-229E-C013D43B14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799" name="Line 276">
                <a:extLst>
                  <a:ext uri="{FF2B5EF4-FFF2-40B4-BE49-F238E27FC236}">
                    <a16:creationId xmlns:a16="http://schemas.microsoft.com/office/drawing/2014/main" id="{D1948F7A-9127-34D3-8FB0-7308E560E5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0" name="Line 277">
                <a:extLst>
                  <a:ext uri="{FF2B5EF4-FFF2-40B4-BE49-F238E27FC236}">
                    <a16:creationId xmlns:a16="http://schemas.microsoft.com/office/drawing/2014/main" id="{AD0E50E2-8D6A-380A-D945-8ACB1FFF7B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9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1" name="Line 278">
                <a:extLst>
                  <a:ext uri="{FF2B5EF4-FFF2-40B4-BE49-F238E27FC236}">
                    <a16:creationId xmlns:a16="http://schemas.microsoft.com/office/drawing/2014/main" id="{145CDA17-7221-1BB5-95CE-2BF3963FDC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2" name="Line 279">
                <a:extLst>
                  <a:ext uri="{FF2B5EF4-FFF2-40B4-BE49-F238E27FC236}">
                    <a16:creationId xmlns:a16="http://schemas.microsoft.com/office/drawing/2014/main" id="{4234B6D9-180C-64DE-AC71-CC84EEC3EB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8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3" name="Line 280">
                <a:extLst>
                  <a:ext uri="{FF2B5EF4-FFF2-40B4-BE49-F238E27FC236}">
                    <a16:creationId xmlns:a16="http://schemas.microsoft.com/office/drawing/2014/main" id="{62C85BCF-6FE5-2F41-E3E1-3BBBE62CC4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4" name="Line 281">
                <a:extLst>
                  <a:ext uri="{FF2B5EF4-FFF2-40B4-BE49-F238E27FC236}">
                    <a16:creationId xmlns:a16="http://schemas.microsoft.com/office/drawing/2014/main" id="{ADBF204B-FEAB-A1D8-527D-1A9B253589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5" name="Line 282">
                <a:extLst>
                  <a:ext uri="{FF2B5EF4-FFF2-40B4-BE49-F238E27FC236}">
                    <a16:creationId xmlns:a16="http://schemas.microsoft.com/office/drawing/2014/main" id="{AE6DE82B-0FAC-A8AF-0055-F9A2623CAA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6" name="Line 283">
                <a:extLst>
                  <a:ext uri="{FF2B5EF4-FFF2-40B4-BE49-F238E27FC236}">
                    <a16:creationId xmlns:a16="http://schemas.microsoft.com/office/drawing/2014/main" id="{01A2600F-E2D0-629A-13D5-5ABA81A06A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9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07" name="Line 284">
                <a:extLst>
                  <a:ext uri="{FF2B5EF4-FFF2-40B4-BE49-F238E27FC236}">
                    <a16:creationId xmlns:a16="http://schemas.microsoft.com/office/drawing/2014/main" id="{DC1FC0E4-D888-7DE5-7C36-216391DB44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2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90538" name="Picture 799" descr="cell_tower_radiation copy">
              <a:extLst>
                <a:ext uri="{FF2B5EF4-FFF2-40B4-BE49-F238E27FC236}">
                  <a16:creationId xmlns:a16="http://schemas.microsoft.com/office/drawing/2014/main" id="{C4D6E9AC-A38B-A1F9-BF5F-D78BE5FABE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2" name="Oval 800">
              <a:extLst>
                <a:ext uri="{FF2B5EF4-FFF2-40B4-BE49-F238E27FC236}">
                  <a16:creationId xmlns:a16="http://schemas.microsoft.com/office/drawing/2014/main" id="{90247667-2CFE-3B7E-3198-7D820A1E3F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90498" name="Group 782">
            <a:extLst>
              <a:ext uri="{FF2B5EF4-FFF2-40B4-BE49-F238E27FC236}">
                <a16:creationId xmlns:a16="http://schemas.microsoft.com/office/drawing/2014/main" id="{7E56A938-F9E7-0596-BEA8-28686A693FCF}"/>
              </a:ext>
            </a:extLst>
          </p:cNvPr>
          <p:cNvGrpSpPr>
            <a:grpSpLocks/>
          </p:cNvGrpSpPr>
          <p:nvPr/>
        </p:nvGrpSpPr>
        <p:grpSpPr bwMode="auto">
          <a:xfrm>
            <a:off x="2578100" y="5214938"/>
            <a:ext cx="333375" cy="420687"/>
            <a:chOff x="742" y="2409"/>
            <a:chExt cx="576" cy="881"/>
          </a:xfrm>
        </p:grpSpPr>
        <p:grpSp>
          <p:nvGrpSpPr>
            <p:cNvPr id="190519" name="Group 783">
              <a:extLst>
                <a:ext uri="{FF2B5EF4-FFF2-40B4-BE49-F238E27FC236}">
                  <a16:creationId xmlns:a16="http://schemas.microsoft.com/office/drawing/2014/main" id="{E03412C3-0CB3-B7B2-5A07-24AC3F3F8A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812" name="Line 270">
                <a:extLst>
                  <a:ext uri="{FF2B5EF4-FFF2-40B4-BE49-F238E27FC236}">
                    <a16:creationId xmlns:a16="http://schemas.microsoft.com/office/drawing/2014/main" id="{39F3C03C-DC8F-E75B-EFE6-4EDA73B03D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7"/>
                <a:ext cx="206" cy="67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13" name="Line 271">
                <a:extLst>
                  <a:ext uri="{FF2B5EF4-FFF2-40B4-BE49-F238E27FC236}">
                    <a16:creationId xmlns:a16="http://schemas.microsoft.com/office/drawing/2014/main" id="{011FE06F-7505-BE47-680B-F1D962D1B3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287"/>
                <a:ext cx="203" cy="67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14" name="Line 272">
                <a:extLst>
                  <a:ext uri="{FF2B5EF4-FFF2-40B4-BE49-F238E27FC236}">
                    <a16:creationId xmlns:a16="http://schemas.microsoft.com/office/drawing/2014/main" id="{7F9185C5-3608-276D-8DBA-73FBA4C267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15" name="Line 273">
                <a:extLst>
                  <a:ext uri="{FF2B5EF4-FFF2-40B4-BE49-F238E27FC236}">
                    <a16:creationId xmlns:a16="http://schemas.microsoft.com/office/drawing/2014/main" id="{C00F3EA4-E357-3C50-ECCE-4EBE83A42E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7" y="3958"/>
                <a:ext cx="20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16" name="Line 274">
                <a:extLst>
                  <a:ext uri="{FF2B5EF4-FFF2-40B4-BE49-F238E27FC236}">
                    <a16:creationId xmlns:a16="http://schemas.microsoft.com/office/drawing/2014/main" id="{1D90E3E7-6104-144D-C1A1-2F5B19C36D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7" y="3302"/>
                <a:ext cx="0" cy="7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17" name="Line 275">
                <a:extLst>
                  <a:ext uri="{FF2B5EF4-FFF2-40B4-BE49-F238E27FC236}">
                    <a16:creationId xmlns:a16="http://schemas.microsoft.com/office/drawing/2014/main" id="{FB0F8697-F01D-06EB-71C3-47AB2764D7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18" name="Line 276">
                <a:extLst>
                  <a:ext uri="{FF2B5EF4-FFF2-40B4-BE49-F238E27FC236}">
                    <a16:creationId xmlns:a16="http://schemas.microsoft.com/office/drawing/2014/main" id="{1B28E746-7ABA-5723-289A-ADED2444F5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7" y="3889"/>
                <a:ext cx="203" cy="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19" name="Line 277">
                <a:extLst>
                  <a:ext uri="{FF2B5EF4-FFF2-40B4-BE49-F238E27FC236}">
                    <a16:creationId xmlns:a16="http://schemas.microsoft.com/office/drawing/2014/main" id="{24360229-8D44-0100-79CE-7154FBBFAD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7" y="3668"/>
                <a:ext cx="120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20" name="Line 278">
                <a:extLst>
                  <a:ext uri="{FF2B5EF4-FFF2-40B4-BE49-F238E27FC236}">
                    <a16:creationId xmlns:a16="http://schemas.microsoft.com/office/drawing/2014/main" id="{00A20504-3F59-16DA-3A99-A0163F9228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668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21" name="Line 279">
                <a:extLst>
                  <a:ext uri="{FF2B5EF4-FFF2-40B4-BE49-F238E27FC236}">
                    <a16:creationId xmlns:a16="http://schemas.microsoft.com/office/drawing/2014/main" id="{330CA102-6BAE-2AF4-4A5D-C6E279DE00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8" y="3767"/>
                <a:ext cx="153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22" name="Line 280">
                <a:extLst>
                  <a:ext uri="{FF2B5EF4-FFF2-40B4-BE49-F238E27FC236}">
                    <a16:creationId xmlns:a16="http://schemas.microsoft.com/office/drawing/2014/main" id="{E854BC5E-ED4F-BB66-FD46-948B21FF35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782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23" name="Line 281">
                <a:extLst>
                  <a:ext uri="{FF2B5EF4-FFF2-40B4-BE49-F238E27FC236}">
                    <a16:creationId xmlns:a16="http://schemas.microsoft.com/office/drawing/2014/main" id="{8045577C-4824-E19E-164B-CFC26BE982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565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24" name="Line 282">
                <a:extLst>
                  <a:ext uri="{FF2B5EF4-FFF2-40B4-BE49-F238E27FC236}">
                    <a16:creationId xmlns:a16="http://schemas.microsoft.com/office/drawing/2014/main" id="{BC3A020B-11FC-63FA-780A-07191608DB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7" y="3428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25" name="Line 283">
                <a:extLst>
                  <a:ext uri="{FF2B5EF4-FFF2-40B4-BE49-F238E27FC236}">
                    <a16:creationId xmlns:a16="http://schemas.microsoft.com/office/drawing/2014/main" id="{E5B61218-A3CC-6578-E075-0D76886A95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7" y="3557"/>
                <a:ext cx="96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26" name="Line 284">
                <a:extLst>
                  <a:ext uri="{FF2B5EF4-FFF2-40B4-BE49-F238E27FC236}">
                    <a16:creationId xmlns:a16="http://schemas.microsoft.com/office/drawing/2014/main" id="{C6590AB6-D18A-D281-BD1D-529C87BB46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9" y="3420"/>
                <a:ext cx="57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90520" name="Picture 799" descr="cell_tower_radiation copy">
              <a:extLst>
                <a:ext uri="{FF2B5EF4-FFF2-40B4-BE49-F238E27FC236}">
                  <a16:creationId xmlns:a16="http://schemas.microsoft.com/office/drawing/2014/main" id="{14107D01-8F5D-0580-0CAC-3F9A565C60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1" name="Oval 800">
              <a:extLst>
                <a:ext uri="{FF2B5EF4-FFF2-40B4-BE49-F238E27FC236}">
                  <a16:creationId xmlns:a16="http://schemas.microsoft.com/office/drawing/2014/main" id="{50D9CCD5-00CC-355C-458E-147C17878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2598"/>
              <a:ext cx="66" cy="6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190499" name="Group 782">
            <a:extLst>
              <a:ext uri="{FF2B5EF4-FFF2-40B4-BE49-F238E27FC236}">
                <a16:creationId xmlns:a16="http://schemas.microsoft.com/office/drawing/2014/main" id="{8F626933-444D-7224-0A9B-56ACFAC02335}"/>
              </a:ext>
            </a:extLst>
          </p:cNvPr>
          <p:cNvGrpSpPr>
            <a:grpSpLocks/>
          </p:cNvGrpSpPr>
          <p:nvPr/>
        </p:nvGrpSpPr>
        <p:grpSpPr bwMode="auto">
          <a:xfrm>
            <a:off x="2203450" y="5480050"/>
            <a:ext cx="331788" cy="422275"/>
            <a:chOff x="742" y="2409"/>
            <a:chExt cx="576" cy="881"/>
          </a:xfrm>
        </p:grpSpPr>
        <p:grpSp>
          <p:nvGrpSpPr>
            <p:cNvPr id="190501" name="Group 783">
              <a:extLst>
                <a:ext uri="{FF2B5EF4-FFF2-40B4-BE49-F238E27FC236}">
                  <a16:creationId xmlns:a16="http://schemas.microsoft.com/office/drawing/2014/main" id="{ED049A03-6A3C-7707-0099-B79FA70C08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643"/>
              <a:ext cx="376" cy="647"/>
              <a:chOff x="3130" y="3288"/>
              <a:chExt cx="410" cy="742"/>
            </a:xfrm>
          </p:grpSpPr>
          <p:sp>
            <p:nvSpPr>
              <p:cNvPr id="831" name="Line 270">
                <a:extLst>
                  <a:ext uri="{FF2B5EF4-FFF2-40B4-BE49-F238E27FC236}">
                    <a16:creationId xmlns:a16="http://schemas.microsoft.com/office/drawing/2014/main" id="{A0CBDE7B-AFDB-3F35-0529-747A1A815F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31" y="3289"/>
                <a:ext cx="204" cy="6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2" name="Line 271">
                <a:extLst>
                  <a:ext uri="{FF2B5EF4-FFF2-40B4-BE49-F238E27FC236}">
                    <a16:creationId xmlns:a16="http://schemas.microsoft.com/office/drawing/2014/main" id="{F0078041-1AEA-AA0A-1D47-203B145184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289"/>
                <a:ext cx="204" cy="6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3" name="Line 272">
                <a:extLst>
                  <a:ext uri="{FF2B5EF4-FFF2-40B4-BE49-F238E27FC236}">
                    <a16:creationId xmlns:a16="http://schemas.microsoft.com/office/drawing/2014/main" id="{F039FDE9-362C-BD35-EA94-D20F0C20B1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1" y="3958"/>
                <a:ext cx="204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4" name="Line 273">
                <a:extLst>
                  <a:ext uri="{FF2B5EF4-FFF2-40B4-BE49-F238E27FC236}">
                    <a16:creationId xmlns:a16="http://schemas.microsoft.com/office/drawing/2014/main" id="{74650F47-6D32-6BE2-C19A-2624C6B728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5" y="3958"/>
                <a:ext cx="204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5" name="Line 274">
                <a:extLst>
                  <a:ext uri="{FF2B5EF4-FFF2-40B4-BE49-F238E27FC236}">
                    <a16:creationId xmlns:a16="http://schemas.microsoft.com/office/drawing/2014/main" id="{47363BD8-AE27-6295-CCCD-DCD4AD754E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3305"/>
                <a:ext cx="0" cy="7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6" name="Line 275">
                <a:extLst>
                  <a:ext uri="{FF2B5EF4-FFF2-40B4-BE49-F238E27FC236}">
                    <a16:creationId xmlns:a16="http://schemas.microsoft.com/office/drawing/2014/main" id="{AC1641E2-BE57-F070-9868-F0145F8B1B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1" y="3889"/>
                <a:ext cx="204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7" name="Line 276">
                <a:extLst>
                  <a:ext uri="{FF2B5EF4-FFF2-40B4-BE49-F238E27FC236}">
                    <a16:creationId xmlns:a16="http://schemas.microsoft.com/office/drawing/2014/main" id="{BAF635F6-4849-5E28-71F1-ADBAE0393B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35" y="3889"/>
                <a:ext cx="204" cy="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8" name="Line 277">
                <a:extLst>
                  <a:ext uri="{FF2B5EF4-FFF2-40B4-BE49-F238E27FC236}">
                    <a16:creationId xmlns:a16="http://schemas.microsoft.com/office/drawing/2014/main" id="{83835B4B-9EE5-C327-B71F-96DDE37A37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8" y="3669"/>
                <a:ext cx="117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39" name="Line 278">
                <a:extLst>
                  <a:ext uri="{FF2B5EF4-FFF2-40B4-BE49-F238E27FC236}">
                    <a16:creationId xmlns:a16="http://schemas.microsoft.com/office/drawing/2014/main" id="{AF220CAC-1D8D-1F3A-4D75-2833EA2764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669"/>
                <a:ext cx="123" cy="5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40" name="Line 279">
                <a:extLst>
                  <a:ext uri="{FF2B5EF4-FFF2-40B4-BE49-F238E27FC236}">
                    <a16:creationId xmlns:a16="http://schemas.microsoft.com/office/drawing/2014/main" id="{5A7ECF15-D6C2-E508-D2B1-7C6CB79E7C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79" y="3768"/>
                <a:ext cx="15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41" name="Line 280">
                <a:extLst>
                  <a:ext uri="{FF2B5EF4-FFF2-40B4-BE49-F238E27FC236}">
                    <a16:creationId xmlns:a16="http://schemas.microsoft.com/office/drawing/2014/main" id="{FB42F865-A675-8A0E-10E8-FF7C500DCE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783"/>
                <a:ext cx="153" cy="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42" name="Line 281">
                <a:extLst>
                  <a:ext uri="{FF2B5EF4-FFF2-40B4-BE49-F238E27FC236}">
                    <a16:creationId xmlns:a16="http://schemas.microsoft.com/office/drawing/2014/main" id="{B7DFF4E4-D826-5AB7-58CF-17BB7BC355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567"/>
                <a:ext cx="78" cy="2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43" name="Line 282">
                <a:extLst>
                  <a:ext uri="{FF2B5EF4-FFF2-40B4-BE49-F238E27FC236}">
                    <a16:creationId xmlns:a16="http://schemas.microsoft.com/office/drawing/2014/main" id="{9324AE8F-9EFF-9697-E874-5E765F6694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5" y="3430"/>
                <a:ext cx="48" cy="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44" name="Line 283">
                <a:extLst>
                  <a:ext uri="{FF2B5EF4-FFF2-40B4-BE49-F238E27FC236}">
                    <a16:creationId xmlns:a16="http://schemas.microsoft.com/office/drawing/2014/main" id="{B1209C6F-11B3-A966-2A9A-9729EDA292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8" y="3559"/>
                <a:ext cx="93" cy="3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845" name="Line 284">
                <a:extLst>
                  <a:ext uri="{FF2B5EF4-FFF2-40B4-BE49-F238E27FC236}">
                    <a16:creationId xmlns:a16="http://schemas.microsoft.com/office/drawing/2014/main" id="{A0858464-9884-6207-17E8-3B7B435E4F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90" y="3422"/>
                <a:ext cx="54" cy="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pic>
          <p:nvPicPr>
            <p:cNvPr id="190502" name="Picture 799" descr="cell_tower_radiation copy">
              <a:extLst>
                <a:ext uri="{FF2B5EF4-FFF2-40B4-BE49-F238E27FC236}">
                  <a16:creationId xmlns:a16="http://schemas.microsoft.com/office/drawing/2014/main" id="{ACAB171C-5441-B6FB-1860-CA66A96F4E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" y="2409"/>
              <a:ext cx="576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0" name="Oval 800">
              <a:extLst>
                <a:ext uri="{FF2B5EF4-FFF2-40B4-BE49-F238E27FC236}">
                  <a16:creationId xmlns:a16="http://schemas.microsoft.com/office/drawing/2014/main" id="{DD24B9FB-B93E-C741-20EE-1DF83B4B5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" y="2598"/>
              <a:ext cx="63" cy="7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B2890-EE0A-3D4A-6D82-C2AEF6865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74CE26B-EDEE-7C47-8E8C-5F29E8BCE997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Slide Number Placeholder 1">
            <a:extLst>
              <a:ext uri="{FF2B5EF4-FFF2-40B4-BE49-F238E27FC236}">
                <a16:creationId xmlns:a16="http://schemas.microsoft.com/office/drawing/2014/main" id="{604C5E5F-AD29-99D1-5BB2-30AE76F439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B634CD-92B2-2144-BBE2-B1457BB070D1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192514" name="Picture 2" descr="Tech Mahindra: India Needs to Begin 5G Spectrum Auction Now! - Technology  Blog">
            <a:extLst>
              <a:ext uri="{FF2B5EF4-FFF2-40B4-BE49-F238E27FC236}">
                <a16:creationId xmlns:a16="http://schemas.microsoft.com/office/drawing/2014/main" id="{3DB338EA-7E39-FEA3-BF78-B94ACAC20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987425"/>
            <a:ext cx="52673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Rectangle 2">
            <a:extLst>
              <a:ext uri="{FF2B5EF4-FFF2-40B4-BE49-F238E27FC236}">
                <a16:creationId xmlns:a16="http://schemas.microsoft.com/office/drawing/2014/main" id="{FEF031BA-9BC2-165F-F43C-523FA20A0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8" y="230188"/>
            <a:ext cx="4397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0">
                <a:solidFill>
                  <a:srgbClr val="000000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5G cellular networks</a:t>
            </a:r>
          </a:p>
        </p:txBody>
      </p:sp>
      <p:pic>
        <p:nvPicPr>
          <p:cNvPr id="192516" name="Picture 4" descr="Pros and Cons to using Wi-Fi and Cellular Internet - Resource">
            <a:extLst>
              <a:ext uri="{FF2B5EF4-FFF2-40B4-BE49-F238E27FC236}">
                <a16:creationId xmlns:a16="http://schemas.microsoft.com/office/drawing/2014/main" id="{F6C6BEB9-7E9E-C9E3-D0A3-D29753AC2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2955925"/>
            <a:ext cx="5724525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lide Number Placeholder 1">
            <a:extLst>
              <a:ext uri="{FF2B5EF4-FFF2-40B4-BE49-F238E27FC236}">
                <a16:creationId xmlns:a16="http://schemas.microsoft.com/office/drawing/2014/main" id="{A3639BDD-5920-36A6-F6F9-5FB092023D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711B27-0138-A14D-9C74-1638BFFDCE1D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37218" name="Rectangle 4">
            <a:extLst>
              <a:ext uri="{FF2B5EF4-FFF2-40B4-BE49-F238E27FC236}">
                <a16:creationId xmlns:a16="http://schemas.microsoft.com/office/drawing/2014/main" id="{FF473D94-BB37-A6F2-2FB7-45D0591D7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3388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>
                <a:solidFill>
                  <a:srgbClr val="000090"/>
                </a:solidFill>
              </a:rPr>
              <a:t>WiFi: IEEE 802.11 Frame</a:t>
            </a:r>
          </a:p>
        </p:txBody>
      </p:sp>
      <p:pic>
        <p:nvPicPr>
          <p:cNvPr id="137219" name="Picture 3">
            <a:extLst>
              <a:ext uri="{FF2B5EF4-FFF2-40B4-BE49-F238E27FC236}">
                <a16:creationId xmlns:a16="http://schemas.microsoft.com/office/drawing/2014/main" id="{9C0D12BD-B839-A83C-5756-B4F4F413B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2052638"/>
            <a:ext cx="8647113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1D69F977-60B3-93B9-37E1-9E7778D137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0125" y="22860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 in Wireless Networks</a:t>
            </a:r>
          </a:p>
        </p:txBody>
      </p:sp>
      <p:pic>
        <p:nvPicPr>
          <p:cNvPr id="193538" name="Picture 7" descr="underline_base">
            <a:extLst>
              <a:ext uri="{FF2B5EF4-FFF2-40B4-BE49-F238E27FC236}">
                <a16:creationId xmlns:a16="http://schemas.microsoft.com/office/drawing/2014/main" id="{663EA269-FA20-1061-BF7D-2A3BBAC7B6C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3082925"/>
            <a:ext cx="7081838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3BF6B8-728C-3482-4644-81A2F68A4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10A4192-3B9B-0B43-A5E8-8D1B9437BA98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>
            <a:extLst>
              <a:ext uri="{FF2B5EF4-FFF2-40B4-BE49-F238E27FC236}">
                <a16:creationId xmlns:a16="http://schemas.microsoft.com/office/drawing/2014/main" id="{5FB0C63E-08B0-4515-2F82-AD024438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0338"/>
            <a:ext cx="7886700" cy="13255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is mobility?</a:t>
            </a:r>
          </a:p>
        </p:txBody>
      </p:sp>
      <p:sp>
        <p:nvSpPr>
          <p:cNvPr id="195586" name="Rectangle 3">
            <a:extLst>
              <a:ext uri="{FF2B5EF4-FFF2-40B4-BE49-F238E27FC236}">
                <a16:creationId xmlns:a16="http://schemas.microsoft.com/office/drawing/2014/main" id="{63F95D4F-E317-69D9-5382-A1A71CF7C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8163" y="1601788"/>
            <a:ext cx="8197850" cy="574675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spectrum of mobility, from the</a:t>
            </a: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i="1">
                <a:solidFill>
                  <a:srgbClr val="C00000"/>
                </a:solidFill>
                <a:ea typeface="ＭＳ Ｐゴシック" panose="020B0600070205080204" pitchFamily="34" charset="-128"/>
              </a:rPr>
              <a:t>network</a:t>
            </a:r>
            <a:r>
              <a:rPr lang="en-US" altLang="en-US" sz="2400">
                <a:solidFill>
                  <a:srgbClr val="C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>
                <a:ea typeface="ＭＳ Ｐゴシック" panose="020B0600070205080204" pitchFamily="34" charset="-128"/>
              </a:rPr>
              <a:t>perspective:</a:t>
            </a:r>
          </a:p>
        </p:txBody>
      </p:sp>
      <p:grpSp>
        <p:nvGrpSpPr>
          <p:cNvPr id="195587" name="Group 4">
            <a:extLst>
              <a:ext uri="{FF2B5EF4-FFF2-40B4-BE49-F238E27FC236}">
                <a16:creationId xmlns:a16="http://schemas.microsoft.com/office/drawing/2014/main" id="{1F38A237-B344-EE25-1880-654F2F7670E6}"/>
              </a:ext>
            </a:extLst>
          </p:cNvPr>
          <p:cNvGrpSpPr>
            <a:grpSpLocks/>
          </p:cNvGrpSpPr>
          <p:nvPr/>
        </p:nvGrpSpPr>
        <p:grpSpPr bwMode="auto">
          <a:xfrm>
            <a:off x="644525" y="2657475"/>
            <a:ext cx="7623175" cy="771525"/>
            <a:chOff x="390" y="890"/>
            <a:chExt cx="4802" cy="486"/>
          </a:xfrm>
        </p:grpSpPr>
        <p:sp>
          <p:nvSpPr>
            <p:cNvPr id="43022" name="Rectangle 5">
              <a:extLst>
                <a:ext uri="{FF2B5EF4-FFF2-40B4-BE49-F238E27FC236}">
                  <a16:creationId xmlns:a16="http://schemas.microsoft.com/office/drawing/2014/main" id="{7D920910-F7C5-F1F5-A1B9-AA31366C4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" y="1120"/>
              <a:ext cx="4800" cy="256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0" scaled="1"/>
            </a:gra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95597" name="Text Box 6">
              <a:extLst>
                <a:ext uri="{FF2B5EF4-FFF2-40B4-BE49-F238E27FC236}">
                  <a16:creationId xmlns:a16="http://schemas.microsoft.com/office/drawing/2014/main" id="{E9ACB38A-9D4E-99A0-9B52-B22EF347EE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" y="890"/>
              <a:ext cx="81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mobility</a:t>
              </a:r>
            </a:p>
          </p:txBody>
        </p:sp>
        <p:sp>
          <p:nvSpPr>
            <p:cNvPr id="195598" name="Text Box 7">
              <a:extLst>
                <a:ext uri="{FF2B5EF4-FFF2-40B4-BE49-F238E27FC236}">
                  <a16:creationId xmlns:a16="http://schemas.microsoft.com/office/drawing/2014/main" id="{AFF618A5-2DFB-8684-8601-8C8117396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898"/>
              <a:ext cx="92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mobility</a:t>
              </a:r>
            </a:p>
          </p:txBody>
        </p:sp>
      </p:grpSp>
      <p:sp>
        <p:nvSpPr>
          <p:cNvPr id="195588" name="Text Box 8">
            <a:extLst>
              <a:ext uri="{FF2B5EF4-FFF2-40B4-BE49-F238E27FC236}">
                <a16:creationId xmlns:a16="http://schemas.microsoft.com/office/drawing/2014/main" id="{9AD0F242-2D96-6DD4-7EE2-03E18733E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4081463"/>
            <a:ext cx="27257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wireless user,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same access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</a:p>
        </p:txBody>
      </p:sp>
      <p:sp>
        <p:nvSpPr>
          <p:cNvPr id="195589" name="Text Box 9">
            <a:extLst>
              <a:ext uri="{FF2B5EF4-FFF2-40B4-BE49-F238E27FC236}">
                <a16:creationId xmlns:a16="http://schemas.microsoft.com/office/drawing/2014/main" id="{00B079B3-D4E5-9CAD-B7FE-89B078C33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25" y="4092575"/>
            <a:ext cx="2690813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user, passing through multiple access point while maintaining ongoing connections (</a:t>
            </a: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cell phone)</a:t>
            </a:r>
          </a:p>
        </p:txBody>
      </p:sp>
      <p:sp>
        <p:nvSpPr>
          <p:cNvPr id="195590" name="Text Box 10">
            <a:extLst>
              <a:ext uri="{FF2B5EF4-FFF2-40B4-BE49-F238E27FC236}">
                <a16:creationId xmlns:a16="http://schemas.microsoft.com/office/drawing/2014/main" id="{C7C65D4A-9CF6-0CAC-565F-11FE17C49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025" y="4094163"/>
            <a:ext cx="24320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user, connecting/ disconnecting from network using DHCP.  </a:t>
            </a:r>
          </a:p>
        </p:txBody>
      </p:sp>
      <p:sp>
        <p:nvSpPr>
          <p:cNvPr id="43018" name="Line 11">
            <a:extLst>
              <a:ext uri="{FF2B5EF4-FFF2-40B4-BE49-F238E27FC236}">
                <a16:creationId xmlns:a16="http://schemas.microsoft.com/office/drawing/2014/main" id="{5AE5741F-6B9E-3F0D-DDBA-14A759E7E69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03300" y="3225800"/>
            <a:ext cx="215900" cy="86360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3019" name="Line 11">
            <a:extLst>
              <a:ext uri="{FF2B5EF4-FFF2-40B4-BE49-F238E27FC236}">
                <a16:creationId xmlns:a16="http://schemas.microsoft.com/office/drawing/2014/main" id="{2EC16DA5-6FBD-440B-24A2-46179885E6D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62400" y="3222625"/>
            <a:ext cx="0" cy="87788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3020" name="Line 11">
            <a:extLst>
              <a:ext uri="{FF2B5EF4-FFF2-40B4-BE49-F238E27FC236}">
                <a16:creationId xmlns:a16="http://schemas.microsoft.com/office/drawing/2014/main" id="{79BE8B9D-CDE7-214F-DA27-BAB1752257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21500" y="3211513"/>
            <a:ext cx="165100" cy="885825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95594" name="Picture 23" descr="underline_base">
            <a:extLst>
              <a:ext uri="{FF2B5EF4-FFF2-40B4-BE49-F238E27FC236}">
                <a16:creationId xmlns:a16="http://schemas.microsoft.com/office/drawing/2014/main" id="{9C9E5DBD-CFFD-C485-C2BE-148BF06E792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017588"/>
            <a:ext cx="41132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348C1E-DB8B-51EF-D7E3-E8C91E8F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12FCF89-5ADF-2149-8C59-9D83EC0968FC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31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>
            <a:extLst>
              <a:ext uri="{FF2B5EF4-FFF2-40B4-BE49-F238E27FC236}">
                <a16:creationId xmlns:a16="http://schemas.microsoft.com/office/drawing/2014/main" id="{BBCDB434-DB8A-6A8A-FBF8-14D0D700D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87313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Mobility: approaches</a:t>
            </a:r>
          </a:p>
        </p:txBody>
      </p:sp>
      <p:sp>
        <p:nvSpPr>
          <p:cNvPr id="47109" name="Rectangle 3">
            <a:extLst>
              <a:ext uri="{FF2B5EF4-FFF2-40B4-BE49-F238E27FC236}">
                <a16:creationId xmlns:a16="http://schemas.microsoft.com/office/drawing/2014/main" id="{6F71238C-0054-BACF-05E2-1FADC05676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1663" y="1466850"/>
            <a:ext cx="8107362" cy="4487863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let routing handle it: </a:t>
            </a:r>
            <a:r>
              <a:rPr lang="en-US" dirty="0"/>
              <a:t>routers advertise permanent address of mobile-nodes-in-residence via usual routing table exchange.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routing tables indicate where each mobile located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no changes to end-systems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let end-systems handle it: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indirect routing: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communication from correspondent to mobile goes through home agent, then forwarded to remote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direct routing: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correspondent gets foreign address of mobile, sends directly to mobile</a:t>
            </a:r>
          </a:p>
        </p:txBody>
      </p:sp>
      <p:pic>
        <p:nvPicPr>
          <p:cNvPr id="201731" name="Picture 21" descr="underline_base">
            <a:extLst>
              <a:ext uri="{FF2B5EF4-FFF2-40B4-BE49-F238E27FC236}">
                <a16:creationId xmlns:a16="http://schemas.microsoft.com/office/drawing/2014/main" id="{ABEA351F-92A5-7B0A-80DC-5AFD4C803CB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887413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4FDD2F-1B78-FF6F-228F-FCF536F1F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0A0107E-6EAC-F543-BEEE-BEBCC6C6DE45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32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3" name="Group 130">
            <a:extLst>
              <a:ext uri="{FF2B5EF4-FFF2-40B4-BE49-F238E27FC236}">
                <a16:creationId xmlns:a16="http://schemas.microsoft.com/office/drawing/2014/main" id="{1373BF47-87DC-8F9A-FE78-32743A93F77C}"/>
              </a:ext>
            </a:extLst>
          </p:cNvPr>
          <p:cNvGrpSpPr>
            <a:grpSpLocks/>
          </p:cNvGrpSpPr>
          <p:nvPr/>
        </p:nvGrpSpPr>
        <p:grpSpPr bwMode="auto">
          <a:xfrm>
            <a:off x="1597025" y="2486025"/>
            <a:ext cx="6654800" cy="3421063"/>
            <a:chOff x="1597027" y="2486025"/>
            <a:chExt cx="6654798" cy="3421063"/>
          </a:xfrm>
        </p:grpSpPr>
        <p:sp>
          <p:nvSpPr>
            <p:cNvPr id="98316" name="Freeform 2">
              <a:extLst>
                <a:ext uri="{FF2B5EF4-FFF2-40B4-BE49-F238E27FC236}">
                  <a16:creationId xmlns:a16="http://schemas.microsoft.com/office/drawing/2014/main" id="{398BEFCB-CA6E-44EC-DE24-480AF918B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2902" y="2616200"/>
              <a:ext cx="1866899" cy="1589088"/>
            </a:xfrm>
            <a:custGeom>
              <a:avLst/>
              <a:gdLst>
                <a:gd name="T0" fmla="*/ 2147483647 w 1340"/>
                <a:gd name="T1" fmla="*/ 2147483647 h 1191"/>
                <a:gd name="T2" fmla="*/ 2147483647 w 1340"/>
                <a:gd name="T3" fmla="*/ 2147483647 h 1191"/>
                <a:gd name="T4" fmla="*/ 2147483647 w 1340"/>
                <a:gd name="T5" fmla="*/ 2147483647 h 1191"/>
                <a:gd name="T6" fmla="*/ 2147483647 w 1340"/>
                <a:gd name="T7" fmla="*/ 2147483647 h 1191"/>
                <a:gd name="T8" fmla="*/ 2147483647 w 1340"/>
                <a:gd name="T9" fmla="*/ 2147483647 h 1191"/>
                <a:gd name="T10" fmla="*/ 2147483647 w 1340"/>
                <a:gd name="T11" fmla="*/ 2147483647 h 1191"/>
                <a:gd name="T12" fmla="*/ 2147483647 w 1340"/>
                <a:gd name="T13" fmla="*/ 2147483647 h 1191"/>
                <a:gd name="T14" fmla="*/ 2147483647 w 1340"/>
                <a:gd name="T15" fmla="*/ 2147483647 h 1191"/>
                <a:gd name="T16" fmla="*/ 2147483647 w 1340"/>
                <a:gd name="T17" fmla="*/ 2147483647 h 1191"/>
                <a:gd name="T18" fmla="*/ 2147483647 w 1340"/>
                <a:gd name="T19" fmla="*/ 2147483647 h 1191"/>
                <a:gd name="T20" fmla="*/ 2147483647 w 1340"/>
                <a:gd name="T21" fmla="*/ 2147483647 h 1191"/>
                <a:gd name="T22" fmla="*/ 2147483647 w 1340"/>
                <a:gd name="T23" fmla="*/ 2147483647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98317" name="Freeform 96">
              <a:extLst>
                <a:ext uri="{FF2B5EF4-FFF2-40B4-BE49-F238E27FC236}">
                  <a16:creationId xmlns:a16="http://schemas.microsoft.com/office/drawing/2014/main" id="{3C574892-B86C-3080-AF1D-0A84EC074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3501" y="2486025"/>
              <a:ext cx="1838324" cy="1711325"/>
            </a:xfrm>
            <a:custGeom>
              <a:avLst/>
              <a:gdLst>
                <a:gd name="T0" fmla="*/ 2147483647 w 2894"/>
                <a:gd name="T1" fmla="*/ 2147483647 h 2693"/>
                <a:gd name="T2" fmla="*/ 2147483647 w 2894"/>
                <a:gd name="T3" fmla="*/ 2147483647 h 2693"/>
                <a:gd name="T4" fmla="*/ 2147483647 w 2894"/>
                <a:gd name="T5" fmla="*/ 2147483647 h 2693"/>
                <a:gd name="T6" fmla="*/ 2147483647 w 2894"/>
                <a:gd name="T7" fmla="*/ 2147483647 h 2693"/>
                <a:gd name="T8" fmla="*/ 2147483647 w 2894"/>
                <a:gd name="T9" fmla="*/ 2147483647 h 2693"/>
                <a:gd name="T10" fmla="*/ 2147483647 w 2894"/>
                <a:gd name="T11" fmla="*/ 2147483647 h 2693"/>
                <a:gd name="T12" fmla="*/ 2147483647 w 2894"/>
                <a:gd name="T13" fmla="*/ 2147483647 h 2693"/>
                <a:gd name="T14" fmla="*/ 2147483647 w 2894"/>
                <a:gd name="T15" fmla="*/ 2147483647 h 2693"/>
                <a:gd name="T16" fmla="*/ 2147483647 w 2894"/>
                <a:gd name="T17" fmla="*/ 2147483647 h 2693"/>
                <a:gd name="T18" fmla="*/ 2147483647 w 2894"/>
                <a:gd name="T19" fmla="*/ 2147483647 h 2693"/>
                <a:gd name="T20" fmla="*/ 2147483647 w 2894"/>
                <a:gd name="T21" fmla="*/ 2147483647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98318" name="Freeform 119">
              <a:extLst>
                <a:ext uri="{FF2B5EF4-FFF2-40B4-BE49-F238E27FC236}">
                  <a16:creationId xmlns:a16="http://schemas.microsoft.com/office/drawing/2014/main" id="{817DD80B-C1E7-35C0-094F-19FC5F0D2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464" y="3432175"/>
              <a:ext cx="2109786" cy="1250950"/>
            </a:xfrm>
            <a:custGeom>
              <a:avLst/>
              <a:gdLst>
                <a:gd name="T0" fmla="*/ 2147483647 w 3324"/>
                <a:gd name="T1" fmla="*/ 2147483647 h 1971"/>
                <a:gd name="T2" fmla="*/ 2147483647 w 3324"/>
                <a:gd name="T3" fmla="*/ 2147483647 h 1971"/>
                <a:gd name="T4" fmla="*/ 2147483647 w 3324"/>
                <a:gd name="T5" fmla="*/ 2147483647 h 1971"/>
                <a:gd name="T6" fmla="*/ 2147483647 w 3324"/>
                <a:gd name="T7" fmla="*/ 2147483647 h 1971"/>
                <a:gd name="T8" fmla="*/ 2147483647 w 3324"/>
                <a:gd name="T9" fmla="*/ 2147483647 h 1971"/>
                <a:gd name="T10" fmla="*/ 2147483647 w 3324"/>
                <a:gd name="T11" fmla="*/ 2147483647 h 1971"/>
                <a:gd name="T12" fmla="*/ 2147483647 w 3324"/>
                <a:gd name="T13" fmla="*/ 2147483647 h 1971"/>
                <a:gd name="T14" fmla="*/ 2147483647 w 3324"/>
                <a:gd name="T15" fmla="*/ 2147483647 h 1971"/>
                <a:gd name="T16" fmla="*/ 2147483647 w 3324"/>
                <a:gd name="T17" fmla="*/ 2147483647 h 1971"/>
                <a:gd name="T18" fmla="*/ 2147483647 w 3324"/>
                <a:gd name="T19" fmla="*/ 2147483647 h 1971"/>
                <a:gd name="T20" fmla="*/ 2147483647 w 3324"/>
                <a:gd name="T21" fmla="*/ 2147483647 h 1971"/>
                <a:gd name="T22" fmla="*/ 2147483647 w 3324"/>
                <a:gd name="T23" fmla="*/ 2147483647 h 1971"/>
                <a:gd name="T24" fmla="*/ 2147483647 w 3324"/>
                <a:gd name="T25" fmla="*/ 2147483647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97646" name="Text Box 120">
              <a:extLst>
                <a:ext uri="{FF2B5EF4-FFF2-40B4-BE49-F238E27FC236}">
                  <a16:creationId xmlns:a16="http://schemas.microsoft.com/office/drawing/2014/main" id="{39E45E85-ABD2-C2BC-3EBA-00C4B0E43F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9088" y="3729038"/>
              <a:ext cx="14478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wide area network</a:t>
              </a:r>
            </a:p>
          </p:txBody>
        </p:sp>
        <p:sp>
          <p:nvSpPr>
            <p:cNvPr id="98320" name="Freeform 121">
              <a:extLst>
                <a:ext uri="{FF2B5EF4-FFF2-40B4-BE49-F238E27FC236}">
                  <a16:creationId xmlns:a16="http://schemas.microsoft.com/office/drawing/2014/main" id="{1C2BF973-0D1E-7BF8-ABAB-63E9EA948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40" y="4995863"/>
              <a:ext cx="2944811" cy="911225"/>
            </a:xfrm>
            <a:custGeom>
              <a:avLst/>
              <a:gdLst>
                <a:gd name="T0" fmla="*/ 2147483647 w 4636"/>
                <a:gd name="T1" fmla="*/ 2147483647 h 1435"/>
                <a:gd name="T2" fmla="*/ 2147483647 w 4636"/>
                <a:gd name="T3" fmla="*/ 2147483647 h 1435"/>
                <a:gd name="T4" fmla="*/ 2147483647 w 4636"/>
                <a:gd name="T5" fmla="*/ 2147483647 h 1435"/>
                <a:gd name="T6" fmla="*/ 2147483647 w 4636"/>
                <a:gd name="T7" fmla="*/ 2147483647 h 1435"/>
                <a:gd name="T8" fmla="*/ 2147483647 w 4636"/>
                <a:gd name="T9" fmla="*/ 2147483647 h 1435"/>
                <a:gd name="T10" fmla="*/ 2147483647 w 4636"/>
                <a:gd name="T11" fmla="*/ 2147483647 h 1435"/>
                <a:gd name="T12" fmla="*/ 2147483647 w 4636"/>
                <a:gd name="T13" fmla="*/ 2147483647 h 1435"/>
                <a:gd name="T14" fmla="*/ 2147483647 w 4636"/>
                <a:gd name="T15" fmla="*/ 2147483647 h 1435"/>
                <a:gd name="T16" fmla="*/ 2147483647 w 4636"/>
                <a:gd name="T17" fmla="*/ 2147483647 h 1435"/>
                <a:gd name="T18" fmla="*/ 2147483647 w 4636"/>
                <a:gd name="T19" fmla="*/ 2147483647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197648" name="Group 136">
              <a:extLst>
                <a:ext uri="{FF2B5EF4-FFF2-40B4-BE49-F238E27FC236}">
                  <a16:creationId xmlns:a16="http://schemas.microsoft.com/office/drawing/2014/main" id="{A50AC810-1ED7-C36C-8F82-A926F6A879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7027" y="2735489"/>
              <a:ext cx="1091746" cy="791482"/>
              <a:chOff x="4089854" y="1363889"/>
              <a:chExt cx="1091746" cy="791482"/>
            </a:xfrm>
          </p:grpSpPr>
          <p:sp>
            <p:nvSpPr>
              <p:cNvPr id="98327" name="Oval 26">
                <a:extLst>
                  <a:ext uri="{FF2B5EF4-FFF2-40B4-BE49-F238E27FC236}">
                    <a16:creationId xmlns:a16="http://schemas.microsoft.com/office/drawing/2014/main" id="{F62CA81F-FC86-70F0-9C36-EF3EB01BAD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3663"/>
                <a:ext cx="1092200" cy="79216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grpSp>
            <p:nvGrpSpPr>
              <p:cNvPr id="197655" name="Group 356">
                <a:extLst>
                  <a:ext uri="{FF2B5EF4-FFF2-40B4-BE49-F238E27FC236}">
                    <a16:creationId xmlns:a16="http://schemas.microsoft.com/office/drawing/2014/main" id="{C9720442-47EC-A808-BB2E-0B9AAF12A7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197656" name="Picture 354" descr="laptop_stylized_small">
                  <a:extLst>
                    <a:ext uri="{FF2B5EF4-FFF2-40B4-BE49-F238E27FC236}">
                      <a16:creationId xmlns:a16="http://schemas.microsoft.com/office/drawing/2014/main" id="{349F1502-D02D-BB9B-6C69-BF164A1E37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7657" name="Picture 355" descr="antenna_stylized">
                  <a:extLst>
                    <a:ext uri="{FF2B5EF4-FFF2-40B4-BE49-F238E27FC236}">
                      <a16:creationId xmlns:a16="http://schemas.microsoft.com/office/drawing/2014/main" id="{B53F6A06-3A27-12C0-5F7C-20F125DC86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197649" name="Picture 5">
              <a:extLst>
                <a:ext uri="{FF2B5EF4-FFF2-40B4-BE49-F238E27FC236}">
                  <a16:creationId xmlns:a16="http://schemas.microsoft.com/office/drawing/2014/main" id="{225FFE84-CF2C-9521-9849-D303A5505B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402" y="3570288"/>
              <a:ext cx="68421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23" name="Line 111">
              <a:extLst>
                <a:ext uri="{FF2B5EF4-FFF2-40B4-BE49-F238E27FC236}">
                  <a16:creationId xmlns:a16="http://schemas.microsoft.com/office/drawing/2014/main" id="{AB9B624F-ED15-34D0-3EBC-B29E112C85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7740" y="3270250"/>
              <a:ext cx="503237" cy="3111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98324" name="Line 111">
              <a:extLst>
                <a:ext uri="{FF2B5EF4-FFF2-40B4-BE49-F238E27FC236}">
                  <a16:creationId xmlns:a16="http://schemas.microsoft.com/office/drawing/2014/main" id="{38FAFA0D-C8BF-2C94-C747-D1960BA8DD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41677" y="3690938"/>
              <a:ext cx="949325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98325" name="Line 111">
              <a:extLst>
                <a:ext uri="{FF2B5EF4-FFF2-40B4-BE49-F238E27FC236}">
                  <a16:creationId xmlns:a16="http://schemas.microsoft.com/office/drawing/2014/main" id="{37475D1C-4CE0-D82E-FE8B-1EF2C6B0E1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4351" y="3862388"/>
              <a:ext cx="1382713" cy="15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pic>
          <p:nvPicPr>
            <p:cNvPr id="197653" name="Picture 6">
              <a:extLst>
                <a:ext uri="{FF2B5EF4-FFF2-40B4-BE49-F238E27FC236}">
                  <a16:creationId xmlns:a16="http://schemas.microsoft.com/office/drawing/2014/main" id="{C32BDEB7-355E-EB46-9F52-CB87E34F3B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739" y="4897438"/>
              <a:ext cx="906462" cy="788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7634" name="Rectangle 21">
            <a:extLst>
              <a:ext uri="{FF2B5EF4-FFF2-40B4-BE49-F238E27FC236}">
                <a16:creationId xmlns:a16="http://schemas.microsoft.com/office/drawing/2014/main" id="{2297D77A-67D8-640F-D5A5-CA278BCD0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6038"/>
            <a:ext cx="7886700" cy="1325562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Mobility: vocabulary</a:t>
            </a:r>
          </a:p>
        </p:txBody>
      </p:sp>
      <p:sp>
        <p:nvSpPr>
          <p:cNvPr id="197635" name="Text Box 22">
            <a:extLst>
              <a:ext uri="{FF2B5EF4-FFF2-40B4-BE49-F238E27FC236}">
                <a16:creationId xmlns:a16="http://schemas.microsoft.com/office/drawing/2014/main" id="{8A910BCF-E50F-4ED8-756F-E29D3F07A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1350963"/>
            <a:ext cx="33496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 dirty="0">
                <a:solidFill>
                  <a:srgbClr val="C00000"/>
                </a:solidFill>
                <a:cs typeface="Arial" panose="020B0604020202020204" pitchFamily="34" charset="0"/>
              </a:rPr>
              <a:t>home network:</a:t>
            </a:r>
            <a:r>
              <a:rPr lang="en-US" altLang="en-US" sz="2000" b="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ja-JP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“</a:t>
            </a:r>
            <a:r>
              <a:rPr lang="en-US" alt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home</a:t>
            </a:r>
            <a:r>
              <a:rPr lang="ja-JP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”</a:t>
            </a:r>
            <a:r>
              <a:rPr lang="en-US" altLang="en-US" sz="2000" b="0" dirty="0">
                <a:solidFill>
                  <a:srgbClr val="000000"/>
                </a:solidFill>
                <a:cs typeface="Arial" panose="020B0604020202020204" pitchFamily="34" charset="0"/>
              </a:rPr>
              <a:t> of mobile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 dirty="0">
                <a:solidFill>
                  <a:srgbClr val="000000"/>
                </a:solidFill>
                <a:cs typeface="Arial" panose="020B0604020202020204" pitchFamily="34" charset="0"/>
              </a:rPr>
              <a:t>(e.g., 128.119.40/24)</a:t>
            </a:r>
          </a:p>
        </p:txBody>
      </p:sp>
      <p:sp>
        <p:nvSpPr>
          <p:cNvPr id="197636" name="Text Box 23">
            <a:extLst>
              <a:ext uri="{FF2B5EF4-FFF2-40B4-BE49-F238E27FC236}">
                <a16:creationId xmlns:a16="http://schemas.microsoft.com/office/drawing/2014/main" id="{C9D4F4D3-CE18-B668-D9AD-4336F9894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4257675"/>
            <a:ext cx="290512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permanent address:</a:t>
            </a:r>
            <a:r>
              <a:rPr lang="en-US" altLang="en-US" sz="2000" b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address in home network, </a:t>
            </a:r>
            <a:r>
              <a:rPr lang="en-US" altLang="en-US" sz="2000" b="0" i="1">
                <a:solidFill>
                  <a:srgbClr val="000000"/>
                </a:solidFill>
                <a:cs typeface="Arial" panose="020B0604020202020204" pitchFamily="34" charset="0"/>
              </a:rPr>
              <a:t>can always</a:t>
            </a:r>
            <a:r>
              <a:rPr lang="en-US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 be used to reach mobile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cs typeface="Arial" panose="020B0604020202020204" pitchFamily="34" charset="0"/>
              </a:rPr>
              <a:t>e.g., 128.119.40.186</a:t>
            </a:r>
          </a:p>
        </p:txBody>
      </p:sp>
      <p:sp>
        <p:nvSpPr>
          <p:cNvPr id="197637" name="Text Box 24">
            <a:extLst>
              <a:ext uri="{FF2B5EF4-FFF2-40B4-BE49-F238E27FC236}">
                <a16:creationId xmlns:a16="http://schemas.microsoft.com/office/drawing/2014/main" id="{CA76C045-7B80-DA19-5D5D-AD4C32BEA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2275" y="1423988"/>
            <a:ext cx="39147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home agent: </a:t>
            </a:r>
            <a:r>
              <a:rPr lang="en-US" altLang="en-US" sz="2000" b="0" i="1">
                <a:solidFill>
                  <a:srgbClr val="000000"/>
                </a:solidFill>
                <a:cs typeface="Arial" panose="020B0604020202020204" pitchFamily="34" charset="0"/>
              </a:rPr>
              <a:t>entity that will perform mobility functions on behalf of mobile, when mobile is remote</a:t>
            </a:r>
            <a:endParaRPr lang="en-US" altLang="en-US" sz="2000" b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4041" name="Line 124">
            <a:extLst>
              <a:ext uri="{FF2B5EF4-FFF2-40B4-BE49-F238E27FC236}">
                <a16:creationId xmlns:a16="http://schemas.microsoft.com/office/drawing/2014/main" id="{C2D5004A-CA95-E474-20D1-1522CB9665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9988" y="2298700"/>
            <a:ext cx="511175" cy="71278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4042" name="Line 124">
            <a:extLst>
              <a:ext uri="{FF2B5EF4-FFF2-40B4-BE49-F238E27FC236}">
                <a16:creationId xmlns:a16="http://schemas.microsoft.com/office/drawing/2014/main" id="{EA1F1106-4D16-92AB-C07A-B9541963BC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5688" y="3359150"/>
            <a:ext cx="766762" cy="97313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4043" name="Line 124">
            <a:extLst>
              <a:ext uri="{FF2B5EF4-FFF2-40B4-BE49-F238E27FC236}">
                <a16:creationId xmlns:a16="http://schemas.microsoft.com/office/drawing/2014/main" id="{73FC4B9A-54E1-9514-B4A2-731AFAC3F6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94025" y="2003425"/>
            <a:ext cx="1262063" cy="1566863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97641" name="Picture 21" descr="underline_base">
            <a:extLst>
              <a:ext uri="{FF2B5EF4-FFF2-40B4-BE49-F238E27FC236}">
                <a16:creationId xmlns:a16="http://schemas.microsoft.com/office/drawing/2014/main" id="{A6CEE517-8219-5F6A-EC72-F1BAFC28DEE9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977900"/>
            <a:ext cx="50276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046D67-2B09-112B-0FE5-6F16F70F7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F23B4CF-E15B-C44B-AA69-57BD24B02227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33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447192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1">
            <a:extLst>
              <a:ext uri="{FF2B5EF4-FFF2-40B4-BE49-F238E27FC236}">
                <a16:creationId xmlns:a16="http://schemas.microsoft.com/office/drawing/2014/main" id="{547DC3B6-7033-A782-3447-614A2DBB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90488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Mobility: more vocabulary</a:t>
            </a:r>
          </a:p>
        </p:txBody>
      </p:sp>
      <p:sp>
        <p:nvSpPr>
          <p:cNvPr id="100356" name="Freeform 2">
            <a:extLst>
              <a:ext uri="{FF2B5EF4-FFF2-40B4-BE49-F238E27FC236}">
                <a16:creationId xmlns:a16="http://schemas.microsoft.com/office/drawing/2014/main" id="{97D85ECB-30D3-D76D-52CB-FA508DE3D7E8}"/>
              </a:ext>
            </a:extLst>
          </p:cNvPr>
          <p:cNvSpPr>
            <a:spLocks/>
          </p:cNvSpPr>
          <p:nvPr/>
        </p:nvSpPr>
        <p:spPr bwMode="auto">
          <a:xfrm>
            <a:off x="1612900" y="2616200"/>
            <a:ext cx="1866900" cy="1589088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0357" name="Freeform 96">
            <a:extLst>
              <a:ext uri="{FF2B5EF4-FFF2-40B4-BE49-F238E27FC236}">
                <a16:creationId xmlns:a16="http://schemas.microsoft.com/office/drawing/2014/main" id="{44416DA0-1251-8492-9FB6-08BFE3151758}"/>
              </a:ext>
            </a:extLst>
          </p:cNvPr>
          <p:cNvSpPr>
            <a:spLocks/>
          </p:cNvSpPr>
          <p:nvPr/>
        </p:nvSpPr>
        <p:spPr bwMode="auto">
          <a:xfrm>
            <a:off x="6413500" y="2486025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0358" name="Freeform 119">
            <a:extLst>
              <a:ext uri="{FF2B5EF4-FFF2-40B4-BE49-F238E27FC236}">
                <a16:creationId xmlns:a16="http://schemas.microsoft.com/office/drawing/2014/main" id="{C11E9CF5-345D-DF66-3BC9-50ADC1D82311}"/>
              </a:ext>
            </a:extLst>
          </p:cNvPr>
          <p:cNvSpPr>
            <a:spLocks/>
          </p:cNvSpPr>
          <p:nvPr/>
        </p:nvSpPr>
        <p:spPr bwMode="auto">
          <a:xfrm>
            <a:off x="3954463" y="3432175"/>
            <a:ext cx="2109787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9685" name="Text Box 120">
            <a:extLst>
              <a:ext uri="{FF2B5EF4-FFF2-40B4-BE49-F238E27FC236}">
                <a16:creationId xmlns:a16="http://schemas.microsoft.com/office/drawing/2014/main" id="{B88594C5-0301-3336-B31C-E8E11D9AF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088" y="3729038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area network</a:t>
            </a:r>
          </a:p>
        </p:txBody>
      </p:sp>
      <p:sp>
        <p:nvSpPr>
          <p:cNvPr id="100360" name="Freeform 121">
            <a:extLst>
              <a:ext uri="{FF2B5EF4-FFF2-40B4-BE49-F238E27FC236}">
                <a16:creationId xmlns:a16="http://schemas.microsoft.com/office/drawing/2014/main" id="{4036EE79-BBCD-048B-96EA-38CB01D6F6C9}"/>
              </a:ext>
            </a:extLst>
          </p:cNvPr>
          <p:cNvSpPr>
            <a:spLocks/>
          </p:cNvSpPr>
          <p:nvPr/>
        </p:nvSpPr>
        <p:spPr bwMode="auto">
          <a:xfrm>
            <a:off x="3259138" y="4995863"/>
            <a:ext cx="2944812" cy="911225"/>
          </a:xfrm>
          <a:custGeom>
            <a:avLst/>
            <a:gdLst>
              <a:gd name="T0" fmla="*/ 2147483647 w 4636"/>
              <a:gd name="T1" fmla="*/ 2147483647 h 1435"/>
              <a:gd name="T2" fmla="*/ 2147483647 w 4636"/>
              <a:gd name="T3" fmla="*/ 2147483647 h 1435"/>
              <a:gd name="T4" fmla="*/ 2147483647 w 4636"/>
              <a:gd name="T5" fmla="*/ 2147483647 h 1435"/>
              <a:gd name="T6" fmla="*/ 2147483647 w 4636"/>
              <a:gd name="T7" fmla="*/ 2147483647 h 1435"/>
              <a:gd name="T8" fmla="*/ 2147483647 w 4636"/>
              <a:gd name="T9" fmla="*/ 2147483647 h 1435"/>
              <a:gd name="T10" fmla="*/ 2147483647 w 4636"/>
              <a:gd name="T11" fmla="*/ 2147483647 h 1435"/>
              <a:gd name="T12" fmla="*/ 2147483647 w 4636"/>
              <a:gd name="T13" fmla="*/ 2147483647 h 1435"/>
              <a:gd name="T14" fmla="*/ 2147483647 w 4636"/>
              <a:gd name="T15" fmla="*/ 2147483647 h 1435"/>
              <a:gd name="T16" fmla="*/ 2147483647 w 4636"/>
              <a:gd name="T17" fmla="*/ 2147483647 h 1435"/>
              <a:gd name="T18" fmla="*/ 2147483647 w 4636"/>
              <a:gd name="T19" fmla="*/ 2147483647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99687" name="Picture 5">
            <a:extLst>
              <a:ext uri="{FF2B5EF4-FFF2-40B4-BE49-F238E27FC236}">
                <a16:creationId xmlns:a16="http://schemas.microsoft.com/office/drawing/2014/main" id="{11037781-D50D-24A2-DC0F-EC6BE0A5A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3570288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2" name="Line 111">
            <a:extLst>
              <a:ext uri="{FF2B5EF4-FFF2-40B4-BE49-F238E27FC236}">
                <a16:creationId xmlns:a16="http://schemas.microsoft.com/office/drawing/2014/main" id="{D0332912-7408-CC4D-292C-2687398C17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41675" y="3690938"/>
            <a:ext cx="949325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0363" name="Line 111">
            <a:extLst>
              <a:ext uri="{FF2B5EF4-FFF2-40B4-BE49-F238E27FC236}">
                <a16:creationId xmlns:a16="http://schemas.microsoft.com/office/drawing/2014/main" id="{66FC7E7D-2512-491E-DD9C-345BEF607D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4350" y="3862388"/>
            <a:ext cx="1382713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99690" name="Picture 5">
            <a:extLst>
              <a:ext uri="{FF2B5EF4-FFF2-40B4-BE49-F238E27FC236}">
                <a16:creationId xmlns:a16="http://schemas.microsoft.com/office/drawing/2014/main" id="{37BBE8C8-4847-9778-1F35-46673A297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3711575"/>
            <a:ext cx="6842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5" name="Line 111">
            <a:extLst>
              <a:ext uri="{FF2B5EF4-FFF2-40B4-BE49-F238E27FC236}">
                <a16:creationId xmlns:a16="http://schemas.microsoft.com/office/drawing/2014/main" id="{B4C9EC44-166E-925E-2786-D593E0EE18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81863" y="3378200"/>
            <a:ext cx="346075" cy="3222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199692" name="Group 167">
            <a:extLst>
              <a:ext uri="{FF2B5EF4-FFF2-40B4-BE49-F238E27FC236}">
                <a16:creationId xmlns:a16="http://schemas.microsoft.com/office/drawing/2014/main" id="{0F920B4E-77EF-B9BC-2EB2-C9857616C363}"/>
              </a:ext>
            </a:extLst>
          </p:cNvPr>
          <p:cNvGrpSpPr>
            <a:grpSpLocks/>
          </p:cNvGrpSpPr>
          <p:nvPr/>
        </p:nvGrpSpPr>
        <p:grpSpPr bwMode="auto">
          <a:xfrm>
            <a:off x="7050088" y="2811463"/>
            <a:ext cx="1092200" cy="792162"/>
            <a:chOff x="4089854" y="1363889"/>
            <a:chExt cx="1091746" cy="791482"/>
          </a:xfrm>
        </p:grpSpPr>
        <p:sp>
          <p:nvSpPr>
            <p:cNvPr id="100379" name="Oval 26">
              <a:extLst>
                <a:ext uri="{FF2B5EF4-FFF2-40B4-BE49-F238E27FC236}">
                  <a16:creationId xmlns:a16="http://schemas.microsoft.com/office/drawing/2014/main" id="{A351CFF9-46B7-1AC0-963B-15C4D36F7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199707" name="Group 356">
              <a:extLst>
                <a:ext uri="{FF2B5EF4-FFF2-40B4-BE49-F238E27FC236}">
                  <a16:creationId xmlns:a16="http://schemas.microsoft.com/office/drawing/2014/main" id="{47DABB5A-62F8-0BDB-936A-27BC5D5ED9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199708" name="Picture 354" descr="laptop_stylized_small">
                <a:extLst>
                  <a:ext uri="{FF2B5EF4-FFF2-40B4-BE49-F238E27FC236}">
                    <a16:creationId xmlns:a16="http://schemas.microsoft.com/office/drawing/2014/main" id="{5637F29F-97A2-BD0F-E2E0-3DF1026589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9709" name="Picture 355" descr="antenna_stylized">
                <a:extLst>
                  <a:ext uri="{FF2B5EF4-FFF2-40B4-BE49-F238E27FC236}">
                    <a16:creationId xmlns:a16="http://schemas.microsoft.com/office/drawing/2014/main" id="{85A0CC40-C2A7-C659-F26E-8B45056CB8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99693" name="Picture 6">
            <a:extLst>
              <a:ext uri="{FF2B5EF4-FFF2-40B4-BE49-F238E27FC236}">
                <a16:creationId xmlns:a16="http://schemas.microsoft.com/office/drawing/2014/main" id="{6307EB30-1859-4053-CB43-1387D2BAA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897438"/>
            <a:ext cx="906462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94" name="Text Box 22">
            <a:extLst>
              <a:ext uri="{FF2B5EF4-FFF2-40B4-BE49-F238E27FC236}">
                <a16:creationId xmlns:a16="http://schemas.microsoft.com/office/drawing/2014/main" id="{EF602656-4C69-F16E-F361-48EAE2741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2295525"/>
            <a:ext cx="333533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care-of-address:</a:t>
            </a:r>
            <a:r>
              <a:rPr lang="en-US" altLang="en-US" sz="2000" b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address  in visited network.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000000"/>
                </a:solidFill>
                <a:cs typeface="Arial" panose="020B0604020202020204" pitchFamily="34" charset="0"/>
              </a:rPr>
              <a:t>(e.g., 79,129.13.2) </a:t>
            </a:r>
          </a:p>
        </p:txBody>
      </p:sp>
      <p:sp>
        <p:nvSpPr>
          <p:cNvPr id="199695" name="Text Box 124">
            <a:extLst>
              <a:ext uri="{FF2B5EF4-FFF2-40B4-BE49-F238E27FC236}">
                <a16:creationId xmlns:a16="http://schemas.microsoft.com/office/drawing/2014/main" id="{6885F190-9ECE-53D9-DC18-0AEDF440C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75" y="1220788"/>
            <a:ext cx="33496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visited network:</a:t>
            </a:r>
            <a:r>
              <a:rPr lang="en-US" altLang="en-US" sz="2000" b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network in which mobile currently resides </a:t>
            </a:r>
            <a:r>
              <a:rPr lang="en-US" altLang="en-US" sz="1600" b="0">
                <a:solidFill>
                  <a:srgbClr val="000000"/>
                </a:solidFill>
                <a:cs typeface="Arial" panose="020B0604020202020204" pitchFamily="34" charset="0"/>
              </a:rPr>
              <a:t>(e.g., 79.129.13/24)</a:t>
            </a:r>
          </a:p>
        </p:txBody>
      </p:sp>
      <p:sp>
        <p:nvSpPr>
          <p:cNvPr id="199696" name="Text Box 125">
            <a:extLst>
              <a:ext uri="{FF2B5EF4-FFF2-40B4-BE49-F238E27FC236}">
                <a16:creationId xmlns:a16="http://schemas.microsoft.com/office/drawing/2014/main" id="{C1D1DF4F-8572-EBF7-1ACB-D258E4285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0075" y="1330325"/>
            <a:ext cx="36718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permanent address:</a:t>
            </a:r>
            <a:r>
              <a:rPr lang="en-US" altLang="en-US" sz="2000" b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0">
                <a:solidFill>
                  <a:srgbClr val="000000"/>
                </a:solidFill>
                <a:cs typeface="Arial" panose="020B0604020202020204" pitchFamily="34" charset="0"/>
              </a:rPr>
              <a:t>remains constant (</a:t>
            </a:r>
            <a:r>
              <a:rPr lang="en-US" altLang="en-US" sz="1600" b="0">
                <a:solidFill>
                  <a:srgbClr val="000000"/>
                </a:solidFill>
                <a:cs typeface="Arial" panose="020B0604020202020204" pitchFamily="34" charset="0"/>
              </a:rPr>
              <a:t>e.g., 128.119.40.186)</a:t>
            </a:r>
          </a:p>
        </p:txBody>
      </p:sp>
      <p:sp>
        <p:nvSpPr>
          <p:cNvPr id="199697" name="Text Box 126">
            <a:extLst>
              <a:ext uri="{FF2B5EF4-FFF2-40B4-BE49-F238E27FC236}">
                <a16:creationId xmlns:a16="http://schemas.microsoft.com/office/drawing/2014/main" id="{95E25985-6003-692F-1421-1D36A214D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1775" y="4370388"/>
            <a:ext cx="274796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foreign agent</a:t>
            </a:r>
            <a:r>
              <a:rPr lang="en-US" altLang="en-US" sz="2000" b="0" i="1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000" b="0" i="1">
                <a:solidFill>
                  <a:srgbClr val="000000"/>
                </a:solidFill>
                <a:cs typeface="Arial" panose="020B0604020202020204" pitchFamily="34" charset="0"/>
              </a:rPr>
              <a:t>entity in visited network that performs mobility functions on behalf of mobile. </a:t>
            </a:r>
            <a:endParaRPr lang="en-US" altLang="en-US" sz="2000" b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99698" name="Text Box 128">
            <a:extLst>
              <a:ext uri="{FF2B5EF4-FFF2-40B4-BE49-F238E27FC236}">
                <a16:creationId xmlns:a16="http://schemas.microsoft.com/office/drawing/2014/main" id="{472518D4-3407-228A-E209-0A2AB589F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5235575"/>
            <a:ext cx="27479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 i="1">
                <a:solidFill>
                  <a:srgbClr val="C00000"/>
                </a:solidFill>
                <a:cs typeface="Arial" panose="020B0604020202020204" pitchFamily="34" charset="0"/>
              </a:rPr>
              <a:t>correspondent: </a:t>
            </a:r>
            <a:r>
              <a:rPr lang="en-US" altLang="en-US" sz="2000" b="0" i="1">
                <a:solidFill>
                  <a:srgbClr val="000000"/>
                </a:solidFill>
                <a:cs typeface="Arial" panose="020B0604020202020204" pitchFamily="34" charset="0"/>
              </a:rPr>
              <a:t>wants to communicate with mobile</a:t>
            </a:r>
            <a:endParaRPr lang="en-US" altLang="en-US" sz="2000" b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5078" name="Line 129">
            <a:extLst>
              <a:ext uri="{FF2B5EF4-FFF2-40B4-BE49-F238E27FC236}">
                <a16:creationId xmlns:a16="http://schemas.microsoft.com/office/drawing/2014/main" id="{1450934D-CE39-F161-7D8E-A5DA2C959F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44838" y="5403850"/>
            <a:ext cx="1169987" cy="31115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079" name="Line 129">
            <a:extLst>
              <a:ext uri="{FF2B5EF4-FFF2-40B4-BE49-F238E27FC236}">
                <a16:creationId xmlns:a16="http://schemas.microsoft.com/office/drawing/2014/main" id="{63D24A0B-FCE8-9C52-0D8C-01EC49F7C03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2063" y="2776538"/>
            <a:ext cx="2047875" cy="45720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080" name="Line 129">
            <a:extLst>
              <a:ext uri="{FF2B5EF4-FFF2-40B4-BE49-F238E27FC236}">
                <a16:creationId xmlns:a16="http://schemas.microsoft.com/office/drawing/2014/main" id="{125F746B-2217-4353-2E31-9CBE776F4AE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26038" y="1781175"/>
            <a:ext cx="2036762" cy="1343025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081" name="Line 129">
            <a:extLst>
              <a:ext uri="{FF2B5EF4-FFF2-40B4-BE49-F238E27FC236}">
                <a16:creationId xmlns:a16="http://schemas.microsoft.com/office/drawing/2014/main" id="{74B843A0-5AE9-15A7-0086-7357D79FC2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47025" y="2252663"/>
            <a:ext cx="0" cy="544512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5082" name="Line 129">
            <a:extLst>
              <a:ext uri="{FF2B5EF4-FFF2-40B4-BE49-F238E27FC236}">
                <a16:creationId xmlns:a16="http://schemas.microsoft.com/office/drawing/2014/main" id="{B53F68FA-3316-27BC-321B-88321821EBC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6313" y="4027488"/>
            <a:ext cx="217487" cy="376237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99704" name="Picture 19" descr="underline_base">
            <a:extLst>
              <a:ext uri="{FF2B5EF4-FFF2-40B4-BE49-F238E27FC236}">
                <a16:creationId xmlns:a16="http://schemas.microsoft.com/office/drawing/2014/main" id="{880DA1F5-2C71-D6F9-892C-D0C46E54A921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879475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B87E3E-C6A0-B6AD-219E-8ED2A804D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BC8B948-4076-0D4E-8F95-D6AABF182CFA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476490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>
            <a:extLst>
              <a:ext uri="{FF2B5EF4-FFF2-40B4-BE49-F238E27FC236}">
                <a16:creationId xmlns:a16="http://schemas.microsoft.com/office/drawing/2014/main" id="{DE9AEC00-101C-8323-604E-E9346C2AE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87313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Mobility: approaches</a:t>
            </a:r>
          </a:p>
        </p:txBody>
      </p:sp>
      <p:sp>
        <p:nvSpPr>
          <p:cNvPr id="47109" name="Rectangle 3">
            <a:extLst>
              <a:ext uri="{FF2B5EF4-FFF2-40B4-BE49-F238E27FC236}">
                <a16:creationId xmlns:a16="http://schemas.microsoft.com/office/drawing/2014/main" id="{C12C160F-BF54-6B9E-491D-CF0F3BBC06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1663" y="1466850"/>
            <a:ext cx="8107362" cy="4487863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let routing handle it: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routers advertise permanent address of mobile-nodes-in-residence via usual routing table exchange.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routing tables indicate where each mobile located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no changes to end-systems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let end-systems handle it: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indirect routing: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communication from correspondent to mobile goes through home agent, then forwarded to remote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i="1" dirty="0">
                <a:solidFill>
                  <a:srgbClr val="C00000"/>
                </a:solidFill>
              </a:rPr>
              <a:t>direct routing: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correspondent gets foreign address of mobile, sends directly to mobile</a:t>
            </a:r>
          </a:p>
        </p:txBody>
      </p:sp>
      <p:pic>
        <p:nvPicPr>
          <p:cNvPr id="203779" name="Picture 21" descr="underline_base">
            <a:extLst>
              <a:ext uri="{FF2B5EF4-FFF2-40B4-BE49-F238E27FC236}">
                <a16:creationId xmlns:a16="http://schemas.microsoft.com/office/drawing/2014/main" id="{606A3AF6-E320-EA4D-C1AF-EC5E6558AB4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887413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3780" name="Group 8">
            <a:extLst>
              <a:ext uri="{FF2B5EF4-FFF2-40B4-BE49-F238E27FC236}">
                <a16:creationId xmlns:a16="http://schemas.microsoft.com/office/drawing/2014/main" id="{CB600688-7DD5-1189-B3DC-E2A3E18A3259}"/>
              </a:ext>
            </a:extLst>
          </p:cNvPr>
          <p:cNvGrpSpPr>
            <a:grpSpLocks/>
          </p:cNvGrpSpPr>
          <p:nvPr/>
        </p:nvGrpSpPr>
        <p:grpSpPr bwMode="auto">
          <a:xfrm>
            <a:off x="3101975" y="1770063"/>
            <a:ext cx="2271713" cy="1743075"/>
            <a:chOff x="3101975" y="1770063"/>
            <a:chExt cx="2271713" cy="1743075"/>
          </a:xfrm>
        </p:grpSpPr>
        <p:sp>
          <p:nvSpPr>
            <p:cNvPr id="10" name="Oval 4">
              <a:extLst>
                <a:ext uri="{FF2B5EF4-FFF2-40B4-BE49-F238E27FC236}">
                  <a16:creationId xmlns:a16="http://schemas.microsoft.com/office/drawing/2014/main" id="{26E573E1-67EE-20BB-C3AB-B601FCB27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5488" y="1770063"/>
              <a:ext cx="1887537" cy="1743075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" name="Line 5">
              <a:extLst>
                <a:ext uri="{FF2B5EF4-FFF2-40B4-BE49-F238E27FC236}">
                  <a16:creationId xmlns:a16="http://schemas.microsoft.com/office/drawing/2014/main" id="{CB7A2A41-6D0B-C4EE-8D58-9083B7FBCD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0463" y="1944688"/>
              <a:ext cx="1133475" cy="136525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203784" name="Text Box 6">
              <a:extLst>
                <a:ext uri="{FF2B5EF4-FFF2-40B4-BE49-F238E27FC236}">
                  <a16:creationId xmlns:a16="http://schemas.microsoft.com/office/drawing/2014/main" id="{D36D23E5-BDB0-7ABC-D515-6DA5E3E7E6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1975" y="1958975"/>
              <a:ext cx="2271713" cy="131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not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scalable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millions of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mobiles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45952C-0D4A-5F11-3DCD-0B4C47699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542BAC44-A1DD-3E4F-A4D8-E385E5BB776A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Freeform 2">
            <a:extLst>
              <a:ext uri="{FF2B5EF4-FFF2-40B4-BE49-F238E27FC236}">
                <a16:creationId xmlns:a16="http://schemas.microsoft.com/office/drawing/2014/main" id="{4D6AA615-813C-7F26-0FFB-BC2B09D400C4}"/>
              </a:ext>
            </a:extLst>
          </p:cNvPr>
          <p:cNvSpPr>
            <a:spLocks/>
          </p:cNvSpPr>
          <p:nvPr/>
        </p:nvSpPr>
        <p:spPr bwMode="auto">
          <a:xfrm>
            <a:off x="1350963" y="1690688"/>
            <a:ext cx="1866900" cy="1589087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8546" name="Freeform 96">
            <a:extLst>
              <a:ext uri="{FF2B5EF4-FFF2-40B4-BE49-F238E27FC236}">
                <a16:creationId xmlns:a16="http://schemas.microsoft.com/office/drawing/2014/main" id="{D457B0AE-D7B9-D5DD-CAC4-AB384F351296}"/>
              </a:ext>
            </a:extLst>
          </p:cNvPr>
          <p:cNvSpPr>
            <a:spLocks/>
          </p:cNvSpPr>
          <p:nvPr/>
        </p:nvSpPr>
        <p:spPr bwMode="auto">
          <a:xfrm>
            <a:off x="6151563" y="1560513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8547" name="Freeform 119">
            <a:extLst>
              <a:ext uri="{FF2B5EF4-FFF2-40B4-BE49-F238E27FC236}">
                <a16:creationId xmlns:a16="http://schemas.microsoft.com/office/drawing/2014/main" id="{24CDF062-635D-1633-7CD2-8DBEC95CD8A3}"/>
              </a:ext>
            </a:extLst>
          </p:cNvPr>
          <p:cNvSpPr>
            <a:spLocks/>
          </p:cNvSpPr>
          <p:nvPr/>
        </p:nvSpPr>
        <p:spPr bwMode="auto">
          <a:xfrm>
            <a:off x="3692525" y="2506663"/>
            <a:ext cx="2109788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05828" name="Text Box 120">
            <a:extLst>
              <a:ext uri="{FF2B5EF4-FFF2-40B4-BE49-F238E27FC236}">
                <a16:creationId xmlns:a16="http://schemas.microsoft.com/office/drawing/2014/main" id="{75019EB0-9CBA-2E3F-9F6A-A407F63C4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150" y="2803525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area network</a:t>
            </a:r>
          </a:p>
        </p:txBody>
      </p:sp>
      <p:grpSp>
        <p:nvGrpSpPr>
          <p:cNvPr id="205829" name="Group 140">
            <a:extLst>
              <a:ext uri="{FF2B5EF4-FFF2-40B4-BE49-F238E27FC236}">
                <a16:creationId xmlns:a16="http://schemas.microsoft.com/office/drawing/2014/main" id="{0BBE5D34-6BBA-4300-1838-31C7C1EFE837}"/>
              </a:ext>
            </a:extLst>
          </p:cNvPr>
          <p:cNvGrpSpPr>
            <a:grpSpLocks/>
          </p:cNvGrpSpPr>
          <p:nvPr/>
        </p:nvGrpSpPr>
        <p:grpSpPr bwMode="auto">
          <a:xfrm>
            <a:off x="1335088" y="1809750"/>
            <a:ext cx="1092200" cy="792163"/>
            <a:chOff x="4089854" y="1363889"/>
            <a:chExt cx="1091746" cy="791482"/>
          </a:xfrm>
        </p:grpSpPr>
        <p:sp>
          <p:nvSpPr>
            <p:cNvPr id="108583" name="Oval 26">
              <a:extLst>
                <a:ext uri="{FF2B5EF4-FFF2-40B4-BE49-F238E27FC236}">
                  <a16:creationId xmlns:a16="http://schemas.microsoft.com/office/drawing/2014/main" id="{3BE48D10-D03F-6F16-B9C8-30C0E1865F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05863" name="Picture 354" descr="laptop_stylized_small">
              <a:extLst>
                <a:ext uri="{FF2B5EF4-FFF2-40B4-BE49-F238E27FC236}">
                  <a16:creationId xmlns:a16="http://schemas.microsoft.com/office/drawing/2014/main" id="{93DB24CF-C9E5-8B71-027F-48D8D5394B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429" y="1550204"/>
              <a:ext cx="629104" cy="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830" name="Picture 5">
            <a:extLst>
              <a:ext uri="{FF2B5EF4-FFF2-40B4-BE49-F238E27FC236}">
                <a16:creationId xmlns:a16="http://schemas.microsoft.com/office/drawing/2014/main" id="{033AC9EC-5BB5-9077-4038-E46BA925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2644775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1" name="Line 111">
            <a:extLst>
              <a:ext uri="{FF2B5EF4-FFF2-40B4-BE49-F238E27FC236}">
                <a16:creationId xmlns:a16="http://schemas.microsoft.com/office/drawing/2014/main" id="{BC29DA40-266C-152A-54BD-5139DC11B8D2}"/>
              </a:ext>
            </a:extLst>
          </p:cNvPr>
          <p:cNvSpPr>
            <a:spLocks noChangeShapeType="1"/>
          </p:cNvSpPr>
          <p:nvPr/>
        </p:nvSpPr>
        <p:spPr bwMode="auto">
          <a:xfrm>
            <a:off x="1957388" y="2344738"/>
            <a:ext cx="503237" cy="3111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8552" name="Line 111">
            <a:extLst>
              <a:ext uri="{FF2B5EF4-FFF2-40B4-BE49-F238E27FC236}">
                <a16:creationId xmlns:a16="http://schemas.microsoft.com/office/drawing/2014/main" id="{00A72F2C-72DC-0C9E-0498-7D5CFAF3E0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81325" y="2765425"/>
            <a:ext cx="947738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8553" name="Line 111">
            <a:extLst>
              <a:ext uri="{FF2B5EF4-FFF2-40B4-BE49-F238E27FC236}">
                <a16:creationId xmlns:a16="http://schemas.microsoft.com/office/drawing/2014/main" id="{4AD187D8-69B4-D40D-C9E5-F6A5A7DAFFD5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2413" y="2936875"/>
            <a:ext cx="13843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05834" name="Picture 5">
            <a:extLst>
              <a:ext uri="{FF2B5EF4-FFF2-40B4-BE49-F238E27FC236}">
                <a16:creationId xmlns:a16="http://schemas.microsoft.com/office/drawing/2014/main" id="{AF7FFA54-5B88-0FA3-0BD6-95FB4C2F9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2786063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5" name="Line 111">
            <a:extLst>
              <a:ext uri="{FF2B5EF4-FFF2-40B4-BE49-F238E27FC236}">
                <a16:creationId xmlns:a16="http://schemas.microsoft.com/office/drawing/2014/main" id="{F378EE93-50A4-DA91-6E9D-A37A9F1ECB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21513" y="2452688"/>
            <a:ext cx="346075" cy="3238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205836" name="Group 151">
            <a:extLst>
              <a:ext uri="{FF2B5EF4-FFF2-40B4-BE49-F238E27FC236}">
                <a16:creationId xmlns:a16="http://schemas.microsoft.com/office/drawing/2014/main" id="{5C1813CB-B586-6BDB-12F7-03B00237D289}"/>
              </a:ext>
            </a:extLst>
          </p:cNvPr>
          <p:cNvGrpSpPr>
            <a:grpSpLocks/>
          </p:cNvGrpSpPr>
          <p:nvPr/>
        </p:nvGrpSpPr>
        <p:grpSpPr bwMode="auto">
          <a:xfrm>
            <a:off x="6789738" y="1885950"/>
            <a:ext cx="1092200" cy="792163"/>
            <a:chOff x="4089854" y="1363889"/>
            <a:chExt cx="1091746" cy="791482"/>
          </a:xfrm>
        </p:grpSpPr>
        <p:sp>
          <p:nvSpPr>
            <p:cNvPr id="108579" name="Oval 26">
              <a:extLst>
                <a:ext uri="{FF2B5EF4-FFF2-40B4-BE49-F238E27FC236}">
                  <a16:creationId xmlns:a16="http://schemas.microsoft.com/office/drawing/2014/main" id="{109A820E-CAA6-0986-C7D2-A2E5BBFB8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205859" name="Group 356">
              <a:extLst>
                <a:ext uri="{FF2B5EF4-FFF2-40B4-BE49-F238E27FC236}">
                  <a16:creationId xmlns:a16="http://schemas.microsoft.com/office/drawing/2014/main" id="{5CB86209-CC69-6082-C30F-0C40D56CEC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205860" name="Picture 354" descr="laptop_stylized_small">
                <a:extLst>
                  <a:ext uri="{FF2B5EF4-FFF2-40B4-BE49-F238E27FC236}">
                    <a16:creationId xmlns:a16="http://schemas.microsoft.com/office/drawing/2014/main" id="{752279CB-4AFB-F578-D766-1EAF61B097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861" name="Picture 355" descr="antenna_stylized">
                <a:extLst>
                  <a:ext uri="{FF2B5EF4-FFF2-40B4-BE49-F238E27FC236}">
                    <a16:creationId xmlns:a16="http://schemas.microsoft.com/office/drawing/2014/main" id="{A3C24300-669E-1C9B-D00F-02DFA93818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05837" name="Rectangle 21">
            <a:extLst>
              <a:ext uri="{FF2B5EF4-FFF2-40B4-BE49-F238E27FC236}">
                <a16:creationId xmlns:a16="http://schemas.microsoft.com/office/drawing/2014/main" id="{EA4AD121-C7BC-F68C-651A-A7BE46E3F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119063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Mobility: registration</a:t>
            </a:r>
          </a:p>
        </p:txBody>
      </p:sp>
      <p:sp>
        <p:nvSpPr>
          <p:cNvPr id="434198" name="Rectangle 22">
            <a:extLst>
              <a:ext uri="{FF2B5EF4-FFF2-40B4-BE49-F238E27FC236}">
                <a16:creationId xmlns:a16="http://schemas.microsoft.com/office/drawing/2014/main" id="{B6DFCD0B-6BFC-158E-3152-19C387EA4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5029200"/>
            <a:ext cx="7772400" cy="1828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end result: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foreign agent knows about mobile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home agent knows location of mobile</a:t>
            </a:r>
          </a:p>
        </p:txBody>
      </p:sp>
      <p:sp>
        <p:nvSpPr>
          <p:cNvPr id="205839" name="Text Box 119">
            <a:extLst>
              <a:ext uri="{FF2B5EF4-FFF2-40B4-BE49-F238E27FC236}">
                <a16:creationId xmlns:a16="http://schemas.microsoft.com/office/drawing/2014/main" id="{0F639F57-3572-3C4E-9676-3A72F2464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25" y="1535113"/>
            <a:ext cx="1887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network</a:t>
            </a:r>
          </a:p>
        </p:txBody>
      </p:sp>
      <p:sp>
        <p:nvSpPr>
          <p:cNvPr id="205840" name="Text Box 120">
            <a:extLst>
              <a:ext uri="{FF2B5EF4-FFF2-40B4-BE49-F238E27FC236}">
                <a16:creationId xmlns:a16="http://schemas.microsoft.com/office/drawing/2014/main" id="{12E97518-A58C-0A01-E087-9264161AD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1050" y="1300163"/>
            <a:ext cx="2265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visited network</a:t>
            </a:r>
          </a:p>
        </p:txBody>
      </p:sp>
      <p:grpSp>
        <p:nvGrpSpPr>
          <p:cNvPr id="434297" name="Group 121">
            <a:extLst>
              <a:ext uri="{FF2B5EF4-FFF2-40B4-BE49-F238E27FC236}">
                <a16:creationId xmlns:a16="http://schemas.microsoft.com/office/drawing/2014/main" id="{DE6DF6F7-DA36-B24E-5EE0-42DCA5589CE2}"/>
              </a:ext>
            </a:extLst>
          </p:cNvPr>
          <p:cNvGrpSpPr>
            <a:grpSpLocks/>
          </p:cNvGrpSpPr>
          <p:nvPr/>
        </p:nvGrpSpPr>
        <p:grpSpPr bwMode="auto">
          <a:xfrm>
            <a:off x="6600825" y="2409825"/>
            <a:ext cx="2141538" cy="2341563"/>
            <a:chOff x="4158" y="1518"/>
            <a:chExt cx="1349" cy="1475"/>
          </a:xfrm>
        </p:grpSpPr>
        <p:sp>
          <p:nvSpPr>
            <p:cNvPr id="49182" name="Line 122">
              <a:extLst>
                <a:ext uri="{FF2B5EF4-FFF2-40B4-BE49-F238E27FC236}">
                  <a16:creationId xmlns:a16="http://schemas.microsoft.com/office/drawing/2014/main" id="{9DA78E22-EA1A-B531-452F-E4F438A85F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61" y="1538"/>
              <a:ext cx="310" cy="25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05853" name="Group 123">
              <a:extLst>
                <a:ext uri="{FF2B5EF4-FFF2-40B4-BE49-F238E27FC236}">
                  <a16:creationId xmlns:a16="http://schemas.microsoft.com/office/drawing/2014/main" id="{0D06D26C-01DB-D8D7-DAFF-E14CD10EBD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4" y="1518"/>
              <a:ext cx="202" cy="233"/>
              <a:chOff x="618" y="3500"/>
              <a:chExt cx="202" cy="233"/>
            </a:xfrm>
          </p:grpSpPr>
          <p:sp>
            <p:nvSpPr>
              <p:cNvPr id="49186" name="Oval 124">
                <a:extLst>
                  <a:ext uri="{FF2B5EF4-FFF2-40B4-BE49-F238E27FC236}">
                    <a16:creationId xmlns:a16="http://schemas.microsoft.com/office/drawing/2014/main" id="{0D21B904-E1EB-D19C-C84A-CDBD5B7B19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05857" name="Text Box 125">
                <a:extLst>
                  <a:ext uri="{FF2B5EF4-FFF2-40B4-BE49-F238E27FC236}">
                    <a16:creationId xmlns:a16="http://schemas.microsoft.com/office/drawing/2014/main" id="{2DA872FB-0C04-7C30-26D5-0E621DD9B1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</a:rPr>
                  <a:t>1</a:t>
                </a:r>
              </a:p>
            </p:txBody>
          </p:sp>
        </p:grpSp>
        <p:sp>
          <p:nvSpPr>
            <p:cNvPr id="205854" name="Text Box 126">
              <a:extLst>
                <a:ext uri="{FF2B5EF4-FFF2-40B4-BE49-F238E27FC236}">
                  <a16:creationId xmlns:a16="http://schemas.microsoft.com/office/drawing/2014/main" id="{F19369D5-6BFA-B81E-3DF9-937DBE4915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8" y="2167"/>
              <a:ext cx="1349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cs typeface="Arial" panose="020B0604020202020204" pitchFamily="34" charset="0"/>
                </a:rPr>
                <a:t>mobile contacts foreign agent on entering visited network</a:t>
              </a:r>
            </a:p>
          </p:txBody>
        </p:sp>
        <p:sp>
          <p:nvSpPr>
            <p:cNvPr id="49185" name="Line 127">
              <a:extLst>
                <a:ext uri="{FF2B5EF4-FFF2-40B4-BE49-F238E27FC236}">
                  <a16:creationId xmlns:a16="http://schemas.microsoft.com/office/drawing/2014/main" id="{0608D7F1-0A85-AC31-C7B5-8EC752152D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1760"/>
              <a:ext cx="560" cy="4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434304" name="Group 128">
            <a:extLst>
              <a:ext uri="{FF2B5EF4-FFF2-40B4-BE49-F238E27FC236}">
                <a16:creationId xmlns:a16="http://schemas.microsoft.com/office/drawing/2014/main" id="{9DC5675A-1DAE-6A63-17D2-9291ADAB5A58}"/>
              </a:ext>
            </a:extLst>
          </p:cNvPr>
          <p:cNvGrpSpPr>
            <a:grpSpLocks/>
          </p:cNvGrpSpPr>
          <p:nvPr/>
        </p:nvGrpSpPr>
        <p:grpSpPr bwMode="auto">
          <a:xfrm>
            <a:off x="2435225" y="2676525"/>
            <a:ext cx="4046538" cy="2087563"/>
            <a:chOff x="1534" y="1686"/>
            <a:chExt cx="2549" cy="1315"/>
          </a:xfrm>
        </p:grpSpPr>
        <p:sp>
          <p:nvSpPr>
            <p:cNvPr id="49176" name="Line 129">
              <a:extLst>
                <a:ext uri="{FF2B5EF4-FFF2-40B4-BE49-F238E27FC236}">
                  <a16:creationId xmlns:a16="http://schemas.microsoft.com/office/drawing/2014/main" id="{9FA95621-C812-B052-D1CC-7A69DB678B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01" y="1762"/>
              <a:ext cx="2167" cy="1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05847" name="Group 130">
              <a:extLst>
                <a:ext uri="{FF2B5EF4-FFF2-40B4-BE49-F238E27FC236}">
                  <a16:creationId xmlns:a16="http://schemas.microsoft.com/office/drawing/2014/main" id="{40881232-F6DA-A6E6-26E3-ADB8C0A785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4" y="1686"/>
              <a:ext cx="202" cy="233"/>
              <a:chOff x="618" y="3500"/>
              <a:chExt cx="202" cy="233"/>
            </a:xfrm>
          </p:grpSpPr>
          <p:sp>
            <p:nvSpPr>
              <p:cNvPr id="49180" name="Oval 131">
                <a:extLst>
                  <a:ext uri="{FF2B5EF4-FFF2-40B4-BE49-F238E27FC236}">
                    <a16:creationId xmlns:a16="http://schemas.microsoft.com/office/drawing/2014/main" id="{7F936FB3-9DD0-F59D-7C30-8CCD9D047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205851" name="Text Box 132">
                <a:extLst>
                  <a:ext uri="{FF2B5EF4-FFF2-40B4-BE49-F238E27FC236}">
                    <a16:creationId xmlns:a16="http://schemas.microsoft.com/office/drawing/2014/main" id="{37E40147-B2FF-6933-CA4A-C140B17D2A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</a:rPr>
                  <a:t>2</a:t>
                </a:r>
              </a:p>
            </p:txBody>
          </p:sp>
        </p:grpSp>
        <p:sp>
          <p:nvSpPr>
            <p:cNvPr id="205848" name="Text Box 133">
              <a:extLst>
                <a:ext uri="{FF2B5EF4-FFF2-40B4-BE49-F238E27FC236}">
                  <a16:creationId xmlns:a16="http://schemas.microsoft.com/office/drawing/2014/main" id="{D57194B0-2DA1-D31E-3189-82F1F5FB8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4" y="2367"/>
              <a:ext cx="2549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>
                  <a:solidFill>
                    <a:srgbClr val="000000"/>
                  </a:solidFill>
                  <a:cs typeface="Arial" panose="020B0604020202020204" pitchFamily="34" charset="0"/>
                </a:rPr>
                <a:t>foreign agent contacts home agent home: </a:t>
              </a:r>
              <a:r>
                <a:rPr lang="ja-JP" altLang="en-US" sz="2000" b="0">
                  <a:solidFill>
                    <a:srgbClr val="000000"/>
                  </a:solidFill>
                  <a:cs typeface="Arial" panose="020B0604020202020204" pitchFamily="34" charset="0"/>
                </a:rPr>
                <a:t>“</a:t>
              </a:r>
              <a:r>
                <a:rPr lang="en-US" altLang="en-US" sz="2000" b="0">
                  <a:solidFill>
                    <a:srgbClr val="000000"/>
                  </a:solidFill>
                  <a:cs typeface="Arial" panose="020B0604020202020204" pitchFamily="34" charset="0"/>
                </a:rPr>
                <a:t>this mobile is resident in my network</a:t>
              </a:r>
              <a:r>
                <a:rPr lang="ja-JP" altLang="en-US" sz="2000" b="0">
                  <a:solidFill>
                    <a:srgbClr val="000000"/>
                  </a:solidFill>
                  <a:cs typeface="Arial" panose="020B0604020202020204" pitchFamily="34" charset="0"/>
                </a:rPr>
                <a:t>”</a:t>
              </a:r>
              <a:endParaRPr lang="en-US" altLang="en-US" sz="2000" b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9179" name="Line 134">
              <a:extLst>
                <a:ext uri="{FF2B5EF4-FFF2-40B4-BE49-F238E27FC236}">
                  <a16:creationId xmlns:a16="http://schemas.microsoft.com/office/drawing/2014/main" id="{5CBE9B2C-C1F3-3C6E-9B1B-E7B8ADE229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24" y="1944"/>
              <a:ext cx="0" cy="4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108565" name="Freeform 96">
            <a:extLst>
              <a:ext uri="{FF2B5EF4-FFF2-40B4-BE49-F238E27FC236}">
                <a16:creationId xmlns:a16="http://schemas.microsoft.com/office/drawing/2014/main" id="{E8340313-CCF1-391D-74BC-83C16138674F}"/>
              </a:ext>
            </a:extLst>
          </p:cNvPr>
          <p:cNvSpPr>
            <a:spLocks/>
          </p:cNvSpPr>
          <p:nvPr/>
        </p:nvSpPr>
        <p:spPr bwMode="auto">
          <a:xfrm>
            <a:off x="1462088" y="1857375"/>
            <a:ext cx="998537" cy="823913"/>
          </a:xfrm>
          <a:custGeom>
            <a:avLst/>
            <a:gdLst>
              <a:gd name="T0" fmla="*/ 99558033 w 10000"/>
              <a:gd name="T1" fmla="*/ 2147483647 h 10305"/>
              <a:gd name="T2" fmla="*/ 2147483647 w 10000"/>
              <a:gd name="T3" fmla="*/ 2147483647 h 10305"/>
              <a:gd name="T4" fmla="*/ 2147483647 w 10000"/>
              <a:gd name="T5" fmla="*/ 204436681 h 10305"/>
              <a:gd name="T6" fmla="*/ 2147483647 w 10000"/>
              <a:gd name="T7" fmla="*/ 2147483647 h 10305"/>
              <a:gd name="T8" fmla="*/ 2147483647 w 10000"/>
              <a:gd name="T9" fmla="*/ 2147483647 h 10305"/>
              <a:gd name="T10" fmla="*/ 2147483647 w 10000"/>
              <a:gd name="T11" fmla="*/ 2147483647 h 10305"/>
              <a:gd name="T12" fmla="*/ 2147483647 w 10000"/>
              <a:gd name="T13" fmla="*/ 2147483647 h 10305"/>
              <a:gd name="T14" fmla="*/ 2147483647 w 10000"/>
              <a:gd name="T15" fmla="*/ 2147483647 h 10305"/>
              <a:gd name="T16" fmla="*/ 2147483647 w 10000"/>
              <a:gd name="T17" fmla="*/ 2147483647 h 10305"/>
              <a:gd name="T18" fmla="*/ 2147483647 w 10000"/>
              <a:gd name="T19" fmla="*/ 2147483647 h 10305"/>
              <a:gd name="T20" fmla="*/ 99558033 w 10000"/>
              <a:gd name="T21" fmla="*/ 2147483647 h 10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305">
                <a:moveTo>
                  <a:pt x="1" y="4863"/>
                </a:moveTo>
                <a:cubicBezTo>
                  <a:pt x="1" y="3794"/>
                  <a:pt x="5" y="1801"/>
                  <a:pt x="686" y="991"/>
                </a:cubicBezTo>
                <a:cubicBezTo>
                  <a:pt x="1367" y="181"/>
                  <a:pt x="2904" y="-40"/>
                  <a:pt x="4086" y="5"/>
                </a:cubicBezTo>
                <a:cubicBezTo>
                  <a:pt x="5268" y="50"/>
                  <a:pt x="6836" y="553"/>
                  <a:pt x="7779" y="1264"/>
                </a:cubicBezTo>
                <a:cubicBezTo>
                  <a:pt x="8722" y="1975"/>
                  <a:pt x="9397" y="2830"/>
                  <a:pt x="9747" y="4270"/>
                </a:cubicBezTo>
                <a:cubicBezTo>
                  <a:pt x="10096" y="5710"/>
                  <a:pt x="10030" y="8980"/>
                  <a:pt x="9875" y="9905"/>
                </a:cubicBezTo>
                <a:cubicBezTo>
                  <a:pt x="9719" y="10828"/>
                  <a:pt x="9488" y="9873"/>
                  <a:pt x="8815" y="9814"/>
                </a:cubicBezTo>
                <a:cubicBezTo>
                  <a:pt x="8140" y="9757"/>
                  <a:pt x="6708" y="9565"/>
                  <a:pt x="5830" y="9554"/>
                </a:cubicBezTo>
                <a:cubicBezTo>
                  <a:pt x="4953" y="9543"/>
                  <a:pt x="4372" y="9985"/>
                  <a:pt x="3546" y="9748"/>
                </a:cubicBezTo>
                <a:cubicBezTo>
                  <a:pt x="2722" y="9508"/>
                  <a:pt x="1457" y="8935"/>
                  <a:pt x="867" y="8121"/>
                </a:cubicBezTo>
                <a:cubicBezTo>
                  <a:pt x="276" y="7307"/>
                  <a:pt x="-15" y="6195"/>
                  <a:pt x="1" y="4863"/>
                </a:cubicBezTo>
                <a:close/>
              </a:path>
            </a:pathLst>
          </a:custGeom>
          <a:solidFill>
            <a:srgbClr val="33CCCC">
              <a:alpha val="78038"/>
            </a:srgbClr>
          </a:solidFill>
          <a:ln>
            <a:noFill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05844" name="Picture 23" descr="underline_base">
            <a:extLst>
              <a:ext uri="{FF2B5EF4-FFF2-40B4-BE49-F238E27FC236}">
                <a16:creationId xmlns:a16="http://schemas.microsoft.com/office/drawing/2014/main" id="{BFA87707-59D6-AC7C-07DA-4E5D04DCDF6B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865188"/>
            <a:ext cx="41132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981334-7619-AF19-7F4C-AC6723F31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708532E-7B74-2C41-A7D6-AA975ABBB863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36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9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1">
            <a:extLst>
              <a:ext uri="{FF2B5EF4-FFF2-40B4-BE49-F238E27FC236}">
                <a16:creationId xmlns:a16="http://schemas.microsoft.com/office/drawing/2014/main" id="{8B190B9A-6020-EF1C-810E-DE1482636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157163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Mobility via indirect routing</a:t>
            </a:r>
          </a:p>
        </p:txBody>
      </p:sp>
      <p:sp>
        <p:nvSpPr>
          <p:cNvPr id="110596" name="Freeform 2">
            <a:extLst>
              <a:ext uri="{FF2B5EF4-FFF2-40B4-BE49-F238E27FC236}">
                <a16:creationId xmlns:a16="http://schemas.microsoft.com/office/drawing/2014/main" id="{B261DA9D-EFE4-7F53-D411-E55049BBF546}"/>
              </a:ext>
            </a:extLst>
          </p:cNvPr>
          <p:cNvSpPr>
            <a:spLocks/>
          </p:cNvSpPr>
          <p:nvPr/>
        </p:nvSpPr>
        <p:spPr bwMode="auto">
          <a:xfrm>
            <a:off x="1565275" y="2689225"/>
            <a:ext cx="1866900" cy="1589088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597" name="Freeform 96">
            <a:extLst>
              <a:ext uri="{FF2B5EF4-FFF2-40B4-BE49-F238E27FC236}">
                <a16:creationId xmlns:a16="http://schemas.microsoft.com/office/drawing/2014/main" id="{1CEDDA1A-B41E-0155-B640-7C9C3FE32E5D}"/>
              </a:ext>
            </a:extLst>
          </p:cNvPr>
          <p:cNvSpPr>
            <a:spLocks/>
          </p:cNvSpPr>
          <p:nvPr/>
        </p:nvSpPr>
        <p:spPr bwMode="auto">
          <a:xfrm>
            <a:off x="6365875" y="2559050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598" name="Freeform 119">
            <a:extLst>
              <a:ext uri="{FF2B5EF4-FFF2-40B4-BE49-F238E27FC236}">
                <a16:creationId xmlns:a16="http://schemas.microsoft.com/office/drawing/2014/main" id="{BB9EB190-A8BC-4A47-BEF7-4A1E7DF5E769}"/>
              </a:ext>
            </a:extLst>
          </p:cNvPr>
          <p:cNvSpPr>
            <a:spLocks/>
          </p:cNvSpPr>
          <p:nvPr/>
        </p:nvSpPr>
        <p:spPr bwMode="auto">
          <a:xfrm>
            <a:off x="3906838" y="3505200"/>
            <a:ext cx="2109787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07877" name="Text Box 120">
            <a:extLst>
              <a:ext uri="{FF2B5EF4-FFF2-40B4-BE49-F238E27FC236}">
                <a16:creationId xmlns:a16="http://schemas.microsoft.com/office/drawing/2014/main" id="{E62C6073-294D-4EC3-3ADB-AC0961A0E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1463" y="3802063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area network</a:t>
            </a:r>
          </a:p>
        </p:txBody>
      </p:sp>
      <p:grpSp>
        <p:nvGrpSpPr>
          <p:cNvPr id="207878" name="Group 140">
            <a:extLst>
              <a:ext uri="{FF2B5EF4-FFF2-40B4-BE49-F238E27FC236}">
                <a16:creationId xmlns:a16="http://schemas.microsoft.com/office/drawing/2014/main" id="{CC82091E-1CCD-2DAD-062A-3D85DB17553B}"/>
              </a:ext>
            </a:extLst>
          </p:cNvPr>
          <p:cNvGrpSpPr>
            <a:grpSpLocks/>
          </p:cNvGrpSpPr>
          <p:nvPr/>
        </p:nvGrpSpPr>
        <p:grpSpPr bwMode="auto">
          <a:xfrm>
            <a:off x="1549400" y="2808288"/>
            <a:ext cx="1092200" cy="790575"/>
            <a:chOff x="4089854" y="1363889"/>
            <a:chExt cx="1091746" cy="791482"/>
          </a:xfrm>
        </p:grpSpPr>
        <p:sp>
          <p:nvSpPr>
            <p:cNvPr id="110650" name="Oval 26">
              <a:extLst>
                <a:ext uri="{FF2B5EF4-FFF2-40B4-BE49-F238E27FC236}">
                  <a16:creationId xmlns:a16="http://schemas.microsoft.com/office/drawing/2014/main" id="{E62651AB-A64F-E63B-75C4-65A1B1634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07922" name="Picture 354" descr="laptop_stylized_small">
              <a:extLst>
                <a:ext uri="{FF2B5EF4-FFF2-40B4-BE49-F238E27FC236}">
                  <a16:creationId xmlns:a16="http://schemas.microsoft.com/office/drawing/2014/main" id="{F3C3DB9C-F5EE-7343-DE30-5E42A026FA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429" y="1550204"/>
              <a:ext cx="629104" cy="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7879" name="Picture 5">
            <a:extLst>
              <a:ext uri="{FF2B5EF4-FFF2-40B4-BE49-F238E27FC236}">
                <a16:creationId xmlns:a16="http://schemas.microsoft.com/office/drawing/2014/main" id="{8598F013-36FC-7849-BC24-F7A51A795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3643313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2" name="Line 111">
            <a:extLst>
              <a:ext uri="{FF2B5EF4-FFF2-40B4-BE49-F238E27FC236}">
                <a16:creationId xmlns:a16="http://schemas.microsoft.com/office/drawing/2014/main" id="{3E938680-653E-4CE4-84BF-741A8FB941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0113" y="3341688"/>
            <a:ext cx="503237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603" name="Line 111">
            <a:extLst>
              <a:ext uri="{FF2B5EF4-FFF2-40B4-BE49-F238E27FC236}">
                <a16:creationId xmlns:a16="http://schemas.microsoft.com/office/drawing/2014/main" id="{B513C194-EF10-63CE-EBB2-8CE33F771D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4050" y="3762375"/>
            <a:ext cx="949325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604" name="Line 111">
            <a:extLst>
              <a:ext uri="{FF2B5EF4-FFF2-40B4-BE49-F238E27FC236}">
                <a16:creationId xmlns:a16="http://schemas.microsoft.com/office/drawing/2014/main" id="{E46BE4F1-50CA-26DE-7EAB-A54B5CFFA537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6725" y="3933825"/>
            <a:ext cx="1384300" cy="31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07883" name="Picture 5">
            <a:extLst>
              <a:ext uri="{FF2B5EF4-FFF2-40B4-BE49-F238E27FC236}">
                <a16:creationId xmlns:a16="http://schemas.microsoft.com/office/drawing/2014/main" id="{D83EDBCC-2894-555B-269E-2853FE7EA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3784600"/>
            <a:ext cx="6842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6" name="Line 111">
            <a:extLst>
              <a:ext uri="{FF2B5EF4-FFF2-40B4-BE49-F238E27FC236}">
                <a16:creationId xmlns:a16="http://schemas.microsoft.com/office/drawing/2014/main" id="{0062FC0E-CA1F-ED52-E35B-8377859A54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35825" y="3451225"/>
            <a:ext cx="344488" cy="3222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207885" name="Group 151">
            <a:extLst>
              <a:ext uri="{FF2B5EF4-FFF2-40B4-BE49-F238E27FC236}">
                <a16:creationId xmlns:a16="http://schemas.microsoft.com/office/drawing/2014/main" id="{07EBA62B-8ACB-C39E-3AB9-D5134C7D2E56}"/>
              </a:ext>
            </a:extLst>
          </p:cNvPr>
          <p:cNvGrpSpPr>
            <a:grpSpLocks/>
          </p:cNvGrpSpPr>
          <p:nvPr/>
        </p:nvGrpSpPr>
        <p:grpSpPr bwMode="auto">
          <a:xfrm>
            <a:off x="7004050" y="2884488"/>
            <a:ext cx="1090613" cy="790575"/>
            <a:chOff x="4089854" y="1363889"/>
            <a:chExt cx="1091746" cy="791482"/>
          </a:xfrm>
        </p:grpSpPr>
        <p:sp>
          <p:nvSpPr>
            <p:cNvPr id="110646" name="Oval 26">
              <a:extLst>
                <a:ext uri="{FF2B5EF4-FFF2-40B4-BE49-F238E27FC236}">
                  <a16:creationId xmlns:a16="http://schemas.microsoft.com/office/drawing/2014/main" id="{91EA874E-124F-CE41-A6B8-2C41385AD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207918" name="Group 356">
              <a:extLst>
                <a:ext uri="{FF2B5EF4-FFF2-40B4-BE49-F238E27FC236}">
                  <a16:creationId xmlns:a16="http://schemas.microsoft.com/office/drawing/2014/main" id="{53F17589-BC3B-6F19-D266-D8F033C775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207919" name="Picture 354" descr="laptop_stylized_small">
                <a:extLst>
                  <a:ext uri="{FF2B5EF4-FFF2-40B4-BE49-F238E27FC236}">
                    <a16:creationId xmlns:a16="http://schemas.microsoft.com/office/drawing/2014/main" id="{08200246-7D18-62AE-8332-9FC4438A59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920" name="Picture 355" descr="antenna_stylized">
                <a:extLst>
                  <a:ext uri="{FF2B5EF4-FFF2-40B4-BE49-F238E27FC236}">
                    <a16:creationId xmlns:a16="http://schemas.microsoft.com/office/drawing/2014/main" id="{013BE274-6004-53BA-58A8-F5D696D8F0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0608" name="Freeform 96">
            <a:extLst>
              <a:ext uri="{FF2B5EF4-FFF2-40B4-BE49-F238E27FC236}">
                <a16:creationId xmlns:a16="http://schemas.microsoft.com/office/drawing/2014/main" id="{771CB0C6-D04B-1C20-4B37-73EAADD605FC}"/>
              </a:ext>
            </a:extLst>
          </p:cNvPr>
          <p:cNvSpPr>
            <a:spLocks/>
          </p:cNvSpPr>
          <p:nvPr/>
        </p:nvSpPr>
        <p:spPr bwMode="auto">
          <a:xfrm>
            <a:off x="1674813" y="2854325"/>
            <a:ext cx="1000125" cy="825500"/>
          </a:xfrm>
          <a:custGeom>
            <a:avLst/>
            <a:gdLst>
              <a:gd name="T0" fmla="*/ 100035003 w 10000"/>
              <a:gd name="T1" fmla="*/ 2147483647 h 10305"/>
              <a:gd name="T2" fmla="*/ 2147483647 w 10000"/>
              <a:gd name="T3" fmla="*/ 2147483647 h 10305"/>
              <a:gd name="T4" fmla="*/ 2147483647 w 10000"/>
              <a:gd name="T5" fmla="*/ 205622798 h 10305"/>
              <a:gd name="T6" fmla="*/ 2147483647 w 10000"/>
              <a:gd name="T7" fmla="*/ 2147483647 h 10305"/>
              <a:gd name="T8" fmla="*/ 2147483647 w 10000"/>
              <a:gd name="T9" fmla="*/ 2147483647 h 10305"/>
              <a:gd name="T10" fmla="*/ 2147483647 w 10000"/>
              <a:gd name="T11" fmla="*/ 2147483647 h 10305"/>
              <a:gd name="T12" fmla="*/ 2147483647 w 10000"/>
              <a:gd name="T13" fmla="*/ 2147483647 h 10305"/>
              <a:gd name="T14" fmla="*/ 2147483647 w 10000"/>
              <a:gd name="T15" fmla="*/ 2147483647 h 10305"/>
              <a:gd name="T16" fmla="*/ 2147483647 w 10000"/>
              <a:gd name="T17" fmla="*/ 2147483647 h 10305"/>
              <a:gd name="T18" fmla="*/ 2147483647 w 10000"/>
              <a:gd name="T19" fmla="*/ 2147483647 h 10305"/>
              <a:gd name="T20" fmla="*/ 100035003 w 10000"/>
              <a:gd name="T21" fmla="*/ 2147483647 h 10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305">
                <a:moveTo>
                  <a:pt x="1" y="4863"/>
                </a:moveTo>
                <a:cubicBezTo>
                  <a:pt x="1" y="3794"/>
                  <a:pt x="5" y="1801"/>
                  <a:pt x="686" y="991"/>
                </a:cubicBezTo>
                <a:cubicBezTo>
                  <a:pt x="1367" y="181"/>
                  <a:pt x="2904" y="-40"/>
                  <a:pt x="4086" y="5"/>
                </a:cubicBezTo>
                <a:cubicBezTo>
                  <a:pt x="5268" y="50"/>
                  <a:pt x="6836" y="553"/>
                  <a:pt x="7779" y="1264"/>
                </a:cubicBezTo>
                <a:cubicBezTo>
                  <a:pt x="8722" y="1975"/>
                  <a:pt x="9397" y="2830"/>
                  <a:pt x="9747" y="4270"/>
                </a:cubicBezTo>
                <a:cubicBezTo>
                  <a:pt x="10096" y="5710"/>
                  <a:pt x="10030" y="8980"/>
                  <a:pt x="9875" y="9905"/>
                </a:cubicBezTo>
                <a:cubicBezTo>
                  <a:pt x="9719" y="10828"/>
                  <a:pt x="9488" y="9873"/>
                  <a:pt x="8815" y="9814"/>
                </a:cubicBezTo>
                <a:cubicBezTo>
                  <a:pt x="8140" y="9757"/>
                  <a:pt x="6708" y="9565"/>
                  <a:pt x="5830" y="9554"/>
                </a:cubicBezTo>
                <a:cubicBezTo>
                  <a:pt x="4953" y="9543"/>
                  <a:pt x="4372" y="9985"/>
                  <a:pt x="3546" y="9748"/>
                </a:cubicBezTo>
                <a:cubicBezTo>
                  <a:pt x="2722" y="9508"/>
                  <a:pt x="1457" y="8935"/>
                  <a:pt x="867" y="8121"/>
                </a:cubicBezTo>
                <a:cubicBezTo>
                  <a:pt x="276" y="7307"/>
                  <a:pt x="-15" y="6195"/>
                  <a:pt x="1" y="4863"/>
                </a:cubicBezTo>
                <a:close/>
              </a:path>
            </a:pathLst>
          </a:custGeom>
          <a:solidFill>
            <a:srgbClr val="33CCCC">
              <a:alpha val="78038"/>
            </a:srgbClr>
          </a:solidFill>
          <a:ln>
            <a:noFill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609" name="Freeform 121">
            <a:extLst>
              <a:ext uri="{FF2B5EF4-FFF2-40B4-BE49-F238E27FC236}">
                <a16:creationId xmlns:a16="http://schemas.microsoft.com/office/drawing/2014/main" id="{E999AB70-0B3F-70B1-F246-8C8D3F5C08F1}"/>
              </a:ext>
            </a:extLst>
          </p:cNvPr>
          <p:cNvSpPr>
            <a:spLocks/>
          </p:cNvSpPr>
          <p:nvPr/>
        </p:nvSpPr>
        <p:spPr bwMode="auto">
          <a:xfrm>
            <a:off x="3567113" y="5114925"/>
            <a:ext cx="2944812" cy="911225"/>
          </a:xfrm>
          <a:custGeom>
            <a:avLst/>
            <a:gdLst>
              <a:gd name="T0" fmla="*/ 2147483647 w 4636"/>
              <a:gd name="T1" fmla="*/ 2147483647 h 1435"/>
              <a:gd name="T2" fmla="*/ 2147483647 w 4636"/>
              <a:gd name="T3" fmla="*/ 2147483647 h 1435"/>
              <a:gd name="T4" fmla="*/ 2147483647 w 4636"/>
              <a:gd name="T5" fmla="*/ 2147483647 h 1435"/>
              <a:gd name="T6" fmla="*/ 2147483647 w 4636"/>
              <a:gd name="T7" fmla="*/ 2147483647 h 1435"/>
              <a:gd name="T8" fmla="*/ 2147483647 w 4636"/>
              <a:gd name="T9" fmla="*/ 2147483647 h 1435"/>
              <a:gd name="T10" fmla="*/ 2147483647 w 4636"/>
              <a:gd name="T11" fmla="*/ 2147483647 h 1435"/>
              <a:gd name="T12" fmla="*/ 2147483647 w 4636"/>
              <a:gd name="T13" fmla="*/ 2147483647 h 1435"/>
              <a:gd name="T14" fmla="*/ 2147483647 w 4636"/>
              <a:gd name="T15" fmla="*/ 2147483647 h 1435"/>
              <a:gd name="T16" fmla="*/ 2147483647 w 4636"/>
              <a:gd name="T17" fmla="*/ 2147483647 h 1435"/>
              <a:gd name="T18" fmla="*/ 2147483647 w 4636"/>
              <a:gd name="T19" fmla="*/ 2147483647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07888" name="Picture 6">
            <a:extLst>
              <a:ext uri="{FF2B5EF4-FFF2-40B4-BE49-F238E27FC236}">
                <a16:creationId xmlns:a16="http://schemas.microsoft.com/office/drawing/2014/main" id="{42A81EE5-EDAA-8090-D22A-86F51AEF3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5126038"/>
            <a:ext cx="7810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89" name="Text Box 120">
            <a:extLst>
              <a:ext uri="{FF2B5EF4-FFF2-40B4-BE49-F238E27FC236}">
                <a16:creationId xmlns:a16="http://schemas.microsoft.com/office/drawing/2014/main" id="{F1BE6F94-FED6-216E-0C77-15BD06842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852738"/>
            <a:ext cx="1887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07890" name="Text Box 121">
            <a:extLst>
              <a:ext uri="{FF2B5EF4-FFF2-40B4-BE49-F238E27FC236}">
                <a16:creationId xmlns:a16="http://schemas.microsoft.com/office/drawing/2014/main" id="{B2941780-5173-620D-685E-9FFDD9DFB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0" y="2174875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grpSp>
        <p:nvGrpSpPr>
          <p:cNvPr id="49" name="Group 122">
            <a:extLst>
              <a:ext uri="{FF2B5EF4-FFF2-40B4-BE49-F238E27FC236}">
                <a16:creationId xmlns:a16="http://schemas.microsoft.com/office/drawing/2014/main" id="{5496EA2E-567E-1242-75A1-48F090DCA2E4}"/>
              </a:ext>
            </a:extLst>
          </p:cNvPr>
          <p:cNvGrpSpPr>
            <a:grpSpLocks/>
          </p:cNvGrpSpPr>
          <p:nvPr/>
        </p:nvGrpSpPr>
        <p:grpSpPr bwMode="auto">
          <a:xfrm>
            <a:off x="7119938" y="3325813"/>
            <a:ext cx="492125" cy="366712"/>
            <a:chOff x="4485" y="2095"/>
            <a:chExt cx="310" cy="231"/>
          </a:xfrm>
        </p:grpSpPr>
        <p:sp>
          <p:nvSpPr>
            <p:cNvPr id="50227" name="Line 123">
              <a:extLst>
                <a:ext uri="{FF2B5EF4-FFF2-40B4-BE49-F238E27FC236}">
                  <a16:creationId xmlns:a16="http://schemas.microsoft.com/office/drawing/2014/main" id="{4EF334B3-489C-D44F-DAE3-CCE4A40946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85" y="2106"/>
              <a:ext cx="310" cy="21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07914" name="Group 124">
              <a:extLst>
                <a:ext uri="{FF2B5EF4-FFF2-40B4-BE49-F238E27FC236}">
                  <a16:creationId xmlns:a16="http://schemas.microsoft.com/office/drawing/2014/main" id="{84F1BCAB-8174-50EF-FC76-BA842D66DB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0" y="2095"/>
              <a:ext cx="214" cy="231"/>
              <a:chOff x="618" y="3500"/>
              <a:chExt cx="214" cy="231"/>
            </a:xfrm>
          </p:grpSpPr>
          <p:sp>
            <p:nvSpPr>
              <p:cNvPr id="50229" name="Oval 125">
                <a:extLst>
                  <a:ext uri="{FF2B5EF4-FFF2-40B4-BE49-F238E27FC236}">
                    <a16:creationId xmlns:a16="http://schemas.microsoft.com/office/drawing/2014/main" id="{AD49D48E-F419-9DCE-FC0E-3C1DD2E18D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07916" name="Text Box 126">
                <a:extLst>
                  <a:ext uri="{FF2B5EF4-FFF2-40B4-BE49-F238E27FC236}">
                    <a16:creationId xmlns:a16="http://schemas.microsoft.com/office/drawing/2014/main" id="{AE3C9109-E9BF-F7D3-53E5-E85B3184E8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54" name="Group 127">
            <a:extLst>
              <a:ext uri="{FF2B5EF4-FFF2-40B4-BE49-F238E27FC236}">
                <a16:creationId xmlns:a16="http://schemas.microsoft.com/office/drawing/2014/main" id="{C84D680E-C125-B672-02C2-EE5A89451E69}"/>
              </a:ext>
            </a:extLst>
          </p:cNvPr>
          <p:cNvGrpSpPr>
            <a:grpSpLocks/>
          </p:cNvGrpSpPr>
          <p:nvPr/>
        </p:nvGrpSpPr>
        <p:grpSpPr bwMode="auto">
          <a:xfrm>
            <a:off x="3181350" y="3838575"/>
            <a:ext cx="3486150" cy="638175"/>
            <a:chOff x="2004" y="2418"/>
            <a:chExt cx="2196" cy="402"/>
          </a:xfrm>
        </p:grpSpPr>
        <p:sp>
          <p:nvSpPr>
            <p:cNvPr id="110638" name="Freeform 128">
              <a:extLst>
                <a:ext uri="{FF2B5EF4-FFF2-40B4-BE49-F238E27FC236}">
                  <a16:creationId xmlns:a16="http://schemas.microsoft.com/office/drawing/2014/main" id="{14854F0C-49BD-0CD0-2638-B6CF151A0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" y="2418"/>
              <a:ext cx="2196" cy="318"/>
            </a:xfrm>
            <a:custGeom>
              <a:avLst/>
              <a:gdLst>
                <a:gd name="T0" fmla="*/ 0 w 2196"/>
                <a:gd name="T1" fmla="*/ 0 h 318"/>
                <a:gd name="T2" fmla="*/ 1194 w 2196"/>
                <a:gd name="T3" fmla="*/ 306 h 318"/>
                <a:gd name="T4" fmla="*/ 2196 w 2196"/>
                <a:gd name="T5" fmla="*/ 30 h 3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6" h="318">
                  <a:moveTo>
                    <a:pt x="0" y="0"/>
                  </a:moveTo>
                  <a:cubicBezTo>
                    <a:pt x="199" y="51"/>
                    <a:pt x="828" y="301"/>
                    <a:pt x="1194" y="306"/>
                  </a:cubicBezTo>
                  <a:cubicBezTo>
                    <a:pt x="1536" y="318"/>
                    <a:pt x="1987" y="88"/>
                    <a:pt x="2196" y="3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07910" name="Group 129">
              <a:extLst>
                <a:ext uri="{FF2B5EF4-FFF2-40B4-BE49-F238E27FC236}">
                  <a16:creationId xmlns:a16="http://schemas.microsoft.com/office/drawing/2014/main" id="{B8C47F65-EAB4-8092-BA59-B10569899C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3" y="2589"/>
              <a:ext cx="214" cy="231"/>
              <a:chOff x="618" y="3500"/>
              <a:chExt cx="214" cy="231"/>
            </a:xfrm>
          </p:grpSpPr>
          <p:sp>
            <p:nvSpPr>
              <p:cNvPr id="50225" name="Oval 130">
                <a:extLst>
                  <a:ext uri="{FF2B5EF4-FFF2-40B4-BE49-F238E27FC236}">
                    <a16:creationId xmlns:a16="http://schemas.microsoft.com/office/drawing/2014/main" id="{34BC8509-F682-9F84-33C7-5F4FAB668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07912" name="Text Box 131">
                <a:extLst>
                  <a:ext uri="{FF2B5EF4-FFF2-40B4-BE49-F238E27FC236}">
                    <a16:creationId xmlns:a16="http://schemas.microsoft.com/office/drawing/2014/main" id="{38303115-3675-0108-D80D-8EF456544F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64" name="Group 137">
            <a:extLst>
              <a:ext uri="{FF2B5EF4-FFF2-40B4-BE49-F238E27FC236}">
                <a16:creationId xmlns:a16="http://schemas.microsoft.com/office/drawing/2014/main" id="{E0B46115-2225-FEF6-9CD6-0D7053655343}"/>
              </a:ext>
            </a:extLst>
          </p:cNvPr>
          <p:cNvGrpSpPr>
            <a:grpSpLocks/>
          </p:cNvGrpSpPr>
          <p:nvPr/>
        </p:nvGrpSpPr>
        <p:grpSpPr bwMode="auto">
          <a:xfrm>
            <a:off x="2986088" y="3889375"/>
            <a:ext cx="1357312" cy="1298575"/>
            <a:chOff x="1881" y="2450"/>
            <a:chExt cx="855" cy="818"/>
          </a:xfrm>
        </p:grpSpPr>
        <p:sp>
          <p:nvSpPr>
            <p:cNvPr id="50215" name="Line 138">
              <a:extLst>
                <a:ext uri="{FF2B5EF4-FFF2-40B4-BE49-F238E27FC236}">
                  <a16:creationId xmlns:a16="http://schemas.microsoft.com/office/drawing/2014/main" id="{E628A4DF-59CD-1E2F-B488-E507FF45F2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81" y="2450"/>
              <a:ext cx="855" cy="8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07906" name="Group 139">
              <a:extLst>
                <a:ext uri="{FF2B5EF4-FFF2-40B4-BE49-F238E27FC236}">
                  <a16:creationId xmlns:a16="http://schemas.microsoft.com/office/drawing/2014/main" id="{AD343D9A-30F0-BD46-C2F7-6720C0B469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2" y="2702"/>
              <a:ext cx="207" cy="233"/>
              <a:chOff x="618" y="3500"/>
              <a:chExt cx="207" cy="233"/>
            </a:xfrm>
          </p:grpSpPr>
          <p:sp>
            <p:nvSpPr>
              <p:cNvPr id="50217" name="Oval 140">
                <a:extLst>
                  <a:ext uri="{FF2B5EF4-FFF2-40B4-BE49-F238E27FC236}">
                    <a16:creationId xmlns:a16="http://schemas.microsoft.com/office/drawing/2014/main" id="{583A3611-AE89-D600-3C33-626D50058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07908" name="Text Box 141">
                <a:extLst>
                  <a:ext uri="{FF2B5EF4-FFF2-40B4-BE49-F238E27FC236}">
                    <a16:creationId xmlns:a16="http://schemas.microsoft.com/office/drawing/2014/main" id="{2031B1B4-3744-9091-E4AD-985FDC162E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69" name="Group 142">
            <a:extLst>
              <a:ext uri="{FF2B5EF4-FFF2-40B4-BE49-F238E27FC236}">
                <a16:creationId xmlns:a16="http://schemas.microsoft.com/office/drawing/2014/main" id="{940D29A4-0678-452A-00B7-C69FE3A93BFB}"/>
              </a:ext>
            </a:extLst>
          </p:cNvPr>
          <p:cNvGrpSpPr>
            <a:grpSpLocks/>
          </p:cNvGrpSpPr>
          <p:nvPr/>
        </p:nvGrpSpPr>
        <p:grpSpPr bwMode="auto">
          <a:xfrm>
            <a:off x="908050" y="4598988"/>
            <a:ext cx="2535238" cy="1198562"/>
            <a:chOff x="572" y="2897"/>
            <a:chExt cx="1597" cy="755"/>
          </a:xfrm>
        </p:grpSpPr>
        <p:sp>
          <p:nvSpPr>
            <p:cNvPr id="207903" name="Text Box 143">
              <a:extLst>
                <a:ext uri="{FF2B5EF4-FFF2-40B4-BE49-F238E27FC236}">
                  <a16:creationId xmlns:a16="http://schemas.microsoft.com/office/drawing/2014/main" id="{A5AE83A5-6CA9-3BC5-55C3-CFACE34775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" y="2902"/>
              <a:ext cx="1597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correspondent addresses packets using home address of mobile</a:t>
              </a:r>
            </a:p>
          </p:txBody>
        </p:sp>
        <p:sp>
          <p:nvSpPr>
            <p:cNvPr id="50214" name="Line 144">
              <a:extLst>
                <a:ext uri="{FF2B5EF4-FFF2-40B4-BE49-F238E27FC236}">
                  <a16:creationId xmlns:a16="http://schemas.microsoft.com/office/drawing/2014/main" id="{1C21B23B-446E-71C2-B5C8-65B87BAC01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3" y="2897"/>
              <a:ext cx="465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72" name="Group 145">
            <a:extLst>
              <a:ext uri="{FF2B5EF4-FFF2-40B4-BE49-F238E27FC236}">
                <a16:creationId xmlns:a16="http://schemas.microsoft.com/office/drawing/2014/main" id="{6E7F34B9-1D7D-E06B-1579-EC5AE79178B8}"/>
              </a:ext>
            </a:extLst>
          </p:cNvPr>
          <p:cNvGrpSpPr>
            <a:grpSpLocks/>
          </p:cNvGrpSpPr>
          <p:nvPr/>
        </p:nvGrpSpPr>
        <p:grpSpPr bwMode="auto">
          <a:xfrm>
            <a:off x="2506663" y="1882775"/>
            <a:ext cx="2794000" cy="2168525"/>
            <a:chOff x="1579" y="1186"/>
            <a:chExt cx="1760" cy="1366"/>
          </a:xfrm>
        </p:grpSpPr>
        <p:sp>
          <p:nvSpPr>
            <p:cNvPr id="207901" name="Text Box 146">
              <a:extLst>
                <a:ext uri="{FF2B5EF4-FFF2-40B4-BE49-F238E27FC236}">
                  <a16:creationId xmlns:a16="http://schemas.microsoft.com/office/drawing/2014/main" id="{6D3B1917-6D83-6C5D-CD20-E98271DD02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9" y="1186"/>
              <a:ext cx="1760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home agent intercepts packets, forwards to foreign agent</a:t>
              </a:r>
            </a:p>
          </p:txBody>
        </p:sp>
        <p:sp>
          <p:nvSpPr>
            <p:cNvPr id="50212" name="Line 147">
              <a:extLst>
                <a:ext uri="{FF2B5EF4-FFF2-40B4-BE49-F238E27FC236}">
                  <a16:creationId xmlns:a16="http://schemas.microsoft.com/office/drawing/2014/main" id="{74FBFD4F-5F9E-17BA-08D6-3AB48C1D13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2" y="1698"/>
              <a:ext cx="466" cy="8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75" name="Group 148">
            <a:extLst>
              <a:ext uri="{FF2B5EF4-FFF2-40B4-BE49-F238E27FC236}">
                <a16:creationId xmlns:a16="http://schemas.microsoft.com/office/drawing/2014/main" id="{DDB86A46-6C1C-9B96-9BD5-FE96194CC1B7}"/>
              </a:ext>
            </a:extLst>
          </p:cNvPr>
          <p:cNvGrpSpPr>
            <a:grpSpLocks/>
          </p:cNvGrpSpPr>
          <p:nvPr/>
        </p:nvGrpSpPr>
        <p:grpSpPr bwMode="auto">
          <a:xfrm>
            <a:off x="5432425" y="1387475"/>
            <a:ext cx="2338388" cy="1924050"/>
            <a:chOff x="3422" y="874"/>
            <a:chExt cx="1473" cy="1212"/>
          </a:xfrm>
        </p:grpSpPr>
        <p:sp>
          <p:nvSpPr>
            <p:cNvPr id="207899" name="Text Box 149">
              <a:extLst>
                <a:ext uri="{FF2B5EF4-FFF2-40B4-BE49-F238E27FC236}">
                  <a16:creationId xmlns:a16="http://schemas.microsoft.com/office/drawing/2014/main" id="{478EEE44-2E17-58C0-9215-9C2F8C4449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" y="874"/>
              <a:ext cx="1473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foreign agent receives packets, forwards to mobile</a:t>
              </a:r>
            </a:p>
          </p:txBody>
        </p:sp>
        <p:sp>
          <p:nvSpPr>
            <p:cNvPr id="50210" name="Line 150">
              <a:extLst>
                <a:ext uri="{FF2B5EF4-FFF2-40B4-BE49-F238E27FC236}">
                  <a16:creationId xmlns:a16="http://schemas.microsoft.com/office/drawing/2014/main" id="{804EFE10-19ED-F7C3-D67F-235ADE73F0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1" y="1420"/>
              <a:ext cx="377" cy="6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pic>
        <p:nvPicPr>
          <p:cNvPr id="207897" name="Picture 20" descr="underline_base">
            <a:extLst>
              <a:ext uri="{FF2B5EF4-FFF2-40B4-BE49-F238E27FC236}">
                <a16:creationId xmlns:a16="http://schemas.microsoft.com/office/drawing/2014/main" id="{CAFA014B-B1A1-C9D5-4915-9B936E0E0CDA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91281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31FA23-AB24-AA1F-7D38-EA0B64355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C3FA05B-698B-BA4D-8B28-176A14AD39C2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37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Slide Number Placeholder 1">
            <a:extLst>
              <a:ext uri="{FF2B5EF4-FFF2-40B4-BE49-F238E27FC236}">
                <a16:creationId xmlns:a16="http://schemas.microsoft.com/office/drawing/2014/main" id="{83E2D6DE-FCE0-B345-2C99-2380228A02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F1800E-58BF-6042-9413-8083F1BC2893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209922" name="Picture 2">
            <a:extLst>
              <a:ext uri="{FF2B5EF4-FFF2-40B4-BE49-F238E27FC236}">
                <a16:creationId xmlns:a16="http://schemas.microsoft.com/office/drawing/2014/main" id="{135A8E09-3FAC-5E97-D7A5-FF92AFC83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1263"/>
            <a:ext cx="9144000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3" name="Rectangle 21">
            <a:extLst>
              <a:ext uri="{FF2B5EF4-FFF2-40B4-BE49-F238E27FC236}">
                <a16:creationId xmlns:a16="http://schemas.microsoft.com/office/drawing/2014/main" id="{DAFDF90C-726E-A7E0-E821-A4736952E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157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0">
                <a:solidFill>
                  <a:srgbClr val="000090"/>
                </a:solidFill>
              </a:rPr>
              <a:t>Packet encapsulation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21">
            <a:extLst>
              <a:ext uri="{FF2B5EF4-FFF2-40B4-BE49-F238E27FC236}">
                <a16:creationId xmlns:a16="http://schemas.microsoft.com/office/drawing/2014/main" id="{4BE5C689-797E-5675-9898-730F1AB01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157163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Mobility via indirect routing</a:t>
            </a:r>
          </a:p>
        </p:txBody>
      </p:sp>
      <p:sp>
        <p:nvSpPr>
          <p:cNvPr id="110596" name="Freeform 2">
            <a:extLst>
              <a:ext uri="{FF2B5EF4-FFF2-40B4-BE49-F238E27FC236}">
                <a16:creationId xmlns:a16="http://schemas.microsoft.com/office/drawing/2014/main" id="{6F779092-3A58-0925-3A46-4DCCA2DE6651}"/>
              </a:ext>
            </a:extLst>
          </p:cNvPr>
          <p:cNvSpPr>
            <a:spLocks/>
          </p:cNvSpPr>
          <p:nvPr/>
        </p:nvSpPr>
        <p:spPr bwMode="auto">
          <a:xfrm>
            <a:off x="1565275" y="2689225"/>
            <a:ext cx="1866900" cy="1589088"/>
          </a:xfrm>
          <a:custGeom>
            <a:avLst/>
            <a:gdLst>
              <a:gd name="T0" fmla="*/ 2147483647 w 1340"/>
              <a:gd name="T1" fmla="*/ 2147483647 h 1191"/>
              <a:gd name="T2" fmla="*/ 2147483647 w 1340"/>
              <a:gd name="T3" fmla="*/ 2147483647 h 1191"/>
              <a:gd name="T4" fmla="*/ 2147483647 w 1340"/>
              <a:gd name="T5" fmla="*/ 2147483647 h 1191"/>
              <a:gd name="T6" fmla="*/ 2147483647 w 1340"/>
              <a:gd name="T7" fmla="*/ 2147483647 h 1191"/>
              <a:gd name="T8" fmla="*/ 2147483647 w 1340"/>
              <a:gd name="T9" fmla="*/ 2147483647 h 1191"/>
              <a:gd name="T10" fmla="*/ 2147483647 w 1340"/>
              <a:gd name="T11" fmla="*/ 2147483647 h 1191"/>
              <a:gd name="T12" fmla="*/ 2147483647 w 1340"/>
              <a:gd name="T13" fmla="*/ 2147483647 h 1191"/>
              <a:gd name="T14" fmla="*/ 2147483647 w 1340"/>
              <a:gd name="T15" fmla="*/ 2147483647 h 1191"/>
              <a:gd name="T16" fmla="*/ 2147483647 w 1340"/>
              <a:gd name="T17" fmla="*/ 2147483647 h 1191"/>
              <a:gd name="T18" fmla="*/ 2147483647 w 1340"/>
              <a:gd name="T19" fmla="*/ 2147483647 h 1191"/>
              <a:gd name="T20" fmla="*/ 2147483647 w 1340"/>
              <a:gd name="T21" fmla="*/ 2147483647 h 1191"/>
              <a:gd name="T22" fmla="*/ 2147483647 w 1340"/>
              <a:gd name="T23" fmla="*/ 2147483647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597" name="Freeform 96">
            <a:extLst>
              <a:ext uri="{FF2B5EF4-FFF2-40B4-BE49-F238E27FC236}">
                <a16:creationId xmlns:a16="http://schemas.microsoft.com/office/drawing/2014/main" id="{4073EB80-0AAE-6662-31CB-03005BC70178}"/>
              </a:ext>
            </a:extLst>
          </p:cNvPr>
          <p:cNvSpPr>
            <a:spLocks/>
          </p:cNvSpPr>
          <p:nvPr/>
        </p:nvSpPr>
        <p:spPr bwMode="auto">
          <a:xfrm>
            <a:off x="6365875" y="2559050"/>
            <a:ext cx="1838325" cy="1711325"/>
          </a:xfrm>
          <a:custGeom>
            <a:avLst/>
            <a:gdLst>
              <a:gd name="T0" fmla="*/ 2147483647 w 2894"/>
              <a:gd name="T1" fmla="*/ 2147483647 h 2693"/>
              <a:gd name="T2" fmla="*/ 2147483647 w 2894"/>
              <a:gd name="T3" fmla="*/ 2147483647 h 2693"/>
              <a:gd name="T4" fmla="*/ 2147483647 w 2894"/>
              <a:gd name="T5" fmla="*/ 2147483647 h 2693"/>
              <a:gd name="T6" fmla="*/ 2147483647 w 2894"/>
              <a:gd name="T7" fmla="*/ 2147483647 h 2693"/>
              <a:gd name="T8" fmla="*/ 2147483647 w 2894"/>
              <a:gd name="T9" fmla="*/ 2147483647 h 2693"/>
              <a:gd name="T10" fmla="*/ 2147483647 w 2894"/>
              <a:gd name="T11" fmla="*/ 2147483647 h 2693"/>
              <a:gd name="T12" fmla="*/ 2147483647 w 2894"/>
              <a:gd name="T13" fmla="*/ 2147483647 h 2693"/>
              <a:gd name="T14" fmla="*/ 2147483647 w 2894"/>
              <a:gd name="T15" fmla="*/ 2147483647 h 2693"/>
              <a:gd name="T16" fmla="*/ 2147483647 w 2894"/>
              <a:gd name="T17" fmla="*/ 2147483647 h 2693"/>
              <a:gd name="T18" fmla="*/ 2147483647 w 2894"/>
              <a:gd name="T19" fmla="*/ 2147483647 h 2693"/>
              <a:gd name="T20" fmla="*/ 2147483647 w 2894"/>
              <a:gd name="T21" fmla="*/ 2147483647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598" name="Freeform 119">
            <a:extLst>
              <a:ext uri="{FF2B5EF4-FFF2-40B4-BE49-F238E27FC236}">
                <a16:creationId xmlns:a16="http://schemas.microsoft.com/office/drawing/2014/main" id="{CC05D54C-6F11-D3EB-F4D2-15A3B6DD87D9}"/>
              </a:ext>
            </a:extLst>
          </p:cNvPr>
          <p:cNvSpPr>
            <a:spLocks/>
          </p:cNvSpPr>
          <p:nvPr/>
        </p:nvSpPr>
        <p:spPr bwMode="auto">
          <a:xfrm>
            <a:off x="3906838" y="3505200"/>
            <a:ext cx="2109787" cy="1250950"/>
          </a:xfrm>
          <a:custGeom>
            <a:avLst/>
            <a:gdLst>
              <a:gd name="T0" fmla="*/ 2147483647 w 3324"/>
              <a:gd name="T1" fmla="*/ 2147483647 h 1971"/>
              <a:gd name="T2" fmla="*/ 2147483647 w 3324"/>
              <a:gd name="T3" fmla="*/ 2147483647 h 1971"/>
              <a:gd name="T4" fmla="*/ 2147483647 w 3324"/>
              <a:gd name="T5" fmla="*/ 2147483647 h 1971"/>
              <a:gd name="T6" fmla="*/ 2147483647 w 3324"/>
              <a:gd name="T7" fmla="*/ 2147483647 h 1971"/>
              <a:gd name="T8" fmla="*/ 2147483647 w 3324"/>
              <a:gd name="T9" fmla="*/ 2147483647 h 1971"/>
              <a:gd name="T10" fmla="*/ 2147483647 w 3324"/>
              <a:gd name="T11" fmla="*/ 2147483647 h 1971"/>
              <a:gd name="T12" fmla="*/ 2147483647 w 3324"/>
              <a:gd name="T13" fmla="*/ 2147483647 h 1971"/>
              <a:gd name="T14" fmla="*/ 2147483647 w 3324"/>
              <a:gd name="T15" fmla="*/ 2147483647 h 1971"/>
              <a:gd name="T16" fmla="*/ 2147483647 w 3324"/>
              <a:gd name="T17" fmla="*/ 2147483647 h 1971"/>
              <a:gd name="T18" fmla="*/ 2147483647 w 3324"/>
              <a:gd name="T19" fmla="*/ 2147483647 h 1971"/>
              <a:gd name="T20" fmla="*/ 2147483647 w 3324"/>
              <a:gd name="T21" fmla="*/ 2147483647 h 1971"/>
              <a:gd name="T22" fmla="*/ 2147483647 w 3324"/>
              <a:gd name="T23" fmla="*/ 2147483647 h 1971"/>
              <a:gd name="T24" fmla="*/ 2147483647 w 3324"/>
              <a:gd name="T25" fmla="*/ 2147483647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0949" name="Text Box 120">
            <a:extLst>
              <a:ext uri="{FF2B5EF4-FFF2-40B4-BE49-F238E27FC236}">
                <a16:creationId xmlns:a16="http://schemas.microsoft.com/office/drawing/2014/main" id="{596B0AD0-D2F2-8205-72BE-39F0748F4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1463" y="3802063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area network</a:t>
            </a:r>
          </a:p>
        </p:txBody>
      </p:sp>
      <p:grpSp>
        <p:nvGrpSpPr>
          <p:cNvPr id="210950" name="Group 140">
            <a:extLst>
              <a:ext uri="{FF2B5EF4-FFF2-40B4-BE49-F238E27FC236}">
                <a16:creationId xmlns:a16="http://schemas.microsoft.com/office/drawing/2014/main" id="{D9E68E75-F6EA-EC8F-4F92-DFF84F41813E}"/>
              </a:ext>
            </a:extLst>
          </p:cNvPr>
          <p:cNvGrpSpPr>
            <a:grpSpLocks/>
          </p:cNvGrpSpPr>
          <p:nvPr/>
        </p:nvGrpSpPr>
        <p:grpSpPr bwMode="auto">
          <a:xfrm>
            <a:off x="1549400" y="2808288"/>
            <a:ext cx="1092200" cy="790575"/>
            <a:chOff x="4089854" y="1363889"/>
            <a:chExt cx="1091746" cy="791482"/>
          </a:xfrm>
        </p:grpSpPr>
        <p:sp>
          <p:nvSpPr>
            <p:cNvPr id="110650" name="Oval 26">
              <a:extLst>
                <a:ext uri="{FF2B5EF4-FFF2-40B4-BE49-F238E27FC236}">
                  <a16:creationId xmlns:a16="http://schemas.microsoft.com/office/drawing/2014/main" id="{7A42BAF4-DA2C-888E-3273-C8B40B340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pic>
          <p:nvPicPr>
            <p:cNvPr id="211002" name="Picture 354" descr="laptop_stylized_small">
              <a:extLst>
                <a:ext uri="{FF2B5EF4-FFF2-40B4-BE49-F238E27FC236}">
                  <a16:creationId xmlns:a16="http://schemas.microsoft.com/office/drawing/2014/main" id="{505AB69A-9B4C-1583-34B9-EF34543C4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429" y="1550204"/>
              <a:ext cx="629104" cy="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0951" name="Picture 5">
            <a:extLst>
              <a:ext uri="{FF2B5EF4-FFF2-40B4-BE49-F238E27FC236}">
                <a16:creationId xmlns:a16="http://schemas.microsoft.com/office/drawing/2014/main" id="{218DCD3C-070F-90F2-6FEB-512C928BF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3643313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2" name="Line 111">
            <a:extLst>
              <a:ext uri="{FF2B5EF4-FFF2-40B4-BE49-F238E27FC236}">
                <a16:creationId xmlns:a16="http://schemas.microsoft.com/office/drawing/2014/main" id="{A375E950-BB7D-5FC7-014E-7F832E990B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0113" y="3341688"/>
            <a:ext cx="503237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603" name="Line 111">
            <a:extLst>
              <a:ext uri="{FF2B5EF4-FFF2-40B4-BE49-F238E27FC236}">
                <a16:creationId xmlns:a16="http://schemas.microsoft.com/office/drawing/2014/main" id="{44C3E177-7CB9-4209-732A-4C2218F678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4050" y="3762375"/>
            <a:ext cx="949325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604" name="Line 111">
            <a:extLst>
              <a:ext uri="{FF2B5EF4-FFF2-40B4-BE49-F238E27FC236}">
                <a16:creationId xmlns:a16="http://schemas.microsoft.com/office/drawing/2014/main" id="{948CCB10-B8AD-8264-59E2-B8F24261BF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6725" y="3933825"/>
            <a:ext cx="1384300" cy="31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10955" name="Picture 5">
            <a:extLst>
              <a:ext uri="{FF2B5EF4-FFF2-40B4-BE49-F238E27FC236}">
                <a16:creationId xmlns:a16="http://schemas.microsoft.com/office/drawing/2014/main" id="{753E67F1-EAFA-EA1D-C8F7-873211EE1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3784600"/>
            <a:ext cx="6842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6" name="Line 111">
            <a:extLst>
              <a:ext uri="{FF2B5EF4-FFF2-40B4-BE49-F238E27FC236}">
                <a16:creationId xmlns:a16="http://schemas.microsoft.com/office/drawing/2014/main" id="{85B75C01-A889-21A0-51D4-9F77E86BB3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35825" y="3451225"/>
            <a:ext cx="344488" cy="3222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210957" name="Group 151">
            <a:extLst>
              <a:ext uri="{FF2B5EF4-FFF2-40B4-BE49-F238E27FC236}">
                <a16:creationId xmlns:a16="http://schemas.microsoft.com/office/drawing/2014/main" id="{09A5EE4D-305C-8785-FF0C-6294B42836EB}"/>
              </a:ext>
            </a:extLst>
          </p:cNvPr>
          <p:cNvGrpSpPr>
            <a:grpSpLocks/>
          </p:cNvGrpSpPr>
          <p:nvPr/>
        </p:nvGrpSpPr>
        <p:grpSpPr bwMode="auto">
          <a:xfrm>
            <a:off x="7004050" y="2884488"/>
            <a:ext cx="1090613" cy="790575"/>
            <a:chOff x="4089854" y="1363889"/>
            <a:chExt cx="1091746" cy="791482"/>
          </a:xfrm>
        </p:grpSpPr>
        <p:sp>
          <p:nvSpPr>
            <p:cNvPr id="110646" name="Oval 26">
              <a:extLst>
                <a:ext uri="{FF2B5EF4-FFF2-40B4-BE49-F238E27FC236}">
                  <a16:creationId xmlns:a16="http://schemas.microsoft.com/office/drawing/2014/main" id="{A4486A34-A544-02C8-31BB-319553AE8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210998" name="Group 356">
              <a:extLst>
                <a:ext uri="{FF2B5EF4-FFF2-40B4-BE49-F238E27FC236}">
                  <a16:creationId xmlns:a16="http://schemas.microsoft.com/office/drawing/2014/main" id="{BF435C66-625F-8ACF-AD57-0C7D3B1F6B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210999" name="Picture 354" descr="laptop_stylized_small">
                <a:extLst>
                  <a:ext uri="{FF2B5EF4-FFF2-40B4-BE49-F238E27FC236}">
                    <a16:creationId xmlns:a16="http://schemas.microsoft.com/office/drawing/2014/main" id="{3ED70682-BF6A-7ABF-8EBF-B7915E18B9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1000" name="Picture 355" descr="antenna_stylized">
                <a:extLst>
                  <a:ext uri="{FF2B5EF4-FFF2-40B4-BE49-F238E27FC236}">
                    <a16:creationId xmlns:a16="http://schemas.microsoft.com/office/drawing/2014/main" id="{7D75507D-D9DA-A701-D44F-FD541DACE4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0608" name="Freeform 96">
            <a:extLst>
              <a:ext uri="{FF2B5EF4-FFF2-40B4-BE49-F238E27FC236}">
                <a16:creationId xmlns:a16="http://schemas.microsoft.com/office/drawing/2014/main" id="{07CE47C8-C01D-2A7C-7A3A-DEC346EDCD5A}"/>
              </a:ext>
            </a:extLst>
          </p:cNvPr>
          <p:cNvSpPr>
            <a:spLocks/>
          </p:cNvSpPr>
          <p:nvPr/>
        </p:nvSpPr>
        <p:spPr bwMode="auto">
          <a:xfrm>
            <a:off x="1674813" y="2854325"/>
            <a:ext cx="1000125" cy="825500"/>
          </a:xfrm>
          <a:custGeom>
            <a:avLst/>
            <a:gdLst>
              <a:gd name="T0" fmla="*/ 100035003 w 10000"/>
              <a:gd name="T1" fmla="*/ 2147483647 h 10305"/>
              <a:gd name="T2" fmla="*/ 2147483647 w 10000"/>
              <a:gd name="T3" fmla="*/ 2147483647 h 10305"/>
              <a:gd name="T4" fmla="*/ 2147483647 w 10000"/>
              <a:gd name="T5" fmla="*/ 205622798 h 10305"/>
              <a:gd name="T6" fmla="*/ 2147483647 w 10000"/>
              <a:gd name="T7" fmla="*/ 2147483647 h 10305"/>
              <a:gd name="T8" fmla="*/ 2147483647 w 10000"/>
              <a:gd name="T9" fmla="*/ 2147483647 h 10305"/>
              <a:gd name="T10" fmla="*/ 2147483647 w 10000"/>
              <a:gd name="T11" fmla="*/ 2147483647 h 10305"/>
              <a:gd name="T12" fmla="*/ 2147483647 w 10000"/>
              <a:gd name="T13" fmla="*/ 2147483647 h 10305"/>
              <a:gd name="T14" fmla="*/ 2147483647 w 10000"/>
              <a:gd name="T15" fmla="*/ 2147483647 h 10305"/>
              <a:gd name="T16" fmla="*/ 2147483647 w 10000"/>
              <a:gd name="T17" fmla="*/ 2147483647 h 10305"/>
              <a:gd name="T18" fmla="*/ 2147483647 w 10000"/>
              <a:gd name="T19" fmla="*/ 2147483647 h 10305"/>
              <a:gd name="T20" fmla="*/ 100035003 w 10000"/>
              <a:gd name="T21" fmla="*/ 2147483647 h 10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305">
                <a:moveTo>
                  <a:pt x="1" y="4863"/>
                </a:moveTo>
                <a:cubicBezTo>
                  <a:pt x="1" y="3794"/>
                  <a:pt x="5" y="1801"/>
                  <a:pt x="686" y="991"/>
                </a:cubicBezTo>
                <a:cubicBezTo>
                  <a:pt x="1367" y="181"/>
                  <a:pt x="2904" y="-40"/>
                  <a:pt x="4086" y="5"/>
                </a:cubicBezTo>
                <a:cubicBezTo>
                  <a:pt x="5268" y="50"/>
                  <a:pt x="6836" y="553"/>
                  <a:pt x="7779" y="1264"/>
                </a:cubicBezTo>
                <a:cubicBezTo>
                  <a:pt x="8722" y="1975"/>
                  <a:pt x="9397" y="2830"/>
                  <a:pt x="9747" y="4270"/>
                </a:cubicBezTo>
                <a:cubicBezTo>
                  <a:pt x="10096" y="5710"/>
                  <a:pt x="10030" y="8980"/>
                  <a:pt x="9875" y="9905"/>
                </a:cubicBezTo>
                <a:cubicBezTo>
                  <a:pt x="9719" y="10828"/>
                  <a:pt x="9488" y="9873"/>
                  <a:pt x="8815" y="9814"/>
                </a:cubicBezTo>
                <a:cubicBezTo>
                  <a:pt x="8140" y="9757"/>
                  <a:pt x="6708" y="9565"/>
                  <a:pt x="5830" y="9554"/>
                </a:cubicBezTo>
                <a:cubicBezTo>
                  <a:pt x="4953" y="9543"/>
                  <a:pt x="4372" y="9985"/>
                  <a:pt x="3546" y="9748"/>
                </a:cubicBezTo>
                <a:cubicBezTo>
                  <a:pt x="2722" y="9508"/>
                  <a:pt x="1457" y="8935"/>
                  <a:pt x="867" y="8121"/>
                </a:cubicBezTo>
                <a:cubicBezTo>
                  <a:pt x="276" y="7307"/>
                  <a:pt x="-15" y="6195"/>
                  <a:pt x="1" y="4863"/>
                </a:cubicBezTo>
                <a:close/>
              </a:path>
            </a:pathLst>
          </a:custGeom>
          <a:solidFill>
            <a:srgbClr val="33CCCC">
              <a:alpha val="78038"/>
            </a:srgbClr>
          </a:solidFill>
          <a:ln>
            <a:noFill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0609" name="Freeform 121">
            <a:extLst>
              <a:ext uri="{FF2B5EF4-FFF2-40B4-BE49-F238E27FC236}">
                <a16:creationId xmlns:a16="http://schemas.microsoft.com/office/drawing/2014/main" id="{78F184A9-FD1C-5965-8495-BBB8C048DD37}"/>
              </a:ext>
            </a:extLst>
          </p:cNvPr>
          <p:cNvSpPr>
            <a:spLocks/>
          </p:cNvSpPr>
          <p:nvPr/>
        </p:nvSpPr>
        <p:spPr bwMode="auto">
          <a:xfrm>
            <a:off x="3567113" y="5114925"/>
            <a:ext cx="2944812" cy="911225"/>
          </a:xfrm>
          <a:custGeom>
            <a:avLst/>
            <a:gdLst>
              <a:gd name="T0" fmla="*/ 2147483647 w 4636"/>
              <a:gd name="T1" fmla="*/ 2147483647 h 1435"/>
              <a:gd name="T2" fmla="*/ 2147483647 w 4636"/>
              <a:gd name="T3" fmla="*/ 2147483647 h 1435"/>
              <a:gd name="T4" fmla="*/ 2147483647 w 4636"/>
              <a:gd name="T5" fmla="*/ 2147483647 h 1435"/>
              <a:gd name="T6" fmla="*/ 2147483647 w 4636"/>
              <a:gd name="T7" fmla="*/ 2147483647 h 1435"/>
              <a:gd name="T8" fmla="*/ 2147483647 w 4636"/>
              <a:gd name="T9" fmla="*/ 2147483647 h 1435"/>
              <a:gd name="T10" fmla="*/ 2147483647 w 4636"/>
              <a:gd name="T11" fmla="*/ 2147483647 h 1435"/>
              <a:gd name="T12" fmla="*/ 2147483647 w 4636"/>
              <a:gd name="T13" fmla="*/ 2147483647 h 1435"/>
              <a:gd name="T14" fmla="*/ 2147483647 w 4636"/>
              <a:gd name="T15" fmla="*/ 2147483647 h 1435"/>
              <a:gd name="T16" fmla="*/ 2147483647 w 4636"/>
              <a:gd name="T17" fmla="*/ 2147483647 h 1435"/>
              <a:gd name="T18" fmla="*/ 2147483647 w 4636"/>
              <a:gd name="T19" fmla="*/ 2147483647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10960" name="Picture 6">
            <a:extLst>
              <a:ext uri="{FF2B5EF4-FFF2-40B4-BE49-F238E27FC236}">
                <a16:creationId xmlns:a16="http://schemas.microsoft.com/office/drawing/2014/main" id="{408CB1A5-24F8-FEBB-D7DC-5D4B5055A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5126038"/>
            <a:ext cx="7810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61" name="Text Box 120">
            <a:extLst>
              <a:ext uri="{FF2B5EF4-FFF2-40B4-BE49-F238E27FC236}">
                <a16:creationId xmlns:a16="http://schemas.microsoft.com/office/drawing/2014/main" id="{592A058C-ED1E-B1DB-F53C-C03CD8C5E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852738"/>
            <a:ext cx="1887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10962" name="Text Box 121">
            <a:extLst>
              <a:ext uri="{FF2B5EF4-FFF2-40B4-BE49-F238E27FC236}">
                <a16:creationId xmlns:a16="http://schemas.microsoft.com/office/drawing/2014/main" id="{0F0D9A10-6B20-5D69-DC14-02A747EDA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0" y="2174875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grpSp>
        <p:nvGrpSpPr>
          <p:cNvPr id="49" name="Group 122">
            <a:extLst>
              <a:ext uri="{FF2B5EF4-FFF2-40B4-BE49-F238E27FC236}">
                <a16:creationId xmlns:a16="http://schemas.microsoft.com/office/drawing/2014/main" id="{EDAC0EB6-09FF-40CF-5B87-FA27D17E86D4}"/>
              </a:ext>
            </a:extLst>
          </p:cNvPr>
          <p:cNvGrpSpPr>
            <a:grpSpLocks/>
          </p:cNvGrpSpPr>
          <p:nvPr/>
        </p:nvGrpSpPr>
        <p:grpSpPr bwMode="auto">
          <a:xfrm>
            <a:off x="7119938" y="3325813"/>
            <a:ext cx="492125" cy="366712"/>
            <a:chOff x="4485" y="2095"/>
            <a:chExt cx="310" cy="231"/>
          </a:xfrm>
        </p:grpSpPr>
        <p:sp>
          <p:nvSpPr>
            <p:cNvPr id="50227" name="Line 123">
              <a:extLst>
                <a:ext uri="{FF2B5EF4-FFF2-40B4-BE49-F238E27FC236}">
                  <a16:creationId xmlns:a16="http://schemas.microsoft.com/office/drawing/2014/main" id="{E167B695-024C-9024-A5DE-BC92D0D8B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85" y="2106"/>
              <a:ext cx="310" cy="21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0994" name="Group 124">
              <a:extLst>
                <a:ext uri="{FF2B5EF4-FFF2-40B4-BE49-F238E27FC236}">
                  <a16:creationId xmlns:a16="http://schemas.microsoft.com/office/drawing/2014/main" id="{14EAD04C-ADE4-34F9-4C52-81CC06A8F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0" y="2095"/>
              <a:ext cx="214" cy="231"/>
              <a:chOff x="618" y="3500"/>
              <a:chExt cx="214" cy="231"/>
            </a:xfrm>
          </p:grpSpPr>
          <p:sp>
            <p:nvSpPr>
              <p:cNvPr id="50229" name="Oval 125">
                <a:extLst>
                  <a:ext uri="{FF2B5EF4-FFF2-40B4-BE49-F238E27FC236}">
                    <a16:creationId xmlns:a16="http://schemas.microsoft.com/office/drawing/2014/main" id="{64671A21-D127-DB79-4277-73547E5F15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10996" name="Text Box 126">
                <a:extLst>
                  <a:ext uri="{FF2B5EF4-FFF2-40B4-BE49-F238E27FC236}">
                    <a16:creationId xmlns:a16="http://schemas.microsoft.com/office/drawing/2014/main" id="{FEFE4A44-5C62-8A4C-587F-9F4CB24663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54" name="Group 127">
            <a:extLst>
              <a:ext uri="{FF2B5EF4-FFF2-40B4-BE49-F238E27FC236}">
                <a16:creationId xmlns:a16="http://schemas.microsoft.com/office/drawing/2014/main" id="{A50E3AAF-3CF7-DBC0-A1DE-04B7790029AA}"/>
              </a:ext>
            </a:extLst>
          </p:cNvPr>
          <p:cNvGrpSpPr>
            <a:grpSpLocks/>
          </p:cNvGrpSpPr>
          <p:nvPr/>
        </p:nvGrpSpPr>
        <p:grpSpPr bwMode="auto">
          <a:xfrm>
            <a:off x="3181350" y="3838575"/>
            <a:ext cx="3486150" cy="638175"/>
            <a:chOff x="2004" y="2418"/>
            <a:chExt cx="2196" cy="402"/>
          </a:xfrm>
        </p:grpSpPr>
        <p:sp>
          <p:nvSpPr>
            <p:cNvPr id="110638" name="Freeform 128">
              <a:extLst>
                <a:ext uri="{FF2B5EF4-FFF2-40B4-BE49-F238E27FC236}">
                  <a16:creationId xmlns:a16="http://schemas.microsoft.com/office/drawing/2014/main" id="{08E4B20B-D54C-ECA7-A232-186A735B2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" y="2418"/>
              <a:ext cx="2196" cy="318"/>
            </a:xfrm>
            <a:custGeom>
              <a:avLst/>
              <a:gdLst>
                <a:gd name="T0" fmla="*/ 0 w 2196"/>
                <a:gd name="T1" fmla="*/ 0 h 318"/>
                <a:gd name="T2" fmla="*/ 1194 w 2196"/>
                <a:gd name="T3" fmla="*/ 306 h 318"/>
                <a:gd name="T4" fmla="*/ 2196 w 2196"/>
                <a:gd name="T5" fmla="*/ 30 h 3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6" h="318">
                  <a:moveTo>
                    <a:pt x="0" y="0"/>
                  </a:moveTo>
                  <a:cubicBezTo>
                    <a:pt x="199" y="51"/>
                    <a:pt x="828" y="301"/>
                    <a:pt x="1194" y="306"/>
                  </a:cubicBezTo>
                  <a:cubicBezTo>
                    <a:pt x="1536" y="318"/>
                    <a:pt x="1987" y="88"/>
                    <a:pt x="2196" y="3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0990" name="Group 129">
              <a:extLst>
                <a:ext uri="{FF2B5EF4-FFF2-40B4-BE49-F238E27FC236}">
                  <a16:creationId xmlns:a16="http://schemas.microsoft.com/office/drawing/2014/main" id="{E2991625-2EEB-8732-73F7-F1164BEFFD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3" y="2589"/>
              <a:ext cx="214" cy="231"/>
              <a:chOff x="618" y="3500"/>
              <a:chExt cx="214" cy="231"/>
            </a:xfrm>
          </p:grpSpPr>
          <p:sp>
            <p:nvSpPr>
              <p:cNvPr id="50225" name="Oval 130">
                <a:extLst>
                  <a:ext uri="{FF2B5EF4-FFF2-40B4-BE49-F238E27FC236}">
                    <a16:creationId xmlns:a16="http://schemas.microsoft.com/office/drawing/2014/main" id="{2605F3A4-E576-A3B3-C2C7-979C47D1F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10992" name="Text Box 131">
                <a:extLst>
                  <a:ext uri="{FF2B5EF4-FFF2-40B4-BE49-F238E27FC236}">
                    <a16:creationId xmlns:a16="http://schemas.microsoft.com/office/drawing/2014/main" id="{CF4CD0F2-0C6C-9641-C498-C7864EEAE0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59" name="Group 132">
            <a:extLst>
              <a:ext uri="{FF2B5EF4-FFF2-40B4-BE49-F238E27FC236}">
                <a16:creationId xmlns:a16="http://schemas.microsoft.com/office/drawing/2014/main" id="{3472EFA9-B893-01B4-D3EE-092189098E74}"/>
              </a:ext>
            </a:extLst>
          </p:cNvPr>
          <p:cNvGrpSpPr>
            <a:grpSpLocks/>
          </p:cNvGrpSpPr>
          <p:nvPr/>
        </p:nvGrpSpPr>
        <p:grpSpPr bwMode="auto">
          <a:xfrm>
            <a:off x="4826000" y="3424238"/>
            <a:ext cx="3103563" cy="2016125"/>
            <a:chOff x="3040" y="2157"/>
            <a:chExt cx="1955" cy="1270"/>
          </a:xfrm>
        </p:grpSpPr>
        <p:sp>
          <p:nvSpPr>
            <p:cNvPr id="110634" name="Freeform 133">
              <a:extLst>
                <a:ext uri="{FF2B5EF4-FFF2-40B4-BE49-F238E27FC236}">
                  <a16:creationId xmlns:a16="http://schemas.microsoft.com/office/drawing/2014/main" id="{1451A7B0-D6D2-818C-4208-D215D7696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" y="2157"/>
              <a:ext cx="1955" cy="1270"/>
            </a:xfrm>
            <a:custGeom>
              <a:avLst/>
              <a:gdLst>
                <a:gd name="T0" fmla="*/ 1955 w 1955"/>
                <a:gd name="T1" fmla="*/ 0 h 1270"/>
                <a:gd name="T2" fmla="*/ 1077 w 1955"/>
                <a:gd name="T3" fmla="*/ 765 h 1270"/>
                <a:gd name="T4" fmla="*/ 0 w 1955"/>
                <a:gd name="T5" fmla="*/ 1270 h 12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1270">
                  <a:moveTo>
                    <a:pt x="1955" y="0"/>
                  </a:moveTo>
                  <a:cubicBezTo>
                    <a:pt x="1809" y="127"/>
                    <a:pt x="1425" y="536"/>
                    <a:pt x="1077" y="765"/>
                  </a:cubicBezTo>
                  <a:cubicBezTo>
                    <a:pt x="729" y="994"/>
                    <a:pt x="224" y="1165"/>
                    <a:pt x="0" y="127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0986" name="Group 134">
              <a:extLst>
                <a:ext uri="{FF2B5EF4-FFF2-40B4-BE49-F238E27FC236}">
                  <a16:creationId xmlns:a16="http://schemas.microsoft.com/office/drawing/2014/main" id="{94532ED5-EB75-4CFB-3D7B-5FA451AEE5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2" y="2835"/>
              <a:ext cx="214" cy="231"/>
              <a:chOff x="618" y="3500"/>
              <a:chExt cx="214" cy="231"/>
            </a:xfrm>
          </p:grpSpPr>
          <p:sp>
            <p:nvSpPr>
              <p:cNvPr id="50221" name="Oval 135">
                <a:extLst>
                  <a:ext uri="{FF2B5EF4-FFF2-40B4-BE49-F238E27FC236}">
                    <a16:creationId xmlns:a16="http://schemas.microsoft.com/office/drawing/2014/main" id="{FAB657FD-B3E9-99C6-5F69-371F95E3F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10988" name="Text Box 136">
                <a:extLst>
                  <a:ext uri="{FF2B5EF4-FFF2-40B4-BE49-F238E27FC236}">
                    <a16:creationId xmlns:a16="http://schemas.microsoft.com/office/drawing/2014/main" id="{A4DCA233-6A98-E8AD-18B8-6DFEF71F5A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  <p:grpSp>
        <p:nvGrpSpPr>
          <p:cNvPr id="64" name="Group 137">
            <a:extLst>
              <a:ext uri="{FF2B5EF4-FFF2-40B4-BE49-F238E27FC236}">
                <a16:creationId xmlns:a16="http://schemas.microsoft.com/office/drawing/2014/main" id="{C25AA189-3F4D-EBA3-2DF8-DD80C578EF31}"/>
              </a:ext>
            </a:extLst>
          </p:cNvPr>
          <p:cNvGrpSpPr>
            <a:grpSpLocks/>
          </p:cNvGrpSpPr>
          <p:nvPr/>
        </p:nvGrpSpPr>
        <p:grpSpPr bwMode="auto">
          <a:xfrm>
            <a:off x="2986088" y="3889375"/>
            <a:ext cx="1357312" cy="1298575"/>
            <a:chOff x="1881" y="2450"/>
            <a:chExt cx="855" cy="818"/>
          </a:xfrm>
        </p:grpSpPr>
        <p:sp>
          <p:nvSpPr>
            <p:cNvPr id="50215" name="Line 138">
              <a:extLst>
                <a:ext uri="{FF2B5EF4-FFF2-40B4-BE49-F238E27FC236}">
                  <a16:creationId xmlns:a16="http://schemas.microsoft.com/office/drawing/2014/main" id="{DEB8F84D-35B5-9CA1-3EA8-5DB3288E2E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81" y="2450"/>
              <a:ext cx="855" cy="8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0982" name="Group 139">
              <a:extLst>
                <a:ext uri="{FF2B5EF4-FFF2-40B4-BE49-F238E27FC236}">
                  <a16:creationId xmlns:a16="http://schemas.microsoft.com/office/drawing/2014/main" id="{D18B0C9F-3DEF-ED4E-E2CE-A0FA93066F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2" y="2702"/>
              <a:ext cx="207" cy="233"/>
              <a:chOff x="618" y="3500"/>
              <a:chExt cx="207" cy="233"/>
            </a:xfrm>
          </p:grpSpPr>
          <p:sp>
            <p:nvSpPr>
              <p:cNvPr id="50217" name="Oval 140">
                <a:extLst>
                  <a:ext uri="{FF2B5EF4-FFF2-40B4-BE49-F238E27FC236}">
                    <a16:creationId xmlns:a16="http://schemas.microsoft.com/office/drawing/2014/main" id="{364A1B4A-768F-8FA7-FA3A-D11597A16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210984" name="Text Box 141">
                <a:extLst>
                  <a:ext uri="{FF2B5EF4-FFF2-40B4-BE49-F238E27FC236}">
                    <a16:creationId xmlns:a16="http://schemas.microsoft.com/office/drawing/2014/main" id="{81C01C8B-1226-44B9-16C0-4E72051645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69" name="Group 142">
            <a:extLst>
              <a:ext uri="{FF2B5EF4-FFF2-40B4-BE49-F238E27FC236}">
                <a16:creationId xmlns:a16="http://schemas.microsoft.com/office/drawing/2014/main" id="{81C15D38-5F65-0FF4-8982-E14ACB5A089D}"/>
              </a:ext>
            </a:extLst>
          </p:cNvPr>
          <p:cNvGrpSpPr>
            <a:grpSpLocks/>
          </p:cNvGrpSpPr>
          <p:nvPr/>
        </p:nvGrpSpPr>
        <p:grpSpPr bwMode="auto">
          <a:xfrm>
            <a:off x="908050" y="4598988"/>
            <a:ext cx="2535238" cy="1198562"/>
            <a:chOff x="572" y="2897"/>
            <a:chExt cx="1597" cy="755"/>
          </a:xfrm>
        </p:grpSpPr>
        <p:sp>
          <p:nvSpPr>
            <p:cNvPr id="210979" name="Text Box 143">
              <a:extLst>
                <a:ext uri="{FF2B5EF4-FFF2-40B4-BE49-F238E27FC236}">
                  <a16:creationId xmlns:a16="http://schemas.microsoft.com/office/drawing/2014/main" id="{E3B05337-FF7C-7440-60D7-10A06C6B1A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" y="2902"/>
              <a:ext cx="1597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correspondent addresses packets using home address of mobile</a:t>
              </a:r>
            </a:p>
          </p:txBody>
        </p:sp>
        <p:sp>
          <p:nvSpPr>
            <p:cNvPr id="50214" name="Line 144">
              <a:extLst>
                <a:ext uri="{FF2B5EF4-FFF2-40B4-BE49-F238E27FC236}">
                  <a16:creationId xmlns:a16="http://schemas.microsoft.com/office/drawing/2014/main" id="{5712BF21-6DFA-2FDE-962D-5DE46E1052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3" y="2897"/>
              <a:ext cx="465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72" name="Group 145">
            <a:extLst>
              <a:ext uri="{FF2B5EF4-FFF2-40B4-BE49-F238E27FC236}">
                <a16:creationId xmlns:a16="http://schemas.microsoft.com/office/drawing/2014/main" id="{DF9B958B-797A-0D78-634F-11C4A7F5601B}"/>
              </a:ext>
            </a:extLst>
          </p:cNvPr>
          <p:cNvGrpSpPr>
            <a:grpSpLocks/>
          </p:cNvGrpSpPr>
          <p:nvPr/>
        </p:nvGrpSpPr>
        <p:grpSpPr bwMode="auto">
          <a:xfrm>
            <a:off x="2506663" y="1882775"/>
            <a:ext cx="2794000" cy="2168525"/>
            <a:chOff x="1579" y="1186"/>
            <a:chExt cx="1760" cy="1366"/>
          </a:xfrm>
        </p:grpSpPr>
        <p:sp>
          <p:nvSpPr>
            <p:cNvPr id="210977" name="Text Box 146">
              <a:extLst>
                <a:ext uri="{FF2B5EF4-FFF2-40B4-BE49-F238E27FC236}">
                  <a16:creationId xmlns:a16="http://schemas.microsoft.com/office/drawing/2014/main" id="{CF976FD0-528A-613B-CEB8-1E43B729FF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9" y="1186"/>
              <a:ext cx="1760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home agent intercepts packets, forwards to foreign agent</a:t>
              </a:r>
            </a:p>
          </p:txBody>
        </p:sp>
        <p:sp>
          <p:nvSpPr>
            <p:cNvPr id="50212" name="Line 147">
              <a:extLst>
                <a:ext uri="{FF2B5EF4-FFF2-40B4-BE49-F238E27FC236}">
                  <a16:creationId xmlns:a16="http://schemas.microsoft.com/office/drawing/2014/main" id="{8BF3B074-D200-9146-30DD-45924BD6B7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2" y="1698"/>
              <a:ext cx="466" cy="8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75" name="Group 148">
            <a:extLst>
              <a:ext uri="{FF2B5EF4-FFF2-40B4-BE49-F238E27FC236}">
                <a16:creationId xmlns:a16="http://schemas.microsoft.com/office/drawing/2014/main" id="{1BCFDA57-D0FF-5E00-69C5-C4478E436601}"/>
              </a:ext>
            </a:extLst>
          </p:cNvPr>
          <p:cNvGrpSpPr>
            <a:grpSpLocks/>
          </p:cNvGrpSpPr>
          <p:nvPr/>
        </p:nvGrpSpPr>
        <p:grpSpPr bwMode="auto">
          <a:xfrm>
            <a:off x="5432425" y="1387475"/>
            <a:ext cx="2338388" cy="1924050"/>
            <a:chOff x="3422" y="874"/>
            <a:chExt cx="1473" cy="1212"/>
          </a:xfrm>
        </p:grpSpPr>
        <p:sp>
          <p:nvSpPr>
            <p:cNvPr id="210975" name="Text Box 149">
              <a:extLst>
                <a:ext uri="{FF2B5EF4-FFF2-40B4-BE49-F238E27FC236}">
                  <a16:creationId xmlns:a16="http://schemas.microsoft.com/office/drawing/2014/main" id="{C2246289-9241-4093-19DA-8DD548926D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" y="874"/>
              <a:ext cx="1473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foreign agent receives packets, forwards to mobile</a:t>
              </a:r>
            </a:p>
          </p:txBody>
        </p:sp>
        <p:sp>
          <p:nvSpPr>
            <p:cNvPr id="50210" name="Line 150">
              <a:extLst>
                <a:ext uri="{FF2B5EF4-FFF2-40B4-BE49-F238E27FC236}">
                  <a16:creationId xmlns:a16="http://schemas.microsoft.com/office/drawing/2014/main" id="{5CA56D26-3DCC-A7CE-C0B5-D5D4900A0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1" y="1420"/>
              <a:ext cx="377" cy="6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78" name="Group 151">
            <a:extLst>
              <a:ext uri="{FF2B5EF4-FFF2-40B4-BE49-F238E27FC236}">
                <a16:creationId xmlns:a16="http://schemas.microsoft.com/office/drawing/2014/main" id="{1315BD11-E124-6D1A-A1B8-3F1C096FD331}"/>
              </a:ext>
            </a:extLst>
          </p:cNvPr>
          <p:cNvGrpSpPr>
            <a:grpSpLocks/>
          </p:cNvGrpSpPr>
          <p:nvPr/>
        </p:nvGrpSpPr>
        <p:grpSpPr bwMode="auto">
          <a:xfrm>
            <a:off x="6653213" y="4776788"/>
            <a:ext cx="2247900" cy="1165225"/>
            <a:chOff x="4191" y="3009"/>
            <a:chExt cx="1416" cy="734"/>
          </a:xfrm>
        </p:grpSpPr>
        <p:sp>
          <p:nvSpPr>
            <p:cNvPr id="210973" name="Text Box 152">
              <a:extLst>
                <a:ext uri="{FF2B5EF4-FFF2-40B4-BE49-F238E27FC236}">
                  <a16:creationId xmlns:a16="http://schemas.microsoft.com/office/drawing/2014/main" id="{CD2D2236-2189-42E6-67E5-615A1E8BF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166"/>
              <a:ext cx="1275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mobile replies directly to correspondent</a:t>
              </a:r>
            </a:p>
          </p:txBody>
        </p:sp>
        <p:sp>
          <p:nvSpPr>
            <p:cNvPr id="50208" name="Line 153">
              <a:extLst>
                <a:ext uri="{FF2B5EF4-FFF2-40B4-BE49-F238E27FC236}">
                  <a16:creationId xmlns:a16="http://schemas.microsoft.com/office/drawing/2014/main" id="{D5DDB05E-5B88-A1BF-2344-3197DDE66F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91" y="3009"/>
              <a:ext cx="248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pic>
        <p:nvPicPr>
          <p:cNvPr id="210971" name="Picture 20" descr="underline_base">
            <a:extLst>
              <a:ext uri="{FF2B5EF4-FFF2-40B4-BE49-F238E27FC236}">
                <a16:creationId xmlns:a16="http://schemas.microsoft.com/office/drawing/2014/main" id="{D49E4A7A-F799-60DF-DB22-4449A6A223C4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91281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5EB494-A468-47A7-03AE-BCB8B5F7A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1C0F230-8EDF-B24C-9B09-260CEE4497D5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39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Number Placeholder 1">
            <a:extLst>
              <a:ext uri="{FF2B5EF4-FFF2-40B4-BE49-F238E27FC236}">
                <a16:creationId xmlns:a16="http://schemas.microsoft.com/office/drawing/2014/main" id="{64440616-9086-C848-0F1A-46819C9D68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7867D7-F9DD-B240-8169-AE73C55DDF43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38242" name="Rectangle 4">
            <a:extLst>
              <a:ext uri="{FF2B5EF4-FFF2-40B4-BE49-F238E27FC236}">
                <a16:creationId xmlns:a16="http://schemas.microsoft.com/office/drawing/2014/main" id="{0C8D93C8-9172-1293-A1DD-57E2F02D1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38243" name="Picture 4">
            <a:extLst>
              <a:ext uri="{FF2B5EF4-FFF2-40B4-BE49-F238E27FC236}">
                <a16:creationId xmlns:a16="http://schemas.microsoft.com/office/drawing/2014/main" id="{BEDD10CE-C3EB-F82C-B4D8-9E6F8AEAB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>
            <a:extLst>
              <a:ext uri="{FF2B5EF4-FFF2-40B4-BE49-F238E27FC236}">
                <a16:creationId xmlns:a16="http://schemas.microsoft.com/office/drawing/2014/main" id="{FDF3AD22-FCB2-E013-89A7-5C91140AD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109538"/>
            <a:ext cx="8120063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Indirect Routing: comments</a:t>
            </a:r>
          </a:p>
        </p:txBody>
      </p:sp>
      <p:sp>
        <p:nvSpPr>
          <p:cNvPr id="212994" name="Rectangle 3">
            <a:extLst>
              <a:ext uri="{FF2B5EF4-FFF2-40B4-BE49-F238E27FC236}">
                <a16:creationId xmlns:a16="http://schemas.microsoft.com/office/drawing/2014/main" id="{BD024DC1-9593-5DC4-8DD9-269D0F08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28713"/>
            <a:ext cx="9144000" cy="46482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mobile uses two addresses:</a:t>
            </a:r>
          </a:p>
          <a:p>
            <a:pPr lvl="1"/>
            <a:r>
              <a:rPr lang="en-US" altLang="en-US">
                <a:solidFill>
                  <a:srgbClr val="000099"/>
                </a:solidFill>
                <a:ea typeface="ＭＳ Ｐゴシック" panose="020B0600070205080204" pitchFamily="34" charset="-128"/>
              </a:rPr>
              <a:t>permanent address:</a:t>
            </a:r>
            <a:r>
              <a:rPr lang="en-US" altLang="en-US">
                <a:ea typeface="ＭＳ Ｐゴシック" panose="020B0600070205080204" pitchFamily="34" charset="-128"/>
              </a:rPr>
              <a:t> used by correspondent (hence mobile location is </a:t>
            </a:r>
            <a:r>
              <a:rPr lang="en-US" altLang="en-US" i="1">
                <a:solidFill>
                  <a:srgbClr val="C00000"/>
                </a:solidFill>
                <a:ea typeface="ＭＳ Ｐゴシック" panose="020B0600070205080204" pitchFamily="34" charset="-128"/>
              </a:rPr>
              <a:t>transparent</a:t>
            </a:r>
            <a:r>
              <a:rPr lang="en-US" altLang="en-US">
                <a:solidFill>
                  <a:srgbClr val="C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>
                <a:ea typeface="ＭＳ Ｐゴシック" panose="020B0600070205080204" pitchFamily="34" charset="-128"/>
              </a:rPr>
              <a:t>to correspondent)</a:t>
            </a:r>
          </a:p>
          <a:p>
            <a:pPr lvl="1"/>
            <a:r>
              <a:rPr lang="en-US" altLang="en-US">
                <a:solidFill>
                  <a:srgbClr val="000099"/>
                </a:solidFill>
                <a:ea typeface="ＭＳ Ｐゴシック" panose="020B0600070205080204" pitchFamily="34" charset="-128"/>
              </a:rPr>
              <a:t>care-of-address:</a:t>
            </a:r>
            <a:r>
              <a:rPr lang="en-US" altLang="en-US">
                <a:ea typeface="ＭＳ Ｐゴシック" panose="020B0600070205080204" pitchFamily="34" charset="-128"/>
              </a:rPr>
              <a:t> used by home agent to forward datagrams to mobile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foreign agent functions may be done by mobile itself</a:t>
            </a:r>
          </a:p>
          <a:p>
            <a:r>
              <a:rPr lang="en-US" altLang="en-US">
                <a:solidFill>
                  <a:srgbClr val="000099"/>
                </a:solidFill>
                <a:ea typeface="ＭＳ Ｐゴシック" panose="020B0600070205080204" pitchFamily="34" charset="-128"/>
              </a:rPr>
              <a:t>triangle routing:</a:t>
            </a:r>
            <a:r>
              <a:rPr lang="en-US" altLang="en-US">
                <a:ea typeface="ＭＳ Ｐゴシック" panose="020B0600070205080204" pitchFamily="34" charset="-128"/>
              </a:rPr>
              <a:t> correspondent-home-network-mobile</a:t>
            </a:r>
          </a:p>
          <a:p>
            <a:pPr lvl="1">
              <a:lnSpc>
                <a:spcPts val="22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inefficient when </a:t>
            </a:r>
          </a:p>
          <a:p>
            <a:pPr lvl="1">
              <a:lnSpc>
                <a:spcPts val="2200"/>
              </a:lnSpc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correspondent, mobile </a:t>
            </a:r>
          </a:p>
          <a:p>
            <a:pPr lvl="1">
              <a:lnSpc>
                <a:spcPts val="2200"/>
              </a:lnSpc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are in same network</a:t>
            </a:r>
            <a:endParaRPr lang="en-US" altLang="en-US" sz="2000">
              <a:ea typeface="ＭＳ Ｐゴシック" panose="020B0600070205080204" pitchFamily="34" charset="-128"/>
            </a:endParaRPr>
          </a:p>
        </p:txBody>
      </p:sp>
      <p:grpSp>
        <p:nvGrpSpPr>
          <p:cNvPr id="212995" name="Group 142">
            <a:extLst>
              <a:ext uri="{FF2B5EF4-FFF2-40B4-BE49-F238E27FC236}">
                <a16:creationId xmlns:a16="http://schemas.microsoft.com/office/drawing/2014/main" id="{211BDAF7-482C-0A47-0A78-D2870E4C11E4}"/>
              </a:ext>
            </a:extLst>
          </p:cNvPr>
          <p:cNvGrpSpPr>
            <a:grpSpLocks/>
          </p:cNvGrpSpPr>
          <p:nvPr/>
        </p:nvGrpSpPr>
        <p:grpSpPr bwMode="auto">
          <a:xfrm>
            <a:off x="5378450" y="5348288"/>
            <a:ext cx="2957513" cy="1512887"/>
            <a:chOff x="1549525" y="2558267"/>
            <a:chExt cx="6654798" cy="3467575"/>
          </a:xfrm>
        </p:grpSpPr>
        <p:sp>
          <p:nvSpPr>
            <p:cNvPr id="112647" name="Freeform 2">
              <a:extLst>
                <a:ext uri="{FF2B5EF4-FFF2-40B4-BE49-F238E27FC236}">
                  <a16:creationId xmlns:a16="http://schemas.microsoft.com/office/drawing/2014/main" id="{A467F53F-F8CD-3A50-EEE1-884143AFA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3813" y="2689256"/>
              <a:ext cx="1868202" cy="1590063"/>
            </a:xfrm>
            <a:custGeom>
              <a:avLst/>
              <a:gdLst>
                <a:gd name="T0" fmla="*/ 2147483647 w 1340"/>
                <a:gd name="T1" fmla="*/ 2147483647 h 1191"/>
                <a:gd name="T2" fmla="*/ 2147483647 w 1340"/>
                <a:gd name="T3" fmla="*/ 2147483647 h 1191"/>
                <a:gd name="T4" fmla="*/ 2147483647 w 1340"/>
                <a:gd name="T5" fmla="*/ 2147483647 h 1191"/>
                <a:gd name="T6" fmla="*/ 2147483647 w 1340"/>
                <a:gd name="T7" fmla="*/ 2147483647 h 1191"/>
                <a:gd name="T8" fmla="*/ 2147483647 w 1340"/>
                <a:gd name="T9" fmla="*/ 2147483647 h 1191"/>
                <a:gd name="T10" fmla="*/ 2147483647 w 1340"/>
                <a:gd name="T11" fmla="*/ 2147483647 h 1191"/>
                <a:gd name="T12" fmla="*/ 2147483647 w 1340"/>
                <a:gd name="T13" fmla="*/ 2147483647 h 1191"/>
                <a:gd name="T14" fmla="*/ 2147483647 w 1340"/>
                <a:gd name="T15" fmla="*/ 2147483647 h 1191"/>
                <a:gd name="T16" fmla="*/ 2147483647 w 1340"/>
                <a:gd name="T17" fmla="*/ 2147483647 h 1191"/>
                <a:gd name="T18" fmla="*/ 2147483647 w 1340"/>
                <a:gd name="T19" fmla="*/ 2147483647 h 1191"/>
                <a:gd name="T20" fmla="*/ 2147483647 w 1340"/>
                <a:gd name="T21" fmla="*/ 2147483647 h 1191"/>
                <a:gd name="T22" fmla="*/ 2147483647 w 1340"/>
                <a:gd name="T23" fmla="*/ 2147483647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2648" name="Freeform 96">
              <a:extLst>
                <a:ext uri="{FF2B5EF4-FFF2-40B4-BE49-F238E27FC236}">
                  <a16:creationId xmlns:a16="http://schemas.microsoft.com/office/drawing/2014/main" id="{591B356E-07C8-2A42-9702-632A80677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4697" y="2558267"/>
              <a:ext cx="1839626" cy="1710137"/>
            </a:xfrm>
            <a:custGeom>
              <a:avLst/>
              <a:gdLst>
                <a:gd name="T0" fmla="*/ 2147483647 w 2894"/>
                <a:gd name="T1" fmla="*/ 2147483647 h 2693"/>
                <a:gd name="T2" fmla="*/ 2147483647 w 2894"/>
                <a:gd name="T3" fmla="*/ 2147483647 h 2693"/>
                <a:gd name="T4" fmla="*/ 2147483647 w 2894"/>
                <a:gd name="T5" fmla="*/ 2147483647 h 2693"/>
                <a:gd name="T6" fmla="*/ 2147483647 w 2894"/>
                <a:gd name="T7" fmla="*/ 2147483647 h 2693"/>
                <a:gd name="T8" fmla="*/ 2147483647 w 2894"/>
                <a:gd name="T9" fmla="*/ 2147483647 h 2693"/>
                <a:gd name="T10" fmla="*/ 2147483647 w 2894"/>
                <a:gd name="T11" fmla="*/ 2147483647 h 2693"/>
                <a:gd name="T12" fmla="*/ 2147483647 w 2894"/>
                <a:gd name="T13" fmla="*/ 2147483647 h 2693"/>
                <a:gd name="T14" fmla="*/ 2147483647 w 2894"/>
                <a:gd name="T15" fmla="*/ 2147483647 h 2693"/>
                <a:gd name="T16" fmla="*/ 2147483647 w 2894"/>
                <a:gd name="T17" fmla="*/ 2147483647 h 2693"/>
                <a:gd name="T18" fmla="*/ 2147483647 w 2894"/>
                <a:gd name="T19" fmla="*/ 2147483647 h 2693"/>
                <a:gd name="T20" fmla="*/ 2147483647 w 2894"/>
                <a:gd name="T21" fmla="*/ 2147483647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2649" name="Freeform 119">
              <a:extLst>
                <a:ext uri="{FF2B5EF4-FFF2-40B4-BE49-F238E27FC236}">
                  <a16:creationId xmlns:a16="http://schemas.microsoft.com/office/drawing/2014/main" id="{088C1E87-90BE-8248-08A1-483264300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102" y="3504300"/>
              <a:ext cx="2111104" cy="1251675"/>
            </a:xfrm>
            <a:custGeom>
              <a:avLst/>
              <a:gdLst>
                <a:gd name="T0" fmla="*/ 2147483647 w 3324"/>
                <a:gd name="T1" fmla="*/ 2147483647 h 1971"/>
                <a:gd name="T2" fmla="*/ 2147483647 w 3324"/>
                <a:gd name="T3" fmla="*/ 2147483647 h 1971"/>
                <a:gd name="T4" fmla="*/ 2147483647 w 3324"/>
                <a:gd name="T5" fmla="*/ 2147483647 h 1971"/>
                <a:gd name="T6" fmla="*/ 2147483647 w 3324"/>
                <a:gd name="T7" fmla="*/ 2147483647 h 1971"/>
                <a:gd name="T8" fmla="*/ 2147483647 w 3324"/>
                <a:gd name="T9" fmla="*/ 2147483647 h 1971"/>
                <a:gd name="T10" fmla="*/ 2147483647 w 3324"/>
                <a:gd name="T11" fmla="*/ 2147483647 h 1971"/>
                <a:gd name="T12" fmla="*/ 2147483647 w 3324"/>
                <a:gd name="T13" fmla="*/ 2147483647 h 1971"/>
                <a:gd name="T14" fmla="*/ 2147483647 w 3324"/>
                <a:gd name="T15" fmla="*/ 2147483647 h 1971"/>
                <a:gd name="T16" fmla="*/ 2147483647 w 3324"/>
                <a:gd name="T17" fmla="*/ 2147483647 h 1971"/>
                <a:gd name="T18" fmla="*/ 2147483647 w 3324"/>
                <a:gd name="T19" fmla="*/ 2147483647 h 1971"/>
                <a:gd name="T20" fmla="*/ 2147483647 w 3324"/>
                <a:gd name="T21" fmla="*/ 2147483647 h 1971"/>
                <a:gd name="T22" fmla="*/ 2147483647 w 3324"/>
                <a:gd name="T23" fmla="*/ 2147483647 h 1971"/>
                <a:gd name="T24" fmla="*/ 2147483647 w 3324"/>
                <a:gd name="T25" fmla="*/ 2147483647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3001" name="Group 146">
              <a:extLst>
                <a:ext uri="{FF2B5EF4-FFF2-40B4-BE49-F238E27FC236}">
                  <a16:creationId xmlns:a16="http://schemas.microsoft.com/office/drawing/2014/main" id="{62A82E3E-6FFD-565B-83F9-7ACB0EFA8F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49525" y="2807731"/>
              <a:ext cx="1091746" cy="791482"/>
              <a:chOff x="4089854" y="1363889"/>
              <a:chExt cx="1091746" cy="791482"/>
            </a:xfrm>
          </p:grpSpPr>
          <p:sp>
            <p:nvSpPr>
              <p:cNvPr id="112683" name="Oval 26">
                <a:extLst>
                  <a:ext uri="{FF2B5EF4-FFF2-40B4-BE49-F238E27FC236}">
                    <a16:creationId xmlns:a16="http://schemas.microsoft.com/office/drawing/2014/main" id="{2BABEDDA-743C-2082-4574-F6F065029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5487"/>
                <a:ext cx="1093058" cy="789575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pic>
            <p:nvPicPr>
              <p:cNvPr id="213035" name="Picture 354" descr="laptop_stylized_small">
                <a:extLst>
                  <a:ext uri="{FF2B5EF4-FFF2-40B4-BE49-F238E27FC236}">
                    <a16:creationId xmlns:a16="http://schemas.microsoft.com/office/drawing/2014/main" id="{E97E4946-A829-C38E-1F90-50238B8493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5429" y="1550204"/>
                <a:ext cx="629104" cy="423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3002" name="Picture 5">
              <a:extLst>
                <a:ext uri="{FF2B5EF4-FFF2-40B4-BE49-F238E27FC236}">
                  <a16:creationId xmlns:a16="http://schemas.microsoft.com/office/drawing/2014/main" id="{AF8E3593-103C-1F96-9B3C-A644068C2C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562" y="3642567"/>
              <a:ext cx="685841" cy="247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52" name="Line 111">
              <a:extLst>
                <a:ext uri="{FF2B5EF4-FFF2-40B4-BE49-F238E27FC236}">
                  <a16:creationId xmlns:a16="http://schemas.microsoft.com/office/drawing/2014/main" id="{734E71DE-0DDB-9FA8-5BE4-D237C0AAA6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1068" y="3340563"/>
              <a:ext cx="503665" cy="31291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pic>
          <p:nvPicPr>
            <p:cNvPr id="213004" name="Picture 5">
              <a:extLst>
                <a:ext uri="{FF2B5EF4-FFF2-40B4-BE49-F238E27FC236}">
                  <a16:creationId xmlns:a16="http://schemas.microsoft.com/office/drawing/2014/main" id="{88C4F75B-2C01-C2B9-8504-04675D5067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1934" y="3784471"/>
              <a:ext cx="685841" cy="247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54" name="Line 111">
              <a:extLst>
                <a:ext uri="{FF2B5EF4-FFF2-40B4-BE49-F238E27FC236}">
                  <a16:creationId xmlns:a16="http://schemas.microsoft.com/office/drawing/2014/main" id="{F962BBD7-E34B-82DF-8D97-9FC386BAA4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36286" y="3449720"/>
              <a:ext cx="342920" cy="32383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3006" name="Group 151">
              <a:extLst>
                <a:ext uri="{FF2B5EF4-FFF2-40B4-BE49-F238E27FC236}">
                  <a16:creationId xmlns:a16="http://schemas.microsoft.com/office/drawing/2014/main" id="{DD98741D-2282-C29E-EC20-11E4F2AEBC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3268" y="2883931"/>
              <a:ext cx="1091746" cy="791482"/>
              <a:chOff x="4089854" y="1363889"/>
              <a:chExt cx="1091746" cy="791482"/>
            </a:xfrm>
          </p:grpSpPr>
          <p:sp>
            <p:nvSpPr>
              <p:cNvPr id="112679" name="Oval 26">
                <a:extLst>
                  <a:ext uri="{FF2B5EF4-FFF2-40B4-BE49-F238E27FC236}">
                    <a16:creationId xmlns:a16="http://schemas.microsoft.com/office/drawing/2014/main" id="{0D5DD0AC-E702-3605-C9C0-C5CDFFFAFE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0689" y="1365697"/>
                <a:ext cx="1089485" cy="789573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grpSp>
            <p:nvGrpSpPr>
              <p:cNvPr id="213031" name="Group 356">
                <a:extLst>
                  <a:ext uri="{FF2B5EF4-FFF2-40B4-BE49-F238E27FC236}">
                    <a16:creationId xmlns:a16="http://schemas.microsoft.com/office/drawing/2014/main" id="{806649E3-35E8-331C-03CA-9AE1D2449B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213032" name="Picture 354" descr="laptop_stylized_small">
                  <a:extLst>
                    <a:ext uri="{FF2B5EF4-FFF2-40B4-BE49-F238E27FC236}">
                      <a16:creationId xmlns:a16="http://schemas.microsoft.com/office/drawing/2014/main" id="{DC5F2C13-69B1-4C16-A961-6788469A33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3033" name="Picture 355" descr="antenna_stylized">
                  <a:extLst>
                    <a:ext uri="{FF2B5EF4-FFF2-40B4-BE49-F238E27FC236}">
                      <a16:creationId xmlns:a16="http://schemas.microsoft.com/office/drawing/2014/main" id="{9280D143-3486-A08A-0E99-9376AAD7E8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12656" name="Freeform 96">
              <a:extLst>
                <a:ext uri="{FF2B5EF4-FFF2-40B4-BE49-F238E27FC236}">
                  <a16:creationId xmlns:a16="http://schemas.microsoft.com/office/drawing/2014/main" id="{CBA6172C-31B0-21C7-AC11-21A22ACD8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549" y="2852992"/>
              <a:ext cx="1000184" cy="825961"/>
            </a:xfrm>
            <a:custGeom>
              <a:avLst/>
              <a:gdLst>
                <a:gd name="T0" fmla="*/ 99760028 w 10000"/>
                <a:gd name="T1" fmla="*/ 2147483647 h 10305"/>
                <a:gd name="T2" fmla="*/ 2147483647 w 10000"/>
                <a:gd name="T3" fmla="*/ 2147483647 h 10305"/>
                <a:gd name="T4" fmla="*/ 2147483647 w 10000"/>
                <a:gd name="T5" fmla="*/ 204825281 h 10305"/>
                <a:gd name="T6" fmla="*/ 2147483647 w 10000"/>
                <a:gd name="T7" fmla="*/ 2147483647 h 10305"/>
                <a:gd name="T8" fmla="*/ 2147483647 w 10000"/>
                <a:gd name="T9" fmla="*/ 2147483647 h 10305"/>
                <a:gd name="T10" fmla="*/ 2147483647 w 10000"/>
                <a:gd name="T11" fmla="*/ 2147483647 h 10305"/>
                <a:gd name="T12" fmla="*/ 2147483647 w 10000"/>
                <a:gd name="T13" fmla="*/ 2147483647 h 10305"/>
                <a:gd name="T14" fmla="*/ 2147483647 w 10000"/>
                <a:gd name="T15" fmla="*/ 2147483647 h 10305"/>
                <a:gd name="T16" fmla="*/ 2147483647 w 10000"/>
                <a:gd name="T17" fmla="*/ 2147483647 h 10305"/>
                <a:gd name="T18" fmla="*/ 2147483647 w 10000"/>
                <a:gd name="T19" fmla="*/ 2147483647 h 10305"/>
                <a:gd name="T20" fmla="*/ 99760028 w 10000"/>
                <a:gd name="T21" fmla="*/ 2147483647 h 103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305">
                  <a:moveTo>
                    <a:pt x="1" y="4863"/>
                  </a:moveTo>
                  <a:cubicBezTo>
                    <a:pt x="1" y="3794"/>
                    <a:pt x="5" y="1801"/>
                    <a:pt x="686" y="991"/>
                  </a:cubicBezTo>
                  <a:cubicBezTo>
                    <a:pt x="1367" y="181"/>
                    <a:pt x="2904" y="-40"/>
                    <a:pt x="4086" y="5"/>
                  </a:cubicBezTo>
                  <a:cubicBezTo>
                    <a:pt x="5268" y="50"/>
                    <a:pt x="6836" y="553"/>
                    <a:pt x="7779" y="1264"/>
                  </a:cubicBezTo>
                  <a:cubicBezTo>
                    <a:pt x="8722" y="1975"/>
                    <a:pt x="9397" y="2830"/>
                    <a:pt x="9747" y="4270"/>
                  </a:cubicBezTo>
                  <a:cubicBezTo>
                    <a:pt x="10096" y="5710"/>
                    <a:pt x="10030" y="8980"/>
                    <a:pt x="9875" y="9905"/>
                  </a:cubicBezTo>
                  <a:cubicBezTo>
                    <a:pt x="9719" y="10828"/>
                    <a:pt x="9488" y="9873"/>
                    <a:pt x="8815" y="9814"/>
                  </a:cubicBezTo>
                  <a:cubicBezTo>
                    <a:pt x="8140" y="9757"/>
                    <a:pt x="6708" y="9565"/>
                    <a:pt x="5830" y="9554"/>
                  </a:cubicBezTo>
                  <a:cubicBezTo>
                    <a:pt x="4953" y="9543"/>
                    <a:pt x="4372" y="9985"/>
                    <a:pt x="3546" y="9748"/>
                  </a:cubicBezTo>
                  <a:cubicBezTo>
                    <a:pt x="2722" y="9508"/>
                    <a:pt x="1457" y="8935"/>
                    <a:pt x="867" y="8121"/>
                  </a:cubicBezTo>
                  <a:cubicBezTo>
                    <a:pt x="276" y="7307"/>
                    <a:pt x="-15" y="6195"/>
                    <a:pt x="1" y="4863"/>
                  </a:cubicBezTo>
                  <a:close/>
                </a:path>
              </a:pathLst>
            </a:custGeom>
            <a:solidFill>
              <a:srgbClr val="33CCCC">
                <a:alpha val="78038"/>
              </a:srgbClr>
            </a:solidFill>
            <a:ln>
              <a:noFill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2657" name="Freeform 121">
              <a:extLst>
                <a:ext uri="{FF2B5EF4-FFF2-40B4-BE49-F238E27FC236}">
                  <a16:creationId xmlns:a16="http://schemas.microsoft.com/office/drawing/2014/main" id="{54EC4410-AEFE-1A08-C0E5-FE927DAC7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7755" y="5116195"/>
              <a:ext cx="2943399" cy="909647"/>
            </a:xfrm>
            <a:custGeom>
              <a:avLst/>
              <a:gdLst>
                <a:gd name="T0" fmla="*/ 2147483647 w 4636"/>
                <a:gd name="T1" fmla="*/ 2147483647 h 1435"/>
                <a:gd name="T2" fmla="*/ 2147483647 w 4636"/>
                <a:gd name="T3" fmla="*/ 2147483647 h 1435"/>
                <a:gd name="T4" fmla="*/ 2147483647 w 4636"/>
                <a:gd name="T5" fmla="*/ 2147483647 h 1435"/>
                <a:gd name="T6" fmla="*/ 2147483647 w 4636"/>
                <a:gd name="T7" fmla="*/ 2147483647 h 1435"/>
                <a:gd name="T8" fmla="*/ 2147483647 w 4636"/>
                <a:gd name="T9" fmla="*/ 2147483647 h 1435"/>
                <a:gd name="T10" fmla="*/ 2147483647 w 4636"/>
                <a:gd name="T11" fmla="*/ 2147483647 h 1435"/>
                <a:gd name="T12" fmla="*/ 2147483647 w 4636"/>
                <a:gd name="T13" fmla="*/ 2147483647 h 1435"/>
                <a:gd name="T14" fmla="*/ 2147483647 w 4636"/>
                <a:gd name="T15" fmla="*/ 2147483647 h 1435"/>
                <a:gd name="T16" fmla="*/ 2147483647 w 4636"/>
                <a:gd name="T17" fmla="*/ 2147483647 h 1435"/>
                <a:gd name="T18" fmla="*/ 2147483647 w 4636"/>
                <a:gd name="T19" fmla="*/ 2147483647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pic>
          <p:nvPicPr>
            <p:cNvPr id="213009" name="Picture 6">
              <a:extLst>
                <a:ext uri="{FF2B5EF4-FFF2-40B4-BE49-F238E27FC236}">
                  <a16:creationId xmlns:a16="http://schemas.microsoft.com/office/drawing/2014/main" id="{565E18A7-05CD-9F95-E119-113308F338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627" y="5127111"/>
              <a:ext cx="782288" cy="67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3010" name="Group 122">
              <a:extLst>
                <a:ext uri="{FF2B5EF4-FFF2-40B4-BE49-F238E27FC236}">
                  <a16:creationId xmlns:a16="http://schemas.microsoft.com/office/drawing/2014/main" id="{758E08E1-CD23-7FEA-3000-2D8ECF92E5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9938" y="3325813"/>
              <a:ext cx="492125" cy="369887"/>
              <a:chOff x="4485" y="2095"/>
              <a:chExt cx="310" cy="233"/>
            </a:xfrm>
          </p:grpSpPr>
          <p:sp>
            <p:nvSpPr>
              <p:cNvPr id="51236" name="Line 123">
                <a:extLst>
                  <a:ext uri="{FF2B5EF4-FFF2-40B4-BE49-F238E27FC236}">
                    <a16:creationId xmlns:a16="http://schemas.microsoft.com/office/drawing/2014/main" id="{42ECF103-14B8-CFC0-6766-214FB8AEA0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84" y="2107"/>
                <a:ext cx="311" cy="21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grpSp>
            <p:nvGrpSpPr>
              <p:cNvPr id="213027" name="Group 124">
                <a:extLst>
                  <a:ext uri="{FF2B5EF4-FFF2-40B4-BE49-F238E27FC236}">
                    <a16:creationId xmlns:a16="http://schemas.microsoft.com/office/drawing/2014/main" id="{DA81B610-87E0-EA1F-BB96-B0F572CEAC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30" y="2095"/>
                <a:ext cx="202" cy="233"/>
                <a:chOff x="618" y="3500"/>
                <a:chExt cx="202" cy="233"/>
              </a:xfrm>
            </p:grpSpPr>
            <p:sp>
              <p:nvSpPr>
                <p:cNvPr id="51238" name="Oval 125">
                  <a:extLst>
                    <a:ext uri="{FF2B5EF4-FFF2-40B4-BE49-F238E27FC236}">
                      <a16:creationId xmlns:a16="http://schemas.microsoft.com/office/drawing/2014/main" id="{C7F512D6-7532-D537-880C-4753D1EDF7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7" y="3521"/>
                  <a:ext cx="203" cy="204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3029" name="Text Box 126">
                  <a:extLst>
                    <a:ext uri="{FF2B5EF4-FFF2-40B4-BE49-F238E27FC236}">
                      <a16:creationId xmlns:a16="http://schemas.microsoft.com/office/drawing/2014/main" id="{8B7C339B-8421-2B12-E628-38A23325EAA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6" y="3500"/>
                  <a:ext cx="117" cy="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 b="0">
                    <a:solidFill>
                      <a:srgbClr val="FF0000"/>
                    </a:solidFill>
                    <a:latin typeface="Comic Sans MS" panose="030F0902030302020204" pitchFamily="66" charset="0"/>
                  </a:endParaRPr>
                </a:p>
              </p:txBody>
            </p:sp>
          </p:grpSp>
        </p:grpSp>
        <p:grpSp>
          <p:nvGrpSpPr>
            <p:cNvPr id="213011" name="Group 127">
              <a:extLst>
                <a:ext uri="{FF2B5EF4-FFF2-40B4-BE49-F238E27FC236}">
                  <a16:creationId xmlns:a16="http://schemas.microsoft.com/office/drawing/2014/main" id="{23EE1754-568A-2E85-6BDE-54F046925C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1350" y="3838575"/>
              <a:ext cx="3486150" cy="641350"/>
              <a:chOff x="2004" y="2418"/>
              <a:chExt cx="2196" cy="404"/>
            </a:xfrm>
          </p:grpSpPr>
          <p:sp>
            <p:nvSpPr>
              <p:cNvPr id="112671" name="Freeform 128">
                <a:extLst>
                  <a:ext uri="{FF2B5EF4-FFF2-40B4-BE49-F238E27FC236}">
                    <a16:creationId xmlns:a16="http://schemas.microsoft.com/office/drawing/2014/main" id="{A9279820-0873-6B66-8FBC-FE3E6325C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4" y="2418"/>
                <a:ext cx="2196" cy="319"/>
              </a:xfrm>
              <a:custGeom>
                <a:avLst/>
                <a:gdLst>
                  <a:gd name="T0" fmla="*/ 0 w 2196"/>
                  <a:gd name="T1" fmla="*/ 0 h 318"/>
                  <a:gd name="T2" fmla="*/ 1194 w 2196"/>
                  <a:gd name="T3" fmla="*/ 306 h 318"/>
                  <a:gd name="T4" fmla="*/ 2196 w 2196"/>
                  <a:gd name="T5" fmla="*/ 30 h 3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96" h="318">
                    <a:moveTo>
                      <a:pt x="0" y="0"/>
                    </a:moveTo>
                    <a:cubicBezTo>
                      <a:pt x="199" y="51"/>
                      <a:pt x="828" y="301"/>
                      <a:pt x="1194" y="306"/>
                    </a:cubicBezTo>
                    <a:cubicBezTo>
                      <a:pt x="1536" y="318"/>
                      <a:pt x="1987" y="88"/>
                      <a:pt x="2196" y="3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grpSp>
            <p:nvGrpSpPr>
              <p:cNvPr id="213023" name="Group 129">
                <a:extLst>
                  <a:ext uri="{FF2B5EF4-FFF2-40B4-BE49-F238E27FC236}">
                    <a16:creationId xmlns:a16="http://schemas.microsoft.com/office/drawing/2014/main" id="{82C64AB2-4B7C-7C3D-A3BB-C960F1CEDA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83" y="2589"/>
                <a:ext cx="202" cy="233"/>
                <a:chOff x="618" y="3500"/>
                <a:chExt cx="202" cy="233"/>
              </a:xfrm>
            </p:grpSpPr>
            <p:sp>
              <p:nvSpPr>
                <p:cNvPr id="51234" name="Oval 130">
                  <a:extLst>
                    <a:ext uri="{FF2B5EF4-FFF2-40B4-BE49-F238E27FC236}">
                      <a16:creationId xmlns:a16="http://schemas.microsoft.com/office/drawing/2014/main" id="{64FD8093-52A9-3BCF-AE00-56EA5E10DD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9" y="3520"/>
                  <a:ext cx="200" cy="20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3025" name="Text Box 131">
                  <a:extLst>
                    <a:ext uri="{FF2B5EF4-FFF2-40B4-BE49-F238E27FC236}">
                      <a16:creationId xmlns:a16="http://schemas.microsoft.com/office/drawing/2014/main" id="{F93984BE-A9F7-C14E-8B0F-0E6001EA51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8" y="3499"/>
                  <a:ext cx="117" cy="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 b="0">
                    <a:solidFill>
                      <a:srgbClr val="FF0000"/>
                    </a:solidFill>
                    <a:latin typeface="Comic Sans MS" panose="030F0902030302020204" pitchFamily="66" charset="0"/>
                  </a:endParaRPr>
                </a:p>
              </p:txBody>
            </p:sp>
          </p:grpSp>
        </p:grpSp>
        <p:grpSp>
          <p:nvGrpSpPr>
            <p:cNvPr id="213012" name="Group 132">
              <a:extLst>
                <a:ext uri="{FF2B5EF4-FFF2-40B4-BE49-F238E27FC236}">
                  <a16:creationId xmlns:a16="http://schemas.microsoft.com/office/drawing/2014/main" id="{1E129A8D-4F90-6137-E559-89E9AD1481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6000" y="3424238"/>
              <a:ext cx="3103563" cy="2016125"/>
              <a:chOff x="3040" y="2157"/>
              <a:chExt cx="1955" cy="1270"/>
            </a:xfrm>
          </p:grpSpPr>
          <p:sp>
            <p:nvSpPr>
              <p:cNvPr id="112667" name="Freeform 133">
                <a:extLst>
                  <a:ext uri="{FF2B5EF4-FFF2-40B4-BE49-F238E27FC236}">
                    <a16:creationId xmlns:a16="http://schemas.microsoft.com/office/drawing/2014/main" id="{1432D87D-D03D-4EC2-CB18-B941E2059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2157"/>
                <a:ext cx="1955" cy="1270"/>
              </a:xfrm>
              <a:custGeom>
                <a:avLst/>
                <a:gdLst>
                  <a:gd name="T0" fmla="*/ 1955 w 1955"/>
                  <a:gd name="T1" fmla="*/ 0 h 1270"/>
                  <a:gd name="T2" fmla="*/ 1077 w 1955"/>
                  <a:gd name="T3" fmla="*/ 765 h 1270"/>
                  <a:gd name="T4" fmla="*/ 0 w 1955"/>
                  <a:gd name="T5" fmla="*/ 1270 h 12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" h="1270">
                    <a:moveTo>
                      <a:pt x="1955" y="0"/>
                    </a:moveTo>
                    <a:cubicBezTo>
                      <a:pt x="1809" y="127"/>
                      <a:pt x="1425" y="536"/>
                      <a:pt x="1077" y="765"/>
                    </a:cubicBezTo>
                    <a:cubicBezTo>
                      <a:pt x="729" y="994"/>
                      <a:pt x="224" y="1165"/>
                      <a:pt x="0" y="127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grpSp>
            <p:nvGrpSpPr>
              <p:cNvPr id="213019" name="Group 134">
                <a:extLst>
                  <a:ext uri="{FF2B5EF4-FFF2-40B4-BE49-F238E27FC236}">
                    <a16:creationId xmlns:a16="http://schemas.microsoft.com/office/drawing/2014/main" id="{9B872D0C-065A-2BAF-EEF6-01DC37DE01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82" y="2835"/>
                <a:ext cx="202" cy="233"/>
                <a:chOff x="618" y="3500"/>
                <a:chExt cx="202" cy="233"/>
              </a:xfrm>
            </p:grpSpPr>
            <p:sp>
              <p:nvSpPr>
                <p:cNvPr id="51230" name="Oval 135">
                  <a:extLst>
                    <a:ext uri="{FF2B5EF4-FFF2-40B4-BE49-F238E27FC236}">
                      <a16:creationId xmlns:a16="http://schemas.microsoft.com/office/drawing/2014/main" id="{DE13EFEA-97A9-8389-21CD-3E6C234EAD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3521"/>
                  <a:ext cx="203" cy="195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3021" name="Text Box 136">
                  <a:extLst>
                    <a:ext uri="{FF2B5EF4-FFF2-40B4-BE49-F238E27FC236}">
                      <a16:creationId xmlns:a16="http://schemas.microsoft.com/office/drawing/2014/main" id="{35A68B46-FA9F-386A-523B-17B98857CCB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7" y="3500"/>
                  <a:ext cx="117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 b="0">
                    <a:solidFill>
                      <a:srgbClr val="FF0000"/>
                    </a:solidFill>
                    <a:latin typeface="Comic Sans MS" panose="030F0902030302020204" pitchFamily="66" charset="0"/>
                  </a:endParaRPr>
                </a:p>
              </p:txBody>
            </p:sp>
          </p:grpSp>
        </p:grpSp>
        <p:grpSp>
          <p:nvGrpSpPr>
            <p:cNvPr id="213013" name="Group 137">
              <a:extLst>
                <a:ext uri="{FF2B5EF4-FFF2-40B4-BE49-F238E27FC236}">
                  <a16:creationId xmlns:a16="http://schemas.microsoft.com/office/drawing/2014/main" id="{74689387-8047-19EE-C819-438408DB67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6088" y="3889375"/>
              <a:ext cx="1357312" cy="1298575"/>
              <a:chOff x="1881" y="2450"/>
              <a:chExt cx="855" cy="818"/>
            </a:xfrm>
          </p:grpSpPr>
          <p:sp>
            <p:nvSpPr>
              <p:cNvPr id="51224" name="Line 138">
                <a:extLst>
                  <a:ext uri="{FF2B5EF4-FFF2-40B4-BE49-F238E27FC236}">
                    <a16:creationId xmlns:a16="http://schemas.microsoft.com/office/drawing/2014/main" id="{E84CD9BB-3A45-3D4A-C314-B8569DD67A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81" y="2450"/>
                <a:ext cx="855" cy="8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grpSp>
            <p:nvGrpSpPr>
              <p:cNvPr id="213015" name="Group 139">
                <a:extLst>
                  <a:ext uri="{FF2B5EF4-FFF2-40B4-BE49-F238E27FC236}">
                    <a16:creationId xmlns:a16="http://schemas.microsoft.com/office/drawing/2014/main" id="{75F45D97-1F90-9AD7-A50A-88545B2793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72" y="2702"/>
                <a:ext cx="202" cy="233"/>
                <a:chOff x="618" y="3500"/>
                <a:chExt cx="202" cy="233"/>
              </a:xfrm>
            </p:grpSpPr>
            <p:sp>
              <p:nvSpPr>
                <p:cNvPr id="51226" name="Oval 140">
                  <a:extLst>
                    <a:ext uri="{FF2B5EF4-FFF2-40B4-BE49-F238E27FC236}">
                      <a16:creationId xmlns:a16="http://schemas.microsoft.com/office/drawing/2014/main" id="{1220B255-361A-708B-D7A1-52A34F2136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7" y="3521"/>
                  <a:ext cx="203" cy="204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3017" name="Text Box 141">
                  <a:extLst>
                    <a:ext uri="{FF2B5EF4-FFF2-40B4-BE49-F238E27FC236}">
                      <a16:creationId xmlns:a16="http://schemas.microsoft.com/office/drawing/2014/main" id="{33A77698-D0D5-615D-31BE-D9A972EF633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6" y="3501"/>
                  <a:ext cx="117" cy="2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 b="0">
                    <a:solidFill>
                      <a:srgbClr val="FF0000"/>
                    </a:solidFill>
                    <a:latin typeface="Comic Sans MS" panose="030F0902030302020204" pitchFamily="66" charset="0"/>
                  </a:endParaRPr>
                </a:p>
              </p:txBody>
            </p:sp>
          </p:grpSp>
        </p:grpSp>
      </p:grpSp>
      <p:pic>
        <p:nvPicPr>
          <p:cNvPr id="212996" name="Picture 20" descr="underline_base">
            <a:extLst>
              <a:ext uri="{FF2B5EF4-FFF2-40B4-BE49-F238E27FC236}">
                <a16:creationId xmlns:a16="http://schemas.microsoft.com/office/drawing/2014/main" id="{3F887279-82D6-F132-BCD8-6C1DCF9D2085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2013"/>
            <a:ext cx="54848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602F54-DADF-5B4C-5FA5-7B449993A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99237CC-2CCD-E948-84EB-DB6D3FC98306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40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41" name="Group 154">
            <a:extLst>
              <a:ext uri="{FF2B5EF4-FFF2-40B4-BE49-F238E27FC236}">
                <a16:creationId xmlns:a16="http://schemas.microsoft.com/office/drawing/2014/main" id="{E9420697-179B-681D-F0ED-401A933E3BE5}"/>
              </a:ext>
            </a:extLst>
          </p:cNvPr>
          <p:cNvGrpSpPr>
            <a:grpSpLocks/>
          </p:cNvGrpSpPr>
          <p:nvPr/>
        </p:nvGrpSpPr>
        <p:grpSpPr bwMode="auto">
          <a:xfrm>
            <a:off x="1128713" y="2232025"/>
            <a:ext cx="7159625" cy="3402013"/>
            <a:chOff x="641269" y="2624447"/>
            <a:chExt cx="7160820" cy="3401396"/>
          </a:xfrm>
        </p:grpSpPr>
        <p:sp>
          <p:nvSpPr>
            <p:cNvPr id="116755" name="Freeform 2">
              <a:extLst>
                <a:ext uri="{FF2B5EF4-FFF2-40B4-BE49-F238E27FC236}">
                  <a16:creationId xmlns:a16="http://schemas.microsoft.com/office/drawing/2014/main" id="{AC8D7256-FC40-09B8-25CA-8A1C78C77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734" y="2751424"/>
              <a:ext cx="2008523" cy="1560230"/>
            </a:xfrm>
            <a:custGeom>
              <a:avLst/>
              <a:gdLst>
                <a:gd name="T0" fmla="*/ 2147483647 w 1340"/>
                <a:gd name="T1" fmla="*/ 2147483647 h 1191"/>
                <a:gd name="T2" fmla="*/ 2147483647 w 1340"/>
                <a:gd name="T3" fmla="*/ 2147483647 h 1191"/>
                <a:gd name="T4" fmla="*/ 2147483647 w 1340"/>
                <a:gd name="T5" fmla="*/ 2147483647 h 1191"/>
                <a:gd name="T6" fmla="*/ 2147483647 w 1340"/>
                <a:gd name="T7" fmla="*/ 2147483647 h 1191"/>
                <a:gd name="T8" fmla="*/ 2147483647 w 1340"/>
                <a:gd name="T9" fmla="*/ 2147483647 h 1191"/>
                <a:gd name="T10" fmla="*/ 2147483647 w 1340"/>
                <a:gd name="T11" fmla="*/ 2147483647 h 1191"/>
                <a:gd name="T12" fmla="*/ 2147483647 w 1340"/>
                <a:gd name="T13" fmla="*/ 2147483647 h 1191"/>
                <a:gd name="T14" fmla="*/ 2147483647 w 1340"/>
                <a:gd name="T15" fmla="*/ 2147483647 h 1191"/>
                <a:gd name="T16" fmla="*/ 2147483647 w 1340"/>
                <a:gd name="T17" fmla="*/ 2147483647 h 1191"/>
                <a:gd name="T18" fmla="*/ 2147483647 w 1340"/>
                <a:gd name="T19" fmla="*/ 2147483647 h 1191"/>
                <a:gd name="T20" fmla="*/ 2147483647 w 1340"/>
                <a:gd name="T21" fmla="*/ 2147483647 h 1191"/>
                <a:gd name="T22" fmla="*/ 2147483647 w 1340"/>
                <a:gd name="T23" fmla="*/ 2147483647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6756" name="Freeform 96">
              <a:extLst>
                <a:ext uri="{FF2B5EF4-FFF2-40B4-BE49-F238E27FC236}">
                  <a16:creationId xmlns:a16="http://schemas.microsoft.com/office/drawing/2014/main" id="{42DDB382-F38F-75AA-9C9A-82229718C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3734" y="2624447"/>
              <a:ext cx="1978355" cy="1679270"/>
            </a:xfrm>
            <a:custGeom>
              <a:avLst/>
              <a:gdLst>
                <a:gd name="T0" fmla="*/ 2147483647 w 2894"/>
                <a:gd name="T1" fmla="*/ 2147483647 h 2693"/>
                <a:gd name="T2" fmla="*/ 2147483647 w 2894"/>
                <a:gd name="T3" fmla="*/ 2147483647 h 2693"/>
                <a:gd name="T4" fmla="*/ 2147483647 w 2894"/>
                <a:gd name="T5" fmla="*/ 2147483647 h 2693"/>
                <a:gd name="T6" fmla="*/ 2147483647 w 2894"/>
                <a:gd name="T7" fmla="*/ 2147483647 h 2693"/>
                <a:gd name="T8" fmla="*/ 2147483647 w 2894"/>
                <a:gd name="T9" fmla="*/ 2147483647 h 2693"/>
                <a:gd name="T10" fmla="*/ 2147483647 w 2894"/>
                <a:gd name="T11" fmla="*/ 2147483647 h 2693"/>
                <a:gd name="T12" fmla="*/ 2147483647 w 2894"/>
                <a:gd name="T13" fmla="*/ 2147483647 h 2693"/>
                <a:gd name="T14" fmla="*/ 2147483647 w 2894"/>
                <a:gd name="T15" fmla="*/ 2147483647 h 2693"/>
                <a:gd name="T16" fmla="*/ 2147483647 w 2894"/>
                <a:gd name="T17" fmla="*/ 2147483647 h 2693"/>
                <a:gd name="T18" fmla="*/ 2147483647 w 2894"/>
                <a:gd name="T19" fmla="*/ 2147483647 h 2693"/>
                <a:gd name="T20" fmla="*/ 2147483647 w 2894"/>
                <a:gd name="T21" fmla="*/ 2147483647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6757" name="Freeform 119">
              <a:extLst>
                <a:ext uri="{FF2B5EF4-FFF2-40B4-BE49-F238E27FC236}">
                  <a16:creationId xmlns:a16="http://schemas.microsoft.com/office/drawing/2014/main" id="{56E82BFA-B702-DDED-422A-48F66633A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8517" y="3552967"/>
              <a:ext cx="2268916" cy="1226914"/>
            </a:xfrm>
            <a:custGeom>
              <a:avLst/>
              <a:gdLst>
                <a:gd name="T0" fmla="*/ 2147483647 w 3324"/>
                <a:gd name="T1" fmla="*/ 2147483647 h 1971"/>
                <a:gd name="T2" fmla="*/ 2147483647 w 3324"/>
                <a:gd name="T3" fmla="*/ 2147483647 h 1971"/>
                <a:gd name="T4" fmla="*/ 2147483647 w 3324"/>
                <a:gd name="T5" fmla="*/ 2147483647 h 1971"/>
                <a:gd name="T6" fmla="*/ 2147483647 w 3324"/>
                <a:gd name="T7" fmla="*/ 2147483647 h 1971"/>
                <a:gd name="T8" fmla="*/ 2147483647 w 3324"/>
                <a:gd name="T9" fmla="*/ 2147483647 h 1971"/>
                <a:gd name="T10" fmla="*/ 2147483647 w 3324"/>
                <a:gd name="T11" fmla="*/ 2147483647 h 1971"/>
                <a:gd name="T12" fmla="*/ 2147483647 w 3324"/>
                <a:gd name="T13" fmla="*/ 2147483647 h 1971"/>
                <a:gd name="T14" fmla="*/ 2147483647 w 3324"/>
                <a:gd name="T15" fmla="*/ 2147483647 h 1971"/>
                <a:gd name="T16" fmla="*/ 2147483647 w 3324"/>
                <a:gd name="T17" fmla="*/ 2147483647 h 1971"/>
                <a:gd name="T18" fmla="*/ 2147483647 w 3324"/>
                <a:gd name="T19" fmla="*/ 2147483647 h 1971"/>
                <a:gd name="T20" fmla="*/ 2147483647 w 3324"/>
                <a:gd name="T21" fmla="*/ 2147483647 h 1971"/>
                <a:gd name="T22" fmla="*/ 2147483647 w 3324"/>
                <a:gd name="T23" fmla="*/ 2147483647 h 1971"/>
                <a:gd name="T24" fmla="*/ 2147483647 w 3324"/>
                <a:gd name="T25" fmla="*/ 2147483647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5061" name="Group 158">
              <a:extLst>
                <a:ext uri="{FF2B5EF4-FFF2-40B4-BE49-F238E27FC236}">
                  <a16:creationId xmlns:a16="http://schemas.microsoft.com/office/drawing/2014/main" id="{137977C8-95B7-F170-60D2-9268D48B2B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1269" y="2869150"/>
              <a:ext cx="1174761" cy="776376"/>
              <a:chOff x="4089854" y="1363889"/>
              <a:chExt cx="1091746" cy="791482"/>
            </a:xfrm>
          </p:grpSpPr>
          <p:sp>
            <p:nvSpPr>
              <p:cNvPr id="116785" name="Oval 26">
                <a:extLst>
                  <a:ext uri="{FF2B5EF4-FFF2-40B4-BE49-F238E27FC236}">
                    <a16:creationId xmlns:a16="http://schemas.microsoft.com/office/drawing/2014/main" id="{9A9EE31F-01F1-ABC3-4D8F-2A74D0801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3612"/>
                <a:ext cx="1091918" cy="791249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pic>
            <p:nvPicPr>
              <p:cNvPr id="215089" name="Picture 354" descr="laptop_stylized_small">
                <a:extLst>
                  <a:ext uri="{FF2B5EF4-FFF2-40B4-BE49-F238E27FC236}">
                    <a16:creationId xmlns:a16="http://schemas.microsoft.com/office/drawing/2014/main" id="{6FA2AD3D-3CCD-D5B9-1612-32C43CFC73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5429" y="1550204"/>
                <a:ext cx="629104" cy="423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5062" name="Picture 5">
              <a:extLst>
                <a:ext uri="{FF2B5EF4-FFF2-40B4-BE49-F238E27FC236}">
                  <a16:creationId xmlns:a16="http://schemas.microsoft.com/office/drawing/2014/main" id="{074DB04E-7C42-6F51-450A-6041CC85E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843" y="3687879"/>
              <a:ext cx="736723" cy="24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760" name="Line 111">
              <a:extLst>
                <a:ext uri="{FF2B5EF4-FFF2-40B4-BE49-F238E27FC236}">
                  <a16:creationId xmlns:a16="http://schemas.microsoft.com/office/drawing/2014/main" id="{1AA69789-8D65-699C-75F1-58AC30FAB7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9718" y="3392658"/>
              <a:ext cx="541428" cy="30633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pic>
          <p:nvPicPr>
            <p:cNvPr id="215064" name="Picture 5">
              <a:extLst>
                <a:ext uri="{FF2B5EF4-FFF2-40B4-BE49-F238E27FC236}">
                  <a16:creationId xmlns:a16="http://schemas.microsoft.com/office/drawing/2014/main" id="{18BD9ED2-2BFC-21C6-BE32-8F9414EC4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8337" y="3827554"/>
              <a:ext cx="736723" cy="24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762" name="Line 111">
              <a:extLst>
                <a:ext uri="{FF2B5EF4-FFF2-40B4-BE49-F238E27FC236}">
                  <a16:creationId xmlns:a16="http://schemas.microsoft.com/office/drawing/2014/main" id="{8E42404F-6814-F3B2-2261-5B5234606A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58927" y="3500588"/>
              <a:ext cx="371537" cy="31585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grpSp>
          <p:nvGrpSpPr>
            <p:cNvPr id="215066" name="Group 163">
              <a:extLst>
                <a:ext uri="{FF2B5EF4-FFF2-40B4-BE49-F238E27FC236}">
                  <a16:creationId xmlns:a16="http://schemas.microsoft.com/office/drawing/2014/main" id="{20D976B7-AC58-DD0C-A09E-55D3C723EA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09707" y="2943896"/>
              <a:ext cx="1174761" cy="776376"/>
              <a:chOff x="4089854" y="1363889"/>
              <a:chExt cx="1091746" cy="791482"/>
            </a:xfrm>
          </p:grpSpPr>
          <p:sp>
            <p:nvSpPr>
              <p:cNvPr id="116781" name="Oval 26">
                <a:extLst>
                  <a:ext uri="{FF2B5EF4-FFF2-40B4-BE49-F238E27FC236}">
                    <a16:creationId xmlns:a16="http://schemas.microsoft.com/office/drawing/2014/main" id="{68A019D1-5594-983A-BEBF-A8CCEC2B8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799" y="1363462"/>
                <a:ext cx="1091918" cy="791248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grpSp>
            <p:nvGrpSpPr>
              <p:cNvPr id="215085" name="Group 356">
                <a:extLst>
                  <a:ext uri="{FF2B5EF4-FFF2-40B4-BE49-F238E27FC236}">
                    <a16:creationId xmlns:a16="http://schemas.microsoft.com/office/drawing/2014/main" id="{6F4E11BE-1432-91EF-03E5-D7A1A2EF7B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215086" name="Picture 354" descr="laptop_stylized_small">
                  <a:extLst>
                    <a:ext uri="{FF2B5EF4-FFF2-40B4-BE49-F238E27FC236}">
                      <a16:creationId xmlns:a16="http://schemas.microsoft.com/office/drawing/2014/main" id="{F9799413-986C-9077-43E8-6E69A6CBFE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5087" name="Picture 355" descr="antenna_stylized">
                  <a:extLst>
                    <a:ext uri="{FF2B5EF4-FFF2-40B4-BE49-F238E27FC236}">
                      <a16:creationId xmlns:a16="http://schemas.microsoft.com/office/drawing/2014/main" id="{0C4E5308-07A1-ABCB-7B70-778D66FA72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16764" name="Freeform 96">
              <a:extLst>
                <a:ext uri="{FF2B5EF4-FFF2-40B4-BE49-F238E27FC236}">
                  <a16:creationId xmlns:a16="http://schemas.microsoft.com/office/drawing/2014/main" id="{099BDC5F-38C6-EF0D-4F12-A319A1746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229" y="2914907"/>
              <a:ext cx="1074917" cy="809478"/>
            </a:xfrm>
            <a:custGeom>
              <a:avLst/>
              <a:gdLst>
                <a:gd name="T0" fmla="*/ 134235418 w 10000"/>
                <a:gd name="T1" fmla="*/ 2147483647 h 10305"/>
                <a:gd name="T2" fmla="*/ 2147483647 w 10000"/>
                <a:gd name="T3" fmla="*/ 2147483647 h 10305"/>
                <a:gd name="T4" fmla="*/ 2147483647 w 10000"/>
                <a:gd name="T5" fmla="*/ 189457570 h 10305"/>
                <a:gd name="T6" fmla="*/ 2147483647 w 10000"/>
                <a:gd name="T7" fmla="*/ 2147483647 h 10305"/>
                <a:gd name="T8" fmla="*/ 2147483647 w 10000"/>
                <a:gd name="T9" fmla="*/ 2147483647 h 10305"/>
                <a:gd name="T10" fmla="*/ 2147483647 w 10000"/>
                <a:gd name="T11" fmla="*/ 2147483647 h 10305"/>
                <a:gd name="T12" fmla="*/ 2147483647 w 10000"/>
                <a:gd name="T13" fmla="*/ 2147483647 h 10305"/>
                <a:gd name="T14" fmla="*/ 2147483647 w 10000"/>
                <a:gd name="T15" fmla="*/ 2147483647 h 10305"/>
                <a:gd name="T16" fmla="*/ 2147483647 w 10000"/>
                <a:gd name="T17" fmla="*/ 2147483647 h 10305"/>
                <a:gd name="T18" fmla="*/ 2147483647 w 10000"/>
                <a:gd name="T19" fmla="*/ 2147483647 h 10305"/>
                <a:gd name="T20" fmla="*/ 134235418 w 10000"/>
                <a:gd name="T21" fmla="*/ 2147483647 h 103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305">
                  <a:moveTo>
                    <a:pt x="1" y="4863"/>
                  </a:moveTo>
                  <a:cubicBezTo>
                    <a:pt x="1" y="3794"/>
                    <a:pt x="5" y="1801"/>
                    <a:pt x="686" y="991"/>
                  </a:cubicBezTo>
                  <a:cubicBezTo>
                    <a:pt x="1367" y="181"/>
                    <a:pt x="2904" y="-40"/>
                    <a:pt x="4086" y="5"/>
                  </a:cubicBezTo>
                  <a:cubicBezTo>
                    <a:pt x="5268" y="50"/>
                    <a:pt x="6836" y="553"/>
                    <a:pt x="7779" y="1264"/>
                  </a:cubicBezTo>
                  <a:cubicBezTo>
                    <a:pt x="8722" y="1975"/>
                    <a:pt x="9397" y="2830"/>
                    <a:pt x="9747" y="4270"/>
                  </a:cubicBezTo>
                  <a:cubicBezTo>
                    <a:pt x="10096" y="5710"/>
                    <a:pt x="10030" y="8980"/>
                    <a:pt x="9875" y="9905"/>
                  </a:cubicBezTo>
                  <a:cubicBezTo>
                    <a:pt x="9719" y="10828"/>
                    <a:pt x="9488" y="9873"/>
                    <a:pt x="8815" y="9814"/>
                  </a:cubicBezTo>
                  <a:cubicBezTo>
                    <a:pt x="8140" y="9757"/>
                    <a:pt x="6708" y="9565"/>
                    <a:pt x="5830" y="9554"/>
                  </a:cubicBezTo>
                  <a:cubicBezTo>
                    <a:pt x="4953" y="9543"/>
                    <a:pt x="4372" y="9985"/>
                    <a:pt x="3546" y="9748"/>
                  </a:cubicBezTo>
                  <a:cubicBezTo>
                    <a:pt x="2722" y="9508"/>
                    <a:pt x="1457" y="8935"/>
                    <a:pt x="867" y="8121"/>
                  </a:cubicBezTo>
                  <a:cubicBezTo>
                    <a:pt x="276" y="7307"/>
                    <a:pt x="-15" y="6195"/>
                    <a:pt x="1" y="4863"/>
                  </a:cubicBezTo>
                  <a:close/>
                </a:path>
              </a:pathLst>
            </a:custGeom>
            <a:solidFill>
              <a:srgbClr val="33CCCC">
                <a:alpha val="78038"/>
              </a:srgbClr>
            </a:solidFill>
            <a:ln>
              <a:noFill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16765" name="Freeform 121">
              <a:extLst>
                <a:ext uri="{FF2B5EF4-FFF2-40B4-BE49-F238E27FC236}">
                  <a16:creationId xmlns:a16="http://schemas.microsoft.com/office/drawing/2014/main" id="{764A2FE8-7AF2-402E-9DE6-0E7E48B53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331" y="5132242"/>
              <a:ext cx="3169179" cy="893601"/>
            </a:xfrm>
            <a:custGeom>
              <a:avLst/>
              <a:gdLst>
                <a:gd name="T0" fmla="*/ 2147483647 w 4636"/>
                <a:gd name="T1" fmla="*/ 2147483647 h 1435"/>
                <a:gd name="T2" fmla="*/ 2147483647 w 4636"/>
                <a:gd name="T3" fmla="*/ 2147483647 h 1435"/>
                <a:gd name="T4" fmla="*/ 2147483647 w 4636"/>
                <a:gd name="T5" fmla="*/ 2147483647 h 1435"/>
                <a:gd name="T6" fmla="*/ 2147483647 w 4636"/>
                <a:gd name="T7" fmla="*/ 2147483647 h 1435"/>
                <a:gd name="T8" fmla="*/ 2147483647 w 4636"/>
                <a:gd name="T9" fmla="*/ 2147483647 h 1435"/>
                <a:gd name="T10" fmla="*/ 2147483647 w 4636"/>
                <a:gd name="T11" fmla="*/ 2147483647 h 1435"/>
                <a:gd name="T12" fmla="*/ 2147483647 w 4636"/>
                <a:gd name="T13" fmla="*/ 2147483647 h 1435"/>
                <a:gd name="T14" fmla="*/ 2147483647 w 4636"/>
                <a:gd name="T15" fmla="*/ 2147483647 h 1435"/>
                <a:gd name="T16" fmla="*/ 2147483647 w 4636"/>
                <a:gd name="T17" fmla="*/ 2147483647 h 1435"/>
                <a:gd name="T18" fmla="*/ 2147483647 w 4636"/>
                <a:gd name="T19" fmla="*/ 2147483647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pic>
          <p:nvPicPr>
            <p:cNvPr id="215069" name="Picture 6">
              <a:extLst>
                <a:ext uri="{FF2B5EF4-FFF2-40B4-BE49-F238E27FC236}">
                  <a16:creationId xmlns:a16="http://schemas.microsoft.com/office/drawing/2014/main" id="{D282D8C8-BA95-FF8A-937A-8BAD7613C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0586" y="5143353"/>
              <a:ext cx="839927" cy="665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5070" name="Group 137">
              <a:extLst>
                <a:ext uri="{FF2B5EF4-FFF2-40B4-BE49-F238E27FC236}">
                  <a16:creationId xmlns:a16="http://schemas.microsoft.com/office/drawing/2014/main" id="{4E69065D-8413-E726-5381-7BAFAC9974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9560" y="3989527"/>
              <a:ext cx="1460520" cy="1273792"/>
              <a:chOff x="1881" y="2450"/>
              <a:chExt cx="855" cy="818"/>
            </a:xfrm>
          </p:grpSpPr>
          <p:sp>
            <p:nvSpPr>
              <p:cNvPr id="53290" name="Line 138">
                <a:extLst>
                  <a:ext uri="{FF2B5EF4-FFF2-40B4-BE49-F238E27FC236}">
                    <a16:creationId xmlns:a16="http://schemas.microsoft.com/office/drawing/2014/main" id="{F6807A85-45F7-3E94-ED35-3C1FBA340E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81" y="2450"/>
                <a:ext cx="855" cy="8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 dirty="0">
                  <a:solidFill>
                    <a:prstClr val="black"/>
                  </a:solidFill>
                  <a:latin typeface="Calibri" panose="020F0502020204030204"/>
                  <a:ea typeface="+mn-ea"/>
                </a:endParaRPr>
              </a:p>
            </p:txBody>
          </p:sp>
          <p:grpSp>
            <p:nvGrpSpPr>
              <p:cNvPr id="215081" name="Group 139">
                <a:extLst>
                  <a:ext uri="{FF2B5EF4-FFF2-40B4-BE49-F238E27FC236}">
                    <a16:creationId xmlns:a16="http://schemas.microsoft.com/office/drawing/2014/main" id="{5CD25FED-829F-9503-702D-CCD5BEC456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72" y="2702"/>
                <a:ext cx="202" cy="237"/>
                <a:chOff x="618" y="3500"/>
                <a:chExt cx="202" cy="237"/>
              </a:xfrm>
            </p:grpSpPr>
            <p:sp>
              <p:nvSpPr>
                <p:cNvPr id="53292" name="Oval 140">
                  <a:extLst>
                    <a:ext uri="{FF2B5EF4-FFF2-40B4-BE49-F238E27FC236}">
                      <a16:creationId xmlns:a16="http://schemas.microsoft.com/office/drawing/2014/main" id="{412B91F2-8113-A73D-43CA-01C8017CB8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3520"/>
                  <a:ext cx="202" cy="201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 dirty="0">
                    <a:solidFill>
                      <a:prstClr val="black"/>
                    </a:solidFill>
                    <a:latin typeface="Calibri" panose="020F0502020204030204"/>
                    <a:ea typeface="+mn-ea"/>
                  </a:endParaRPr>
                </a:p>
              </p:txBody>
            </p:sp>
            <p:sp>
              <p:nvSpPr>
                <p:cNvPr id="215083" name="Text Box 141">
                  <a:extLst>
                    <a:ext uri="{FF2B5EF4-FFF2-40B4-BE49-F238E27FC236}">
                      <a16:creationId xmlns:a16="http://schemas.microsoft.com/office/drawing/2014/main" id="{8B55FBD6-ABE7-897F-9864-FBE6CF511BB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8" y="3500"/>
                  <a:ext cx="182" cy="2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b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</p:grpSp>
        </p:grpSp>
        <p:sp>
          <p:nvSpPr>
            <p:cNvPr id="53281" name="Line 138">
              <a:extLst>
                <a:ext uri="{FF2B5EF4-FFF2-40B4-BE49-F238E27FC236}">
                  <a16:creationId xmlns:a16="http://schemas.microsoft.com/office/drawing/2014/main" id="{231C0C7F-8609-FA3C-8EC1-F3477A45135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 flipV="1">
              <a:off x="2363993" y="3951356"/>
              <a:ext cx="1459157" cy="12745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3282" name="Oval 140">
              <a:extLst>
                <a:ext uri="{FF2B5EF4-FFF2-40B4-BE49-F238E27FC236}">
                  <a16:creationId xmlns:a16="http://schemas.microsoft.com/office/drawing/2014/main" id="{48940100-029B-EC6D-F7C8-7004FA6CCC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2884780" y="4360857"/>
              <a:ext cx="344545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215073" name="Text Box 141">
              <a:extLst>
                <a:ext uri="{FF2B5EF4-FFF2-40B4-BE49-F238E27FC236}">
                  <a16:creationId xmlns:a16="http://schemas.microsoft.com/office/drawing/2014/main" id="{AB02BABF-4DDE-D2C2-165D-E2E94771A8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2720" y="4310066"/>
              <a:ext cx="312789" cy="369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3284" name="Line 138">
              <a:extLst>
                <a:ext uri="{FF2B5EF4-FFF2-40B4-BE49-F238E27FC236}">
                  <a16:creationId xmlns:a16="http://schemas.microsoft.com/office/drawing/2014/main" id="{C77ED275-7DE4-D242-232E-A336ECEB628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596391" y="3491065"/>
              <a:ext cx="2184765" cy="16745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3285" name="Oval 140">
              <a:extLst>
                <a:ext uri="{FF2B5EF4-FFF2-40B4-BE49-F238E27FC236}">
                  <a16:creationId xmlns:a16="http://schemas.microsoft.com/office/drawing/2014/main" id="{8302F638-AD5A-40E8-2AC2-4AB6931EFF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5566516" y="4097380"/>
              <a:ext cx="344544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215076" name="Text Box 141">
              <a:extLst>
                <a:ext uri="{FF2B5EF4-FFF2-40B4-BE49-F238E27FC236}">
                  <a16:creationId xmlns:a16="http://schemas.microsoft.com/office/drawing/2014/main" id="{47222482-E1A3-7121-0FA0-612E1C6D4D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4454" y="4046589"/>
              <a:ext cx="314377" cy="369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53287" name="Line 138">
              <a:extLst>
                <a:ext uri="{FF2B5EF4-FFF2-40B4-BE49-F238E27FC236}">
                  <a16:creationId xmlns:a16="http://schemas.microsoft.com/office/drawing/2014/main" id="{409EF5FD-914A-3F51-D40D-EAF5C3076E5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748816" y="3643437"/>
              <a:ext cx="2184765" cy="16745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53288" name="Oval 140">
              <a:extLst>
                <a:ext uri="{FF2B5EF4-FFF2-40B4-BE49-F238E27FC236}">
                  <a16:creationId xmlns:a16="http://schemas.microsoft.com/office/drawing/2014/main" id="{8761147D-C84E-150A-F8C1-C2C03A9540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5326763" y="4630683"/>
              <a:ext cx="344545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215079" name="Text Box 141">
              <a:extLst>
                <a:ext uri="{FF2B5EF4-FFF2-40B4-BE49-F238E27FC236}">
                  <a16:creationId xmlns:a16="http://schemas.microsoft.com/office/drawing/2014/main" id="{DD229812-F617-65AA-419A-BE0BB9AC2A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6290" y="4579892"/>
              <a:ext cx="312790" cy="368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15042" name="Rectangle 21">
            <a:extLst>
              <a:ext uri="{FF2B5EF4-FFF2-40B4-BE49-F238E27FC236}">
                <a16:creationId xmlns:a16="http://schemas.microsoft.com/office/drawing/2014/main" id="{75F1C134-7C0B-1E60-7092-27CF914C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0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Mobility via direct routing</a:t>
            </a:r>
          </a:p>
        </p:txBody>
      </p:sp>
      <p:sp>
        <p:nvSpPr>
          <p:cNvPr id="215043" name="Text Box 120">
            <a:extLst>
              <a:ext uri="{FF2B5EF4-FFF2-40B4-BE49-F238E27FC236}">
                <a16:creationId xmlns:a16="http://schemas.microsoft.com/office/drawing/2014/main" id="{590D6D7F-C014-B67F-282D-4B62DD43F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852738"/>
            <a:ext cx="1887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15044" name="Text Box 121">
            <a:extLst>
              <a:ext uri="{FF2B5EF4-FFF2-40B4-BE49-F238E27FC236}">
                <a16:creationId xmlns:a16="http://schemas.microsoft.com/office/drawing/2014/main" id="{D5C4E0FF-3C51-EC61-EA93-86F4AA9CA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0" y="2174875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15045" name="Text Box 138">
            <a:extLst>
              <a:ext uri="{FF2B5EF4-FFF2-40B4-BE49-F238E27FC236}">
                <a16:creationId xmlns:a16="http://schemas.microsoft.com/office/drawing/2014/main" id="{99559DF7-1B34-B21B-FD56-D568A8B13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4606925"/>
            <a:ext cx="25352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correspondent requests, receives foreign address of mobile</a:t>
            </a:r>
          </a:p>
        </p:txBody>
      </p:sp>
      <p:sp>
        <p:nvSpPr>
          <p:cNvPr id="53257" name="Line 139">
            <a:extLst>
              <a:ext uri="{FF2B5EF4-FFF2-40B4-BE49-F238E27FC236}">
                <a16:creationId xmlns:a16="http://schemas.microsoft.com/office/drawing/2014/main" id="{622241C8-AB66-DE66-649D-3AC6C3659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3513" y="4598988"/>
            <a:ext cx="738187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5047" name="Text Box 140">
            <a:extLst>
              <a:ext uri="{FF2B5EF4-FFF2-40B4-BE49-F238E27FC236}">
                <a16:creationId xmlns:a16="http://schemas.microsoft.com/office/drawing/2014/main" id="{9755A277-0A06-2CA7-1AFD-9F58F911F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663" y="1882775"/>
            <a:ext cx="279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correspondent forwards to foreign agent</a:t>
            </a:r>
          </a:p>
        </p:txBody>
      </p:sp>
      <p:sp>
        <p:nvSpPr>
          <p:cNvPr id="53259" name="Line 141">
            <a:extLst>
              <a:ext uri="{FF2B5EF4-FFF2-40B4-BE49-F238E27FC236}">
                <a16:creationId xmlns:a16="http://schemas.microsoft.com/office/drawing/2014/main" id="{5BCF0F34-84FB-A53E-5DDB-E28442A0DC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1838" y="2232025"/>
            <a:ext cx="1408112" cy="1460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215049" name="Group 142">
            <a:extLst>
              <a:ext uri="{FF2B5EF4-FFF2-40B4-BE49-F238E27FC236}">
                <a16:creationId xmlns:a16="http://schemas.microsoft.com/office/drawing/2014/main" id="{D542F480-170B-403F-32F6-C9EC50BCF3EC}"/>
              </a:ext>
            </a:extLst>
          </p:cNvPr>
          <p:cNvGrpSpPr>
            <a:grpSpLocks/>
          </p:cNvGrpSpPr>
          <p:nvPr/>
        </p:nvGrpSpPr>
        <p:grpSpPr bwMode="auto">
          <a:xfrm>
            <a:off x="5432425" y="1387475"/>
            <a:ext cx="2338388" cy="2020888"/>
            <a:chOff x="3422" y="874"/>
            <a:chExt cx="1473" cy="1273"/>
          </a:xfrm>
        </p:grpSpPr>
        <p:sp>
          <p:nvSpPr>
            <p:cNvPr id="215056" name="Text Box 143">
              <a:extLst>
                <a:ext uri="{FF2B5EF4-FFF2-40B4-BE49-F238E27FC236}">
                  <a16:creationId xmlns:a16="http://schemas.microsoft.com/office/drawing/2014/main" id="{348B546E-04FE-9BB4-302B-E0DC804BC3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" y="874"/>
              <a:ext cx="1473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foreign agent receives packets, forwards to mobile</a:t>
              </a:r>
            </a:p>
          </p:txBody>
        </p:sp>
        <p:sp>
          <p:nvSpPr>
            <p:cNvPr id="53267" name="Line 144">
              <a:extLst>
                <a:ext uri="{FF2B5EF4-FFF2-40B4-BE49-F238E27FC236}">
                  <a16:creationId xmlns:a16="http://schemas.microsoft.com/office/drawing/2014/main" id="{00AEE604-6952-18CC-F3EF-50BEA0E307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1" y="1420"/>
              <a:ext cx="240" cy="7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215050" name="Group 145">
            <a:extLst>
              <a:ext uri="{FF2B5EF4-FFF2-40B4-BE49-F238E27FC236}">
                <a16:creationId xmlns:a16="http://schemas.microsoft.com/office/drawing/2014/main" id="{149C1201-3C5B-BEA6-34C5-DFDDE6A141FE}"/>
              </a:ext>
            </a:extLst>
          </p:cNvPr>
          <p:cNvGrpSpPr>
            <a:grpSpLocks/>
          </p:cNvGrpSpPr>
          <p:nvPr/>
        </p:nvGrpSpPr>
        <p:grpSpPr bwMode="auto">
          <a:xfrm>
            <a:off x="6308725" y="4230688"/>
            <a:ext cx="2247900" cy="1165225"/>
            <a:chOff x="4191" y="3009"/>
            <a:chExt cx="1416" cy="734"/>
          </a:xfrm>
        </p:grpSpPr>
        <p:sp>
          <p:nvSpPr>
            <p:cNvPr id="215054" name="Text Box 146">
              <a:extLst>
                <a:ext uri="{FF2B5EF4-FFF2-40B4-BE49-F238E27FC236}">
                  <a16:creationId xmlns:a16="http://schemas.microsoft.com/office/drawing/2014/main" id="{162D667D-8671-B4D9-D270-9C5AB5BDA9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166"/>
              <a:ext cx="1275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mobile replies directly to correspondent</a:t>
              </a:r>
            </a:p>
          </p:txBody>
        </p:sp>
        <p:sp>
          <p:nvSpPr>
            <p:cNvPr id="53265" name="Line 147">
              <a:extLst>
                <a:ext uri="{FF2B5EF4-FFF2-40B4-BE49-F238E27FC236}">
                  <a16:creationId xmlns:a16="http://schemas.microsoft.com/office/drawing/2014/main" id="{64065164-585E-6829-ED7A-5B51EE1768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91" y="3009"/>
              <a:ext cx="248" cy="1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</p:grpSp>
      <p:sp>
        <p:nvSpPr>
          <p:cNvPr id="53262" name="Line 148">
            <a:extLst>
              <a:ext uri="{FF2B5EF4-FFF2-40B4-BE49-F238E27FC236}">
                <a16:creationId xmlns:a16="http://schemas.microsoft.com/office/drawing/2014/main" id="{C3D2026F-7638-64FF-150D-101463B13F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30500" y="4262438"/>
            <a:ext cx="769938" cy="5762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15052" name="Picture 21" descr="underline_base">
            <a:extLst>
              <a:ext uri="{FF2B5EF4-FFF2-40B4-BE49-F238E27FC236}">
                <a16:creationId xmlns:a16="http://schemas.microsoft.com/office/drawing/2014/main" id="{70C8A7BC-75D1-BF66-6F56-469F12CD9A9A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765175"/>
            <a:ext cx="50276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211485-7226-DBF4-08A7-72EC782E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026D12AF-63B9-6A45-A0F5-338A61C0766A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41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1">
            <a:extLst>
              <a:ext uri="{FF2B5EF4-FFF2-40B4-BE49-F238E27FC236}">
                <a16:creationId xmlns:a16="http://schemas.microsoft.com/office/drawing/2014/main" id="{75F1C134-7C0B-1E60-7092-27CF914C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0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Mobility via direct routing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417E4-7D5C-31CC-5F3C-580BF0214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50586"/>
            <a:ext cx="7772400" cy="590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49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Slide Number Placeholder 1">
            <a:extLst>
              <a:ext uri="{FF2B5EF4-FFF2-40B4-BE49-F238E27FC236}">
                <a16:creationId xmlns:a16="http://schemas.microsoft.com/office/drawing/2014/main" id="{85F49D81-3C05-27AC-A58E-236DAE91E7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6A7540C-11AD-C240-8166-8F852D37CFDC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pic>
        <p:nvPicPr>
          <p:cNvPr id="217090" name="Picture 2">
            <a:extLst>
              <a:ext uri="{FF2B5EF4-FFF2-40B4-BE49-F238E27FC236}">
                <a16:creationId xmlns:a16="http://schemas.microsoft.com/office/drawing/2014/main" id="{88882F20-A998-54E9-2713-6AA332667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812800"/>
            <a:ext cx="91059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Rectangle 21">
            <a:extLst>
              <a:ext uri="{FF2B5EF4-FFF2-40B4-BE49-F238E27FC236}">
                <a16:creationId xmlns:a16="http://schemas.microsoft.com/office/drawing/2014/main" id="{0E1E7A27-1137-BC79-2A17-68D6E6366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0"/>
            <a:ext cx="912495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4000" b="0" u="sng">
                <a:solidFill>
                  <a:schemeClr val="tx1"/>
                </a:solidFill>
                <a:latin typeface="Calibri Light" panose="020F0302020204030204" pitchFamily="34" charset="0"/>
              </a:rPr>
              <a:t>Mobility through multiple foreign networks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2CCCCC-B3FC-F50A-6EDB-DAD20518ABDF}"/>
              </a:ext>
            </a:extLst>
          </p:cNvPr>
          <p:cNvSpPr/>
          <p:nvPr/>
        </p:nvSpPr>
        <p:spPr>
          <a:xfrm>
            <a:off x="0" y="2699305"/>
            <a:ext cx="9144000" cy="15362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873" name="Rectangle 2">
            <a:extLst>
              <a:ext uri="{FF2B5EF4-FFF2-40B4-BE49-F238E27FC236}">
                <a16:creationId xmlns:a16="http://schemas.microsoft.com/office/drawing/2014/main" id="{2185AD8B-A220-4240-958F-4AB8D66341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2950" y="285750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Inter-domain routing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E1C7EA-B735-874C-9C7F-910A84EE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61FC630-8B8A-1845-B2FF-8F70D2AB0E64}" type="slidenum">
              <a:rPr lang="en-US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44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97227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4D9255-91E1-4D4F-81FF-9E951C640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A5FFD0-11DB-8D40-9E46-3BD240C87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9155"/>
            <a:ext cx="9144000" cy="46826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5A6D8D-CE64-0D48-8D94-FF201C8166B4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Our (improved) view of the Internet</a:t>
            </a:r>
          </a:p>
        </p:txBody>
      </p:sp>
    </p:spTree>
    <p:extLst>
      <p:ext uri="{BB962C8B-B14F-4D97-AF65-F5344CB8AC3E}">
        <p14:creationId xmlns:p14="http://schemas.microsoft.com/office/powerpoint/2010/main" val="37869976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3" name="Picture 7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903288"/>
            <a:ext cx="4964972" cy="232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399" y="241300"/>
            <a:ext cx="5749413" cy="885825"/>
          </a:xfrm>
        </p:spPr>
        <p:txBody>
          <a:bodyPr>
            <a:noAutofit/>
          </a:bodyPr>
          <a:lstStyle/>
          <a:p>
            <a:r>
              <a:rPr lang="en-US" dirty="0"/>
              <a:t>Making routing scalable</a:t>
            </a:r>
            <a:endParaRPr lang="en-US" sz="4800" dirty="0"/>
          </a:p>
        </p:txBody>
      </p:sp>
      <p:sp>
        <p:nvSpPr>
          <p:cNvPr id="1433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42925" y="3467100"/>
            <a:ext cx="3810000" cy="226695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0"/>
              <a:buNone/>
            </a:pPr>
            <a:r>
              <a:rPr lang="en-US" i="1" dirty="0">
                <a:solidFill>
                  <a:srgbClr val="CC0000"/>
                </a:solidFill>
              </a:rPr>
              <a:t>scale:</a:t>
            </a:r>
            <a:r>
              <a:rPr lang="en-US" dirty="0"/>
              <a:t> with billions of destinations:</a:t>
            </a:r>
          </a:p>
          <a:p>
            <a:r>
              <a:rPr lang="en-US" sz="2400" dirty="0"/>
              <a:t>Can’</a:t>
            </a:r>
            <a:r>
              <a:rPr lang="en-US" altLang="ja-JP" sz="2400" dirty="0"/>
              <a:t>t store all destinations in routing tables!</a:t>
            </a:r>
          </a:p>
          <a:p>
            <a:r>
              <a:rPr lang="en-US" sz="2400" dirty="0"/>
              <a:t>routing table exchange would swamp links!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831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48175" y="3467100"/>
            <a:ext cx="4019550" cy="25146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i="1" dirty="0">
                <a:solidFill>
                  <a:srgbClr val="CC0000"/>
                </a:solidFill>
                <a:cs typeface="+mn-cs"/>
              </a:rPr>
              <a:t>administrative autonomy</a:t>
            </a:r>
          </a:p>
          <a:p>
            <a:pPr>
              <a:defRPr/>
            </a:pPr>
            <a:r>
              <a:rPr lang="en-US" sz="2400" dirty="0">
                <a:cs typeface="+mn-cs"/>
              </a:rPr>
              <a:t>internet = network of networks</a:t>
            </a:r>
          </a:p>
          <a:p>
            <a:pPr>
              <a:defRPr/>
            </a:pPr>
            <a:r>
              <a:rPr lang="en-US" sz="2400" dirty="0">
                <a:cs typeface="+mn-cs"/>
              </a:rPr>
              <a:t>each network admin may want to control routing in its own network</a:t>
            </a:r>
          </a:p>
        </p:txBody>
      </p:sp>
      <p:sp>
        <p:nvSpPr>
          <p:cNvPr id="143367" name="Rectangle 5"/>
          <p:cNvSpPr>
            <a:spLocks noChangeArrowheads="1"/>
          </p:cNvSpPr>
          <p:nvPr/>
        </p:nvSpPr>
        <p:spPr bwMode="auto">
          <a:xfrm>
            <a:off x="660531" y="1313249"/>
            <a:ext cx="6543675" cy="177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0"/>
              <a:buNone/>
            </a:pPr>
            <a:r>
              <a:rPr lang="en-US" sz="2800" dirty="0"/>
              <a:t>our routing study thus far - idealized </a:t>
            </a:r>
          </a:p>
          <a:p>
            <a:pPr marL="457200" indent="-45720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sz="2800" dirty="0"/>
              <a:t>all routers identical</a:t>
            </a:r>
          </a:p>
          <a:p>
            <a:pPr marL="457200" indent="-45720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sz="2800" dirty="0"/>
              <a:t>network </a:t>
            </a:r>
            <a:r>
              <a:rPr lang="ja-JP" altLang="en-US" sz="2800" dirty="0"/>
              <a:t>“</a:t>
            </a:r>
            <a:r>
              <a:rPr lang="en-US" altLang="ja-JP" sz="2800" dirty="0"/>
              <a:t>flat</a:t>
            </a:r>
            <a:r>
              <a:rPr lang="ja-JP" altLang="en-US" sz="2800" dirty="0"/>
              <a:t>”</a:t>
            </a:r>
            <a:endParaRPr lang="en-US" altLang="ja-JP" sz="2800" dirty="0"/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0"/>
              <a:buNone/>
            </a:pPr>
            <a:r>
              <a:rPr lang="en-US" sz="2800" i="1" dirty="0"/>
              <a:t>… not</a:t>
            </a:r>
            <a:r>
              <a:rPr lang="en-US" sz="2800" dirty="0"/>
              <a:t> true in practice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9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24D5383-5D77-EB48-B6F3-0678C6B31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DB15C9-BF7D-0148-AA39-63F16F7596B3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1938" name="Rectangle 2">
            <a:extLst>
              <a:ext uri="{FF2B5EF4-FFF2-40B4-BE49-F238E27FC236}">
                <a16:creationId xmlns:a16="http://schemas.microsoft.com/office/drawing/2014/main" id="{995F8520-3C99-5E49-AA89-DE5DBEB5DC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Autonomous Routing Domains</a:t>
            </a:r>
          </a:p>
        </p:txBody>
      </p:sp>
      <p:sp>
        <p:nvSpPr>
          <p:cNvPr id="551939" name="Text Box 3">
            <a:extLst>
              <a:ext uri="{FF2B5EF4-FFF2-40B4-BE49-F238E27FC236}">
                <a16:creationId xmlns:a16="http://schemas.microsoft.com/office/drawing/2014/main" id="{ED67681D-7E6E-644E-82F9-67F69EF88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828800"/>
            <a:ext cx="8289925" cy="1187450"/>
          </a:xfrm>
          <a:prstGeom prst="rect">
            <a:avLst/>
          </a:prstGeom>
          <a:solidFill>
            <a:srgbClr val="FF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 collection of physical networks glued together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using IP, that have a unified administrative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routing policy.</a:t>
            </a:r>
          </a:p>
        </p:txBody>
      </p:sp>
      <p:sp>
        <p:nvSpPr>
          <p:cNvPr id="551940" name="Rectangle 4">
            <a:extLst>
              <a:ext uri="{FF2B5EF4-FFF2-40B4-BE49-F238E27FC236}">
                <a16:creationId xmlns:a16="http://schemas.microsoft.com/office/drawing/2014/main" id="{DF34EB94-2B81-7E43-A632-913B218F1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581400"/>
            <a:ext cx="5334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Campus networks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Corporate networks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ISP Internal networks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599606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254E45D3-46E6-014E-B0D4-6D47A31E7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25166E-4213-2E47-8946-7E946362D7A6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3986" name="Rectangle 2">
            <a:extLst>
              <a:ext uri="{FF2B5EF4-FFF2-40B4-BE49-F238E27FC236}">
                <a16:creationId xmlns:a16="http://schemas.microsoft.com/office/drawing/2014/main" id="{B62E6ECB-B87F-F54D-B912-82E45E6A1A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Autonomous Systems (ASes)</a:t>
            </a:r>
          </a:p>
        </p:txBody>
      </p:sp>
      <p:sp>
        <p:nvSpPr>
          <p:cNvPr id="553987" name="Text Box 3">
            <a:extLst>
              <a:ext uri="{FF2B5EF4-FFF2-40B4-BE49-F238E27FC236}">
                <a16:creationId xmlns:a16="http://schemas.microsoft.com/office/drawing/2014/main" id="{3D2419C1-1DC8-E240-9E2F-A27AAFB14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05000"/>
            <a:ext cx="8032750" cy="641350"/>
          </a:xfrm>
          <a:prstGeom prst="rect">
            <a:avLst/>
          </a:prstGeom>
          <a:solidFill>
            <a:srgbClr val="FF66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An autonomous system is an autonomous routing domain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that has been assigned an Autonomous System Number (ASN).</a:t>
            </a:r>
          </a:p>
        </p:txBody>
      </p:sp>
      <p:grpSp>
        <p:nvGrpSpPr>
          <p:cNvPr id="10244" name="Group 4">
            <a:extLst>
              <a:ext uri="{FF2B5EF4-FFF2-40B4-BE49-F238E27FC236}">
                <a16:creationId xmlns:a16="http://schemas.microsoft.com/office/drawing/2014/main" id="{A35314EE-5CF9-E547-B773-C48A8FB0FED4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3124200"/>
            <a:ext cx="8077200" cy="2438400"/>
            <a:chOff x="384" y="2496"/>
            <a:chExt cx="5088" cy="1536"/>
          </a:xfrm>
        </p:grpSpPr>
        <p:sp>
          <p:nvSpPr>
            <p:cNvPr id="553989" name="Rectangle 5">
              <a:extLst>
                <a:ext uri="{FF2B5EF4-FFF2-40B4-BE49-F238E27FC236}">
                  <a16:creationId xmlns:a16="http://schemas.microsoft.com/office/drawing/2014/main" id="{CC3A8AA0-2653-7545-848A-60ECB89C1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496"/>
              <a:ext cx="5088" cy="1536"/>
            </a:xfrm>
            <a:prstGeom prst="rect">
              <a:avLst/>
            </a:prstGeom>
            <a:solidFill>
              <a:schemeClr val="bg1"/>
            </a:solidFill>
            <a:ln w="76200" cmpd="tri">
              <a:solidFill>
                <a:srgbClr val="FF66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553990" name="Text Box 6">
              <a:extLst>
                <a:ext uri="{FF2B5EF4-FFF2-40B4-BE49-F238E27FC236}">
                  <a16:creationId xmlns:a16="http://schemas.microsoft.com/office/drawing/2014/main" id="{51048712-97B3-304C-A5CE-9DB145D454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3312"/>
              <a:ext cx="3653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RFC 1930: Guidelines for creation, selection,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宋体" charset="0"/>
                  <a:cs typeface="宋体" charset="0"/>
                </a:rPr>
                <a:t>and registration of an Autonomous System</a:t>
              </a:r>
            </a:p>
          </p:txBody>
        </p:sp>
        <p:sp>
          <p:nvSpPr>
            <p:cNvPr id="553991" name="Text Box 7">
              <a:extLst>
                <a:ext uri="{FF2B5EF4-FFF2-40B4-BE49-F238E27FC236}">
                  <a16:creationId xmlns:a16="http://schemas.microsoft.com/office/drawing/2014/main" id="{215C6B39-9353-5545-9336-575FAAED27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2592"/>
              <a:ext cx="4755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Black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… </a:t>
              </a: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the administration of an AS appears to other ASes to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have a single coherent interior routing plan and presents a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consistent picture of what networks are reachable through it.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8660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340FD80-4879-954D-A62E-743A5713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879433-9526-6944-BA20-CD6539B177A7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6034" name="Rectangle 2">
            <a:extLst>
              <a:ext uri="{FF2B5EF4-FFF2-40B4-BE49-F238E27FC236}">
                <a16:creationId xmlns:a16="http://schemas.microsoft.com/office/drawing/2014/main" id="{CF0FCD76-2858-AC44-B42A-734CA839FE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AS Numbers (ASNs)</a:t>
            </a:r>
          </a:p>
        </p:txBody>
      </p:sp>
      <p:sp>
        <p:nvSpPr>
          <p:cNvPr id="556035" name="Text Box 3">
            <a:extLst>
              <a:ext uri="{FF2B5EF4-FFF2-40B4-BE49-F238E27FC236}">
                <a16:creationId xmlns:a16="http://schemas.microsoft.com/office/drawing/2014/main" id="{F5D17B1B-1FFD-3843-A0CD-212E3CFC8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380" y="1198860"/>
            <a:ext cx="53336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ASNs are 16 and 32 bit values.</a:t>
            </a:r>
          </a:p>
        </p:txBody>
      </p:sp>
      <p:sp>
        <p:nvSpPr>
          <p:cNvPr id="556036" name="Text Box 4">
            <a:extLst>
              <a:ext uri="{FF2B5EF4-FFF2-40B4-BE49-F238E27FC236}">
                <a16:creationId xmlns:a16="http://schemas.microsoft.com/office/drawing/2014/main" id="{A4DEB533-CD22-3644-BC5E-F0F599808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600200"/>
            <a:ext cx="5921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64512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through 65535 are “private”</a:t>
            </a:r>
          </a:p>
        </p:txBody>
      </p:sp>
      <p:sp>
        <p:nvSpPr>
          <p:cNvPr id="556037" name="Rectangle 5">
            <a:extLst>
              <a:ext uri="{FF2B5EF4-FFF2-40B4-BE49-F238E27FC236}">
                <a16:creationId xmlns:a16="http://schemas.microsoft.com/office/drawing/2014/main" id="{CAC68629-7C3C-AB4E-BCFD-37D9FC4A4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514600"/>
            <a:ext cx="7772400" cy="3733800"/>
          </a:xfrm>
          <a:prstGeom prst="rect">
            <a:avLst/>
          </a:prstGeom>
          <a:noFill/>
          <a:ln w="9525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Genuity: 1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MIT: 3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Harvard: 11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UC San Diego: 7377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AT&amp;T: 7018, 6341, 5074, …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UUNET: 701, 702, 284, 12199, …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Sprint: 1239, 1240, 6211, 6242, …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…</a:t>
            </a:r>
          </a:p>
        </p:txBody>
      </p:sp>
      <p:sp>
        <p:nvSpPr>
          <p:cNvPr id="556038" name="Text Box 6">
            <a:extLst>
              <a:ext uri="{FF2B5EF4-FFF2-40B4-BE49-F238E27FC236}">
                <a16:creationId xmlns:a16="http://schemas.microsoft.com/office/drawing/2014/main" id="{EDF77D4F-0A1C-584D-A164-23D47858F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248400"/>
            <a:ext cx="5478463" cy="39687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ASNs represent units of routing policy</a:t>
            </a:r>
          </a:p>
        </p:txBody>
      </p:sp>
      <p:sp>
        <p:nvSpPr>
          <p:cNvPr id="556039" name="Text Box 7">
            <a:extLst>
              <a:ext uri="{FF2B5EF4-FFF2-40B4-BE49-F238E27FC236}">
                <a16:creationId xmlns:a16="http://schemas.microsoft.com/office/drawing/2014/main" id="{735B8151-FD6C-9843-8A0A-05CE374CD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057400"/>
            <a:ext cx="497205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Currently over 11,000 in use.</a:t>
            </a:r>
          </a:p>
        </p:txBody>
      </p:sp>
    </p:spTree>
    <p:extLst>
      <p:ext uri="{BB962C8B-B14F-4D97-AF65-F5344CB8AC3E}">
        <p14:creationId xmlns:p14="http://schemas.microsoft.com/office/powerpoint/2010/main" val="1686389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Number Placeholder 1">
            <a:extLst>
              <a:ext uri="{FF2B5EF4-FFF2-40B4-BE49-F238E27FC236}">
                <a16:creationId xmlns:a16="http://schemas.microsoft.com/office/drawing/2014/main" id="{64440616-9086-C848-0F1A-46819C9D68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7867D7-F9DD-B240-8169-AE73C55DDF43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38242" name="Rectangle 4">
            <a:extLst>
              <a:ext uri="{FF2B5EF4-FFF2-40B4-BE49-F238E27FC236}">
                <a16:creationId xmlns:a16="http://schemas.microsoft.com/office/drawing/2014/main" id="{0C8D93C8-9172-1293-A1DD-57E2F02D1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38243" name="Picture 4">
            <a:extLst>
              <a:ext uri="{FF2B5EF4-FFF2-40B4-BE49-F238E27FC236}">
                <a16:creationId xmlns:a16="http://schemas.microsoft.com/office/drawing/2014/main" id="{BEDD10CE-C3EB-F82C-B4D8-9E6F8AEAB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8" y="701675"/>
            <a:ext cx="9406565" cy="744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6031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 Placeholder 4">
            <a:extLst>
              <a:ext uri="{FF2B5EF4-FFF2-40B4-BE49-F238E27FC236}">
                <a16:creationId xmlns:a16="http://schemas.microsoft.com/office/drawing/2014/main" id="{B8676073-C05D-E841-AC75-3ED1B781A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C10831-C934-EB4A-A9D4-438F34757AD9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1154" name="Rectangle 2">
            <a:extLst>
              <a:ext uri="{FF2B5EF4-FFF2-40B4-BE49-F238E27FC236}">
                <a16:creationId xmlns:a16="http://schemas.microsoft.com/office/drawing/2014/main" id="{B21313D8-4167-4749-96C6-13E9F3A45A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31763"/>
            <a:ext cx="8810625" cy="63023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hlink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2000" b="0"/>
              <a:t>Interdomain routing = routing between autonomous systems</a:t>
            </a:r>
          </a:p>
        </p:txBody>
      </p:sp>
      <p:pic>
        <p:nvPicPr>
          <p:cNvPr id="561155" name="Picture 3">
            <a:extLst>
              <a:ext uri="{FF2B5EF4-FFF2-40B4-BE49-F238E27FC236}">
                <a16:creationId xmlns:a16="http://schemas.microsoft.com/office/drawing/2014/main" id="{7DFA4400-5ECB-8442-B962-442413F5486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37338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1156" name="Line 4">
            <a:extLst>
              <a:ext uri="{FF2B5EF4-FFF2-40B4-BE49-F238E27FC236}">
                <a16:creationId xmlns:a16="http://schemas.microsoft.com/office/drawing/2014/main" id="{0D31071D-FFBA-734C-B914-E891964505F2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4267200"/>
            <a:ext cx="1143000" cy="12954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61157" name="Line 5">
            <a:extLst>
              <a:ext uri="{FF2B5EF4-FFF2-40B4-BE49-F238E27FC236}">
                <a16:creationId xmlns:a16="http://schemas.microsoft.com/office/drawing/2014/main" id="{90610C73-8663-2045-80CD-24E80C45E1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81600" y="4419600"/>
            <a:ext cx="1295400" cy="10668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61158" name="Line 6">
            <a:extLst>
              <a:ext uri="{FF2B5EF4-FFF2-40B4-BE49-F238E27FC236}">
                <a16:creationId xmlns:a16="http://schemas.microsoft.com/office/drawing/2014/main" id="{2A1CDAE3-5C20-ED4A-B2D3-9957EEA24F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1905000"/>
            <a:ext cx="838200" cy="14478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61159" name="Line 7">
            <a:extLst>
              <a:ext uri="{FF2B5EF4-FFF2-40B4-BE49-F238E27FC236}">
                <a16:creationId xmlns:a16="http://schemas.microsoft.com/office/drawing/2014/main" id="{EB6FFCD4-99E2-A24C-A490-153DC36E66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10400" y="1905000"/>
            <a:ext cx="533400" cy="17526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61160" name="Line 8">
            <a:extLst>
              <a:ext uri="{FF2B5EF4-FFF2-40B4-BE49-F238E27FC236}">
                <a16:creationId xmlns:a16="http://schemas.microsoft.com/office/drawing/2014/main" id="{BFA1C7DC-D3AB-E049-AE7B-5B20ACFC9D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438400"/>
            <a:ext cx="1219200" cy="8382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61161" name="Line 9">
            <a:extLst>
              <a:ext uri="{FF2B5EF4-FFF2-40B4-BE49-F238E27FC236}">
                <a16:creationId xmlns:a16="http://schemas.microsoft.com/office/drawing/2014/main" id="{CD50EE22-EE09-3944-951D-12771DA3BB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1752600"/>
            <a:ext cx="838200" cy="14478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61162" name="Line 10">
            <a:extLst>
              <a:ext uri="{FF2B5EF4-FFF2-40B4-BE49-F238E27FC236}">
                <a16:creationId xmlns:a16="http://schemas.microsoft.com/office/drawing/2014/main" id="{AED1C8EB-2002-ED41-8EF0-B9572B96FA3E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2438400"/>
            <a:ext cx="1143000" cy="12954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pic>
        <p:nvPicPr>
          <p:cNvPr id="561163" name="Picture 11">
            <a:extLst>
              <a:ext uri="{FF2B5EF4-FFF2-40B4-BE49-F238E27FC236}">
                <a16:creationId xmlns:a16="http://schemas.microsoft.com/office/drawing/2014/main" id="{748FA081-74B4-9C4C-9AD1-F5A0CCC656F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62000"/>
            <a:ext cx="4052888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1164" name="Picture 12">
            <a:extLst>
              <a:ext uri="{FF2B5EF4-FFF2-40B4-BE49-F238E27FC236}">
                <a16:creationId xmlns:a16="http://schemas.microsoft.com/office/drawing/2014/main" id="{EE1967AF-2248-4945-89B9-35FDA4F0F531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71800"/>
            <a:ext cx="7191375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1165" name="Picture 13">
            <a:extLst>
              <a:ext uri="{FF2B5EF4-FFF2-40B4-BE49-F238E27FC236}">
                <a16:creationId xmlns:a16="http://schemas.microsoft.com/office/drawing/2014/main" id="{395B789D-32A8-784F-9A67-01C3D2CA55A7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7635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1166" name="Picture 14">
            <a:extLst>
              <a:ext uri="{FF2B5EF4-FFF2-40B4-BE49-F238E27FC236}">
                <a16:creationId xmlns:a16="http://schemas.microsoft.com/office/drawing/2014/main" id="{5F8451BB-5E7E-4946-8596-EC2BCED0F9F0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05000"/>
            <a:ext cx="7635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1167" name="Picture 15">
            <a:extLst>
              <a:ext uri="{FF2B5EF4-FFF2-40B4-BE49-F238E27FC236}">
                <a16:creationId xmlns:a16="http://schemas.microsoft.com/office/drawing/2014/main" id="{265C57DA-010C-BA4B-9746-1E209D777267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7635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1168" name="Rectangle 16">
            <a:extLst>
              <a:ext uri="{FF2B5EF4-FFF2-40B4-BE49-F238E27FC236}">
                <a16:creationId xmlns:a16="http://schemas.microsoft.com/office/drawing/2014/main" id="{41299947-D7A4-404D-BD8A-F5D2E0F64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295400"/>
            <a:ext cx="94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AS 701</a:t>
            </a:r>
          </a:p>
        </p:txBody>
      </p:sp>
      <p:sp>
        <p:nvSpPr>
          <p:cNvPr id="561169" name="Rectangle 17">
            <a:extLst>
              <a:ext uri="{FF2B5EF4-FFF2-40B4-BE49-F238E27FC236}">
                <a16:creationId xmlns:a16="http://schemas.microsoft.com/office/drawing/2014/main" id="{643B86EF-3DC1-4A4D-82B8-3FD267A99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447800"/>
            <a:ext cx="1073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AS 1239</a:t>
            </a:r>
          </a:p>
        </p:txBody>
      </p:sp>
      <p:sp>
        <p:nvSpPr>
          <p:cNvPr id="561170" name="Rectangle 18">
            <a:extLst>
              <a:ext uri="{FF2B5EF4-FFF2-40B4-BE49-F238E27FC236}">
                <a16:creationId xmlns:a16="http://schemas.microsoft.com/office/drawing/2014/main" id="{60FB6E15-6DE9-5747-93A0-1B798CE83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886200"/>
            <a:ext cx="1073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AS 7018</a:t>
            </a:r>
          </a:p>
        </p:txBody>
      </p:sp>
      <p:sp>
        <p:nvSpPr>
          <p:cNvPr id="561171" name="Text Box 19">
            <a:extLst>
              <a:ext uri="{FF2B5EF4-FFF2-40B4-BE49-F238E27FC236}">
                <a16:creationId xmlns:a16="http://schemas.microsoft.com/office/drawing/2014/main" id="{718C78EA-D4E0-5740-BDB1-90AF02730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914400"/>
            <a:ext cx="96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UUNet</a:t>
            </a:r>
          </a:p>
        </p:txBody>
      </p:sp>
      <p:sp>
        <p:nvSpPr>
          <p:cNvPr id="561172" name="Text Box 20">
            <a:extLst>
              <a:ext uri="{FF2B5EF4-FFF2-40B4-BE49-F238E27FC236}">
                <a16:creationId xmlns:a16="http://schemas.microsoft.com/office/drawing/2014/main" id="{E6CD57CD-9B1A-F948-B731-E6A618F67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3352800"/>
            <a:ext cx="2393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            AT&amp;T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Common Backbone</a:t>
            </a:r>
          </a:p>
        </p:txBody>
      </p:sp>
      <p:sp>
        <p:nvSpPr>
          <p:cNvPr id="561173" name="Text Box 21">
            <a:extLst>
              <a:ext uri="{FF2B5EF4-FFF2-40B4-BE49-F238E27FC236}">
                <a16:creationId xmlns:a16="http://schemas.microsoft.com/office/drawing/2014/main" id="{8E298D35-FAF0-CD4B-BF7B-0E460B1E6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66800"/>
            <a:ext cx="917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Sprint</a:t>
            </a:r>
          </a:p>
        </p:txBody>
      </p:sp>
      <p:pic>
        <p:nvPicPr>
          <p:cNvPr id="561174" name="Picture 22">
            <a:extLst>
              <a:ext uri="{FF2B5EF4-FFF2-40B4-BE49-F238E27FC236}">
                <a16:creationId xmlns:a16="http://schemas.microsoft.com/office/drawing/2014/main" id="{C0146768-D1B1-C44F-908F-B3A8A367CE21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352800"/>
            <a:ext cx="7635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1175" name="Picture 23">
            <a:extLst>
              <a:ext uri="{FF2B5EF4-FFF2-40B4-BE49-F238E27FC236}">
                <a16:creationId xmlns:a16="http://schemas.microsoft.com/office/drawing/2014/main" id="{189658B2-D318-FC4D-BF2D-C0B97634EDD9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48000"/>
            <a:ext cx="7635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1176" name="Picture 24">
            <a:extLst>
              <a:ext uri="{FF2B5EF4-FFF2-40B4-BE49-F238E27FC236}">
                <a16:creationId xmlns:a16="http://schemas.microsoft.com/office/drawing/2014/main" id="{AFCEC8E3-6755-374E-96BA-82EDCFA43B6F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09800"/>
            <a:ext cx="7635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1177" name="Picture 25">
            <a:extLst>
              <a:ext uri="{FF2B5EF4-FFF2-40B4-BE49-F238E27FC236}">
                <a16:creationId xmlns:a16="http://schemas.microsoft.com/office/drawing/2014/main" id="{961FF856-B7EC-9643-8C61-B9164A86CF67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048000"/>
            <a:ext cx="7635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1178" name="Picture 26">
            <a:extLst>
              <a:ext uri="{FF2B5EF4-FFF2-40B4-BE49-F238E27FC236}">
                <a16:creationId xmlns:a16="http://schemas.microsoft.com/office/drawing/2014/main" id="{8B8261FF-4144-B342-8724-7E97FD1C6073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76600"/>
            <a:ext cx="7635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1179" name="Picture 27">
            <a:extLst>
              <a:ext uri="{FF2B5EF4-FFF2-40B4-BE49-F238E27FC236}">
                <a16:creationId xmlns:a16="http://schemas.microsoft.com/office/drawing/2014/main" id="{7A7EA8CA-9116-5C49-B29D-BFC990F8553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05400"/>
            <a:ext cx="457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1180" name="Text Box 28">
            <a:extLst>
              <a:ext uri="{FF2B5EF4-FFF2-40B4-BE49-F238E27FC236}">
                <a16:creationId xmlns:a16="http://schemas.microsoft.com/office/drawing/2014/main" id="{019F7630-974B-5C42-A77D-966244762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486400"/>
            <a:ext cx="238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Fidelity Investments</a:t>
            </a:r>
          </a:p>
        </p:txBody>
      </p:sp>
      <p:pic>
        <p:nvPicPr>
          <p:cNvPr id="561181" name="Picture 29">
            <a:extLst>
              <a:ext uri="{FF2B5EF4-FFF2-40B4-BE49-F238E27FC236}">
                <a16:creationId xmlns:a16="http://schemas.microsoft.com/office/drawing/2014/main" id="{19B2B1C1-4387-7547-955E-6B8BC562F88E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105400"/>
            <a:ext cx="7635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1182" name="Picture 30">
            <a:extLst>
              <a:ext uri="{FF2B5EF4-FFF2-40B4-BE49-F238E27FC236}">
                <a16:creationId xmlns:a16="http://schemas.microsoft.com/office/drawing/2014/main" id="{CF89FA7F-ACA6-9C44-B9F2-B826CC4290A8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181600"/>
            <a:ext cx="7635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1183" name="Picture 31">
            <a:extLst>
              <a:ext uri="{FF2B5EF4-FFF2-40B4-BE49-F238E27FC236}">
                <a16:creationId xmlns:a16="http://schemas.microsoft.com/office/drawing/2014/main" id="{118B04AB-5685-D94C-9E63-375EC7CCC4B3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114800"/>
            <a:ext cx="7635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1184" name="Picture 32">
            <a:extLst>
              <a:ext uri="{FF2B5EF4-FFF2-40B4-BE49-F238E27FC236}">
                <a16:creationId xmlns:a16="http://schemas.microsoft.com/office/drawing/2014/main" id="{95001464-5B00-AE4A-B38D-ACD23FB9557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800600"/>
            <a:ext cx="2667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1185" name="Line 33">
            <a:extLst>
              <a:ext uri="{FF2B5EF4-FFF2-40B4-BE49-F238E27FC236}">
                <a16:creationId xmlns:a16="http://schemas.microsoft.com/office/drawing/2014/main" id="{3BC09172-C1AE-BA45-99A2-5C1A364E169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05600" y="4343400"/>
            <a:ext cx="990600" cy="4572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561186" name="Line 34">
            <a:extLst>
              <a:ext uri="{FF2B5EF4-FFF2-40B4-BE49-F238E27FC236}">
                <a16:creationId xmlns:a16="http://schemas.microsoft.com/office/drawing/2014/main" id="{5CBECD3B-FDB3-9547-AF7C-B5F3307F2804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2057400"/>
            <a:ext cx="228600" cy="2819400"/>
          </a:xfrm>
          <a:prstGeom prst="line">
            <a:avLst/>
          </a:prstGeom>
          <a:noFill/>
          <a:ln w="50800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pic>
        <p:nvPicPr>
          <p:cNvPr id="561187" name="Picture 35">
            <a:extLst>
              <a:ext uri="{FF2B5EF4-FFF2-40B4-BE49-F238E27FC236}">
                <a16:creationId xmlns:a16="http://schemas.microsoft.com/office/drawing/2014/main" id="{86488EA9-6FEA-6A49-833B-0C16EBCC8C67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828800"/>
            <a:ext cx="7635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1188" name="Picture 36">
            <a:extLst>
              <a:ext uri="{FF2B5EF4-FFF2-40B4-BE49-F238E27FC236}">
                <a16:creationId xmlns:a16="http://schemas.microsoft.com/office/drawing/2014/main" id="{41270F3C-92CD-0543-B357-CAF39FB41A54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724400"/>
            <a:ext cx="7635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1189" name="Picture 37">
            <a:extLst>
              <a:ext uri="{FF2B5EF4-FFF2-40B4-BE49-F238E27FC236}">
                <a16:creationId xmlns:a16="http://schemas.microsoft.com/office/drawing/2014/main" id="{CB1E6903-B9B3-4A49-9124-581C8234E56E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91000"/>
            <a:ext cx="763588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1190" name="Text Box 38">
            <a:extLst>
              <a:ext uri="{FF2B5EF4-FFF2-40B4-BE49-F238E27FC236}">
                <a16:creationId xmlns:a16="http://schemas.microsoft.com/office/drawing/2014/main" id="{3B40172D-D622-4747-AC02-44E13D288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105400"/>
            <a:ext cx="188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AT&amp;T Research</a:t>
            </a:r>
          </a:p>
        </p:txBody>
      </p:sp>
      <p:sp>
        <p:nvSpPr>
          <p:cNvPr id="561191" name="Rectangle 39">
            <a:extLst>
              <a:ext uri="{FF2B5EF4-FFF2-40B4-BE49-F238E27FC236}">
                <a16:creationId xmlns:a16="http://schemas.microsoft.com/office/drawing/2014/main" id="{20D42C18-A882-E445-B6DC-8743F66B5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6019800"/>
            <a:ext cx="1600200" cy="3429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207.104.168.0/24</a:t>
            </a:r>
          </a:p>
        </p:txBody>
      </p:sp>
      <p:sp>
        <p:nvSpPr>
          <p:cNvPr id="561192" name="Rectangle 40">
            <a:extLst>
              <a:ext uri="{FF2B5EF4-FFF2-40B4-BE49-F238E27FC236}">
                <a16:creationId xmlns:a16="http://schemas.microsoft.com/office/drawing/2014/main" id="{7F1AAB12-0DC5-F44A-B80B-3B732AB7A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5486400"/>
            <a:ext cx="1073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AS 6431</a:t>
            </a:r>
          </a:p>
        </p:txBody>
      </p:sp>
      <p:sp>
        <p:nvSpPr>
          <p:cNvPr id="561193" name="Rectangle 41">
            <a:extLst>
              <a:ext uri="{FF2B5EF4-FFF2-40B4-BE49-F238E27FC236}">
                <a16:creationId xmlns:a16="http://schemas.microsoft.com/office/drawing/2014/main" id="{CE9965D8-4B4C-BB45-86E2-F497B84B3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5867400"/>
            <a:ext cx="120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AS 11040</a:t>
            </a:r>
          </a:p>
        </p:txBody>
      </p:sp>
      <p:sp>
        <p:nvSpPr>
          <p:cNvPr id="561194" name="Rectangle 42">
            <a:extLst>
              <a:ext uri="{FF2B5EF4-FFF2-40B4-BE49-F238E27FC236}">
                <a16:creationId xmlns:a16="http://schemas.microsoft.com/office/drawing/2014/main" id="{382CCE4B-E9B0-3A45-AC6E-AF6AC9CFF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6019800"/>
            <a:ext cx="1600200" cy="3429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192.223.184.0/21</a:t>
            </a:r>
          </a:p>
        </p:txBody>
      </p:sp>
      <p:sp>
        <p:nvSpPr>
          <p:cNvPr id="561195" name="Rectangle 43">
            <a:extLst>
              <a:ext uri="{FF2B5EF4-FFF2-40B4-BE49-F238E27FC236}">
                <a16:creationId xmlns:a16="http://schemas.microsoft.com/office/drawing/2014/main" id="{3555F49E-87E5-0248-9FB0-BB85325C8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066800"/>
            <a:ext cx="1403350" cy="3429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134.244.0.0/16</a:t>
            </a:r>
          </a:p>
        </p:txBody>
      </p:sp>
    </p:spTree>
    <p:extLst>
      <p:ext uri="{BB962C8B-B14F-4D97-AF65-F5344CB8AC3E}">
        <p14:creationId xmlns:p14="http://schemas.microsoft.com/office/powerpoint/2010/main" val="9370792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63750" y="1302987"/>
            <a:ext cx="8192217" cy="910047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dirty="0">
                <a:cs typeface="Gill Sans MT"/>
              </a:rPr>
              <a:t>aggregate routers into regions known as</a:t>
            </a:r>
            <a:r>
              <a:rPr lang="en-US" dirty="0">
                <a:solidFill>
                  <a:srgbClr val="FF0000"/>
                </a:solidFill>
                <a:cs typeface="Gill Sans MT"/>
              </a:rPr>
              <a:t> </a:t>
            </a:r>
            <a:r>
              <a:rPr lang="ja-JP" altLang="en-US" dirty="0">
                <a:solidFill>
                  <a:srgbClr val="CC0000"/>
                </a:solidFill>
                <a:cs typeface="Gill Sans MT"/>
              </a:rPr>
              <a:t>“</a:t>
            </a:r>
            <a:r>
              <a:rPr lang="en-US" altLang="ja-JP" dirty="0">
                <a:solidFill>
                  <a:srgbClr val="CC0000"/>
                </a:solidFill>
                <a:cs typeface="Gill Sans MT"/>
              </a:rPr>
              <a:t>autonomous systems</a:t>
            </a:r>
            <a:r>
              <a:rPr lang="ja-JP" altLang="en-US" dirty="0">
                <a:solidFill>
                  <a:srgbClr val="CC0000"/>
                </a:solidFill>
                <a:cs typeface="Gill Sans MT"/>
              </a:rPr>
              <a:t>”</a:t>
            </a:r>
            <a:r>
              <a:rPr lang="en-US" altLang="ja-JP" dirty="0">
                <a:solidFill>
                  <a:srgbClr val="CC0000"/>
                </a:solidFill>
                <a:cs typeface="Gill Sans MT"/>
              </a:rPr>
              <a:t> (AS) (a.k.a. “domains”)</a:t>
            </a:r>
            <a:endParaRPr lang="en-US" dirty="0"/>
          </a:p>
        </p:txBody>
      </p:sp>
      <p:sp>
        <p:nvSpPr>
          <p:cNvPr id="14438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06150" y="2636395"/>
            <a:ext cx="3748232" cy="1934001"/>
          </a:xfrm>
        </p:spPr>
        <p:txBody>
          <a:bodyPr>
            <a:normAutofit fontScale="92500" lnSpcReduction="10000"/>
          </a:bodyPr>
          <a:lstStyle/>
          <a:p>
            <a:pPr>
              <a:buFont typeface="Wingdings" charset="0"/>
              <a:buNone/>
            </a:pPr>
            <a:r>
              <a:rPr lang="en-US" dirty="0">
                <a:solidFill>
                  <a:srgbClr val="000090"/>
                </a:solidFill>
              </a:rPr>
              <a:t>inter-AS routing</a:t>
            </a:r>
          </a:p>
          <a:p>
            <a:r>
              <a:rPr lang="en-US" sz="2400" dirty="0"/>
              <a:t>routing among </a:t>
            </a:r>
            <a:r>
              <a:rPr lang="en-US" sz="2400" dirty="0" err="1"/>
              <a:t>AS’es</a:t>
            </a:r>
            <a:endParaRPr lang="en-US" sz="2400" dirty="0"/>
          </a:p>
          <a:p>
            <a:r>
              <a:rPr lang="en-US" sz="2400" dirty="0"/>
              <a:t>gateways perform inter-domain routing (as well as intra-domain routing)</a:t>
            </a:r>
          </a:p>
        </p:txBody>
      </p:sp>
      <p:pic>
        <p:nvPicPr>
          <p:cNvPr id="144389" name="Picture 6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903288"/>
            <a:ext cx="7831792" cy="21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5" name="Rectangle 7"/>
          <p:cNvSpPr>
            <a:spLocks noGrp="1" noChangeArrowheads="1"/>
          </p:cNvSpPr>
          <p:nvPr>
            <p:ph type="title"/>
          </p:nvPr>
        </p:nvSpPr>
        <p:spPr>
          <a:xfrm>
            <a:off x="533400" y="241300"/>
            <a:ext cx="8144020" cy="885825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cs typeface="+mj-cs"/>
              </a:rPr>
              <a:t>Internet approach to scalable routing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74560" y="2540178"/>
            <a:ext cx="4246080" cy="391270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Gill Sans MT"/>
              </a:rPr>
              <a:t>intra-AS routing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routing among hosts, routers in same AS (“network”)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all routers in AS must run </a:t>
            </a:r>
            <a:r>
              <a:rPr kumimoji="0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same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 intra-domain protocol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routers in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different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 AS can run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different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 intra-domain routing protocol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gateway router: at “edge” of its own AS, has link(s) to router(s) in other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AS’es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90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7" grpId="0" build="p"/>
      <p:bldP spid="144388" grpId="0" build="p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11" name="Group 2"/>
          <p:cNvGrpSpPr>
            <a:grpSpLocks/>
          </p:cNvGrpSpPr>
          <p:nvPr/>
        </p:nvGrpSpPr>
        <p:grpSpPr bwMode="auto">
          <a:xfrm>
            <a:off x="204788" y="1254125"/>
            <a:ext cx="6178550" cy="4388535"/>
            <a:chOff x="0" y="878"/>
            <a:chExt cx="4232" cy="2976"/>
          </a:xfrm>
        </p:grpSpPr>
        <p:sp>
          <p:nvSpPr>
            <p:cNvPr id="145415" name="Freeform 3"/>
            <p:cNvSpPr>
              <a:spLocks/>
            </p:cNvSpPr>
            <p:nvPr/>
          </p:nvSpPr>
          <p:spPr bwMode="auto">
            <a:xfrm>
              <a:off x="2621" y="1050"/>
              <a:ext cx="1611" cy="1025"/>
            </a:xfrm>
            <a:custGeom>
              <a:avLst/>
              <a:gdLst>
                <a:gd name="T0" fmla="*/ 1063 w 1162"/>
                <a:gd name="T1" fmla="*/ 49351 h 543"/>
                <a:gd name="T2" fmla="*/ 6960 w 1162"/>
                <a:gd name="T3" fmla="*/ 4162 h 543"/>
                <a:gd name="T4" fmla="*/ 17785 w 1162"/>
                <a:gd name="T5" fmla="*/ 23973 h 543"/>
                <a:gd name="T6" fmla="*/ 21649 w 1162"/>
                <a:gd name="T7" fmla="*/ 72662 h 543"/>
                <a:gd name="T8" fmla="*/ 19828 w 1162"/>
                <a:gd name="T9" fmla="*/ 137161 h 543"/>
                <a:gd name="T10" fmla="*/ 11083 w 1162"/>
                <a:gd name="T11" fmla="*/ 164591 h 543"/>
                <a:gd name="T12" fmla="*/ 1657 w 1162"/>
                <a:gd name="T13" fmla="*/ 133650 h 543"/>
                <a:gd name="T14" fmla="*/ 1063 w 1162"/>
                <a:gd name="T15" fmla="*/ 49351 h 5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62"/>
                <a:gd name="T25" fmla="*/ 0 h 543"/>
                <a:gd name="T26" fmla="*/ 1162 w 1162"/>
                <a:gd name="T27" fmla="*/ 543 h 54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62" h="543">
                  <a:moveTo>
                    <a:pt x="56" y="162"/>
                  </a:moveTo>
                  <a:cubicBezTo>
                    <a:pt x="115" y="100"/>
                    <a:pt x="221" y="28"/>
                    <a:pt x="368" y="14"/>
                  </a:cubicBezTo>
                  <a:cubicBezTo>
                    <a:pt x="515" y="0"/>
                    <a:pt x="811" y="42"/>
                    <a:pt x="940" y="79"/>
                  </a:cubicBezTo>
                  <a:cubicBezTo>
                    <a:pt x="1069" y="116"/>
                    <a:pt x="1126" y="177"/>
                    <a:pt x="1144" y="239"/>
                  </a:cubicBezTo>
                  <a:cubicBezTo>
                    <a:pt x="1162" y="301"/>
                    <a:pt x="1141" y="401"/>
                    <a:pt x="1048" y="451"/>
                  </a:cubicBezTo>
                  <a:cubicBezTo>
                    <a:pt x="955" y="501"/>
                    <a:pt x="746" y="543"/>
                    <a:pt x="586" y="541"/>
                  </a:cubicBezTo>
                  <a:cubicBezTo>
                    <a:pt x="426" y="539"/>
                    <a:pt x="176" y="502"/>
                    <a:pt x="88" y="439"/>
                  </a:cubicBezTo>
                  <a:cubicBezTo>
                    <a:pt x="0" y="376"/>
                    <a:pt x="63" y="220"/>
                    <a:pt x="56" y="162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16" name="Freeform 4"/>
            <p:cNvSpPr>
              <a:spLocks/>
            </p:cNvSpPr>
            <p:nvPr/>
          </p:nvSpPr>
          <p:spPr bwMode="auto">
            <a:xfrm>
              <a:off x="0" y="878"/>
              <a:ext cx="1255" cy="1016"/>
            </a:xfrm>
            <a:custGeom>
              <a:avLst/>
              <a:gdLst>
                <a:gd name="T0" fmla="*/ 134 w 1198"/>
                <a:gd name="T1" fmla="*/ 270558 h 451"/>
                <a:gd name="T2" fmla="*/ 273 w 1198"/>
                <a:gd name="T3" fmla="*/ 132828 h 451"/>
                <a:gd name="T4" fmla="*/ 679 w 1198"/>
                <a:gd name="T5" fmla="*/ 73044 h 451"/>
                <a:gd name="T6" fmla="*/ 1501 w 1198"/>
                <a:gd name="T7" fmla="*/ 37135 h 451"/>
                <a:gd name="T8" fmla="*/ 1796 w 1198"/>
                <a:gd name="T9" fmla="*/ 294460 h 451"/>
                <a:gd name="T10" fmla="*/ 1350 w 1198"/>
                <a:gd name="T11" fmla="*/ 616944 h 451"/>
                <a:gd name="T12" fmla="*/ 466 w 1198"/>
                <a:gd name="T13" fmla="*/ 634874 h 451"/>
                <a:gd name="T14" fmla="*/ 54 w 1198"/>
                <a:gd name="T15" fmla="*/ 503524 h 451"/>
                <a:gd name="T16" fmla="*/ 134 w 1198"/>
                <a:gd name="T17" fmla="*/ 270558 h 4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98"/>
                <a:gd name="T28" fmla="*/ 0 h 451"/>
                <a:gd name="T29" fmla="*/ 1198 w 1198"/>
                <a:gd name="T30" fmla="*/ 451 h 45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98" h="451">
                  <a:moveTo>
                    <a:pt x="88" y="181"/>
                  </a:moveTo>
                  <a:cubicBezTo>
                    <a:pt x="159" y="143"/>
                    <a:pt x="120" y="111"/>
                    <a:pt x="180" y="89"/>
                  </a:cubicBezTo>
                  <a:cubicBezTo>
                    <a:pt x="240" y="67"/>
                    <a:pt x="313" y="60"/>
                    <a:pt x="448" y="49"/>
                  </a:cubicBezTo>
                  <a:cubicBezTo>
                    <a:pt x="583" y="38"/>
                    <a:pt x="866" y="0"/>
                    <a:pt x="988" y="25"/>
                  </a:cubicBezTo>
                  <a:cubicBezTo>
                    <a:pt x="1110" y="50"/>
                    <a:pt x="1198" y="132"/>
                    <a:pt x="1181" y="197"/>
                  </a:cubicBezTo>
                  <a:cubicBezTo>
                    <a:pt x="1164" y="262"/>
                    <a:pt x="1034" y="375"/>
                    <a:pt x="889" y="413"/>
                  </a:cubicBezTo>
                  <a:cubicBezTo>
                    <a:pt x="744" y="451"/>
                    <a:pt x="449" y="438"/>
                    <a:pt x="307" y="425"/>
                  </a:cubicBezTo>
                  <a:cubicBezTo>
                    <a:pt x="165" y="412"/>
                    <a:pt x="72" y="378"/>
                    <a:pt x="36" y="337"/>
                  </a:cubicBezTo>
                  <a:cubicBezTo>
                    <a:pt x="0" y="296"/>
                    <a:pt x="77" y="213"/>
                    <a:pt x="88" y="181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17" name="Freeform 5"/>
            <p:cNvSpPr>
              <a:spLocks/>
            </p:cNvSpPr>
            <p:nvPr/>
          </p:nvSpPr>
          <p:spPr bwMode="auto">
            <a:xfrm>
              <a:off x="810" y="1611"/>
              <a:ext cx="2007" cy="792"/>
            </a:xfrm>
            <a:custGeom>
              <a:avLst/>
              <a:gdLst>
                <a:gd name="T0" fmla="*/ 1319 w 1583"/>
                <a:gd name="T1" fmla="*/ 862 h 682"/>
                <a:gd name="T2" fmla="*/ 3445 w 1583"/>
                <a:gd name="T3" fmla="*/ 285 h 682"/>
                <a:gd name="T4" fmla="*/ 6645 w 1583"/>
                <a:gd name="T5" fmla="*/ 77 h 682"/>
                <a:gd name="T6" fmla="*/ 9794 w 1583"/>
                <a:gd name="T7" fmla="*/ 744 h 682"/>
                <a:gd name="T8" fmla="*/ 13238 w 1583"/>
                <a:gd name="T9" fmla="*/ 1642 h 682"/>
                <a:gd name="T10" fmla="*/ 10773 w 1583"/>
                <a:gd name="T11" fmla="*/ 2476 h 682"/>
                <a:gd name="T12" fmla="*/ 5844 w 1583"/>
                <a:gd name="T13" fmla="*/ 2523 h 682"/>
                <a:gd name="T14" fmla="*/ 751 w 1583"/>
                <a:gd name="T15" fmla="*/ 2291 h 682"/>
                <a:gd name="T16" fmla="*/ 1319 w 1583"/>
                <a:gd name="T17" fmla="*/ 862 h 6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3"/>
                <a:gd name="T28" fmla="*/ 0 h 682"/>
                <a:gd name="T29" fmla="*/ 1583 w 1583"/>
                <a:gd name="T30" fmla="*/ 682 h 6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3" h="682">
                  <a:moveTo>
                    <a:pt x="155" y="224"/>
                  </a:moveTo>
                  <a:cubicBezTo>
                    <a:pt x="208" y="137"/>
                    <a:pt x="302" y="108"/>
                    <a:pt x="407" y="74"/>
                  </a:cubicBezTo>
                  <a:cubicBezTo>
                    <a:pt x="512" y="40"/>
                    <a:pt x="660" y="0"/>
                    <a:pt x="785" y="20"/>
                  </a:cubicBezTo>
                  <a:cubicBezTo>
                    <a:pt x="910" y="40"/>
                    <a:pt x="1027" y="126"/>
                    <a:pt x="1157" y="194"/>
                  </a:cubicBezTo>
                  <a:cubicBezTo>
                    <a:pt x="1287" y="262"/>
                    <a:pt x="1545" y="353"/>
                    <a:pt x="1564" y="428"/>
                  </a:cubicBezTo>
                  <a:cubicBezTo>
                    <a:pt x="1583" y="503"/>
                    <a:pt x="1417" y="606"/>
                    <a:pt x="1272" y="644"/>
                  </a:cubicBezTo>
                  <a:cubicBezTo>
                    <a:pt x="1127" y="682"/>
                    <a:pt x="887" y="664"/>
                    <a:pt x="690" y="656"/>
                  </a:cubicBezTo>
                  <a:cubicBezTo>
                    <a:pt x="493" y="648"/>
                    <a:pt x="178" y="668"/>
                    <a:pt x="89" y="596"/>
                  </a:cubicBezTo>
                  <a:cubicBezTo>
                    <a:pt x="0" y="524"/>
                    <a:pt x="102" y="311"/>
                    <a:pt x="155" y="224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18" name="Oval 6"/>
            <p:cNvSpPr>
              <a:spLocks noChangeArrowheads="1"/>
            </p:cNvSpPr>
            <p:nvPr/>
          </p:nvSpPr>
          <p:spPr bwMode="auto">
            <a:xfrm>
              <a:off x="261" y="1610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19" name="Line 7"/>
            <p:cNvSpPr>
              <a:spLocks noChangeShapeType="1"/>
            </p:cNvSpPr>
            <p:nvPr/>
          </p:nvSpPr>
          <p:spPr bwMode="auto">
            <a:xfrm>
              <a:off x="261" y="1603"/>
              <a:ext cx="0" cy="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20" name="Line 8"/>
            <p:cNvSpPr>
              <a:spLocks noChangeShapeType="1"/>
            </p:cNvSpPr>
            <p:nvPr/>
          </p:nvSpPr>
          <p:spPr bwMode="auto">
            <a:xfrm>
              <a:off x="574" y="1603"/>
              <a:ext cx="0" cy="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21" name="Rectangle 9"/>
            <p:cNvSpPr>
              <a:spLocks noChangeArrowheads="1"/>
            </p:cNvSpPr>
            <p:nvPr/>
          </p:nvSpPr>
          <p:spPr bwMode="auto">
            <a:xfrm>
              <a:off x="261" y="1603"/>
              <a:ext cx="310" cy="51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45422" name="Oval 10"/>
            <p:cNvSpPr>
              <a:spLocks noChangeArrowheads="1"/>
            </p:cNvSpPr>
            <p:nvPr/>
          </p:nvSpPr>
          <p:spPr bwMode="auto">
            <a:xfrm>
              <a:off x="258" y="1544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23" name="Rectangle 11"/>
            <p:cNvSpPr>
              <a:spLocks noChangeArrowheads="1"/>
            </p:cNvSpPr>
            <p:nvPr/>
          </p:nvSpPr>
          <p:spPr bwMode="auto">
            <a:xfrm>
              <a:off x="345" y="1557"/>
              <a:ext cx="141" cy="12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24" name="Text Box 12"/>
            <p:cNvSpPr txBox="1">
              <a:spLocks noChangeArrowheads="1"/>
            </p:cNvSpPr>
            <p:nvPr/>
          </p:nvSpPr>
          <p:spPr bwMode="auto">
            <a:xfrm>
              <a:off x="259" y="1492"/>
              <a:ext cx="320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3b</a:t>
              </a:r>
              <a:endParaRPr lang="en-US"/>
            </a:p>
          </p:txBody>
        </p:sp>
        <p:sp>
          <p:nvSpPr>
            <p:cNvPr id="145425" name="Oval 13"/>
            <p:cNvSpPr>
              <a:spLocks noChangeArrowheads="1"/>
            </p:cNvSpPr>
            <p:nvPr/>
          </p:nvSpPr>
          <p:spPr bwMode="auto">
            <a:xfrm>
              <a:off x="1479" y="2216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26" name="Line 14"/>
            <p:cNvSpPr>
              <a:spLocks noChangeShapeType="1"/>
            </p:cNvSpPr>
            <p:nvPr/>
          </p:nvSpPr>
          <p:spPr bwMode="auto">
            <a:xfrm>
              <a:off x="1479" y="2209"/>
              <a:ext cx="0" cy="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27" name="Line 15"/>
            <p:cNvSpPr>
              <a:spLocks noChangeShapeType="1"/>
            </p:cNvSpPr>
            <p:nvPr/>
          </p:nvSpPr>
          <p:spPr bwMode="auto">
            <a:xfrm>
              <a:off x="1792" y="2209"/>
              <a:ext cx="0" cy="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28" name="Rectangle 16"/>
            <p:cNvSpPr>
              <a:spLocks noChangeArrowheads="1"/>
            </p:cNvSpPr>
            <p:nvPr/>
          </p:nvSpPr>
          <p:spPr bwMode="auto">
            <a:xfrm>
              <a:off x="1479" y="2209"/>
              <a:ext cx="310" cy="51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45429" name="Oval 17"/>
            <p:cNvSpPr>
              <a:spLocks noChangeArrowheads="1"/>
            </p:cNvSpPr>
            <p:nvPr/>
          </p:nvSpPr>
          <p:spPr bwMode="auto">
            <a:xfrm>
              <a:off x="1476" y="2150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5430" name="Group 18"/>
            <p:cNvGrpSpPr>
              <a:grpSpLocks/>
            </p:cNvGrpSpPr>
            <p:nvPr/>
          </p:nvGrpSpPr>
          <p:grpSpPr bwMode="auto">
            <a:xfrm>
              <a:off x="1478" y="2092"/>
              <a:ext cx="321" cy="269"/>
              <a:chOff x="2897" y="2425"/>
              <a:chExt cx="323" cy="269"/>
            </a:xfrm>
          </p:grpSpPr>
          <p:sp>
            <p:nvSpPr>
              <p:cNvPr id="145533" name="Rectangle 19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2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34" name="Text Box 20"/>
              <p:cNvSpPr txBox="1">
                <a:spLocks noChangeArrowheads="1"/>
              </p:cNvSpPr>
              <p:nvPr/>
            </p:nvSpPr>
            <p:spPr bwMode="auto">
              <a:xfrm>
                <a:off x="2897" y="2425"/>
                <a:ext cx="323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000"/>
                  <a:t>1d</a:t>
                </a:r>
              </a:p>
            </p:txBody>
          </p:sp>
        </p:grpSp>
        <p:sp>
          <p:nvSpPr>
            <p:cNvPr id="145431" name="Oval 21"/>
            <p:cNvSpPr>
              <a:spLocks noChangeArrowheads="1"/>
            </p:cNvSpPr>
            <p:nvPr/>
          </p:nvSpPr>
          <p:spPr bwMode="auto">
            <a:xfrm>
              <a:off x="822" y="1478"/>
              <a:ext cx="313" cy="8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32" name="Line 22"/>
            <p:cNvSpPr>
              <a:spLocks noChangeShapeType="1"/>
            </p:cNvSpPr>
            <p:nvPr/>
          </p:nvSpPr>
          <p:spPr bwMode="auto">
            <a:xfrm>
              <a:off x="822" y="1471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33" name="Line 23"/>
            <p:cNvSpPr>
              <a:spLocks noChangeShapeType="1"/>
            </p:cNvSpPr>
            <p:nvPr/>
          </p:nvSpPr>
          <p:spPr bwMode="auto">
            <a:xfrm>
              <a:off x="1135" y="1471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34" name="Rectangle 24"/>
            <p:cNvSpPr>
              <a:spLocks noChangeArrowheads="1"/>
            </p:cNvSpPr>
            <p:nvPr/>
          </p:nvSpPr>
          <p:spPr bwMode="auto">
            <a:xfrm>
              <a:off x="822" y="1471"/>
              <a:ext cx="310" cy="47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45435" name="Oval 25"/>
            <p:cNvSpPr>
              <a:spLocks noChangeArrowheads="1"/>
            </p:cNvSpPr>
            <p:nvPr/>
          </p:nvSpPr>
          <p:spPr bwMode="auto">
            <a:xfrm>
              <a:off x="819" y="1412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36" name="Rectangle 26"/>
            <p:cNvSpPr>
              <a:spLocks noChangeArrowheads="1"/>
            </p:cNvSpPr>
            <p:nvPr/>
          </p:nvSpPr>
          <p:spPr bwMode="auto">
            <a:xfrm>
              <a:off x="906" y="1425"/>
              <a:ext cx="142" cy="11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37" name="Text Box 27"/>
            <p:cNvSpPr txBox="1">
              <a:spLocks noChangeArrowheads="1"/>
            </p:cNvSpPr>
            <p:nvPr/>
          </p:nvSpPr>
          <p:spPr bwMode="auto">
            <a:xfrm>
              <a:off x="821" y="1359"/>
              <a:ext cx="320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3a</a:t>
              </a:r>
              <a:endParaRPr lang="en-US"/>
            </a:p>
          </p:txBody>
        </p:sp>
        <p:sp>
          <p:nvSpPr>
            <p:cNvPr id="145438" name="Oval 28"/>
            <p:cNvSpPr>
              <a:spLocks noChangeArrowheads="1"/>
            </p:cNvSpPr>
            <p:nvPr/>
          </p:nvSpPr>
          <p:spPr bwMode="auto">
            <a:xfrm>
              <a:off x="1443" y="1820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39" name="Line 29"/>
            <p:cNvSpPr>
              <a:spLocks noChangeShapeType="1"/>
            </p:cNvSpPr>
            <p:nvPr/>
          </p:nvSpPr>
          <p:spPr bwMode="auto">
            <a:xfrm>
              <a:off x="1443" y="1814"/>
              <a:ext cx="0" cy="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40" name="Line 30"/>
            <p:cNvSpPr>
              <a:spLocks noChangeShapeType="1"/>
            </p:cNvSpPr>
            <p:nvPr/>
          </p:nvSpPr>
          <p:spPr bwMode="auto">
            <a:xfrm>
              <a:off x="1756" y="1814"/>
              <a:ext cx="0" cy="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41" name="Rectangle 31"/>
            <p:cNvSpPr>
              <a:spLocks noChangeArrowheads="1"/>
            </p:cNvSpPr>
            <p:nvPr/>
          </p:nvSpPr>
          <p:spPr bwMode="auto">
            <a:xfrm>
              <a:off x="1443" y="1814"/>
              <a:ext cx="310" cy="4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45442" name="Oval 32"/>
            <p:cNvSpPr>
              <a:spLocks noChangeArrowheads="1"/>
            </p:cNvSpPr>
            <p:nvPr/>
          </p:nvSpPr>
          <p:spPr bwMode="auto">
            <a:xfrm>
              <a:off x="1440" y="1754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5443" name="Group 33"/>
            <p:cNvGrpSpPr>
              <a:grpSpLocks/>
            </p:cNvGrpSpPr>
            <p:nvPr/>
          </p:nvGrpSpPr>
          <p:grpSpPr bwMode="auto">
            <a:xfrm>
              <a:off x="1445" y="1696"/>
              <a:ext cx="310" cy="270"/>
              <a:chOff x="2899" y="2425"/>
              <a:chExt cx="319" cy="270"/>
            </a:xfrm>
          </p:grpSpPr>
          <p:sp>
            <p:nvSpPr>
              <p:cNvPr id="145531" name="Rectangle 34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4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32" name="Text Box 35"/>
              <p:cNvSpPr txBox="1">
                <a:spLocks noChangeArrowheads="1"/>
              </p:cNvSpPr>
              <p:nvPr/>
            </p:nvSpPr>
            <p:spPr bwMode="auto">
              <a:xfrm>
                <a:off x="2899" y="2425"/>
                <a:ext cx="319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000"/>
                  <a:t>1c</a:t>
                </a:r>
              </a:p>
            </p:txBody>
          </p:sp>
        </p:grpSp>
        <p:sp>
          <p:nvSpPr>
            <p:cNvPr id="145444" name="Line 36"/>
            <p:cNvSpPr>
              <a:spLocks noChangeShapeType="1"/>
            </p:cNvSpPr>
            <p:nvPr/>
          </p:nvSpPr>
          <p:spPr bwMode="auto">
            <a:xfrm>
              <a:off x="3238" y="1632"/>
              <a:ext cx="308" cy="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45" name="Line 37"/>
            <p:cNvSpPr>
              <a:spLocks noChangeShapeType="1"/>
            </p:cNvSpPr>
            <p:nvPr/>
          </p:nvSpPr>
          <p:spPr bwMode="auto">
            <a:xfrm>
              <a:off x="3562" y="1556"/>
              <a:ext cx="91" cy="1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46" name="Line 38"/>
            <p:cNvSpPr>
              <a:spLocks noChangeShapeType="1"/>
            </p:cNvSpPr>
            <p:nvPr/>
          </p:nvSpPr>
          <p:spPr bwMode="auto">
            <a:xfrm flipV="1">
              <a:off x="3170" y="1512"/>
              <a:ext cx="114" cy="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47" name="Freeform 39"/>
            <p:cNvSpPr>
              <a:spLocks/>
            </p:cNvSpPr>
            <p:nvPr/>
          </p:nvSpPr>
          <p:spPr bwMode="auto">
            <a:xfrm>
              <a:off x="1790" y="2146"/>
              <a:ext cx="264" cy="82"/>
            </a:xfrm>
            <a:custGeom>
              <a:avLst/>
              <a:gdLst>
                <a:gd name="T0" fmla="*/ 0 w 264"/>
                <a:gd name="T1" fmla="*/ 82 h 82"/>
                <a:gd name="T2" fmla="*/ 264 w 264"/>
                <a:gd name="T3" fmla="*/ 0 h 82"/>
                <a:gd name="T4" fmla="*/ 0 60000 65536"/>
                <a:gd name="T5" fmla="*/ 0 60000 65536"/>
                <a:gd name="T6" fmla="*/ 0 w 264"/>
                <a:gd name="T7" fmla="*/ 0 h 82"/>
                <a:gd name="T8" fmla="*/ 264 w 264"/>
                <a:gd name="T9" fmla="*/ 82 h 8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64" h="82">
                  <a:moveTo>
                    <a:pt x="0" y="82"/>
                  </a:moveTo>
                  <a:lnTo>
                    <a:pt x="264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48" name="Freeform 40"/>
            <p:cNvSpPr>
              <a:spLocks/>
            </p:cNvSpPr>
            <p:nvPr/>
          </p:nvSpPr>
          <p:spPr bwMode="auto">
            <a:xfrm>
              <a:off x="1330" y="2110"/>
              <a:ext cx="152" cy="118"/>
            </a:xfrm>
            <a:custGeom>
              <a:avLst/>
              <a:gdLst>
                <a:gd name="T0" fmla="*/ 0 w 152"/>
                <a:gd name="T1" fmla="*/ 0 h 118"/>
                <a:gd name="T2" fmla="*/ 152 w 152"/>
                <a:gd name="T3" fmla="*/ 118 h 118"/>
                <a:gd name="T4" fmla="*/ 0 60000 65536"/>
                <a:gd name="T5" fmla="*/ 0 60000 65536"/>
                <a:gd name="T6" fmla="*/ 0 w 152"/>
                <a:gd name="T7" fmla="*/ 0 h 118"/>
                <a:gd name="T8" fmla="*/ 152 w 152"/>
                <a:gd name="T9" fmla="*/ 118 h 11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2" h="118">
                  <a:moveTo>
                    <a:pt x="0" y="0"/>
                  </a:moveTo>
                  <a:lnTo>
                    <a:pt x="152" y="118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49" name="Freeform 41"/>
            <p:cNvSpPr>
              <a:spLocks/>
            </p:cNvSpPr>
            <p:nvPr/>
          </p:nvSpPr>
          <p:spPr bwMode="auto">
            <a:xfrm>
              <a:off x="1454" y="2040"/>
              <a:ext cx="564" cy="82"/>
            </a:xfrm>
            <a:custGeom>
              <a:avLst/>
              <a:gdLst>
                <a:gd name="T0" fmla="*/ 0 w 564"/>
                <a:gd name="T1" fmla="*/ 0 h 82"/>
                <a:gd name="T2" fmla="*/ 564 w 564"/>
                <a:gd name="T3" fmla="*/ 82 h 82"/>
                <a:gd name="T4" fmla="*/ 0 60000 65536"/>
                <a:gd name="T5" fmla="*/ 0 60000 65536"/>
                <a:gd name="T6" fmla="*/ 0 w 564"/>
                <a:gd name="T7" fmla="*/ 0 h 82"/>
                <a:gd name="T8" fmla="*/ 564 w 564"/>
                <a:gd name="T9" fmla="*/ 82 h 8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64" h="82">
                  <a:moveTo>
                    <a:pt x="0" y="0"/>
                  </a:moveTo>
                  <a:lnTo>
                    <a:pt x="564" y="82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50" name="Freeform 42"/>
            <p:cNvSpPr>
              <a:spLocks/>
            </p:cNvSpPr>
            <p:nvPr/>
          </p:nvSpPr>
          <p:spPr bwMode="auto">
            <a:xfrm>
              <a:off x="1392" y="1878"/>
              <a:ext cx="76" cy="94"/>
            </a:xfrm>
            <a:custGeom>
              <a:avLst/>
              <a:gdLst>
                <a:gd name="T0" fmla="*/ 0 w 76"/>
                <a:gd name="T1" fmla="*/ 94 h 94"/>
                <a:gd name="T2" fmla="*/ 76 w 76"/>
                <a:gd name="T3" fmla="*/ 0 h 94"/>
                <a:gd name="T4" fmla="*/ 0 60000 65536"/>
                <a:gd name="T5" fmla="*/ 0 60000 65536"/>
                <a:gd name="T6" fmla="*/ 0 w 76"/>
                <a:gd name="T7" fmla="*/ 0 h 94"/>
                <a:gd name="T8" fmla="*/ 76 w 76"/>
                <a:gd name="T9" fmla="*/ 94 h 9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6" h="94">
                  <a:moveTo>
                    <a:pt x="0" y="94"/>
                  </a:moveTo>
                  <a:lnTo>
                    <a:pt x="76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51" name="Freeform 43"/>
            <p:cNvSpPr>
              <a:spLocks/>
            </p:cNvSpPr>
            <p:nvPr/>
          </p:nvSpPr>
          <p:spPr bwMode="auto">
            <a:xfrm>
              <a:off x="566" y="1502"/>
              <a:ext cx="252" cy="114"/>
            </a:xfrm>
            <a:custGeom>
              <a:avLst/>
              <a:gdLst>
                <a:gd name="T0" fmla="*/ 0 w 252"/>
                <a:gd name="T1" fmla="*/ 114 h 114"/>
                <a:gd name="T2" fmla="*/ 252 w 252"/>
                <a:gd name="T3" fmla="*/ 0 h 114"/>
                <a:gd name="T4" fmla="*/ 0 60000 65536"/>
                <a:gd name="T5" fmla="*/ 0 60000 65536"/>
                <a:gd name="T6" fmla="*/ 0 w 252"/>
                <a:gd name="T7" fmla="*/ 0 h 114"/>
                <a:gd name="T8" fmla="*/ 252 w 252"/>
                <a:gd name="T9" fmla="*/ 114 h 11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52" h="114">
                  <a:moveTo>
                    <a:pt x="0" y="114"/>
                  </a:moveTo>
                  <a:lnTo>
                    <a:pt x="252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52" name="Freeform 44"/>
            <p:cNvSpPr>
              <a:spLocks/>
            </p:cNvSpPr>
            <p:nvPr/>
          </p:nvSpPr>
          <p:spPr bwMode="auto">
            <a:xfrm>
              <a:off x="1002" y="1562"/>
              <a:ext cx="444" cy="258"/>
            </a:xfrm>
            <a:custGeom>
              <a:avLst/>
              <a:gdLst>
                <a:gd name="T0" fmla="*/ 0 w 444"/>
                <a:gd name="T1" fmla="*/ 0 h 258"/>
                <a:gd name="T2" fmla="*/ 444 w 444"/>
                <a:gd name="T3" fmla="*/ 258 h 258"/>
                <a:gd name="T4" fmla="*/ 0 60000 65536"/>
                <a:gd name="T5" fmla="*/ 0 60000 65536"/>
                <a:gd name="T6" fmla="*/ 0 w 444"/>
                <a:gd name="T7" fmla="*/ 0 h 258"/>
                <a:gd name="T8" fmla="*/ 444 w 444"/>
                <a:gd name="T9" fmla="*/ 258 h 25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44" h="258">
                  <a:moveTo>
                    <a:pt x="0" y="0"/>
                  </a:moveTo>
                  <a:lnTo>
                    <a:pt x="444" y="258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53" name="Freeform 45"/>
            <p:cNvSpPr>
              <a:spLocks/>
            </p:cNvSpPr>
            <p:nvPr/>
          </p:nvSpPr>
          <p:spPr bwMode="auto">
            <a:xfrm>
              <a:off x="2326" y="1680"/>
              <a:ext cx="654" cy="420"/>
            </a:xfrm>
            <a:custGeom>
              <a:avLst/>
              <a:gdLst>
                <a:gd name="T0" fmla="*/ 0 w 654"/>
                <a:gd name="T1" fmla="*/ 420 h 420"/>
                <a:gd name="T2" fmla="*/ 654 w 654"/>
                <a:gd name="T3" fmla="*/ 0 h 420"/>
                <a:gd name="T4" fmla="*/ 0 60000 65536"/>
                <a:gd name="T5" fmla="*/ 0 60000 65536"/>
                <a:gd name="T6" fmla="*/ 0 w 654"/>
                <a:gd name="T7" fmla="*/ 0 h 420"/>
                <a:gd name="T8" fmla="*/ 654 w 654"/>
                <a:gd name="T9" fmla="*/ 420 h 42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54" h="420">
                  <a:moveTo>
                    <a:pt x="0" y="420"/>
                  </a:moveTo>
                  <a:lnTo>
                    <a:pt x="654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54" name="Oval 46"/>
            <p:cNvSpPr>
              <a:spLocks noChangeArrowheads="1"/>
            </p:cNvSpPr>
            <p:nvPr/>
          </p:nvSpPr>
          <p:spPr bwMode="auto">
            <a:xfrm>
              <a:off x="2925" y="1617"/>
              <a:ext cx="313" cy="82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55" name="Line 47"/>
            <p:cNvSpPr>
              <a:spLocks noChangeShapeType="1"/>
            </p:cNvSpPr>
            <p:nvPr/>
          </p:nvSpPr>
          <p:spPr bwMode="auto">
            <a:xfrm>
              <a:off x="2925" y="1609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56" name="Line 48"/>
            <p:cNvSpPr>
              <a:spLocks noChangeShapeType="1"/>
            </p:cNvSpPr>
            <p:nvPr/>
          </p:nvSpPr>
          <p:spPr bwMode="auto">
            <a:xfrm>
              <a:off x="3238" y="1609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57" name="Rectangle 49"/>
            <p:cNvSpPr>
              <a:spLocks noChangeArrowheads="1"/>
            </p:cNvSpPr>
            <p:nvPr/>
          </p:nvSpPr>
          <p:spPr bwMode="auto">
            <a:xfrm>
              <a:off x="2925" y="1609"/>
              <a:ext cx="310" cy="5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45458" name="Oval 50"/>
            <p:cNvSpPr>
              <a:spLocks noChangeArrowheads="1"/>
            </p:cNvSpPr>
            <p:nvPr/>
          </p:nvSpPr>
          <p:spPr bwMode="auto">
            <a:xfrm>
              <a:off x="2922" y="1550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59" name="Rectangle 51"/>
            <p:cNvSpPr>
              <a:spLocks noChangeArrowheads="1"/>
            </p:cNvSpPr>
            <p:nvPr/>
          </p:nvSpPr>
          <p:spPr bwMode="auto">
            <a:xfrm>
              <a:off x="3009" y="1563"/>
              <a:ext cx="141" cy="122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60" name="Text Box 52"/>
            <p:cNvSpPr txBox="1">
              <a:spLocks noChangeArrowheads="1"/>
            </p:cNvSpPr>
            <p:nvPr/>
          </p:nvSpPr>
          <p:spPr bwMode="auto">
            <a:xfrm>
              <a:off x="2923" y="1498"/>
              <a:ext cx="320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2a</a:t>
              </a:r>
              <a:endParaRPr lang="en-US"/>
            </a:p>
          </p:txBody>
        </p:sp>
        <p:sp>
          <p:nvSpPr>
            <p:cNvPr id="145461" name="Text Box 53"/>
            <p:cNvSpPr txBox="1">
              <a:spLocks noChangeArrowheads="1"/>
            </p:cNvSpPr>
            <p:nvPr/>
          </p:nvSpPr>
          <p:spPr bwMode="auto">
            <a:xfrm>
              <a:off x="597" y="1585"/>
              <a:ext cx="45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/>
                <a:t>AS3</a:t>
              </a:r>
              <a:endParaRPr lang="en-US" sz="1800"/>
            </a:p>
          </p:txBody>
        </p:sp>
        <p:sp>
          <p:nvSpPr>
            <p:cNvPr id="145462" name="Text Box 54"/>
            <p:cNvSpPr txBox="1">
              <a:spLocks noChangeArrowheads="1"/>
            </p:cNvSpPr>
            <p:nvPr/>
          </p:nvSpPr>
          <p:spPr bwMode="auto">
            <a:xfrm>
              <a:off x="2380" y="2042"/>
              <a:ext cx="45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/>
                <a:t>AS1</a:t>
              </a:r>
              <a:endParaRPr lang="en-US" sz="1800"/>
            </a:p>
          </p:txBody>
        </p:sp>
        <p:sp>
          <p:nvSpPr>
            <p:cNvPr id="145463" name="Text Box 55"/>
            <p:cNvSpPr txBox="1">
              <a:spLocks noChangeArrowheads="1"/>
            </p:cNvSpPr>
            <p:nvPr/>
          </p:nvSpPr>
          <p:spPr bwMode="auto">
            <a:xfrm>
              <a:off x="3207" y="1787"/>
              <a:ext cx="42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/>
                <a:t>AS2</a:t>
              </a:r>
            </a:p>
          </p:txBody>
        </p:sp>
        <p:sp>
          <p:nvSpPr>
            <p:cNvPr id="145464" name="Oval 56"/>
            <p:cNvSpPr>
              <a:spLocks noChangeArrowheads="1"/>
            </p:cNvSpPr>
            <p:nvPr/>
          </p:nvSpPr>
          <p:spPr bwMode="auto">
            <a:xfrm>
              <a:off x="1137" y="2030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65" name="Line 57"/>
            <p:cNvSpPr>
              <a:spLocks noChangeShapeType="1"/>
            </p:cNvSpPr>
            <p:nvPr/>
          </p:nvSpPr>
          <p:spPr bwMode="auto">
            <a:xfrm>
              <a:off x="1137" y="2023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66" name="Line 58"/>
            <p:cNvSpPr>
              <a:spLocks noChangeShapeType="1"/>
            </p:cNvSpPr>
            <p:nvPr/>
          </p:nvSpPr>
          <p:spPr bwMode="auto">
            <a:xfrm>
              <a:off x="1451" y="2023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67" name="Rectangle 59"/>
            <p:cNvSpPr>
              <a:spLocks noChangeArrowheads="1"/>
            </p:cNvSpPr>
            <p:nvPr/>
          </p:nvSpPr>
          <p:spPr bwMode="auto">
            <a:xfrm>
              <a:off x="1137" y="2023"/>
              <a:ext cx="310" cy="47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45468" name="Oval 60"/>
            <p:cNvSpPr>
              <a:spLocks noChangeArrowheads="1"/>
            </p:cNvSpPr>
            <p:nvPr/>
          </p:nvSpPr>
          <p:spPr bwMode="auto">
            <a:xfrm>
              <a:off x="1134" y="1969"/>
              <a:ext cx="313" cy="96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69" name="Rectangle 61"/>
            <p:cNvSpPr>
              <a:spLocks noChangeArrowheads="1"/>
            </p:cNvSpPr>
            <p:nvPr/>
          </p:nvSpPr>
          <p:spPr bwMode="auto">
            <a:xfrm>
              <a:off x="1219" y="1995"/>
              <a:ext cx="142" cy="9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70" name="Text Box 62"/>
            <p:cNvSpPr txBox="1">
              <a:spLocks noChangeArrowheads="1"/>
            </p:cNvSpPr>
            <p:nvPr/>
          </p:nvSpPr>
          <p:spPr bwMode="auto">
            <a:xfrm>
              <a:off x="1137" y="1909"/>
              <a:ext cx="320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1a</a:t>
              </a:r>
              <a:endParaRPr lang="en-US"/>
            </a:p>
          </p:txBody>
        </p:sp>
        <p:grpSp>
          <p:nvGrpSpPr>
            <p:cNvPr id="145471" name="Group 63"/>
            <p:cNvGrpSpPr>
              <a:grpSpLocks/>
            </p:cNvGrpSpPr>
            <p:nvPr/>
          </p:nvGrpSpPr>
          <p:grpSpPr bwMode="auto">
            <a:xfrm>
              <a:off x="3270" y="1384"/>
              <a:ext cx="316" cy="269"/>
              <a:chOff x="4320" y="1936"/>
              <a:chExt cx="316" cy="269"/>
            </a:xfrm>
          </p:grpSpPr>
          <p:sp>
            <p:nvSpPr>
              <p:cNvPr id="145524" name="Oval 64"/>
              <p:cNvSpPr>
                <a:spLocks noChangeArrowheads="1"/>
              </p:cNvSpPr>
              <p:nvPr/>
            </p:nvSpPr>
            <p:spPr bwMode="auto">
              <a:xfrm>
                <a:off x="4323" y="2054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25" name="Line 65"/>
              <p:cNvSpPr>
                <a:spLocks noChangeShapeType="1"/>
              </p:cNvSpPr>
              <p:nvPr/>
            </p:nvSpPr>
            <p:spPr bwMode="auto">
              <a:xfrm>
                <a:off x="4323" y="2047"/>
                <a:ext cx="0" cy="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26" name="Line 66"/>
              <p:cNvSpPr>
                <a:spLocks noChangeShapeType="1"/>
              </p:cNvSpPr>
              <p:nvPr/>
            </p:nvSpPr>
            <p:spPr bwMode="auto">
              <a:xfrm>
                <a:off x="4636" y="2047"/>
                <a:ext cx="0" cy="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27" name="Rectangle 67"/>
              <p:cNvSpPr>
                <a:spLocks noChangeArrowheads="1"/>
              </p:cNvSpPr>
              <p:nvPr/>
            </p:nvSpPr>
            <p:spPr bwMode="auto">
              <a:xfrm>
                <a:off x="4323" y="2047"/>
                <a:ext cx="310" cy="51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5528" name="Oval 68"/>
              <p:cNvSpPr>
                <a:spLocks noChangeArrowheads="1"/>
              </p:cNvSpPr>
              <p:nvPr/>
            </p:nvSpPr>
            <p:spPr bwMode="auto">
              <a:xfrm>
                <a:off x="4320" y="1988"/>
                <a:ext cx="313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29" name="Rectangle 69"/>
              <p:cNvSpPr>
                <a:spLocks noChangeArrowheads="1"/>
              </p:cNvSpPr>
              <p:nvPr/>
            </p:nvSpPr>
            <p:spPr bwMode="auto">
              <a:xfrm>
                <a:off x="4407" y="2001"/>
                <a:ext cx="141" cy="11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30" name="Text Box 70"/>
              <p:cNvSpPr txBox="1">
                <a:spLocks noChangeArrowheads="1"/>
              </p:cNvSpPr>
              <p:nvPr/>
            </p:nvSpPr>
            <p:spPr bwMode="auto">
              <a:xfrm>
                <a:off x="4325" y="1936"/>
                <a:ext cx="310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000"/>
                  <a:t>2c</a:t>
                </a:r>
                <a:endParaRPr lang="en-US"/>
              </a:p>
            </p:txBody>
          </p:sp>
        </p:grpSp>
        <p:grpSp>
          <p:nvGrpSpPr>
            <p:cNvPr id="145472" name="Group 71"/>
            <p:cNvGrpSpPr>
              <a:grpSpLocks/>
            </p:cNvGrpSpPr>
            <p:nvPr/>
          </p:nvGrpSpPr>
          <p:grpSpPr bwMode="auto">
            <a:xfrm>
              <a:off x="3546" y="1606"/>
              <a:ext cx="321" cy="269"/>
              <a:chOff x="4596" y="2158"/>
              <a:chExt cx="321" cy="269"/>
            </a:xfrm>
          </p:grpSpPr>
          <p:sp>
            <p:nvSpPr>
              <p:cNvPr id="145517" name="Oval 72"/>
              <p:cNvSpPr>
                <a:spLocks noChangeArrowheads="1"/>
              </p:cNvSpPr>
              <p:nvPr/>
            </p:nvSpPr>
            <p:spPr bwMode="auto">
              <a:xfrm>
                <a:off x="4599" y="2276"/>
                <a:ext cx="311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18" name="Line 73"/>
              <p:cNvSpPr>
                <a:spLocks noChangeShapeType="1"/>
              </p:cNvSpPr>
              <p:nvPr/>
            </p:nvSpPr>
            <p:spPr bwMode="auto">
              <a:xfrm>
                <a:off x="4599" y="2269"/>
                <a:ext cx="0" cy="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19" name="Line 74"/>
              <p:cNvSpPr>
                <a:spLocks noChangeShapeType="1"/>
              </p:cNvSpPr>
              <p:nvPr/>
            </p:nvSpPr>
            <p:spPr bwMode="auto">
              <a:xfrm>
                <a:off x="4910" y="2269"/>
                <a:ext cx="0" cy="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20" name="Rectangle 75"/>
              <p:cNvSpPr>
                <a:spLocks noChangeArrowheads="1"/>
              </p:cNvSpPr>
              <p:nvPr/>
            </p:nvSpPr>
            <p:spPr bwMode="auto">
              <a:xfrm>
                <a:off x="4599" y="2269"/>
                <a:ext cx="310" cy="51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5521" name="Oval 76"/>
              <p:cNvSpPr>
                <a:spLocks noChangeArrowheads="1"/>
              </p:cNvSpPr>
              <p:nvPr/>
            </p:nvSpPr>
            <p:spPr bwMode="auto">
              <a:xfrm>
                <a:off x="4596" y="2208"/>
                <a:ext cx="313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22" name="Rectangle 77"/>
              <p:cNvSpPr>
                <a:spLocks noChangeArrowheads="1"/>
              </p:cNvSpPr>
              <p:nvPr/>
            </p:nvSpPr>
            <p:spPr bwMode="auto">
              <a:xfrm>
                <a:off x="4683" y="2221"/>
                <a:ext cx="141" cy="11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23" name="Text Box 78"/>
              <p:cNvSpPr txBox="1">
                <a:spLocks noChangeArrowheads="1"/>
              </p:cNvSpPr>
              <p:nvPr/>
            </p:nvSpPr>
            <p:spPr bwMode="auto">
              <a:xfrm>
                <a:off x="4598" y="2158"/>
                <a:ext cx="319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000"/>
                  <a:t>2b</a:t>
                </a:r>
                <a:endParaRPr lang="en-US"/>
              </a:p>
            </p:txBody>
          </p:sp>
        </p:grpSp>
        <p:grpSp>
          <p:nvGrpSpPr>
            <p:cNvPr id="145473" name="Group 79"/>
            <p:cNvGrpSpPr>
              <a:grpSpLocks/>
            </p:cNvGrpSpPr>
            <p:nvPr/>
          </p:nvGrpSpPr>
          <p:grpSpPr bwMode="auto">
            <a:xfrm>
              <a:off x="2015" y="1976"/>
              <a:ext cx="321" cy="269"/>
              <a:chOff x="2015" y="1976"/>
              <a:chExt cx="321" cy="269"/>
            </a:xfrm>
          </p:grpSpPr>
          <p:sp>
            <p:nvSpPr>
              <p:cNvPr id="145509" name="Oval 80"/>
              <p:cNvSpPr>
                <a:spLocks noChangeArrowheads="1"/>
              </p:cNvSpPr>
              <p:nvPr/>
            </p:nvSpPr>
            <p:spPr bwMode="auto">
              <a:xfrm>
                <a:off x="2019" y="2102"/>
                <a:ext cx="311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10" name="Line 81"/>
              <p:cNvSpPr>
                <a:spLocks noChangeShapeType="1"/>
              </p:cNvSpPr>
              <p:nvPr/>
            </p:nvSpPr>
            <p:spPr bwMode="auto">
              <a:xfrm>
                <a:off x="2019" y="209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11" name="Line 82"/>
              <p:cNvSpPr>
                <a:spLocks noChangeShapeType="1"/>
              </p:cNvSpPr>
              <p:nvPr/>
            </p:nvSpPr>
            <p:spPr bwMode="auto">
              <a:xfrm>
                <a:off x="2330" y="2097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12" name="Rectangle 83"/>
              <p:cNvSpPr>
                <a:spLocks noChangeArrowheads="1"/>
              </p:cNvSpPr>
              <p:nvPr/>
            </p:nvSpPr>
            <p:spPr bwMode="auto">
              <a:xfrm>
                <a:off x="2019" y="2097"/>
                <a:ext cx="310" cy="47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5513" name="Oval 84"/>
              <p:cNvSpPr>
                <a:spLocks noChangeArrowheads="1"/>
              </p:cNvSpPr>
              <p:nvPr/>
            </p:nvSpPr>
            <p:spPr bwMode="auto">
              <a:xfrm>
                <a:off x="2016" y="2036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5514" name="Group 85"/>
              <p:cNvGrpSpPr>
                <a:grpSpLocks/>
              </p:cNvGrpSpPr>
              <p:nvPr/>
            </p:nvGrpSpPr>
            <p:grpSpPr bwMode="auto">
              <a:xfrm>
                <a:off x="2015" y="1976"/>
                <a:ext cx="321" cy="269"/>
                <a:chOff x="2894" y="2425"/>
                <a:chExt cx="328" cy="269"/>
              </a:xfrm>
            </p:grpSpPr>
            <p:sp>
              <p:nvSpPr>
                <p:cNvPr id="145515" name="Rectangle 86"/>
                <p:cNvSpPr>
                  <a:spLocks noChangeArrowheads="1"/>
                </p:cNvSpPr>
                <p:nvPr/>
              </p:nvSpPr>
              <p:spPr bwMode="auto">
                <a:xfrm>
                  <a:off x="2982" y="2490"/>
                  <a:ext cx="144" cy="13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516" name="Text Box 87"/>
                <p:cNvSpPr txBox="1">
                  <a:spLocks noChangeArrowheads="1"/>
                </p:cNvSpPr>
                <p:nvPr/>
              </p:nvSpPr>
              <p:spPr bwMode="auto">
                <a:xfrm>
                  <a:off x="2894" y="2425"/>
                  <a:ext cx="328" cy="2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2000"/>
                    <a:t>1b</a:t>
                  </a:r>
                  <a:endParaRPr lang="en-US"/>
                </a:p>
              </p:txBody>
            </p:sp>
          </p:grpSp>
        </p:grpSp>
        <p:sp>
          <p:nvSpPr>
            <p:cNvPr id="145474" name="Freeform 88"/>
            <p:cNvSpPr>
              <a:spLocks/>
            </p:cNvSpPr>
            <p:nvPr/>
          </p:nvSpPr>
          <p:spPr bwMode="auto">
            <a:xfrm>
              <a:off x="1457" y="2310"/>
              <a:ext cx="1848" cy="414"/>
            </a:xfrm>
            <a:custGeom>
              <a:avLst/>
              <a:gdLst>
                <a:gd name="T0" fmla="*/ 0 w 1848"/>
                <a:gd name="T1" fmla="*/ 414 h 414"/>
                <a:gd name="T2" fmla="*/ 84 w 1848"/>
                <a:gd name="T3" fmla="*/ 0 h 414"/>
                <a:gd name="T4" fmla="*/ 384 w 1848"/>
                <a:gd name="T5" fmla="*/ 6 h 414"/>
                <a:gd name="T6" fmla="*/ 1848 w 1848"/>
                <a:gd name="T7" fmla="*/ 414 h 414"/>
                <a:gd name="T8" fmla="*/ 0 w 1848"/>
                <a:gd name="T9" fmla="*/ 414 h 4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8"/>
                <a:gd name="T16" fmla="*/ 0 h 414"/>
                <a:gd name="T17" fmla="*/ 1848 w 1848"/>
                <a:gd name="T18" fmla="*/ 414 h 4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8" h="414">
                  <a:moveTo>
                    <a:pt x="0" y="414"/>
                  </a:moveTo>
                  <a:lnTo>
                    <a:pt x="84" y="0"/>
                  </a:lnTo>
                  <a:lnTo>
                    <a:pt x="384" y="6"/>
                  </a:lnTo>
                  <a:lnTo>
                    <a:pt x="1848" y="414"/>
                  </a:lnTo>
                  <a:lnTo>
                    <a:pt x="0" y="414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5F5F5F"/>
                </a:gs>
              </a:gsLst>
              <a:lin ang="5400000" scaled="1"/>
            </a:gradFill>
            <a:ln w="9525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75" name="Rectangle 89"/>
            <p:cNvSpPr>
              <a:spLocks noChangeArrowheads="1"/>
            </p:cNvSpPr>
            <p:nvPr/>
          </p:nvSpPr>
          <p:spPr bwMode="auto">
            <a:xfrm>
              <a:off x="1462" y="2737"/>
              <a:ext cx="1833" cy="11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5476" name="Group 90"/>
            <p:cNvGrpSpPr>
              <a:grpSpLocks/>
            </p:cNvGrpSpPr>
            <p:nvPr/>
          </p:nvGrpSpPr>
          <p:grpSpPr bwMode="auto">
            <a:xfrm>
              <a:off x="1578" y="2818"/>
              <a:ext cx="736" cy="479"/>
              <a:chOff x="1595" y="2898"/>
              <a:chExt cx="736" cy="479"/>
            </a:xfrm>
          </p:grpSpPr>
          <p:sp>
            <p:nvSpPr>
              <p:cNvPr id="145507" name="Oval 91"/>
              <p:cNvSpPr>
                <a:spLocks noChangeArrowheads="1"/>
              </p:cNvSpPr>
              <p:nvPr/>
            </p:nvSpPr>
            <p:spPr bwMode="auto">
              <a:xfrm>
                <a:off x="1595" y="2898"/>
                <a:ext cx="736" cy="479"/>
              </a:xfrm>
              <a:prstGeom prst="ellips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08" name="Text Box 92"/>
              <p:cNvSpPr txBox="1">
                <a:spLocks noChangeArrowheads="1"/>
              </p:cNvSpPr>
              <p:nvPr/>
            </p:nvSpPr>
            <p:spPr bwMode="auto">
              <a:xfrm>
                <a:off x="1733" y="2942"/>
                <a:ext cx="553" cy="4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99"/>
                    </a:solidFill>
                  </a:rPr>
                  <a:t>Intra-AS</a:t>
                </a:r>
              </a:p>
              <a:p>
                <a:pPr eaLnBrk="1" hangingPunct="1"/>
                <a:r>
                  <a:rPr lang="en-US" sz="1200">
                    <a:solidFill>
                      <a:srgbClr val="000099"/>
                    </a:solidFill>
                  </a:rPr>
                  <a:t>Routing </a:t>
                </a:r>
              </a:p>
              <a:p>
                <a:pPr eaLnBrk="1" hangingPunct="1"/>
                <a:r>
                  <a:rPr lang="en-US" sz="1200">
                    <a:solidFill>
                      <a:srgbClr val="000099"/>
                    </a:solidFill>
                  </a:rPr>
                  <a:t>algorithm</a:t>
                </a:r>
              </a:p>
            </p:txBody>
          </p:sp>
        </p:grpSp>
        <p:grpSp>
          <p:nvGrpSpPr>
            <p:cNvPr id="145477" name="Group 93"/>
            <p:cNvGrpSpPr>
              <a:grpSpLocks/>
            </p:cNvGrpSpPr>
            <p:nvPr/>
          </p:nvGrpSpPr>
          <p:grpSpPr bwMode="auto">
            <a:xfrm>
              <a:off x="2402" y="2826"/>
              <a:ext cx="736" cy="479"/>
              <a:chOff x="2402" y="2826"/>
              <a:chExt cx="736" cy="479"/>
            </a:xfrm>
          </p:grpSpPr>
          <p:sp>
            <p:nvSpPr>
              <p:cNvPr id="145505" name="Oval 94"/>
              <p:cNvSpPr>
                <a:spLocks noChangeArrowheads="1"/>
              </p:cNvSpPr>
              <p:nvPr/>
            </p:nvSpPr>
            <p:spPr bwMode="auto">
              <a:xfrm>
                <a:off x="2402" y="2828"/>
                <a:ext cx="736" cy="477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06" name="Text Box 95"/>
              <p:cNvSpPr txBox="1">
                <a:spLocks noChangeArrowheads="1"/>
              </p:cNvSpPr>
              <p:nvPr/>
            </p:nvSpPr>
            <p:spPr bwMode="auto">
              <a:xfrm>
                <a:off x="2539" y="2862"/>
                <a:ext cx="553" cy="4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FF0000"/>
                    </a:solidFill>
                  </a:rPr>
                  <a:t>Inter-AS</a:t>
                </a:r>
              </a:p>
              <a:p>
                <a:pPr eaLnBrk="1" hangingPunct="1"/>
                <a:r>
                  <a:rPr lang="en-US" sz="1200">
                    <a:solidFill>
                      <a:srgbClr val="FF0000"/>
                    </a:solidFill>
                  </a:rPr>
                  <a:t>Routing </a:t>
                </a:r>
              </a:p>
              <a:p>
                <a:pPr eaLnBrk="1" hangingPunct="1"/>
                <a:r>
                  <a:rPr lang="en-US" sz="1200">
                    <a:solidFill>
                      <a:srgbClr val="FF0000"/>
                    </a:solidFill>
                  </a:rPr>
                  <a:t>algorithm</a:t>
                </a:r>
              </a:p>
            </p:txBody>
          </p:sp>
        </p:grpSp>
        <p:sp>
          <p:nvSpPr>
            <p:cNvPr id="145478" name="Rectangle 96"/>
            <p:cNvSpPr>
              <a:spLocks noChangeArrowheads="1"/>
            </p:cNvSpPr>
            <p:nvPr/>
          </p:nvSpPr>
          <p:spPr bwMode="auto">
            <a:xfrm>
              <a:off x="1932" y="3447"/>
              <a:ext cx="780" cy="26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1400"/>
                <a:t>Forwarding</a:t>
              </a:r>
            </a:p>
            <a:p>
              <a:pPr algn="ctr" eaLnBrk="1" hangingPunct="1"/>
              <a:r>
                <a:rPr lang="en-US" sz="1400"/>
                <a:t>table</a:t>
              </a:r>
            </a:p>
          </p:txBody>
        </p:sp>
        <p:sp>
          <p:nvSpPr>
            <p:cNvPr id="145479" name="Freeform 97"/>
            <p:cNvSpPr>
              <a:spLocks/>
            </p:cNvSpPr>
            <p:nvPr/>
          </p:nvSpPr>
          <p:spPr bwMode="auto">
            <a:xfrm>
              <a:off x="1648" y="3217"/>
              <a:ext cx="275" cy="345"/>
            </a:xfrm>
            <a:custGeom>
              <a:avLst/>
              <a:gdLst>
                <a:gd name="T0" fmla="*/ 0 w 275"/>
                <a:gd name="T1" fmla="*/ 0 h 345"/>
                <a:gd name="T2" fmla="*/ 71 w 275"/>
                <a:gd name="T3" fmla="*/ 230 h 345"/>
                <a:gd name="T4" fmla="*/ 275 w 275"/>
                <a:gd name="T5" fmla="*/ 345 h 345"/>
                <a:gd name="T6" fmla="*/ 0 60000 65536"/>
                <a:gd name="T7" fmla="*/ 0 60000 65536"/>
                <a:gd name="T8" fmla="*/ 0 60000 65536"/>
                <a:gd name="T9" fmla="*/ 0 w 275"/>
                <a:gd name="T10" fmla="*/ 0 h 345"/>
                <a:gd name="T11" fmla="*/ 275 w 275"/>
                <a:gd name="T12" fmla="*/ 345 h 3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5" h="345">
                  <a:moveTo>
                    <a:pt x="0" y="0"/>
                  </a:moveTo>
                  <a:cubicBezTo>
                    <a:pt x="12" y="86"/>
                    <a:pt x="25" y="173"/>
                    <a:pt x="71" y="230"/>
                  </a:cubicBezTo>
                  <a:cubicBezTo>
                    <a:pt x="117" y="287"/>
                    <a:pt x="241" y="326"/>
                    <a:pt x="275" y="345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80" name="Freeform 98"/>
            <p:cNvSpPr>
              <a:spLocks/>
            </p:cNvSpPr>
            <p:nvPr/>
          </p:nvSpPr>
          <p:spPr bwMode="auto">
            <a:xfrm>
              <a:off x="2712" y="3217"/>
              <a:ext cx="354" cy="372"/>
            </a:xfrm>
            <a:custGeom>
              <a:avLst/>
              <a:gdLst>
                <a:gd name="T0" fmla="*/ 354 w 354"/>
                <a:gd name="T1" fmla="*/ 0 h 372"/>
                <a:gd name="T2" fmla="*/ 248 w 354"/>
                <a:gd name="T3" fmla="*/ 274 h 372"/>
                <a:gd name="T4" fmla="*/ 0 w 354"/>
                <a:gd name="T5" fmla="*/ 372 h 372"/>
                <a:gd name="T6" fmla="*/ 0 60000 65536"/>
                <a:gd name="T7" fmla="*/ 0 60000 65536"/>
                <a:gd name="T8" fmla="*/ 0 60000 65536"/>
                <a:gd name="T9" fmla="*/ 0 w 354"/>
                <a:gd name="T10" fmla="*/ 0 h 372"/>
                <a:gd name="T11" fmla="*/ 354 w 354"/>
                <a:gd name="T12" fmla="*/ 372 h 3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4" h="372">
                  <a:moveTo>
                    <a:pt x="354" y="0"/>
                  </a:moveTo>
                  <a:cubicBezTo>
                    <a:pt x="330" y="106"/>
                    <a:pt x="307" y="212"/>
                    <a:pt x="248" y="274"/>
                  </a:cubicBezTo>
                  <a:cubicBezTo>
                    <a:pt x="189" y="336"/>
                    <a:pt x="41" y="354"/>
                    <a:pt x="0" y="372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5481" name="Group 99"/>
            <p:cNvGrpSpPr>
              <a:grpSpLocks/>
            </p:cNvGrpSpPr>
            <p:nvPr/>
          </p:nvGrpSpPr>
          <p:grpSpPr bwMode="auto">
            <a:xfrm>
              <a:off x="419" y="1222"/>
              <a:ext cx="316" cy="269"/>
              <a:chOff x="2016" y="1976"/>
              <a:chExt cx="316" cy="269"/>
            </a:xfrm>
          </p:grpSpPr>
          <p:sp>
            <p:nvSpPr>
              <p:cNvPr id="145497" name="Oval 100"/>
              <p:cNvSpPr>
                <a:spLocks noChangeArrowheads="1"/>
              </p:cNvSpPr>
              <p:nvPr/>
            </p:nvSpPr>
            <p:spPr bwMode="auto">
              <a:xfrm>
                <a:off x="2019" y="2102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498" name="Line 101"/>
              <p:cNvSpPr>
                <a:spLocks noChangeShapeType="1"/>
              </p:cNvSpPr>
              <p:nvPr/>
            </p:nvSpPr>
            <p:spPr bwMode="auto">
              <a:xfrm>
                <a:off x="2019" y="2095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499" name="Line 102"/>
              <p:cNvSpPr>
                <a:spLocks noChangeShapeType="1"/>
              </p:cNvSpPr>
              <p:nvPr/>
            </p:nvSpPr>
            <p:spPr bwMode="auto">
              <a:xfrm>
                <a:off x="2332" y="2095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00" name="Rectangle 103"/>
              <p:cNvSpPr>
                <a:spLocks noChangeArrowheads="1"/>
              </p:cNvSpPr>
              <p:nvPr/>
            </p:nvSpPr>
            <p:spPr bwMode="auto">
              <a:xfrm>
                <a:off x="2019" y="2095"/>
                <a:ext cx="310" cy="50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5501" name="Oval 104"/>
              <p:cNvSpPr>
                <a:spLocks noChangeArrowheads="1"/>
              </p:cNvSpPr>
              <p:nvPr/>
            </p:nvSpPr>
            <p:spPr bwMode="auto">
              <a:xfrm>
                <a:off x="2016" y="2037"/>
                <a:ext cx="313" cy="94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5502" name="Group 105"/>
              <p:cNvGrpSpPr>
                <a:grpSpLocks/>
              </p:cNvGrpSpPr>
              <p:nvPr/>
            </p:nvGrpSpPr>
            <p:grpSpPr bwMode="auto">
              <a:xfrm>
                <a:off x="2020" y="1976"/>
                <a:ext cx="308" cy="269"/>
                <a:chOff x="2899" y="2425"/>
                <a:chExt cx="315" cy="269"/>
              </a:xfrm>
            </p:grpSpPr>
            <p:sp>
              <p:nvSpPr>
                <p:cNvPr id="145503" name="Rectangle 106"/>
                <p:cNvSpPr>
                  <a:spLocks noChangeArrowheads="1"/>
                </p:cNvSpPr>
                <p:nvPr/>
              </p:nvSpPr>
              <p:spPr bwMode="auto">
                <a:xfrm>
                  <a:off x="2982" y="2490"/>
                  <a:ext cx="142" cy="130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504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2899" y="2425"/>
                  <a:ext cx="315" cy="2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2000"/>
                    <a:t>3c</a:t>
                  </a:r>
                  <a:endParaRPr lang="en-US"/>
                </a:p>
              </p:txBody>
            </p:sp>
          </p:grpSp>
        </p:grpSp>
        <p:sp>
          <p:nvSpPr>
            <p:cNvPr id="145482" name="Line 108"/>
            <p:cNvSpPr>
              <a:spLocks noChangeShapeType="1"/>
            </p:cNvSpPr>
            <p:nvPr/>
          </p:nvSpPr>
          <p:spPr bwMode="auto">
            <a:xfrm flipH="1">
              <a:off x="443" y="1436"/>
              <a:ext cx="62" cy="1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83" name="Line 109"/>
            <p:cNvSpPr>
              <a:spLocks noChangeShapeType="1"/>
            </p:cNvSpPr>
            <p:nvPr/>
          </p:nvSpPr>
          <p:spPr bwMode="auto">
            <a:xfrm>
              <a:off x="136" y="1482"/>
              <a:ext cx="145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84" name="Line 110"/>
            <p:cNvSpPr>
              <a:spLocks noChangeShapeType="1"/>
            </p:cNvSpPr>
            <p:nvPr/>
          </p:nvSpPr>
          <p:spPr bwMode="auto">
            <a:xfrm flipH="1">
              <a:off x="635" y="1127"/>
              <a:ext cx="136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85" name="Line 111"/>
            <p:cNvSpPr>
              <a:spLocks noChangeShapeType="1"/>
            </p:cNvSpPr>
            <p:nvPr/>
          </p:nvSpPr>
          <p:spPr bwMode="auto">
            <a:xfrm>
              <a:off x="356" y="1118"/>
              <a:ext cx="120" cy="1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86" name="Line 112"/>
            <p:cNvSpPr>
              <a:spLocks noChangeShapeType="1"/>
            </p:cNvSpPr>
            <p:nvPr/>
          </p:nvSpPr>
          <p:spPr bwMode="auto">
            <a:xfrm flipH="1">
              <a:off x="1016" y="1211"/>
              <a:ext cx="7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87" name="Line 113"/>
            <p:cNvSpPr>
              <a:spLocks noChangeShapeType="1"/>
            </p:cNvSpPr>
            <p:nvPr/>
          </p:nvSpPr>
          <p:spPr bwMode="auto">
            <a:xfrm>
              <a:off x="3854" y="1728"/>
              <a:ext cx="2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88" name="Line 114"/>
            <p:cNvSpPr>
              <a:spLocks noChangeShapeType="1"/>
            </p:cNvSpPr>
            <p:nvPr/>
          </p:nvSpPr>
          <p:spPr bwMode="auto">
            <a:xfrm flipV="1">
              <a:off x="3795" y="1415"/>
              <a:ext cx="262" cy="2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89" name="Line 115"/>
            <p:cNvSpPr>
              <a:spLocks noChangeShapeType="1"/>
            </p:cNvSpPr>
            <p:nvPr/>
          </p:nvSpPr>
          <p:spPr bwMode="auto">
            <a:xfrm flipH="1" flipV="1">
              <a:off x="3244" y="1245"/>
              <a:ext cx="127" cy="2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90" name="Line 116"/>
            <p:cNvSpPr>
              <a:spLocks noChangeShapeType="1"/>
            </p:cNvSpPr>
            <p:nvPr/>
          </p:nvSpPr>
          <p:spPr bwMode="auto">
            <a:xfrm flipH="1" flipV="1">
              <a:off x="2932" y="1347"/>
              <a:ext cx="136" cy="18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91" name="Line 117"/>
            <p:cNvSpPr>
              <a:spLocks noChangeShapeType="1"/>
            </p:cNvSpPr>
            <p:nvPr/>
          </p:nvSpPr>
          <p:spPr bwMode="auto">
            <a:xfrm flipH="1">
              <a:off x="1042" y="2092"/>
              <a:ext cx="135" cy="1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92" name="Line 118"/>
            <p:cNvSpPr>
              <a:spLocks noChangeShapeType="1"/>
            </p:cNvSpPr>
            <p:nvPr/>
          </p:nvSpPr>
          <p:spPr bwMode="auto">
            <a:xfrm flipH="1" flipV="1">
              <a:off x="1008" y="1991"/>
              <a:ext cx="127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93" name="Line 119"/>
            <p:cNvSpPr>
              <a:spLocks noChangeShapeType="1"/>
            </p:cNvSpPr>
            <p:nvPr/>
          </p:nvSpPr>
          <p:spPr bwMode="auto">
            <a:xfrm flipH="1">
              <a:off x="1279" y="2262"/>
              <a:ext cx="212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94" name="Line 120"/>
            <p:cNvSpPr>
              <a:spLocks noChangeShapeType="1"/>
            </p:cNvSpPr>
            <p:nvPr/>
          </p:nvSpPr>
          <p:spPr bwMode="auto">
            <a:xfrm flipV="1">
              <a:off x="1762" y="1804"/>
              <a:ext cx="229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95" name="Line 121"/>
            <p:cNvSpPr>
              <a:spLocks noChangeShapeType="1"/>
            </p:cNvSpPr>
            <p:nvPr/>
          </p:nvSpPr>
          <p:spPr bwMode="auto">
            <a:xfrm>
              <a:off x="2219" y="2177"/>
              <a:ext cx="119" cy="1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96" name="Line 122"/>
            <p:cNvSpPr>
              <a:spLocks noChangeShapeType="1"/>
            </p:cNvSpPr>
            <p:nvPr/>
          </p:nvSpPr>
          <p:spPr bwMode="auto">
            <a:xfrm>
              <a:off x="1737" y="1880"/>
              <a:ext cx="145" cy="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357" name="Rectangle 123"/>
          <p:cNvSpPr>
            <a:spLocks noGrp="1" noChangeArrowheads="1"/>
          </p:cNvSpPr>
          <p:nvPr>
            <p:ph type="title"/>
          </p:nvPr>
        </p:nvSpPr>
        <p:spPr>
          <a:xfrm>
            <a:off x="422275" y="228600"/>
            <a:ext cx="7772400" cy="839788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Interconnected ASes</a:t>
            </a:r>
          </a:p>
        </p:txBody>
      </p:sp>
      <p:sp>
        <p:nvSpPr>
          <p:cNvPr id="100358" name="Rectangle 124"/>
          <p:cNvSpPr>
            <a:spLocks noGrp="1" noChangeArrowheads="1"/>
          </p:cNvSpPr>
          <p:nvPr>
            <p:ph type="body" sz="half" idx="2"/>
          </p:nvPr>
        </p:nvSpPr>
        <p:spPr>
          <a:xfrm>
            <a:off x="5114925" y="3082149"/>
            <a:ext cx="3810000" cy="3400425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sz="2400" dirty="0">
                <a:cs typeface="+mn-cs"/>
              </a:rPr>
              <a:t>forwarding table  configured by both intra- and inter-AS routing algorithm</a:t>
            </a:r>
          </a:p>
          <a:p>
            <a:pPr lvl="1">
              <a:defRPr/>
            </a:pPr>
            <a:r>
              <a:rPr lang="en-US" dirty="0"/>
              <a:t>intra-AS routing determine entries for destinations within AS</a:t>
            </a:r>
          </a:p>
          <a:p>
            <a:pPr lvl="1">
              <a:defRPr/>
            </a:pPr>
            <a:r>
              <a:rPr lang="en-US" dirty="0"/>
              <a:t>inter-AS &amp; intra-AS determine entries for external destinations</a:t>
            </a:r>
          </a:p>
        </p:txBody>
      </p:sp>
      <p:pic>
        <p:nvPicPr>
          <p:cNvPr id="145414" name="Picture 126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884238"/>
            <a:ext cx="5027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429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ED32C2-4D1B-3E49-874B-F1649DBC6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1EE2D8-39B0-7846-A57C-3D59A194A94D}"/>
              </a:ext>
            </a:extLst>
          </p:cNvPr>
          <p:cNvSpPr txBox="1"/>
          <p:nvPr/>
        </p:nvSpPr>
        <p:spPr>
          <a:xfrm>
            <a:off x="0" y="2731477"/>
            <a:ext cx="9144000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Intra-AS Routing</a:t>
            </a:r>
          </a:p>
        </p:txBody>
      </p:sp>
    </p:spTree>
    <p:extLst>
      <p:ext uri="{BB962C8B-B14F-4D97-AF65-F5344CB8AC3E}">
        <p14:creationId xmlns:p14="http://schemas.microsoft.com/office/powerpoint/2010/main" val="15533832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Rectangle 2"/>
          <p:cNvSpPr>
            <a:spLocks noGrp="1" noChangeArrowheads="1"/>
          </p:cNvSpPr>
          <p:nvPr>
            <p:ph type="title"/>
          </p:nvPr>
        </p:nvSpPr>
        <p:spPr>
          <a:xfrm>
            <a:off x="577280" y="324030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>
                <a:cs typeface="+mj-cs"/>
              </a:rPr>
              <a:t>Intra-AS Routing</a:t>
            </a:r>
          </a:p>
        </p:txBody>
      </p:sp>
      <p:sp>
        <p:nvSpPr>
          <p:cNvPr id="1065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n-cs"/>
              </a:rPr>
              <a:t>also known as </a:t>
            </a:r>
            <a:r>
              <a:rPr lang="en-US" i="1" dirty="0">
                <a:solidFill>
                  <a:srgbClr val="CC0000"/>
                </a:solidFill>
                <a:cs typeface="+mn-cs"/>
              </a:rPr>
              <a:t>interior gateway protocols (IGP)</a:t>
            </a:r>
          </a:p>
          <a:p>
            <a:pPr>
              <a:defRPr/>
            </a:pPr>
            <a:r>
              <a:rPr lang="en-US" dirty="0">
                <a:cs typeface="+mn-cs"/>
              </a:rPr>
              <a:t>most common intra-AS routing protocols:</a:t>
            </a:r>
          </a:p>
          <a:p>
            <a:pPr lvl="1">
              <a:defRPr/>
            </a:pPr>
            <a:r>
              <a:rPr lang="en-US" sz="2800" dirty="0"/>
              <a:t>RIP: Routing Information Protocol</a:t>
            </a:r>
          </a:p>
          <a:p>
            <a:pPr lvl="1">
              <a:defRPr/>
            </a:pPr>
            <a:r>
              <a:rPr lang="en-US" sz="2800" dirty="0"/>
              <a:t>OSPF: Open Shortest Path First</a:t>
            </a:r>
          </a:p>
          <a:p>
            <a:pPr lvl="1">
              <a:defRPr/>
            </a:pPr>
            <a:r>
              <a:rPr lang="en-US" sz="2800" dirty="0"/>
              <a:t>IGRP: Interior Gateway Routing Protocol (Cisco proprietary </a:t>
            </a:r>
            <a:r>
              <a:rPr lang="en-US" sz="2000" dirty="0"/>
              <a:t>for decades, until 2016</a:t>
            </a:r>
            <a:r>
              <a:rPr lang="en-US" sz="2800" dirty="0"/>
              <a:t>)</a:t>
            </a:r>
          </a:p>
        </p:txBody>
      </p:sp>
      <p:pic>
        <p:nvPicPr>
          <p:cNvPr id="151557" name="Picture 4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1236341"/>
            <a:ext cx="41132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992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9" name="Picture 5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09354"/>
            <a:ext cx="7313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>
                <a:cs typeface="+mj-cs"/>
              </a:rPr>
              <a:t>OSPF (Open Shortest Path First)</a:t>
            </a:r>
          </a:p>
        </p:txBody>
      </p:sp>
      <p:sp>
        <p:nvSpPr>
          <p:cNvPr id="1577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8229600" cy="5105400"/>
          </a:xfrm>
        </p:spPr>
        <p:txBody>
          <a:bodyPr/>
          <a:lstStyle/>
          <a:p>
            <a:r>
              <a:rPr lang="en-US" altLang="ja-JP" dirty="0"/>
              <a:t>“open”: publicly available</a:t>
            </a:r>
          </a:p>
          <a:p>
            <a:r>
              <a:rPr lang="en-US" dirty="0"/>
              <a:t>uses link-state algorithm </a:t>
            </a:r>
          </a:p>
          <a:p>
            <a:pPr lvl="1"/>
            <a:r>
              <a:rPr lang="en-US" dirty="0"/>
              <a:t>link state packet dissemination</a:t>
            </a:r>
          </a:p>
          <a:p>
            <a:pPr lvl="1"/>
            <a:r>
              <a:rPr lang="en-US" dirty="0"/>
              <a:t>topology map at each node</a:t>
            </a:r>
          </a:p>
          <a:p>
            <a:pPr lvl="1"/>
            <a:r>
              <a:rPr lang="en-US" dirty="0"/>
              <a:t>route computation using Dijkstra</a:t>
            </a:r>
            <a:r>
              <a:rPr lang="ja-JP" altLang="en-US" dirty="0"/>
              <a:t>’</a:t>
            </a:r>
            <a:r>
              <a:rPr lang="en-US" altLang="ja-JP" dirty="0"/>
              <a:t>s algorithm</a:t>
            </a:r>
          </a:p>
          <a:p>
            <a:r>
              <a:rPr lang="en-US" dirty="0"/>
              <a:t>router floods OSPF link-state advertisements to all other routers in </a:t>
            </a:r>
            <a:r>
              <a:rPr lang="en-US" i="1" dirty="0">
                <a:solidFill>
                  <a:srgbClr val="CC0000"/>
                </a:solidFill>
              </a:rPr>
              <a:t>entire</a:t>
            </a:r>
            <a:r>
              <a:rPr lang="en-US" dirty="0"/>
              <a:t> AS</a:t>
            </a:r>
          </a:p>
          <a:p>
            <a:pPr lvl="1"/>
            <a:r>
              <a:rPr lang="en-US" dirty="0"/>
              <a:t>carried in OSPF messages directly over IP (rather than TCP or UDP</a:t>
            </a:r>
          </a:p>
          <a:p>
            <a:pPr lvl="1"/>
            <a:r>
              <a:rPr lang="en-US" dirty="0"/>
              <a:t>link state: for each attached link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3" name="Picture 5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05343"/>
            <a:ext cx="5308773" cy="21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60660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OSPF “</a:t>
            </a:r>
            <a:r>
              <a:rPr lang="en-US" altLang="ja-JP" sz="4000" dirty="0"/>
              <a:t>advanced” features</a:t>
            </a:r>
            <a:endParaRPr lang="en-US" sz="4800" dirty="0"/>
          </a:p>
        </p:txBody>
      </p:sp>
      <p:sp>
        <p:nvSpPr>
          <p:cNvPr id="158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385888"/>
            <a:ext cx="82296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>
                <a:solidFill>
                  <a:srgbClr val="CC0000"/>
                </a:solidFill>
              </a:rPr>
              <a:t>security:</a:t>
            </a:r>
            <a:r>
              <a:rPr lang="en-US" dirty="0"/>
              <a:t> all OSPF messages authenticated (to prevent malicious intrusion) </a:t>
            </a:r>
          </a:p>
          <a:p>
            <a:r>
              <a:rPr lang="en-US" dirty="0">
                <a:solidFill>
                  <a:srgbClr val="CC0000"/>
                </a:solidFill>
              </a:rPr>
              <a:t>multiple </a:t>
            </a:r>
            <a:r>
              <a:rPr lang="en-US" dirty="0"/>
              <a:t>same-cost </a:t>
            </a:r>
            <a:r>
              <a:rPr lang="en-US" dirty="0">
                <a:solidFill>
                  <a:srgbClr val="CC0000"/>
                </a:solidFill>
              </a:rPr>
              <a:t>paths</a:t>
            </a:r>
            <a:r>
              <a:rPr lang="en-US" dirty="0"/>
              <a:t> allowed (only one path in RIP)</a:t>
            </a:r>
          </a:p>
          <a:p>
            <a:r>
              <a:rPr lang="en-US" dirty="0"/>
              <a:t>for each link, multiple cost metrics for different </a:t>
            </a:r>
            <a:r>
              <a:rPr lang="en-US" dirty="0" err="1">
                <a:solidFill>
                  <a:srgbClr val="CC0000"/>
                </a:solidFill>
              </a:rPr>
              <a:t>ToS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(e.g., satellite link cost set </a:t>
            </a:r>
            <a:r>
              <a:rPr lang="en-US" altLang="ja-JP" dirty="0"/>
              <a:t>low for best effort </a:t>
            </a:r>
            <a:r>
              <a:rPr lang="en-US" altLang="ja-JP" dirty="0" err="1"/>
              <a:t>ToS</a:t>
            </a:r>
            <a:r>
              <a:rPr lang="en-US" altLang="ja-JP" dirty="0"/>
              <a:t>; high for real-time </a:t>
            </a:r>
            <a:r>
              <a:rPr lang="en-US" altLang="ja-JP" dirty="0" err="1"/>
              <a:t>ToS</a:t>
            </a:r>
            <a:r>
              <a:rPr lang="en-US" altLang="ja-JP" dirty="0"/>
              <a:t>)</a:t>
            </a:r>
          </a:p>
          <a:p>
            <a:r>
              <a:rPr lang="en-US" dirty="0"/>
              <a:t>integrated </a:t>
            </a:r>
            <a:r>
              <a:rPr lang="en-US" dirty="0" err="1"/>
              <a:t>uni</a:t>
            </a:r>
            <a:r>
              <a:rPr lang="en-US" dirty="0"/>
              <a:t>- and </a:t>
            </a:r>
            <a:r>
              <a:rPr lang="en-US" dirty="0">
                <a:solidFill>
                  <a:srgbClr val="CC0000"/>
                </a:solidFill>
              </a:rPr>
              <a:t>multi-cast</a:t>
            </a:r>
            <a:r>
              <a:rPr lang="en-US" dirty="0"/>
              <a:t> support: </a:t>
            </a:r>
          </a:p>
          <a:p>
            <a:pPr lvl="1"/>
            <a:r>
              <a:rPr lang="en-US" sz="2800" dirty="0"/>
              <a:t>Multicast OSPF (MOSPF) uses same topology data base as OSPF</a:t>
            </a:r>
          </a:p>
          <a:p>
            <a:r>
              <a:rPr lang="en-US" dirty="0">
                <a:solidFill>
                  <a:srgbClr val="CC0000"/>
                </a:solidFill>
              </a:rPr>
              <a:t>hierarchical</a:t>
            </a:r>
            <a:r>
              <a:rPr lang="en-US" dirty="0"/>
              <a:t> OSPF in large domains.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5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Freeform 2"/>
          <p:cNvSpPr>
            <a:spLocks/>
          </p:cNvSpPr>
          <p:nvPr/>
        </p:nvSpPr>
        <p:spPr bwMode="auto">
          <a:xfrm>
            <a:off x="2027238" y="1652588"/>
            <a:ext cx="6010275" cy="2206625"/>
          </a:xfrm>
          <a:custGeom>
            <a:avLst/>
            <a:gdLst>
              <a:gd name="T0" fmla="*/ 2147483647 w 3786"/>
              <a:gd name="T1" fmla="*/ 2147483647 h 1390"/>
              <a:gd name="T2" fmla="*/ 2147483647 w 3786"/>
              <a:gd name="T3" fmla="*/ 2147483647 h 1390"/>
              <a:gd name="T4" fmla="*/ 2147483647 w 3786"/>
              <a:gd name="T5" fmla="*/ 2147483647 h 1390"/>
              <a:gd name="T6" fmla="*/ 2147483647 w 3786"/>
              <a:gd name="T7" fmla="*/ 2147483647 h 1390"/>
              <a:gd name="T8" fmla="*/ 2147483647 w 3786"/>
              <a:gd name="T9" fmla="*/ 2147483647 h 1390"/>
              <a:gd name="T10" fmla="*/ 2147483647 w 3786"/>
              <a:gd name="T11" fmla="*/ 2147483647 h 1390"/>
              <a:gd name="T12" fmla="*/ 2147483647 w 3786"/>
              <a:gd name="T13" fmla="*/ 2147483647 h 1390"/>
              <a:gd name="T14" fmla="*/ 2147483647 w 3786"/>
              <a:gd name="T15" fmla="*/ 2147483647 h 1390"/>
              <a:gd name="T16" fmla="*/ 2147483647 w 3786"/>
              <a:gd name="T17" fmla="*/ 2147483647 h 1390"/>
              <a:gd name="T18" fmla="*/ 2147483647 w 3786"/>
              <a:gd name="T19" fmla="*/ 2147483647 h 1390"/>
              <a:gd name="T20" fmla="*/ 2147483647 w 3786"/>
              <a:gd name="T21" fmla="*/ 2147483647 h 1390"/>
              <a:gd name="T22" fmla="*/ 2147483647 w 3786"/>
              <a:gd name="T23" fmla="*/ 2147483647 h 1390"/>
              <a:gd name="T24" fmla="*/ 2147483647 w 3786"/>
              <a:gd name="T25" fmla="*/ 2147483647 h 1390"/>
              <a:gd name="T26" fmla="*/ 2147483647 w 3786"/>
              <a:gd name="T27" fmla="*/ 2147483647 h 13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786"/>
              <a:gd name="T43" fmla="*/ 0 h 1390"/>
              <a:gd name="T44" fmla="*/ 3786 w 3786"/>
              <a:gd name="T45" fmla="*/ 1390 h 139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786" h="1390">
                <a:moveTo>
                  <a:pt x="408" y="575"/>
                </a:moveTo>
                <a:cubicBezTo>
                  <a:pt x="689" y="273"/>
                  <a:pt x="1286" y="110"/>
                  <a:pt x="1693" y="55"/>
                </a:cubicBezTo>
                <a:cubicBezTo>
                  <a:pt x="2100" y="0"/>
                  <a:pt x="2585" y="164"/>
                  <a:pt x="2852" y="245"/>
                </a:cubicBezTo>
                <a:cubicBezTo>
                  <a:pt x="3119" y="326"/>
                  <a:pt x="3163" y="420"/>
                  <a:pt x="3295" y="540"/>
                </a:cubicBezTo>
                <a:cubicBezTo>
                  <a:pt x="3427" y="660"/>
                  <a:pt x="3786" y="870"/>
                  <a:pt x="3702" y="1130"/>
                </a:cubicBezTo>
                <a:cubicBezTo>
                  <a:pt x="3618" y="1390"/>
                  <a:pt x="3209" y="1190"/>
                  <a:pt x="3035" y="1214"/>
                </a:cubicBezTo>
                <a:cubicBezTo>
                  <a:pt x="2870" y="1266"/>
                  <a:pt x="2655" y="1277"/>
                  <a:pt x="2655" y="1277"/>
                </a:cubicBezTo>
                <a:cubicBezTo>
                  <a:pt x="2655" y="1277"/>
                  <a:pt x="2160" y="1316"/>
                  <a:pt x="1918" y="1326"/>
                </a:cubicBezTo>
                <a:cubicBezTo>
                  <a:pt x="1676" y="1336"/>
                  <a:pt x="1387" y="1353"/>
                  <a:pt x="1201" y="1340"/>
                </a:cubicBezTo>
                <a:cubicBezTo>
                  <a:pt x="1015" y="1327"/>
                  <a:pt x="913" y="1278"/>
                  <a:pt x="801" y="1249"/>
                </a:cubicBezTo>
                <a:lnTo>
                  <a:pt x="527" y="1165"/>
                </a:lnTo>
                <a:cubicBezTo>
                  <a:pt x="404" y="1140"/>
                  <a:pt x="126" y="1159"/>
                  <a:pt x="63" y="1102"/>
                </a:cubicBezTo>
                <a:cubicBezTo>
                  <a:pt x="0" y="1045"/>
                  <a:pt x="85" y="919"/>
                  <a:pt x="148" y="821"/>
                </a:cubicBezTo>
                <a:cubicBezTo>
                  <a:pt x="205" y="733"/>
                  <a:pt x="127" y="877"/>
                  <a:pt x="408" y="575"/>
                </a:cubicBezTo>
                <a:close/>
              </a:path>
            </a:pathLst>
          </a:cu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48" name="Rectangle 3"/>
          <p:cNvSpPr>
            <a:spLocks noGrp="1" noChangeArrowheads="1"/>
          </p:cNvSpPr>
          <p:nvPr>
            <p:ph type="title"/>
          </p:nvPr>
        </p:nvSpPr>
        <p:spPr>
          <a:xfrm>
            <a:off x="427038" y="169863"/>
            <a:ext cx="4438650" cy="1143000"/>
          </a:xfrm>
        </p:spPr>
        <p:txBody>
          <a:bodyPr>
            <a:normAutofit/>
          </a:bodyPr>
          <a:lstStyle/>
          <a:p>
            <a:r>
              <a:rPr lang="en-US"/>
              <a:t>Hierarchical OSPF</a:t>
            </a:r>
            <a:endParaRPr lang="en-US" sz="4800"/>
          </a:p>
        </p:txBody>
      </p:sp>
      <p:sp>
        <p:nvSpPr>
          <p:cNvPr id="159749" name="Line 4"/>
          <p:cNvSpPr>
            <a:spLocks noChangeShapeType="1"/>
          </p:cNvSpPr>
          <p:nvPr/>
        </p:nvSpPr>
        <p:spPr bwMode="auto">
          <a:xfrm flipV="1">
            <a:off x="3679825" y="2039938"/>
            <a:ext cx="1058863" cy="346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50" name="Line 5"/>
          <p:cNvSpPr>
            <a:spLocks noChangeShapeType="1"/>
          </p:cNvSpPr>
          <p:nvPr/>
        </p:nvSpPr>
        <p:spPr bwMode="auto">
          <a:xfrm>
            <a:off x="4957763" y="2036763"/>
            <a:ext cx="1169987" cy="3444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51" name="Line 6"/>
          <p:cNvSpPr>
            <a:spLocks noChangeShapeType="1"/>
          </p:cNvSpPr>
          <p:nvPr/>
        </p:nvSpPr>
        <p:spPr bwMode="auto">
          <a:xfrm>
            <a:off x="6369050" y="2435225"/>
            <a:ext cx="803275" cy="8016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52" name="Line 7"/>
          <p:cNvSpPr>
            <a:spLocks noChangeShapeType="1"/>
          </p:cNvSpPr>
          <p:nvPr/>
        </p:nvSpPr>
        <p:spPr bwMode="auto">
          <a:xfrm flipV="1">
            <a:off x="4948238" y="2330450"/>
            <a:ext cx="1271587" cy="11826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53" name="Line 8"/>
          <p:cNvSpPr>
            <a:spLocks noChangeShapeType="1"/>
          </p:cNvSpPr>
          <p:nvPr/>
        </p:nvSpPr>
        <p:spPr bwMode="auto">
          <a:xfrm>
            <a:off x="3683000" y="2471738"/>
            <a:ext cx="1138238" cy="9921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54" name="Line 9"/>
          <p:cNvSpPr>
            <a:spLocks noChangeShapeType="1"/>
          </p:cNvSpPr>
          <p:nvPr/>
        </p:nvSpPr>
        <p:spPr bwMode="auto">
          <a:xfrm flipH="1">
            <a:off x="6780213" y="3236913"/>
            <a:ext cx="400050" cy="8810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55" name="Line 10"/>
          <p:cNvSpPr>
            <a:spLocks noChangeShapeType="1"/>
          </p:cNvSpPr>
          <p:nvPr/>
        </p:nvSpPr>
        <p:spPr bwMode="auto">
          <a:xfrm>
            <a:off x="6808788" y="4090988"/>
            <a:ext cx="893762" cy="8366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56" name="Line 11"/>
          <p:cNvSpPr>
            <a:spLocks noChangeShapeType="1"/>
          </p:cNvSpPr>
          <p:nvPr/>
        </p:nvSpPr>
        <p:spPr bwMode="auto">
          <a:xfrm>
            <a:off x="4841875" y="3405188"/>
            <a:ext cx="547688" cy="13382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57" name="Line 12"/>
          <p:cNvSpPr>
            <a:spLocks noChangeShapeType="1"/>
          </p:cNvSpPr>
          <p:nvPr/>
        </p:nvSpPr>
        <p:spPr bwMode="auto">
          <a:xfrm>
            <a:off x="4403725" y="4268788"/>
            <a:ext cx="246063" cy="9715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58" name="Line 13"/>
          <p:cNvSpPr>
            <a:spLocks noChangeShapeType="1"/>
          </p:cNvSpPr>
          <p:nvPr/>
        </p:nvSpPr>
        <p:spPr bwMode="auto">
          <a:xfrm flipH="1">
            <a:off x="4646613" y="4775200"/>
            <a:ext cx="7239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59" name="Line 14"/>
          <p:cNvSpPr>
            <a:spLocks noChangeShapeType="1"/>
          </p:cNvSpPr>
          <p:nvPr/>
        </p:nvSpPr>
        <p:spPr bwMode="auto">
          <a:xfrm flipH="1">
            <a:off x="4454525" y="3519488"/>
            <a:ext cx="388938" cy="779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60" name="Line 15"/>
          <p:cNvSpPr>
            <a:spLocks noChangeShapeType="1"/>
          </p:cNvSpPr>
          <p:nvPr/>
        </p:nvSpPr>
        <p:spPr bwMode="auto">
          <a:xfrm flipH="1">
            <a:off x="2689225" y="2319338"/>
            <a:ext cx="857250" cy="8461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61" name="Line 16"/>
          <p:cNvSpPr>
            <a:spLocks noChangeShapeType="1"/>
          </p:cNvSpPr>
          <p:nvPr/>
        </p:nvSpPr>
        <p:spPr bwMode="auto">
          <a:xfrm flipH="1">
            <a:off x="2084388" y="3171825"/>
            <a:ext cx="577850" cy="7905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62" name="Line 17"/>
          <p:cNvSpPr>
            <a:spLocks noChangeShapeType="1"/>
          </p:cNvSpPr>
          <p:nvPr/>
        </p:nvSpPr>
        <p:spPr bwMode="auto">
          <a:xfrm flipH="1">
            <a:off x="1435100" y="4024313"/>
            <a:ext cx="622300" cy="600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63" name="Line 18"/>
          <p:cNvSpPr>
            <a:spLocks noChangeShapeType="1"/>
          </p:cNvSpPr>
          <p:nvPr/>
        </p:nvSpPr>
        <p:spPr bwMode="auto">
          <a:xfrm flipH="1">
            <a:off x="2290763" y="4552950"/>
            <a:ext cx="433387" cy="677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64" name="Line 19"/>
          <p:cNvSpPr>
            <a:spLocks noChangeShapeType="1"/>
          </p:cNvSpPr>
          <p:nvPr/>
        </p:nvSpPr>
        <p:spPr bwMode="auto">
          <a:xfrm>
            <a:off x="2163763" y="3981450"/>
            <a:ext cx="636587" cy="520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65" name="Freeform 20"/>
          <p:cNvSpPr>
            <a:spLocks/>
          </p:cNvSpPr>
          <p:nvPr/>
        </p:nvSpPr>
        <p:spPr bwMode="auto">
          <a:xfrm>
            <a:off x="1087438" y="2833688"/>
            <a:ext cx="2185987" cy="2820987"/>
          </a:xfrm>
          <a:custGeom>
            <a:avLst/>
            <a:gdLst>
              <a:gd name="T0" fmla="*/ 2147483647 w 1377"/>
              <a:gd name="T1" fmla="*/ 2147483647 h 1777"/>
              <a:gd name="T2" fmla="*/ 2147483647 w 1377"/>
              <a:gd name="T3" fmla="*/ 2147483647 h 1777"/>
              <a:gd name="T4" fmla="*/ 2147483647 w 1377"/>
              <a:gd name="T5" fmla="*/ 2147483647 h 1777"/>
              <a:gd name="T6" fmla="*/ 2147483647 w 1377"/>
              <a:gd name="T7" fmla="*/ 2147483647 h 1777"/>
              <a:gd name="T8" fmla="*/ 2147483647 w 1377"/>
              <a:gd name="T9" fmla="*/ 2147483647 h 1777"/>
              <a:gd name="T10" fmla="*/ 2147483647 w 1377"/>
              <a:gd name="T11" fmla="*/ 2147483647 h 1777"/>
              <a:gd name="T12" fmla="*/ 2147483647 w 1377"/>
              <a:gd name="T13" fmla="*/ 2147483647 h 1777"/>
              <a:gd name="T14" fmla="*/ 2147483647 w 1377"/>
              <a:gd name="T15" fmla="*/ 2147483647 h 1777"/>
              <a:gd name="T16" fmla="*/ 2147483647 w 1377"/>
              <a:gd name="T17" fmla="*/ 2147483647 h 1777"/>
              <a:gd name="T18" fmla="*/ 2147483647 w 1377"/>
              <a:gd name="T19" fmla="*/ 2147483647 h 1777"/>
              <a:gd name="T20" fmla="*/ 2147483647 w 1377"/>
              <a:gd name="T21" fmla="*/ 2147483647 h 1777"/>
              <a:gd name="T22" fmla="*/ 2147483647 w 1377"/>
              <a:gd name="T23" fmla="*/ 2147483647 h 1777"/>
              <a:gd name="T24" fmla="*/ 2147483647 w 1377"/>
              <a:gd name="T25" fmla="*/ 2147483647 h 1777"/>
              <a:gd name="T26" fmla="*/ 2147483647 w 1377"/>
              <a:gd name="T27" fmla="*/ 2147483647 h 1777"/>
              <a:gd name="T28" fmla="*/ 2147483647 w 1377"/>
              <a:gd name="T29" fmla="*/ 2147483647 h 1777"/>
              <a:gd name="T30" fmla="*/ 2147483647 w 1377"/>
              <a:gd name="T31" fmla="*/ 2147483647 h 1777"/>
              <a:gd name="T32" fmla="*/ 2147483647 w 1377"/>
              <a:gd name="T33" fmla="*/ 2147483647 h 177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377"/>
              <a:gd name="T52" fmla="*/ 0 h 1777"/>
              <a:gd name="T53" fmla="*/ 1377 w 1377"/>
              <a:gd name="T54" fmla="*/ 1777 h 177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377" h="1777">
                <a:moveTo>
                  <a:pt x="671" y="245"/>
                </a:moveTo>
                <a:cubicBezTo>
                  <a:pt x="604" y="317"/>
                  <a:pt x="533" y="382"/>
                  <a:pt x="474" y="463"/>
                </a:cubicBezTo>
                <a:cubicBezTo>
                  <a:pt x="415" y="544"/>
                  <a:pt x="366" y="663"/>
                  <a:pt x="319" y="730"/>
                </a:cubicBezTo>
                <a:cubicBezTo>
                  <a:pt x="272" y="797"/>
                  <a:pt x="242" y="800"/>
                  <a:pt x="193" y="863"/>
                </a:cubicBezTo>
                <a:cubicBezTo>
                  <a:pt x="144" y="926"/>
                  <a:pt x="48" y="1027"/>
                  <a:pt x="24" y="1109"/>
                </a:cubicBezTo>
                <a:cubicBezTo>
                  <a:pt x="0" y="1191"/>
                  <a:pt x="10" y="1295"/>
                  <a:pt x="46" y="1355"/>
                </a:cubicBezTo>
                <a:cubicBezTo>
                  <a:pt x="82" y="1415"/>
                  <a:pt x="172" y="1437"/>
                  <a:pt x="242" y="1467"/>
                </a:cubicBezTo>
                <a:cubicBezTo>
                  <a:pt x="312" y="1497"/>
                  <a:pt x="404" y="1499"/>
                  <a:pt x="467" y="1538"/>
                </a:cubicBezTo>
                <a:cubicBezTo>
                  <a:pt x="530" y="1577"/>
                  <a:pt x="518" y="1669"/>
                  <a:pt x="622" y="1699"/>
                </a:cubicBezTo>
                <a:cubicBezTo>
                  <a:pt x="726" y="1729"/>
                  <a:pt x="986" y="1777"/>
                  <a:pt x="1092" y="1720"/>
                </a:cubicBezTo>
                <a:cubicBezTo>
                  <a:pt x="1198" y="1663"/>
                  <a:pt x="1219" y="1471"/>
                  <a:pt x="1261" y="1355"/>
                </a:cubicBezTo>
                <a:cubicBezTo>
                  <a:pt x="1303" y="1239"/>
                  <a:pt x="1377" y="1150"/>
                  <a:pt x="1345" y="1025"/>
                </a:cubicBezTo>
                <a:cubicBezTo>
                  <a:pt x="1313" y="900"/>
                  <a:pt x="1084" y="727"/>
                  <a:pt x="1071" y="603"/>
                </a:cubicBezTo>
                <a:cubicBezTo>
                  <a:pt x="1058" y="479"/>
                  <a:pt x="1237" y="374"/>
                  <a:pt x="1268" y="280"/>
                </a:cubicBezTo>
                <a:cubicBezTo>
                  <a:pt x="1299" y="186"/>
                  <a:pt x="1320" y="82"/>
                  <a:pt x="1254" y="41"/>
                </a:cubicBezTo>
                <a:cubicBezTo>
                  <a:pt x="1188" y="0"/>
                  <a:pt x="970" y="2"/>
                  <a:pt x="874" y="34"/>
                </a:cubicBezTo>
                <a:cubicBezTo>
                  <a:pt x="778" y="66"/>
                  <a:pt x="738" y="173"/>
                  <a:pt x="671" y="245"/>
                </a:cubicBezTo>
                <a:close/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66" name="Freeform 21"/>
          <p:cNvSpPr>
            <a:spLocks/>
          </p:cNvSpPr>
          <p:nvPr/>
        </p:nvSpPr>
        <p:spPr bwMode="auto">
          <a:xfrm>
            <a:off x="3951288" y="3068638"/>
            <a:ext cx="1903412" cy="2730500"/>
          </a:xfrm>
          <a:custGeom>
            <a:avLst/>
            <a:gdLst>
              <a:gd name="T0" fmla="*/ 2147483647 w 1199"/>
              <a:gd name="T1" fmla="*/ 2147483647 h 1720"/>
              <a:gd name="T2" fmla="*/ 2147483647 w 1199"/>
              <a:gd name="T3" fmla="*/ 2147483647 h 1720"/>
              <a:gd name="T4" fmla="*/ 2147483647 w 1199"/>
              <a:gd name="T5" fmla="*/ 2147483647 h 1720"/>
              <a:gd name="T6" fmla="*/ 2147483647 w 1199"/>
              <a:gd name="T7" fmla="*/ 2147483647 h 1720"/>
              <a:gd name="T8" fmla="*/ 2147483647 w 1199"/>
              <a:gd name="T9" fmla="*/ 2147483647 h 1720"/>
              <a:gd name="T10" fmla="*/ 2147483647 w 1199"/>
              <a:gd name="T11" fmla="*/ 2147483647 h 1720"/>
              <a:gd name="T12" fmla="*/ 2147483647 w 1199"/>
              <a:gd name="T13" fmla="*/ 2147483647 h 1720"/>
              <a:gd name="T14" fmla="*/ 2147483647 w 1199"/>
              <a:gd name="T15" fmla="*/ 2147483647 h 1720"/>
              <a:gd name="T16" fmla="*/ 2147483647 w 1199"/>
              <a:gd name="T17" fmla="*/ 2147483647 h 1720"/>
              <a:gd name="T18" fmla="*/ 2147483647 w 1199"/>
              <a:gd name="T19" fmla="*/ 2147483647 h 1720"/>
              <a:gd name="T20" fmla="*/ 2147483647 w 1199"/>
              <a:gd name="T21" fmla="*/ 2147483647 h 1720"/>
              <a:gd name="T22" fmla="*/ 2147483647 w 1199"/>
              <a:gd name="T23" fmla="*/ 2147483647 h 1720"/>
              <a:gd name="T24" fmla="*/ 2147483647 w 1199"/>
              <a:gd name="T25" fmla="*/ 2147483647 h 1720"/>
              <a:gd name="T26" fmla="*/ 2147483647 w 1199"/>
              <a:gd name="T27" fmla="*/ 2147483647 h 1720"/>
              <a:gd name="T28" fmla="*/ 2147483647 w 1199"/>
              <a:gd name="T29" fmla="*/ 2147483647 h 17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99"/>
              <a:gd name="T46" fmla="*/ 0 h 1720"/>
              <a:gd name="T47" fmla="*/ 1199 w 1199"/>
              <a:gd name="T48" fmla="*/ 1720 h 172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99" h="1720">
                <a:moveTo>
                  <a:pt x="651" y="20"/>
                </a:moveTo>
                <a:cubicBezTo>
                  <a:pt x="595" y="0"/>
                  <a:pt x="643" y="10"/>
                  <a:pt x="609" y="20"/>
                </a:cubicBezTo>
                <a:cubicBezTo>
                  <a:pt x="575" y="30"/>
                  <a:pt x="499" y="45"/>
                  <a:pt x="447" y="83"/>
                </a:cubicBezTo>
                <a:cubicBezTo>
                  <a:pt x="395" y="121"/>
                  <a:pt x="354" y="178"/>
                  <a:pt x="300" y="245"/>
                </a:cubicBezTo>
                <a:cubicBezTo>
                  <a:pt x="246" y="312"/>
                  <a:pt x="173" y="379"/>
                  <a:pt x="124" y="483"/>
                </a:cubicBezTo>
                <a:cubicBezTo>
                  <a:pt x="75" y="587"/>
                  <a:pt x="10" y="742"/>
                  <a:pt x="5" y="870"/>
                </a:cubicBezTo>
                <a:cubicBezTo>
                  <a:pt x="0" y="998"/>
                  <a:pt x="50" y="1122"/>
                  <a:pt x="96" y="1249"/>
                </a:cubicBezTo>
                <a:cubicBezTo>
                  <a:pt x="142" y="1376"/>
                  <a:pt x="153" y="1564"/>
                  <a:pt x="279" y="1635"/>
                </a:cubicBezTo>
                <a:cubicBezTo>
                  <a:pt x="405" y="1706"/>
                  <a:pt x="711" y="1720"/>
                  <a:pt x="855" y="1678"/>
                </a:cubicBezTo>
                <a:cubicBezTo>
                  <a:pt x="999" y="1636"/>
                  <a:pt x="1089" y="1492"/>
                  <a:pt x="1143" y="1383"/>
                </a:cubicBezTo>
                <a:cubicBezTo>
                  <a:pt x="1197" y="1274"/>
                  <a:pt x="1199" y="1129"/>
                  <a:pt x="1178" y="1024"/>
                </a:cubicBezTo>
                <a:cubicBezTo>
                  <a:pt x="1157" y="919"/>
                  <a:pt x="1057" y="854"/>
                  <a:pt x="1016" y="750"/>
                </a:cubicBezTo>
                <a:cubicBezTo>
                  <a:pt x="975" y="646"/>
                  <a:pt x="944" y="501"/>
                  <a:pt x="932" y="399"/>
                </a:cubicBezTo>
                <a:cubicBezTo>
                  <a:pt x="920" y="297"/>
                  <a:pt x="994" y="203"/>
                  <a:pt x="946" y="139"/>
                </a:cubicBezTo>
                <a:cubicBezTo>
                  <a:pt x="898" y="75"/>
                  <a:pt x="707" y="40"/>
                  <a:pt x="651" y="20"/>
                </a:cubicBezTo>
                <a:close/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67" name="Freeform 22"/>
          <p:cNvSpPr>
            <a:spLocks/>
          </p:cNvSpPr>
          <p:nvPr/>
        </p:nvSpPr>
        <p:spPr bwMode="auto">
          <a:xfrm>
            <a:off x="6380163" y="2774950"/>
            <a:ext cx="2079625" cy="2720975"/>
          </a:xfrm>
          <a:custGeom>
            <a:avLst/>
            <a:gdLst>
              <a:gd name="T0" fmla="*/ 2147483647 w 1310"/>
              <a:gd name="T1" fmla="*/ 2147483647 h 1714"/>
              <a:gd name="T2" fmla="*/ 2147483647 w 1310"/>
              <a:gd name="T3" fmla="*/ 2147483647 h 1714"/>
              <a:gd name="T4" fmla="*/ 2147483647 w 1310"/>
              <a:gd name="T5" fmla="*/ 2147483647 h 1714"/>
              <a:gd name="T6" fmla="*/ 2147483647 w 1310"/>
              <a:gd name="T7" fmla="*/ 2147483647 h 1714"/>
              <a:gd name="T8" fmla="*/ 2147483647 w 1310"/>
              <a:gd name="T9" fmla="*/ 2147483647 h 1714"/>
              <a:gd name="T10" fmla="*/ 2147483647 w 1310"/>
              <a:gd name="T11" fmla="*/ 2147483647 h 1714"/>
              <a:gd name="T12" fmla="*/ 2147483647 w 1310"/>
              <a:gd name="T13" fmla="*/ 2147483647 h 1714"/>
              <a:gd name="T14" fmla="*/ 2147483647 w 1310"/>
              <a:gd name="T15" fmla="*/ 2147483647 h 1714"/>
              <a:gd name="T16" fmla="*/ 2147483647 w 1310"/>
              <a:gd name="T17" fmla="*/ 2147483647 h 1714"/>
              <a:gd name="T18" fmla="*/ 2147483647 w 1310"/>
              <a:gd name="T19" fmla="*/ 2147483647 h 1714"/>
              <a:gd name="T20" fmla="*/ 2147483647 w 1310"/>
              <a:gd name="T21" fmla="*/ 2147483647 h 1714"/>
              <a:gd name="T22" fmla="*/ 2147483647 w 1310"/>
              <a:gd name="T23" fmla="*/ 2147483647 h 1714"/>
              <a:gd name="T24" fmla="*/ 2147483647 w 1310"/>
              <a:gd name="T25" fmla="*/ 2147483647 h 17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310"/>
              <a:gd name="T40" fmla="*/ 0 h 1714"/>
              <a:gd name="T41" fmla="*/ 1310 w 1310"/>
              <a:gd name="T42" fmla="*/ 1714 h 171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310" h="1714">
                <a:moveTo>
                  <a:pt x="470" y="29"/>
                </a:moveTo>
                <a:cubicBezTo>
                  <a:pt x="373" y="0"/>
                  <a:pt x="308" y="123"/>
                  <a:pt x="245" y="198"/>
                </a:cubicBezTo>
                <a:cubicBezTo>
                  <a:pt x="182" y="273"/>
                  <a:pt x="130" y="385"/>
                  <a:pt x="90" y="479"/>
                </a:cubicBezTo>
                <a:cubicBezTo>
                  <a:pt x="50" y="573"/>
                  <a:pt x="12" y="651"/>
                  <a:pt x="6" y="760"/>
                </a:cubicBezTo>
                <a:cubicBezTo>
                  <a:pt x="0" y="869"/>
                  <a:pt x="7" y="1042"/>
                  <a:pt x="55" y="1132"/>
                </a:cubicBezTo>
                <a:cubicBezTo>
                  <a:pt x="103" y="1222"/>
                  <a:pt x="191" y="1232"/>
                  <a:pt x="294" y="1301"/>
                </a:cubicBezTo>
                <a:cubicBezTo>
                  <a:pt x="397" y="1370"/>
                  <a:pt x="536" y="1479"/>
                  <a:pt x="673" y="1546"/>
                </a:cubicBezTo>
                <a:cubicBezTo>
                  <a:pt x="810" y="1613"/>
                  <a:pt x="1018" y="1714"/>
                  <a:pt x="1116" y="1701"/>
                </a:cubicBezTo>
                <a:cubicBezTo>
                  <a:pt x="1214" y="1688"/>
                  <a:pt x="1310" y="1559"/>
                  <a:pt x="1263" y="1469"/>
                </a:cubicBezTo>
                <a:cubicBezTo>
                  <a:pt x="1216" y="1379"/>
                  <a:pt x="925" y="1270"/>
                  <a:pt x="835" y="1160"/>
                </a:cubicBezTo>
                <a:cubicBezTo>
                  <a:pt x="745" y="1050"/>
                  <a:pt x="723" y="940"/>
                  <a:pt x="722" y="809"/>
                </a:cubicBezTo>
                <a:cubicBezTo>
                  <a:pt x="721" y="678"/>
                  <a:pt x="871" y="504"/>
                  <a:pt x="828" y="373"/>
                </a:cubicBezTo>
                <a:cubicBezTo>
                  <a:pt x="785" y="242"/>
                  <a:pt x="567" y="58"/>
                  <a:pt x="470" y="29"/>
                </a:cubicBezTo>
                <a:close/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68" name="Text Box 23"/>
          <p:cNvSpPr txBox="1">
            <a:spLocks noChangeArrowheads="1"/>
          </p:cNvSpPr>
          <p:nvPr/>
        </p:nvSpPr>
        <p:spPr bwMode="auto">
          <a:xfrm>
            <a:off x="5092700" y="1293813"/>
            <a:ext cx="1797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CC0000"/>
                </a:solidFill>
              </a:rPr>
              <a:t>boundary router</a:t>
            </a:r>
          </a:p>
        </p:txBody>
      </p:sp>
      <p:sp>
        <p:nvSpPr>
          <p:cNvPr id="159769" name="Text Box 24"/>
          <p:cNvSpPr txBox="1">
            <a:spLocks noChangeArrowheads="1"/>
          </p:cNvSpPr>
          <p:nvPr/>
        </p:nvSpPr>
        <p:spPr bwMode="auto">
          <a:xfrm>
            <a:off x="6616700" y="1714500"/>
            <a:ext cx="1835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CC0000"/>
                </a:solidFill>
              </a:rPr>
              <a:t>backbone router</a:t>
            </a:r>
          </a:p>
        </p:txBody>
      </p:sp>
      <p:sp>
        <p:nvSpPr>
          <p:cNvPr id="159770" name="Text Box 25"/>
          <p:cNvSpPr txBox="1">
            <a:spLocks noChangeArrowheads="1"/>
          </p:cNvSpPr>
          <p:nvPr/>
        </p:nvSpPr>
        <p:spPr bwMode="auto">
          <a:xfrm>
            <a:off x="936625" y="5357813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area 1</a:t>
            </a:r>
          </a:p>
        </p:txBody>
      </p:sp>
      <p:sp>
        <p:nvSpPr>
          <p:cNvPr id="159771" name="Text Box 26"/>
          <p:cNvSpPr txBox="1">
            <a:spLocks noChangeArrowheads="1"/>
          </p:cNvSpPr>
          <p:nvPr/>
        </p:nvSpPr>
        <p:spPr bwMode="auto">
          <a:xfrm>
            <a:off x="4502150" y="5734050"/>
            <a:ext cx="83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area 2</a:t>
            </a:r>
          </a:p>
        </p:txBody>
      </p:sp>
      <p:sp>
        <p:nvSpPr>
          <p:cNvPr id="159772" name="Text Box 27"/>
          <p:cNvSpPr txBox="1">
            <a:spLocks noChangeArrowheads="1"/>
          </p:cNvSpPr>
          <p:nvPr/>
        </p:nvSpPr>
        <p:spPr bwMode="auto">
          <a:xfrm>
            <a:off x="7586663" y="4113213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area 3</a:t>
            </a:r>
          </a:p>
        </p:txBody>
      </p:sp>
      <p:sp>
        <p:nvSpPr>
          <p:cNvPr id="159773" name="Text Box 28"/>
          <p:cNvSpPr txBox="1">
            <a:spLocks noChangeArrowheads="1"/>
          </p:cNvSpPr>
          <p:nvPr/>
        </p:nvSpPr>
        <p:spPr bwMode="auto">
          <a:xfrm>
            <a:off x="4394200" y="2411413"/>
            <a:ext cx="1285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backbone</a:t>
            </a:r>
          </a:p>
        </p:txBody>
      </p:sp>
      <p:sp>
        <p:nvSpPr>
          <p:cNvPr id="159774" name="Text Box 29"/>
          <p:cNvSpPr txBox="1">
            <a:spLocks noChangeArrowheads="1"/>
          </p:cNvSpPr>
          <p:nvPr/>
        </p:nvSpPr>
        <p:spPr bwMode="auto">
          <a:xfrm>
            <a:off x="3219450" y="2822575"/>
            <a:ext cx="8953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n-US" sz="1800" dirty="0">
                <a:solidFill>
                  <a:schemeClr val="bg1"/>
                </a:solidFill>
              </a:rPr>
              <a:t>area</a:t>
            </a:r>
          </a:p>
          <a:p>
            <a:pPr>
              <a:lnSpc>
                <a:spcPct val="85000"/>
              </a:lnSpc>
            </a:pPr>
            <a:r>
              <a:rPr lang="en-US" sz="1800" dirty="0">
                <a:solidFill>
                  <a:schemeClr val="bg1"/>
                </a:solidFill>
              </a:rPr>
              <a:t>border</a:t>
            </a:r>
          </a:p>
          <a:p>
            <a:pPr>
              <a:lnSpc>
                <a:spcPct val="85000"/>
              </a:lnSpc>
            </a:pPr>
            <a:r>
              <a:rPr lang="en-US" sz="1800" dirty="0">
                <a:solidFill>
                  <a:schemeClr val="bg1"/>
                </a:solidFill>
              </a:rPr>
              <a:t>routers</a:t>
            </a:r>
          </a:p>
        </p:txBody>
      </p:sp>
      <p:sp>
        <p:nvSpPr>
          <p:cNvPr id="159775" name="Text Box 30"/>
          <p:cNvSpPr txBox="1">
            <a:spLocks noChangeArrowheads="1"/>
          </p:cNvSpPr>
          <p:nvPr/>
        </p:nvSpPr>
        <p:spPr bwMode="auto">
          <a:xfrm>
            <a:off x="5969000" y="5048250"/>
            <a:ext cx="9334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n-US" sz="1800">
                <a:solidFill>
                  <a:srgbClr val="CC0000"/>
                </a:solidFill>
              </a:rPr>
              <a:t>internal</a:t>
            </a:r>
          </a:p>
          <a:p>
            <a:pPr>
              <a:lnSpc>
                <a:spcPct val="85000"/>
              </a:lnSpc>
            </a:pPr>
            <a:r>
              <a:rPr lang="en-US" sz="1800">
                <a:solidFill>
                  <a:srgbClr val="CC0000"/>
                </a:solidFill>
              </a:rPr>
              <a:t>routers</a:t>
            </a:r>
          </a:p>
        </p:txBody>
      </p:sp>
      <p:sp>
        <p:nvSpPr>
          <p:cNvPr id="159776" name="Line 242"/>
          <p:cNvSpPr>
            <a:spLocks noChangeShapeType="1"/>
          </p:cNvSpPr>
          <p:nvPr/>
        </p:nvSpPr>
        <p:spPr bwMode="auto">
          <a:xfrm flipV="1">
            <a:off x="6946900" y="5018088"/>
            <a:ext cx="490538" cy="20002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77" name="Line 243"/>
          <p:cNvSpPr>
            <a:spLocks noChangeShapeType="1"/>
          </p:cNvSpPr>
          <p:nvPr/>
        </p:nvSpPr>
        <p:spPr bwMode="auto">
          <a:xfrm flipH="1" flipV="1">
            <a:off x="5559425" y="4892675"/>
            <a:ext cx="481013" cy="300038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78" name="Line 244"/>
          <p:cNvSpPr>
            <a:spLocks noChangeShapeType="1"/>
          </p:cNvSpPr>
          <p:nvPr/>
        </p:nvSpPr>
        <p:spPr bwMode="auto">
          <a:xfrm flipV="1">
            <a:off x="4862513" y="1081088"/>
            <a:ext cx="0" cy="7921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79" name="Line 245"/>
          <p:cNvSpPr>
            <a:spLocks noChangeShapeType="1"/>
          </p:cNvSpPr>
          <p:nvPr/>
        </p:nvSpPr>
        <p:spPr bwMode="auto">
          <a:xfrm flipH="1">
            <a:off x="6534150" y="2039938"/>
            <a:ext cx="312738" cy="201612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80" name="Line 246"/>
          <p:cNvSpPr>
            <a:spLocks noChangeShapeType="1"/>
          </p:cNvSpPr>
          <p:nvPr/>
        </p:nvSpPr>
        <p:spPr bwMode="auto">
          <a:xfrm flipH="1">
            <a:off x="5024438" y="1646238"/>
            <a:ext cx="312737" cy="201612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81" name="Line 247"/>
          <p:cNvSpPr>
            <a:spLocks noChangeShapeType="1"/>
          </p:cNvSpPr>
          <p:nvPr/>
        </p:nvSpPr>
        <p:spPr bwMode="auto">
          <a:xfrm>
            <a:off x="4154488" y="3463925"/>
            <a:ext cx="334962" cy="555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782" name="Line 248"/>
          <p:cNvSpPr>
            <a:spLocks noChangeShapeType="1"/>
          </p:cNvSpPr>
          <p:nvPr/>
        </p:nvSpPr>
        <p:spPr bwMode="auto">
          <a:xfrm flipH="1" flipV="1">
            <a:off x="2968625" y="3270250"/>
            <a:ext cx="257175" cy="1571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59783" name="Group 249"/>
          <p:cNvGrpSpPr>
            <a:grpSpLocks/>
          </p:cNvGrpSpPr>
          <p:nvPr/>
        </p:nvGrpSpPr>
        <p:grpSpPr bwMode="auto">
          <a:xfrm>
            <a:off x="5902325" y="2276475"/>
            <a:ext cx="644525" cy="282575"/>
            <a:chOff x="4396" y="1245"/>
            <a:chExt cx="672" cy="248"/>
          </a:xfrm>
        </p:grpSpPr>
        <p:sp>
          <p:nvSpPr>
            <p:cNvPr id="159911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912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913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914" name="Group 253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917" name="Freeform 254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918" name="Freeform 255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915" name="Line 256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916" name="Line 257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784" name="Group 258"/>
          <p:cNvGrpSpPr>
            <a:grpSpLocks/>
          </p:cNvGrpSpPr>
          <p:nvPr/>
        </p:nvGrpSpPr>
        <p:grpSpPr bwMode="auto">
          <a:xfrm>
            <a:off x="6824663" y="3119438"/>
            <a:ext cx="644525" cy="282575"/>
            <a:chOff x="4396" y="1245"/>
            <a:chExt cx="672" cy="248"/>
          </a:xfrm>
        </p:grpSpPr>
        <p:sp>
          <p:nvSpPr>
            <p:cNvPr id="159903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904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905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906" name="Group 262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909" name="Freeform 26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910" name="Freeform 26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907" name="Line 265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908" name="Line 266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785" name="Group 267"/>
          <p:cNvGrpSpPr>
            <a:grpSpLocks/>
          </p:cNvGrpSpPr>
          <p:nvPr/>
        </p:nvGrpSpPr>
        <p:grpSpPr bwMode="auto">
          <a:xfrm>
            <a:off x="6608763" y="3952875"/>
            <a:ext cx="644525" cy="282575"/>
            <a:chOff x="4396" y="1245"/>
            <a:chExt cx="672" cy="248"/>
          </a:xfrm>
        </p:grpSpPr>
        <p:sp>
          <p:nvSpPr>
            <p:cNvPr id="159895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96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97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898" name="Group 271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901" name="Freeform 272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902" name="Freeform 273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899" name="Line 274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900" name="Line 275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786" name="Group 276"/>
          <p:cNvGrpSpPr>
            <a:grpSpLocks/>
          </p:cNvGrpSpPr>
          <p:nvPr/>
        </p:nvGrpSpPr>
        <p:grpSpPr bwMode="auto">
          <a:xfrm>
            <a:off x="7418388" y="4797425"/>
            <a:ext cx="644525" cy="282575"/>
            <a:chOff x="4396" y="1245"/>
            <a:chExt cx="672" cy="248"/>
          </a:xfrm>
        </p:grpSpPr>
        <p:sp>
          <p:nvSpPr>
            <p:cNvPr id="159887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88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89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890" name="Group 280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893" name="Freeform 281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94" name="Freeform 282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891" name="Line 283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892" name="Line 284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787" name="Group 285"/>
          <p:cNvGrpSpPr>
            <a:grpSpLocks/>
          </p:cNvGrpSpPr>
          <p:nvPr/>
        </p:nvGrpSpPr>
        <p:grpSpPr bwMode="auto">
          <a:xfrm>
            <a:off x="4548188" y="1871663"/>
            <a:ext cx="644525" cy="282575"/>
            <a:chOff x="4396" y="1245"/>
            <a:chExt cx="672" cy="248"/>
          </a:xfrm>
        </p:grpSpPr>
        <p:sp>
          <p:nvSpPr>
            <p:cNvPr id="159879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80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81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882" name="Group 289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885" name="Freeform 290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86" name="Freeform 291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883" name="Line 292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884" name="Line 293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788" name="Group 294"/>
          <p:cNvGrpSpPr>
            <a:grpSpLocks/>
          </p:cNvGrpSpPr>
          <p:nvPr/>
        </p:nvGrpSpPr>
        <p:grpSpPr bwMode="auto">
          <a:xfrm>
            <a:off x="4567238" y="3273425"/>
            <a:ext cx="644525" cy="282575"/>
            <a:chOff x="4396" y="1245"/>
            <a:chExt cx="672" cy="248"/>
          </a:xfrm>
        </p:grpSpPr>
        <p:sp>
          <p:nvSpPr>
            <p:cNvPr id="159871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72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73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874" name="Group 298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877" name="Freeform 299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78" name="Freeform 300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875" name="Line 301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876" name="Line 302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789" name="Group 303"/>
          <p:cNvGrpSpPr>
            <a:grpSpLocks/>
          </p:cNvGrpSpPr>
          <p:nvPr/>
        </p:nvGrpSpPr>
        <p:grpSpPr bwMode="auto">
          <a:xfrm>
            <a:off x="3314700" y="2276475"/>
            <a:ext cx="644525" cy="282575"/>
            <a:chOff x="4396" y="1245"/>
            <a:chExt cx="672" cy="248"/>
          </a:xfrm>
        </p:grpSpPr>
        <p:sp>
          <p:nvSpPr>
            <p:cNvPr id="159863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64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65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866" name="Group 307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869" name="Freeform 308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70" name="Freeform 309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867" name="Line 310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868" name="Line 311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790" name="Group 312"/>
          <p:cNvGrpSpPr>
            <a:grpSpLocks/>
          </p:cNvGrpSpPr>
          <p:nvPr/>
        </p:nvGrpSpPr>
        <p:grpSpPr bwMode="auto">
          <a:xfrm>
            <a:off x="2330450" y="3063875"/>
            <a:ext cx="644525" cy="282575"/>
            <a:chOff x="4396" y="1245"/>
            <a:chExt cx="672" cy="248"/>
          </a:xfrm>
        </p:grpSpPr>
        <p:sp>
          <p:nvSpPr>
            <p:cNvPr id="159855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56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57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858" name="Group 316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861" name="Freeform 317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62" name="Freeform 318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859" name="Line 319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860" name="Line 320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791" name="Group 321"/>
          <p:cNvGrpSpPr>
            <a:grpSpLocks/>
          </p:cNvGrpSpPr>
          <p:nvPr/>
        </p:nvGrpSpPr>
        <p:grpSpPr bwMode="auto">
          <a:xfrm>
            <a:off x="1781175" y="3841750"/>
            <a:ext cx="644525" cy="282575"/>
            <a:chOff x="4396" y="1245"/>
            <a:chExt cx="672" cy="248"/>
          </a:xfrm>
        </p:grpSpPr>
        <p:sp>
          <p:nvSpPr>
            <p:cNvPr id="159847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48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49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850" name="Group 325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853" name="Freeform 326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54" name="Freeform 327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851" name="Line 328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852" name="Line 329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792" name="Group 330"/>
          <p:cNvGrpSpPr>
            <a:grpSpLocks/>
          </p:cNvGrpSpPr>
          <p:nvPr/>
        </p:nvGrpSpPr>
        <p:grpSpPr bwMode="auto">
          <a:xfrm>
            <a:off x="2368550" y="4362450"/>
            <a:ext cx="644525" cy="282575"/>
            <a:chOff x="4396" y="1245"/>
            <a:chExt cx="672" cy="248"/>
          </a:xfrm>
        </p:grpSpPr>
        <p:sp>
          <p:nvSpPr>
            <p:cNvPr id="159839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40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41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842" name="Group 334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845" name="Freeform 335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46" name="Freeform 336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843" name="Line 337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844" name="Line 338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793" name="Group 339"/>
          <p:cNvGrpSpPr>
            <a:grpSpLocks/>
          </p:cNvGrpSpPr>
          <p:nvPr/>
        </p:nvGrpSpPr>
        <p:grpSpPr bwMode="auto">
          <a:xfrm>
            <a:off x="2019300" y="5095875"/>
            <a:ext cx="644525" cy="282575"/>
            <a:chOff x="4396" y="1245"/>
            <a:chExt cx="672" cy="248"/>
          </a:xfrm>
        </p:grpSpPr>
        <p:sp>
          <p:nvSpPr>
            <p:cNvPr id="159831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32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33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834" name="Group 343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837" name="Freeform 344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38" name="Freeform 345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835" name="Line 346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836" name="Line 347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794" name="Group 348"/>
          <p:cNvGrpSpPr>
            <a:grpSpLocks/>
          </p:cNvGrpSpPr>
          <p:nvPr/>
        </p:nvGrpSpPr>
        <p:grpSpPr bwMode="auto">
          <a:xfrm>
            <a:off x="1189038" y="4511675"/>
            <a:ext cx="644525" cy="282575"/>
            <a:chOff x="4396" y="1245"/>
            <a:chExt cx="672" cy="248"/>
          </a:xfrm>
        </p:grpSpPr>
        <p:sp>
          <p:nvSpPr>
            <p:cNvPr id="159823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24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25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826" name="Group 352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829" name="Freeform 35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30" name="Freeform 35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827" name="Line 355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828" name="Line 356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795" name="Group 357"/>
          <p:cNvGrpSpPr>
            <a:grpSpLocks/>
          </p:cNvGrpSpPr>
          <p:nvPr/>
        </p:nvGrpSpPr>
        <p:grpSpPr bwMode="auto">
          <a:xfrm>
            <a:off x="4149725" y="4191000"/>
            <a:ext cx="644525" cy="282575"/>
            <a:chOff x="4396" y="1245"/>
            <a:chExt cx="672" cy="248"/>
          </a:xfrm>
        </p:grpSpPr>
        <p:sp>
          <p:nvSpPr>
            <p:cNvPr id="159815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16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17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818" name="Group 361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821" name="Freeform 362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22" name="Freeform 363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819" name="Line 364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820" name="Line 365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796" name="Group 366"/>
          <p:cNvGrpSpPr>
            <a:grpSpLocks/>
          </p:cNvGrpSpPr>
          <p:nvPr/>
        </p:nvGrpSpPr>
        <p:grpSpPr bwMode="auto">
          <a:xfrm>
            <a:off x="4960938" y="4610100"/>
            <a:ext cx="644525" cy="282575"/>
            <a:chOff x="4396" y="1245"/>
            <a:chExt cx="672" cy="248"/>
          </a:xfrm>
        </p:grpSpPr>
        <p:sp>
          <p:nvSpPr>
            <p:cNvPr id="159807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08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09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810" name="Group 370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813" name="Freeform 371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14" name="Freeform 372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811" name="Line 373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812" name="Line 374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797" name="Group 375"/>
          <p:cNvGrpSpPr>
            <a:grpSpLocks/>
          </p:cNvGrpSpPr>
          <p:nvPr/>
        </p:nvGrpSpPr>
        <p:grpSpPr bwMode="auto">
          <a:xfrm>
            <a:off x="4376738" y="5051425"/>
            <a:ext cx="644525" cy="282575"/>
            <a:chOff x="4396" y="1245"/>
            <a:chExt cx="672" cy="248"/>
          </a:xfrm>
        </p:grpSpPr>
        <p:sp>
          <p:nvSpPr>
            <p:cNvPr id="159799" name="Oval 407"/>
            <p:cNvSpPr>
              <a:spLocks noChangeArrowheads="1"/>
            </p:cNvSpPr>
            <p:nvPr/>
          </p:nvSpPr>
          <p:spPr bwMode="auto">
            <a:xfrm>
              <a:off x="4399" y="1355"/>
              <a:ext cx="666" cy="138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00" name="Rectangle 410"/>
            <p:cNvSpPr>
              <a:spLocks noChangeArrowheads="1"/>
            </p:cNvSpPr>
            <p:nvPr/>
          </p:nvSpPr>
          <p:spPr bwMode="auto">
            <a:xfrm>
              <a:off x="4399" y="1339"/>
              <a:ext cx="669" cy="86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159801" name="Oval 411"/>
            <p:cNvSpPr>
              <a:spLocks noChangeArrowheads="1"/>
            </p:cNvSpPr>
            <p:nvPr/>
          </p:nvSpPr>
          <p:spPr bwMode="auto">
            <a:xfrm>
              <a:off x="4396" y="1245"/>
              <a:ext cx="667" cy="162"/>
            </a:xfrm>
            <a:prstGeom prst="ellipse">
              <a:avLst/>
            </a:prstGeom>
            <a:gradFill rotWithShape="1">
              <a:gsLst>
                <a:gs pos="0">
                  <a:srgbClr val="CCCCFF"/>
                </a:gs>
                <a:gs pos="100000">
                  <a:srgbClr val="FFFFFF"/>
                </a:gs>
              </a:gsLst>
              <a:lin ang="0" scaled="1"/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159802" name="Group 379"/>
            <p:cNvGrpSpPr>
              <a:grpSpLocks/>
            </p:cNvGrpSpPr>
            <p:nvPr/>
          </p:nvGrpSpPr>
          <p:grpSpPr bwMode="auto">
            <a:xfrm>
              <a:off x="4530" y="1287"/>
              <a:ext cx="377" cy="75"/>
              <a:chOff x="2468" y="1332"/>
              <a:chExt cx="310" cy="60"/>
            </a:xfrm>
          </p:grpSpPr>
          <p:sp>
            <p:nvSpPr>
              <p:cNvPr id="159805" name="Freeform 380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806" name="Freeform 381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905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9803" name="Line 382"/>
            <p:cNvSpPr>
              <a:spLocks noChangeShapeType="1"/>
            </p:cNvSpPr>
            <p:nvPr/>
          </p:nvSpPr>
          <p:spPr bwMode="auto">
            <a:xfrm>
              <a:off x="4399" y="1322"/>
              <a:ext cx="0" cy="1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804" name="Line 383"/>
            <p:cNvSpPr>
              <a:spLocks noChangeShapeType="1"/>
            </p:cNvSpPr>
            <p:nvPr/>
          </p:nvSpPr>
          <p:spPr bwMode="auto">
            <a:xfrm>
              <a:off x="5063" y="1326"/>
              <a:ext cx="0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9798" name="Picture 384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976313"/>
            <a:ext cx="41132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7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animBg="1"/>
      <p:bldP spid="159765" grpId="0" animBg="1"/>
      <p:bldP spid="159766" grpId="0" animBg="1"/>
      <p:bldP spid="159767" grpId="0" animBg="1"/>
      <p:bldP spid="159768" grpId="0"/>
      <p:bldP spid="159769" grpId="0"/>
      <p:bldP spid="159770" grpId="0"/>
      <p:bldP spid="159771" grpId="0"/>
      <p:bldP spid="159772" grpId="0"/>
      <p:bldP spid="159773" grpId="0"/>
      <p:bldP spid="159774" grpId="0"/>
      <p:bldP spid="159775" grpId="0"/>
      <p:bldP spid="159776" grpId="0" animBg="1"/>
      <p:bldP spid="159777" grpId="0" animBg="1"/>
      <p:bldP spid="159779" grpId="0" animBg="1"/>
      <p:bldP spid="159780" grpId="0" animBg="1"/>
      <p:bldP spid="159781" grpId="0" animBg="1"/>
      <p:bldP spid="15978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0700" y="1479797"/>
            <a:ext cx="8229600" cy="4008437"/>
          </a:xfrm>
        </p:spPr>
        <p:txBody>
          <a:bodyPr>
            <a:normAutofit fontScale="85000" lnSpcReduction="10000"/>
          </a:bodyPr>
          <a:lstStyle/>
          <a:p>
            <a:r>
              <a:rPr lang="en-US" i="1" dirty="0">
                <a:solidFill>
                  <a:srgbClr val="CC0000"/>
                </a:solidFill>
              </a:rPr>
              <a:t>two-level hierarchy:</a:t>
            </a:r>
            <a:r>
              <a:rPr lang="en-US" dirty="0"/>
              <a:t> local area, backbone.</a:t>
            </a:r>
          </a:p>
          <a:p>
            <a:pPr lvl="1"/>
            <a:r>
              <a:rPr lang="en-US" sz="2800" dirty="0"/>
              <a:t>link-state advertisements only in area </a:t>
            </a:r>
          </a:p>
          <a:p>
            <a:pPr lvl="1"/>
            <a:r>
              <a:rPr lang="en-US" sz="2800" dirty="0"/>
              <a:t>each nodes has detailed area topology; only know direction (shortest path) to nets in other areas.</a:t>
            </a:r>
            <a:endParaRPr lang="en-US" dirty="0"/>
          </a:p>
          <a:p>
            <a:r>
              <a:rPr lang="en-US" i="1" dirty="0">
                <a:solidFill>
                  <a:srgbClr val="CC0000"/>
                </a:solidFill>
              </a:rPr>
              <a:t>area border routers: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ja-JP" altLang="en-US" dirty="0"/>
              <a:t>“</a:t>
            </a:r>
            <a:r>
              <a:rPr lang="en-US" altLang="ja-JP" dirty="0"/>
              <a:t>summarize</a:t>
            </a:r>
            <a:r>
              <a:rPr lang="ja-JP" altLang="en-US" dirty="0"/>
              <a:t>”</a:t>
            </a:r>
            <a:r>
              <a:rPr lang="en-US" altLang="ja-JP" dirty="0"/>
              <a:t> distances  to nets in own area, advertise to other Area Border routers.</a:t>
            </a:r>
          </a:p>
          <a:p>
            <a:r>
              <a:rPr lang="en-US" i="1" dirty="0">
                <a:solidFill>
                  <a:srgbClr val="CC0000"/>
                </a:solidFill>
              </a:rPr>
              <a:t>backbone routers:</a:t>
            </a:r>
            <a:r>
              <a:rPr lang="en-US" dirty="0"/>
              <a:t> run OSPF routing limited to backbone.</a:t>
            </a:r>
          </a:p>
          <a:p>
            <a:r>
              <a:rPr lang="en-US" i="1" dirty="0">
                <a:solidFill>
                  <a:srgbClr val="CC0000"/>
                </a:solidFill>
              </a:rPr>
              <a:t>boundary routers:</a:t>
            </a:r>
            <a:r>
              <a:rPr lang="en-US" dirty="0"/>
              <a:t> connect to other </a:t>
            </a:r>
            <a:r>
              <a:rPr lang="en-US" dirty="0" err="1"/>
              <a:t>AS’</a:t>
            </a:r>
            <a:r>
              <a:rPr lang="en-US" altLang="ja-JP" dirty="0" err="1"/>
              <a:t>es</a:t>
            </a:r>
            <a:r>
              <a:rPr lang="en-US" altLang="ja-JP" dirty="0"/>
              <a:t>.</a:t>
            </a:r>
            <a:endParaRPr lang="en-US" altLang="ja-JP" sz="2400" dirty="0"/>
          </a:p>
          <a:p>
            <a:endParaRPr lang="en-US" sz="2400" dirty="0"/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title"/>
          </p:nvPr>
        </p:nvSpPr>
        <p:spPr>
          <a:xfrm>
            <a:off x="427038" y="169863"/>
            <a:ext cx="4438650" cy="114300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Hierarchical OSPF</a:t>
            </a:r>
          </a:p>
        </p:txBody>
      </p:sp>
      <p:pic>
        <p:nvPicPr>
          <p:cNvPr id="160773" name="Picture 6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976313"/>
            <a:ext cx="41132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7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2"/>
          <p:cNvSpPr>
            <a:spLocks noGrp="1" noChangeArrowheads="1"/>
          </p:cNvSpPr>
          <p:nvPr>
            <p:ph type="title"/>
          </p:nvPr>
        </p:nvSpPr>
        <p:spPr>
          <a:xfrm>
            <a:off x="557213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Inter-AS tasks</a:t>
            </a:r>
          </a:p>
        </p:txBody>
      </p:sp>
      <p:sp>
        <p:nvSpPr>
          <p:cNvPr id="10138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1813" y="1195388"/>
            <a:ext cx="3810000" cy="29210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cs typeface="+mn-cs"/>
              </a:rPr>
              <a:t>suppose router in AS</a:t>
            </a:r>
            <a:r>
              <a:rPr lang="en-US" sz="2400" dirty="0">
                <a:latin typeface="Arial"/>
                <a:cs typeface="Arial"/>
              </a:rPr>
              <a:t>1</a:t>
            </a:r>
            <a:r>
              <a:rPr lang="en-US" sz="2400" dirty="0">
                <a:cs typeface="+mn-cs"/>
              </a:rPr>
              <a:t> receives datagram destined outside of AS</a:t>
            </a:r>
            <a:r>
              <a:rPr lang="en-US" sz="2400" dirty="0">
                <a:latin typeface="Arial"/>
                <a:cs typeface="Arial"/>
              </a:rPr>
              <a:t>1</a:t>
            </a:r>
            <a:r>
              <a:rPr lang="en-US" sz="2400" dirty="0">
                <a:cs typeface="+mn-cs"/>
              </a:rPr>
              <a:t>:</a:t>
            </a:r>
          </a:p>
          <a:p>
            <a:pPr lvl="1">
              <a:defRPr/>
            </a:pPr>
            <a:r>
              <a:rPr lang="en-US" dirty="0"/>
              <a:t>router should forward packet to gateway router, but which one?</a:t>
            </a:r>
          </a:p>
        </p:txBody>
      </p:sp>
      <p:sp>
        <p:nvSpPr>
          <p:cNvPr id="10138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38675" y="1195388"/>
            <a:ext cx="3810000" cy="4648200"/>
          </a:xfrm>
        </p:spPr>
        <p:txBody>
          <a:bodyPr/>
          <a:lstStyle/>
          <a:p>
            <a:pPr marL="457200" indent="-457200">
              <a:buFont typeface="Wingdings" charset="0"/>
              <a:buNone/>
              <a:defRPr/>
            </a:pPr>
            <a:r>
              <a:rPr lang="en-US" sz="2400" i="1" dirty="0">
                <a:solidFill>
                  <a:srgbClr val="CC0000"/>
                </a:solidFill>
                <a:cs typeface="+mn-cs"/>
              </a:rPr>
              <a:t>AS</a:t>
            </a:r>
            <a:r>
              <a:rPr lang="en-US" sz="2400" i="1" dirty="0">
                <a:solidFill>
                  <a:srgbClr val="CC0000"/>
                </a:solidFill>
                <a:latin typeface="Arial"/>
                <a:cs typeface="Arial"/>
              </a:rPr>
              <a:t>1</a:t>
            </a:r>
            <a:r>
              <a:rPr lang="en-US" sz="2400" i="1" dirty="0">
                <a:solidFill>
                  <a:srgbClr val="CC0000"/>
                </a:solidFill>
                <a:cs typeface="+mn-cs"/>
              </a:rPr>
              <a:t> must:</a:t>
            </a:r>
          </a:p>
          <a:p>
            <a:pPr marL="457200" indent="-457200">
              <a:buFont typeface="ZapfDingbats" charset="0"/>
              <a:buAutoNum type="arabicPeriod"/>
              <a:defRPr/>
            </a:pPr>
            <a:r>
              <a:rPr lang="en-US" sz="2400" dirty="0">
                <a:cs typeface="+mn-cs"/>
              </a:rPr>
              <a:t>learn which </a:t>
            </a:r>
            <a:r>
              <a:rPr lang="en-US" sz="2400" dirty="0" err="1">
                <a:cs typeface="+mn-cs"/>
              </a:rPr>
              <a:t>dests</a:t>
            </a:r>
            <a:r>
              <a:rPr lang="en-US" sz="2400" dirty="0">
                <a:cs typeface="+mn-cs"/>
              </a:rPr>
              <a:t> are reachable through AS2, which through AS3</a:t>
            </a:r>
          </a:p>
          <a:p>
            <a:pPr marL="457200" indent="-457200">
              <a:buFont typeface="ZapfDingbats" charset="0"/>
              <a:buAutoNum type="arabicPeriod"/>
              <a:defRPr/>
            </a:pPr>
            <a:r>
              <a:rPr lang="en-US" sz="2400" dirty="0">
                <a:cs typeface="+mn-cs"/>
              </a:rPr>
              <a:t>propagate this reachability info to all routers in AS</a:t>
            </a:r>
            <a:r>
              <a:rPr lang="en-US" sz="2400" dirty="0">
                <a:latin typeface="Arial"/>
                <a:cs typeface="Arial"/>
              </a:rPr>
              <a:t>1</a:t>
            </a:r>
          </a:p>
          <a:p>
            <a:pPr marL="457200" indent="-457200">
              <a:buFont typeface="Wingdings" charset="0"/>
              <a:buNone/>
              <a:defRPr/>
            </a:pPr>
            <a:r>
              <a:rPr lang="en-US" sz="2400" i="1" dirty="0">
                <a:solidFill>
                  <a:srgbClr val="CC0000"/>
                </a:solidFill>
                <a:cs typeface="+mn-cs"/>
              </a:rPr>
              <a:t>job of inter-AS routing!</a:t>
            </a:r>
          </a:p>
        </p:txBody>
      </p:sp>
      <p:sp>
        <p:nvSpPr>
          <p:cNvPr id="146438" name="Freeform 5"/>
          <p:cNvSpPr>
            <a:spLocks/>
          </p:cNvSpPr>
          <p:nvPr/>
        </p:nvSpPr>
        <p:spPr bwMode="auto">
          <a:xfrm>
            <a:off x="7277100" y="4562475"/>
            <a:ext cx="1171575" cy="1758950"/>
          </a:xfrm>
          <a:custGeom>
            <a:avLst/>
            <a:gdLst>
              <a:gd name="T0" fmla="*/ 2147483647 w 738"/>
              <a:gd name="T1" fmla="*/ 2147483647 h 1108"/>
              <a:gd name="T2" fmla="*/ 2147483647 w 738"/>
              <a:gd name="T3" fmla="*/ 2147483647 h 1108"/>
              <a:gd name="T4" fmla="*/ 2147483647 w 738"/>
              <a:gd name="T5" fmla="*/ 2147483647 h 1108"/>
              <a:gd name="T6" fmla="*/ 2147483647 w 738"/>
              <a:gd name="T7" fmla="*/ 2147483647 h 1108"/>
              <a:gd name="T8" fmla="*/ 2147483647 w 738"/>
              <a:gd name="T9" fmla="*/ 2147483647 h 1108"/>
              <a:gd name="T10" fmla="*/ 2147483647 w 738"/>
              <a:gd name="T11" fmla="*/ 2147483647 h 1108"/>
              <a:gd name="T12" fmla="*/ 2147483647 w 738"/>
              <a:gd name="T13" fmla="*/ 2147483647 h 1108"/>
              <a:gd name="T14" fmla="*/ 2147483647 w 738"/>
              <a:gd name="T15" fmla="*/ 2147483647 h 11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38"/>
              <a:gd name="T25" fmla="*/ 0 h 1108"/>
              <a:gd name="T26" fmla="*/ 738 w 738"/>
              <a:gd name="T27" fmla="*/ 1108 h 11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38" h="1108">
                <a:moveTo>
                  <a:pt x="32" y="394"/>
                </a:moveTo>
                <a:cubicBezTo>
                  <a:pt x="66" y="301"/>
                  <a:pt x="108" y="228"/>
                  <a:pt x="213" y="172"/>
                </a:cubicBezTo>
                <a:cubicBezTo>
                  <a:pt x="318" y="116"/>
                  <a:pt x="588" y="0"/>
                  <a:pt x="663" y="56"/>
                </a:cubicBezTo>
                <a:cubicBezTo>
                  <a:pt x="738" y="112"/>
                  <a:pt x="659" y="346"/>
                  <a:pt x="661" y="509"/>
                </a:cubicBezTo>
                <a:cubicBezTo>
                  <a:pt x="663" y="672"/>
                  <a:pt x="731" y="956"/>
                  <a:pt x="677" y="1032"/>
                </a:cubicBezTo>
                <a:cubicBezTo>
                  <a:pt x="623" y="1108"/>
                  <a:pt x="442" y="999"/>
                  <a:pt x="338" y="962"/>
                </a:cubicBezTo>
                <a:cubicBezTo>
                  <a:pt x="234" y="925"/>
                  <a:pt x="102" y="904"/>
                  <a:pt x="51" y="809"/>
                </a:cubicBezTo>
                <a:cubicBezTo>
                  <a:pt x="0" y="715"/>
                  <a:pt x="36" y="481"/>
                  <a:pt x="32" y="394"/>
                </a:cubicBezTo>
                <a:close/>
              </a:path>
            </a:pathLst>
          </a:custGeom>
          <a:gradFill rotWithShape="1">
            <a:gsLst>
              <a:gs pos="0">
                <a:srgbClr val="66CC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39" name="Freeform 6"/>
          <p:cNvSpPr>
            <a:spLocks/>
          </p:cNvSpPr>
          <p:nvPr/>
        </p:nvSpPr>
        <p:spPr bwMode="auto">
          <a:xfrm>
            <a:off x="5230813" y="4872038"/>
            <a:ext cx="1944687" cy="1292225"/>
          </a:xfrm>
          <a:custGeom>
            <a:avLst/>
            <a:gdLst>
              <a:gd name="T0" fmla="*/ 2147483647 w 1162"/>
              <a:gd name="T1" fmla="*/ 2147483647 h 543"/>
              <a:gd name="T2" fmla="*/ 2147483647 w 1162"/>
              <a:gd name="T3" fmla="*/ 2147483647 h 543"/>
              <a:gd name="T4" fmla="*/ 2147483647 w 1162"/>
              <a:gd name="T5" fmla="*/ 2147483647 h 543"/>
              <a:gd name="T6" fmla="*/ 2147483647 w 1162"/>
              <a:gd name="T7" fmla="*/ 2147483647 h 543"/>
              <a:gd name="T8" fmla="*/ 2147483647 w 1162"/>
              <a:gd name="T9" fmla="*/ 2147483647 h 543"/>
              <a:gd name="T10" fmla="*/ 2147483647 w 1162"/>
              <a:gd name="T11" fmla="*/ 2147483647 h 543"/>
              <a:gd name="T12" fmla="*/ 2147483647 w 1162"/>
              <a:gd name="T13" fmla="*/ 2147483647 h 543"/>
              <a:gd name="T14" fmla="*/ 2147483647 w 1162"/>
              <a:gd name="T15" fmla="*/ 2147483647 h 54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62"/>
              <a:gd name="T25" fmla="*/ 0 h 543"/>
              <a:gd name="T26" fmla="*/ 1162 w 1162"/>
              <a:gd name="T27" fmla="*/ 543 h 54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62" h="543">
                <a:moveTo>
                  <a:pt x="56" y="162"/>
                </a:moveTo>
                <a:cubicBezTo>
                  <a:pt x="115" y="100"/>
                  <a:pt x="221" y="28"/>
                  <a:pt x="368" y="14"/>
                </a:cubicBezTo>
                <a:cubicBezTo>
                  <a:pt x="515" y="0"/>
                  <a:pt x="811" y="42"/>
                  <a:pt x="940" y="79"/>
                </a:cubicBezTo>
                <a:cubicBezTo>
                  <a:pt x="1069" y="116"/>
                  <a:pt x="1126" y="177"/>
                  <a:pt x="1144" y="239"/>
                </a:cubicBezTo>
                <a:cubicBezTo>
                  <a:pt x="1162" y="301"/>
                  <a:pt x="1141" y="401"/>
                  <a:pt x="1048" y="451"/>
                </a:cubicBezTo>
                <a:cubicBezTo>
                  <a:pt x="955" y="501"/>
                  <a:pt x="746" y="543"/>
                  <a:pt x="586" y="541"/>
                </a:cubicBezTo>
                <a:cubicBezTo>
                  <a:pt x="426" y="539"/>
                  <a:pt x="176" y="502"/>
                  <a:pt x="88" y="439"/>
                </a:cubicBezTo>
                <a:cubicBezTo>
                  <a:pt x="0" y="376"/>
                  <a:pt x="63" y="220"/>
                  <a:pt x="56" y="162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40" name="Freeform 7"/>
          <p:cNvSpPr>
            <a:spLocks/>
          </p:cNvSpPr>
          <p:nvPr/>
        </p:nvSpPr>
        <p:spPr bwMode="auto">
          <a:xfrm>
            <a:off x="1477963" y="4164013"/>
            <a:ext cx="1679575" cy="1411287"/>
          </a:xfrm>
          <a:custGeom>
            <a:avLst/>
            <a:gdLst>
              <a:gd name="T0" fmla="*/ 2147483647 w 1198"/>
              <a:gd name="T1" fmla="*/ 2147483647 h 451"/>
              <a:gd name="T2" fmla="*/ 2147483647 w 1198"/>
              <a:gd name="T3" fmla="*/ 2147483647 h 451"/>
              <a:gd name="T4" fmla="*/ 2147483647 w 1198"/>
              <a:gd name="T5" fmla="*/ 2147483647 h 451"/>
              <a:gd name="T6" fmla="*/ 2147483647 w 1198"/>
              <a:gd name="T7" fmla="*/ 2147483647 h 451"/>
              <a:gd name="T8" fmla="*/ 2147483647 w 1198"/>
              <a:gd name="T9" fmla="*/ 2147483647 h 451"/>
              <a:gd name="T10" fmla="*/ 2147483647 w 1198"/>
              <a:gd name="T11" fmla="*/ 2147483647 h 451"/>
              <a:gd name="T12" fmla="*/ 2147483647 w 1198"/>
              <a:gd name="T13" fmla="*/ 2147483647 h 451"/>
              <a:gd name="T14" fmla="*/ 2147483647 w 1198"/>
              <a:gd name="T15" fmla="*/ 2147483647 h 451"/>
              <a:gd name="T16" fmla="*/ 2147483647 w 1198"/>
              <a:gd name="T17" fmla="*/ 2147483647 h 45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98"/>
              <a:gd name="T28" fmla="*/ 0 h 451"/>
              <a:gd name="T29" fmla="*/ 1198 w 1198"/>
              <a:gd name="T30" fmla="*/ 451 h 45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98" h="451">
                <a:moveTo>
                  <a:pt x="88" y="181"/>
                </a:moveTo>
                <a:cubicBezTo>
                  <a:pt x="159" y="143"/>
                  <a:pt x="120" y="111"/>
                  <a:pt x="180" y="89"/>
                </a:cubicBezTo>
                <a:cubicBezTo>
                  <a:pt x="240" y="67"/>
                  <a:pt x="313" y="60"/>
                  <a:pt x="448" y="49"/>
                </a:cubicBezTo>
                <a:cubicBezTo>
                  <a:pt x="583" y="38"/>
                  <a:pt x="866" y="0"/>
                  <a:pt x="988" y="25"/>
                </a:cubicBezTo>
                <a:cubicBezTo>
                  <a:pt x="1110" y="50"/>
                  <a:pt x="1198" y="132"/>
                  <a:pt x="1181" y="197"/>
                </a:cubicBezTo>
                <a:cubicBezTo>
                  <a:pt x="1164" y="262"/>
                  <a:pt x="1034" y="375"/>
                  <a:pt x="889" y="413"/>
                </a:cubicBezTo>
                <a:cubicBezTo>
                  <a:pt x="744" y="451"/>
                  <a:pt x="449" y="438"/>
                  <a:pt x="307" y="425"/>
                </a:cubicBezTo>
                <a:cubicBezTo>
                  <a:pt x="165" y="412"/>
                  <a:pt x="72" y="378"/>
                  <a:pt x="36" y="337"/>
                </a:cubicBezTo>
                <a:cubicBezTo>
                  <a:pt x="0" y="296"/>
                  <a:pt x="77" y="213"/>
                  <a:pt x="88" y="181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41" name="Freeform 8"/>
          <p:cNvSpPr>
            <a:spLocks/>
          </p:cNvSpPr>
          <p:nvPr/>
        </p:nvSpPr>
        <p:spPr bwMode="auto">
          <a:xfrm>
            <a:off x="2108200" y="4908550"/>
            <a:ext cx="400050" cy="180975"/>
          </a:xfrm>
          <a:custGeom>
            <a:avLst/>
            <a:gdLst>
              <a:gd name="T0" fmla="*/ 0 w 252"/>
              <a:gd name="T1" fmla="*/ 2147483647 h 114"/>
              <a:gd name="T2" fmla="*/ 2147483647 w 252"/>
              <a:gd name="T3" fmla="*/ 0 h 114"/>
              <a:gd name="T4" fmla="*/ 0 60000 65536"/>
              <a:gd name="T5" fmla="*/ 0 60000 65536"/>
              <a:gd name="T6" fmla="*/ 0 w 252"/>
              <a:gd name="T7" fmla="*/ 0 h 114"/>
              <a:gd name="T8" fmla="*/ 252 w 252"/>
              <a:gd name="T9" fmla="*/ 114 h 1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52" h="114">
                <a:moveTo>
                  <a:pt x="0" y="114"/>
                </a:moveTo>
                <a:lnTo>
                  <a:pt x="252" y="0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42" name="Text Box 9"/>
          <p:cNvSpPr txBox="1">
            <a:spLocks noChangeArrowheads="1"/>
          </p:cNvSpPr>
          <p:nvPr/>
        </p:nvSpPr>
        <p:spPr bwMode="auto">
          <a:xfrm>
            <a:off x="2052638" y="5129213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AS3</a:t>
            </a:r>
            <a:endParaRPr lang="en-US" sz="1800"/>
          </a:p>
        </p:txBody>
      </p:sp>
      <p:sp>
        <p:nvSpPr>
          <p:cNvPr id="146443" name="Text Box 10"/>
          <p:cNvSpPr txBox="1">
            <a:spLocks noChangeArrowheads="1"/>
          </p:cNvSpPr>
          <p:nvPr/>
        </p:nvSpPr>
        <p:spPr bwMode="auto">
          <a:xfrm>
            <a:off x="5867400" y="5794375"/>
            <a:ext cx="615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AS2</a:t>
            </a:r>
          </a:p>
        </p:txBody>
      </p:sp>
      <p:sp>
        <p:nvSpPr>
          <p:cNvPr id="146444" name="Line 11"/>
          <p:cNvSpPr>
            <a:spLocks noChangeShapeType="1"/>
          </p:cNvSpPr>
          <p:nvPr/>
        </p:nvSpPr>
        <p:spPr bwMode="auto">
          <a:xfrm flipV="1">
            <a:off x="5746750" y="5283200"/>
            <a:ext cx="434975" cy="1920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45" name="Line 12"/>
          <p:cNvSpPr>
            <a:spLocks noChangeShapeType="1"/>
          </p:cNvSpPr>
          <p:nvPr/>
        </p:nvSpPr>
        <p:spPr bwMode="auto">
          <a:xfrm flipH="1" flipV="1">
            <a:off x="2324100" y="4641850"/>
            <a:ext cx="241300" cy="174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46" name="Line 13"/>
          <p:cNvSpPr>
            <a:spLocks noChangeShapeType="1"/>
          </p:cNvSpPr>
          <p:nvPr/>
        </p:nvSpPr>
        <p:spPr bwMode="auto">
          <a:xfrm flipH="1">
            <a:off x="1882775" y="4635500"/>
            <a:ext cx="147638" cy="3762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6447" name="Group 14"/>
          <p:cNvGrpSpPr>
            <a:grpSpLocks/>
          </p:cNvGrpSpPr>
          <p:nvPr/>
        </p:nvGrpSpPr>
        <p:grpSpPr bwMode="auto">
          <a:xfrm>
            <a:off x="1619250" y="4903788"/>
            <a:ext cx="501650" cy="396875"/>
            <a:chOff x="873" y="3243"/>
            <a:chExt cx="316" cy="250"/>
          </a:xfrm>
        </p:grpSpPr>
        <p:sp>
          <p:nvSpPr>
            <p:cNvPr id="146545" name="Oval 15"/>
            <p:cNvSpPr>
              <a:spLocks noChangeArrowheads="1"/>
            </p:cNvSpPr>
            <p:nvPr/>
          </p:nvSpPr>
          <p:spPr bwMode="auto">
            <a:xfrm>
              <a:off x="876" y="3361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46" name="Line 16"/>
            <p:cNvSpPr>
              <a:spLocks noChangeShapeType="1"/>
            </p:cNvSpPr>
            <p:nvPr/>
          </p:nvSpPr>
          <p:spPr bwMode="auto">
            <a:xfrm>
              <a:off x="876" y="3354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47" name="Line 17"/>
            <p:cNvSpPr>
              <a:spLocks noChangeShapeType="1"/>
            </p:cNvSpPr>
            <p:nvPr/>
          </p:nvSpPr>
          <p:spPr bwMode="auto">
            <a:xfrm>
              <a:off x="1189" y="3354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48" name="Rectangle 18"/>
            <p:cNvSpPr>
              <a:spLocks noChangeArrowheads="1"/>
            </p:cNvSpPr>
            <p:nvPr/>
          </p:nvSpPr>
          <p:spPr bwMode="auto">
            <a:xfrm>
              <a:off x="876" y="3354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46549" name="Oval 19"/>
            <p:cNvSpPr>
              <a:spLocks noChangeArrowheads="1"/>
            </p:cNvSpPr>
            <p:nvPr/>
          </p:nvSpPr>
          <p:spPr bwMode="auto">
            <a:xfrm>
              <a:off x="873" y="3295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50" name="Rectangle 20"/>
            <p:cNvSpPr>
              <a:spLocks noChangeArrowheads="1"/>
            </p:cNvSpPr>
            <p:nvPr/>
          </p:nvSpPr>
          <p:spPr bwMode="auto">
            <a:xfrm>
              <a:off x="960" y="3308"/>
              <a:ext cx="141" cy="12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51" name="Text Box 21"/>
            <p:cNvSpPr txBox="1">
              <a:spLocks noChangeArrowheads="1"/>
            </p:cNvSpPr>
            <p:nvPr/>
          </p:nvSpPr>
          <p:spPr bwMode="auto">
            <a:xfrm>
              <a:off x="887" y="3243"/>
              <a:ext cx="29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3b</a:t>
              </a:r>
              <a:endParaRPr lang="en-US"/>
            </a:p>
          </p:txBody>
        </p:sp>
      </p:grpSp>
      <p:grpSp>
        <p:nvGrpSpPr>
          <p:cNvPr id="146448" name="Group 22"/>
          <p:cNvGrpSpPr>
            <a:grpSpLocks/>
          </p:cNvGrpSpPr>
          <p:nvPr/>
        </p:nvGrpSpPr>
        <p:grpSpPr bwMode="auto">
          <a:xfrm>
            <a:off x="1889125" y="4327525"/>
            <a:ext cx="501650" cy="396875"/>
            <a:chOff x="2016" y="1976"/>
            <a:chExt cx="316" cy="250"/>
          </a:xfrm>
        </p:grpSpPr>
        <p:sp>
          <p:nvSpPr>
            <p:cNvPr id="146537" name="Oval 23"/>
            <p:cNvSpPr>
              <a:spLocks noChangeArrowheads="1"/>
            </p:cNvSpPr>
            <p:nvPr/>
          </p:nvSpPr>
          <p:spPr bwMode="auto">
            <a:xfrm>
              <a:off x="2019" y="2102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38" name="Line 24"/>
            <p:cNvSpPr>
              <a:spLocks noChangeShapeType="1"/>
            </p:cNvSpPr>
            <p:nvPr/>
          </p:nvSpPr>
          <p:spPr bwMode="auto">
            <a:xfrm>
              <a:off x="2019" y="2095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39" name="Line 25"/>
            <p:cNvSpPr>
              <a:spLocks noChangeShapeType="1"/>
            </p:cNvSpPr>
            <p:nvPr/>
          </p:nvSpPr>
          <p:spPr bwMode="auto">
            <a:xfrm>
              <a:off x="2332" y="2095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40" name="Rectangle 26"/>
            <p:cNvSpPr>
              <a:spLocks noChangeArrowheads="1"/>
            </p:cNvSpPr>
            <p:nvPr/>
          </p:nvSpPr>
          <p:spPr bwMode="auto">
            <a:xfrm>
              <a:off x="2019" y="2095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46541" name="Oval 27"/>
            <p:cNvSpPr>
              <a:spLocks noChangeArrowheads="1"/>
            </p:cNvSpPr>
            <p:nvPr/>
          </p:nvSpPr>
          <p:spPr bwMode="auto">
            <a:xfrm>
              <a:off x="2016" y="2036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6542" name="Group 28"/>
            <p:cNvGrpSpPr>
              <a:grpSpLocks/>
            </p:cNvGrpSpPr>
            <p:nvPr/>
          </p:nvGrpSpPr>
          <p:grpSpPr bwMode="auto">
            <a:xfrm>
              <a:off x="2032" y="1976"/>
              <a:ext cx="285" cy="250"/>
              <a:chOff x="2912" y="2425"/>
              <a:chExt cx="290" cy="250"/>
            </a:xfrm>
          </p:grpSpPr>
          <p:sp>
            <p:nvSpPr>
              <p:cNvPr id="146543" name="Rectangle 29"/>
              <p:cNvSpPr>
                <a:spLocks noChangeArrowheads="1"/>
              </p:cNvSpPr>
              <p:nvPr/>
            </p:nvSpPr>
            <p:spPr bwMode="auto">
              <a:xfrm>
                <a:off x="2982" y="2490"/>
                <a:ext cx="142" cy="13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44" name="Text Box 30"/>
              <p:cNvSpPr txBox="1">
                <a:spLocks noChangeArrowheads="1"/>
              </p:cNvSpPr>
              <p:nvPr/>
            </p:nvSpPr>
            <p:spPr bwMode="auto">
              <a:xfrm>
                <a:off x="2912" y="2425"/>
                <a:ext cx="29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000"/>
                  <a:t>3c</a:t>
                </a:r>
                <a:endParaRPr lang="en-US"/>
              </a:p>
            </p:txBody>
          </p:sp>
        </p:grpSp>
      </p:grpSp>
      <p:grpSp>
        <p:nvGrpSpPr>
          <p:cNvPr id="146449" name="Group 31"/>
          <p:cNvGrpSpPr>
            <a:grpSpLocks/>
          </p:cNvGrpSpPr>
          <p:nvPr/>
        </p:nvGrpSpPr>
        <p:grpSpPr bwMode="auto">
          <a:xfrm>
            <a:off x="2466975" y="4702175"/>
            <a:ext cx="501650" cy="396875"/>
            <a:chOff x="1434" y="3104"/>
            <a:chExt cx="316" cy="250"/>
          </a:xfrm>
        </p:grpSpPr>
        <p:grpSp>
          <p:nvGrpSpPr>
            <p:cNvPr id="146529" name="Group 32"/>
            <p:cNvGrpSpPr>
              <a:grpSpLocks/>
            </p:cNvGrpSpPr>
            <p:nvPr/>
          </p:nvGrpSpPr>
          <p:grpSpPr bwMode="auto">
            <a:xfrm>
              <a:off x="1434" y="3163"/>
              <a:ext cx="316" cy="147"/>
              <a:chOff x="1434" y="3163"/>
              <a:chExt cx="316" cy="147"/>
            </a:xfrm>
          </p:grpSpPr>
          <p:sp>
            <p:nvSpPr>
              <p:cNvPr id="146531" name="Oval 33"/>
              <p:cNvSpPr>
                <a:spLocks noChangeArrowheads="1"/>
              </p:cNvSpPr>
              <p:nvPr/>
            </p:nvSpPr>
            <p:spPr bwMode="auto">
              <a:xfrm>
                <a:off x="1437" y="3229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32" name="Line 34"/>
              <p:cNvSpPr>
                <a:spLocks noChangeShapeType="1"/>
              </p:cNvSpPr>
              <p:nvPr/>
            </p:nvSpPr>
            <p:spPr bwMode="auto">
              <a:xfrm>
                <a:off x="1437" y="3222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33" name="Line 35"/>
              <p:cNvSpPr>
                <a:spLocks noChangeShapeType="1"/>
              </p:cNvSpPr>
              <p:nvPr/>
            </p:nvSpPr>
            <p:spPr bwMode="auto">
              <a:xfrm>
                <a:off x="1750" y="3222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34" name="Rectangle 36"/>
              <p:cNvSpPr>
                <a:spLocks noChangeArrowheads="1"/>
              </p:cNvSpPr>
              <p:nvPr/>
            </p:nvSpPr>
            <p:spPr bwMode="auto">
              <a:xfrm>
                <a:off x="1437" y="3222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6535" name="Oval 37"/>
              <p:cNvSpPr>
                <a:spLocks noChangeArrowheads="1"/>
              </p:cNvSpPr>
              <p:nvPr/>
            </p:nvSpPr>
            <p:spPr bwMode="auto">
              <a:xfrm>
                <a:off x="1434" y="3163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36" name="Rectangle 38"/>
              <p:cNvSpPr>
                <a:spLocks noChangeArrowheads="1"/>
              </p:cNvSpPr>
              <p:nvPr/>
            </p:nvSpPr>
            <p:spPr bwMode="auto">
              <a:xfrm>
                <a:off x="1521" y="3176"/>
                <a:ext cx="142" cy="110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6530" name="Text Box 39"/>
            <p:cNvSpPr txBox="1">
              <a:spLocks noChangeArrowheads="1"/>
            </p:cNvSpPr>
            <p:nvPr/>
          </p:nvSpPr>
          <p:spPr bwMode="auto">
            <a:xfrm>
              <a:off x="1448" y="3104"/>
              <a:ext cx="29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3a</a:t>
              </a:r>
              <a:endParaRPr lang="en-US"/>
            </a:p>
          </p:txBody>
        </p:sp>
      </p:grpSp>
      <p:grpSp>
        <p:nvGrpSpPr>
          <p:cNvPr id="146450" name="Group 40"/>
          <p:cNvGrpSpPr>
            <a:grpSpLocks/>
          </p:cNvGrpSpPr>
          <p:nvPr/>
        </p:nvGrpSpPr>
        <p:grpSpPr bwMode="auto">
          <a:xfrm>
            <a:off x="2495550" y="5227638"/>
            <a:ext cx="2660650" cy="1122362"/>
            <a:chOff x="1572" y="3293"/>
            <a:chExt cx="1676" cy="707"/>
          </a:xfrm>
        </p:grpSpPr>
        <p:sp>
          <p:nvSpPr>
            <p:cNvPr id="146486" name="Freeform 41"/>
            <p:cNvSpPr>
              <a:spLocks/>
            </p:cNvSpPr>
            <p:nvPr/>
          </p:nvSpPr>
          <p:spPr bwMode="auto">
            <a:xfrm>
              <a:off x="1572" y="3293"/>
              <a:ext cx="1676" cy="707"/>
            </a:xfrm>
            <a:custGeom>
              <a:avLst/>
              <a:gdLst>
                <a:gd name="T0" fmla="*/ 259 w 1583"/>
                <a:gd name="T1" fmla="*/ 310 h 682"/>
                <a:gd name="T2" fmla="*/ 681 w 1583"/>
                <a:gd name="T3" fmla="*/ 102 h 682"/>
                <a:gd name="T4" fmla="*/ 1313 w 1583"/>
                <a:gd name="T5" fmla="*/ 29 h 682"/>
                <a:gd name="T6" fmla="*/ 1933 w 1583"/>
                <a:gd name="T7" fmla="*/ 268 h 682"/>
                <a:gd name="T8" fmla="*/ 2613 w 1583"/>
                <a:gd name="T9" fmla="*/ 591 h 682"/>
                <a:gd name="T10" fmla="*/ 2126 w 1583"/>
                <a:gd name="T11" fmla="*/ 888 h 682"/>
                <a:gd name="T12" fmla="*/ 1153 w 1583"/>
                <a:gd name="T13" fmla="*/ 908 h 682"/>
                <a:gd name="T14" fmla="*/ 149 w 1583"/>
                <a:gd name="T15" fmla="*/ 823 h 682"/>
                <a:gd name="T16" fmla="*/ 259 w 1583"/>
                <a:gd name="T17" fmla="*/ 310 h 6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3"/>
                <a:gd name="T28" fmla="*/ 0 h 682"/>
                <a:gd name="T29" fmla="*/ 1583 w 1583"/>
                <a:gd name="T30" fmla="*/ 682 h 6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3" h="682">
                  <a:moveTo>
                    <a:pt x="155" y="224"/>
                  </a:moveTo>
                  <a:cubicBezTo>
                    <a:pt x="208" y="137"/>
                    <a:pt x="302" y="108"/>
                    <a:pt x="407" y="74"/>
                  </a:cubicBezTo>
                  <a:cubicBezTo>
                    <a:pt x="512" y="40"/>
                    <a:pt x="660" y="0"/>
                    <a:pt x="785" y="20"/>
                  </a:cubicBezTo>
                  <a:cubicBezTo>
                    <a:pt x="910" y="40"/>
                    <a:pt x="1027" y="126"/>
                    <a:pt x="1157" y="194"/>
                  </a:cubicBezTo>
                  <a:cubicBezTo>
                    <a:pt x="1287" y="262"/>
                    <a:pt x="1545" y="353"/>
                    <a:pt x="1564" y="428"/>
                  </a:cubicBezTo>
                  <a:cubicBezTo>
                    <a:pt x="1583" y="503"/>
                    <a:pt x="1417" y="606"/>
                    <a:pt x="1272" y="644"/>
                  </a:cubicBezTo>
                  <a:cubicBezTo>
                    <a:pt x="1127" y="682"/>
                    <a:pt x="887" y="664"/>
                    <a:pt x="690" y="656"/>
                  </a:cubicBezTo>
                  <a:cubicBezTo>
                    <a:pt x="493" y="648"/>
                    <a:pt x="178" y="668"/>
                    <a:pt x="89" y="596"/>
                  </a:cubicBezTo>
                  <a:cubicBezTo>
                    <a:pt x="0" y="524"/>
                    <a:pt x="102" y="311"/>
                    <a:pt x="155" y="224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87" name="Text Box 42"/>
            <p:cNvSpPr txBox="1">
              <a:spLocks noChangeArrowheads="1"/>
            </p:cNvSpPr>
            <p:nvPr/>
          </p:nvSpPr>
          <p:spPr bwMode="auto">
            <a:xfrm>
              <a:off x="1719" y="3724"/>
              <a:ext cx="41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/>
                <a:t>AS1</a:t>
              </a:r>
              <a:endParaRPr lang="en-US" sz="1800"/>
            </a:p>
          </p:txBody>
        </p:sp>
        <p:sp>
          <p:nvSpPr>
            <p:cNvPr id="146488" name="Line 43"/>
            <p:cNvSpPr>
              <a:spLocks noChangeShapeType="1"/>
            </p:cNvSpPr>
            <p:nvPr/>
          </p:nvSpPr>
          <p:spPr bwMode="auto">
            <a:xfrm flipH="1">
              <a:off x="2134" y="3469"/>
              <a:ext cx="93" cy="1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89" name="Line 44"/>
            <p:cNvSpPr>
              <a:spLocks noChangeShapeType="1"/>
            </p:cNvSpPr>
            <p:nvPr/>
          </p:nvSpPr>
          <p:spPr bwMode="auto">
            <a:xfrm>
              <a:off x="2388" y="3491"/>
              <a:ext cx="3" cy="2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90" name="Line 45"/>
            <p:cNvSpPr>
              <a:spLocks noChangeShapeType="1"/>
            </p:cNvSpPr>
            <p:nvPr/>
          </p:nvSpPr>
          <p:spPr bwMode="auto">
            <a:xfrm>
              <a:off x="2490" y="3461"/>
              <a:ext cx="313" cy="2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91" name="Line 46"/>
            <p:cNvSpPr>
              <a:spLocks noChangeShapeType="1"/>
            </p:cNvSpPr>
            <p:nvPr/>
          </p:nvSpPr>
          <p:spPr bwMode="auto">
            <a:xfrm flipH="1">
              <a:off x="2566" y="3749"/>
              <a:ext cx="237" cy="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92" name="Line 47"/>
            <p:cNvSpPr>
              <a:spLocks noChangeShapeType="1"/>
            </p:cNvSpPr>
            <p:nvPr/>
          </p:nvSpPr>
          <p:spPr bwMode="auto">
            <a:xfrm flipH="1" flipV="1">
              <a:off x="2202" y="3638"/>
              <a:ext cx="568" cy="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93" name="Line 48"/>
            <p:cNvSpPr>
              <a:spLocks noChangeShapeType="1"/>
            </p:cNvSpPr>
            <p:nvPr/>
          </p:nvSpPr>
          <p:spPr bwMode="auto">
            <a:xfrm>
              <a:off x="2143" y="3689"/>
              <a:ext cx="127" cy="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6494" name="Group 49"/>
            <p:cNvGrpSpPr>
              <a:grpSpLocks/>
            </p:cNvGrpSpPr>
            <p:nvPr/>
          </p:nvGrpSpPr>
          <p:grpSpPr bwMode="auto">
            <a:xfrm>
              <a:off x="2202" y="3293"/>
              <a:ext cx="316" cy="250"/>
              <a:chOff x="2055" y="3447"/>
              <a:chExt cx="316" cy="250"/>
            </a:xfrm>
          </p:grpSpPr>
          <p:sp>
            <p:nvSpPr>
              <p:cNvPr id="146521" name="Oval 50"/>
              <p:cNvSpPr>
                <a:spLocks noChangeArrowheads="1"/>
              </p:cNvSpPr>
              <p:nvPr/>
            </p:nvSpPr>
            <p:spPr bwMode="auto">
              <a:xfrm>
                <a:off x="2058" y="3571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22" name="Line 51"/>
              <p:cNvSpPr>
                <a:spLocks noChangeShapeType="1"/>
              </p:cNvSpPr>
              <p:nvPr/>
            </p:nvSpPr>
            <p:spPr bwMode="auto">
              <a:xfrm>
                <a:off x="2058" y="3564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23" name="Line 52"/>
              <p:cNvSpPr>
                <a:spLocks noChangeShapeType="1"/>
              </p:cNvSpPr>
              <p:nvPr/>
            </p:nvSpPr>
            <p:spPr bwMode="auto">
              <a:xfrm>
                <a:off x="2371" y="3564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24" name="Rectangle 53"/>
              <p:cNvSpPr>
                <a:spLocks noChangeArrowheads="1"/>
              </p:cNvSpPr>
              <p:nvPr/>
            </p:nvSpPr>
            <p:spPr bwMode="auto">
              <a:xfrm>
                <a:off x="2058" y="3564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6525" name="Oval 54"/>
              <p:cNvSpPr>
                <a:spLocks noChangeArrowheads="1"/>
              </p:cNvSpPr>
              <p:nvPr/>
            </p:nvSpPr>
            <p:spPr bwMode="auto">
              <a:xfrm>
                <a:off x="2055" y="3505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6526" name="Group 55"/>
              <p:cNvGrpSpPr>
                <a:grpSpLocks/>
              </p:cNvGrpSpPr>
              <p:nvPr/>
            </p:nvGrpSpPr>
            <p:grpSpPr bwMode="auto">
              <a:xfrm>
                <a:off x="2072" y="3447"/>
                <a:ext cx="285" cy="250"/>
                <a:chOff x="2912" y="2425"/>
                <a:chExt cx="292" cy="250"/>
              </a:xfrm>
            </p:grpSpPr>
            <p:sp>
              <p:nvSpPr>
                <p:cNvPr id="146527" name="Rectangle 56"/>
                <p:cNvSpPr>
                  <a:spLocks noChangeArrowheads="1"/>
                </p:cNvSpPr>
                <p:nvPr/>
              </p:nvSpPr>
              <p:spPr bwMode="auto">
                <a:xfrm>
                  <a:off x="2982" y="2490"/>
                  <a:ext cx="144" cy="13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6528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2912" y="2425"/>
                  <a:ext cx="292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2000"/>
                    <a:t>1c</a:t>
                  </a:r>
                </a:p>
              </p:txBody>
            </p:sp>
          </p:grpSp>
        </p:grpSp>
        <p:grpSp>
          <p:nvGrpSpPr>
            <p:cNvPr id="146495" name="Group 58"/>
            <p:cNvGrpSpPr>
              <a:grpSpLocks/>
            </p:cNvGrpSpPr>
            <p:nvPr/>
          </p:nvGrpSpPr>
          <p:grpSpPr bwMode="auto">
            <a:xfrm>
              <a:off x="1896" y="3507"/>
              <a:ext cx="316" cy="250"/>
              <a:chOff x="1749" y="3661"/>
              <a:chExt cx="316" cy="250"/>
            </a:xfrm>
          </p:grpSpPr>
          <p:sp>
            <p:nvSpPr>
              <p:cNvPr id="146514" name="Oval 59"/>
              <p:cNvSpPr>
                <a:spLocks noChangeArrowheads="1"/>
              </p:cNvSpPr>
              <p:nvPr/>
            </p:nvSpPr>
            <p:spPr bwMode="auto">
              <a:xfrm>
                <a:off x="1752" y="3781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15" name="Line 60"/>
              <p:cNvSpPr>
                <a:spLocks noChangeShapeType="1"/>
              </p:cNvSpPr>
              <p:nvPr/>
            </p:nvSpPr>
            <p:spPr bwMode="auto">
              <a:xfrm>
                <a:off x="1752" y="3774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16" name="Line 61"/>
              <p:cNvSpPr>
                <a:spLocks noChangeShapeType="1"/>
              </p:cNvSpPr>
              <p:nvPr/>
            </p:nvSpPr>
            <p:spPr bwMode="auto">
              <a:xfrm>
                <a:off x="2065" y="3774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17" name="Rectangle 62"/>
              <p:cNvSpPr>
                <a:spLocks noChangeArrowheads="1"/>
              </p:cNvSpPr>
              <p:nvPr/>
            </p:nvSpPr>
            <p:spPr bwMode="auto">
              <a:xfrm>
                <a:off x="1752" y="3774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6518" name="Oval 63"/>
              <p:cNvSpPr>
                <a:spLocks noChangeArrowheads="1"/>
              </p:cNvSpPr>
              <p:nvPr/>
            </p:nvSpPr>
            <p:spPr bwMode="auto">
              <a:xfrm>
                <a:off x="1749" y="3719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19" name="Rectangle 64"/>
              <p:cNvSpPr>
                <a:spLocks noChangeArrowheads="1"/>
              </p:cNvSpPr>
              <p:nvPr/>
            </p:nvSpPr>
            <p:spPr bwMode="auto">
              <a:xfrm>
                <a:off x="1834" y="3746"/>
                <a:ext cx="142" cy="9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20" name="Text Box 65"/>
              <p:cNvSpPr txBox="1">
                <a:spLocks noChangeArrowheads="1"/>
              </p:cNvSpPr>
              <p:nvPr/>
            </p:nvSpPr>
            <p:spPr bwMode="auto">
              <a:xfrm>
                <a:off x="1765" y="3661"/>
                <a:ext cx="294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2000"/>
                  <a:t>1a</a:t>
                </a:r>
                <a:endParaRPr lang="en-US"/>
              </a:p>
            </p:txBody>
          </p:sp>
        </p:grpSp>
        <p:grpSp>
          <p:nvGrpSpPr>
            <p:cNvPr id="146496" name="Group 66"/>
            <p:cNvGrpSpPr>
              <a:grpSpLocks/>
            </p:cNvGrpSpPr>
            <p:nvPr/>
          </p:nvGrpSpPr>
          <p:grpSpPr bwMode="auto">
            <a:xfrm>
              <a:off x="2238" y="3689"/>
              <a:ext cx="316" cy="250"/>
              <a:chOff x="2091" y="3843"/>
              <a:chExt cx="316" cy="250"/>
            </a:xfrm>
          </p:grpSpPr>
          <p:sp>
            <p:nvSpPr>
              <p:cNvPr id="146506" name="Oval 67"/>
              <p:cNvSpPr>
                <a:spLocks noChangeArrowheads="1"/>
              </p:cNvSpPr>
              <p:nvPr/>
            </p:nvSpPr>
            <p:spPr bwMode="auto">
              <a:xfrm>
                <a:off x="2094" y="3967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07" name="Line 68"/>
              <p:cNvSpPr>
                <a:spLocks noChangeShapeType="1"/>
              </p:cNvSpPr>
              <p:nvPr/>
            </p:nvSpPr>
            <p:spPr bwMode="auto">
              <a:xfrm>
                <a:off x="2094" y="3960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08" name="Line 69"/>
              <p:cNvSpPr>
                <a:spLocks noChangeShapeType="1"/>
              </p:cNvSpPr>
              <p:nvPr/>
            </p:nvSpPr>
            <p:spPr bwMode="auto">
              <a:xfrm>
                <a:off x="2407" y="3960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09" name="Rectangle 70"/>
              <p:cNvSpPr>
                <a:spLocks noChangeArrowheads="1"/>
              </p:cNvSpPr>
              <p:nvPr/>
            </p:nvSpPr>
            <p:spPr bwMode="auto">
              <a:xfrm>
                <a:off x="2094" y="3960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6510" name="Oval 71"/>
              <p:cNvSpPr>
                <a:spLocks noChangeArrowheads="1"/>
              </p:cNvSpPr>
              <p:nvPr/>
            </p:nvSpPr>
            <p:spPr bwMode="auto">
              <a:xfrm>
                <a:off x="2091" y="3901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6511" name="Group 72"/>
              <p:cNvGrpSpPr>
                <a:grpSpLocks/>
              </p:cNvGrpSpPr>
              <p:nvPr/>
            </p:nvGrpSpPr>
            <p:grpSpPr bwMode="auto">
              <a:xfrm>
                <a:off x="2106" y="3843"/>
                <a:ext cx="294" cy="250"/>
                <a:chOff x="2910" y="2425"/>
                <a:chExt cx="296" cy="250"/>
              </a:xfrm>
            </p:grpSpPr>
            <p:sp>
              <p:nvSpPr>
                <p:cNvPr id="146512" name="Rectangle 73"/>
                <p:cNvSpPr>
                  <a:spLocks noChangeArrowheads="1"/>
                </p:cNvSpPr>
                <p:nvPr/>
              </p:nvSpPr>
              <p:spPr bwMode="auto">
                <a:xfrm>
                  <a:off x="2982" y="2490"/>
                  <a:ext cx="144" cy="13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6513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2910" y="2425"/>
                  <a:ext cx="296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2000"/>
                    <a:t>1d</a:t>
                  </a:r>
                </a:p>
              </p:txBody>
            </p:sp>
          </p:grpSp>
        </p:grpSp>
        <p:grpSp>
          <p:nvGrpSpPr>
            <p:cNvPr id="146497" name="Group 75"/>
            <p:cNvGrpSpPr>
              <a:grpSpLocks/>
            </p:cNvGrpSpPr>
            <p:nvPr/>
          </p:nvGrpSpPr>
          <p:grpSpPr bwMode="auto">
            <a:xfrm>
              <a:off x="2778" y="3573"/>
              <a:ext cx="316" cy="250"/>
              <a:chOff x="2016" y="1976"/>
              <a:chExt cx="316" cy="250"/>
            </a:xfrm>
          </p:grpSpPr>
          <p:sp>
            <p:nvSpPr>
              <p:cNvPr id="146498" name="Oval 76"/>
              <p:cNvSpPr>
                <a:spLocks noChangeArrowheads="1"/>
              </p:cNvSpPr>
              <p:nvPr/>
            </p:nvSpPr>
            <p:spPr bwMode="auto">
              <a:xfrm>
                <a:off x="2019" y="2102"/>
                <a:ext cx="313" cy="81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499" name="Line 77"/>
              <p:cNvSpPr>
                <a:spLocks noChangeShapeType="1"/>
              </p:cNvSpPr>
              <p:nvPr/>
            </p:nvSpPr>
            <p:spPr bwMode="auto">
              <a:xfrm>
                <a:off x="2019" y="2095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00" name="Line 78"/>
              <p:cNvSpPr>
                <a:spLocks noChangeShapeType="1"/>
              </p:cNvSpPr>
              <p:nvPr/>
            </p:nvSpPr>
            <p:spPr bwMode="auto">
              <a:xfrm>
                <a:off x="2332" y="2095"/>
                <a:ext cx="0" cy="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501" name="Rectangle 79"/>
              <p:cNvSpPr>
                <a:spLocks noChangeArrowheads="1"/>
              </p:cNvSpPr>
              <p:nvPr/>
            </p:nvSpPr>
            <p:spPr bwMode="auto">
              <a:xfrm>
                <a:off x="2019" y="2095"/>
                <a:ext cx="310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6502" name="Oval 80"/>
              <p:cNvSpPr>
                <a:spLocks noChangeArrowheads="1"/>
              </p:cNvSpPr>
              <p:nvPr/>
            </p:nvSpPr>
            <p:spPr bwMode="auto">
              <a:xfrm>
                <a:off x="2016" y="2036"/>
                <a:ext cx="313" cy="95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6503" name="Group 81"/>
              <p:cNvGrpSpPr>
                <a:grpSpLocks/>
              </p:cNvGrpSpPr>
              <p:nvPr/>
            </p:nvGrpSpPr>
            <p:grpSpPr bwMode="auto">
              <a:xfrm>
                <a:off x="2029" y="1976"/>
                <a:ext cx="294" cy="250"/>
                <a:chOff x="2909" y="2425"/>
                <a:chExt cx="299" cy="250"/>
              </a:xfrm>
            </p:grpSpPr>
            <p:sp>
              <p:nvSpPr>
                <p:cNvPr id="146504" name="Rectangle 82"/>
                <p:cNvSpPr>
                  <a:spLocks noChangeArrowheads="1"/>
                </p:cNvSpPr>
                <p:nvPr/>
              </p:nvSpPr>
              <p:spPr bwMode="auto">
                <a:xfrm>
                  <a:off x="2982" y="2490"/>
                  <a:ext cx="142" cy="13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6505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2909" y="2425"/>
                  <a:ext cx="299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/>
                  <a:r>
                    <a:rPr lang="en-US" sz="2000"/>
                    <a:t>1b</a:t>
                  </a:r>
                  <a:endParaRPr lang="en-US"/>
                </a:p>
              </p:txBody>
            </p:sp>
          </p:grpSp>
        </p:grpSp>
      </p:grpSp>
      <p:grpSp>
        <p:nvGrpSpPr>
          <p:cNvPr id="146451" name="Group 84"/>
          <p:cNvGrpSpPr>
            <a:grpSpLocks/>
          </p:cNvGrpSpPr>
          <p:nvPr/>
        </p:nvGrpSpPr>
        <p:grpSpPr bwMode="auto">
          <a:xfrm>
            <a:off x="5414963" y="5324475"/>
            <a:ext cx="501650" cy="396875"/>
            <a:chOff x="3537" y="3473"/>
            <a:chExt cx="316" cy="250"/>
          </a:xfrm>
        </p:grpSpPr>
        <p:sp>
          <p:nvSpPr>
            <p:cNvPr id="146479" name="Oval 85"/>
            <p:cNvSpPr>
              <a:spLocks noChangeArrowheads="1"/>
            </p:cNvSpPr>
            <p:nvPr/>
          </p:nvSpPr>
          <p:spPr bwMode="auto">
            <a:xfrm>
              <a:off x="3540" y="3598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80" name="Line 86"/>
            <p:cNvSpPr>
              <a:spLocks noChangeShapeType="1"/>
            </p:cNvSpPr>
            <p:nvPr/>
          </p:nvSpPr>
          <p:spPr bwMode="auto">
            <a:xfrm>
              <a:off x="3540" y="3591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81" name="Line 87"/>
            <p:cNvSpPr>
              <a:spLocks noChangeShapeType="1"/>
            </p:cNvSpPr>
            <p:nvPr/>
          </p:nvSpPr>
          <p:spPr bwMode="auto">
            <a:xfrm>
              <a:off x="3853" y="3591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82" name="Rectangle 88"/>
            <p:cNvSpPr>
              <a:spLocks noChangeArrowheads="1"/>
            </p:cNvSpPr>
            <p:nvPr/>
          </p:nvSpPr>
          <p:spPr bwMode="auto">
            <a:xfrm>
              <a:off x="3540" y="3591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46483" name="Oval 89"/>
            <p:cNvSpPr>
              <a:spLocks noChangeArrowheads="1"/>
            </p:cNvSpPr>
            <p:nvPr/>
          </p:nvSpPr>
          <p:spPr bwMode="auto">
            <a:xfrm>
              <a:off x="3537" y="3532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84" name="Rectangle 90"/>
            <p:cNvSpPr>
              <a:spLocks noChangeArrowheads="1"/>
            </p:cNvSpPr>
            <p:nvPr/>
          </p:nvSpPr>
          <p:spPr bwMode="auto">
            <a:xfrm>
              <a:off x="3624" y="3545"/>
              <a:ext cx="141" cy="12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85" name="Text Box 91"/>
            <p:cNvSpPr txBox="1">
              <a:spLocks noChangeArrowheads="1"/>
            </p:cNvSpPr>
            <p:nvPr/>
          </p:nvSpPr>
          <p:spPr bwMode="auto">
            <a:xfrm>
              <a:off x="3551" y="3473"/>
              <a:ext cx="29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2a</a:t>
              </a:r>
              <a:endParaRPr lang="en-US"/>
            </a:p>
          </p:txBody>
        </p:sp>
      </p:grpSp>
      <p:sp>
        <p:nvSpPr>
          <p:cNvPr id="146452" name="Line 92"/>
          <p:cNvSpPr>
            <a:spLocks noChangeShapeType="1"/>
          </p:cNvSpPr>
          <p:nvPr/>
        </p:nvSpPr>
        <p:spPr bwMode="auto">
          <a:xfrm>
            <a:off x="6635750" y="5241925"/>
            <a:ext cx="857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6453" name="Line 93"/>
          <p:cNvSpPr>
            <a:spLocks noChangeShapeType="1"/>
          </p:cNvSpPr>
          <p:nvPr/>
        </p:nvSpPr>
        <p:spPr bwMode="auto">
          <a:xfrm>
            <a:off x="6889750" y="5707063"/>
            <a:ext cx="735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6454" name="Line 94"/>
          <p:cNvSpPr>
            <a:spLocks noChangeShapeType="1"/>
          </p:cNvSpPr>
          <p:nvPr/>
        </p:nvSpPr>
        <p:spPr bwMode="auto">
          <a:xfrm>
            <a:off x="5921375" y="5553075"/>
            <a:ext cx="48895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55" name="Line 95"/>
          <p:cNvSpPr>
            <a:spLocks noChangeShapeType="1"/>
          </p:cNvSpPr>
          <p:nvPr/>
        </p:nvSpPr>
        <p:spPr bwMode="auto">
          <a:xfrm>
            <a:off x="6530975" y="5351463"/>
            <a:ext cx="68263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6456" name="Group 96"/>
          <p:cNvGrpSpPr>
            <a:grpSpLocks/>
          </p:cNvGrpSpPr>
          <p:nvPr/>
        </p:nvGrpSpPr>
        <p:grpSpPr bwMode="auto">
          <a:xfrm>
            <a:off x="6142038" y="5046663"/>
            <a:ext cx="501650" cy="396875"/>
            <a:chOff x="4320" y="1936"/>
            <a:chExt cx="316" cy="250"/>
          </a:xfrm>
        </p:grpSpPr>
        <p:sp>
          <p:nvSpPr>
            <p:cNvPr id="146472" name="Oval 97"/>
            <p:cNvSpPr>
              <a:spLocks noChangeArrowheads="1"/>
            </p:cNvSpPr>
            <p:nvPr/>
          </p:nvSpPr>
          <p:spPr bwMode="auto">
            <a:xfrm>
              <a:off x="4323" y="2054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73" name="Line 98"/>
            <p:cNvSpPr>
              <a:spLocks noChangeShapeType="1"/>
            </p:cNvSpPr>
            <p:nvPr/>
          </p:nvSpPr>
          <p:spPr bwMode="auto">
            <a:xfrm>
              <a:off x="4323" y="2047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74" name="Line 99"/>
            <p:cNvSpPr>
              <a:spLocks noChangeShapeType="1"/>
            </p:cNvSpPr>
            <p:nvPr/>
          </p:nvSpPr>
          <p:spPr bwMode="auto">
            <a:xfrm>
              <a:off x="4636" y="2047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75" name="Rectangle 100"/>
            <p:cNvSpPr>
              <a:spLocks noChangeArrowheads="1"/>
            </p:cNvSpPr>
            <p:nvPr/>
          </p:nvSpPr>
          <p:spPr bwMode="auto">
            <a:xfrm>
              <a:off x="4323" y="2047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46476" name="Oval 101"/>
            <p:cNvSpPr>
              <a:spLocks noChangeArrowheads="1"/>
            </p:cNvSpPr>
            <p:nvPr/>
          </p:nvSpPr>
          <p:spPr bwMode="auto">
            <a:xfrm>
              <a:off x="4320" y="1988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77" name="Rectangle 102"/>
            <p:cNvSpPr>
              <a:spLocks noChangeArrowheads="1"/>
            </p:cNvSpPr>
            <p:nvPr/>
          </p:nvSpPr>
          <p:spPr bwMode="auto">
            <a:xfrm>
              <a:off x="4407" y="2001"/>
              <a:ext cx="141" cy="11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78" name="Text Box 103"/>
            <p:cNvSpPr txBox="1">
              <a:spLocks noChangeArrowheads="1"/>
            </p:cNvSpPr>
            <p:nvPr/>
          </p:nvSpPr>
          <p:spPr bwMode="auto">
            <a:xfrm>
              <a:off x="4338" y="1936"/>
              <a:ext cx="28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2c</a:t>
              </a:r>
              <a:endParaRPr lang="en-US"/>
            </a:p>
          </p:txBody>
        </p:sp>
      </p:grpSp>
      <p:grpSp>
        <p:nvGrpSpPr>
          <p:cNvPr id="146457" name="Group 104"/>
          <p:cNvGrpSpPr>
            <a:grpSpLocks/>
          </p:cNvGrpSpPr>
          <p:nvPr/>
        </p:nvGrpSpPr>
        <p:grpSpPr bwMode="auto">
          <a:xfrm>
            <a:off x="6405563" y="5502275"/>
            <a:ext cx="501650" cy="396875"/>
            <a:chOff x="4596" y="2158"/>
            <a:chExt cx="316" cy="250"/>
          </a:xfrm>
        </p:grpSpPr>
        <p:sp>
          <p:nvSpPr>
            <p:cNvPr id="146465" name="Oval 105"/>
            <p:cNvSpPr>
              <a:spLocks noChangeArrowheads="1"/>
            </p:cNvSpPr>
            <p:nvPr/>
          </p:nvSpPr>
          <p:spPr bwMode="auto">
            <a:xfrm>
              <a:off x="4599" y="2276"/>
              <a:ext cx="313" cy="81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66" name="Line 106"/>
            <p:cNvSpPr>
              <a:spLocks noChangeShapeType="1"/>
            </p:cNvSpPr>
            <p:nvPr/>
          </p:nvSpPr>
          <p:spPr bwMode="auto">
            <a:xfrm>
              <a:off x="4599" y="2269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67" name="Line 107"/>
            <p:cNvSpPr>
              <a:spLocks noChangeShapeType="1"/>
            </p:cNvSpPr>
            <p:nvPr/>
          </p:nvSpPr>
          <p:spPr bwMode="auto">
            <a:xfrm>
              <a:off x="4912" y="2269"/>
              <a:ext cx="0" cy="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68" name="Rectangle 108"/>
            <p:cNvSpPr>
              <a:spLocks noChangeArrowheads="1"/>
            </p:cNvSpPr>
            <p:nvPr/>
          </p:nvSpPr>
          <p:spPr bwMode="auto">
            <a:xfrm>
              <a:off x="4599" y="2269"/>
              <a:ext cx="310" cy="4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sp>
          <p:nvSpPr>
            <p:cNvPr id="146469" name="Oval 109"/>
            <p:cNvSpPr>
              <a:spLocks noChangeArrowheads="1"/>
            </p:cNvSpPr>
            <p:nvPr/>
          </p:nvSpPr>
          <p:spPr bwMode="auto">
            <a:xfrm>
              <a:off x="4596" y="2210"/>
              <a:ext cx="313" cy="9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70" name="Rectangle 110"/>
            <p:cNvSpPr>
              <a:spLocks noChangeArrowheads="1"/>
            </p:cNvSpPr>
            <p:nvPr/>
          </p:nvSpPr>
          <p:spPr bwMode="auto">
            <a:xfrm>
              <a:off x="4683" y="2223"/>
              <a:ext cx="142" cy="11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71" name="Text Box 111"/>
            <p:cNvSpPr txBox="1">
              <a:spLocks noChangeArrowheads="1"/>
            </p:cNvSpPr>
            <p:nvPr/>
          </p:nvSpPr>
          <p:spPr bwMode="auto">
            <a:xfrm>
              <a:off x="4610" y="2158"/>
              <a:ext cx="29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/>
                <a:t>2b</a:t>
              </a:r>
              <a:endParaRPr lang="en-US"/>
            </a:p>
          </p:txBody>
        </p:sp>
      </p:grpSp>
      <p:sp>
        <p:nvSpPr>
          <p:cNvPr id="146458" name="Text Box 112"/>
          <p:cNvSpPr txBox="1">
            <a:spLocks noChangeArrowheads="1"/>
          </p:cNvSpPr>
          <p:nvPr/>
        </p:nvSpPr>
        <p:spPr bwMode="auto">
          <a:xfrm>
            <a:off x="7656513" y="5159375"/>
            <a:ext cx="8937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other</a:t>
            </a:r>
          </a:p>
          <a:p>
            <a:r>
              <a:rPr lang="en-US" sz="1400"/>
              <a:t>networks</a:t>
            </a:r>
          </a:p>
        </p:txBody>
      </p:sp>
      <p:sp>
        <p:nvSpPr>
          <p:cNvPr id="146459" name="Freeform 113"/>
          <p:cNvSpPr>
            <a:spLocks/>
          </p:cNvSpPr>
          <p:nvPr/>
        </p:nvSpPr>
        <p:spPr bwMode="auto">
          <a:xfrm flipH="1">
            <a:off x="292100" y="4772025"/>
            <a:ext cx="1171575" cy="1758950"/>
          </a:xfrm>
          <a:custGeom>
            <a:avLst/>
            <a:gdLst>
              <a:gd name="T0" fmla="*/ 2147483647 w 738"/>
              <a:gd name="T1" fmla="*/ 2147483647 h 1108"/>
              <a:gd name="T2" fmla="*/ 2147483647 w 738"/>
              <a:gd name="T3" fmla="*/ 2147483647 h 1108"/>
              <a:gd name="T4" fmla="*/ 2147483647 w 738"/>
              <a:gd name="T5" fmla="*/ 2147483647 h 1108"/>
              <a:gd name="T6" fmla="*/ 2147483647 w 738"/>
              <a:gd name="T7" fmla="*/ 2147483647 h 1108"/>
              <a:gd name="T8" fmla="*/ 2147483647 w 738"/>
              <a:gd name="T9" fmla="*/ 2147483647 h 1108"/>
              <a:gd name="T10" fmla="*/ 2147483647 w 738"/>
              <a:gd name="T11" fmla="*/ 2147483647 h 1108"/>
              <a:gd name="T12" fmla="*/ 2147483647 w 738"/>
              <a:gd name="T13" fmla="*/ 2147483647 h 1108"/>
              <a:gd name="T14" fmla="*/ 2147483647 w 738"/>
              <a:gd name="T15" fmla="*/ 2147483647 h 11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38"/>
              <a:gd name="T25" fmla="*/ 0 h 1108"/>
              <a:gd name="T26" fmla="*/ 738 w 738"/>
              <a:gd name="T27" fmla="*/ 1108 h 11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38" h="1108">
                <a:moveTo>
                  <a:pt x="32" y="394"/>
                </a:moveTo>
                <a:cubicBezTo>
                  <a:pt x="66" y="301"/>
                  <a:pt x="108" y="228"/>
                  <a:pt x="213" y="172"/>
                </a:cubicBezTo>
                <a:cubicBezTo>
                  <a:pt x="318" y="116"/>
                  <a:pt x="588" y="0"/>
                  <a:pt x="663" y="56"/>
                </a:cubicBezTo>
                <a:cubicBezTo>
                  <a:pt x="738" y="112"/>
                  <a:pt x="659" y="346"/>
                  <a:pt x="661" y="509"/>
                </a:cubicBezTo>
                <a:cubicBezTo>
                  <a:pt x="663" y="672"/>
                  <a:pt x="731" y="956"/>
                  <a:pt x="677" y="1032"/>
                </a:cubicBezTo>
                <a:cubicBezTo>
                  <a:pt x="623" y="1108"/>
                  <a:pt x="442" y="999"/>
                  <a:pt x="338" y="962"/>
                </a:cubicBezTo>
                <a:cubicBezTo>
                  <a:pt x="234" y="925"/>
                  <a:pt x="102" y="904"/>
                  <a:pt x="51" y="809"/>
                </a:cubicBezTo>
                <a:cubicBezTo>
                  <a:pt x="0" y="715"/>
                  <a:pt x="36" y="481"/>
                  <a:pt x="32" y="394"/>
                </a:cubicBezTo>
                <a:close/>
              </a:path>
            </a:pathLst>
          </a:custGeom>
          <a:gradFill rotWithShape="1">
            <a:gsLst>
              <a:gs pos="0">
                <a:srgbClr val="66CC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60" name="Text Box 114"/>
          <p:cNvSpPr txBox="1">
            <a:spLocks noChangeArrowheads="1"/>
          </p:cNvSpPr>
          <p:nvPr/>
        </p:nvSpPr>
        <p:spPr bwMode="auto">
          <a:xfrm>
            <a:off x="349250" y="5556250"/>
            <a:ext cx="8937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other</a:t>
            </a:r>
          </a:p>
          <a:p>
            <a:r>
              <a:rPr lang="en-US" sz="1400"/>
              <a:t>networks</a:t>
            </a:r>
          </a:p>
        </p:txBody>
      </p:sp>
      <p:sp>
        <p:nvSpPr>
          <p:cNvPr id="146461" name="Line 115"/>
          <p:cNvSpPr>
            <a:spLocks noChangeShapeType="1"/>
          </p:cNvSpPr>
          <p:nvPr/>
        </p:nvSpPr>
        <p:spPr bwMode="auto">
          <a:xfrm flipH="1">
            <a:off x="1149350" y="5118100"/>
            <a:ext cx="468313" cy="2682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6462" name="Freeform 116"/>
          <p:cNvSpPr>
            <a:spLocks/>
          </p:cNvSpPr>
          <p:nvPr/>
        </p:nvSpPr>
        <p:spPr bwMode="auto">
          <a:xfrm>
            <a:off x="4913313" y="5607050"/>
            <a:ext cx="523875" cy="261938"/>
          </a:xfrm>
          <a:custGeom>
            <a:avLst/>
            <a:gdLst>
              <a:gd name="T0" fmla="*/ 0 w 654"/>
              <a:gd name="T1" fmla="*/ 2147483647 h 420"/>
              <a:gd name="T2" fmla="*/ 2147483647 w 654"/>
              <a:gd name="T3" fmla="*/ 0 h 420"/>
              <a:gd name="T4" fmla="*/ 0 60000 65536"/>
              <a:gd name="T5" fmla="*/ 0 60000 65536"/>
              <a:gd name="T6" fmla="*/ 0 w 654"/>
              <a:gd name="T7" fmla="*/ 0 h 420"/>
              <a:gd name="T8" fmla="*/ 654 w 654"/>
              <a:gd name="T9" fmla="*/ 420 h 4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54" h="420">
                <a:moveTo>
                  <a:pt x="0" y="420"/>
                </a:moveTo>
                <a:lnTo>
                  <a:pt x="654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63" name="Freeform 117"/>
          <p:cNvSpPr>
            <a:spLocks/>
          </p:cNvSpPr>
          <p:nvPr/>
        </p:nvSpPr>
        <p:spPr bwMode="auto">
          <a:xfrm>
            <a:off x="2800350" y="5014913"/>
            <a:ext cx="704850" cy="409575"/>
          </a:xfrm>
          <a:custGeom>
            <a:avLst/>
            <a:gdLst>
              <a:gd name="T0" fmla="*/ 0 w 444"/>
              <a:gd name="T1" fmla="*/ 0 h 258"/>
              <a:gd name="T2" fmla="*/ 2147483647 w 444"/>
              <a:gd name="T3" fmla="*/ 2147483647 h 258"/>
              <a:gd name="T4" fmla="*/ 0 60000 65536"/>
              <a:gd name="T5" fmla="*/ 0 60000 65536"/>
              <a:gd name="T6" fmla="*/ 0 w 444"/>
              <a:gd name="T7" fmla="*/ 0 h 258"/>
              <a:gd name="T8" fmla="*/ 444 w 444"/>
              <a:gd name="T9" fmla="*/ 258 h 25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44" h="258">
                <a:moveTo>
                  <a:pt x="0" y="0"/>
                </a:moveTo>
                <a:lnTo>
                  <a:pt x="444" y="258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6464" name="Picture 118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800100"/>
            <a:ext cx="36560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1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Number Placeholder 1">
            <a:extLst>
              <a:ext uri="{FF2B5EF4-FFF2-40B4-BE49-F238E27FC236}">
                <a16:creationId xmlns:a16="http://schemas.microsoft.com/office/drawing/2014/main" id="{480ABE57-BD64-A4CA-2DE8-B1FECB9B2A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71D6BC-17BD-D04C-9136-EB75F77B32EE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39266" name="Rectangle 4">
            <a:extLst>
              <a:ext uri="{FF2B5EF4-FFF2-40B4-BE49-F238E27FC236}">
                <a16:creationId xmlns:a16="http://schemas.microsoft.com/office/drawing/2014/main" id="{9DCFEDB8-2979-1427-554F-A07988012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39267" name="Picture 4">
            <a:extLst>
              <a:ext uri="{FF2B5EF4-FFF2-40B4-BE49-F238E27FC236}">
                <a16:creationId xmlns:a16="http://schemas.microsoft.com/office/drawing/2014/main" id="{FD5B6E2B-03CE-A07C-335D-3B6DC567F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7937EA-E407-96F2-9D17-A1C98548A493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Case 1: Router R1 send data to host H1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ED32C2-4D1B-3E49-874B-F1649DBC6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1EE2D8-39B0-7846-A57C-3D59A194A94D}"/>
              </a:ext>
            </a:extLst>
          </p:cNvPr>
          <p:cNvSpPr txBox="1"/>
          <p:nvPr/>
        </p:nvSpPr>
        <p:spPr>
          <a:xfrm>
            <a:off x="0" y="2731477"/>
            <a:ext cx="9144000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Inter-AS Routing</a:t>
            </a:r>
          </a:p>
        </p:txBody>
      </p:sp>
    </p:spTree>
    <p:extLst>
      <p:ext uri="{BB962C8B-B14F-4D97-AF65-F5344CB8AC3E}">
        <p14:creationId xmlns:p14="http://schemas.microsoft.com/office/powerpoint/2010/main" val="8103176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5" name="Picture 4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59669"/>
            <a:ext cx="68564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6" name="Rectangle 2"/>
          <p:cNvSpPr>
            <a:spLocks noGrp="1" noChangeArrowheads="1"/>
          </p:cNvSpPr>
          <p:nvPr>
            <p:ph type="title"/>
          </p:nvPr>
        </p:nvSpPr>
        <p:spPr>
          <a:xfrm>
            <a:off x="492016" y="260024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Internet inter-AS routing: BGP</a:t>
            </a:r>
            <a:endParaRPr lang="en-US" sz="3600" dirty="0"/>
          </a:p>
        </p:txBody>
      </p:sp>
      <p:sp>
        <p:nvSpPr>
          <p:cNvPr id="1617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22400"/>
            <a:ext cx="7772400" cy="4927600"/>
          </a:xfrm>
        </p:spPr>
        <p:txBody>
          <a:bodyPr>
            <a:normAutofit fontScale="92500" lnSpcReduction="20000"/>
          </a:bodyPr>
          <a:lstStyle/>
          <a:p>
            <a:pPr marL="381000" indent="-381000"/>
            <a:r>
              <a:rPr lang="en-US" dirty="0">
                <a:solidFill>
                  <a:srgbClr val="CC0000"/>
                </a:solidFill>
              </a:rPr>
              <a:t>BGP (Border Gateway Protocol):</a:t>
            </a:r>
            <a:r>
              <a:rPr lang="en-US" dirty="0"/>
              <a:t> </a:t>
            </a:r>
            <a:r>
              <a:rPr lang="en-US" i="1" dirty="0"/>
              <a:t>the</a:t>
            </a:r>
            <a:r>
              <a:rPr lang="en-US" dirty="0"/>
              <a:t> de facto inter-domain routing protocol</a:t>
            </a:r>
          </a:p>
          <a:p>
            <a:pPr marL="800100" lvl="1" indent="-342900"/>
            <a:r>
              <a:rPr lang="ja-JP" altLang="en-US" dirty="0"/>
              <a:t>“</a:t>
            </a:r>
            <a:r>
              <a:rPr lang="en-US" altLang="ja-JP" dirty="0"/>
              <a:t>glue that holds the Internet together</a:t>
            </a:r>
            <a:r>
              <a:rPr lang="ja-JP" altLang="en-US" dirty="0"/>
              <a:t>”</a:t>
            </a:r>
            <a:endParaRPr lang="en-US" altLang="ja-JP" dirty="0"/>
          </a:p>
          <a:p>
            <a:pPr marL="381000" indent="-381000"/>
            <a:r>
              <a:rPr lang="en-US" dirty="0"/>
              <a:t>BGP provides each AS a means to:</a:t>
            </a:r>
          </a:p>
          <a:p>
            <a:pPr marL="800100" lvl="1" indent="-342900"/>
            <a:r>
              <a:rPr lang="en-US" sz="2800" dirty="0">
                <a:solidFill>
                  <a:srgbClr val="CC0000"/>
                </a:solidFill>
              </a:rPr>
              <a:t>eBGP:</a:t>
            </a:r>
            <a:r>
              <a:rPr lang="en-US" dirty="0"/>
              <a:t> obtain subnet reachability information from neighboring </a:t>
            </a:r>
            <a:r>
              <a:rPr lang="en-US" dirty="0" err="1"/>
              <a:t>ASes</a:t>
            </a:r>
            <a:endParaRPr lang="en-US" dirty="0"/>
          </a:p>
          <a:p>
            <a:pPr marL="800100" lvl="1" indent="-342900"/>
            <a:r>
              <a:rPr lang="en-US" sz="2800" dirty="0">
                <a:solidFill>
                  <a:srgbClr val="CC0000"/>
                </a:solidFill>
              </a:rPr>
              <a:t>iBGP:</a:t>
            </a:r>
            <a:r>
              <a:rPr lang="en-US" dirty="0"/>
              <a:t> propagate reachability information to all AS-internal routers.</a:t>
            </a:r>
          </a:p>
          <a:p>
            <a:pPr marL="800100" lvl="1" indent="-342900"/>
            <a:r>
              <a:rPr lang="en-US" dirty="0"/>
              <a:t>determine </a:t>
            </a:r>
            <a:r>
              <a:rPr lang="ja-JP" altLang="en-US" dirty="0"/>
              <a:t>“</a:t>
            </a:r>
            <a:r>
              <a:rPr lang="en-US" altLang="ja-JP" dirty="0"/>
              <a:t>good</a:t>
            </a:r>
            <a:r>
              <a:rPr lang="ja-JP" altLang="en-US" dirty="0"/>
              <a:t>”</a:t>
            </a:r>
            <a:r>
              <a:rPr lang="en-US" altLang="ja-JP" dirty="0"/>
              <a:t> routes to other networks based on reachability information and </a:t>
            </a:r>
            <a:r>
              <a:rPr lang="en-US" altLang="ja-JP" i="1" dirty="0">
                <a:solidFill>
                  <a:srgbClr val="000090"/>
                </a:solidFill>
              </a:rPr>
              <a:t>policy</a:t>
            </a:r>
            <a:endParaRPr lang="en-US" altLang="ja-JP" dirty="0">
              <a:solidFill>
                <a:srgbClr val="000090"/>
              </a:solidFill>
            </a:endParaRPr>
          </a:p>
          <a:p>
            <a:pPr marL="381000" indent="-381000"/>
            <a:r>
              <a:rPr lang="en-US" dirty="0"/>
              <a:t>allows subnet to advertise its existence to rest of Internet: </a:t>
            </a:r>
            <a:r>
              <a:rPr lang="ja-JP" altLang="en-US" i="1" dirty="0">
                <a:solidFill>
                  <a:srgbClr val="000099"/>
                </a:solidFill>
              </a:rPr>
              <a:t>“</a:t>
            </a:r>
            <a:r>
              <a:rPr lang="en-US" altLang="ja-JP" i="1" dirty="0">
                <a:solidFill>
                  <a:srgbClr val="000099"/>
                </a:solidFill>
              </a:rPr>
              <a:t>I am here</a:t>
            </a:r>
            <a:r>
              <a:rPr lang="ja-JP" altLang="en-US" i="1" dirty="0">
                <a:solidFill>
                  <a:srgbClr val="000099"/>
                </a:solidFill>
              </a:rPr>
              <a:t>”</a:t>
            </a:r>
            <a:endParaRPr lang="en-US" i="1" dirty="0">
              <a:solidFill>
                <a:srgbClr val="000099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4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eBGP, iBGP connections</a:t>
            </a:r>
          </a:p>
        </p:txBody>
      </p:sp>
      <p:cxnSp>
        <p:nvCxnSpPr>
          <p:cNvPr id="273" name="Straight Connector 272"/>
          <p:cNvCxnSpPr/>
          <p:nvPr/>
        </p:nvCxnSpPr>
        <p:spPr bwMode="auto">
          <a:xfrm flipH="1" flipV="1">
            <a:off x="3374823" y="4784980"/>
            <a:ext cx="749784" cy="1159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4" name="Straight Connector 273"/>
          <p:cNvCxnSpPr/>
          <p:nvPr/>
        </p:nvCxnSpPr>
        <p:spPr bwMode="auto">
          <a:xfrm flipV="1">
            <a:off x="3404301" y="5065158"/>
            <a:ext cx="699488" cy="69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1" name="TextBox 280"/>
          <p:cNvSpPr txBox="1"/>
          <p:nvPr/>
        </p:nvSpPr>
        <p:spPr>
          <a:xfrm>
            <a:off x="4228606" y="4578799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0000"/>
                </a:solidFill>
              </a:rPr>
              <a:t>eBGP connectivity</a:t>
            </a:r>
          </a:p>
        </p:txBody>
      </p:sp>
      <p:sp>
        <p:nvSpPr>
          <p:cNvPr id="282" name="TextBox 281"/>
          <p:cNvSpPr txBox="1"/>
          <p:nvPr/>
        </p:nvSpPr>
        <p:spPr>
          <a:xfrm>
            <a:off x="4253562" y="4845446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iBGP connectivity</a:t>
            </a:r>
          </a:p>
        </p:txBody>
      </p:sp>
      <p:sp>
        <p:nvSpPr>
          <p:cNvPr id="135" name="Freeform 2"/>
          <p:cNvSpPr>
            <a:spLocks/>
          </p:cNvSpPr>
          <p:nvPr/>
        </p:nvSpPr>
        <p:spPr bwMode="auto">
          <a:xfrm>
            <a:off x="558931" y="2655625"/>
            <a:ext cx="2712783" cy="1853712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1697092" y="2806487"/>
            <a:ext cx="565150" cy="369332"/>
            <a:chOff x="1736090" y="2873352"/>
            <a:chExt cx="565150" cy="369332"/>
          </a:xfrm>
        </p:grpSpPr>
        <p:grpSp>
          <p:nvGrpSpPr>
            <p:cNvPr id="26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27" name="Oval 26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0" name="Freeform 29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" name="Freeform 30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" name="Freeform 32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34" name="Straight Connector 33"/>
              <p:cNvCxnSpPr>
                <a:endCxn id="29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/>
            <p:cNvGrpSpPr/>
            <p:nvPr/>
          </p:nvGrpSpPr>
          <p:grpSpPr>
            <a:xfrm>
              <a:off x="1770362" y="2873352"/>
              <a:ext cx="441422" cy="369332"/>
              <a:chOff x="667045" y="1708643"/>
              <a:chExt cx="441422" cy="369332"/>
            </a:xfrm>
          </p:grpSpPr>
          <p:sp>
            <p:nvSpPr>
              <p:cNvPr id="69" name="Oval 68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667045" y="1708643"/>
                <a:ext cx="441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1b</a:t>
                </a:r>
              </a:p>
            </p:txBody>
          </p:sp>
        </p:grpSp>
      </p:grpSp>
      <p:grpSp>
        <p:nvGrpSpPr>
          <p:cNvPr id="74" name="Group 73"/>
          <p:cNvGrpSpPr/>
          <p:nvPr/>
        </p:nvGrpSpPr>
        <p:grpSpPr>
          <a:xfrm>
            <a:off x="1701322" y="4027804"/>
            <a:ext cx="565150" cy="369332"/>
            <a:chOff x="1736090" y="2873352"/>
            <a:chExt cx="565150" cy="369332"/>
          </a:xfrm>
        </p:grpSpPr>
        <p:grpSp>
          <p:nvGrpSpPr>
            <p:cNvPr id="75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79" name="Oval 78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82" name="Freeform 81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3" name="Freeform 82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4" name="Freeform 83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5" name="Freeform 84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86" name="Straight Connector 85"/>
              <p:cNvCxnSpPr>
                <a:endCxn id="81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/>
            <p:cNvGrpSpPr/>
            <p:nvPr/>
          </p:nvGrpSpPr>
          <p:grpSpPr>
            <a:xfrm>
              <a:off x="1770362" y="2873352"/>
              <a:ext cx="441422" cy="369332"/>
              <a:chOff x="667045" y="1708643"/>
              <a:chExt cx="441422" cy="369332"/>
            </a:xfrm>
          </p:grpSpPr>
          <p:sp>
            <p:nvSpPr>
              <p:cNvPr id="77" name="Oval 76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667045" y="1708643"/>
                <a:ext cx="441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1d</a:t>
                </a:r>
              </a:p>
            </p:txBody>
          </p:sp>
        </p:grpSp>
      </p:grpSp>
      <p:grpSp>
        <p:nvGrpSpPr>
          <p:cNvPr id="88" name="Group 87"/>
          <p:cNvGrpSpPr/>
          <p:nvPr/>
        </p:nvGrpSpPr>
        <p:grpSpPr>
          <a:xfrm>
            <a:off x="2562808" y="3418207"/>
            <a:ext cx="565150" cy="369332"/>
            <a:chOff x="1736090" y="2873352"/>
            <a:chExt cx="565150" cy="369332"/>
          </a:xfrm>
        </p:grpSpPr>
        <p:grpSp>
          <p:nvGrpSpPr>
            <p:cNvPr id="89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93" name="Oval 92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6" name="Freeform 95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7" name="Freeform 96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8" name="Freeform 97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9" name="Freeform 98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00" name="Straight Connector 99"/>
              <p:cNvCxnSpPr>
                <a:endCxn id="95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Group 89"/>
            <p:cNvGrpSpPr/>
            <p:nvPr/>
          </p:nvGrpSpPr>
          <p:grpSpPr>
            <a:xfrm>
              <a:off x="1770362" y="2873352"/>
              <a:ext cx="428460" cy="369332"/>
              <a:chOff x="667045" y="1708643"/>
              <a:chExt cx="428460" cy="369332"/>
            </a:xfrm>
          </p:grpSpPr>
          <p:sp>
            <p:nvSpPr>
              <p:cNvPr id="91" name="Oval 90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667045" y="1708643"/>
                <a:ext cx="4284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1c</a:t>
                </a:r>
              </a:p>
            </p:txBody>
          </p:sp>
        </p:grpSp>
      </p:grpSp>
      <p:grpSp>
        <p:nvGrpSpPr>
          <p:cNvPr id="102" name="Group 101"/>
          <p:cNvGrpSpPr/>
          <p:nvPr/>
        </p:nvGrpSpPr>
        <p:grpSpPr>
          <a:xfrm>
            <a:off x="794333" y="3411854"/>
            <a:ext cx="565150" cy="369332"/>
            <a:chOff x="1736090" y="2873352"/>
            <a:chExt cx="565150" cy="369332"/>
          </a:xfrm>
        </p:grpSpPr>
        <p:grpSp>
          <p:nvGrpSpPr>
            <p:cNvPr id="103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107" name="Oval 106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0" name="Freeform 109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1" name="Freeform 110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2" name="Freeform 111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3" name="Freeform 112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14" name="Straight Connector 113"/>
              <p:cNvCxnSpPr>
                <a:endCxn id="109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 103"/>
            <p:cNvGrpSpPr/>
            <p:nvPr/>
          </p:nvGrpSpPr>
          <p:grpSpPr>
            <a:xfrm>
              <a:off x="1770362" y="2873352"/>
              <a:ext cx="441422" cy="369332"/>
              <a:chOff x="667045" y="1708643"/>
              <a:chExt cx="441422" cy="369332"/>
            </a:xfrm>
          </p:grpSpPr>
          <p:sp>
            <p:nvSpPr>
              <p:cNvPr id="105" name="Oval 104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667045" y="1708643"/>
                <a:ext cx="441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1a</a:t>
                </a:r>
              </a:p>
            </p:txBody>
          </p:sp>
        </p:grpSp>
      </p:grpSp>
      <p:cxnSp>
        <p:nvCxnSpPr>
          <p:cNvPr id="117" name="Straight Connector 116"/>
          <p:cNvCxnSpPr>
            <a:stCxn id="66" idx="2"/>
            <a:endCxn id="78" idx="0"/>
          </p:cNvCxnSpPr>
          <p:nvPr/>
        </p:nvCxnSpPr>
        <p:spPr bwMode="auto">
          <a:xfrm>
            <a:off x="1952075" y="3175819"/>
            <a:ext cx="4230" cy="85198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" name="Straight Connector 117"/>
          <p:cNvCxnSpPr/>
          <p:nvPr/>
        </p:nvCxnSpPr>
        <p:spPr bwMode="auto">
          <a:xfrm>
            <a:off x="1368479" y="3581756"/>
            <a:ext cx="1204913" cy="635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1" name="Straight Connector 120"/>
          <p:cNvCxnSpPr>
            <a:stCxn id="27" idx="7"/>
          </p:cNvCxnSpPr>
          <p:nvPr/>
        </p:nvCxnSpPr>
        <p:spPr bwMode="auto">
          <a:xfrm>
            <a:off x="2179710" y="3087612"/>
            <a:ext cx="480042" cy="36977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4" name="Straight Connector 123"/>
          <p:cNvCxnSpPr/>
          <p:nvPr/>
        </p:nvCxnSpPr>
        <p:spPr bwMode="auto">
          <a:xfrm>
            <a:off x="1261075" y="3719439"/>
            <a:ext cx="477927" cy="35707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9" name="Straight Connector 128"/>
          <p:cNvCxnSpPr/>
          <p:nvPr/>
        </p:nvCxnSpPr>
        <p:spPr bwMode="auto">
          <a:xfrm flipH="1">
            <a:off x="2157044" y="3716677"/>
            <a:ext cx="508002" cy="3492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" name="Straight Connector 132"/>
          <p:cNvCxnSpPr/>
          <p:nvPr/>
        </p:nvCxnSpPr>
        <p:spPr bwMode="auto">
          <a:xfrm flipH="1">
            <a:off x="1248555" y="3100081"/>
            <a:ext cx="508002" cy="3492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8" name="Freeform 2"/>
          <p:cNvSpPr>
            <a:spLocks/>
          </p:cNvSpPr>
          <p:nvPr/>
        </p:nvSpPr>
        <p:spPr bwMode="auto">
          <a:xfrm>
            <a:off x="3167773" y="1871068"/>
            <a:ext cx="2712783" cy="1853712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0" name="Group 139"/>
          <p:cNvGrpSpPr/>
          <p:nvPr/>
        </p:nvGrpSpPr>
        <p:grpSpPr>
          <a:xfrm>
            <a:off x="4305934" y="2021930"/>
            <a:ext cx="565150" cy="369332"/>
            <a:chOff x="1736090" y="2873352"/>
            <a:chExt cx="565150" cy="369332"/>
          </a:xfrm>
        </p:grpSpPr>
        <p:grpSp>
          <p:nvGrpSpPr>
            <p:cNvPr id="189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193" name="Oval 192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94" name="Rectangle 193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96" name="Freeform 195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7" name="Freeform 196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8" name="Freeform 197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9" name="Freeform 198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00" name="Straight Connector 199"/>
              <p:cNvCxnSpPr>
                <a:endCxn id="195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0" name="Group 189"/>
            <p:cNvGrpSpPr/>
            <p:nvPr/>
          </p:nvGrpSpPr>
          <p:grpSpPr>
            <a:xfrm>
              <a:off x="1770362" y="2873352"/>
              <a:ext cx="441422" cy="369332"/>
              <a:chOff x="667045" y="1708643"/>
              <a:chExt cx="441422" cy="369332"/>
            </a:xfrm>
          </p:grpSpPr>
          <p:sp>
            <p:nvSpPr>
              <p:cNvPr id="191" name="Oval 190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667045" y="1708643"/>
                <a:ext cx="441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2b</a:t>
                </a:r>
              </a:p>
            </p:txBody>
          </p:sp>
        </p:grpSp>
      </p:grpSp>
      <p:grpSp>
        <p:nvGrpSpPr>
          <p:cNvPr id="141" name="Group 140"/>
          <p:cNvGrpSpPr/>
          <p:nvPr/>
        </p:nvGrpSpPr>
        <p:grpSpPr>
          <a:xfrm>
            <a:off x="4310164" y="3243247"/>
            <a:ext cx="565150" cy="369332"/>
            <a:chOff x="1736090" y="2873352"/>
            <a:chExt cx="565150" cy="369332"/>
          </a:xfrm>
        </p:grpSpPr>
        <p:grpSp>
          <p:nvGrpSpPr>
            <p:cNvPr id="176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180" name="Oval 179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81" name="Rectangle 180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2" name="Oval 181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83" name="Freeform 182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4" name="Freeform 183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5" name="Freeform 184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6" name="Freeform 185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87" name="Straight Connector 186"/>
              <p:cNvCxnSpPr>
                <a:endCxn id="182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7" name="Group 176"/>
            <p:cNvGrpSpPr/>
            <p:nvPr/>
          </p:nvGrpSpPr>
          <p:grpSpPr>
            <a:xfrm>
              <a:off x="1770362" y="2873352"/>
              <a:ext cx="441422" cy="369332"/>
              <a:chOff x="667045" y="1708643"/>
              <a:chExt cx="441422" cy="369332"/>
            </a:xfrm>
          </p:grpSpPr>
          <p:sp>
            <p:nvSpPr>
              <p:cNvPr id="178" name="Oval 177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9" name="TextBox 178"/>
              <p:cNvSpPr txBox="1"/>
              <p:nvPr/>
            </p:nvSpPr>
            <p:spPr>
              <a:xfrm>
                <a:off x="667045" y="1708643"/>
                <a:ext cx="441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2d</a:t>
                </a:r>
              </a:p>
            </p:txBody>
          </p:sp>
        </p:grpSp>
      </p:grpSp>
      <p:grpSp>
        <p:nvGrpSpPr>
          <p:cNvPr id="142" name="Group 141"/>
          <p:cNvGrpSpPr/>
          <p:nvPr/>
        </p:nvGrpSpPr>
        <p:grpSpPr>
          <a:xfrm>
            <a:off x="5171650" y="2633650"/>
            <a:ext cx="565150" cy="369332"/>
            <a:chOff x="1736090" y="2873352"/>
            <a:chExt cx="565150" cy="369332"/>
          </a:xfrm>
        </p:grpSpPr>
        <p:grpSp>
          <p:nvGrpSpPr>
            <p:cNvPr id="163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167" name="Oval 166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70" name="Freeform 169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1" name="Freeform 170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2" name="Freeform 171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3" name="Freeform 172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74" name="Straight Connector 173"/>
              <p:cNvCxnSpPr>
                <a:endCxn id="169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4" name="Group 163"/>
            <p:cNvGrpSpPr/>
            <p:nvPr/>
          </p:nvGrpSpPr>
          <p:grpSpPr>
            <a:xfrm>
              <a:off x="1770362" y="2873352"/>
              <a:ext cx="428460" cy="369332"/>
              <a:chOff x="667045" y="1708643"/>
              <a:chExt cx="428460" cy="369332"/>
            </a:xfrm>
          </p:grpSpPr>
          <p:sp>
            <p:nvSpPr>
              <p:cNvPr id="165" name="Oval 164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667045" y="1708643"/>
                <a:ext cx="4284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2c</a:t>
                </a:r>
              </a:p>
            </p:txBody>
          </p:sp>
        </p:grpSp>
      </p:grpSp>
      <p:grpSp>
        <p:nvGrpSpPr>
          <p:cNvPr id="143" name="Group 142"/>
          <p:cNvGrpSpPr/>
          <p:nvPr/>
        </p:nvGrpSpPr>
        <p:grpSpPr>
          <a:xfrm>
            <a:off x="3403175" y="2627297"/>
            <a:ext cx="565150" cy="369332"/>
            <a:chOff x="1736090" y="2873352"/>
            <a:chExt cx="565150" cy="369332"/>
          </a:xfrm>
        </p:grpSpPr>
        <p:grpSp>
          <p:nvGrpSpPr>
            <p:cNvPr id="150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154" name="Oval 153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57" name="Freeform 156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8" name="Freeform 157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9" name="Freeform 158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0" name="Freeform 159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61" name="Straight Connector 160"/>
              <p:cNvCxnSpPr>
                <a:endCxn id="156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oup 150"/>
            <p:cNvGrpSpPr/>
            <p:nvPr/>
          </p:nvGrpSpPr>
          <p:grpSpPr>
            <a:xfrm>
              <a:off x="1770362" y="2873352"/>
              <a:ext cx="441422" cy="369332"/>
              <a:chOff x="667045" y="1708643"/>
              <a:chExt cx="441422" cy="369332"/>
            </a:xfrm>
          </p:grpSpPr>
          <p:sp>
            <p:nvSpPr>
              <p:cNvPr id="152" name="Oval 151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667045" y="1708643"/>
                <a:ext cx="441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2a</a:t>
                </a:r>
              </a:p>
            </p:txBody>
          </p:sp>
        </p:grpSp>
      </p:grpSp>
      <p:cxnSp>
        <p:nvCxnSpPr>
          <p:cNvPr id="144" name="Straight Connector 143"/>
          <p:cNvCxnSpPr>
            <a:stCxn id="192" idx="2"/>
            <a:endCxn id="179" idx="0"/>
          </p:cNvCxnSpPr>
          <p:nvPr/>
        </p:nvCxnSpPr>
        <p:spPr bwMode="auto">
          <a:xfrm>
            <a:off x="4560917" y="2391262"/>
            <a:ext cx="4230" cy="85198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5" name="Straight Connector 144"/>
          <p:cNvCxnSpPr/>
          <p:nvPr/>
        </p:nvCxnSpPr>
        <p:spPr bwMode="auto">
          <a:xfrm>
            <a:off x="3977321" y="2797199"/>
            <a:ext cx="1204913" cy="635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6" name="Straight Connector 145"/>
          <p:cNvCxnSpPr>
            <a:stCxn id="193" idx="7"/>
          </p:cNvCxnSpPr>
          <p:nvPr/>
        </p:nvCxnSpPr>
        <p:spPr bwMode="auto">
          <a:xfrm>
            <a:off x="4788552" y="2303055"/>
            <a:ext cx="480042" cy="36977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7" name="Straight Connector 146"/>
          <p:cNvCxnSpPr/>
          <p:nvPr/>
        </p:nvCxnSpPr>
        <p:spPr bwMode="auto">
          <a:xfrm>
            <a:off x="3869917" y="2934882"/>
            <a:ext cx="477927" cy="35707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8" name="Straight Connector 147"/>
          <p:cNvCxnSpPr/>
          <p:nvPr/>
        </p:nvCxnSpPr>
        <p:spPr bwMode="auto">
          <a:xfrm flipH="1">
            <a:off x="4765886" y="2932120"/>
            <a:ext cx="508002" cy="3492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9" name="Straight Connector 148"/>
          <p:cNvCxnSpPr/>
          <p:nvPr/>
        </p:nvCxnSpPr>
        <p:spPr bwMode="auto">
          <a:xfrm flipH="1">
            <a:off x="3857397" y="2315524"/>
            <a:ext cx="508002" cy="3492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3" name="Freeform 2"/>
          <p:cNvSpPr>
            <a:spLocks/>
          </p:cNvSpPr>
          <p:nvPr/>
        </p:nvSpPr>
        <p:spPr bwMode="auto">
          <a:xfrm>
            <a:off x="5839067" y="2689747"/>
            <a:ext cx="2712783" cy="1853712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5" name="Group 204"/>
          <p:cNvGrpSpPr/>
          <p:nvPr/>
        </p:nvGrpSpPr>
        <p:grpSpPr>
          <a:xfrm>
            <a:off x="6977228" y="2840609"/>
            <a:ext cx="565150" cy="369332"/>
            <a:chOff x="1736090" y="2873352"/>
            <a:chExt cx="565150" cy="369332"/>
          </a:xfrm>
        </p:grpSpPr>
        <p:grpSp>
          <p:nvGrpSpPr>
            <p:cNvPr id="254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258" name="Oval 257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59" name="Rectangle 258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0" name="Oval 259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61" name="Freeform 260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2" name="Freeform 261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3" name="Freeform 262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4" name="Freeform 263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65" name="Straight Connector 264"/>
              <p:cNvCxnSpPr>
                <a:endCxn id="260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5" name="Group 254"/>
            <p:cNvGrpSpPr/>
            <p:nvPr/>
          </p:nvGrpSpPr>
          <p:grpSpPr>
            <a:xfrm>
              <a:off x="1770362" y="2873352"/>
              <a:ext cx="441422" cy="369332"/>
              <a:chOff x="667045" y="1708643"/>
              <a:chExt cx="441422" cy="369332"/>
            </a:xfrm>
          </p:grpSpPr>
          <p:sp>
            <p:nvSpPr>
              <p:cNvPr id="256" name="Oval 255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7" name="TextBox 256"/>
              <p:cNvSpPr txBox="1"/>
              <p:nvPr/>
            </p:nvSpPr>
            <p:spPr>
              <a:xfrm>
                <a:off x="667045" y="1708643"/>
                <a:ext cx="441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3b</a:t>
                </a:r>
              </a:p>
            </p:txBody>
          </p:sp>
        </p:grpSp>
      </p:grpSp>
      <p:grpSp>
        <p:nvGrpSpPr>
          <p:cNvPr id="206" name="Group 205"/>
          <p:cNvGrpSpPr/>
          <p:nvPr/>
        </p:nvGrpSpPr>
        <p:grpSpPr>
          <a:xfrm>
            <a:off x="6981458" y="4061926"/>
            <a:ext cx="565150" cy="369332"/>
            <a:chOff x="1736090" y="2873352"/>
            <a:chExt cx="565150" cy="369332"/>
          </a:xfrm>
        </p:grpSpPr>
        <p:grpSp>
          <p:nvGrpSpPr>
            <p:cNvPr id="241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245" name="Oval 244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46" name="Rectangle 245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7" name="Oval 246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48" name="Freeform 247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9" name="Freeform 248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0" name="Freeform 249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1" name="Freeform 250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52" name="Straight Connector 251"/>
              <p:cNvCxnSpPr>
                <a:endCxn id="247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2" name="Group 241"/>
            <p:cNvGrpSpPr/>
            <p:nvPr/>
          </p:nvGrpSpPr>
          <p:grpSpPr>
            <a:xfrm>
              <a:off x="1770362" y="2873352"/>
              <a:ext cx="441422" cy="369332"/>
              <a:chOff x="667045" y="1708643"/>
              <a:chExt cx="441422" cy="369332"/>
            </a:xfrm>
          </p:grpSpPr>
          <p:sp>
            <p:nvSpPr>
              <p:cNvPr id="243" name="Oval 242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4" name="TextBox 243"/>
              <p:cNvSpPr txBox="1"/>
              <p:nvPr/>
            </p:nvSpPr>
            <p:spPr>
              <a:xfrm>
                <a:off x="667045" y="1708643"/>
                <a:ext cx="441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3d</a:t>
                </a:r>
              </a:p>
            </p:txBody>
          </p:sp>
        </p:grpSp>
      </p:grpSp>
      <p:grpSp>
        <p:nvGrpSpPr>
          <p:cNvPr id="207" name="Group 206"/>
          <p:cNvGrpSpPr/>
          <p:nvPr/>
        </p:nvGrpSpPr>
        <p:grpSpPr>
          <a:xfrm>
            <a:off x="7842944" y="3452329"/>
            <a:ext cx="565150" cy="369332"/>
            <a:chOff x="1736090" y="2873352"/>
            <a:chExt cx="565150" cy="369332"/>
          </a:xfrm>
        </p:grpSpPr>
        <p:grpSp>
          <p:nvGrpSpPr>
            <p:cNvPr id="228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232" name="Oval 231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33" name="Rectangle 232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34" name="Oval 233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35" name="Freeform 234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36" name="Freeform 235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37" name="Freeform 236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38" name="Freeform 237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39" name="Straight Connector 238"/>
              <p:cNvCxnSpPr>
                <a:endCxn id="234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9" name="Group 228"/>
            <p:cNvGrpSpPr/>
            <p:nvPr/>
          </p:nvGrpSpPr>
          <p:grpSpPr>
            <a:xfrm>
              <a:off x="1770362" y="2873352"/>
              <a:ext cx="428460" cy="369332"/>
              <a:chOff x="667045" y="1708643"/>
              <a:chExt cx="428460" cy="369332"/>
            </a:xfrm>
          </p:grpSpPr>
          <p:sp>
            <p:nvSpPr>
              <p:cNvPr id="230" name="Oval 229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1" name="TextBox 230"/>
              <p:cNvSpPr txBox="1"/>
              <p:nvPr/>
            </p:nvSpPr>
            <p:spPr>
              <a:xfrm>
                <a:off x="667045" y="1708643"/>
                <a:ext cx="4284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3c</a:t>
                </a:r>
              </a:p>
            </p:txBody>
          </p:sp>
        </p:grpSp>
      </p:grpSp>
      <p:grpSp>
        <p:nvGrpSpPr>
          <p:cNvPr id="208" name="Group 207"/>
          <p:cNvGrpSpPr/>
          <p:nvPr/>
        </p:nvGrpSpPr>
        <p:grpSpPr>
          <a:xfrm>
            <a:off x="6074469" y="3445976"/>
            <a:ext cx="565150" cy="369332"/>
            <a:chOff x="1736090" y="2873352"/>
            <a:chExt cx="565150" cy="369332"/>
          </a:xfrm>
        </p:grpSpPr>
        <p:grpSp>
          <p:nvGrpSpPr>
            <p:cNvPr id="215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219" name="Oval 218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20" name="Rectangle 219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22" name="Freeform 221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3" name="Freeform 222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4" name="Freeform 223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5" name="Freeform 224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26" name="Straight Connector 225"/>
              <p:cNvCxnSpPr>
                <a:endCxn id="221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" name="Group 215"/>
            <p:cNvGrpSpPr/>
            <p:nvPr/>
          </p:nvGrpSpPr>
          <p:grpSpPr>
            <a:xfrm>
              <a:off x="1770362" y="2873352"/>
              <a:ext cx="441422" cy="369332"/>
              <a:chOff x="667045" y="1708643"/>
              <a:chExt cx="441422" cy="369332"/>
            </a:xfrm>
          </p:grpSpPr>
          <p:sp>
            <p:nvSpPr>
              <p:cNvPr id="217" name="Oval 216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8" name="TextBox 217"/>
              <p:cNvSpPr txBox="1"/>
              <p:nvPr/>
            </p:nvSpPr>
            <p:spPr>
              <a:xfrm>
                <a:off x="667045" y="1708643"/>
                <a:ext cx="441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3a</a:t>
                </a:r>
              </a:p>
            </p:txBody>
          </p:sp>
        </p:grpSp>
      </p:grpSp>
      <p:cxnSp>
        <p:nvCxnSpPr>
          <p:cNvPr id="209" name="Straight Connector 208"/>
          <p:cNvCxnSpPr>
            <a:stCxn id="257" idx="2"/>
            <a:endCxn id="244" idx="0"/>
          </p:cNvCxnSpPr>
          <p:nvPr/>
        </p:nvCxnSpPr>
        <p:spPr bwMode="auto">
          <a:xfrm>
            <a:off x="7232211" y="3209941"/>
            <a:ext cx="4230" cy="85198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0" name="Straight Connector 209"/>
          <p:cNvCxnSpPr/>
          <p:nvPr/>
        </p:nvCxnSpPr>
        <p:spPr bwMode="auto">
          <a:xfrm>
            <a:off x="6648615" y="3615878"/>
            <a:ext cx="1204913" cy="635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1" name="Straight Connector 210"/>
          <p:cNvCxnSpPr>
            <a:stCxn id="258" idx="7"/>
          </p:cNvCxnSpPr>
          <p:nvPr/>
        </p:nvCxnSpPr>
        <p:spPr bwMode="auto">
          <a:xfrm>
            <a:off x="7459846" y="3121734"/>
            <a:ext cx="480042" cy="36977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2" name="Straight Connector 211"/>
          <p:cNvCxnSpPr/>
          <p:nvPr/>
        </p:nvCxnSpPr>
        <p:spPr bwMode="auto">
          <a:xfrm>
            <a:off x="6541211" y="3753561"/>
            <a:ext cx="477927" cy="35707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3" name="Straight Connector 212"/>
          <p:cNvCxnSpPr/>
          <p:nvPr/>
        </p:nvCxnSpPr>
        <p:spPr bwMode="auto">
          <a:xfrm flipH="1">
            <a:off x="7437180" y="3750799"/>
            <a:ext cx="508002" cy="3492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4" name="Straight Connector 213"/>
          <p:cNvCxnSpPr/>
          <p:nvPr/>
        </p:nvCxnSpPr>
        <p:spPr bwMode="auto">
          <a:xfrm flipH="1">
            <a:off x="6528691" y="3134203"/>
            <a:ext cx="508002" cy="34925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8" name="Straight Connector 267"/>
          <p:cNvCxnSpPr/>
          <p:nvPr/>
        </p:nvCxnSpPr>
        <p:spPr bwMode="auto">
          <a:xfrm flipH="1">
            <a:off x="3020975" y="2930574"/>
            <a:ext cx="495463" cy="49545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0" name="Straight Connector 269"/>
          <p:cNvCxnSpPr>
            <a:endCxn id="167" idx="7"/>
          </p:cNvCxnSpPr>
          <p:nvPr/>
        </p:nvCxnSpPr>
        <p:spPr bwMode="auto">
          <a:xfrm flipH="1" flipV="1">
            <a:off x="5654268" y="2914775"/>
            <a:ext cx="498946" cy="57389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6" name="TextBox 275"/>
          <p:cNvSpPr txBox="1"/>
          <p:nvPr/>
        </p:nvSpPr>
        <p:spPr>
          <a:xfrm>
            <a:off x="4235227" y="3833361"/>
            <a:ext cx="753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 2</a:t>
            </a:r>
          </a:p>
        </p:txBody>
      </p:sp>
      <p:sp>
        <p:nvSpPr>
          <p:cNvPr id="278" name="TextBox 277"/>
          <p:cNvSpPr txBox="1"/>
          <p:nvPr/>
        </p:nvSpPr>
        <p:spPr>
          <a:xfrm>
            <a:off x="6906520" y="4589577"/>
            <a:ext cx="753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 3</a:t>
            </a:r>
          </a:p>
        </p:txBody>
      </p:sp>
      <p:sp>
        <p:nvSpPr>
          <p:cNvPr id="284" name="TextBox 283"/>
          <p:cNvSpPr txBox="1"/>
          <p:nvPr/>
        </p:nvSpPr>
        <p:spPr>
          <a:xfrm>
            <a:off x="1625604" y="4533765"/>
            <a:ext cx="753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 1</a:t>
            </a:r>
          </a:p>
        </p:txBody>
      </p:sp>
      <p:pic>
        <p:nvPicPr>
          <p:cNvPr id="286" name="Picture 4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1295597"/>
            <a:ext cx="5790370" cy="13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020408" y="2368720"/>
            <a:ext cx="5949668" cy="3959125"/>
            <a:chOff x="1020408" y="2368720"/>
            <a:chExt cx="5949668" cy="3959125"/>
          </a:xfrm>
        </p:grpSpPr>
        <p:grpSp>
          <p:nvGrpSpPr>
            <p:cNvPr id="4" name="Group 3"/>
            <p:cNvGrpSpPr/>
            <p:nvPr/>
          </p:nvGrpSpPr>
          <p:grpSpPr>
            <a:xfrm>
              <a:off x="1020408" y="2368720"/>
              <a:ext cx="5734325" cy="3959125"/>
              <a:chOff x="1020408" y="2368720"/>
              <a:chExt cx="5734325" cy="3959125"/>
            </a:xfrm>
          </p:grpSpPr>
          <p:grpSp>
            <p:nvGrpSpPr>
              <p:cNvPr id="271" name="Group 270"/>
              <p:cNvGrpSpPr/>
              <p:nvPr/>
            </p:nvGrpSpPr>
            <p:grpSpPr>
              <a:xfrm>
                <a:off x="1146544" y="5725901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72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80" name="Oval 279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87" name="Rectangle 286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8" name="Oval 287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89" name="Freeform 288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0" name="Freeform 289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1" name="Freeform 290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2" name="Freeform 291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93" name="Straight Connector 292"/>
                  <p:cNvCxnSpPr>
                    <a:endCxn id="28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4" name="Straight Connector 293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5" name="Group 274"/>
                <p:cNvGrpSpPr/>
                <p:nvPr/>
              </p:nvGrpSpPr>
              <p:grpSpPr>
                <a:xfrm>
                  <a:off x="1770362" y="2873352"/>
                  <a:ext cx="428460" cy="369332"/>
                  <a:chOff x="667045" y="1708643"/>
                  <a:chExt cx="428460" cy="369332"/>
                </a:xfrm>
              </p:grpSpPr>
              <p:sp>
                <p:nvSpPr>
                  <p:cNvPr id="277" name="Oval 276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9" name="TextBox 278"/>
                  <p:cNvSpPr txBox="1"/>
                  <p:nvPr/>
                </p:nvSpPr>
                <p:spPr>
                  <a:xfrm>
                    <a:off x="667045" y="1708643"/>
                    <a:ext cx="428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1c</a:t>
                    </a:r>
                  </a:p>
                </p:txBody>
              </p:sp>
            </p:grpSp>
          </p:grpSp>
          <p:sp>
            <p:nvSpPr>
              <p:cNvPr id="3" name="Oval 2"/>
              <p:cNvSpPr/>
              <p:nvPr/>
            </p:nvSpPr>
            <p:spPr bwMode="auto">
              <a:xfrm>
                <a:off x="1020408" y="5511349"/>
                <a:ext cx="839004" cy="816496"/>
              </a:xfrm>
              <a:prstGeom prst="ellipse">
                <a:avLst/>
              </a:prstGeom>
              <a:noFill/>
              <a:ln w="19050">
                <a:solidFill>
                  <a:srgbClr val="CC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5" name="Oval 294"/>
              <p:cNvSpPr/>
              <p:nvPr/>
            </p:nvSpPr>
            <p:spPr bwMode="auto">
              <a:xfrm>
                <a:off x="2442651" y="3191580"/>
                <a:ext cx="839004" cy="816496"/>
              </a:xfrm>
              <a:prstGeom prst="ellipse">
                <a:avLst/>
              </a:prstGeom>
              <a:noFill/>
              <a:ln w="19050">
                <a:solidFill>
                  <a:srgbClr val="CC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6" name="Oval 295"/>
              <p:cNvSpPr/>
              <p:nvPr/>
            </p:nvSpPr>
            <p:spPr bwMode="auto">
              <a:xfrm>
                <a:off x="3252649" y="2368720"/>
                <a:ext cx="839004" cy="816496"/>
              </a:xfrm>
              <a:prstGeom prst="ellipse">
                <a:avLst/>
              </a:prstGeom>
              <a:noFill/>
              <a:ln w="19050">
                <a:solidFill>
                  <a:srgbClr val="CC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7" name="Oval 296"/>
              <p:cNvSpPr/>
              <p:nvPr/>
            </p:nvSpPr>
            <p:spPr bwMode="auto">
              <a:xfrm>
                <a:off x="5037704" y="2453079"/>
                <a:ext cx="839004" cy="816496"/>
              </a:xfrm>
              <a:prstGeom prst="ellipse">
                <a:avLst/>
              </a:prstGeom>
              <a:noFill/>
              <a:ln w="19050">
                <a:solidFill>
                  <a:srgbClr val="CC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8" name="Oval 297"/>
              <p:cNvSpPr/>
              <p:nvPr/>
            </p:nvSpPr>
            <p:spPr bwMode="auto">
              <a:xfrm>
                <a:off x="5915729" y="3217852"/>
                <a:ext cx="839004" cy="816496"/>
              </a:xfrm>
              <a:prstGeom prst="ellipse">
                <a:avLst/>
              </a:prstGeom>
              <a:noFill/>
              <a:ln w="19050">
                <a:solidFill>
                  <a:srgbClr val="CC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2018143" y="5692792"/>
              <a:ext cx="4951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gateway routers run both eBGP and </a:t>
              </a:r>
              <a:r>
                <a:rPr lang="en-US" dirty="0" err="1"/>
                <a:t>iBGP</a:t>
              </a:r>
              <a:r>
                <a:rPr lang="en-US" dirty="0"/>
                <a:t> protocols</a:t>
              </a: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7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  <p:bldP spid="28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BGP basics</a:t>
            </a:r>
          </a:p>
        </p:txBody>
      </p:sp>
      <p:sp>
        <p:nvSpPr>
          <p:cNvPr id="7536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79438" y="2478283"/>
            <a:ext cx="8505825" cy="1234021"/>
          </a:xfrm>
        </p:spPr>
        <p:txBody>
          <a:bodyPr/>
          <a:lstStyle/>
          <a:p>
            <a:pPr marL="282575" indent="-282575"/>
            <a:r>
              <a:rPr lang="en-US" sz="2400" dirty="0"/>
              <a:t>when AS3 gateway router 3a advertises path </a:t>
            </a:r>
            <a:r>
              <a:rPr lang="en-US" sz="2200" dirty="0">
                <a:solidFill>
                  <a:srgbClr val="CC0000"/>
                </a:solidFill>
              </a:rPr>
              <a:t>AS3,X </a:t>
            </a:r>
            <a:r>
              <a:rPr lang="en-US" sz="2400" dirty="0"/>
              <a:t>to AS2 gateway router 2c:</a:t>
            </a:r>
          </a:p>
          <a:p>
            <a:pPr marL="685800" lvl="1" indent="-228600"/>
            <a:r>
              <a:rPr lang="en-US" dirty="0"/>
              <a:t>AS3 </a:t>
            </a:r>
            <a:r>
              <a:rPr lang="en-US" i="1" dirty="0">
                <a:solidFill>
                  <a:srgbClr val="CC0000"/>
                </a:solidFill>
              </a:rPr>
              <a:t>promises</a:t>
            </a:r>
            <a:r>
              <a:rPr lang="en-US" dirty="0"/>
              <a:t> to AS2 it will forward datagrams towards X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62846" name="Rectangle 116"/>
          <p:cNvSpPr>
            <a:spLocks noChangeArrowheads="1"/>
          </p:cNvSpPr>
          <p:nvPr/>
        </p:nvSpPr>
        <p:spPr bwMode="auto">
          <a:xfrm>
            <a:off x="554038" y="1069976"/>
            <a:ext cx="8505825" cy="12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2575" indent="-282575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sz="2400" dirty="0">
                <a:solidFill>
                  <a:srgbClr val="CC0000"/>
                </a:solidFill>
              </a:rPr>
              <a:t>BGP session: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two BGP routers (</a:t>
            </a:r>
            <a:r>
              <a:rPr lang="ja-JP" altLang="en-US" sz="2400" dirty="0"/>
              <a:t>“</a:t>
            </a:r>
            <a:r>
              <a:rPr lang="en-US" altLang="ja-JP" sz="2400" dirty="0"/>
              <a:t>peers</a:t>
            </a:r>
            <a:r>
              <a:rPr lang="ja-JP" altLang="en-US" sz="2400" dirty="0"/>
              <a:t>”</a:t>
            </a:r>
            <a:r>
              <a:rPr lang="en-US" altLang="ja-JP" sz="2400" dirty="0"/>
              <a:t>) exchange BGP messages over semi-permanent TCP connection:</a:t>
            </a:r>
          </a:p>
          <a:p>
            <a:pPr marL="685800" lvl="1" indent="-22860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Arial"/>
              <a:buChar char="•"/>
            </a:pPr>
            <a:r>
              <a:rPr lang="en-US" sz="2400" dirty="0">
                <a:cs typeface="Gill Sans MT"/>
              </a:rPr>
              <a:t>advertising </a:t>
            </a:r>
            <a:r>
              <a:rPr lang="en-US" sz="2400" i="1" dirty="0">
                <a:solidFill>
                  <a:srgbClr val="CC0000"/>
                </a:solidFill>
                <a:cs typeface="Gill Sans MT"/>
              </a:rPr>
              <a:t>paths</a:t>
            </a:r>
            <a:r>
              <a:rPr lang="en-US" sz="2400" dirty="0">
                <a:solidFill>
                  <a:srgbClr val="CC0000"/>
                </a:solidFill>
                <a:cs typeface="Gill Sans MT"/>
              </a:rPr>
              <a:t> </a:t>
            </a:r>
            <a:r>
              <a:rPr lang="en-US" sz="2400" dirty="0">
                <a:cs typeface="Gill Sans MT"/>
              </a:rPr>
              <a:t>to different destination network prefixes (BGP  is a </a:t>
            </a:r>
            <a:r>
              <a:rPr lang="ja-JP" altLang="en-US" sz="2400" dirty="0">
                <a:cs typeface="Gill Sans MT"/>
              </a:rPr>
              <a:t>“</a:t>
            </a:r>
            <a:r>
              <a:rPr lang="en-US" altLang="ja-JP" sz="2400" dirty="0">
                <a:cs typeface="Gill Sans MT"/>
              </a:rPr>
              <a:t>path vector</a:t>
            </a:r>
            <a:r>
              <a:rPr lang="ja-JP" altLang="en-US" sz="2400" dirty="0">
                <a:cs typeface="Gill Sans MT"/>
              </a:rPr>
              <a:t>”</a:t>
            </a:r>
            <a:r>
              <a:rPr lang="en-US" altLang="ja-JP" sz="2400" dirty="0">
                <a:cs typeface="Gill Sans MT"/>
              </a:rPr>
              <a:t> protocol)</a:t>
            </a:r>
            <a:endParaRPr lang="en-US" sz="2400" dirty="0">
              <a:solidFill>
                <a:srgbClr val="FF0000"/>
              </a:solidFill>
              <a:cs typeface="Gill Sans MT"/>
            </a:endParaRPr>
          </a:p>
        </p:txBody>
      </p:sp>
      <p:pic>
        <p:nvPicPr>
          <p:cNvPr id="162849" name="Picture 121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00100"/>
            <a:ext cx="2553558" cy="20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5" name="Group 124"/>
          <p:cNvGrpSpPr/>
          <p:nvPr/>
        </p:nvGrpSpPr>
        <p:grpSpPr>
          <a:xfrm>
            <a:off x="624887" y="4010992"/>
            <a:ext cx="2557336" cy="1719017"/>
            <a:chOff x="-2170772" y="2784954"/>
            <a:chExt cx="2712783" cy="1853712"/>
          </a:xfrm>
        </p:grpSpPr>
        <p:sp>
          <p:nvSpPr>
            <p:cNvPr id="261" name="Freeform 2"/>
            <p:cNvSpPr>
              <a:spLocks/>
            </p:cNvSpPr>
            <p:nvPr/>
          </p:nvSpPr>
          <p:spPr bwMode="auto">
            <a:xfrm>
              <a:off x="-2170772" y="2784954"/>
              <a:ext cx="2712783" cy="1853712"/>
            </a:xfrm>
            <a:custGeom>
              <a:avLst/>
              <a:gdLst>
                <a:gd name="T0" fmla="*/ 648763 w 10001"/>
                <a:gd name="T1" fmla="*/ 34777612 h 10125"/>
                <a:gd name="T2" fmla="*/ 115976403 w 10001"/>
                <a:gd name="T3" fmla="*/ 13733703 h 10125"/>
                <a:gd name="T4" fmla="*/ 507700960 w 10001"/>
                <a:gd name="T5" fmla="*/ 8662125 h 10125"/>
                <a:gd name="T6" fmla="*/ 810212713 w 10001"/>
                <a:gd name="T7" fmla="*/ 0 h 10125"/>
                <a:gd name="T8" fmla="*/ 1090015738 w 10001"/>
                <a:gd name="T9" fmla="*/ 8687929 h 10125"/>
                <a:gd name="T10" fmla="*/ 1310938763 w 10001"/>
                <a:gd name="T11" fmla="*/ 4279362 h 10125"/>
                <a:gd name="T12" fmla="*/ 1620263134 w 10001"/>
                <a:gd name="T13" fmla="*/ 25736690 h 10125"/>
                <a:gd name="T14" fmla="*/ 1394798364 w 10001"/>
                <a:gd name="T15" fmla="*/ 58525268 h 10125"/>
                <a:gd name="T16" fmla="*/ 1134622140 w 10001"/>
                <a:gd name="T17" fmla="*/ 80266624 h 10125"/>
                <a:gd name="T18" fmla="*/ 860820276 w 10001"/>
                <a:gd name="T19" fmla="*/ 76142271 h 10125"/>
                <a:gd name="T20" fmla="*/ 708996782 w 10001"/>
                <a:gd name="T21" fmla="*/ 85346835 h 10125"/>
                <a:gd name="T22" fmla="*/ 509322667 w 10001"/>
                <a:gd name="T23" fmla="*/ 86268164 h 10125"/>
                <a:gd name="T24" fmla="*/ 353443899 w 10001"/>
                <a:gd name="T25" fmla="*/ 67979516 h 10125"/>
                <a:gd name="T26" fmla="*/ 192536914 w 10001"/>
                <a:gd name="T27" fmla="*/ 64535347 h 10125"/>
                <a:gd name="T28" fmla="*/ 648763 w 10001"/>
                <a:gd name="T29" fmla="*/ 34777612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4 w 10040"/>
                <a:gd name="connsiteY0" fmla="*/ 4039 h 10125"/>
                <a:gd name="connsiteX1" fmla="*/ 715 w 10040"/>
                <a:gd name="connsiteY1" fmla="*/ 1595 h 10125"/>
                <a:gd name="connsiteX2" fmla="*/ 3130 w 10040"/>
                <a:gd name="connsiteY2" fmla="*/ 1006 h 10125"/>
                <a:gd name="connsiteX3" fmla="*/ 4995 w 10040"/>
                <a:gd name="connsiteY3" fmla="*/ 0 h 10125"/>
                <a:gd name="connsiteX4" fmla="*/ 6720 w 10040"/>
                <a:gd name="connsiteY4" fmla="*/ 1009 h 10125"/>
                <a:gd name="connsiteX5" fmla="*/ 9989 w 10040"/>
                <a:gd name="connsiteY5" fmla="*/ 2989 h 10125"/>
                <a:gd name="connsiteX6" fmla="*/ 8599 w 10040"/>
                <a:gd name="connsiteY6" fmla="*/ 6797 h 10125"/>
                <a:gd name="connsiteX7" fmla="*/ 6995 w 10040"/>
                <a:gd name="connsiteY7" fmla="*/ 9322 h 10125"/>
                <a:gd name="connsiteX8" fmla="*/ 5307 w 10040"/>
                <a:gd name="connsiteY8" fmla="*/ 8843 h 10125"/>
                <a:gd name="connsiteX9" fmla="*/ 4371 w 10040"/>
                <a:gd name="connsiteY9" fmla="*/ 9912 h 10125"/>
                <a:gd name="connsiteX10" fmla="*/ 3140 w 10040"/>
                <a:gd name="connsiteY10" fmla="*/ 10019 h 10125"/>
                <a:gd name="connsiteX11" fmla="*/ 2179 w 10040"/>
                <a:gd name="connsiteY11" fmla="*/ 7895 h 10125"/>
                <a:gd name="connsiteX12" fmla="*/ 1187 w 10040"/>
                <a:gd name="connsiteY12" fmla="*/ 7495 h 10125"/>
                <a:gd name="connsiteX13" fmla="*/ 4 w 10040"/>
                <a:gd name="connsiteY13" fmla="*/ 4039 h 10125"/>
                <a:gd name="connsiteX0" fmla="*/ 4 w 8600"/>
                <a:gd name="connsiteY0" fmla="*/ 4042 h 10128"/>
                <a:gd name="connsiteX1" fmla="*/ 715 w 8600"/>
                <a:gd name="connsiteY1" fmla="*/ 1598 h 10128"/>
                <a:gd name="connsiteX2" fmla="*/ 3130 w 8600"/>
                <a:gd name="connsiteY2" fmla="*/ 1009 h 10128"/>
                <a:gd name="connsiteX3" fmla="*/ 4995 w 8600"/>
                <a:gd name="connsiteY3" fmla="*/ 3 h 10128"/>
                <a:gd name="connsiteX4" fmla="*/ 6720 w 8600"/>
                <a:gd name="connsiteY4" fmla="*/ 1012 h 10128"/>
                <a:gd name="connsiteX5" fmla="*/ 8599 w 8600"/>
                <a:gd name="connsiteY5" fmla="*/ 6800 h 10128"/>
                <a:gd name="connsiteX6" fmla="*/ 6995 w 8600"/>
                <a:gd name="connsiteY6" fmla="*/ 9325 h 10128"/>
                <a:gd name="connsiteX7" fmla="*/ 5307 w 8600"/>
                <a:gd name="connsiteY7" fmla="*/ 8846 h 10128"/>
                <a:gd name="connsiteX8" fmla="*/ 4371 w 8600"/>
                <a:gd name="connsiteY8" fmla="*/ 9915 h 10128"/>
                <a:gd name="connsiteX9" fmla="*/ 3140 w 8600"/>
                <a:gd name="connsiteY9" fmla="*/ 10022 h 10128"/>
                <a:gd name="connsiteX10" fmla="*/ 2179 w 8600"/>
                <a:gd name="connsiteY10" fmla="*/ 7898 h 10128"/>
                <a:gd name="connsiteX11" fmla="*/ 1187 w 8600"/>
                <a:gd name="connsiteY11" fmla="*/ 7498 h 10128"/>
                <a:gd name="connsiteX12" fmla="*/ 4 w 8600"/>
                <a:gd name="connsiteY12" fmla="*/ 4042 h 10128"/>
                <a:gd name="connsiteX0" fmla="*/ 4 w 9326"/>
                <a:gd name="connsiteY0" fmla="*/ 3988 h 9997"/>
                <a:gd name="connsiteX1" fmla="*/ 830 w 9326"/>
                <a:gd name="connsiteY1" fmla="*/ 1575 h 9997"/>
                <a:gd name="connsiteX2" fmla="*/ 3639 w 9326"/>
                <a:gd name="connsiteY2" fmla="*/ 993 h 9997"/>
                <a:gd name="connsiteX3" fmla="*/ 5807 w 9326"/>
                <a:gd name="connsiteY3" fmla="*/ 0 h 9997"/>
                <a:gd name="connsiteX4" fmla="*/ 7813 w 9326"/>
                <a:gd name="connsiteY4" fmla="*/ 996 h 9997"/>
                <a:gd name="connsiteX5" fmla="*/ 9324 w 9326"/>
                <a:gd name="connsiteY5" fmla="*/ 5746 h 9997"/>
                <a:gd name="connsiteX6" fmla="*/ 8133 w 9326"/>
                <a:gd name="connsiteY6" fmla="*/ 9204 h 9997"/>
                <a:gd name="connsiteX7" fmla="*/ 6170 w 9326"/>
                <a:gd name="connsiteY7" fmla="*/ 8731 h 9997"/>
                <a:gd name="connsiteX8" fmla="*/ 5082 w 9326"/>
                <a:gd name="connsiteY8" fmla="*/ 9787 h 9997"/>
                <a:gd name="connsiteX9" fmla="*/ 3650 w 9326"/>
                <a:gd name="connsiteY9" fmla="*/ 9892 h 9997"/>
                <a:gd name="connsiteX10" fmla="*/ 2533 w 9326"/>
                <a:gd name="connsiteY10" fmla="*/ 7795 h 9997"/>
                <a:gd name="connsiteX11" fmla="*/ 1379 w 9326"/>
                <a:gd name="connsiteY11" fmla="*/ 7400 h 9997"/>
                <a:gd name="connsiteX12" fmla="*/ 4 w 9326"/>
                <a:gd name="connsiteY12" fmla="*/ 3988 h 9997"/>
                <a:gd name="connsiteX0" fmla="*/ 4 w 10001"/>
                <a:gd name="connsiteY0" fmla="*/ 3989 h 10041"/>
                <a:gd name="connsiteX1" fmla="*/ 890 w 10001"/>
                <a:gd name="connsiteY1" fmla="*/ 1575 h 10041"/>
                <a:gd name="connsiteX2" fmla="*/ 3902 w 10001"/>
                <a:gd name="connsiteY2" fmla="*/ 993 h 10041"/>
                <a:gd name="connsiteX3" fmla="*/ 6227 w 10001"/>
                <a:gd name="connsiteY3" fmla="*/ 0 h 10041"/>
                <a:gd name="connsiteX4" fmla="*/ 8378 w 10001"/>
                <a:gd name="connsiteY4" fmla="*/ 996 h 10041"/>
                <a:gd name="connsiteX5" fmla="*/ 9998 w 10001"/>
                <a:gd name="connsiteY5" fmla="*/ 5748 h 10041"/>
                <a:gd name="connsiteX6" fmla="*/ 8721 w 10001"/>
                <a:gd name="connsiteY6" fmla="*/ 9207 h 10041"/>
                <a:gd name="connsiteX7" fmla="*/ 5449 w 10001"/>
                <a:gd name="connsiteY7" fmla="*/ 9790 h 10041"/>
                <a:gd name="connsiteX8" fmla="*/ 3914 w 10001"/>
                <a:gd name="connsiteY8" fmla="*/ 9895 h 10041"/>
                <a:gd name="connsiteX9" fmla="*/ 2716 w 10001"/>
                <a:gd name="connsiteY9" fmla="*/ 7797 h 10041"/>
                <a:gd name="connsiteX10" fmla="*/ 1479 w 10001"/>
                <a:gd name="connsiteY10" fmla="*/ 7402 h 10041"/>
                <a:gd name="connsiteX11" fmla="*/ 4 w 10001"/>
                <a:gd name="connsiteY11" fmla="*/ 3989 h 10041"/>
                <a:gd name="connsiteX0" fmla="*/ 4 w 10001"/>
                <a:gd name="connsiteY0" fmla="*/ 3989 h 14825"/>
                <a:gd name="connsiteX1" fmla="*/ 890 w 10001"/>
                <a:gd name="connsiteY1" fmla="*/ 1575 h 14825"/>
                <a:gd name="connsiteX2" fmla="*/ 3902 w 10001"/>
                <a:gd name="connsiteY2" fmla="*/ 993 h 14825"/>
                <a:gd name="connsiteX3" fmla="*/ 6227 w 10001"/>
                <a:gd name="connsiteY3" fmla="*/ 0 h 14825"/>
                <a:gd name="connsiteX4" fmla="*/ 8378 w 10001"/>
                <a:gd name="connsiteY4" fmla="*/ 996 h 14825"/>
                <a:gd name="connsiteX5" fmla="*/ 9998 w 10001"/>
                <a:gd name="connsiteY5" fmla="*/ 5748 h 14825"/>
                <a:gd name="connsiteX6" fmla="*/ 8721 w 10001"/>
                <a:gd name="connsiteY6" fmla="*/ 9207 h 14825"/>
                <a:gd name="connsiteX7" fmla="*/ 6011 w 10001"/>
                <a:gd name="connsiteY7" fmla="*/ 14823 h 14825"/>
                <a:gd name="connsiteX8" fmla="*/ 3914 w 10001"/>
                <a:gd name="connsiteY8" fmla="*/ 9895 h 14825"/>
                <a:gd name="connsiteX9" fmla="*/ 2716 w 10001"/>
                <a:gd name="connsiteY9" fmla="*/ 7797 h 14825"/>
                <a:gd name="connsiteX10" fmla="*/ 1479 w 10001"/>
                <a:gd name="connsiteY10" fmla="*/ 7402 h 14825"/>
                <a:gd name="connsiteX11" fmla="*/ 4 w 10001"/>
                <a:gd name="connsiteY11" fmla="*/ 3989 h 14825"/>
                <a:gd name="connsiteX0" fmla="*/ 4 w 10001"/>
                <a:gd name="connsiteY0" fmla="*/ 7436 h 18272"/>
                <a:gd name="connsiteX1" fmla="*/ 890 w 10001"/>
                <a:gd name="connsiteY1" fmla="*/ 5022 h 18272"/>
                <a:gd name="connsiteX2" fmla="*/ 3902 w 10001"/>
                <a:gd name="connsiteY2" fmla="*/ 4440 h 18272"/>
                <a:gd name="connsiteX3" fmla="*/ 6026 w 10001"/>
                <a:gd name="connsiteY3" fmla="*/ 0 h 18272"/>
                <a:gd name="connsiteX4" fmla="*/ 8378 w 10001"/>
                <a:gd name="connsiteY4" fmla="*/ 4443 h 18272"/>
                <a:gd name="connsiteX5" fmla="*/ 9998 w 10001"/>
                <a:gd name="connsiteY5" fmla="*/ 9195 h 18272"/>
                <a:gd name="connsiteX6" fmla="*/ 8721 w 10001"/>
                <a:gd name="connsiteY6" fmla="*/ 12654 h 18272"/>
                <a:gd name="connsiteX7" fmla="*/ 6011 w 10001"/>
                <a:gd name="connsiteY7" fmla="*/ 18270 h 18272"/>
                <a:gd name="connsiteX8" fmla="*/ 3914 w 10001"/>
                <a:gd name="connsiteY8" fmla="*/ 13342 h 18272"/>
                <a:gd name="connsiteX9" fmla="*/ 2716 w 10001"/>
                <a:gd name="connsiteY9" fmla="*/ 11244 h 18272"/>
                <a:gd name="connsiteX10" fmla="*/ 1479 w 10001"/>
                <a:gd name="connsiteY10" fmla="*/ 10849 h 18272"/>
                <a:gd name="connsiteX11" fmla="*/ 4 w 10001"/>
                <a:gd name="connsiteY11" fmla="*/ 7436 h 18272"/>
                <a:gd name="connsiteX0" fmla="*/ 1 w 9998"/>
                <a:gd name="connsiteY0" fmla="*/ 7436 h 18272"/>
                <a:gd name="connsiteX1" fmla="*/ 3899 w 9998"/>
                <a:gd name="connsiteY1" fmla="*/ 4440 h 18272"/>
                <a:gd name="connsiteX2" fmla="*/ 6023 w 9998"/>
                <a:gd name="connsiteY2" fmla="*/ 0 h 18272"/>
                <a:gd name="connsiteX3" fmla="*/ 8375 w 9998"/>
                <a:gd name="connsiteY3" fmla="*/ 4443 h 18272"/>
                <a:gd name="connsiteX4" fmla="*/ 9995 w 9998"/>
                <a:gd name="connsiteY4" fmla="*/ 9195 h 18272"/>
                <a:gd name="connsiteX5" fmla="*/ 8718 w 9998"/>
                <a:gd name="connsiteY5" fmla="*/ 12654 h 18272"/>
                <a:gd name="connsiteX6" fmla="*/ 6008 w 9998"/>
                <a:gd name="connsiteY6" fmla="*/ 18270 h 18272"/>
                <a:gd name="connsiteX7" fmla="*/ 3911 w 9998"/>
                <a:gd name="connsiteY7" fmla="*/ 13342 h 18272"/>
                <a:gd name="connsiteX8" fmla="*/ 2713 w 9998"/>
                <a:gd name="connsiteY8" fmla="*/ 11244 h 18272"/>
                <a:gd name="connsiteX9" fmla="*/ 1476 w 9998"/>
                <a:gd name="connsiteY9" fmla="*/ 10849 h 18272"/>
                <a:gd name="connsiteX10" fmla="*/ 1 w 9998"/>
                <a:gd name="connsiteY10" fmla="*/ 7436 h 18272"/>
                <a:gd name="connsiteX0" fmla="*/ 35 w 8559"/>
                <a:gd name="connsiteY0" fmla="*/ 5938 h 10000"/>
                <a:gd name="connsiteX1" fmla="*/ 2459 w 8559"/>
                <a:gd name="connsiteY1" fmla="*/ 2430 h 10000"/>
                <a:gd name="connsiteX2" fmla="*/ 4583 w 8559"/>
                <a:gd name="connsiteY2" fmla="*/ 0 h 10000"/>
                <a:gd name="connsiteX3" fmla="*/ 6936 w 8559"/>
                <a:gd name="connsiteY3" fmla="*/ 2432 h 10000"/>
                <a:gd name="connsiteX4" fmla="*/ 8556 w 8559"/>
                <a:gd name="connsiteY4" fmla="*/ 5032 h 10000"/>
                <a:gd name="connsiteX5" fmla="*/ 7279 w 8559"/>
                <a:gd name="connsiteY5" fmla="*/ 6925 h 10000"/>
                <a:gd name="connsiteX6" fmla="*/ 4568 w 8559"/>
                <a:gd name="connsiteY6" fmla="*/ 9999 h 10000"/>
                <a:gd name="connsiteX7" fmla="*/ 2471 w 8559"/>
                <a:gd name="connsiteY7" fmla="*/ 7302 h 10000"/>
                <a:gd name="connsiteX8" fmla="*/ 1273 w 8559"/>
                <a:gd name="connsiteY8" fmla="*/ 6154 h 10000"/>
                <a:gd name="connsiteX9" fmla="*/ 35 w 8559"/>
                <a:gd name="connsiteY9" fmla="*/ 5938 h 10000"/>
                <a:gd name="connsiteX0" fmla="*/ 49 w 9820"/>
                <a:gd name="connsiteY0" fmla="*/ 4655 h 10000"/>
                <a:gd name="connsiteX1" fmla="*/ 2693 w 9820"/>
                <a:gd name="connsiteY1" fmla="*/ 2430 h 10000"/>
                <a:gd name="connsiteX2" fmla="*/ 5175 w 9820"/>
                <a:gd name="connsiteY2" fmla="*/ 0 h 10000"/>
                <a:gd name="connsiteX3" fmla="*/ 7924 w 9820"/>
                <a:gd name="connsiteY3" fmla="*/ 2432 h 10000"/>
                <a:gd name="connsiteX4" fmla="*/ 9816 w 9820"/>
                <a:gd name="connsiteY4" fmla="*/ 5032 h 10000"/>
                <a:gd name="connsiteX5" fmla="*/ 8324 w 9820"/>
                <a:gd name="connsiteY5" fmla="*/ 6925 h 10000"/>
                <a:gd name="connsiteX6" fmla="*/ 5157 w 9820"/>
                <a:gd name="connsiteY6" fmla="*/ 9999 h 10000"/>
                <a:gd name="connsiteX7" fmla="*/ 2707 w 9820"/>
                <a:gd name="connsiteY7" fmla="*/ 7302 h 10000"/>
                <a:gd name="connsiteX8" fmla="*/ 1307 w 9820"/>
                <a:gd name="connsiteY8" fmla="*/ 6154 h 10000"/>
                <a:gd name="connsiteX9" fmla="*/ 49 w 9820"/>
                <a:gd name="connsiteY9" fmla="*/ 4655 h 10000"/>
                <a:gd name="connsiteX0" fmla="*/ 45 w 9995"/>
                <a:gd name="connsiteY0" fmla="*/ 4655 h 10000"/>
                <a:gd name="connsiteX1" fmla="*/ 2737 w 9995"/>
                <a:gd name="connsiteY1" fmla="*/ 2430 h 10000"/>
                <a:gd name="connsiteX2" fmla="*/ 5265 w 9995"/>
                <a:gd name="connsiteY2" fmla="*/ 0 h 10000"/>
                <a:gd name="connsiteX3" fmla="*/ 8064 w 9995"/>
                <a:gd name="connsiteY3" fmla="*/ 2432 h 10000"/>
                <a:gd name="connsiteX4" fmla="*/ 9991 w 9995"/>
                <a:gd name="connsiteY4" fmla="*/ 5032 h 10000"/>
                <a:gd name="connsiteX5" fmla="*/ 8472 w 9995"/>
                <a:gd name="connsiteY5" fmla="*/ 6925 h 10000"/>
                <a:gd name="connsiteX6" fmla="*/ 5247 w 9995"/>
                <a:gd name="connsiteY6" fmla="*/ 9999 h 10000"/>
                <a:gd name="connsiteX7" fmla="*/ 2752 w 9995"/>
                <a:gd name="connsiteY7" fmla="*/ 7302 h 10000"/>
                <a:gd name="connsiteX8" fmla="*/ 1374 w 9995"/>
                <a:gd name="connsiteY8" fmla="*/ 6984 h 10000"/>
                <a:gd name="connsiteX9" fmla="*/ 45 w 9995"/>
                <a:gd name="connsiteY9" fmla="*/ 4655 h 10000"/>
                <a:gd name="connsiteX0" fmla="*/ 45 w 10000"/>
                <a:gd name="connsiteY0" fmla="*/ 5032 h 10377"/>
                <a:gd name="connsiteX1" fmla="*/ 2738 w 10000"/>
                <a:gd name="connsiteY1" fmla="*/ 2807 h 10377"/>
                <a:gd name="connsiteX2" fmla="*/ 4886 w 10000"/>
                <a:gd name="connsiteY2" fmla="*/ 0 h 10377"/>
                <a:gd name="connsiteX3" fmla="*/ 8068 w 10000"/>
                <a:gd name="connsiteY3" fmla="*/ 2809 h 10377"/>
                <a:gd name="connsiteX4" fmla="*/ 9996 w 10000"/>
                <a:gd name="connsiteY4" fmla="*/ 5409 h 10377"/>
                <a:gd name="connsiteX5" fmla="*/ 8476 w 10000"/>
                <a:gd name="connsiteY5" fmla="*/ 7302 h 10377"/>
                <a:gd name="connsiteX6" fmla="*/ 5250 w 10000"/>
                <a:gd name="connsiteY6" fmla="*/ 10376 h 10377"/>
                <a:gd name="connsiteX7" fmla="*/ 2753 w 10000"/>
                <a:gd name="connsiteY7" fmla="*/ 7679 h 10377"/>
                <a:gd name="connsiteX8" fmla="*/ 1375 w 10000"/>
                <a:gd name="connsiteY8" fmla="*/ 7361 h 10377"/>
                <a:gd name="connsiteX9" fmla="*/ 45 w 10000"/>
                <a:gd name="connsiteY9" fmla="*/ 5032 h 10377"/>
                <a:gd name="connsiteX0" fmla="*/ 45 w 10000"/>
                <a:gd name="connsiteY0" fmla="*/ 5036 h 10381"/>
                <a:gd name="connsiteX1" fmla="*/ 2738 w 10000"/>
                <a:gd name="connsiteY1" fmla="*/ 2811 h 10381"/>
                <a:gd name="connsiteX2" fmla="*/ 4886 w 10000"/>
                <a:gd name="connsiteY2" fmla="*/ 4 h 10381"/>
                <a:gd name="connsiteX3" fmla="*/ 8068 w 10000"/>
                <a:gd name="connsiteY3" fmla="*/ 2813 h 10381"/>
                <a:gd name="connsiteX4" fmla="*/ 9996 w 10000"/>
                <a:gd name="connsiteY4" fmla="*/ 5413 h 10381"/>
                <a:gd name="connsiteX5" fmla="*/ 8476 w 10000"/>
                <a:gd name="connsiteY5" fmla="*/ 7306 h 10381"/>
                <a:gd name="connsiteX6" fmla="*/ 5250 w 10000"/>
                <a:gd name="connsiteY6" fmla="*/ 10380 h 10381"/>
                <a:gd name="connsiteX7" fmla="*/ 2753 w 10000"/>
                <a:gd name="connsiteY7" fmla="*/ 7683 h 10381"/>
                <a:gd name="connsiteX8" fmla="*/ 1375 w 10000"/>
                <a:gd name="connsiteY8" fmla="*/ 7365 h 10381"/>
                <a:gd name="connsiteX9" fmla="*/ 45 w 10000"/>
                <a:gd name="connsiteY9" fmla="*/ 5036 h 10381"/>
                <a:gd name="connsiteX0" fmla="*/ 45 w 10000"/>
                <a:gd name="connsiteY0" fmla="*/ 5036 h 10796"/>
                <a:gd name="connsiteX1" fmla="*/ 2738 w 10000"/>
                <a:gd name="connsiteY1" fmla="*/ 2811 h 10796"/>
                <a:gd name="connsiteX2" fmla="*/ 4886 w 10000"/>
                <a:gd name="connsiteY2" fmla="*/ 4 h 10796"/>
                <a:gd name="connsiteX3" fmla="*/ 8068 w 10000"/>
                <a:gd name="connsiteY3" fmla="*/ 2813 h 10796"/>
                <a:gd name="connsiteX4" fmla="*/ 9996 w 10000"/>
                <a:gd name="connsiteY4" fmla="*/ 5413 h 10796"/>
                <a:gd name="connsiteX5" fmla="*/ 8476 w 10000"/>
                <a:gd name="connsiteY5" fmla="*/ 7306 h 10796"/>
                <a:gd name="connsiteX6" fmla="*/ 5202 w 10000"/>
                <a:gd name="connsiteY6" fmla="*/ 10795 h 10796"/>
                <a:gd name="connsiteX7" fmla="*/ 2753 w 10000"/>
                <a:gd name="connsiteY7" fmla="*/ 7683 h 10796"/>
                <a:gd name="connsiteX8" fmla="*/ 1375 w 10000"/>
                <a:gd name="connsiteY8" fmla="*/ 7365 h 10796"/>
                <a:gd name="connsiteX9" fmla="*/ 45 w 10000"/>
                <a:gd name="connsiteY9" fmla="*/ 5036 h 10796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795">
                  <a:moveTo>
                    <a:pt x="45" y="5036"/>
                  </a:moveTo>
                  <a:cubicBezTo>
                    <a:pt x="272" y="4277"/>
                    <a:pt x="1931" y="3650"/>
                    <a:pt x="2738" y="2811"/>
                  </a:cubicBezTo>
                  <a:cubicBezTo>
                    <a:pt x="3545" y="1972"/>
                    <a:pt x="3352" y="117"/>
                    <a:pt x="4886" y="4"/>
                  </a:cubicBezTo>
                  <a:cubicBezTo>
                    <a:pt x="6420" y="-109"/>
                    <a:pt x="7216" y="1912"/>
                    <a:pt x="8068" y="2813"/>
                  </a:cubicBezTo>
                  <a:cubicBezTo>
                    <a:pt x="8920" y="3715"/>
                    <a:pt x="9928" y="3420"/>
                    <a:pt x="9996" y="5413"/>
                  </a:cubicBezTo>
                  <a:cubicBezTo>
                    <a:pt x="10064" y="7406"/>
                    <a:pt x="9275" y="6409"/>
                    <a:pt x="8476" y="7306"/>
                  </a:cubicBezTo>
                  <a:cubicBezTo>
                    <a:pt x="7677" y="8203"/>
                    <a:pt x="7086" y="10770"/>
                    <a:pt x="5202" y="10795"/>
                  </a:cubicBezTo>
                  <a:cubicBezTo>
                    <a:pt x="3318" y="10820"/>
                    <a:pt x="3391" y="8255"/>
                    <a:pt x="2753" y="7683"/>
                  </a:cubicBezTo>
                  <a:cubicBezTo>
                    <a:pt x="2115" y="7111"/>
                    <a:pt x="2326" y="7496"/>
                    <a:pt x="1375" y="7365"/>
                  </a:cubicBezTo>
                  <a:cubicBezTo>
                    <a:pt x="493" y="6773"/>
                    <a:pt x="-182" y="5795"/>
                    <a:pt x="45" y="503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2" name="Group 261"/>
            <p:cNvGrpSpPr/>
            <p:nvPr/>
          </p:nvGrpSpPr>
          <p:grpSpPr>
            <a:xfrm>
              <a:off x="-1935370" y="2935816"/>
              <a:ext cx="2333625" cy="1590649"/>
              <a:chOff x="833331" y="2873352"/>
              <a:chExt cx="2333625" cy="1590649"/>
            </a:xfrm>
          </p:grpSpPr>
          <p:grpSp>
            <p:nvGrpSpPr>
              <p:cNvPr id="263" name="Group 262"/>
              <p:cNvGrpSpPr/>
              <p:nvPr/>
            </p:nvGrpSpPr>
            <p:grpSpPr>
              <a:xfrm>
                <a:off x="1736090" y="287335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312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316" name="Oval 315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17" name="Rectangle 316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18" name="Oval 317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19" name="Freeform 318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0" name="Freeform 319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1" name="Freeform 320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2" name="Freeform 321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323" name="Straight Connector 322"/>
                  <p:cNvCxnSpPr>
                    <a:endCxn id="31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4" name="Straight Connector 323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3" name="Group 312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314" name="Oval 313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5" name="TextBox 314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1b</a:t>
                    </a:r>
                  </a:p>
                </p:txBody>
              </p:sp>
            </p:grpSp>
          </p:grpSp>
          <p:grpSp>
            <p:nvGrpSpPr>
              <p:cNvPr id="264" name="Group 263"/>
              <p:cNvGrpSpPr/>
              <p:nvPr/>
            </p:nvGrpSpPr>
            <p:grpSpPr>
              <a:xfrm>
                <a:off x="1740320" y="409466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99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303" name="Oval 302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04" name="Rectangle 303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5" name="Oval 304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06" name="Freeform 305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7" name="Freeform 306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8" name="Freeform 307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9" name="Freeform 308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310" name="Straight Connector 309"/>
                  <p:cNvCxnSpPr>
                    <a:endCxn id="305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1" name="Straight Connector 310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0" name="Group 299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301" name="Oval 300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2" name="TextBox 301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1d</a:t>
                    </a:r>
                  </a:p>
                </p:txBody>
              </p:sp>
            </p:grpSp>
          </p:grpSp>
          <p:grpSp>
            <p:nvGrpSpPr>
              <p:cNvPr id="265" name="Group 264"/>
              <p:cNvGrpSpPr/>
              <p:nvPr/>
            </p:nvGrpSpPr>
            <p:grpSpPr>
              <a:xfrm>
                <a:off x="2601806" y="348507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86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90" name="Oval 289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91" name="Rectangle 290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2" name="Oval 291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93" name="Freeform 292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4" name="Freeform 293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5" name="Freeform 294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6" name="Freeform 295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97" name="Straight Connector 296"/>
                  <p:cNvCxnSpPr>
                    <a:endCxn id="292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Straight Connector 297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7" name="Group 286"/>
                <p:cNvGrpSpPr/>
                <p:nvPr/>
              </p:nvGrpSpPr>
              <p:grpSpPr>
                <a:xfrm>
                  <a:off x="1770362" y="2873352"/>
                  <a:ext cx="428460" cy="369332"/>
                  <a:chOff x="667045" y="1708643"/>
                  <a:chExt cx="428460" cy="369332"/>
                </a:xfrm>
              </p:grpSpPr>
              <p:sp>
                <p:nvSpPr>
                  <p:cNvPr id="288" name="Oval 287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9" name="TextBox 288"/>
                  <p:cNvSpPr txBox="1"/>
                  <p:nvPr/>
                </p:nvSpPr>
                <p:spPr>
                  <a:xfrm>
                    <a:off x="667045" y="1708643"/>
                    <a:ext cx="428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1c</a:t>
                    </a:r>
                  </a:p>
                </p:txBody>
              </p:sp>
            </p:grpSp>
          </p:grpSp>
          <p:grpSp>
            <p:nvGrpSpPr>
              <p:cNvPr id="266" name="Group 265"/>
              <p:cNvGrpSpPr/>
              <p:nvPr/>
            </p:nvGrpSpPr>
            <p:grpSpPr>
              <a:xfrm>
                <a:off x="833331" y="347871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73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77" name="Oval 276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78" name="Rectangle 277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79" name="Oval 278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80" name="Freeform 279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1" name="Freeform 280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2" name="Freeform 281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3" name="Freeform 282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84" name="Straight Connector 283"/>
                  <p:cNvCxnSpPr>
                    <a:endCxn id="279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Straight Connector 284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4" name="Group 273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75" name="Oval 274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6" name="TextBox 275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1a</a:t>
                    </a:r>
                  </a:p>
                </p:txBody>
              </p:sp>
            </p:grpSp>
          </p:grpSp>
          <p:cxnSp>
            <p:nvCxnSpPr>
              <p:cNvPr id="267" name="Straight Connector 266"/>
              <p:cNvCxnSpPr>
                <a:stCxn id="315" idx="2"/>
                <a:endCxn id="302" idx="0"/>
              </p:cNvCxnSpPr>
              <p:nvPr/>
            </p:nvCxnSpPr>
            <p:spPr bwMode="auto">
              <a:xfrm>
                <a:off x="1991073" y="3242684"/>
                <a:ext cx="4230" cy="85198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8" name="Straight Connector 267"/>
              <p:cNvCxnSpPr/>
              <p:nvPr/>
            </p:nvCxnSpPr>
            <p:spPr bwMode="auto">
              <a:xfrm>
                <a:off x="1407477" y="3648621"/>
                <a:ext cx="1204913" cy="635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9" name="Straight Connector 268"/>
              <p:cNvCxnSpPr>
                <a:stCxn id="316" idx="7"/>
              </p:cNvCxnSpPr>
              <p:nvPr/>
            </p:nvCxnSpPr>
            <p:spPr bwMode="auto">
              <a:xfrm>
                <a:off x="2218708" y="3154477"/>
                <a:ext cx="480042" cy="3697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0" name="Straight Connector 269"/>
              <p:cNvCxnSpPr/>
              <p:nvPr/>
            </p:nvCxnSpPr>
            <p:spPr bwMode="auto">
              <a:xfrm>
                <a:off x="1300073" y="3786304"/>
                <a:ext cx="477927" cy="35707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1" name="Straight Connector 270"/>
              <p:cNvCxnSpPr/>
              <p:nvPr/>
            </p:nvCxnSpPr>
            <p:spPr bwMode="auto">
              <a:xfrm flipH="1">
                <a:off x="2196042" y="3783542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2" name="Straight Connector 271"/>
              <p:cNvCxnSpPr/>
              <p:nvPr/>
            </p:nvCxnSpPr>
            <p:spPr bwMode="auto">
              <a:xfrm flipH="1">
                <a:off x="1287553" y="3166946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26" name="Group 125"/>
          <p:cNvGrpSpPr/>
          <p:nvPr/>
        </p:nvGrpSpPr>
        <p:grpSpPr>
          <a:xfrm>
            <a:off x="3285692" y="4938163"/>
            <a:ext cx="2545688" cy="1720535"/>
            <a:chOff x="-2170772" y="2784954"/>
            <a:chExt cx="2712783" cy="1853712"/>
          </a:xfrm>
        </p:grpSpPr>
        <p:sp>
          <p:nvSpPr>
            <p:cNvPr id="197" name="Freeform 2"/>
            <p:cNvSpPr>
              <a:spLocks/>
            </p:cNvSpPr>
            <p:nvPr/>
          </p:nvSpPr>
          <p:spPr bwMode="auto">
            <a:xfrm>
              <a:off x="-2170772" y="2784954"/>
              <a:ext cx="2712783" cy="1853712"/>
            </a:xfrm>
            <a:custGeom>
              <a:avLst/>
              <a:gdLst>
                <a:gd name="T0" fmla="*/ 648763 w 10001"/>
                <a:gd name="T1" fmla="*/ 34777612 h 10125"/>
                <a:gd name="T2" fmla="*/ 115976403 w 10001"/>
                <a:gd name="T3" fmla="*/ 13733703 h 10125"/>
                <a:gd name="T4" fmla="*/ 507700960 w 10001"/>
                <a:gd name="T5" fmla="*/ 8662125 h 10125"/>
                <a:gd name="T6" fmla="*/ 810212713 w 10001"/>
                <a:gd name="T7" fmla="*/ 0 h 10125"/>
                <a:gd name="T8" fmla="*/ 1090015738 w 10001"/>
                <a:gd name="T9" fmla="*/ 8687929 h 10125"/>
                <a:gd name="T10" fmla="*/ 1310938763 w 10001"/>
                <a:gd name="T11" fmla="*/ 4279362 h 10125"/>
                <a:gd name="T12" fmla="*/ 1620263134 w 10001"/>
                <a:gd name="T13" fmla="*/ 25736690 h 10125"/>
                <a:gd name="T14" fmla="*/ 1394798364 w 10001"/>
                <a:gd name="T15" fmla="*/ 58525268 h 10125"/>
                <a:gd name="T16" fmla="*/ 1134622140 w 10001"/>
                <a:gd name="T17" fmla="*/ 80266624 h 10125"/>
                <a:gd name="T18" fmla="*/ 860820276 w 10001"/>
                <a:gd name="T19" fmla="*/ 76142271 h 10125"/>
                <a:gd name="T20" fmla="*/ 708996782 w 10001"/>
                <a:gd name="T21" fmla="*/ 85346835 h 10125"/>
                <a:gd name="T22" fmla="*/ 509322667 w 10001"/>
                <a:gd name="T23" fmla="*/ 86268164 h 10125"/>
                <a:gd name="T24" fmla="*/ 353443899 w 10001"/>
                <a:gd name="T25" fmla="*/ 67979516 h 10125"/>
                <a:gd name="T26" fmla="*/ 192536914 w 10001"/>
                <a:gd name="T27" fmla="*/ 64535347 h 10125"/>
                <a:gd name="T28" fmla="*/ 648763 w 10001"/>
                <a:gd name="T29" fmla="*/ 34777612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4 w 10040"/>
                <a:gd name="connsiteY0" fmla="*/ 4039 h 10125"/>
                <a:gd name="connsiteX1" fmla="*/ 715 w 10040"/>
                <a:gd name="connsiteY1" fmla="*/ 1595 h 10125"/>
                <a:gd name="connsiteX2" fmla="*/ 3130 w 10040"/>
                <a:gd name="connsiteY2" fmla="*/ 1006 h 10125"/>
                <a:gd name="connsiteX3" fmla="*/ 4995 w 10040"/>
                <a:gd name="connsiteY3" fmla="*/ 0 h 10125"/>
                <a:gd name="connsiteX4" fmla="*/ 6720 w 10040"/>
                <a:gd name="connsiteY4" fmla="*/ 1009 h 10125"/>
                <a:gd name="connsiteX5" fmla="*/ 9989 w 10040"/>
                <a:gd name="connsiteY5" fmla="*/ 2989 h 10125"/>
                <a:gd name="connsiteX6" fmla="*/ 8599 w 10040"/>
                <a:gd name="connsiteY6" fmla="*/ 6797 h 10125"/>
                <a:gd name="connsiteX7" fmla="*/ 6995 w 10040"/>
                <a:gd name="connsiteY7" fmla="*/ 9322 h 10125"/>
                <a:gd name="connsiteX8" fmla="*/ 5307 w 10040"/>
                <a:gd name="connsiteY8" fmla="*/ 8843 h 10125"/>
                <a:gd name="connsiteX9" fmla="*/ 4371 w 10040"/>
                <a:gd name="connsiteY9" fmla="*/ 9912 h 10125"/>
                <a:gd name="connsiteX10" fmla="*/ 3140 w 10040"/>
                <a:gd name="connsiteY10" fmla="*/ 10019 h 10125"/>
                <a:gd name="connsiteX11" fmla="*/ 2179 w 10040"/>
                <a:gd name="connsiteY11" fmla="*/ 7895 h 10125"/>
                <a:gd name="connsiteX12" fmla="*/ 1187 w 10040"/>
                <a:gd name="connsiteY12" fmla="*/ 7495 h 10125"/>
                <a:gd name="connsiteX13" fmla="*/ 4 w 10040"/>
                <a:gd name="connsiteY13" fmla="*/ 4039 h 10125"/>
                <a:gd name="connsiteX0" fmla="*/ 4 w 8600"/>
                <a:gd name="connsiteY0" fmla="*/ 4042 h 10128"/>
                <a:gd name="connsiteX1" fmla="*/ 715 w 8600"/>
                <a:gd name="connsiteY1" fmla="*/ 1598 h 10128"/>
                <a:gd name="connsiteX2" fmla="*/ 3130 w 8600"/>
                <a:gd name="connsiteY2" fmla="*/ 1009 h 10128"/>
                <a:gd name="connsiteX3" fmla="*/ 4995 w 8600"/>
                <a:gd name="connsiteY3" fmla="*/ 3 h 10128"/>
                <a:gd name="connsiteX4" fmla="*/ 6720 w 8600"/>
                <a:gd name="connsiteY4" fmla="*/ 1012 h 10128"/>
                <a:gd name="connsiteX5" fmla="*/ 8599 w 8600"/>
                <a:gd name="connsiteY5" fmla="*/ 6800 h 10128"/>
                <a:gd name="connsiteX6" fmla="*/ 6995 w 8600"/>
                <a:gd name="connsiteY6" fmla="*/ 9325 h 10128"/>
                <a:gd name="connsiteX7" fmla="*/ 5307 w 8600"/>
                <a:gd name="connsiteY7" fmla="*/ 8846 h 10128"/>
                <a:gd name="connsiteX8" fmla="*/ 4371 w 8600"/>
                <a:gd name="connsiteY8" fmla="*/ 9915 h 10128"/>
                <a:gd name="connsiteX9" fmla="*/ 3140 w 8600"/>
                <a:gd name="connsiteY9" fmla="*/ 10022 h 10128"/>
                <a:gd name="connsiteX10" fmla="*/ 2179 w 8600"/>
                <a:gd name="connsiteY10" fmla="*/ 7898 h 10128"/>
                <a:gd name="connsiteX11" fmla="*/ 1187 w 8600"/>
                <a:gd name="connsiteY11" fmla="*/ 7498 h 10128"/>
                <a:gd name="connsiteX12" fmla="*/ 4 w 8600"/>
                <a:gd name="connsiteY12" fmla="*/ 4042 h 10128"/>
                <a:gd name="connsiteX0" fmla="*/ 4 w 9326"/>
                <a:gd name="connsiteY0" fmla="*/ 3988 h 9997"/>
                <a:gd name="connsiteX1" fmla="*/ 830 w 9326"/>
                <a:gd name="connsiteY1" fmla="*/ 1575 h 9997"/>
                <a:gd name="connsiteX2" fmla="*/ 3639 w 9326"/>
                <a:gd name="connsiteY2" fmla="*/ 993 h 9997"/>
                <a:gd name="connsiteX3" fmla="*/ 5807 w 9326"/>
                <a:gd name="connsiteY3" fmla="*/ 0 h 9997"/>
                <a:gd name="connsiteX4" fmla="*/ 7813 w 9326"/>
                <a:gd name="connsiteY4" fmla="*/ 996 h 9997"/>
                <a:gd name="connsiteX5" fmla="*/ 9324 w 9326"/>
                <a:gd name="connsiteY5" fmla="*/ 5746 h 9997"/>
                <a:gd name="connsiteX6" fmla="*/ 8133 w 9326"/>
                <a:gd name="connsiteY6" fmla="*/ 9204 h 9997"/>
                <a:gd name="connsiteX7" fmla="*/ 6170 w 9326"/>
                <a:gd name="connsiteY7" fmla="*/ 8731 h 9997"/>
                <a:gd name="connsiteX8" fmla="*/ 5082 w 9326"/>
                <a:gd name="connsiteY8" fmla="*/ 9787 h 9997"/>
                <a:gd name="connsiteX9" fmla="*/ 3650 w 9326"/>
                <a:gd name="connsiteY9" fmla="*/ 9892 h 9997"/>
                <a:gd name="connsiteX10" fmla="*/ 2533 w 9326"/>
                <a:gd name="connsiteY10" fmla="*/ 7795 h 9997"/>
                <a:gd name="connsiteX11" fmla="*/ 1379 w 9326"/>
                <a:gd name="connsiteY11" fmla="*/ 7400 h 9997"/>
                <a:gd name="connsiteX12" fmla="*/ 4 w 9326"/>
                <a:gd name="connsiteY12" fmla="*/ 3988 h 9997"/>
                <a:gd name="connsiteX0" fmla="*/ 4 w 10001"/>
                <a:gd name="connsiteY0" fmla="*/ 3989 h 10041"/>
                <a:gd name="connsiteX1" fmla="*/ 890 w 10001"/>
                <a:gd name="connsiteY1" fmla="*/ 1575 h 10041"/>
                <a:gd name="connsiteX2" fmla="*/ 3902 w 10001"/>
                <a:gd name="connsiteY2" fmla="*/ 993 h 10041"/>
                <a:gd name="connsiteX3" fmla="*/ 6227 w 10001"/>
                <a:gd name="connsiteY3" fmla="*/ 0 h 10041"/>
                <a:gd name="connsiteX4" fmla="*/ 8378 w 10001"/>
                <a:gd name="connsiteY4" fmla="*/ 996 h 10041"/>
                <a:gd name="connsiteX5" fmla="*/ 9998 w 10001"/>
                <a:gd name="connsiteY5" fmla="*/ 5748 h 10041"/>
                <a:gd name="connsiteX6" fmla="*/ 8721 w 10001"/>
                <a:gd name="connsiteY6" fmla="*/ 9207 h 10041"/>
                <a:gd name="connsiteX7" fmla="*/ 5449 w 10001"/>
                <a:gd name="connsiteY7" fmla="*/ 9790 h 10041"/>
                <a:gd name="connsiteX8" fmla="*/ 3914 w 10001"/>
                <a:gd name="connsiteY8" fmla="*/ 9895 h 10041"/>
                <a:gd name="connsiteX9" fmla="*/ 2716 w 10001"/>
                <a:gd name="connsiteY9" fmla="*/ 7797 h 10041"/>
                <a:gd name="connsiteX10" fmla="*/ 1479 w 10001"/>
                <a:gd name="connsiteY10" fmla="*/ 7402 h 10041"/>
                <a:gd name="connsiteX11" fmla="*/ 4 w 10001"/>
                <a:gd name="connsiteY11" fmla="*/ 3989 h 10041"/>
                <a:gd name="connsiteX0" fmla="*/ 4 w 10001"/>
                <a:gd name="connsiteY0" fmla="*/ 3989 h 14825"/>
                <a:gd name="connsiteX1" fmla="*/ 890 w 10001"/>
                <a:gd name="connsiteY1" fmla="*/ 1575 h 14825"/>
                <a:gd name="connsiteX2" fmla="*/ 3902 w 10001"/>
                <a:gd name="connsiteY2" fmla="*/ 993 h 14825"/>
                <a:gd name="connsiteX3" fmla="*/ 6227 w 10001"/>
                <a:gd name="connsiteY3" fmla="*/ 0 h 14825"/>
                <a:gd name="connsiteX4" fmla="*/ 8378 w 10001"/>
                <a:gd name="connsiteY4" fmla="*/ 996 h 14825"/>
                <a:gd name="connsiteX5" fmla="*/ 9998 w 10001"/>
                <a:gd name="connsiteY5" fmla="*/ 5748 h 14825"/>
                <a:gd name="connsiteX6" fmla="*/ 8721 w 10001"/>
                <a:gd name="connsiteY6" fmla="*/ 9207 h 14825"/>
                <a:gd name="connsiteX7" fmla="*/ 6011 w 10001"/>
                <a:gd name="connsiteY7" fmla="*/ 14823 h 14825"/>
                <a:gd name="connsiteX8" fmla="*/ 3914 w 10001"/>
                <a:gd name="connsiteY8" fmla="*/ 9895 h 14825"/>
                <a:gd name="connsiteX9" fmla="*/ 2716 w 10001"/>
                <a:gd name="connsiteY9" fmla="*/ 7797 h 14825"/>
                <a:gd name="connsiteX10" fmla="*/ 1479 w 10001"/>
                <a:gd name="connsiteY10" fmla="*/ 7402 h 14825"/>
                <a:gd name="connsiteX11" fmla="*/ 4 w 10001"/>
                <a:gd name="connsiteY11" fmla="*/ 3989 h 14825"/>
                <a:gd name="connsiteX0" fmla="*/ 4 w 10001"/>
                <a:gd name="connsiteY0" fmla="*/ 7436 h 18272"/>
                <a:gd name="connsiteX1" fmla="*/ 890 w 10001"/>
                <a:gd name="connsiteY1" fmla="*/ 5022 h 18272"/>
                <a:gd name="connsiteX2" fmla="*/ 3902 w 10001"/>
                <a:gd name="connsiteY2" fmla="*/ 4440 h 18272"/>
                <a:gd name="connsiteX3" fmla="*/ 6026 w 10001"/>
                <a:gd name="connsiteY3" fmla="*/ 0 h 18272"/>
                <a:gd name="connsiteX4" fmla="*/ 8378 w 10001"/>
                <a:gd name="connsiteY4" fmla="*/ 4443 h 18272"/>
                <a:gd name="connsiteX5" fmla="*/ 9998 w 10001"/>
                <a:gd name="connsiteY5" fmla="*/ 9195 h 18272"/>
                <a:gd name="connsiteX6" fmla="*/ 8721 w 10001"/>
                <a:gd name="connsiteY6" fmla="*/ 12654 h 18272"/>
                <a:gd name="connsiteX7" fmla="*/ 6011 w 10001"/>
                <a:gd name="connsiteY7" fmla="*/ 18270 h 18272"/>
                <a:gd name="connsiteX8" fmla="*/ 3914 w 10001"/>
                <a:gd name="connsiteY8" fmla="*/ 13342 h 18272"/>
                <a:gd name="connsiteX9" fmla="*/ 2716 w 10001"/>
                <a:gd name="connsiteY9" fmla="*/ 11244 h 18272"/>
                <a:gd name="connsiteX10" fmla="*/ 1479 w 10001"/>
                <a:gd name="connsiteY10" fmla="*/ 10849 h 18272"/>
                <a:gd name="connsiteX11" fmla="*/ 4 w 10001"/>
                <a:gd name="connsiteY11" fmla="*/ 7436 h 18272"/>
                <a:gd name="connsiteX0" fmla="*/ 1 w 9998"/>
                <a:gd name="connsiteY0" fmla="*/ 7436 h 18272"/>
                <a:gd name="connsiteX1" fmla="*/ 3899 w 9998"/>
                <a:gd name="connsiteY1" fmla="*/ 4440 h 18272"/>
                <a:gd name="connsiteX2" fmla="*/ 6023 w 9998"/>
                <a:gd name="connsiteY2" fmla="*/ 0 h 18272"/>
                <a:gd name="connsiteX3" fmla="*/ 8375 w 9998"/>
                <a:gd name="connsiteY3" fmla="*/ 4443 h 18272"/>
                <a:gd name="connsiteX4" fmla="*/ 9995 w 9998"/>
                <a:gd name="connsiteY4" fmla="*/ 9195 h 18272"/>
                <a:gd name="connsiteX5" fmla="*/ 8718 w 9998"/>
                <a:gd name="connsiteY5" fmla="*/ 12654 h 18272"/>
                <a:gd name="connsiteX6" fmla="*/ 6008 w 9998"/>
                <a:gd name="connsiteY6" fmla="*/ 18270 h 18272"/>
                <a:gd name="connsiteX7" fmla="*/ 3911 w 9998"/>
                <a:gd name="connsiteY7" fmla="*/ 13342 h 18272"/>
                <a:gd name="connsiteX8" fmla="*/ 2713 w 9998"/>
                <a:gd name="connsiteY8" fmla="*/ 11244 h 18272"/>
                <a:gd name="connsiteX9" fmla="*/ 1476 w 9998"/>
                <a:gd name="connsiteY9" fmla="*/ 10849 h 18272"/>
                <a:gd name="connsiteX10" fmla="*/ 1 w 9998"/>
                <a:gd name="connsiteY10" fmla="*/ 7436 h 18272"/>
                <a:gd name="connsiteX0" fmla="*/ 35 w 8559"/>
                <a:gd name="connsiteY0" fmla="*/ 5938 h 10000"/>
                <a:gd name="connsiteX1" fmla="*/ 2459 w 8559"/>
                <a:gd name="connsiteY1" fmla="*/ 2430 h 10000"/>
                <a:gd name="connsiteX2" fmla="*/ 4583 w 8559"/>
                <a:gd name="connsiteY2" fmla="*/ 0 h 10000"/>
                <a:gd name="connsiteX3" fmla="*/ 6936 w 8559"/>
                <a:gd name="connsiteY3" fmla="*/ 2432 h 10000"/>
                <a:gd name="connsiteX4" fmla="*/ 8556 w 8559"/>
                <a:gd name="connsiteY4" fmla="*/ 5032 h 10000"/>
                <a:gd name="connsiteX5" fmla="*/ 7279 w 8559"/>
                <a:gd name="connsiteY5" fmla="*/ 6925 h 10000"/>
                <a:gd name="connsiteX6" fmla="*/ 4568 w 8559"/>
                <a:gd name="connsiteY6" fmla="*/ 9999 h 10000"/>
                <a:gd name="connsiteX7" fmla="*/ 2471 w 8559"/>
                <a:gd name="connsiteY7" fmla="*/ 7302 h 10000"/>
                <a:gd name="connsiteX8" fmla="*/ 1273 w 8559"/>
                <a:gd name="connsiteY8" fmla="*/ 6154 h 10000"/>
                <a:gd name="connsiteX9" fmla="*/ 35 w 8559"/>
                <a:gd name="connsiteY9" fmla="*/ 5938 h 10000"/>
                <a:gd name="connsiteX0" fmla="*/ 49 w 9820"/>
                <a:gd name="connsiteY0" fmla="*/ 4655 h 10000"/>
                <a:gd name="connsiteX1" fmla="*/ 2693 w 9820"/>
                <a:gd name="connsiteY1" fmla="*/ 2430 h 10000"/>
                <a:gd name="connsiteX2" fmla="*/ 5175 w 9820"/>
                <a:gd name="connsiteY2" fmla="*/ 0 h 10000"/>
                <a:gd name="connsiteX3" fmla="*/ 7924 w 9820"/>
                <a:gd name="connsiteY3" fmla="*/ 2432 h 10000"/>
                <a:gd name="connsiteX4" fmla="*/ 9816 w 9820"/>
                <a:gd name="connsiteY4" fmla="*/ 5032 h 10000"/>
                <a:gd name="connsiteX5" fmla="*/ 8324 w 9820"/>
                <a:gd name="connsiteY5" fmla="*/ 6925 h 10000"/>
                <a:gd name="connsiteX6" fmla="*/ 5157 w 9820"/>
                <a:gd name="connsiteY6" fmla="*/ 9999 h 10000"/>
                <a:gd name="connsiteX7" fmla="*/ 2707 w 9820"/>
                <a:gd name="connsiteY7" fmla="*/ 7302 h 10000"/>
                <a:gd name="connsiteX8" fmla="*/ 1307 w 9820"/>
                <a:gd name="connsiteY8" fmla="*/ 6154 h 10000"/>
                <a:gd name="connsiteX9" fmla="*/ 49 w 9820"/>
                <a:gd name="connsiteY9" fmla="*/ 4655 h 10000"/>
                <a:gd name="connsiteX0" fmla="*/ 45 w 9995"/>
                <a:gd name="connsiteY0" fmla="*/ 4655 h 10000"/>
                <a:gd name="connsiteX1" fmla="*/ 2737 w 9995"/>
                <a:gd name="connsiteY1" fmla="*/ 2430 h 10000"/>
                <a:gd name="connsiteX2" fmla="*/ 5265 w 9995"/>
                <a:gd name="connsiteY2" fmla="*/ 0 h 10000"/>
                <a:gd name="connsiteX3" fmla="*/ 8064 w 9995"/>
                <a:gd name="connsiteY3" fmla="*/ 2432 h 10000"/>
                <a:gd name="connsiteX4" fmla="*/ 9991 w 9995"/>
                <a:gd name="connsiteY4" fmla="*/ 5032 h 10000"/>
                <a:gd name="connsiteX5" fmla="*/ 8472 w 9995"/>
                <a:gd name="connsiteY5" fmla="*/ 6925 h 10000"/>
                <a:gd name="connsiteX6" fmla="*/ 5247 w 9995"/>
                <a:gd name="connsiteY6" fmla="*/ 9999 h 10000"/>
                <a:gd name="connsiteX7" fmla="*/ 2752 w 9995"/>
                <a:gd name="connsiteY7" fmla="*/ 7302 h 10000"/>
                <a:gd name="connsiteX8" fmla="*/ 1374 w 9995"/>
                <a:gd name="connsiteY8" fmla="*/ 6984 h 10000"/>
                <a:gd name="connsiteX9" fmla="*/ 45 w 9995"/>
                <a:gd name="connsiteY9" fmla="*/ 4655 h 10000"/>
                <a:gd name="connsiteX0" fmla="*/ 45 w 10000"/>
                <a:gd name="connsiteY0" fmla="*/ 5032 h 10377"/>
                <a:gd name="connsiteX1" fmla="*/ 2738 w 10000"/>
                <a:gd name="connsiteY1" fmla="*/ 2807 h 10377"/>
                <a:gd name="connsiteX2" fmla="*/ 4886 w 10000"/>
                <a:gd name="connsiteY2" fmla="*/ 0 h 10377"/>
                <a:gd name="connsiteX3" fmla="*/ 8068 w 10000"/>
                <a:gd name="connsiteY3" fmla="*/ 2809 h 10377"/>
                <a:gd name="connsiteX4" fmla="*/ 9996 w 10000"/>
                <a:gd name="connsiteY4" fmla="*/ 5409 h 10377"/>
                <a:gd name="connsiteX5" fmla="*/ 8476 w 10000"/>
                <a:gd name="connsiteY5" fmla="*/ 7302 h 10377"/>
                <a:gd name="connsiteX6" fmla="*/ 5250 w 10000"/>
                <a:gd name="connsiteY6" fmla="*/ 10376 h 10377"/>
                <a:gd name="connsiteX7" fmla="*/ 2753 w 10000"/>
                <a:gd name="connsiteY7" fmla="*/ 7679 h 10377"/>
                <a:gd name="connsiteX8" fmla="*/ 1375 w 10000"/>
                <a:gd name="connsiteY8" fmla="*/ 7361 h 10377"/>
                <a:gd name="connsiteX9" fmla="*/ 45 w 10000"/>
                <a:gd name="connsiteY9" fmla="*/ 5032 h 10377"/>
                <a:gd name="connsiteX0" fmla="*/ 45 w 10000"/>
                <a:gd name="connsiteY0" fmla="*/ 5036 h 10381"/>
                <a:gd name="connsiteX1" fmla="*/ 2738 w 10000"/>
                <a:gd name="connsiteY1" fmla="*/ 2811 h 10381"/>
                <a:gd name="connsiteX2" fmla="*/ 4886 w 10000"/>
                <a:gd name="connsiteY2" fmla="*/ 4 h 10381"/>
                <a:gd name="connsiteX3" fmla="*/ 8068 w 10000"/>
                <a:gd name="connsiteY3" fmla="*/ 2813 h 10381"/>
                <a:gd name="connsiteX4" fmla="*/ 9996 w 10000"/>
                <a:gd name="connsiteY4" fmla="*/ 5413 h 10381"/>
                <a:gd name="connsiteX5" fmla="*/ 8476 w 10000"/>
                <a:gd name="connsiteY5" fmla="*/ 7306 h 10381"/>
                <a:gd name="connsiteX6" fmla="*/ 5250 w 10000"/>
                <a:gd name="connsiteY6" fmla="*/ 10380 h 10381"/>
                <a:gd name="connsiteX7" fmla="*/ 2753 w 10000"/>
                <a:gd name="connsiteY7" fmla="*/ 7683 h 10381"/>
                <a:gd name="connsiteX8" fmla="*/ 1375 w 10000"/>
                <a:gd name="connsiteY8" fmla="*/ 7365 h 10381"/>
                <a:gd name="connsiteX9" fmla="*/ 45 w 10000"/>
                <a:gd name="connsiteY9" fmla="*/ 5036 h 10381"/>
                <a:gd name="connsiteX0" fmla="*/ 45 w 10000"/>
                <a:gd name="connsiteY0" fmla="*/ 5036 h 10796"/>
                <a:gd name="connsiteX1" fmla="*/ 2738 w 10000"/>
                <a:gd name="connsiteY1" fmla="*/ 2811 h 10796"/>
                <a:gd name="connsiteX2" fmla="*/ 4886 w 10000"/>
                <a:gd name="connsiteY2" fmla="*/ 4 h 10796"/>
                <a:gd name="connsiteX3" fmla="*/ 8068 w 10000"/>
                <a:gd name="connsiteY3" fmla="*/ 2813 h 10796"/>
                <a:gd name="connsiteX4" fmla="*/ 9996 w 10000"/>
                <a:gd name="connsiteY4" fmla="*/ 5413 h 10796"/>
                <a:gd name="connsiteX5" fmla="*/ 8476 w 10000"/>
                <a:gd name="connsiteY5" fmla="*/ 7306 h 10796"/>
                <a:gd name="connsiteX6" fmla="*/ 5202 w 10000"/>
                <a:gd name="connsiteY6" fmla="*/ 10795 h 10796"/>
                <a:gd name="connsiteX7" fmla="*/ 2753 w 10000"/>
                <a:gd name="connsiteY7" fmla="*/ 7683 h 10796"/>
                <a:gd name="connsiteX8" fmla="*/ 1375 w 10000"/>
                <a:gd name="connsiteY8" fmla="*/ 7365 h 10796"/>
                <a:gd name="connsiteX9" fmla="*/ 45 w 10000"/>
                <a:gd name="connsiteY9" fmla="*/ 5036 h 10796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795">
                  <a:moveTo>
                    <a:pt x="45" y="5036"/>
                  </a:moveTo>
                  <a:cubicBezTo>
                    <a:pt x="272" y="4277"/>
                    <a:pt x="1931" y="3650"/>
                    <a:pt x="2738" y="2811"/>
                  </a:cubicBezTo>
                  <a:cubicBezTo>
                    <a:pt x="3545" y="1972"/>
                    <a:pt x="3352" y="117"/>
                    <a:pt x="4886" y="4"/>
                  </a:cubicBezTo>
                  <a:cubicBezTo>
                    <a:pt x="6420" y="-109"/>
                    <a:pt x="7216" y="1912"/>
                    <a:pt x="8068" y="2813"/>
                  </a:cubicBezTo>
                  <a:cubicBezTo>
                    <a:pt x="8920" y="3715"/>
                    <a:pt x="9928" y="3420"/>
                    <a:pt x="9996" y="5413"/>
                  </a:cubicBezTo>
                  <a:cubicBezTo>
                    <a:pt x="10064" y="7406"/>
                    <a:pt x="9275" y="6409"/>
                    <a:pt x="8476" y="7306"/>
                  </a:cubicBezTo>
                  <a:cubicBezTo>
                    <a:pt x="7677" y="8203"/>
                    <a:pt x="7086" y="10770"/>
                    <a:pt x="5202" y="10795"/>
                  </a:cubicBezTo>
                  <a:cubicBezTo>
                    <a:pt x="3318" y="10820"/>
                    <a:pt x="3391" y="8255"/>
                    <a:pt x="2753" y="7683"/>
                  </a:cubicBezTo>
                  <a:cubicBezTo>
                    <a:pt x="2115" y="7111"/>
                    <a:pt x="2326" y="7496"/>
                    <a:pt x="1375" y="7365"/>
                  </a:cubicBezTo>
                  <a:cubicBezTo>
                    <a:pt x="493" y="6773"/>
                    <a:pt x="-182" y="5795"/>
                    <a:pt x="45" y="503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98" name="Group 197"/>
            <p:cNvGrpSpPr/>
            <p:nvPr/>
          </p:nvGrpSpPr>
          <p:grpSpPr>
            <a:xfrm>
              <a:off x="-1935370" y="2935816"/>
              <a:ext cx="2333625" cy="1590649"/>
              <a:chOff x="833331" y="2873352"/>
              <a:chExt cx="2333625" cy="1590649"/>
            </a:xfrm>
          </p:grpSpPr>
          <p:grpSp>
            <p:nvGrpSpPr>
              <p:cNvPr id="199" name="Group 198"/>
              <p:cNvGrpSpPr/>
              <p:nvPr/>
            </p:nvGrpSpPr>
            <p:grpSpPr>
              <a:xfrm>
                <a:off x="1736090" y="287335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48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52" name="Oval 251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53" name="Rectangle 252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4" name="Oval 253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55" name="Freeform 254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6" name="Freeform 255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7" name="Freeform 256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8" name="Freeform 257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59" name="Straight Connector 258"/>
                  <p:cNvCxnSpPr>
                    <a:endCxn id="254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Connector 259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9" name="Group 248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50" name="Oval 249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" name="TextBox 250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2b</a:t>
                    </a:r>
                  </a:p>
                </p:txBody>
              </p:sp>
            </p:grpSp>
          </p:grpSp>
          <p:grpSp>
            <p:nvGrpSpPr>
              <p:cNvPr id="200" name="Group 199"/>
              <p:cNvGrpSpPr/>
              <p:nvPr/>
            </p:nvGrpSpPr>
            <p:grpSpPr>
              <a:xfrm>
                <a:off x="1740320" y="409466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35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39" name="Oval 238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40" name="Rectangle 239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1" name="Oval 240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42" name="Freeform 241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3" name="Freeform 242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4" name="Freeform 243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5" name="Freeform 244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46" name="Straight Connector 245"/>
                  <p:cNvCxnSpPr>
                    <a:endCxn id="241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7" name="Straight Connector 246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6" name="Group 235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37" name="Oval 236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" name="TextBox 237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2d</a:t>
                    </a:r>
                  </a:p>
                </p:txBody>
              </p:sp>
            </p:grpSp>
          </p:grpSp>
          <p:grpSp>
            <p:nvGrpSpPr>
              <p:cNvPr id="201" name="Group 200"/>
              <p:cNvGrpSpPr/>
              <p:nvPr/>
            </p:nvGrpSpPr>
            <p:grpSpPr>
              <a:xfrm>
                <a:off x="2601806" y="348507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22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26" name="Oval 225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27" name="Rectangle 226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28" name="Oval 227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29" name="Freeform 228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0" name="Freeform 229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1" name="Freeform 230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2" name="Freeform 231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33" name="Straight Connector 232"/>
                  <p:cNvCxnSpPr>
                    <a:endCxn id="22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4" name="Straight Connector 233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3" name="Group 222"/>
                <p:cNvGrpSpPr/>
                <p:nvPr/>
              </p:nvGrpSpPr>
              <p:grpSpPr>
                <a:xfrm>
                  <a:off x="1770362" y="2873352"/>
                  <a:ext cx="428460" cy="369332"/>
                  <a:chOff x="667045" y="1708643"/>
                  <a:chExt cx="428460" cy="369332"/>
                </a:xfrm>
              </p:grpSpPr>
              <p:sp>
                <p:nvSpPr>
                  <p:cNvPr id="224" name="Oval 223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" name="TextBox 224"/>
                  <p:cNvSpPr txBox="1"/>
                  <p:nvPr/>
                </p:nvSpPr>
                <p:spPr>
                  <a:xfrm>
                    <a:off x="667045" y="1708643"/>
                    <a:ext cx="428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2c</a:t>
                    </a:r>
                  </a:p>
                </p:txBody>
              </p:sp>
            </p:grpSp>
          </p:grpSp>
          <p:grpSp>
            <p:nvGrpSpPr>
              <p:cNvPr id="202" name="Group 201"/>
              <p:cNvGrpSpPr/>
              <p:nvPr/>
            </p:nvGrpSpPr>
            <p:grpSpPr>
              <a:xfrm>
                <a:off x="833331" y="347871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09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13" name="Oval 212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14" name="Rectangle 213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5" name="Oval 214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16" name="Freeform 215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7" name="Freeform 216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8" name="Freeform 217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9" name="Freeform 218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20" name="Straight Connector 219"/>
                  <p:cNvCxnSpPr>
                    <a:endCxn id="215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1" name="Straight Connector 220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0" name="Group 209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11" name="Oval 210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" name="TextBox 211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2a</a:t>
                    </a:r>
                  </a:p>
                </p:txBody>
              </p:sp>
            </p:grpSp>
          </p:grpSp>
          <p:cxnSp>
            <p:nvCxnSpPr>
              <p:cNvPr id="203" name="Straight Connector 202"/>
              <p:cNvCxnSpPr>
                <a:stCxn id="251" idx="2"/>
                <a:endCxn id="238" idx="0"/>
              </p:cNvCxnSpPr>
              <p:nvPr/>
            </p:nvCxnSpPr>
            <p:spPr bwMode="auto">
              <a:xfrm>
                <a:off x="1991073" y="3242684"/>
                <a:ext cx="4230" cy="85198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4" name="Straight Connector 203"/>
              <p:cNvCxnSpPr/>
              <p:nvPr/>
            </p:nvCxnSpPr>
            <p:spPr bwMode="auto">
              <a:xfrm>
                <a:off x="1407477" y="3648621"/>
                <a:ext cx="1204913" cy="635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" name="Straight Connector 204"/>
              <p:cNvCxnSpPr>
                <a:stCxn id="252" idx="7"/>
              </p:cNvCxnSpPr>
              <p:nvPr/>
            </p:nvCxnSpPr>
            <p:spPr bwMode="auto">
              <a:xfrm>
                <a:off x="2218708" y="3154477"/>
                <a:ext cx="480042" cy="3697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6" name="Straight Connector 205"/>
              <p:cNvCxnSpPr/>
              <p:nvPr/>
            </p:nvCxnSpPr>
            <p:spPr bwMode="auto">
              <a:xfrm>
                <a:off x="1300073" y="3786304"/>
                <a:ext cx="477927" cy="35707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7" name="Straight Connector 206"/>
              <p:cNvCxnSpPr/>
              <p:nvPr/>
            </p:nvCxnSpPr>
            <p:spPr bwMode="auto">
              <a:xfrm flipH="1">
                <a:off x="2196042" y="3783542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8" name="Straight Connector 207"/>
              <p:cNvCxnSpPr/>
              <p:nvPr/>
            </p:nvCxnSpPr>
            <p:spPr bwMode="auto">
              <a:xfrm flipH="1">
                <a:off x="1287553" y="3166946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33" name="Freeform 2"/>
          <p:cNvSpPr>
            <a:spLocks/>
          </p:cNvSpPr>
          <p:nvPr/>
        </p:nvSpPr>
        <p:spPr bwMode="auto">
          <a:xfrm>
            <a:off x="5507686" y="3869905"/>
            <a:ext cx="2575521" cy="1672516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4" name="Group 133"/>
          <p:cNvGrpSpPr/>
          <p:nvPr/>
        </p:nvGrpSpPr>
        <p:grpSpPr>
          <a:xfrm>
            <a:off x="5731177" y="4006021"/>
            <a:ext cx="2215548" cy="1435167"/>
            <a:chOff x="833331" y="2873352"/>
            <a:chExt cx="2333625" cy="1590649"/>
          </a:xfrm>
        </p:grpSpPr>
        <p:grpSp>
          <p:nvGrpSpPr>
            <p:cNvPr id="135" name="Group 134"/>
            <p:cNvGrpSpPr/>
            <p:nvPr/>
          </p:nvGrpSpPr>
          <p:grpSpPr>
            <a:xfrm>
              <a:off x="1736090" y="2873352"/>
              <a:ext cx="565150" cy="369332"/>
              <a:chOff x="1736090" y="2873352"/>
              <a:chExt cx="565150" cy="369332"/>
            </a:xfrm>
          </p:grpSpPr>
          <p:grpSp>
            <p:nvGrpSpPr>
              <p:cNvPr id="184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88" name="Oval 187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89" name="Rectangle 188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0" name="Oval 189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91" name="Freeform 190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2" name="Freeform 191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3" name="Freeform 192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4" name="Freeform 193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95" name="Straight Connector 194"/>
                <p:cNvCxnSpPr>
                  <a:endCxn id="190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86" name="Oval 185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7" name="TextBox 186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3b</a:t>
                  </a: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1740320" y="4094669"/>
              <a:ext cx="565150" cy="369332"/>
              <a:chOff x="1736090" y="2873352"/>
              <a:chExt cx="565150" cy="369332"/>
            </a:xfrm>
          </p:grpSpPr>
          <p:grpSp>
            <p:nvGrpSpPr>
              <p:cNvPr id="171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75" name="Oval 174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6" name="Rectangle 175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7" name="Oval 176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8" name="Freeform 177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9" name="Freeform 178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0" name="Freeform 179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1" name="Freeform 180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82" name="Straight Connector 181"/>
                <p:cNvCxnSpPr>
                  <a:endCxn id="177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2" name="Group 171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73" name="Oval 172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4" name="TextBox 173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3d</a:t>
                  </a:r>
                </a:p>
              </p:txBody>
            </p:sp>
          </p:grpSp>
        </p:grpSp>
        <p:grpSp>
          <p:nvGrpSpPr>
            <p:cNvPr id="137" name="Group 136"/>
            <p:cNvGrpSpPr/>
            <p:nvPr/>
          </p:nvGrpSpPr>
          <p:grpSpPr>
            <a:xfrm>
              <a:off x="2601806" y="3485072"/>
              <a:ext cx="565150" cy="369332"/>
              <a:chOff x="1736090" y="2873352"/>
              <a:chExt cx="565150" cy="369332"/>
            </a:xfrm>
          </p:grpSpPr>
          <p:grpSp>
            <p:nvGrpSpPr>
              <p:cNvPr id="158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62" name="Oval 161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3" name="Rectangle 162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4" name="Oval 163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5" name="Freeform 164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6" name="Freeform 165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7" name="Freeform 166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8" name="Freeform 167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69" name="Straight Connector 168"/>
                <p:cNvCxnSpPr>
                  <a:endCxn id="164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Group 158"/>
              <p:cNvGrpSpPr/>
              <p:nvPr/>
            </p:nvGrpSpPr>
            <p:grpSpPr>
              <a:xfrm>
                <a:off x="1770362" y="2873352"/>
                <a:ext cx="428460" cy="369332"/>
                <a:chOff x="667045" y="1708643"/>
                <a:chExt cx="428460" cy="369332"/>
              </a:xfrm>
            </p:grpSpPr>
            <p:sp>
              <p:nvSpPr>
                <p:cNvPr id="160" name="Oval 159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1" name="TextBox 160"/>
                <p:cNvSpPr txBox="1"/>
                <p:nvPr/>
              </p:nvSpPr>
              <p:spPr>
                <a:xfrm>
                  <a:off x="667045" y="1708643"/>
                  <a:ext cx="4284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3c</a:t>
                  </a:r>
                </a:p>
              </p:txBody>
            </p:sp>
          </p:grpSp>
        </p:grpSp>
        <p:grpSp>
          <p:nvGrpSpPr>
            <p:cNvPr id="138" name="Group 137"/>
            <p:cNvGrpSpPr/>
            <p:nvPr/>
          </p:nvGrpSpPr>
          <p:grpSpPr>
            <a:xfrm>
              <a:off x="833331" y="3478719"/>
              <a:ext cx="565150" cy="369332"/>
              <a:chOff x="1736090" y="2873352"/>
              <a:chExt cx="565150" cy="369332"/>
            </a:xfrm>
          </p:grpSpPr>
          <p:grpSp>
            <p:nvGrpSpPr>
              <p:cNvPr id="145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49" name="Oval 148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0" name="Rectangle 149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1" name="Oval 150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2" name="Freeform 151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5" name="Freeform 154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56" name="Straight Connector 155"/>
                <p:cNvCxnSpPr>
                  <a:endCxn id="151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" name="Group 145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47" name="Oval 146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8" name="TextBox 147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3a</a:t>
                  </a:r>
                </a:p>
              </p:txBody>
            </p:sp>
          </p:grpSp>
        </p:grpSp>
        <p:cxnSp>
          <p:nvCxnSpPr>
            <p:cNvPr id="139" name="Straight Connector 138"/>
            <p:cNvCxnSpPr>
              <a:stCxn id="187" idx="2"/>
              <a:endCxn id="174" idx="0"/>
            </p:cNvCxnSpPr>
            <p:nvPr/>
          </p:nvCxnSpPr>
          <p:spPr bwMode="auto">
            <a:xfrm>
              <a:off x="1991073" y="3242684"/>
              <a:ext cx="4230" cy="85198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0" name="Straight Connector 139"/>
            <p:cNvCxnSpPr/>
            <p:nvPr/>
          </p:nvCxnSpPr>
          <p:spPr bwMode="auto">
            <a:xfrm>
              <a:off x="1407477" y="3648621"/>
              <a:ext cx="1204913" cy="635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" name="Straight Connector 140"/>
            <p:cNvCxnSpPr>
              <a:stCxn id="188" idx="7"/>
            </p:cNvCxnSpPr>
            <p:nvPr/>
          </p:nvCxnSpPr>
          <p:spPr bwMode="auto">
            <a:xfrm>
              <a:off x="2218708" y="3154477"/>
              <a:ext cx="480042" cy="36977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" name="Straight Connector 141"/>
            <p:cNvCxnSpPr/>
            <p:nvPr/>
          </p:nvCxnSpPr>
          <p:spPr bwMode="auto">
            <a:xfrm>
              <a:off x="1300073" y="3786304"/>
              <a:ext cx="477927" cy="35707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" name="Straight Connector 142"/>
            <p:cNvCxnSpPr/>
            <p:nvPr/>
          </p:nvCxnSpPr>
          <p:spPr bwMode="auto">
            <a:xfrm flipH="1">
              <a:off x="2196042" y="3783542"/>
              <a:ext cx="508002" cy="3492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" name="Straight Connector 143"/>
            <p:cNvCxnSpPr/>
            <p:nvPr/>
          </p:nvCxnSpPr>
          <p:spPr bwMode="auto">
            <a:xfrm flipH="1">
              <a:off x="1287553" y="3166946"/>
              <a:ext cx="508002" cy="3492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28" name="Straight Connector 127"/>
          <p:cNvCxnSpPr/>
          <p:nvPr/>
        </p:nvCxnSpPr>
        <p:spPr bwMode="auto">
          <a:xfrm flipH="1" flipV="1">
            <a:off x="3046706" y="4899525"/>
            <a:ext cx="480877" cy="74409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9" name="Straight Connector 128"/>
          <p:cNvCxnSpPr/>
          <p:nvPr/>
        </p:nvCxnSpPr>
        <p:spPr bwMode="auto">
          <a:xfrm flipV="1">
            <a:off x="5523188" y="4840643"/>
            <a:ext cx="337735" cy="82312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0" name="TextBox 129"/>
          <p:cNvSpPr txBox="1"/>
          <p:nvPr/>
        </p:nvSpPr>
        <p:spPr>
          <a:xfrm>
            <a:off x="3493291" y="4997847"/>
            <a:ext cx="753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 2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543950" y="3911145"/>
            <a:ext cx="753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 3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629020" y="4121821"/>
            <a:ext cx="753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 1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070827" y="4972752"/>
            <a:ext cx="1701734" cy="616172"/>
            <a:chOff x="7073692" y="5469792"/>
            <a:chExt cx="1701734" cy="616172"/>
          </a:xfrm>
        </p:grpSpPr>
        <p:grpSp>
          <p:nvGrpSpPr>
            <p:cNvPr id="10" name="Group 9"/>
            <p:cNvGrpSpPr/>
            <p:nvPr/>
          </p:nvGrpSpPr>
          <p:grpSpPr>
            <a:xfrm>
              <a:off x="7073692" y="5469792"/>
              <a:ext cx="1701734" cy="616172"/>
              <a:chOff x="6946249" y="5096269"/>
              <a:chExt cx="1701734" cy="616172"/>
            </a:xfrm>
          </p:grpSpPr>
          <p:sp>
            <p:nvSpPr>
              <p:cNvPr id="399" name="Freeform 2"/>
              <p:cNvSpPr>
                <a:spLocks/>
              </p:cNvSpPr>
              <p:nvPr/>
            </p:nvSpPr>
            <p:spPr bwMode="auto">
              <a:xfrm>
                <a:off x="6946249" y="5096269"/>
                <a:ext cx="1701734" cy="616172"/>
              </a:xfrm>
              <a:custGeom>
                <a:avLst/>
                <a:gdLst>
                  <a:gd name="T0" fmla="*/ 648763 w 10001"/>
                  <a:gd name="T1" fmla="*/ 34777612 h 10125"/>
                  <a:gd name="T2" fmla="*/ 115976403 w 10001"/>
                  <a:gd name="T3" fmla="*/ 13733703 h 10125"/>
                  <a:gd name="T4" fmla="*/ 507700960 w 10001"/>
                  <a:gd name="T5" fmla="*/ 8662125 h 10125"/>
                  <a:gd name="T6" fmla="*/ 810212713 w 10001"/>
                  <a:gd name="T7" fmla="*/ 0 h 10125"/>
                  <a:gd name="T8" fmla="*/ 1090015738 w 10001"/>
                  <a:gd name="T9" fmla="*/ 8687929 h 10125"/>
                  <a:gd name="T10" fmla="*/ 1310938763 w 10001"/>
                  <a:gd name="T11" fmla="*/ 4279362 h 10125"/>
                  <a:gd name="T12" fmla="*/ 1620263134 w 10001"/>
                  <a:gd name="T13" fmla="*/ 25736690 h 10125"/>
                  <a:gd name="T14" fmla="*/ 1394798364 w 10001"/>
                  <a:gd name="T15" fmla="*/ 58525268 h 10125"/>
                  <a:gd name="T16" fmla="*/ 1134622140 w 10001"/>
                  <a:gd name="T17" fmla="*/ 80266624 h 10125"/>
                  <a:gd name="T18" fmla="*/ 860820276 w 10001"/>
                  <a:gd name="T19" fmla="*/ 76142271 h 10125"/>
                  <a:gd name="T20" fmla="*/ 708996782 w 10001"/>
                  <a:gd name="T21" fmla="*/ 85346835 h 10125"/>
                  <a:gd name="T22" fmla="*/ 509322667 w 10001"/>
                  <a:gd name="T23" fmla="*/ 86268164 h 10125"/>
                  <a:gd name="T24" fmla="*/ 353443899 w 10001"/>
                  <a:gd name="T25" fmla="*/ 67979516 h 10125"/>
                  <a:gd name="T26" fmla="*/ 192536914 w 10001"/>
                  <a:gd name="T27" fmla="*/ 64535347 h 10125"/>
                  <a:gd name="T28" fmla="*/ 648763 w 10001"/>
                  <a:gd name="T29" fmla="*/ 34777612 h 101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connsiteX0" fmla="*/ 4 w 10040"/>
                  <a:gd name="connsiteY0" fmla="*/ 4039 h 10125"/>
                  <a:gd name="connsiteX1" fmla="*/ 715 w 10040"/>
                  <a:gd name="connsiteY1" fmla="*/ 1595 h 10125"/>
                  <a:gd name="connsiteX2" fmla="*/ 3130 w 10040"/>
                  <a:gd name="connsiteY2" fmla="*/ 1006 h 10125"/>
                  <a:gd name="connsiteX3" fmla="*/ 4995 w 10040"/>
                  <a:gd name="connsiteY3" fmla="*/ 0 h 10125"/>
                  <a:gd name="connsiteX4" fmla="*/ 6720 w 10040"/>
                  <a:gd name="connsiteY4" fmla="*/ 1009 h 10125"/>
                  <a:gd name="connsiteX5" fmla="*/ 9989 w 10040"/>
                  <a:gd name="connsiteY5" fmla="*/ 2989 h 10125"/>
                  <a:gd name="connsiteX6" fmla="*/ 8599 w 10040"/>
                  <a:gd name="connsiteY6" fmla="*/ 6797 h 10125"/>
                  <a:gd name="connsiteX7" fmla="*/ 6995 w 10040"/>
                  <a:gd name="connsiteY7" fmla="*/ 9322 h 10125"/>
                  <a:gd name="connsiteX8" fmla="*/ 5307 w 10040"/>
                  <a:gd name="connsiteY8" fmla="*/ 8843 h 10125"/>
                  <a:gd name="connsiteX9" fmla="*/ 4371 w 10040"/>
                  <a:gd name="connsiteY9" fmla="*/ 9912 h 10125"/>
                  <a:gd name="connsiteX10" fmla="*/ 3140 w 10040"/>
                  <a:gd name="connsiteY10" fmla="*/ 10019 h 10125"/>
                  <a:gd name="connsiteX11" fmla="*/ 2179 w 10040"/>
                  <a:gd name="connsiteY11" fmla="*/ 7895 h 10125"/>
                  <a:gd name="connsiteX12" fmla="*/ 1187 w 10040"/>
                  <a:gd name="connsiteY12" fmla="*/ 7495 h 10125"/>
                  <a:gd name="connsiteX13" fmla="*/ 4 w 10040"/>
                  <a:gd name="connsiteY13" fmla="*/ 4039 h 10125"/>
                  <a:gd name="connsiteX0" fmla="*/ 4 w 8600"/>
                  <a:gd name="connsiteY0" fmla="*/ 4042 h 10128"/>
                  <a:gd name="connsiteX1" fmla="*/ 715 w 8600"/>
                  <a:gd name="connsiteY1" fmla="*/ 1598 h 10128"/>
                  <a:gd name="connsiteX2" fmla="*/ 3130 w 8600"/>
                  <a:gd name="connsiteY2" fmla="*/ 1009 h 10128"/>
                  <a:gd name="connsiteX3" fmla="*/ 4995 w 8600"/>
                  <a:gd name="connsiteY3" fmla="*/ 3 h 10128"/>
                  <a:gd name="connsiteX4" fmla="*/ 6720 w 8600"/>
                  <a:gd name="connsiteY4" fmla="*/ 1012 h 10128"/>
                  <a:gd name="connsiteX5" fmla="*/ 8599 w 8600"/>
                  <a:gd name="connsiteY5" fmla="*/ 6800 h 10128"/>
                  <a:gd name="connsiteX6" fmla="*/ 6995 w 8600"/>
                  <a:gd name="connsiteY6" fmla="*/ 9325 h 10128"/>
                  <a:gd name="connsiteX7" fmla="*/ 5307 w 8600"/>
                  <a:gd name="connsiteY7" fmla="*/ 8846 h 10128"/>
                  <a:gd name="connsiteX8" fmla="*/ 4371 w 8600"/>
                  <a:gd name="connsiteY8" fmla="*/ 9915 h 10128"/>
                  <a:gd name="connsiteX9" fmla="*/ 3140 w 8600"/>
                  <a:gd name="connsiteY9" fmla="*/ 10022 h 10128"/>
                  <a:gd name="connsiteX10" fmla="*/ 2179 w 8600"/>
                  <a:gd name="connsiteY10" fmla="*/ 7898 h 10128"/>
                  <a:gd name="connsiteX11" fmla="*/ 1187 w 8600"/>
                  <a:gd name="connsiteY11" fmla="*/ 7498 h 10128"/>
                  <a:gd name="connsiteX12" fmla="*/ 4 w 8600"/>
                  <a:gd name="connsiteY12" fmla="*/ 4042 h 10128"/>
                  <a:gd name="connsiteX0" fmla="*/ 4 w 9326"/>
                  <a:gd name="connsiteY0" fmla="*/ 3988 h 9997"/>
                  <a:gd name="connsiteX1" fmla="*/ 830 w 9326"/>
                  <a:gd name="connsiteY1" fmla="*/ 1575 h 9997"/>
                  <a:gd name="connsiteX2" fmla="*/ 3639 w 9326"/>
                  <a:gd name="connsiteY2" fmla="*/ 993 h 9997"/>
                  <a:gd name="connsiteX3" fmla="*/ 5807 w 9326"/>
                  <a:gd name="connsiteY3" fmla="*/ 0 h 9997"/>
                  <a:gd name="connsiteX4" fmla="*/ 7813 w 9326"/>
                  <a:gd name="connsiteY4" fmla="*/ 996 h 9997"/>
                  <a:gd name="connsiteX5" fmla="*/ 9324 w 9326"/>
                  <a:gd name="connsiteY5" fmla="*/ 5746 h 9997"/>
                  <a:gd name="connsiteX6" fmla="*/ 8133 w 9326"/>
                  <a:gd name="connsiteY6" fmla="*/ 9204 h 9997"/>
                  <a:gd name="connsiteX7" fmla="*/ 6170 w 9326"/>
                  <a:gd name="connsiteY7" fmla="*/ 8731 h 9997"/>
                  <a:gd name="connsiteX8" fmla="*/ 5082 w 9326"/>
                  <a:gd name="connsiteY8" fmla="*/ 9787 h 9997"/>
                  <a:gd name="connsiteX9" fmla="*/ 3650 w 9326"/>
                  <a:gd name="connsiteY9" fmla="*/ 9892 h 9997"/>
                  <a:gd name="connsiteX10" fmla="*/ 2533 w 9326"/>
                  <a:gd name="connsiteY10" fmla="*/ 7795 h 9997"/>
                  <a:gd name="connsiteX11" fmla="*/ 1379 w 9326"/>
                  <a:gd name="connsiteY11" fmla="*/ 7400 h 9997"/>
                  <a:gd name="connsiteX12" fmla="*/ 4 w 9326"/>
                  <a:gd name="connsiteY12" fmla="*/ 3988 h 9997"/>
                  <a:gd name="connsiteX0" fmla="*/ 4 w 10001"/>
                  <a:gd name="connsiteY0" fmla="*/ 3989 h 10041"/>
                  <a:gd name="connsiteX1" fmla="*/ 890 w 10001"/>
                  <a:gd name="connsiteY1" fmla="*/ 1575 h 10041"/>
                  <a:gd name="connsiteX2" fmla="*/ 3902 w 10001"/>
                  <a:gd name="connsiteY2" fmla="*/ 993 h 10041"/>
                  <a:gd name="connsiteX3" fmla="*/ 6227 w 10001"/>
                  <a:gd name="connsiteY3" fmla="*/ 0 h 10041"/>
                  <a:gd name="connsiteX4" fmla="*/ 8378 w 10001"/>
                  <a:gd name="connsiteY4" fmla="*/ 996 h 10041"/>
                  <a:gd name="connsiteX5" fmla="*/ 9998 w 10001"/>
                  <a:gd name="connsiteY5" fmla="*/ 5748 h 10041"/>
                  <a:gd name="connsiteX6" fmla="*/ 8721 w 10001"/>
                  <a:gd name="connsiteY6" fmla="*/ 9207 h 10041"/>
                  <a:gd name="connsiteX7" fmla="*/ 5449 w 10001"/>
                  <a:gd name="connsiteY7" fmla="*/ 9790 h 10041"/>
                  <a:gd name="connsiteX8" fmla="*/ 3914 w 10001"/>
                  <a:gd name="connsiteY8" fmla="*/ 9895 h 10041"/>
                  <a:gd name="connsiteX9" fmla="*/ 2716 w 10001"/>
                  <a:gd name="connsiteY9" fmla="*/ 7797 h 10041"/>
                  <a:gd name="connsiteX10" fmla="*/ 1479 w 10001"/>
                  <a:gd name="connsiteY10" fmla="*/ 7402 h 10041"/>
                  <a:gd name="connsiteX11" fmla="*/ 4 w 10001"/>
                  <a:gd name="connsiteY11" fmla="*/ 3989 h 10041"/>
                  <a:gd name="connsiteX0" fmla="*/ 4 w 10001"/>
                  <a:gd name="connsiteY0" fmla="*/ 3989 h 14825"/>
                  <a:gd name="connsiteX1" fmla="*/ 890 w 10001"/>
                  <a:gd name="connsiteY1" fmla="*/ 1575 h 14825"/>
                  <a:gd name="connsiteX2" fmla="*/ 3902 w 10001"/>
                  <a:gd name="connsiteY2" fmla="*/ 993 h 14825"/>
                  <a:gd name="connsiteX3" fmla="*/ 6227 w 10001"/>
                  <a:gd name="connsiteY3" fmla="*/ 0 h 14825"/>
                  <a:gd name="connsiteX4" fmla="*/ 8378 w 10001"/>
                  <a:gd name="connsiteY4" fmla="*/ 996 h 14825"/>
                  <a:gd name="connsiteX5" fmla="*/ 9998 w 10001"/>
                  <a:gd name="connsiteY5" fmla="*/ 5748 h 14825"/>
                  <a:gd name="connsiteX6" fmla="*/ 8721 w 10001"/>
                  <a:gd name="connsiteY6" fmla="*/ 9207 h 14825"/>
                  <a:gd name="connsiteX7" fmla="*/ 6011 w 10001"/>
                  <a:gd name="connsiteY7" fmla="*/ 14823 h 14825"/>
                  <a:gd name="connsiteX8" fmla="*/ 3914 w 10001"/>
                  <a:gd name="connsiteY8" fmla="*/ 9895 h 14825"/>
                  <a:gd name="connsiteX9" fmla="*/ 2716 w 10001"/>
                  <a:gd name="connsiteY9" fmla="*/ 7797 h 14825"/>
                  <a:gd name="connsiteX10" fmla="*/ 1479 w 10001"/>
                  <a:gd name="connsiteY10" fmla="*/ 7402 h 14825"/>
                  <a:gd name="connsiteX11" fmla="*/ 4 w 10001"/>
                  <a:gd name="connsiteY11" fmla="*/ 3989 h 14825"/>
                  <a:gd name="connsiteX0" fmla="*/ 4 w 10001"/>
                  <a:gd name="connsiteY0" fmla="*/ 7436 h 18272"/>
                  <a:gd name="connsiteX1" fmla="*/ 890 w 10001"/>
                  <a:gd name="connsiteY1" fmla="*/ 5022 h 18272"/>
                  <a:gd name="connsiteX2" fmla="*/ 3902 w 10001"/>
                  <a:gd name="connsiteY2" fmla="*/ 4440 h 18272"/>
                  <a:gd name="connsiteX3" fmla="*/ 6026 w 10001"/>
                  <a:gd name="connsiteY3" fmla="*/ 0 h 18272"/>
                  <a:gd name="connsiteX4" fmla="*/ 8378 w 10001"/>
                  <a:gd name="connsiteY4" fmla="*/ 4443 h 18272"/>
                  <a:gd name="connsiteX5" fmla="*/ 9998 w 10001"/>
                  <a:gd name="connsiteY5" fmla="*/ 9195 h 18272"/>
                  <a:gd name="connsiteX6" fmla="*/ 8721 w 10001"/>
                  <a:gd name="connsiteY6" fmla="*/ 12654 h 18272"/>
                  <a:gd name="connsiteX7" fmla="*/ 6011 w 10001"/>
                  <a:gd name="connsiteY7" fmla="*/ 18270 h 18272"/>
                  <a:gd name="connsiteX8" fmla="*/ 3914 w 10001"/>
                  <a:gd name="connsiteY8" fmla="*/ 13342 h 18272"/>
                  <a:gd name="connsiteX9" fmla="*/ 2716 w 10001"/>
                  <a:gd name="connsiteY9" fmla="*/ 11244 h 18272"/>
                  <a:gd name="connsiteX10" fmla="*/ 1479 w 10001"/>
                  <a:gd name="connsiteY10" fmla="*/ 10849 h 18272"/>
                  <a:gd name="connsiteX11" fmla="*/ 4 w 10001"/>
                  <a:gd name="connsiteY11" fmla="*/ 7436 h 18272"/>
                  <a:gd name="connsiteX0" fmla="*/ 1 w 9998"/>
                  <a:gd name="connsiteY0" fmla="*/ 7436 h 18272"/>
                  <a:gd name="connsiteX1" fmla="*/ 3899 w 9998"/>
                  <a:gd name="connsiteY1" fmla="*/ 4440 h 18272"/>
                  <a:gd name="connsiteX2" fmla="*/ 6023 w 9998"/>
                  <a:gd name="connsiteY2" fmla="*/ 0 h 18272"/>
                  <a:gd name="connsiteX3" fmla="*/ 8375 w 9998"/>
                  <a:gd name="connsiteY3" fmla="*/ 4443 h 18272"/>
                  <a:gd name="connsiteX4" fmla="*/ 9995 w 9998"/>
                  <a:gd name="connsiteY4" fmla="*/ 9195 h 18272"/>
                  <a:gd name="connsiteX5" fmla="*/ 8718 w 9998"/>
                  <a:gd name="connsiteY5" fmla="*/ 12654 h 18272"/>
                  <a:gd name="connsiteX6" fmla="*/ 6008 w 9998"/>
                  <a:gd name="connsiteY6" fmla="*/ 18270 h 18272"/>
                  <a:gd name="connsiteX7" fmla="*/ 3911 w 9998"/>
                  <a:gd name="connsiteY7" fmla="*/ 13342 h 18272"/>
                  <a:gd name="connsiteX8" fmla="*/ 2713 w 9998"/>
                  <a:gd name="connsiteY8" fmla="*/ 11244 h 18272"/>
                  <a:gd name="connsiteX9" fmla="*/ 1476 w 9998"/>
                  <a:gd name="connsiteY9" fmla="*/ 10849 h 18272"/>
                  <a:gd name="connsiteX10" fmla="*/ 1 w 9998"/>
                  <a:gd name="connsiteY10" fmla="*/ 7436 h 18272"/>
                  <a:gd name="connsiteX0" fmla="*/ 35 w 8559"/>
                  <a:gd name="connsiteY0" fmla="*/ 5938 h 10000"/>
                  <a:gd name="connsiteX1" fmla="*/ 2459 w 8559"/>
                  <a:gd name="connsiteY1" fmla="*/ 2430 h 10000"/>
                  <a:gd name="connsiteX2" fmla="*/ 4583 w 8559"/>
                  <a:gd name="connsiteY2" fmla="*/ 0 h 10000"/>
                  <a:gd name="connsiteX3" fmla="*/ 6936 w 8559"/>
                  <a:gd name="connsiteY3" fmla="*/ 2432 h 10000"/>
                  <a:gd name="connsiteX4" fmla="*/ 8556 w 8559"/>
                  <a:gd name="connsiteY4" fmla="*/ 5032 h 10000"/>
                  <a:gd name="connsiteX5" fmla="*/ 7279 w 8559"/>
                  <a:gd name="connsiteY5" fmla="*/ 6925 h 10000"/>
                  <a:gd name="connsiteX6" fmla="*/ 4568 w 8559"/>
                  <a:gd name="connsiteY6" fmla="*/ 9999 h 10000"/>
                  <a:gd name="connsiteX7" fmla="*/ 2471 w 8559"/>
                  <a:gd name="connsiteY7" fmla="*/ 7302 h 10000"/>
                  <a:gd name="connsiteX8" fmla="*/ 1273 w 8559"/>
                  <a:gd name="connsiteY8" fmla="*/ 6154 h 10000"/>
                  <a:gd name="connsiteX9" fmla="*/ 35 w 8559"/>
                  <a:gd name="connsiteY9" fmla="*/ 5938 h 10000"/>
                  <a:gd name="connsiteX0" fmla="*/ 49 w 9820"/>
                  <a:gd name="connsiteY0" fmla="*/ 4655 h 10000"/>
                  <a:gd name="connsiteX1" fmla="*/ 2693 w 9820"/>
                  <a:gd name="connsiteY1" fmla="*/ 2430 h 10000"/>
                  <a:gd name="connsiteX2" fmla="*/ 5175 w 9820"/>
                  <a:gd name="connsiteY2" fmla="*/ 0 h 10000"/>
                  <a:gd name="connsiteX3" fmla="*/ 7924 w 9820"/>
                  <a:gd name="connsiteY3" fmla="*/ 2432 h 10000"/>
                  <a:gd name="connsiteX4" fmla="*/ 9816 w 9820"/>
                  <a:gd name="connsiteY4" fmla="*/ 5032 h 10000"/>
                  <a:gd name="connsiteX5" fmla="*/ 8324 w 9820"/>
                  <a:gd name="connsiteY5" fmla="*/ 6925 h 10000"/>
                  <a:gd name="connsiteX6" fmla="*/ 5157 w 9820"/>
                  <a:gd name="connsiteY6" fmla="*/ 9999 h 10000"/>
                  <a:gd name="connsiteX7" fmla="*/ 2707 w 9820"/>
                  <a:gd name="connsiteY7" fmla="*/ 7302 h 10000"/>
                  <a:gd name="connsiteX8" fmla="*/ 1307 w 9820"/>
                  <a:gd name="connsiteY8" fmla="*/ 6154 h 10000"/>
                  <a:gd name="connsiteX9" fmla="*/ 49 w 9820"/>
                  <a:gd name="connsiteY9" fmla="*/ 4655 h 10000"/>
                  <a:gd name="connsiteX0" fmla="*/ 45 w 9995"/>
                  <a:gd name="connsiteY0" fmla="*/ 4655 h 10000"/>
                  <a:gd name="connsiteX1" fmla="*/ 2737 w 9995"/>
                  <a:gd name="connsiteY1" fmla="*/ 2430 h 10000"/>
                  <a:gd name="connsiteX2" fmla="*/ 5265 w 9995"/>
                  <a:gd name="connsiteY2" fmla="*/ 0 h 10000"/>
                  <a:gd name="connsiteX3" fmla="*/ 8064 w 9995"/>
                  <a:gd name="connsiteY3" fmla="*/ 2432 h 10000"/>
                  <a:gd name="connsiteX4" fmla="*/ 9991 w 9995"/>
                  <a:gd name="connsiteY4" fmla="*/ 5032 h 10000"/>
                  <a:gd name="connsiteX5" fmla="*/ 8472 w 9995"/>
                  <a:gd name="connsiteY5" fmla="*/ 6925 h 10000"/>
                  <a:gd name="connsiteX6" fmla="*/ 5247 w 9995"/>
                  <a:gd name="connsiteY6" fmla="*/ 9999 h 10000"/>
                  <a:gd name="connsiteX7" fmla="*/ 2752 w 9995"/>
                  <a:gd name="connsiteY7" fmla="*/ 7302 h 10000"/>
                  <a:gd name="connsiteX8" fmla="*/ 1374 w 9995"/>
                  <a:gd name="connsiteY8" fmla="*/ 6984 h 10000"/>
                  <a:gd name="connsiteX9" fmla="*/ 45 w 9995"/>
                  <a:gd name="connsiteY9" fmla="*/ 4655 h 10000"/>
                  <a:gd name="connsiteX0" fmla="*/ 45 w 10000"/>
                  <a:gd name="connsiteY0" fmla="*/ 5032 h 10377"/>
                  <a:gd name="connsiteX1" fmla="*/ 2738 w 10000"/>
                  <a:gd name="connsiteY1" fmla="*/ 2807 h 10377"/>
                  <a:gd name="connsiteX2" fmla="*/ 4886 w 10000"/>
                  <a:gd name="connsiteY2" fmla="*/ 0 h 10377"/>
                  <a:gd name="connsiteX3" fmla="*/ 8068 w 10000"/>
                  <a:gd name="connsiteY3" fmla="*/ 2809 h 10377"/>
                  <a:gd name="connsiteX4" fmla="*/ 9996 w 10000"/>
                  <a:gd name="connsiteY4" fmla="*/ 5409 h 10377"/>
                  <a:gd name="connsiteX5" fmla="*/ 8476 w 10000"/>
                  <a:gd name="connsiteY5" fmla="*/ 7302 h 10377"/>
                  <a:gd name="connsiteX6" fmla="*/ 5250 w 10000"/>
                  <a:gd name="connsiteY6" fmla="*/ 10376 h 10377"/>
                  <a:gd name="connsiteX7" fmla="*/ 2753 w 10000"/>
                  <a:gd name="connsiteY7" fmla="*/ 7679 h 10377"/>
                  <a:gd name="connsiteX8" fmla="*/ 1375 w 10000"/>
                  <a:gd name="connsiteY8" fmla="*/ 7361 h 10377"/>
                  <a:gd name="connsiteX9" fmla="*/ 45 w 10000"/>
                  <a:gd name="connsiteY9" fmla="*/ 5032 h 10377"/>
                  <a:gd name="connsiteX0" fmla="*/ 45 w 10000"/>
                  <a:gd name="connsiteY0" fmla="*/ 5036 h 10381"/>
                  <a:gd name="connsiteX1" fmla="*/ 2738 w 10000"/>
                  <a:gd name="connsiteY1" fmla="*/ 2811 h 10381"/>
                  <a:gd name="connsiteX2" fmla="*/ 4886 w 10000"/>
                  <a:gd name="connsiteY2" fmla="*/ 4 h 10381"/>
                  <a:gd name="connsiteX3" fmla="*/ 8068 w 10000"/>
                  <a:gd name="connsiteY3" fmla="*/ 2813 h 10381"/>
                  <a:gd name="connsiteX4" fmla="*/ 9996 w 10000"/>
                  <a:gd name="connsiteY4" fmla="*/ 5413 h 10381"/>
                  <a:gd name="connsiteX5" fmla="*/ 8476 w 10000"/>
                  <a:gd name="connsiteY5" fmla="*/ 7306 h 10381"/>
                  <a:gd name="connsiteX6" fmla="*/ 5250 w 10000"/>
                  <a:gd name="connsiteY6" fmla="*/ 10380 h 10381"/>
                  <a:gd name="connsiteX7" fmla="*/ 2753 w 10000"/>
                  <a:gd name="connsiteY7" fmla="*/ 7683 h 10381"/>
                  <a:gd name="connsiteX8" fmla="*/ 1375 w 10000"/>
                  <a:gd name="connsiteY8" fmla="*/ 7365 h 10381"/>
                  <a:gd name="connsiteX9" fmla="*/ 45 w 10000"/>
                  <a:gd name="connsiteY9" fmla="*/ 5036 h 10381"/>
                  <a:gd name="connsiteX0" fmla="*/ 45 w 10000"/>
                  <a:gd name="connsiteY0" fmla="*/ 5036 h 10796"/>
                  <a:gd name="connsiteX1" fmla="*/ 2738 w 10000"/>
                  <a:gd name="connsiteY1" fmla="*/ 2811 h 10796"/>
                  <a:gd name="connsiteX2" fmla="*/ 4886 w 10000"/>
                  <a:gd name="connsiteY2" fmla="*/ 4 h 10796"/>
                  <a:gd name="connsiteX3" fmla="*/ 8068 w 10000"/>
                  <a:gd name="connsiteY3" fmla="*/ 2813 h 10796"/>
                  <a:gd name="connsiteX4" fmla="*/ 9996 w 10000"/>
                  <a:gd name="connsiteY4" fmla="*/ 5413 h 10796"/>
                  <a:gd name="connsiteX5" fmla="*/ 8476 w 10000"/>
                  <a:gd name="connsiteY5" fmla="*/ 7306 h 10796"/>
                  <a:gd name="connsiteX6" fmla="*/ 5202 w 10000"/>
                  <a:gd name="connsiteY6" fmla="*/ 10795 h 10796"/>
                  <a:gd name="connsiteX7" fmla="*/ 2753 w 10000"/>
                  <a:gd name="connsiteY7" fmla="*/ 7683 h 10796"/>
                  <a:gd name="connsiteX8" fmla="*/ 1375 w 10000"/>
                  <a:gd name="connsiteY8" fmla="*/ 7365 h 10796"/>
                  <a:gd name="connsiteX9" fmla="*/ 45 w 10000"/>
                  <a:gd name="connsiteY9" fmla="*/ 5036 h 10796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 w 9959"/>
                  <a:gd name="connsiteY0" fmla="*/ 5593 h 11352"/>
                  <a:gd name="connsiteX1" fmla="*/ 1089 w 9959"/>
                  <a:gd name="connsiteY1" fmla="*/ 469 h 11352"/>
                  <a:gd name="connsiteX2" fmla="*/ 4845 w 9959"/>
                  <a:gd name="connsiteY2" fmla="*/ 561 h 11352"/>
                  <a:gd name="connsiteX3" fmla="*/ 8027 w 9959"/>
                  <a:gd name="connsiteY3" fmla="*/ 3370 h 11352"/>
                  <a:gd name="connsiteX4" fmla="*/ 9955 w 9959"/>
                  <a:gd name="connsiteY4" fmla="*/ 5970 h 11352"/>
                  <a:gd name="connsiteX5" fmla="*/ 8435 w 9959"/>
                  <a:gd name="connsiteY5" fmla="*/ 7863 h 11352"/>
                  <a:gd name="connsiteX6" fmla="*/ 5161 w 9959"/>
                  <a:gd name="connsiteY6" fmla="*/ 11352 h 11352"/>
                  <a:gd name="connsiteX7" fmla="*/ 2712 w 9959"/>
                  <a:gd name="connsiteY7" fmla="*/ 8240 h 11352"/>
                  <a:gd name="connsiteX8" fmla="*/ 1334 w 9959"/>
                  <a:gd name="connsiteY8" fmla="*/ 7922 h 11352"/>
                  <a:gd name="connsiteX9" fmla="*/ 4 w 9959"/>
                  <a:gd name="connsiteY9" fmla="*/ 5593 h 11352"/>
                  <a:gd name="connsiteX0" fmla="*/ 0 w 11223"/>
                  <a:gd name="connsiteY0" fmla="*/ 3835 h 9929"/>
                  <a:gd name="connsiteX1" fmla="*/ 2316 w 11223"/>
                  <a:gd name="connsiteY1" fmla="*/ 342 h 9929"/>
                  <a:gd name="connsiteX2" fmla="*/ 6088 w 11223"/>
                  <a:gd name="connsiteY2" fmla="*/ 423 h 9929"/>
                  <a:gd name="connsiteX3" fmla="*/ 9283 w 11223"/>
                  <a:gd name="connsiteY3" fmla="*/ 2898 h 9929"/>
                  <a:gd name="connsiteX4" fmla="*/ 11219 w 11223"/>
                  <a:gd name="connsiteY4" fmla="*/ 5188 h 9929"/>
                  <a:gd name="connsiteX5" fmla="*/ 9693 w 11223"/>
                  <a:gd name="connsiteY5" fmla="*/ 6856 h 9929"/>
                  <a:gd name="connsiteX6" fmla="*/ 6405 w 11223"/>
                  <a:gd name="connsiteY6" fmla="*/ 9929 h 9929"/>
                  <a:gd name="connsiteX7" fmla="*/ 3946 w 11223"/>
                  <a:gd name="connsiteY7" fmla="*/ 7188 h 9929"/>
                  <a:gd name="connsiteX8" fmla="*/ 2562 w 11223"/>
                  <a:gd name="connsiteY8" fmla="*/ 6908 h 9929"/>
                  <a:gd name="connsiteX9" fmla="*/ 0 w 11223"/>
                  <a:gd name="connsiteY9" fmla="*/ 3835 h 9929"/>
                  <a:gd name="connsiteX0" fmla="*/ 0 w 9999"/>
                  <a:gd name="connsiteY0" fmla="*/ 3862 h 10000"/>
                  <a:gd name="connsiteX1" fmla="*/ 2064 w 9999"/>
                  <a:gd name="connsiteY1" fmla="*/ 344 h 10000"/>
                  <a:gd name="connsiteX2" fmla="*/ 5425 w 9999"/>
                  <a:gd name="connsiteY2" fmla="*/ 426 h 10000"/>
                  <a:gd name="connsiteX3" fmla="*/ 8271 w 9999"/>
                  <a:gd name="connsiteY3" fmla="*/ 2919 h 10000"/>
                  <a:gd name="connsiteX4" fmla="*/ 9996 w 9999"/>
                  <a:gd name="connsiteY4" fmla="*/ 5225 h 10000"/>
                  <a:gd name="connsiteX5" fmla="*/ 8637 w 9999"/>
                  <a:gd name="connsiteY5" fmla="*/ 6905 h 10000"/>
                  <a:gd name="connsiteX6" fmla="*/ 5707 w 9999"/>
                  <a:gd name="connsiteY6" fmla="*/ 10000 h 10000"/>
                  <a:gd name="connsiteX7" fmla="*/ 2283 w 9999"/>
                  <a:gd name="connsiteY7" fmla="*/ 6957 h 10000"/>
                  <a:gd name="connsiteX8" fmla="*/ 0 w 9999"/>
                  <a:gd name="connsiteY8" fmla="*/ 3862 h 10000"/>
                  <a:gd name="connsiteX0" fmla="*/ 124 w 10124"/>
                  <a:gd name="connsiteY0" fmla="*/ 3862 h 10000"/>
                  <a:gd name="connsiteX1" fmla="*/ 2188 w 10124"/>
                  <a:gd name="connsiteY1" fmla="*/ 344 h 10000"/>
                  <a:gd name="connsiteX2" fmla="*/ 5550 w 10124"/>
                  <a:gd name="connsiteY2" fmla="*/ 426 h 10000"/>
                  <a:gd name="connsiteX3" fmla="*/ 8396 w 10124"/>
                  <a:gd name="connsiteY3" fmla="*/ 2919 h 10000"/>
                  <a:gd name="connsiteX4" fmla="*/ 10121 w 10124"/>
                  <a:gd name="connsiteY4" fmla="*/ 5225 h 10000"/>
                  <a:gd name="connsiteX5" fmla="*/ 8762 w 10124"/>
                  <a:gd name="connsiteY5" fmla="*/ 6905 h 10000"/>
                  <a:gd name="connsiteX6" fmla="*/ 5832 w 10124"/>
                  <a:gd name="connsiteY6" fmla="*/ 10000 h 10000"/>
                  <a:gd name="connsiteX7" fmla="*/ 124 w 10124"/>
                  <a:gd name="connsiteY7" fmla="*/ 3862 h 10000"/>
                  <a:gd name="connsiteX0" fmla="*/ 43 w 10045"/>
                  <a:gd name="connsiteY0" fmla="*/ 3862 h 6912"/>
                  <a:gd name="connsiteX1" fmla="*/ 2107 w 10045"/>
                  <a:gd name="connsiteY1" fmla="*/ 344 h 6912"/>
                  <a:gd name="connsiteX2" fmla="*/ 5469 w 10045"/>
                  <a:gd name="connsiteY2" fmla="*/ 426 h 6912"/>
                  <a:gd name="connsiteX3" fmla="*/ 8315 w 10045"/>
                  <a:gd name="connsiteY3" fmla="*/ 2919 h 6912"/>
                  <a:gd name="connsiteX4" fmla="*/ 10040 w 10045"/>
                  <a:gd name="connsiteY4" fmla="*/ 5225 h 6912"/>
                  <a:gd name="connsiteX5" fmla="*/ 8681 w 10045"/>
                  <a:gd name="connsiteY5" fmla="*/ 6905 h 6912"/>
                  <a:gd name="connsiteX6" fmla="*/ 3967 w 10045"/>
                  <a:gd name="connsiteY6" fmla="*/ 5885 h 6912"/>
                  <a:gd name="connsiteX7" fmla="*/ 43 w 10045"/>
                  <a:gd name="connsiteY7" fmla="*/ 3862 h 6912"/>
                  <a:gd name="connsiteX0" fmla="*/ 47 w 10004"/>
                  <a:gd name="connsiteY0" fmla="*/ 5106 h 9519"/>
                  <a:gd name="connsiteX1" fmla="*/ 2102 w 10004"/>
                  <a:gd name="connsiteY1" fmla="*/ 17 h 9519"/>
                  <a:gd name="connsiteX2" fmla="*/ 6651 w 10004"/>
                  <a:gd name="connsiteY2" fmla="*/ 3484 h 9519"/>
                  <a:gd name="connsiteX3" fmla="*/ 8282 w 10004"/>
                  <a:gd name="connsiteY3" fmla="*/ 3742 h 9519"/>
                  <a:gd name="connsiteX4" fmla="*/ 9999 w 10004"/>
                  <a:gd name="connsiteY4" fmla="*/ 7078 h 9519"/>
                  <a:gd name="connsiteX5" fmla="*/ 8646 w 10004"/>
                  <a:gd name="connsiteY5" fmla="*/ 9509 h 9519"/>
                  <a:gd name="connsiteX6" fmla="*/ 3953 w 10004"/>
                  <a:gd name="connsiteY6" fmla="*/ 8033 h 9519"/>
                  <a:gd name="connsiteX7" fmla="*/ 47 w 10004"/>
                  <a:gd name="connsiteY7" fmla="*/ 5106 h 9519"/>
                  <a:gd name="connsiteX0" fmla="*/ 43 w 9996"/>
                  <a:gd name="connsiteY0" fmla="*/ 6232 h 10868"/>
                  <a:gd name="connsiteX1" fmla="*/ 2097 w 9996"/>
                  <a:gd name="connsiteY1" fmla="*/ 886 h 10868"/>
                  <a:gd name="connsiteX2" fmla="*/ 5642 w 9996"/>
                  <a:gd name="connsiteY2" fmla="*/ 385 h 10868"/>
                  <a:gd name="connsiteX3" fmla="*/ 8275 w 9996"/>
                  <a:gd name="connsiteY3" fmla="*/ 4799 h 10868"/>
                  <a:gd name="connsiteX4" fmla="*/ 9991 w 9996"/>
                  <a:gd name="connsiteY4" fmla="*/ 8304 h 10868"/>
                  <a:gd name="connsiteX5" fmla="*/ 8639 w 9996"/>
                  <a:gd name="connsiteY5" fmla="*/ 10857 h 10868"/>
                  <a:gd name="connsiteX6" fmla="*/ 3947 w 9996"/>
                  <a:gd name="connsiteY6" fmla="*/ 9307 h 10868"/>
                  <a:gd name="connsiteX7" fmla="*/ 43 w 9996"/>
                  <a:gd name="connsiteY7" fmla="*/ 6232 h 10868"/>
                  <a:gd name="connsiteX0" fmla="*/ 43 w 10004"/>
                  <a:gd name="connsiteY0" fmla="*/ 5543 h 9809"/>
                  <a:gd name="connsiteX1" fmla="*/ 2098 w 10004"/>
                  <a:gd name="connsiteY1" fmla="*/ 624 h 9809"/>
                  <a:gd name="connsiteX2" fmla="*/ 5644 w 10004"/>
                  <a:gd name="connsiteY2" fmla="*/ 163 h 9809"/>
                  <a:gd name="connsiteX3" fmla="*/ 8163 w 10004"/>
                  <a:gd name="connsiteY3" fmla="*/ 1492 h 9809"/>
                  <a:gd name="connsiteX4" fmla="*/ 9995 w 10004"/>
                  <a:gd name="connsiteY4" fmla="*/ 7450 h 9809"/>
                  <a:gd name="connsiteX5" fmla="*/ 8642 w 10004"/>
                  <a:gd name="connsiteY5" fmla="*/ 9799 h 9809"/>
                  <a:gd name="connsiteX6" fmla="*/ 3949 w 10004"/>
                  <a:gd name="connsiteY6" fmla="*/ 8373 h 9809"/>
                  <a:gd name="connsiteX7" fmla="*/ 43 w 10004"/>
                  <a:gd name="connsiteY7" fmla="*/ 5543 h 9809"/>
                  <a:gd name="connsiteX0" fmla="*/ 43 w 8950"/>
                  <a:gd name="connsiteY0" fmla="*/ 5651 h 10081"/>
                  <a:gd name="connsiteX1" fmla="*/ 2097 w 8950"/>
                  <a:gd name="connsiteY1" fmla="*/ 636 h 10081"/>
                  <a:gd name="connsiteX2" fmla="*/ 5642 w 8950"/>
                  <a:gd name="connsiteY2" fmla="*/ 166 h 10081"/>
                  <a:gd name="connsiteX3" fmla="*/ 8160 w 8950"/>
                  <a:gd name="connsiteY3" fmla="*/ 1521 h 10081"/>
                  <a:gd name="connsiteX4" fmla="*/ 8473 w 8950"/>
                  <a:gd name="connsiteY4" fmla="*/ 5322 h 10081"/>
                  <a:gd name="connsiteX5" fmla="*/ 8639 w 8950"/>
                  <a:gd name="connsiteY5" fmla="*/ 9990 h 10081"/>
                  <a:gd name="connsiteX6" fmla="*/ 3947 w 8950"/>
                  <a:gd name="connsiteY6" fmla="*/ 8536 h 10081"/>
                  <a:gd name="connsiteX7" fmla="*/ 43 w 8950"/>
                  <a:gd name="connsiteY7" fmla="*/ 5651 h 10081"/>
                  <a:gd name="connsiteX0" fmla="*/ 48 w 9651"/>
                  <a:gd name="connsiteY0" fmla="*/ 5606 h 8648"/>
                  <a:gd name="connsiteX1" fmla="*/ 2343 w 9651"/>
                  <a:gd name="connsiteY1" fmla="*/ 631 h 8648"/>
                  <a:gd name="connsiteX2" fmla="*/ 6304 w 9651"/>
                  <a:gd name="connsiteY2" fmla="*/ 165 h 8648"/>
                  <a:gd name="connsiteX3" fmla="*/ 9117 w 9651"/>
                  <a:gd name="connsiteY3" fmla="*/ 1509 h 8648"/>
                  <a:gd name="connsiteX4" fmla="*/ 9467 w 9651"/>
                  <a:gd name="connsiteY4" fmla="*/ 5279 h 8648"/>
                  <a:gd name="connsiteX5" fmla="*/ 6997 w 9651"/>
                  <a:gd name="connsiteY5" fmla="*/ 8019 h 8648"/>
                  <a:gd name="connsiteX6" fmla="*/ 4410 w 9651"/>
                  <a:gd name="connsiteY6" fmla="*/ 8467 h 8648"/>
                  <a:gd name="connsiteX7" fmla="*/ 48 w 9651"/>
                  <a:gd name="connsiteY7" fmla="*/ 5606 h 8648"/>
                  <a:gd name="connsiteX0" fmla="*/ 41 w 9991"/>
                  <a:gd name="connsiteY0" fmla="*/ 6482 h 9316"/>
                  <a:gd name="connsiteX1" fmla="*/ 2419 w 9991"/>
                  <a:gd name="connsiteY1" fmla="*/ 730 h 9316"/>
                  <a:gd name="connsiteX2" fmla="*/ 6523 w 9991"/>
                  <a:gd name="connsiteY2" fmla="*/ 191 h 9316"/>
                  <a:gd name="connsiteX3" fmla="*/ 9438 w 9991"/>
                  <a:gd name="connsiteY3" fmla="*/ 1745 h 9316"/>
                  <a:gd name="connsiteX4" fmla="*/ 9800 w 9991"/>
                  <a:gd name="connsiteY4" fmla="*/ 6104 h 9316"/>
                  <a:gd name="connsiteX5" fmla="*/ 7241 w 9991"/>
                  <a:gd name="connsiteY5" fmla="*/ 9273 h 9316"/>
                  <a:gd name="connsiteX6" fmla="*/ 1411 w 9991"/>
                  <a:gd name="connsiteY6" fmla="*/ 7856 h 9316"/>
                  <a:gd name="connsiteX7" fmla="*/ 41 w 9991"/>
                  <a:gd name="connsiteY7" fmla="*/ 6482 h 9316"/>
                  <a:gd name="connsiteX0" fmla="*/ 19 w 10708"/>
                  <a:gd name="connsiteY0" fmla="*/ 7721 h 10038"/>
                  <a:gd name="connsiteX1" fmla="*/ 3129 w 10708"/>
                  <a:gd name="connsiteY1" fmla="*/ 825 h 10038"/>
                  <a:gd name="connsiteX2" fmla="*/ 7237 w 10708"/>
                  <a:gd name="connsiteY2" fmla="*/ 246 h 10038"/>
                  <a:gd name="connsiteX3" fmla="*/ 10155 w 10708"/>
                  <a:gd name="connsiteY3" fmla="*/ 1914 h 10038"/>
                  <a:gd name="connsiteX4" fmla="*/ 10517 w 10708"/>
                  <a:gd name="connsiteY4" fmla="*/ 6593 h 10038"/>
                  <a:gd name="connsiteX5" fmla="*/ 7956 w 10708"/>
                  <a:gd name="connsiteY5" fmla="*/ 9995 h 10038"/>
                  <a:gd name="connsiteX6" fmla="*/ 2120 w 10708"/>
                  <a:gd name="connsiteY6" fmla="*/ 8474 h 10038"/>
                  <a:gd name="connsiteX7" fmla="*/ 19 w 10708"/>
                  <a:gd name="connsiteY7" fmla="*/ 7721 h 10038"/>
                  <a:gd name="connsiteX0" fmla="*/ 359 w 11048"/>
                  <a:gd name="connsiteY0" fmla="*/ 7721 h 10038"/>
                  <a:gd name="connsiteX1" fmla="*/ 3469 w 11048"/>
                  <a:gd name="connsiteY1" fmla="*/ 825 h 10038"/>
                  <a:gd name="connsiteX2" fmla="*/ 7577 w 11048"/>
                  <a:gd name="connsiteY2" fmla="*/ 246 h 10038"/>
                  <a:gd name="connsiteX3" fmla="*/ 10495 w 11048"/>
                  <a:gd name="connsiteY3" fmla="*/ 1914 h 10038"/>
                  <a:gd name="connsiteX4" fmla="*/ 10857 w 11048"/>
                  <a:gd name="connsiteY4" fmla="*/ 6593 h 10038"/>
                  <a:gd name="connsiteX5" fmla="*/ 8296 w 11048"/>
                  <a:gd name="connsiteY5" fmla="*/ 9995 h 10038"/>
                  <a:gd name="connsiteX6" fmla="*/ 2460 w 11048"/>
                  <a:gd name="connsiteY6" fmla="*/ 8474 h 10038"/>
                  <a:gd name="connsiteX7" fmla="*/ 359 w 11048"/>
                  <a:gd name="connsiteY7" fmla="*/ 7721 h 10038"/>
                  <a:gd name="connsiteX0" fmla="*/ 359 w 11048"/>
                  <a:gd name="connsiteY0" fmla="*/ 8392 h 10075"/>
                  <a:gd name="connsiteX1" fmla="*/ 3469 w 11048"/>
                  <a:gd name="connsiteY1" fmla="*/ 864 h 10075"/>
                  <a:gd name="connsiteX2" fmla="*/ 7577 w 11048"/>
                  <a:gd name="connsiteY2" fmla="*/ 285 h 10075"/>
                  <a:gd name="connsiteX3" fmla="*/ 10495 w 11048"/>
                  <a:gd name="connsiteY3" fmla="*/ 1953 h 10075"/>
                  <a:gd name="connsiteX4" fmla="*/ 10857 w 11048"/>
                  <a:gd name="connsiteY4" fmla="*/ 6632 h 10075"/>
                  <a:gd name="connsiteX5" fmla="*/ 8296 w 11048"/>
                  <a:gd name="connsiteY5" fmla="*/ 10034 h 10075"/>
                  <a:gd name="connsiteX6" fmla="*/ 2460 w 11048"/>
                  <a:gd name="connsiteY6" fmla="*/ 8513 h 10075"/>
                  <a:gd name="connsiteX7" fmla="*/ 359 w 11048"/>
                  <a:gd name="connsiteY7" fmla="*/ 8392 h 10075"/>
                  <a:gd name="connsiteX0" fmla="*/ 371 w 11060"/>
                  <a:gd name="connsiteY0" fmla="*/ 8392 h 10075"/>
                  <a:gd name="connsiteX1" fmla="*/ 3481 w 11060"/>
                  <a:gd name="connsiteY1" fmla="*/ 864 h 10075"/>
                  <a:gd name="connsiteX2" fmla="*/ 7589 w 11060"/>
                  <a:gd name="connsiteY2" fmla="*/ 285 h 10075"/>
                  <a:gd name="connsiteX3" fmla="*/ 10507 w 11060"/>
                  <a:gd name="connsiteY3" fmla="*/ 1953 h 10075"/>
                  <a:gd name="connsiteX4" fmla="*/ 10869 w 11060"/>
                  <a:gd name="connsiteY4" fmla="*/ 6632 h 10075"/>
                  <a:gd name="connsiteX5" fmla="*/ 8308 w 11060"/>
                  <a:gd name="connsiteY5" fmla="*/ 10034 h 10075"/>
                  <a:gd name="connsiteX6" fmla="*/ 2472 w 11060"/>
                  <a:gd name="connsiteY6" fmla="*/ 8513 h 10075"/>
                  <a:gd name="connsiteX7" fmla="*/ 371 w 11060"/>
                  <a:gd name="connsiteY7" fmla="*/ 8392 h 10075"/>
                  <a:gd name="connsiteX0" fmla="*/ 54 w 10743"/>
                  <a:gd name="connsiteY0" fmla="*/ 9468 h 11151"/>
                  <a:gd name="connsiteX1" fmla="*/ 4027 w 10743"/>
                  <a:gd name="connsiteY1" fmla="*/ 495 h 11151"/>
                  <a:gd name="connsiteX2" fmla="*/ 7272 w 10743"/>
                  <a:gd name="connsiteY2" fmla="*/ 1361 h 11151"/>
                  <a:gd name="connsiteX3" fmla="*/ 10190 w 10743"/>
                  <a:gd name="connsiteY3" fmla="*/ 3029 h 11151"/>
                  <a:gd name="connsiteX4" fmla="*/ 10552 w 10743"/>
                  <a:gd name="connsiteY4" fmla="*/ 7708 h 11151"/>
                  <a:gd name="connsiteX5" fmla="*/ 7991 w 10743"/>
                  <a:gd name="connsiteY5" fmla="*/ 11110 h 11151"/>
                  <a:gd name="connsiteX6" fmla="*/ 2155 w 10743"/>
                  <a:gd name="connsiteY6" fmla="*/ 9589 h 11151"/>
                  <a:gd name="connsiteX7" fmla="*/ 54 w 10743"/>
                  <a:gd name="connsiteY7" fmla="*/ 9468 h 11151"/>
                  <a:gd name="connsiteX0" fmla="*/ 54 w 10743"/>
                  <a:gd name="connsiteY0" fmla="*/ 9506 h 11189"/>
                  <a:gd name="connsiteX1" fmla="*/ 4027 w 10743"/>
                  <a:gd name="connsiteY1" fmla="*/ 533 h 11189"/>
                  <a:gd name="connsiteX2" fmla="*/ 7272 w 10743"/>
                  <a:gd name="connsiteY2" fmla="*/ 1399 h 11189"/>
                  <a:gd name="connsiteX3" fmla="*/ 10190 w 10743"/>
                  <a:gd name="connsiteY3" fmla="*/ 3067 h 11189"/>
                  <a:gd name="connsiteX4" fmla="*/ 10552 w 10743"/>
                  <a:gd name="connsiteY4" fmla="*/ 7746 h 11189"/>
                  <a:gd name="connsiteX5" fmla="*/ 7991 w 10743"/>
                  <a:gd name="connsiteY5" fmla="*/ 11148 h 11189"/>
                  <a:gd name="connsiteX6" fmla="*/ 2155 w 10743"/>
                  <a:gd name="connsiteY6" fmla="*/ 9627 h 11189"/>
                  <a:gd name="connsiteX7" fmla="*/ 54 w 10743"/>
                  <a:gd name="connsiteY7" fmla="*/ 9506 h 11189"/>
                  <a:gd name="connsiteX0" fmla="*/ 40 w 11293"/>
                  <a:gd name="connsiteY0" fmla="*/ 9082 h 11127"/>
                  <a:gd name="connsiteX1" fmla="*/ 4577 w 11293"/>
                  <a:gd name="connsiteY1" fmla="*/ 470 h 11127"/>
                  <a:gd name="connsiteX2" fmla="*/ 7822 w 11293"/>
                  <a:gd name="connsiteY2" fmla="*/ 1336 h 11127"/>
                  <a:gd name="connsiteX3" fmla="*/ 10740 w 11293"/>
                  <a:gd name="connsiteY3" fmla="*/ 3004 h 11127"/>
                  <a:gd name="connsiteX4" fmla="*/ 11102 w 11293"/>
                  <a:gd name="connsiteY4" fmla="*/ 7683 h 11127"/>
                  <a:gd name="connsiteX5" fmla="*/ 8541 w 11293"/>
                  <a:gd name="connsiteY5" fmla="*/ 11085 h 11127"/>
                  <a:gd name="connsiteX6" fmla="*/ 2705 w 11293"/>
                  <a:gd name="connsiteY6" fmla="*/ 9564 h 11127"/>
                  <a:gd name="connsiteX7" fmla="*/ 40 w 11293"/>
                  <a:gd name="connsiteY7" fmla="*/ 9082 h 1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3" h="11127">
                    <a:moveTo>
                      <a:pt x="40" y="9082"/>
                    </a:moveTo>
                    <a:cubicBezTo>
                      <a:pt x="352" y="7566"/>
                      <a:pt x="3280" y="1761"/>
                      <a:pt x="4577" y="470"/>
                    </a:cubicBezTo>
                    <a:cubicBezTo>
                      <a:pt x="5874" y="-821"/>
                      <a:pt x="6795" y="914"/>
                      <a:pt x="7822" y="1336"/>
                    </a:cubicBezTo>
                    <a:cubicBezTo>
                      <a:pt x="8849" y="1758"/>
                      <a:pt x="10193" y="1947"/>
                      <a:pt x="10740" y="3004"/>
                    </a:cubicBezTo>
                    <a:cubicBezTo>
                      <a:pt x="11287" y="4061"/>
                      <a:pt x="11468" y="6337"/>
                      <a:pt x="11102" y="7683"/>
                    </a:cubicBezTo>
                    <a:cubicBezTo>
                      <a:pt x="10736" y="9030"/>
                      <a:pt x="9940" y="10771"/>
                      <a:pt x="8541" y="11085"/>
                    </a:cubicBezTo>
                    <a:cubicBezTo>
                      <a:pt x="7141" y="11398"/>
                      <a:pt x="4122" y="9898"/>
                      <a:pt x="2705" y="9564"/>
                    </a:cubicBezTo>
                    <a:cubicBezTo>
                      <a:pt x="1288" y="9230"/>
                      <a:pt x="-272" y="10598"/>
                      <a:pt x="40" y="9082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70" name="Group 327"/>
              <p:cNvGrpSpPr>
                <a:grpSpLocks/>
              </p:cNvGrpSpPr>
              <p:nvPr/>
            </p:nvGrpSpPr>
            <p:grpSpPr bwMode="auto">
              <a:xfrm>
                <a:off x="7908175" y="5241780"/>
                <a:ext cx="536554" cy="263548"/>
                <a:chOff x="1871277" y="1576300"/>
                <a:chExt cx="1128371" cy="437861"/>
              </a:xfrm>
            </p:grpSpPr>
            <p:sp>
              <p:nvSpPr>
                <p:cNvPr id="374" name="Oval 373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75" name="Rectangle 374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6" name="Oval 375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77" name="Freeform 376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8" name="Freeform 377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9" name="Freeform 378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80" name="Freeform 379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381" name="Straight Connector 380"/>
                <p:cNvCxnSpPr>
                  <a:endCxn id="376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Straight Connector 381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1" name="Group 370"/>
              <p:cNvGrpSpPr/>
              <p:nvPr/>
            </p:nvGrpSpPr>
            <p:grpSpPr>
              <a:xfrm>
                <a:off x="7876581" y="5223365"/>
                <a:ext cx="466894" cy="369332"/>
                <a:chOff x="599495" y="1708643"/>
                <a:chExt cx="491778" cy="409344"/>
              </a:xfrm>
            </p:grpSpPr>
            <p:sp>
              <p:nvSpPr>
                <p:cNvPr id="372" name="Oval 371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3" name="TextBox 372"/>
                <p:cNvSpPr txBox="1"/>
                <p:nvPr/>
              </p:nvSpPr>
              <p:spPr>
                <a:xfrm>
                  <a:off x="599495" y="1708643"/>
                  <a:ext cx="491778" cy="4093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  X</a:t>
                  </a:r>
                </a:p>
              </p:txBody>
            </p:sp>
          </p:grpSp>
        </p:grpSp>
        <p:cxnSp>
          <p:nvCxnSpPr>
            <p:cNvPr id="402" name="Straight Connector 401"/>
            <p:cNvCxnSpPr/>
            <p:nvPr/>
          </p:nvCxnSpPr>
          <p:spPr bwMode="auto">
            <a:xfrm flipH="1">
              <a:off x="7133690" y="5764030"/>
              <a:ext cx="870024" cy="999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17"/>
          <p:cNvGrpSpPr>
            <a:grpSpLocks/>
          </p:cNvGrpSpPr>
          <p:nvPr/>
        </p:nvGrpSpPr>
        <p:grpSpPr bwMode="auto">
          <a:xfrm>
            <a:off x="5713440" y="4938746"/>
            <a:ext cx="2590803" cy="1117600"/>
            <a:chOff x="2244" y="2236"/>
            <a:chExt cx="1632" cy="704"/>
          </a:xfrm>
        </p:grpSpPr>
        <p:sp>
          <p:nvSpPr>
            <p:cNvPr id="162850" name="AutoShape 118"/>
            <p:cNvSpPr>
              <a:spLocks noChangeArrowheads="1"/>
            </p:cNvSpPr>
            <p:nvPr/>
          </p:nvSpPr>
          <p:spPr bwMode="auto">
            <a:xfrm rot="17597965">
              <a:off x="2089" y="2391"/>
              <a:ext cx="484" cy="174"/>
            </a:xfrm>
            <a:prstGeom prst="leftArrow">
              <a:avLst>
                <a:gd name="adj1" fmla="val 50000"/>
                <a:gd name="adj2" fmla="val 6954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51" name="Text Box 119"/>
            <p:cNvSpPr txBox="1">
              <a:spLocks noChangeArrowheads="1"/>
            </p:cNvSpPr>
            <p:nvPr/>
          </p:nvSpPr>
          <p:spPr bwMode="auto">
            <a:xfrm>
              <a:off x="2325" y="2614"/>
              <a:ext cx="1551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en-US" sz="1600" i="1" dirty="0">
                  <a:solidFill>
                    <a:srgbClr val="CC0000"/>
                  </a:solidFill>
                </a:rPr>
                <a:t>BGP advertisement:</a:t>
              </a:r>
            </a:p>
            <a:p>
              <a:pPr>
                <a:lnSpc>
                  <a:spcPct val="85000"/>
                </a:lnSpc>
              </a:pPr>
              <a:r>
                <a:rPr lang="en-US" sz="1600" i="1" dirty="0">
                  <a:solidFill>
                    <a:srgbClr val="CC0000"/>
                  </a:solidFill>
                </a:rPr>
                <a:t>AS3, X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6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BGP basics</a:t>
            </a:r>
          </a:p>
        </p:txBody>
      </p:sp>
      <p:sp>
        <p:nvSpPr>
          <p:cNvPr id="162846" name="Rectangle 116"/>
          <p:cNvSpPr>
            <a:spLocks noChangeArrowheads="1"/>
          </p:cNvSpPr>
          <p:nvPr/>
        </p:nvSpPr>
        <p:spPr bwMode="auto">
          <a:xfrm>
            <a:off x="554038" y="1069976"/>
            <a:ext cx="8505825" cy="12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2575" indent="-282575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sz="2400" dirty="0">
                <a:solidFill>
                  <a:srgbClr val="CC0000"/>
                </a:solidFill>
              </a:rPr>
              <a:t>BGP session: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two BGP routers (</a:t>
            </a:r>
            <a:r>
              <a:rPr lang="ja-JP" altLang="en-US" sz="2400" dirty="0"/>
              <a:t>“</a:t>
            </a:r>
            <a:r>
              <a:rPr lang="en-US" altLang="ja-JP" sz="2400" dirty="0"/>
              <a:t>peers</a:t>
            </a:r>
            <a:r>
              <a:rPr lang="ja-JP" altLang="en-US" sz="2400" dirty="0"/>
              <a:t>”</a:t>
            </a:r>
            <a:r>
              <a:rPr lang="en-US" altLang="ja-JP" sz="2400" dirty="0"/>
              <a:t>) exchange BGP messages over semi-permanent TCP connection:</a:t>
            </a:r>
          </a:p>
          <a:p>
            <a:pPr marL="685800" lvl="1" indent="-228600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Arial"/>
              <a:buChar char="•"/>
            </a:pPr>
            <a:r>
              <a:rPr lang="en-US" sz="2400" dirty="0">
                <a:cs typeface="Gill Sans MT"/>
              </a:rPr>
              <a:t>advertising </a:t>
            </a:r>
            <a:r>
              <a:rPr lang="en-US" sz="2400" i="1" dirty="0">
                <a:solidFill>
                  <a:srgbClr val="CC0000"/>
                </a:solidFill>
                <a:cs typeface="Gill Sans MT"/>
              </a:rPr>
              <a:t>paths</a:t>
            </a:r>
            <a:r>
              <a:rPr lang="en-US" sz="2400" dirty="0">
                <a:solidFill>
                  <a:srgbClr val="CC0000"/>
                </a:solidFill>
                <a:cs typeface="Gill Sans MT"/>
              </a:rPr>
              <a:t> </a:t>
            </a:r>
            <a:r>
              <a:rPr lang="en-US" sz="2400" dirty="0">
                <a:cs typeface="Gill Sans MT"/>
              </a:rPr>
              <a:t>to different destination network prefixes (BGP  is a </a:t>
            </a:r>
            <a:r>
              <a:rPr lang="ja-JP" altLang="en-US" sz="2400" dirty="0">
                <a:cs typeface="Gill Sans MT"/>
              </a:rPr>
              <a:t>“</a:t>
            </a:r>
            <a:r>
              <a:rPr lang="en-US" altLang="ja-JP" sz="2400" dirty="0">
                <a:cs typeface="Gill Sans MT"/>
              </a:rPr>
              <a:t>path vector</a:t>
            </a:r>
            <a:r>
              <a:rPr lang="ja-JP" altLang="en-US" sz="2400" dirty="0">
                <a:cs typeface="Gill Sans MT"/>
              </a:rPr>
              <a:t>”</a:t>
            </a:r>
            <a:r>
              <a:rPr lang="en-US" altLang="ja-JP" sz="2400" dirty="0">
                <a:cs typeface="Gill Sans MT"/>
              </a:rPr>
              <a:t> protocol)</a:t>
            </a:r>
            <a:endParaRPr lang="en-US" sz="2400" dirty="0">
              <a:solidFill>
                <a:srgbClr val="FF0000"/>
              </a:solidFill>
              <a:cs typeface="Gill Sans MT"/>
            </a:endParaRPr>
          </a:p>
        </p:txBody>
      </p:sp>
      <p:pic>
        <p:nvPicPr>
          <p:cNvPr id="162849" name="Picture 121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00100"/>
            <a:ext cx="2553558" cy="20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5" name="Group 124"/>
          <p:cNvGrpSpPr/>
          <p:nvPr/>
        </p:nvGrpSpPr>
        <p:grpSpPr>
          <a:xfrm>
            <a:off x="624887" y="4010992"/>
            <a:ext cx="2557336" cy="1719017"/>
            <a:chOff x="-2170772" y="2784954"/>
            <a:chExt cx="2712783" cy="1853712"/>
          </a:xfrm>
        </p:grpSpPr>
        <p:sp>
          <p:nvSpPr>
            <p:cNvPr id="261" name="Freeform 2"/>
            <p:cNvSpPr>
              <a:spLocks/>
            </p:cNvSpPr>
            <p:nvPr/>
          </p:nvSpPr>
          <p:spPr bwMode="auto">
            <a:xfrm>
              <a:off x="-2170772" y="2784954"/>
              <a:ext cx="2712783" cy="1853712"/>
            </a:xfrm>
            <a:custGeom>
              <a:avLst/>
              <a:gdLst>
                <a:gd name="T0" fmla="*/ 648763 w 10001"/>
                <a:gd name="T1" fmla="*/ 34777612 h 10125"/>
                <a:gd name="T2" fmla="*/ 115976403 w 10001"/>
                <a:gd name="T3" fmla="*/ 13733703 h 10125"/>
                <a:gd name="T4" fmla="*/ 507700960 w 10001"/>
                <a:gd name="T5" fmla="*/ 8662125 h 10125"/>
                <a:gd name="T6" fmla="*/ 810212713 w 10001"/>
                <a:gd name="T7" fmla="*/ 0 h 10125"/>
                <a:gd name="T8" fmla="*/ 1090015738 w 10001"/>
                <a:gd name="T9" fmla="*/ 8687929 h 10125"/>
                <a:gd name="T10" fmla="*/ 1310938763 w 10001"/>
                <a:gd name="T11" fmla="*/ 4279362 h 10125"/>
                <a:gd name="T12" fmla="*/ 1620263134 w 10001"/>
                <a:gd name="T13" fmla="*/ 25736690 h 10125"/>
                <a:gd name="T14" fmla="*/ 1394798364 w 10001"/>
                <a:gd name="T15" fmla="*/ 58525268 h 10125"/>
                <a:gd name="T16" fmla="*/ 1134622140 w 10001"/>
                <a:gd name="T17" fmla="*/ 80266624 h 10125"/>
                <a:gd name="T18" fmla="*/ 860820276 w 10001"/>
                <a:gd name="T19" fmla="*/ 76142271 h 10125"/>
                <a:gd name="T20" fmla="*/ 708996782 w 10001"/>
                <a:gd name="T21" fmla="*/ 85346835 h 10125"/>
                <a:gd name="T22" fmla="*/ 509322667 w 10001"/>
                <a:gd name="T23" fmla="*/ 86268164 h 10125"/>
                <a:gd name="T24" fmla="*/ 353443899 w 10001"/>
                <a:gd name="T25" fmla="*/ 67979516 h 10125"/>
                <a:gd name="T26" fmla="*/ 192536914 w 10001"/>
                <a:gd name="T27" fmla="*/ 64535347 h 10125"/>
                <a:gd name="T28" fmla="*/ 648763 w 10001"/>
                <a:gd name="T29" fmla="*/ 34777612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4 w 10040"/>
                <a:gd name="connsiteY0" fmla="*/ 4039 h 10125"/>
                <a:gd name="connsiteX1" fmla="*/ 715 w 10040"/>
                <a:gd name="connsiteY1" fmla="*/ 1595 h 10125"/>
                <a:gd name="connsiteX2" fmla="*/ 3130 w 10040"/>
                <a:gd name="connsiteY2" fmla="*/ 1006 h 10125"/>
                <a:gd name="connsiteX3" fmla="*/ 4995 w 10040"/>
                <a:gd name="connsiteY3" fmla="*/ 0 h 10125"/>
                <a:gd name="connsiteX4" fmla="*/ 6720 w 10040"/>
                <a:gd name="connsiteY4" fmla="*/ 1009 h 10125"/>
                <a:gd name="connsiteX5" fmla="*/ 9989 w 10040"/>
                <a:gd name="connsiteY5" fmla="*/ 2989 h 10125"/>
                <a:gd name="connsiteX6" fmla="*/ 8599 w 10040"/>
                <a:gd name="connsiteY6" fmla="*/ 6797 h 10125"/>
                <a:gd name="connsiteX7" fmla="*/ 6995 w 10040"/>
                <a:gd name="connsiteY7" fmla="*/ 9322 h 10125"/>
                <a:gd name="connsiteX8" fmla="*/ 5307 w 10040"/>
                <a:gd name="connsiteY8" fmla="*/ 8843 h 10125"/>
                <a:gd name="connsiteX9" fmla="*/ 4371 w 10040"/>
                <a:gd name="connsiteY9" fmla="*/ 9912 h 10125"/>
                <a:gd name="connsiteX10" fmla="*/ 3140 w 10040"/>
                <a:gd name="connsiteY10" fmla="*/ 10019 h 10125"/>
                <a:gd name="connsiteX11" fmla="*/ 2179 w 10040"/>
                <a:gd name="connsiteY11" fmla="*/ 7895 h 10125"/>
                <a:gd name="connsiteX12" fmla="*/ 1187 w 10040"/>
                <a:gd name="connsiteY12" fmla="*/ 7495 h 10125"/>
                <a:gd name="connsiteX13" fmla="*/ 4 w 10040"/>
                <a:gd name="connsiteY13" fmla="*/ 4039 h 10125"/>
                <a:gd name="connsiteX0" fmla="*/ 4 w 8600"/>
                <a:gd name="connsiteY0" fmla="*/ 4042 h 10128"/>
                <a:gd name="connsiteX1" fmla="*/ 715 w 8600"/>
                <a:gd name="connsiteY1" fmla="*/ 1598 h 10128"/>
                <a:gd name="connsiteX2" fmla="*/ 3130 w 8600"/>
                <a:gd name="connsiteY2" fmla="*/ 1009 h 10128"/>
                <a:gd name="connsiteX3" fmla="*/ 4995 w 8600"/>
                <a:gd name="connsiteY3" fmla="*/ 3 h 10128"/>
                <a:gd name="connsiteX4" fmla="*/ 6720 w 8600"/>
                <a:gd name="connsiteY4" fmla="*/ 1012 h 10128"/>
                <a:gd name="connsiteX5" fmla="*/ 8599 w 8600"/>
                <a:gd name="connsiteY5" fmla="*/ 6800 h 10128"/>
                <a:gd name="connsiteX6" fmla="*/ 6995 w 8600"/>
                <a:gd name="connsiteY6" fmla="*/ 9325 h 10128"/>
                <a:gd name="connsiteX7" fmla="*/ 5307 w 8600"/>
                <a:gd name="connsiteY7" fmla="*/ 8846 h 10128"/>
                <a:gd name="connsiteX8" fmla="*/ 4371 w 8600"/>
                <a:gd name="connsiteY8" fmla="*/ 9915 h 10128"/>
                <a:gd name="connsiteX9" fmla="*/ 3140 w 8600"/>
                <a:gd name="connsiteY9" fmla="*/ 10022 h 10128"/>
                <a:gd name="connsiteX10" fmla="*/ 2179 w 8600"/>
                <a:gd name="connsiteY10" fmla="*/ 7898 h 10128"/>
                <a:gd name="connsiteX11" fmla="*/ 1187 w 8600"/>
                <a:gd name="connsiteY11" fmla="*/ 7498 h 10128"/>
                <a:gd name="connsiteX12" fmla="*/ 4 w 8600"/>
                <a:gd name="connsiteY12" fmla="*/ 4042 h 10128"/>
                <a:gd name="connsiteX0" fmla="*/ 4 w 9326"/>
                <a:gd name="connsiteY0" fmla="*/ 3988 h 9997"/>
                <a:gd name="connsiteX1" fmla="*/ 830 w 9326"/>
                <a:gd name="connsiteY1" fmla="*/ 1575 h 9997"/>
                <a:gd name="connsiteX2" fmla="*/ 3639 w 9326"/>
                <a:gd name="connsiteY2" fmla="*/ 993 h 9997"/>
                <a:gd name="connsiteX3" fmla="*/ 5807 w 9326"/>
                <a:gd name="connsiteY3" fmla="*/ 0 h 9997"/>
                <a:gd name="connsiteX4" fmla="*/ 7813 w 9326"/>
                <a:gd name="connsiteY4" fmla="*/ 996 h 9997"/>
                <a:gd name="connsiteX5" fmla="*/ 9324 w 9326"/>
                <a:gd name="connsiteY5" fmla="*/ 5746 h 9997"/>
                <a:gd name="connsiteX6" fmla="*/ 8133 w 9326"/>
                <a:gd name="connsiteY6" fmla="*/ 9204 h 9997"/>
                <a:gd name="connsiteX7" fmla="*/ 6170 w 9326"/>
                <a:gd name="connsiteY7" fmla="*/ 8731 h 9997"/>
                <a:gd name="connsiteX8" fmla="*/ 5082 w 9326"/>
                <a:gd name="connsiteY8" fmla="*/ 9787 h 9997"/>
                <a:gd name="connsiteX9" fmla="*/ 3650 w 9326"/>
                <a:gd name="connsiteY9" fmla="*/ 9892 h 9997"/>
                <a:gd name="connsiteX10" fmla="*/ 2533 w 9326"/>
                <a:gd name="connsiteY10" fmla="*/ 7795 h 9997"/>
                <a:gd name="connsiteX11" fmla="*/ 1379 w 9326"/>
                <a:gd name="connsiteY11" fmla="*/ 7400 h 9997"/>
                <a:gd name="connsiteX12" fmla="*/ 4 w 9326"/>
                <a:gd name="connsiteY12" fmla="*/ 3988 h 9997"/>
                <a:gd name="connsiteX0" fmla="*/ 4 w 10001"/>
                <a:gd name="connsiteY0" fmla="*/ 3989 h 10041"/>
                <a:gd name="connsiteX1" fmla="*/ 890 w 10001"/>
                <a:gd name="connsiteY1" fmla="*/ 1575 h 10041"/>
                <a:gd name="connsiteX2" fmla="*/ 3902 w 10001"/>
                <a:gd name="connsiteY2" fmla="*/ 993 h 10041"/>
                <a:gd name="connsiteX3" fmla="*/ 6227 w 10001"/>
                <a:gd name="connsiteY3" fmla="*/ 0 h 10041"/>
                <a:gd name="connsiteX4" fmla="*/ 8378 w 10001"/>
                <a:gd name="connsiteY4" fmla="*/ 996 h 10041"/>
                <a:gd name="connsiteX5" fmla="*/ 9998 w 10001"/>
                <a:gd name="connsiteY5" fmla="*/ 5748 h 10041"/>
                <a:gd name="connsiteX6" fmla="*/ 8721 w 10001"/>
                <a:gd name="connsiteY6" fmla="*/ 9207 h 10041"/>
                <a:gd name="connsiteX7" fmla="*/ 5449 w 10001"/>
                <a:gd name="connsiteY7" fmla="*/ 9790 h 10041"/>
                <a:gd name="connsiteX8" fmla="*/ 3914 w 10001"/>
                <a:gd name="connsiteY8" fmla="*/ 9895 h 10041"/>
                <a:gd name="connsiteX9" fmla="*/ 2716 w 10001"/>
                <a:gd name="connsiteY9" fmla="*/ 7797 h 10041"/>
                <a:gd name="connsiteX10" fmla="*/ 1479 w 10001"/>
                <a:gd name="connsiteY10" fmla="*/ 7402 h 10041"/>
                <a:gd name="connsiteX11" fmla="*/ 4 w 10001"/>
                <a:gd name="connsiteY11" fmla="*/ 3989 h 10041"/>
                <a:gd name="connsiteX0" fmla="*/ 4 w 10001"/>
                <a:gd name="connsiteY0" fmla="*/ 3989 h 14825"/>
                <a:gd name="connsiteX1" fmla="*/ 890 w 10001"/>
                <a:gd name="connsiteY1" fmla="*/ 1575 h 14825"/>
                <a:gd name="connsiteX2" fmla="*/ 3902 w 10001"/>
                <a:gd name="connsiteY2" fmla="*/ 993 h 14825"/>
                <a:gd name="connsiteX3" fmla="*/ 6227 w 10001"/>
                <a:gd name="connsiteY3" fmla="*/ 0 h 14825"/>
                <a:gd name="connsiteX4" fmla="*/ 8378 w 10001"/>
                <a:gd name="connsiteY4" fmla="*/ 996 h 14825"/>
                <a:gd name="connsiteX5" fmla="*/ 9998 w 10001"/>
                <a:gd name="connsiteY5" fmla="*/ 5748 h 14825"/>
                <a:gd name="connsiteX6" fmla="*/ 8721 w 10001"/>
                <a:gd name="connsiteY6" fmla="*/ 9207 h 14825"/>
                <a:gd name="connsiteX7" fmla="*/ 6011 w 10001"/>
                <a:gd name="connsiteY7" fmla="*/ 14823 h 14825"/>
                <a:gd name="connsiteX8" fmla="*/ 3914 w 10001"/>
                <a:gd name="connsiteY8" fmla="*/ 9895 h 14825"/>
                <a:gd name="connsiteX9" fmla="*/ 2716 w 10001"/>
                <a:gd name="connsiteY9" fmla="*/ 7797 h 14825"/>
                <a:gd name="connsiteX10" fmla="*/ 1479 w 10001"/>
                <a:gd name="connsiteY10" fmla="*/ 7402 h 14825"/>
                <a:gd name="connsiteX11" fmla="*/ 4 w 10001"/>
                <a:gd name="connsiteY11" fmla="*/ 3989 h 14825"/>
                <a:gd name="connsiteX0" fmla="*/ 4 w 10001"/>
                <a:gd name="connsiteY0" fmla="*/ 7436 h 18272"/>
                <a:gd name="connsiteX1" fmla="*/ 890 w 10001"/>
                <a:gd name="connsiteY1" fmla="*/ 5022 h 18272"/>
                <a:gd name="connsiteX2" fmla="*/ 3902 w 10001"/>
                <a:gd name="connsiteY2" fmla="*/ 4440 h 18272"/>
                <a:gd name="connsiteX3" fmla="*/ 6026 w 10001"/>
                <a:gd name="connsiteY3" fmla="*/ 0 h 18272"/>
                <a:gd name="connsiteX4" fmla="*/ 8378 w 10001"/>
                <a:gd name="connsiteY4" fmla="*/ 4443 h 18272"/>
                <a:gd name="connsiteX5" fmla="*/ 9998 w 10001"/>
                <a:gd name="connsiteY5" fmla="*/ 9195 h 18272"/>
                <a:gd name="connsiteX6" fmla="*/ 8721 w 10001"/>
                <a:gd name="connsiteY6" fmla="*/ 12654 h 18272"/>
                <a:gd name="connsiteX7" fmla="*/ 6011 w 10001"/>
                <a:gd name="connsiteY7" fmla="*/ 18270 h 18272"/>
                <a:gd name="connsiteX8" fmla="*/ 3914 w 10001"/>
                <a:gd name="connsiteY8" fmla="*/ 13342 h 18272"/>
                <a:gd name="connsiteX9" fmla="*/ 2716 w 10001"/>
                <a:gd name="connsiteY9" fmla="*/ 11244 h 18272"/>
                <a:gd name="connsiteX10" fmla="*/ 1479 w 10001"/>
                <a:gd name="connsiteY10" fmla="*/ 10849 h 18272"/>
                <a:gd name="connsiteX11" fmla="*/ 4 w 10001"/>
                <a:gd name="connsiteY11" fmla="*/ 7436 h 18272"/>
                <a:gd name="connsiteX0" fmla="*/ 1 w 9998"/>
                <a:gd name="connsiteY0" fmla="*/ 7436 h 18272"/>
                <a:gd name="connsiteX1" fmla="*/ 3899 w 9998"/>
                <a:gd name="connsiteY1" fmla="*/ 4440 h 18272"/>
                <a:gd name="connsiteX2" fmla="*/ 6023 w 9998"/>
                <a:gd name="connsiteY2" fmla="*/ 0 h 18272"/>
                <a:gd name="connsiteX3" fmla="*/ 8375 w 9998"/>
                <a:gd name="connsiteY3" fmla="*/ 4443 h 18272"/>
                <a:gd name="connsiteX4" fmla="*/ 9995 w 9998"/>
                <a:gd name="connsiteY4" fmla="*/ 9195 h 18272"/>
                <a:gd name="connsiteX5" fmla="*/ 8718 w 9998"/>
                <a:gd name="connsiteY5" fmla="*/ 12654 h 18272"/>
                <a:gd name="connsiteX6" fmla="*/ 6008 w 9998"/>
                <a:gd name="connsiteY6" fmla="*/ 18270 h 18272"/>
                <a:gd name="connsiteX7" fmla="*/ 3911 w 9998"/>
                <a:gd name="connsiteY7" fmla="*/ 13342 h 18272"/>
                <a:gd name="connsiteX8" fmla="*/ 2713 w 9998"/>
                <a:gd name="connsiteY8" fmla="*/ 11244 h 18272"/>
                <a:gd name="connsiteX9" fmla="*/ 1476 w 9998"/>
                <a:gd name="connsiteY9" fmla="*/ 10849 h 18272"/>
                <a:gd name="connsiteX10" fmla="*/ 1 w 9998"/>
                <a:gd name="connsiteY10" fmla="*/ 7436 h 18272"/>
                <a:gd name="connsiteX0" fmla="*/ 35 w 8559"/>
                <a:gd name="connsiteY0" fmla="*/ 5938 h 10000"/>
                <a:gd name="connsiteX1" fmla="*/ 2459 w 8559"/>
                <a:gd name="connsiteY1" fmla="*/ 2430 h 10000"/>
                <a:gd name="connsiteX2" fmla="*/ 4583 w 8559"/>
                <a:gd name="connsiteY2" fmla="*/ 0 h 10000"/>
                <a:gd name="connsiteX3" fmla="*/ 6936 w 8559"/>
                <a:gd name="connsiteY3" fmla="*/ 2432 h 10000"/>
                <a:gd name="connsiteX4" fmla="*/ 8556 w 8559"/>
                <a:gd name="connsiteY4" fmla="*/ 5032 h 10000"/>
                <a:gd name="connsiteX5" fmla="*/ 7279 w 8559"/>
                <a:gd name="connsiteY5" fmla="*/ 6925 h 10000"/>
                <a:gd name="connsiteX6" fmla="*/ 4568 w 8559"/>
                <a:gd name="connsiteY6" fmla="*/ 9999 h 10000"/>
                <a:gd name="connsiteX7" fmla="*/ 2471 w 8559"/>
                <a:gd name="connsiteY7" fmla="*/ 7302 h 10000"/>
                <a:gd name="connsiteX8" fmla="*/ 1273 w 8559"/>
                <a:gd name="connsiteY8" fmla="*/ 6154 h 10000"/>
                <a:gd name="connsiteX9" fmla="*/ 35 w 8559"/>
                <a:gd name="connsiteY9" fmla="*/ 5938 h 10000"/>
                <a:gd name="connsiteX0" fmla="*/ 49 w 9820"/>
                <a:gd name="connsiteY0" fmla="*/ 4655 h 10000"/>
                <a:gd name="connsiteX1" fmla="*/ 2693 w 9820"/>
                <a:gd name="connsiteY1" fmla="*/ 2430 h 10000"/>
                <a:gd name="connsiteX2" fmla="*/ 5175 w 9820"/>
                <a:gd name="connsiteY2" fmla="*/ 0 h 10000"/>
                <a:gd name="connsiteX3" fmla="*/ 7924 w 9820"/>
                <a:gd name="connsiteY3" fmla="*/ 2432 h 10000"/>
                <a:gd name="connsiteX4" fmla="*/ 9816 w 9820"/>
                <a:gd name="connsiteY4" fmla="*/ 5032 h 10000"/>
                <a:gd name="connsiteX5" fmla="*/ 8324 w 9820"/>
                <a:gd name="connsiteY5" fmla="*/ 6925 h 10000"/>
                <a:gd name="connsiteX6" fmla="*/ 5157 w 9820"/>
                <a:gd name="connsiteY6" fmla="*/ 9999 h 10000"/>
                <a:gd name="connsiteX7" fmla="*/ 2707 w 9820"/>
                <a:gd name="connsiteY7" fmla="*/ 7302 h 10000"/>
                <a:gd name="connsiteX8" fmla="*/ 1307 w 9820"/>
                <a:gd name="connsiteY8" fmla="*/ 6154 h 10000"/>
                <a:gd name="connsiteX9" fmla="*/ 49 w 9820"/>
                <a:gd name="connsiteY9" fmla="*/ 4655 h 10000"/>
                <a:gd name="connsiteX0" fmla="*/ 45 w 9995"/>
                <a:gd name="connsiteY0" fmla="*/ 4655 h 10000"/>
                <a:gd name="connsiteX1" fmla="*/ 2737 w 9995"/>
                <a:gd name="connsiteY1" fmla="*/ 2430 h 10000"/>
                <a:gd name="connsiteX2" fmla="*/ 5265 w 9995"/>
                <a:gd name="connsiteY2" fmla="*/ 0 h 10000"/>
                <a:gd name="connsiteX3" fmla="*/ 8064 w 9995"/>
                <a:gd name="connsiteY3" fmla="*/ 2432 h 10000"/>
                <a:gd name="connsiteX4" fmla="*/ 9991 w 9995"/>
                <a:gd name="connsiteY4" fmla="*/ 5032 h 10000"/>
                <a:gd name="connsiteX5" fmla="*/ 8472 w 9995"/>
                <a:gd name="connsiteY5" fmla="*/ 6925 h 10000"/>
                <a:gd name="connsiteX6" fmla="*/ 5247 w 9995"/>
                <a:gd name="connsiteY6" fmla="*/ 9999 h 10000"/>
                <a:gd name="connsiteX7" fmla="*/ 2752 w 9995"/>
                <a:gd name="connsiteY7" fmla="*/ 7302 h 10000"/>
                <a:gd name="connsiteX8" fmla="*/ 1374 w 9995"/>
                <a:gd name="connsiteY8" fmla="*/ 6984 h 10000"/>
                <a:gd name="connsiteX9" fmla="*/ 45 w 9995"/>
                <a:gd name="connsiteY9" fmla="*/ 4655 h 10000"/>
                <a:gd name="connsiteX0" fmla="*/ 45 w 10000"/>
                <a:gd name="connsiteY0" fmla="*/ 5032 h 10377"/>
                <a:gd name="connsiteX1" fmla="*/ 2738 w 10000"/>
                <a:gd name="connsiteY1" fmla="*/ 2807 h 10377"/>
                <a:gd name="connsiteX2" fmla="*/ 4886 w 10000"/>
                <a:gd name="connsiteY2" fmla="*/ 0 h 10377"/>
                <a:gd name="connsiteX3" fmla="*/ 8068 w 10000"/>
                <a:gd name="connsiteY3" fmla="*/ 2809 h 10377"/>
                <a:gd name="connsiteX4" fmla="*/ 9996 w 10000"/>
                <a:gd name="connsiteY4" fmla="*/ 5409 h 10377"/>
                <a:gd name="connsiteX5" fmla="*/ 8476 w 10000"/>
                <a:gd name="connsiteY5" fmla="*/ 7302 h 10377"/>
                <a:gd name="connsiteX6" fmla="*/ 5250 w 10000"/>
                <a:gd name="connsiteY6" fmla="*/ 10376 h 10377"/>
                <a:gd name="connsiteX7" fmla="*/ 2753 w 10000"/>
                <a:gd name="connsiteY7" fmla="*/ 7679 h 10377"/>
                <a:gd name="connsiteX8" fmla="*/ 1375 w 10000"/>
                <a:gd name="connsiteY8" fmla="*/ 7361 h 10377"/>
                <a:gd name="connsiteX9" fmla="*/ 45 w 10000"/>
                <a:gd name="connsiteY9" fmla="*/ 5032 h 10377"/>
                <a:gd name="connsiteX0" fmla="*/ 45 w 10000"/>
                <a:gd name="connsiteY0" fmla="*/ 5036 h 10381"/>
                <a:gd name="connsiteX1" fmla="*/ 2738 w 10000"/>
                <a:gd name="connsiteY1" fmla="*/ 2811 h 10381"/>
                <a:gd name="connsiteX2" fmla="*/ 4886 w 10000"/>
                <a:gd name="connsiteY2" fmla="*/ 4 h 10381"/>
                <a:gd name="connsiteX3" fmla="*/ 8068 w 10000"/>
                <a:gd name="connsiteY3" fmla="*/ 2813 h 10381"/>
                <a:gd name="connsiteX4" fmla="*/ 9996 w 10000"/>
                <a:gd name="connsiteY4" fmla="*/ 5413 h 10381"/>
                <a:gd name="connsiteX5" fmla="*/ 8476 w 10000"/>
                <a:gd name="connsiteY5" fmla="*/ 7306 h 10381"/>
                <a:gd name="connsiteX6" fmla="*/ 5250 w 10000"/>
                <a:gd name="connsiteY6" fmla="*/ 10380 h 10381"/>
                <a:gd name="connsiteX7" fmla="*/ 2753 w 10000"/>
                <a:gd name="connsiteY7" fmla="*/ 7683 h 10381"/>
                <a:gd name="connsiteX8" fmla="*/ 1375 w 10000"/>
                <a:gd name="connsiteY8" fmla="*/ 7365 h 10381"/>
                <a:gd name="connsiteX9" fmla="*/ 45 w 10000"/>
                <a:gd name="connsiteY9" fmla="*/ 5036 h 10381"/>
                <a:gd name="connsiteX0" fmla="*/ 45 w 10000"/>
                <a:gd name="connsiteY0" fmla="*/ 5036 h 10796"/>
                <a:gd name="connsiteX1" fmla="*/ 2738 w 10000"/>
                <a:gd name="connsiteY1" fmla="*/ 2811 h 10796"/>
                <a:gd name="connsiteX2" fmla="*/ 4886 w 10000"/>
                <a:gd name="connsiteY2" fmla="*/ 4 h 10796"/>
                <a:gd name="connsiteX3" fmla="*/ 8068 w 10000"/>
                <a:gd name="connsiteY3" fmla="*/ 2813 h 10796"/>
                <a:gd name="connsiteX4" fmla="*/ 9996 w 10000"/>
                <a:gd name="connsiteY4" fmla="*/ 5413 h 10796"/>
                <a:gd name="connsiteX5" fmla="*/ 8476 w 10000"/>
                <a:gd name="connsiteY5" fmla="*/ 7306 h 10796"/>
                <a:gd name="connsiteX6" fmla="*/ 5202 w 10000"/>
                <a:gd name="connsiteY6" fmla="*/ 10795 h 10796"/>
                <a:gd name="connsiteX7" fmla="*/ 2753 w 10000"/>
                <a:gd name="connsiteY7" fmla="*/ 7683 h 10796"/>
                <a:gd name="connsiteX8" fmla="*/ 1375 w 10000"/>
                <a:gd name="connsiteY8" fmla="*/ 7365 h 10796"/>
                <a:gd name="connsiteX9" fmla="*/ 45 w 10000"/>
                <a:gd name="connsiteY9" fmla="*/ 5036 h 10796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795">
                  <a:moveTo>
                    <a:pt x="45" y="5036"/>
                  </a:moveTo>
                  <a:cubicBezTo>
                    <a:pt x="272" y="4277"/>
                    <a:pt x="1931" y="3650"/>
                    <a:pt x="2738" y="2811"/>
                  </a:cubicBezTo>
                  <a:cubicBezTo>
                    <a:pt x="3545" y="1972"/>
                    <a:pt x="3352" y="117"/>
                    <a:pt x="4886" y="4"/>
                  </a:cubicBezTo>
                  <a:cubicBezTo>
                    <a:pt x="6420" y="-109"/>
                    <a:pt x="7216" y="1912"/>
                    <a:pt x="8068" y="2813"/>
                  </a:cubicBezTo>
                  <a:cubicBezTo>
                    <a:pt x="8920" y="3715"/>
                    <a:pt x="9928" y="3420"/>
                    <a:pt x="9996" y="5413"/>
                  </a:cubicBezTo>
                  <a:cubicBezTo>
                    <a:pt x="10064" y="7406"/>
                    <a:pt x="9275" y="6409"/>
                    <a:pt x="8476" y="7306"/>
                  </a:cubicBezTo>
                  <a:cubicBezTo>
                    <a:pt x="7677" y="8203"/>
                    <a:pt x="7086" y="10770"/>
                    <a:pt x="5202" y="10795"/>
                  </a:cubicBezTo>
                  <a:cubicBezTo>
                    <a:pt x="3318" y="10820"/>
                    <a:pt x="3391" y="8255"/>
                    <a:pt x="2753" y="7683"/>
                  </a:cubicBezTo>
                  <a:cubicBezTo>
                    <a:pt x="2115" y="7111"/>
                    <a:pt x="2326" y="7496"/>
                    <a:pt x="1375" y="7365"/>
                  </a:cubicBezTo>
                  <a:cubicBezTo>
                    <a:pt x="493" y="6773"/>
                    <a:pt x="-182" y="5795"/>
                    <a:pt x="45" y="503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2" name="Group 261"/>
            <p:cNvGrpSpPr/>
            <p:nvPr/>
          </p:nvGrpSpPr>
          <p:grpSpPr>
            <a:xfrm>
              <a:off x="-1935370" y="2935816"/>
              <a:ext cx="2333625" cy="1590649"/>
              <a:chOff x="833331" y="2873352"/>
              <a:chExt cx="2333625" cy="1590649"/>
            </a:xfrm>
          </p:grpSpPr>
          <p:grpSp>
            <p:nvGrpSpPr>
              <p:cNvPr id="263" name="Group 262"/>
              <p:cNvGrpSpPr/>
              <p:nvPr/>
            </p:nvGrpSpPr>
            <p:grpSpPr>
              <a:xfrm>
                <a:off x="1736090" y="287335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312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316" name="Oval 315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17" name="Rectangle 316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18" name="Oval 317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19" name="Freeform 318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0" name="Freeform 319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1" name="Freeform 320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2" name="Freeform 321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323" name="Straight Connector 322"/>
                  <p:cNvCxnSpPr>
                    <a:endCxn id="31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4" name="Straight Connector 323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3" name="Group 312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314" name="Oval 313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5" name="TextBox 314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1b</a:t>
                    </a:r>
                  </a:p>
                </p:txBody>
              </p:sp>
            </p:grpSp>
          </p:grpSp>
          <p:grpSp>
            <p:nvGrpSpPr>
              <p:cNvPr id="264" name="Group 263"/>
              <p:cNvGrpSpPr/>
              <p:nvPr/>
            </p:nvGrpSpPr>
            <p:grpSpPr>
              <a:xfrm>
                <a:off x="1740320" y="409466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99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303" name="Oval 302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04" name="Rectangle 303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5" name="Oval 304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06" name="Freeform 305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7" name="Freeform 306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8" name="Freeform 307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9" name="Freeform 308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310" name="Straight Connector 309"/>
                  <p:cNvCxnSpPr>
                    <a:endCxn id="305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1" name="Straight Connector 310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0" name="Group 299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301" name="Oval 300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2" name="TextBox 301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1d</a:t>
                    </a:r>
                  </a:p>
                </p:txBody>
              </p:sp>
            </p:grpSp>
          </p:grpSp>
          <p:grpSp>
            <p:nvGrpSpPr>
              <p:cNvPr id="265" name="Group 264"/>
              <p:cNvGrpSpPr/>
              <p:nvPr/>
            </p:nvGrpSpPr>
            <p:grpSpPr>
              <a:xfrm>
                <a:off x="2601806" y="348507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86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90" name="Oval 289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91" name="Rectangle 290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2" name="Oval 291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93" name="Freeform 292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4" name="Freeform 293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5" name="Freeform 294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6" name="Freeform 295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97" name="Straight Connector 296"/>
                  <p:cNvCxnSpPr>
                    <a:endCxn id="292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Straight Connector 297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7" name="Group 286"/>
                <p:cNvGrpSpPr/>
                <p:nvPr/>
              </p:nvGrpSpPr>
              <p:grpSpPr>
                <a:xfrm>
                  <a:off x="1770362" y="2873352"/>
                  <a:ext cx="428460" cy="369332"/>
                  <a:chOff x="667045" y="1708643"/>
                  <a:chExt cx="428460" cy="369332"/>
                </a:xfrm>
              </p:grpSpPr>
              <p:sp>
                <p:nvSpPr>
                  <p:cNvPr id="288" name="Oval 287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9" name="TextBox 288"/>
                  <p:cNvSpPr txBox="1"/>
                  <p:nvPr/>
                </p:nvSpPr>
                <p:spPr>
                  <a:xfrm>
                    <a:off x="667045" y="1708643"/>
                    <a:ext cx="428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1c</a:t>
                    </a:r>
                  </a:p>
                </p:txBody>
              </p:sp>
            </p:grpSp>
          </p:grpSp>
          <p:grpSp>
            <p:nvGrpSpPr>
              <p:cNvPr id="266" name="Group 265"/>
              <p:cNvGrpSpPr/>
              <p:nvPr/>
            </p:nvGrpSpPr>
            <p:grpSpPr>
              <a:xfrm>
                <a:off x="833331" y="347871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73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77" name="Oval 276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78" name="Rectangle 277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79" name="Oval 278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80" name="Freeform 279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1" name="Freeform 280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2" name="Freeform 281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3" name="Freeform 282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84" name="Straight Connector 283"/>
                  <p:cNvCxnSpPr>
                    <a:endCxn id="279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Straight Connector 284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4" name="Group 273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75" name="Oval 274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6" name="TextBox 275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1a</a:t>
                    </a:r>
                  </a:p>
                </p:txBody>
              </p:sp>
            </p:grpSp>
          </p:grpSp>
          <p:cxnSp>
            <p:nvCxnSpPr>
              <p:cNvPr id="267" name="Straight Connector 266"/>
              <p:cNvCxnSpPr>
                <a:stCxn id="315" idx="2"/>
                <a:endCxn id="302" idx="0"/>
              </p:cNvCxnSpPr>
              <p:nvPr/>
            </p:nvCxnSpPr>
            <p:spPr bwMode="auto">
              <a:xfrm>
                <a:off x="1991073" y="3242684"/>
                <a:ext cx="4230" cy="85198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8" name="Straight Connector 267"/>
              <p:cNvCxnSpPr/>
              <p:nvPr/>
            </p:nvCxnSpPr>
            <p:spPr bwMode="auto">
              <a:xfrm>
                <a:off x="1407477" y="3648621"/>
                <a:ext cx="1204913" cy="635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9" name="Straight Connector 268"/>
              <p:cNvCxnSpPr>
                <a:stCxn id="316" idx="7"/>
              </p:cNvCxnSpPr>
              <p:nvPr/>
            </p:nvCxnSpPr>
            <p:spPr bwMode="auto">
              <a:xfrm>
                <a:off x="2218708" y="3154477"/>
                <a:ext cx="480042" cy="3697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0" name="Straight Connector 269"/>
              <p:cNvCxnSpPr/>
              <p:nvPr/>
            </p:nvCxnSpPr>
            <p:spPr bwMode="auto">
              <a:xfrm>
                <a:off x="1300073" y="3786304"/>
                <a:ext cx="477927" cy="35707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1" name="Straight Connector 270"/>
              <p:cNvCxnSpPr/>
              <p:nvPr/>
            </p:nvCxnSpPr>
            <p:spPr bwMode="auto">
              <a:xfrm flipH="1">
                <a:off x="2196042" y="3783542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2" name="Straight Connector 271"/>
              <p:cNvCxnSpPr/>
              <p:nvPr/>
            </p:nvCxnSpPr>
            <p:spPr bwMode="auto">
              <a:xfrm flipH="1">
                <a:off x="1287553" y="3166946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26" name="Group 125"/>
          <p:cNvGrpSpPr/>
          <p:nvPr/>
        </p:nvGrpSpPr>
        <p:grpSpPr>
          <a:xfrm>
            <a:off x="3285692" y="4938163"/>
            <a:ext cx="2545688" cy="1720535"/>
            <a:chOff x="-2170772" y="2784954"/>
            <a:chExt cx="2712783" cy="1853712"/>
          </a:xfrm>
        </p:grpSpPr>
        <p:sp>
          <p:nvSpPr>
            <p:cNvPr id="197" name="Freeform 2"/>
            <p:cNvSpPr>
              <a:spLocks/>
            </p:cNvSpPr>
            <p:nvPr/>
          </p:nvSpPr>
          <p:spPr bwMode="auto">
            <a:xfrm>
              <a:off x="-2170772" y="2784954"/>
              <a:ext cx="2712783" cy="1853712"/>
            </a:xfrm>
            <a:custGeom>
              <a:avLst/>
              <a:gdLst>
                <a:gd name="T0" fmla="*/ 648763 w 10001"/>
                <a:gd name="T1" fmla="*/ 34777612 h 10125"/>
                <a:gd name="T2" fmla="*/ 115976403 w 10001"/>
                <a:gd name="T3" fmla="*/ 13733703 h 10125"/>
                <a:gd name="T4" fmla="*/ 507700960 w 10001"/>
                <a:gd name="T5" fmla="*/ 8662125 h 10125"/>
                <a:gd name="T6" fmla="*/ 810212713 w 10001"/>
                <a:gd name="T7" fmla="*/ 0 h 10125"/>
                <a:gd name="T8" fmla="*/ 1090015738 w 10001"/>
                <a:gd name="T9" fmla="*/ 8687929 h 10125"/>
                <a:gd name="T10" fmla="*/ 1310938763 w 10001"/>
                <a:gd name="T11" fmla="*/ 4279362 h 10125"/>
                <a:gd name="T12" fmla="*/ 1620263134 w 10001"/>
                <a:gd name="T13" fmla="*/ 25736690 h 10125"/>
                <a:gd name="T14" fmla="*/ 1394798364 w 10001"/>
                <a:gd name="T15" fmla="*/ 58525268 h 10125"/>
                <a:gd name="T16" fmla="*/ 1134622140 w 10001"/>
                <a:gd name="T17" fmla="*/ 80266624 h 10125"/>
                <a:gd name="T18" fmla="*/ 860820276 w 10001"/>
                <a:gd name="T19" fmla="*/ 76142271 h 10125"/>
                <a:gd name="T20" fmla="*/ 708996782 w 10001"/>
                <a:gd name="T21" fmla="*/ 85346835 h 10125"/>
                <a:gd name="T22" fmla="*/ 509322667 w 10001"/>
                <a:gd name="T23" fmla="*/ 86268164 h 10125"/>
                <a:gd name="T24" fmla="*/ 353443899 w 10001"/>
                <a:gd name="T25" fmla="*/ 67979516 h 10125"/>
                <a:gd name="T26" fmla="*/ 192536914 w 10001"/>
                <a:gd name="T27" fmla="*/ 64535347 h 10125"/>
                <a:gd name="T28" fmla="*/ 648763 w 10001"/>
                <a:gd name="T29" fmla="*/ 34777612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4 w 10040"/>
                <a:gd name="connsiteY0" fmla="*/ 4039 h 10125"/>
                <a:gd name="connsiteX1" fmla="*/ 715 w 10040"/>
                <a:gd name="connsiteY1" fmla="*/ 1595 h 10125"/>
                <a:gd name="connsiteX2" fmla="*/ 3130 w 10040"/>
                <a:gd name="connsiteY2" fmla="*/ 1006 h 10125"/>
                <a:gd name="connsiteX3" fmla="*/ 4995 w 10040"/>
                <a:gd name="connsiteY3" fmla="*/ 0 h 10125"/>
                <a:gd name="connsiteX4" fmla="*/ 6720 w 10040"/>
                <a:gd name="connsiteY4" fmla="*/ 1009 h 10125"/>
                <a:gd name="connsiteX5" fmla="*/ 9989 w 10040"/>
                <a:gd name="connsiteY5" fmla="*/ 2989 h 10125"/>
                <a:gd name="connsiteX6" fmla="*/ 8599 w 10040"/>
                <a:gd name="connsiteY6" fmla="*/ 6797 h 10125"/>
                <a:gd name="connsiteX7" fmla="*/ 6995 w 10040"/>
                <a:gd name="connsiteY7" fmla="*/ 9322 h 10125"/>
                <a:gd name="connsiteX8" fmla="*/ 5307 w 10040"/>
                <a:gd name="connsiteY8" fmla="*/ 8843 h 10125"/>
                <a:gd name="connsiteX9" fmla="*/ 4371 w 10040"/>
                <a:gd name="connsiteY9" fmla="*/ 9912 h 10125"/>
                <a:gd name="connsiteX10" fmla="*/ 3140 w 10040"/>
                <a:gd name="connsiteY10" fmla="*/ 10019 h 10125"/>
                <a:gd name="connsiteX11" fmla="*/ 2179 w 10040"/>
                <a:gd name="connsiteY11" fmla="*/ 7895 h 10125"/>
                <a:gd name="connsiteX12" fmla="*/ 1187 w 10040"/>
                <a:gd name="connsiteY12" fmla="*/ 7495 h 10125"/>
                <a:gd name="connsiteX13" fmla="*/ 4 w 10040"/>
                <a:gd name="connsiteY13" fmla="*/ 4039 h 10125"/>
                <a:gd name="connsiteX0" fmla="*/ 4 w 8600"/>
                <a:gd name="connsiteY0" fmla="*/ 4042 h 10128"/>
                <a:gd name="connsiteX1" fmla="*/ 715 w 8600"/>
                <a:gd name="connsiteY1" fmla="*/ 1598 h 10128"/>
                <a:gd name="connsiteX2" fmla="*/ 3130 w 8600"/>
                <a:gd name="connsiteY2" fmla="*/ 1009 h 10128"/>
                <a:gd name="connsiteX3" fmla="*/ 4995 w 8600"/>
                <a:gd name="connsiteY3" fmla="*/ 3 h 10128"/>
                <a:gd name="connsiteX4" fmla="*/ 6720 w 8600"/>
                <a:gd name="connsiteY4" fmla="*/ 1012 h 10128"/>
                <a:gd name="connsiteX5" fmla="*/ 8599 w 8600"/>
                <a:gd name="connsiteY5" fmla="*/ 6800 h 10128"/>
                <a:gd name="connsiteX6" fmla="*/ 6995 w 8600"/>
                <a:gd name="connsiteY6" fmla="*/ 9325 h 10128"/>
                <a:gd name="connsiteX7" fmla="*/ 5307 w 8600"/>
                <a:gd name="connsiteY7" fmla="*/ 8846 h 10128"/>
                <a:gd name="connsiteX8" fmla="*/ 4371 w 8600"/>
                <a:gd name="connsiteY8" fmla="*/ 9915 h 10128"/>
                <a:gd name="connsiteX9" fmla="*/ 3140 w 8600"/>
                <a:gd name="connsiteY9" fmla="*/ 10022 h 10128"/>
                <a:gd name="connsiteX10" fmla="*/ 2179 w 8600"/>
                <a:gd name="connsiteY10" fmla="*/ 7898 h 10128"/>
                <a:gd name="connsiteX11" fmla="*/ 1187 w 8600"/>
                <a:gd name="connsiteY11" fmla="*/ 7498 h 10128"/>
                <a:gd name="connsiteX12" fmla="*/ 4 w 8600"/>
                <a:gd name="connsiteY12" fmla="*/ 4042 h 10128"/>
                <a:gd name="connsiteX0" fmla="*/ 4 w 9326"/>
                <a:gd name="connsiteY0" fmla="*/ 3988 h 9997"/>
                <a:gd name="connsiteX1" fmla="*/ 830 w 9326"/>
                <a:gd name="connsiteY1" fmla="*/ 1575 h 9997"/>
                <a:gd name="connsiteX2" fmla="*/ 3639 w 9326"/>
                <a:gd name="connsiteY2" fmla="*/ 993 h 9997"/>
                <a:gd name="connsiteX3" fmla="*/ 5807 w 9326"/>
                <a:gd name="connsiteY3" fmla="*/ 0 h 9997"/>
                <a:gd name="connsiteX4" fmla="*/ 7813 w 9326"/>
                <a:gd name="connsiteY4" fmla="*/ 996 h 9997"/>
                <a:gd name="connsiteX5" fmla="*/ 9324 w 9326"/>
                <a:gd name="connsiteY5" fmla="*/ 5746 h 9997"/>
                <a:gd name="connsiteX6" fmla="*/ 8133 w 9326"/>
                <a:gd name="connsiteY6" fmla="*/ 9204 h 9997"/>
                <a:gd name="connsiteX7" fmla="*/ 6170 w 9326"/>
                <a:gd name="connsiteY7" fmla="*/ 8731 h 9997"/>
                <a:gd name="connsiteX8" fmla="*/ 5082 w 9326"/>
                <a:gd name="connsiteY8" fmla="*/ 9787 h 9997"/>
                <a:gd name="connsiteX9" fmla="*/ 3650 w 9326"/>
                <a:gd name="connsiteY9" fmla="*/ 9892 h 9997"/>
                <a:gd name="connsiteX10" fmla="*/ 2533 w 9326"/>
                <a:gd name="connsiteY10" fmla="*/ 7795 h 9997"/>
                <a:gd name="connsiteX11" fmla="*/ 1379 w 9326"/>
                <a:gd name="connsiteY11" fmla="*/ 7400 h 9997"/>
                <a:gd name="connsiteX12" fmla="*/ 4 w 9326"/>
                <a:gd name="connsiteY12" fmla="*/ 3988 h 9997"/>
                <a:gd name="connsiteX0" fmla="*/ 4 w 10001"/>
                <a:gd name="connsiteY0" fmla="*/ 3989 h 10041"/>
                <a:gd name="connsiteX1" fmla="*/ 890 w 10001"/>
                <a:gd name="connsiteY1" fmla="*/ 1575 h 10041"/>
                <a:gd name="connsiteX2" fmla="*/ 3902 w 10001"/>
                <a:gd name="connsiteY2" fmla="*/ 993 h 10041"/>
                <a:gd name="connsiteX3" fmla="*/ 6227 w 10001"/>
                <a:gd name="connsiteY3" fmla="*/ 0 h 10041"/>
                <a:gd name="connsiteX4" fmla="*/ 8378 w 10001"/>
                <a:gd name="connsiteY4" fmla="*/ 996 h 10041"/>
                <a:gd name="connsiteX5" fmla="*/ 9998 w 10001"/>
                <a:gd name="connsiteY5" fmla="*/ 5748 h 10041"/>
                <a:gd name="connsiteX6" fmla="*/ 8721 w 10001"/>
                <a:gd name="connsiteY6" fmla="*/ 9207 h 10041"/>
                <a:gd name="connsiteX7" fmla="*/ 5449 w 10001"/>
                <a:gd name="connsiteY7" fmla="*/ 9790 h 10041"/>
                <a:gd name="connsiteX8" fmla="*/ 3914 w 10001"/>
                <a:gd name="connsiteY8" fmla="*/ 9895 h 10041"/>
                <a:gd name="connsiteX9" fmla="*/ 2716 w 10001"/>
                <a:gd name="connsiteY9" fmla="*/ 7797 h 10041"/>
                <a:gd name="connsiteX10" fmla="*/ 1479 w 10001"/>
                <a:gd name="connsiteY10" fmla="*/ 7402 h 10041"/>
                <a:gd name="connsiteX11" fmla="*/ 4 w 10001"/>
                <a:gd name="connsiteY11" fmla="*/ 3989 h 10041"/>
                <a:gd name="connsiteX0" fmla="*/ 4 w 10001"/>
                <a:gd name="connsiteY0" fmla="*/ 3989 h 14825"/>
                <a:gd name="connsiteX1" fmla="*/ 890 w 10001"/>
                <a:gd name="connsiteY1" fmla="*/ 1575 h 14825"/>
                <a:gd name="connsiteX2" fmla="*/ 3902 w 10001"/>
                <a:gd name="connsiteY2" fmla="*/ 993 h 14825"/>
                <a:gd name="connsiteX3" fmla="*/ 6227 w 10001"/>
                <a:gd name="connsiteY3" fmla="*/ 0 h 14825"/>
                <a:gd name="connsiteX4" fmla="*/ 8378 w 10001"/>
                <a:gd name="connsiteY4" fmla="*/ 996 h 14825"/>
                <a:gd name="connsiteX5" fmla="*/ 9998 w 10001"/>
                <a:gd name="connsiteY5" fmla="*/ 5748 h 14825"/>
                <a:gd name="connsiteX6" fmla="*/ 8721 w 10001"/>
                <a:gd name="connsiteY6" fmla="*/ 9207 h 14825"/>
                <a:gd name="connsiteX7" fmla="*/ 6011 w 10001"/>
                <a:gd name="connsiteY7" fmla="*/ 14823 h 14825"/>
                <a:gd name="connsiteX8" fmla="*/ 3914 w 10001"/>
                <a:gd name="connsiteY8" fmla="*/ 9895 h 14825"/>
                <a:gd name="connsiteX9" fmla="*/ 2716 w 10001"/>
                <a:gd name="connsiteY9" fmla="*/ 7797 h 14825"/>
                <a:gd name="connsiteX10" fmla="*/ 1479 w 10001"/>
                <a:gd name="connsiteY10" fmla="*/ 7402 h 14825"/>
                <a:gd name="connsiteX11" fmla="*/ 4 w 10001"/>
                <a:gd name="connsiteY11" fmla="*/ 3989 h 14825"/>
                <a:gd name="connsiteX0" fmla="*/ 4 w 10001"/>
                <a:gd name="connsiteY0" fmla="*/ 7436 h 18272"/>
                <a:gd name="connsiteX1" fmla="*/ 890 w 10001"/>
                <a:gd name="connsiteY1" fmla="*/ 5022 h 18272"/>
                <a:gd name="connsiteX2" fmla="*/ 3902 w 10001"/>
                <a:gd name="connsiteY2" fmla="*/ 4440 h 18272"/>
                <a:gd name="connsiteX3" fmla="*/ 6026 w 10001"/>
                <a:gd name="connsiteY3" fmla="*/ 0 h 18272"/>
                <a:gd name="connsiteX4" fmla="*/ 8378 w 10001"/>
                <a:gd name="connsiteY4" fmla="*/ 4443 h 18272"/>
                <a:gd name="connsiteX5" fmla="*/ 9998 w 10001"/>
                <a:gd name="connsiteY5" fmla="*/ 9195 h 18272"/>
                <a:gd name="connsiteX6" fmla="*/ 8721 w 10001"/>
                <a:gd name="connsiteY6" fmla="*/ 12654 h 18272"/>
                <a:gd name="connsiteX7" fmla="*/ 6011 w 10001"/>
                <a:gd name="connsiteY7" fmla="*/ 18270 h 18272"/>
                <a:gd name="connsiteX8" fmla="*/ 3914 w 10001"/>
                <a:gd name="connsiteY8" fmla="*/ 13342 h 18272"/>
                <a:gd name="connsiteX9" fmla="*/ 2716 w 10001"/>
                <a:gd name="connsiteY9" fmla="*/ 11244 h 18272"/>
                <a:gd name="connsiteX10" fmla="*/ 1479 w 10001"/>
                <a:gd name="connsiteY10" fmla="*/ 10849 h 18272"/>
                <a:gd name="connsiteX11" fmla="*/ 4 w 10001"/>
                <a:gd name="connsiteY11" fmla="*/ 7436 h 18272"/>
                <a:gd name="connsiteX0" fmla="*/ 1 w 9998"/>
                <a:gd name="connsiteY0" fmla="*/ 7436 h 18272"/>
                <a:gd name="connsiteX1" fmla="*/ 3899 w 9998"/>
                <a:gd name="connsiteY1" fmla="*/ 4440 h 18272"/>
                <a:gd name="connsiteX2" fmla="*/ 6023 w 9998"/>
                <a:gd name="connsiteY2" fmla="*/ 0 h 18272"/>
                <a:gd name="connsiteX3" fmla="*/ 8375 w 9998"/>
                <a:gd name="connsiteY3" fmla="*/ 4443 h 18272"/>
                <a:gd name="connsiteX4" fmla="*/ 9995 w 9998"/>
                <a:gd name="connsiteY4" fmla="*/ 9195 h 18272"/>
                <a:gd name="connsiteX5" fmla="*/ 8718 w 9998"/>
                <a:gd name="connsiteY5" fmla="*/ 12654 h 18272"/>
                <a:gd name="connsiteX6" fmla="*/ 6008 w 9998"/>
                <a:gd name="connsiteY6" fmla="*/ 18270 h 18272"/>
                <a:gd name="connsiteX7" fmla="*/ 3911 w 9998"/>
                <a:gd name="connsiteY7" fmla="*/ 13342 h 18272"/>
                <a:gd name="connsiteX8" fmla="*/ 2713 w 9998"/>
                <a:gd name="connsiteY8" fmla="*/ 11244 h 18272"/>
                <a:gd name="connsiteX9" fmla="*/ 1476 w 9998"/>
                <a:gd name="connsiteY9" fmla="*/ 10849 h 18272"/>
                <a:gd name="connsiteX10" fmla="*/ 1 w 9998"/>
                <a:gd name="connsiteY10" fmla="*/ 7436 h 18272"/>
                <a:gd name="connsiteX0" fmla="*/ 35 w 8559"/>
                <a:gd name="connsiteY0" fmla="*/ 5938 h 10000"/>
                <a:gd name="connsiteX1" fmla="*/ 2459 w 8559"/>
                <a:gd name="connsiteY1" fmla="*/ 2430 h 10000"/>
                <a:gd name="connsiteX2" fmla="*/ 4583 w 8559"/>
                <a:gd name="connsiteY2" fmla="*/ 0 h 10000"/>
                <a:gd name="connsiteX3" fmla="*/ 6936 w 8559"/>
                <a:gd name="connsiteY3" fmla="*/ 2432 h 10000"/>
                <a:gd name="connsiteX4" fmla="*/ 8556 w 8559"/>
                <a:gd name="connsiteY4" fmla="*/ 5032 h 10000"/>
                <a:gd name="connsiteX5" fmla="*/ 7279 w 8559"/>
                <a:gd name="connsiteY5" fmla="*/ 6925 h 10000"/>
                <a:gd name="connsiteX6" fmla="*/ 4568 w 8559"/>
                <a:gd name="connsiteY6" fmla="*/ 9999 h 10000"/>
                <a:gd name="connsiteX7" fmla="*/ 2471 w 8559"/>
                <a:gd name="connsiteY7" fmla="*/ 7302 h 10000"/>
                <a:gd name="connsiteX8" fmla="*/ 1273 w 8559"/>
                <a:gd name="connsiteY8" fmla="*/ 6154 h 10000"/>
                <a:gd name="connsiteX9" fmla="*/ 35 w 8559"/>
                <a:gd name="connsiteY9" fmla="*/ 5938 h 10000"/>
                <a:gd name="connsiteX0" fmla="*/ 49 w 9820"/>
                <a:gd name="connsiteY0" fmla="*/ 4655 h 10000"/>
                <a:gd name="connsiteX1" fmla="*/ 2693 w 9820"/>
                <a:gd name="connsiteY1" fmla="*/ 2430 h 10000"/>
                <a:gd name="connsiteX2" fmla="*/ 5175 w 9820"/>
                <a:gd name="connsiteY2" fmla="*/ 0 h 10000"/>
                <a:gd name="connsiteX3" fmla="*/ 7924 w 9820"/>
                <a:gd name="connsiteY3" fmla="*/ 2432 h 10000"/>
                <a:gd name="connsiteX4" fmla="*/ 9816 w 9820"/>
                <a:gd name="connsiteY4" fmla="*/ 5032 h 10000"/>
                <a:gd name="connsiteX5" fmla="*/ 8324 w 9820"/>
                <a:gd name="connsiteY5" fmla="*/ 6925 h 10000"/>
                <a:gd name="connsiteX6" fmla="*/ 5157 w 9820"/>
                <a:gd name="connsiteY6" fmla="*/ 9999 h 10000"/>
                <a:gd name="connsiteX7" fmla="*/ 2707 w 9820"/>
                <a:gd name="connsiteY7" fmla="*/ 7302 h 10000"/>
                <a:gd name="connsiteX8" fmla="*/ 1307 w 9820"/>
                <a:gd name="connsiteY8" fmla="*/ 6154 h 10000"/>
                <a:gd name="connsiteX9" fmla="*/ 49 w 9820"/>
                <a:gd name="connsiteY9" fmla="*/ 4655 h 10000"/>
                <a:gd name="connsiteX0" fmla="*/ 45 w 9995"/>
                <a:gd name="connsiteY0" fmla="*/ 4655 h 10000"/>
                <a:gd name="connsiteX1" fmla="*/ 2737 w 9995"/>
                <a:gd name="connsiteY1" fmla="*/ 2430 h 10000"/>
                <a:gd name="connsiteX2" fmla="*/ 5265 w 9995"/>
                <a:gd name="connsiteY2" fmla="*/ 0 h 10000"/>
                <a:gd name="connsiteX3" fmla="*/ 8064 w 9995"/>
                <a:gd name="connsiteY3" fmla="*/ 2432 h 10000"/>
                <a:gd name="connsiteX4" fmla="*/ 9991 w 9995"/>
                <a:gd name="connsiteY4" fmla="*/ 5032 h 10000"/>
                <a:gd name="connsiteX5" fmla="*/ 8472 w 9995"/>
                <a:gd name="connsiteY5" fmla="*/ 6925 h 10000"/>
                <a:gd name="connsiteX6" fmla="*/ 5247 w 9995"/>
                <a:gd name="connsiteY6" fmla="*/ 9999 h 10000"/>
                <a:gd name="connsiteX7" fmla="*/ 2752 w 9995"/>
                <a:gd name="connsiteY7" fmla="*/ 7302 h 10000"/>
                <a:gd name="connsiteX8" fmla="*/ 1374 w 9995"/>
                <a:gd name="connsiteY8" fmla="*/ 6984 h 10000"/>
                <a:gd name="connsiteX9" fmla="*/ 45 w 9995"/>
                <a:gd name="connsiteY9" fmla="*/ 4655 h 10000"/>
                <a:gd name="connsiteX0" fmla="*/ 45 w 10000"/>
                <a:gd name="connsiteY0" fmla="*/ 5032 h 10377"/>
                <a:gd name="connsiteX1" fmla="*/ 2738 w 10000"/>
                <a:gd name="connsiteY1" fmla="*/ 2807 h 10377"/>
                <a:gd name="connsiteX2" fmla="*/ 4886 w 10000"/>
                <a:gd name="connsiteY2" fmla="*/ 0 h 10377"/>
                <a:gd name="connsiteX3" fmla="*/ 8068 w 10000"/>
                <a:gd name="connsiteY3" fmla="*/ 2809 h 10377"/>
                <a:gd name="connsiteX4" fmla="*/ 9996 w 10000"/>
                <a:gd name="connsiteY4" fmla="*/ 5409 h 10377"/>
                <a:gd name="connsiteX5" fmla="*/ 8476 w 10000"/>
                <a:gd name="connsiteY5" fmla="*/ 7302 h 10377"/>
                <a:gd name="connsiteX6" fmla="*/ 5250 w 10000"/>
                <a:gd name="connsiteY6" fmla="*/ 10376 h 10377"/>
                <a:gd name="connsiteX7" fmla="*/ 2753 w 10000"/>
                <a:gd name="connsiteY7" fmla="*/ 7679 h 10377"/>
                <a:gd name="connsiteX8" fmla="*/ 1375 w 10000"/>
                <a:gd name="connsiteY8" fmla="*/ 7361 h 10377"/>
                <a:gd name="connsiteX9" fmla="*/ 45 w 10000"/>
                <a:gd name="connsiteY9" fmla="*/ 5032 h 10377"/>
                <a:gd name="connsiteX0" fmla="*/ 45 w 10000"/>
                <a:gd name="connsiteY0" fmla="*/ 5036 h 10381"/>
                <a:gd name="connsiteX1" fmla="*/ 2738 w 10000"/>
                <a:gd name="connsiteY1" fmla="*/ 2811 h 10381"/>
                <a:gd name="connsiteX2" fmla="*/ 4886 w 10000"/>
                <a:gd name="connsiteY2" fmla="*/ 4 h 10381"/>
                <a:gd name="connsiteX3" fmla="*/ 8068 w 10000"/>
                <a:gd name="connsiteY3" fmla="*/ 2813 h 10381"/>
                <a:gd name="connsiteX4" fmla="*/ 9996 w 10000"/>
                <a:gd name="connsiteY4" fmla="*/ 5413 h 10381"/>
                <a:gd name="connsiteX5" fmla="*/ 8476 w 10000"/>
                <a:gd name="connsiteY5" fmla="*/ 7306 h 10381"/>
                <a:gd name="connsiteX6" fmla="*/ 5250 w 10000"/>
                <a:gd name="connsiteY6" fmla="*/ 10380 h 10381"/>
                <a:gd name="connsiteX7" fmla="*/ 2753 w 10000"/>
                <a:gd name="connsiteY7" fmla="*/ 7683 h 10381"/>
                <a:gd name="connsiteX8" fmla="*/ 1375 w 10000"/>
                <a:gd name="connsiteY8" fmla="*/ 7365 h 10381"/>
                <a:gd name="connsiteX9" fmla="*/ 45 w 10000"/>
                <a:gd name="connsiteY9" fmla="*/ 5036 h 10381"/>
                <a:gd name="connsiteX0" fmla="*/ 45 w 10000"/>
                <a:gd name="connsiteY0" fmla="*/ 5036 h 10796"/>
                <a:gd name="connsiteX1" fmla="*/ 2738 w 10000"/>
                <a:gd name="connsiteY1" fmla="*/ 2811 h 10796"/>
                <a:gd name="connsiteX2" fmla="*/ 4886 w 10000"/>
                <a:gd name="connsiteY2" fmla="*/ 4 h 10796"/>
                <a:gd name="connsiteX3" fmla="*/ 8068 w 10000"/>
                <a:gd name="connsiteY3" fmla="*/ 2813 h 10796"/>
                <a:gd name="connsiteX4" fmla="*/ 9996 w 10000"/>
                <a:gd name="connsiteY4" fmla="*/ 5413 h 10796"/>
                <a:gd name="connsiteX5" fmla="*/ 8476 w 10000"/>
                <a:gd name="connsiteY5" fmla="*/ 7306 h 10796"/>
                <a:gd name="connsiteX6" fmla="*/ 5202 w 10000"/>
                <a:gd name="connsiteY6" fmla="*/ 10795 h 10796"/>
                <a:gd name="connsiteX7" fmla="*/ 2753 w 10000"/>
                <a:gd name="connsiteY7" fmla="*/ 7683 h 10796"/>
                <a:gd name="connsiteX8" fmla="*/ 1375 w 10000"/>
                <a:gd name="connsiteY8" fmla="*/ 7365 h 10796"/>
                <a:gd name="connsiteX9" fmla="*/ 45 w 10000"/>
                <a:gd name="connsiteY9" fmla="*/ 5036 h 10796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795">
                  <a:moveTo>
                    <a:pt x="45" y="5036"/>
                  </a:moveTo>
                  <a:cubicBezTo>
                    <a:pt x="272" y="4277"/>
                    <a:pt x="1931" y="3650"/>
                    <a:pt x="2738" y="2811"/>
                  </a:cubicBezTo>
                  <a:cubicBezTo>
                    <a:pt x="3545" y="1972"/>
                    <a:pt x="3352" y="117"/>
                    <a:pt x="4886" y="4"/>
                  </a:cubicBezTo>
                  <a:cubicBezTo>
                    <a:pt x="6420" y="-109"/>
                    <a:pt x="7216" y="1912"/>
                    <a:pt x="8068" y="2813"/>
                  </a:cubicBezTo>
                  <a:cubicBezTo>
                    <a:pt x="8920" y="3715"/>
                    <a:pt x="9928" y="3420"/>
                    <a:pt x="9996" y="5413"/>
                  </a:cubicBezTo>
                  <a:cubicBezTo>
                    <a:pt x="10064" y="7406"/>
                    <a:pt x="9275" y="6409"/>
                    <a:pt x="8476" y="7306"/>
                  </a:cubicBezTo>
                  <a:cubicBezTo>
                    <a:pt x="7677" y="8203"/>
                    <a:pt x="7086" y="10770"/>
                    <a:pt x="5202" y="10795"/>
                  </a:cubicBezTo>
                  <a:cubicBezTo>
                    <a:pt x="3318" y="10820"/>
                    <a:pt x="3391" y="8255"/>
                    <a:pt x="2753" y="7683"/>
                  </a:cubicBezTo>
                  <a:cubicBezTo>
                    <a:pt x="2115" y="7111"/>
                    <a:pt x="2326" y="7496"/>
                    <a:pt x="1375" y="7365"/>
                  </a:cubicBezTo>
                  <a:cubicBezTo>
                    <a:pt x="493" y="6773"/>
                    <a:pt x="-182" y="5795"/>
                    <a:pt x="45" y="503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98" name="Group 197"/>
            <p:cNvGrpSpPr/>
            <p:nvPr/>
          </p:nvGrpSpPr>
          <p:grpSpPr>
            <a:xfrm>
              <a:off x="-1935370" y="2935816"/>
              <a:ext cx="2333625" cy="1590649"/>
              <a:chOff x="833331" y="2873352"/>
              <a:chExt cx="2333625" cy="1590649"/>
            </a:xfrm>
          </p:grpSpPr>
          <p:grpSp>
            <p:nvGrpSpPr>
              <p:cNvPr id="199" name="Group 198"/>
              <p:cNvGrpSpPr/>
              <p:nvPr/>
            </p:nvGrpSpPr>
            <p:grpSpPr>
              <a:xfrm>
                <a:off x="1736090" y="287335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48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52" name="Oval 251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53" name="Rectangle 252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4" name="Oval 253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55" name="Freeform 254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6" name="Freeform 255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7" name="Freeform 256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8" name="Freeform 257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59" name="Straight Connector 258"/>
                  <p:cNvCxnSpPr>
                    <a:endCxn id="254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Connector 259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9" name="Group 248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50" name="Oval 249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" name="TextBox 250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2b</a:t>
                    </a:r>
                  </a:p>
                </p:txBody>
              </p:sp>
            </p:grpSp>
          </p:grpSp>
          <p:grpSp>
            <p:nvGrpSpPr>
              <p:cNvPr id="200" name="Group 199"/>
              <p:cNvGrpSpPr/>
              <p:nvPr/>
            </p:nvGrpSpPr>
            <p:grpSpPr>
              <a:xfrm>
                <a:off x="1740320" y="409466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35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39" name="Oval 238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40" name="Rectangle 239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1" name="Oval 240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42" name="Freeform 241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3" name="Freeform 242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4" name="Freeform 243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5" name="Freeform 244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46" name="Straight Connector 245"/>
                  <p:cNvCxnSpPr>
                    <a:endCxn id="241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7" name="Straight Connector 246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6" name="Group 235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37" name="Oval 236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" name="TextBox 237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2d</a:t>
                    </a:r>
                  </a:p>
                </p:txBody>
              </p:sp>
            </p:grpSp>
          </p:grpSp>
          <p:grpSp>
            <p:nvGrpSpPr>
              <p:cNvPr id="201" name="Group 200"/>
              <p:cNvGrpSpPr/>
              <p:nvPr/>
            </p:nvGrpSpPr>
            <p:grpSpPr>
              <a:xfrm>
                <a:off x="2601806" y="348507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22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26" name="Oval 225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27" name="Rectangle 226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28" name="Oval 227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29" name="Freeform 228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0" name="Freeform 229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1" name="Freeform 230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2" name="Freeform 231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33" name="Straight Connector 232"/>
                  <p:cNvCxnSpPr>
                    <a:endCxn id="22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4" name="Straight Connector 233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3" name="Group 222"/>
                <p:cNvGrpSpPr/>
                <p:nvPr/>
              </p:nvGrpSpPr>
              <p:grpSpPr>
                <a:xfrm>
                  <a:off x="1770362" y="2873352"/>
                  <a:ext cx="428460" cy="369332"/>
                  <a:chOff x="667045" y="1708643"/>
                  <a:chExt cx="428460" cy="369332"/>
                </a:xfrm>
              </p:grpSpPr>
              <p:sp>
                <p:nvSpPr>
                  <p:cNvPr id="224" name="Oval 223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" name="TextBox 224"/>
                  <p:cNvSpPr txBox="1"/>
                  <p:nvPr/>
                </p:nvSpPr>
                <p:spPr>
                  <a:xfrm>
                    <a:off x="667045" y="1708643"/>
                    <a:ext cx="428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2c</a:t>
                    </a:r>
                  </a:p>
                </p:txBody>
              </p:sp>
            </p:grpSp>
          </p:grpSp>
          <p:grpSp>
            <p:nvGrpSpPr>
              <p:cNvPr id="202" name="Group 201"/>
              <p:cNvGrpSpPr/>
              <p:nvPr/>
            </p:nvGrpSpPr>
            <p:grpSpPr>
              <a:xfrm>
                <a:off x="833331" y="347871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09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13" name="Oval 212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14" name="Rectangle 213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5" name="Oval 214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16" name="Freeform 215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7" name="Freeform 216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8" name="Freeform 217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9" name="Freeform 218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20" name="Straight Connector 219"/>
                  <p:cNvCxnSpPr>
                    <a:endCxn id="215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1" name="Straight Connector 220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0" name="Group 209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11" name="Oval 210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" name="TextBox 211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2a</a:t>
                    </a:r>
                  </a:p>
                </p:txBody>
              </p:sp>
            </p:grpSp>
          </p:grpSp>
          <p:cxnSp>
            <p:nvCxnSpPr>
              <p:cNvPr id="203" name="Straight Connector 202"/>
              <p:cNvCxnSpPr>
                <a:stCxn id="251" idx="2"/>
                <a:endCxn id="238" idx="0"/>
              </p:cNvCxnSpPr>
              <p:nvPr/>
            </p:nvCxnSpPr>
            <p:spPr bwMode="auto">
              <a:xfrm>
                <a:off x="1991073" y="3242684"/>
                <a:ext cx="4230" cy="85198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4" name="Straight Connector 203"/>
              <p:cNvCxnSpPr/>
              <p:nvPr/>
            </p:nvCxnSpPr>
            <p:spPr bwMode="auto">
              <a:xfrm>
                <a:off x="1407477" y="3648621"/>
                <a:ext cx="1204913" cy="635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" name="Straight Connector 204"/>
              <p:cNvCxnSpPr>
                <a:stCxn id="252" idx="7"/>
              </p:cNvCxnSpPr>
              <p:nvPr/>
            </p:nvCxnSpPr>
            <p:spPr bwMode="auto">
              <a:xfrm>
                <a:off x="2218708" y="3154477"/>
                <a:ext cx="480042" cy="3697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6" name="Straight Connector 205"/>
              <p:cNvCxnSpPr/>
              <p:nvPr/>
            </p:nvCxnSpPr>
            <p:spPr bwMode="auto">
              <a:xfrm>
                <a:off x="1300073" y="3786304"/>
                <a:ext cx="477927" cy="35707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7" name="Straight Connector 206"/>
              <p:cNvCxnSpPr/>
              <p:nvPr/>
            </p:nvCxnSpPr>
            <p:spPr bwMode="auto">
              <a:xfrm flipH="1">
                <a:off x="2196042" y="3783542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8" name="Straight Connector 207"/>
              <p:cNvCxnSpPr/>
              <p:nvPr/>
            </p:nvCxnSpPr>
            <p:spPr bwMode="auto">
              <a:xfrm flipH="1">
                <a:off x="1287553" y="3166946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33" name="Freeform 2"/>
          <p:cNvSpPr>
            <a:spLocks/>
          </p:cNvSpPr>
          <p:nvPr/>
        </p:nvSpPr>
        <p:spPr bwMode="auto">
          <a:xfrm>
            <a:off x="5507686" y="3869905"/>
            <a:ext cx="2575521" cy="1672516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4" name="Group 133"/>
          <p:cNvGrpSpPr/>
          <p:nvPr/>
        </p:nvGrpSpPr>
        <p:grpSpPr>
          <a:xfrm>
            <a:off x="5731177" y="4006021"/>
            <a:ext cx="2215548" cy="1435167"/>
            <a:chOff x="833331" y="2873352"/>
            <a:chExt cx="2333625" cy="1590649"/>
          </a:xfrm>
        </p:grpSpPr>
        <p:grpSp>
          <p:nvGrpSpPr>
            <p:cNvPr id="135" name="Group 134"/>
            <p:cNvGrpSpPr/>
            <p:nvPr/>
          </p:nvGrpSpPr>
          <p:grpSpPr>
            <a:xfrm>
              <a:off x="1736090" y="2873352"/>
              <a:ext cx="565150" cy="369332"/>
              <a:chOff x="1736090" y="2873352"/>
              <a:chExt cx="565150" cy="369332"/>
            </a:xfrm>
          </p:grpSpPr>
          <p:grpSp>
            <p:nvGrpSpPr>
              <p:cNvPr id="184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88" name="Oval 187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89" name="Rectangle 188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0" name="Oval 189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91" name="Freeform 190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2" name="Freeform 191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3" name="Freeform 192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4" name="Freeform 193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95" name="Straight Connector 194"/>
                <p:cNvCxnSpPr>
                  <a:endCxn id="190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86" name="Oval 185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7" name="TextBox 186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3b</a:t>
                  </a: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1740320" y="4094669"/>
              <a:ext cx="565150" cy="369332"/>
              <a:chOff x="1736090" y="2873352"/>
              <a:chExt cx="565150" cy="369332"/>
            </a:xfrm>
          </p:grpSpPr>
          <p:grpSp>
            <p:nvGrpSpPr>
              <p:cNvPr id="171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75" name="Oval 174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6" name="Rectangle 175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7" name="Oval 176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8" name="Freeform 177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9" name="Freeform 178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0" name="Freeform 179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1" name="Freeform 180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82" name="Straight Connector 181"/>
                <p:cNvCxnSpPr>
                  <a:endCxn id="177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2" name="Group 171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73" name="Oval 172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4" name="TextBox 173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3d</a:t>
                  </a:r>
                </a:p>
              </p:txBody>
            </p:sp>
          </p:grpSp>
        </p:grpSp>
        <p:grpSp>
          <p:nvGrpSpPr>
            <p:cNvPr id="137" name="Group 136"/>
            <p:cNvGrpSpPr/>
            <p:nvPr/>
          </p:nvGrpSpPr>
          <p:grpSpPr>
            <a:xfrm>
              <a:off x="2601806" y="3485072"/>
              <a:ext cx="565150" cy="369332"/>
              <a:chOff x="1736090" y="2873352"/>
              <a:chExt cx="565150" cy="369332"/>
            </a:xfrm>
          </p:grpSpPr>
          <p:grpSp>
            <p:nvGrpSpPr>
              <p:cNvPr id="158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62" name="Oval 161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3" name="Rectangle 162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4" name="Oval 163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5" name="Freeform 164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6" name="Freeform 165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7" name="Freeform 166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8" name="Freeform 167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69" name="Straight Connector 168"/>
                <p:cNvCxnSpPr>
                  <a:endCxn id="164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Group 158"/>
              <p:cNvGrpSpPr/>
              <p:nvPr/>
            </p:nvGrpSpPr>
            <p:grpSpPr>
              <a:xfrm>
                <a:off x="1770362" y="2873352"/>
                <a:ext cx="428460" cy="369332"/>
                <a:chOff x="667045" y="1708643"/>
                <a:chExt cx="428460" cy="369332"/>
              </a:xfrm>
            </p:grpSpPr>
            <p:sp>
              <p:nvSpPr>
                <p:cNvPr id="160" name="Oval 159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1" name="TextBox 160"/>
                <p:cNvSpPr txBox="1"/>
                <p:nvPr/>
              </p:nvSpPr>
              <p:spPr>
                <a:xfrm>
                  <a:off x="667045" y="1708643"/>
                  <a:ext cx="4284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3c</a:t>
                  </a:r>
                </a:p>
              </p:txBody>
            </p:sp>
          </p:grpSp>
        </p:grpSp>
        <p:grpSp>
          <p:nvGrpSpPr>
            <p:cNvPr id="138" name="Group 137"/>
            <p:cNvGrpSpPr/>
            <p:nvPr/>
          </p:nvGrpSpPr>
          <p:grpSpPr>
            <a:xfrm>
              <a:off x="833331" y="3478719"/>
              <a:ext cx="565150" cy="369332"/>
              <a:chOff x="1736090" y="2873352"/>
              <a:chExt cx="565150" cy="369332"/>
            </a:xfrm>
          </p:grpSpPr>
          <p:grpSp>
            <p:nvGrpSpPr>
              <p:cNvPr id="145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49" name="Oval 148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0" name="Rectangle 149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1" name="Oval 150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2" name="Freeform 151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5" name="Freeform 154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56" name="Straight Connector 155"/>
                <p:cNvCxnSpPr>
                  <a:endCxn id="151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" name="Group 145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47" name="Oval 146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8" name="TextBox 147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3a</a:t>
                  </a:r>
                </a:p>
              </p:txBody>
            </p:sp>
          </p:grpSp>
        </p:grpSp>
        <p:cxnSp>
          <p:nvCxnSpPr>
            <p:cNvPr id="139" name="Straight Connector 138"/>
            <p:cNvCxnSpPr>
              <a:stCxn id="187" idx="2"/>
              <a:endCxn id="174" idx="0"/>
            </p:cNvCxnSpPr>
            <p:nvPr/>
          </p:nvCxnSpPr>
          <p:spPr bwMode="auto">
            <a:xfrm>
              <a:off x="1991073" y="3242684"/>
              <a:ext cx="4230" cy="85198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0" name="Straight Connector 139"/>
            <p:cNvCxnSpPr/>
            <p:nvPr/>
          </p:nvCxnSpPr>
          <p:spPr bwMode="auto">
            <a:xfrm>
              <a:off x="1407477" y="3648621"/>
              <a:ext cx="1204913" cy="635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" name="Straight Connector 140"/>
            <p:cNvCxnSpPr>
              <a:stCxn id="188" idx="7"/>
            </p:cNvCxnSpPr>
            <p:nvPr/>
          </p:nvCxnSpPr>
          <p:spPr bwMode="auto">
            <a:xfrm>
              <a:off x="2218708" y="3154477"/>
              <a:ext cx="480042" cy="36977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" name="Straight Connector 141"/>
            <p:cNvCxnSpPr/>
            <p:nvPr/>
          </p:nvCxnSpPr>
          <p:spPr bwMode="auto">
            <a:xfrm>
              <a:off x="1300073" y="3786304"/>
              <a:ext cx="477927" cy="35707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" name="Straight Connector 142"/>
            <p:cNvCxnSpPr/>
            <p:nvPr/>
          </p:nvCxnSpPr>
          <p:spPr bwMode="auto">
            <a:xfrm flipH="1">
              <a:off x="2196042" y="3783542"/>
              <a:ext cx="508002" cy="3492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" name="Straight Connector 143"/>
            <p:cNvCxnSpPr/>
            <p:nvPr/>
          </p:nvCxnSpPr>
          <p:spPr bwMode="auto">
            <a:xfrm flipH="1">
              <a:off x="1287553" y="3166946"/>
              <a:ext cx="508002" cy="3492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28" name="Straight Connector 127"/>
          <p:cNvCxnSpPr/>
          <p:nvPr/>
        </p:nvCxnSpPr>
        <p:spPr bwMode="auto">
          <a:xfrm flipH="1" flipV="1">
            <a:off x="3046706" y="4899525"/>
            <a:ext cx="480877" cy="74409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9" name="Straight Connector 128"/>
          <p:cNvCxnSpPr/>
          <p:nvPr/>
        </p:nvCxnSpPr>
        <p:spPr bwMode="auto">
          <a:xfrm flipV="1">
            <a:off x="5523188" y="4840643"/>
            <a:ext cx="337735" cy="82312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0" name="TextBox 129"/>
          <p:cNvSpPr txBox="1"/>
          <p:nvPr/>
        </p:nvSpPr>
        <p:spPr>
          <a:xfrm>
            <a:off x="3493291" y="4997847"/>
            <a:ext cx="753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 2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543950" y="3911145"/>
            <a:ext cx="753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 3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629020" y="4121821"/>
            <a:ext cx="753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 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421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BGP basics</a:t>
            </a:r>
          </a:p>
        </p:txBody>
      </p:sp>
      <p:sp>
        <p:nvSpPr>
          <p:cNvPr id="7536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79438" y="2315255"/>
            <a:ext cx="8505825" cy="1234021"/>
          </a:xfrm>
        </p:spPr>
        <p:txBody>
          <a:bodyPr/>
          <a:lstStyle/>
          <a:p>
            <a:pPr marL="282575" indent="-282575"/>
            <a:r>
              <a:rPr lang="en-US" sz="2400" dirty="0"/>
              <a:t>when AS3 gateway router 3a advertises path </a:t>
            </a:r>
            <a:r>
              <a:rPr lang="en-US" sz="2200" dirty="0">
                <a:solidFill>
                  <a:srgbClr val="CC0000"/>
                </a:solidFill>
              </a:rPr>
              <a:t>AS3,X </a:t>
            </a:r>
            <a:r>
              <a:rPr lang="en-US" sz="2400" dirty="0"/>
              <a:t>to AS2 gateway router 2c:</a:t>
            </a:r>
          </a:p>
          <a:p>
            <a:pPr marL="685800" lvl="1" indent="-228600"/>
            <a:r>
              <a:rPr lang="en-US" dirty="0"/>
              <a:t>AS3 </a:t>
            </a:r>
            <a:r>
              <a:rPr lang="en-US" i="1" dirty="0">
                <a:solidFill>
                  <a:srgbClr val="CC0000"/>
                </a:solidFill>
              </a:rPr>
              <a:t>promises</a:t>
            </a:r>
            <a:r>
              <a:rPr lang="en-US" dirty="0"/>
              <a:t> to AS2 it will forward datagrams towards X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62846" name="Rectangle 116"/>
          <p:cNvSpPr>
            <a:spLocks noChangeArrowheads="1"/>
          </p:cNvSpPr>
          <p:nvPr/>
        </p:nvSpPr>
        <p:spPr bwMode="auto">
          <a:xfrm>
            <a:off x="554038" y="1069976"/>
            <a:ext cx="8505825" cy="12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2575" indent="-282575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sz="2400" dirty="0">
                <a:solidFill>
                  <a:srgbClr val="CC0000"/>
                </a:solidFill>
              </a:rPr>
              <a:t>BGP session: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two BGP routers (</a:t>
            </a:r>
            <a:r>
              <a:rPr lang="ja-JP" altLang="en-US" sz="2400" dirty="0"/>
              <a:t>“</a:t>
            </a:r>
            <a:r>
              <a:rPr lang="en-US" altLang="ja-JP" sz="2400" dirty="0"/>
              <a:t>peers</a:t>
            </a:r>
            <a:r>
              <a:rPr lang="ja-JP" altLang="en-US" sz="2400" dirty="0"/>
              <a:t>”</a:t>
            </a:r>
            <a:r>
              <a:rPr lang="en-US" altLang="ja-JP" sz="2400" dirty="0"/>
              <a:t>) exchange BGP messages over semi-permanent TCP connection.</a:t>
            </a:r>
          </a:p>
        </p:txBody>
      </p:sp>
      <p:pic>
        <p:nvPicPr>
          <p:cNvPr id="162849" name="Picture 121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00100"/>
            <a:ext cx="2553558" cy="20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5" name="Group 124"/>
          <p:cNvGrpSpPr/>
          <p:nvPr/>
        </p:nvGrpSpPr>
        <p:grpSpPr>
          <a:xfrm>
            <a:off x="624887" y="4010992"/>
            <a:ext cx="2557336" cy="1719017"/>
            <a:chOff x="-2170772" y="2784954"/>
            <a:chExt cx="2712783" cy="1853712"/>
          </a:xfrm>
        </p:grpSpPr>
        <p:sp>
          <p:nvSpPr>
            <p:cNvPr id="261" name="Freeform 2"/>
            <p:cNvSpPr>
              <a:spLocks/>
            </p:cNvSpPr>
            <p:nvPr/>
          </p:nvSpPr>
          <p:spPr bwMode="auto">
            <a:xfrm>
              <a:off x="-2170772" y="2784954"/>
              <a:ext cx="2712783" cy="1853712"/>
            </a:xfrm>
            <a:custGeom>
              <a:avLst/>
              <a:gdLst>
                <a:gd name="T0" fmla="*/ 648763 w 10001"/>
                <a:gd name="T1" fmla="*/ 34777612 h 10125"/>
                <a:gd name="T2" fmla="*/ 115976403 w 10001"/>
                <a:gd name="T3" fmla="*/ 13733703 h 10125"/>
                <a:gd name="T4" fmla="*/ 507700960 w 10001"/>
                <a:gd name="T5" fmla="*/ 8662125 h 10125"/>
                <a:gd name="T6" fmla="*/ 810212713 w 10001"/>
                <a:gd name="T7" fmla="*/ 0 h 10125"/>
                <a:gd name="T8" fmla="*/ 1090015738 w 10001"/>
                <a:gd name="T9" fmla="*/ 8687929 h 10125"/>
                <a:gd name="T10" fmla="*/ 1310938763 w 10001"/>
                <a:gd name="T11" fmla="*/ 4279362 h 10125"/>
                <a:gd name="T12" fmla="*/ 1620263134 w 10001"/>
                <a:gd name="T13" fmla="*/ 25736690 h 10125"/>
                <a:gd name="T14" fmla="*/ 1394798364 w 10001"/>
                <a:gd name="T15" fmla="*/ 58525268 h 10125"/>
                <a:gd name="T16" fmla="*/ 1134622140 w 10001"/>
                <a:gd name="T17" fmla="*/ 80266624 h 10125"/>
                <a:gd name="T18" fmla="*/ 860820276 w 10001"/>
                <a:gd name="T19" fmla="*/ 76142271 h 10125"/>
                <a:gd name="T20" fmla="*/ 708996782 w 10001"/>
                <a:gd name="T21" fmla="*/ 85346835 h 10125"/>
                <a:gd name="T22" fmla="*/ 509322667 w 10001"/>
                <a:gd name="T23" fmla="*/ 86268164 h 10125"/>
                <a:gd name="T24" fmla="*/ 353443899 w 10001"/>
                <a:gd name="T25" fmla="*/ 67979516 h 10125"/>
                <a:gd name="T26" fmla="*/ 192536914 w 10001"/>
                <a:gd name="T27" fmla="*/ 64535347 h 10125"/>
                <a:gd name="T28" fmla="*/ 648763 w 10001"/>
                <a:gd name="T29" fmla="*/ 34777612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4 w 10040"/>
                <a:gd name="connsiteY0" fmla="*/ 4039 h 10125"/>
                <a:gd name="connsiteX1" fmla="*/ 715 w 10040"/>
                <a:gd name="connsiteY1" fmla="*/ 1595 h 10125"/>
                <a:gd name="connsiteX2" fmla="*/ 3130 w 10040"/>
                <a:gd name="connsiteY2" fmla="*/ 1006 h 10125"/>
                <a:gd name="connsiteX3" fmla="*/ 4995 w 10040"/>
                <a:gd name="connsiteY3" fmla="*/ 0 h 10125"/>
                <a:gd name="connsiteX4" fmla="*/ 6720 w 10040"/>
                <a:gd name="connsiteY4" fmla="*/ 1009 h 10125"/>
                <a:gd name="connsiteX5" fmla="*/ 9989 w 10040"/>
                <a:gd name="connsiteY5" fmla="*/ 2989 h 10125"/>
                <a:gd name="connsiteX6" fmla="*/ 8599 w 10040"/>
                <a:gd name="connsiteY6" fmla="*/ 6797 h 10125"/>
                <a:gd name="connsiteX7" fmla="*/ 6995 w 10040"/>
                <a:gd name="connsiteY7" fmla="*/ 9322 h 10125"/>
                <a:gd name="connsiteX8" fmla="*/ 5307 w 10040"/>
                <a:gd name="connsiteY8" fmla="*/ 8843 h 10125"/>
                <a:gd name="connsiteX9" fmla="*/ 4371 w 10040"/>
                <a:gd name="connsiteY9" fmla="*/ 9912 h 10125"/>
                <a:gd name="connsiteX10" fmla="*/ 3140 w 10040"/>
                <a:gd name="connsiteY10" fmla="*/ 10019 h 10125"/>
                <a:gd name="connsiteX11" fmla="*/ 2179 w 10040"/>
                <a:gd name="connsiteY11" fmla="*/ 7895 h 10125"/>
                <a:gd name="connsiteX12" fmla="*/ 1187 w 10040"/>
                <a:gd name="connsiteY12" fmla="*/ 7495 h 10125"/>
                <a:gd name="connsiteX13" fmla="*/ 4 w 10040"/>
                <a:gd name="connsiteY13" fmla="*/ 4039 h 10125"/>
                <a:gd name="connsiteX0" fmla="*/ 4 w 8600"/>
                <a:gd name="connsiteY0" fmla="*/ 4042 h 10128"/>
                <a:gd name="connsiteX1" fmla="*/ 715 w 8600"/>
                <a:gd name="connsiteY1" fmla="*/ 1598 h 10128"/>
                <a:gd name="connsiteX2" fmla="*/ 3130 w 8600"/>
                <a:gd name="connsiteY2" fmla="*/ 1009 h 10128"/>
                <a:gd name="connsiteX3" fmla="*/ 4995 w 8600"/>
                <a:gd name="connsiteY3" fmla="*/ 3 h 10128"/>
                <a:gd name="connsiteX4" fmla="*/ 6720 w 8600"/>
                <a:gd name="connsiteY4" fmla="*/ 1012 h 10128"/>
                <a:gd name="connsiteX5" fmla="*/ 8599 w 8600"/>
                <a:gd name="connsiteY5" fmla="*/ 6800 h 10128"/>
                <a:gd name="connsiteX6" fmla="*/ 6995 w 8600"/>
                <a:gd name="connsiteY6" fmla="*/ 9325 h 10128"/>
                <a:gd name="connsiteX7" fmla="*/ 5307 w 8600"/>
                <a:gd name="connsiteY7" fmla="*/ 8846 h 10128"/>
                <a:gd name="connsiteX8" fmla="*/ 4371 w 8600"/>
                <a:gd name="connsiteY8" fmla="*/ 9915 h 10128"/>
                <a:gd name="connsiteX9" fmla="*/ 3140 w 8600"/>
                <a:gd name="connsiteY9" fmla="*/ 10022 h 10128"/>
                <a:gd name="connsiteX10" fmla="*/ 2179 w 8600"/>
                <a:gd name="connsiteY10" fmla="*/ 7898 h 10128"/>
                <a:gd name="connsiteX11" fmla="*/ 1187 w 8600"/>
                <a:gd name="connsiteY11" fmla="*/ 7498 h 10128"/>
                <a:gd name="connsiteX12" fmla="*/ 4 w 8600"/>
                <a:gd name="connsiteY12" fmla="*/ 4042 h 10128"/>
                <a:gd name="connsiteX0" fmla="*/ 4 w 9326"/>
                <a:gd name="connsiteY0" fmla="*/ 3988 h 9997"/>
                <a:gd name="connsiteX1" fmla="*/ 830 w 9326"/>
                <a:gd name="connsiteY1" fmla="*/ 1575 h 9997"/>
                <a:gd name="connsiteX2" fmla="*/ 3639 w 9326"/>
                <a:gd name="connsiteY2" fmla="*/ 993 h 9997"/>
                <a:gd name="connsiteX3" fmla="*/ 5807 w 9326"/>
                <a:gd name="connsiteY3" fmla="*/ 0 h 9997"/>
                <a:gd name="connsiteX4" fmla="*/ 7813 w 9326"/>
                <a:gd name="connsiteY4" fmla="*/ 996 h 9997"/>
                <a:gd name="connsiteX5" fmla="*/ 9324 w 9326"/>
                <a:gd name="connsiteY5" fmla="*/ 5746 h 9997"/>
                <a:gd name="connsiteX6" fmla="*/ 8133 w 9326"/>
                <a:gd name="connsiteY6" fmla="*/ 9204 h 9997"/>
                <a:gd name="connsiteX7" fmla="*/ 6170 w 9326"/>
                <a:gd name="connsiteY7" fmla="*/ 8731 h 9997"/>
                <a:gd name="connsiteX8" fmla="*/ 5082 w 9326"/>
                <a:gd name="connsiteY8" fmla="*/ 9787 h 9997"/>
                <a:gd name="connsiteX9" fmla="*/ 3650 w 9326"/>
                <a:gd name="connsiteY9" fmla="*/ 9892 h 9997"/>
                <a:gd name="connsiteX10" fmla="*/ 2533 w 9326"/>
                <a:gd name="connsiteY10" fmla="*/ 7795 h 9997"/>
                <a:gd name="connsiteX11" fmla="*/ 1379 w 9326"/>
                <a:gd name="connsiteY11" fmla="*/ 7400 h 9997"/>
                <a:gd name="connsiteX12" fmla="*/ 4 w 9326"/>
                <a:gd name="connsiteY12" fmla="*/ 3988 h 9997"/>
                <a:gd name="connsiteX0" fmla="*/ 4 w 10001"/>
                <a:gd name="connsiteY0" fmla="*/ 3989 h 10041"/>
                <a:gd name="connsiteX1" fmla="*/ 890 w 10001"/>
                <a:gd name="connsiteY1" fmla="*/ 1575 h 10041"/>
                <a:gd name="connsiteX2" fmla="*/ 3902 w 10001"/>
                <a:gd name="connsiteY2" fmla="*/ 993 h 10041"/>
                <a:gd name="connsiteX3" fmla="*/ 6227 w 10001"/>
                <a:gd name="connsiteY3" fmla="*/ 0 h 10041"/>
                <a:gd name="connsiteX4" fmla="*/ 8378 w 10001"/>
                <a:gd name="connsiteY4" fmla="*/ 996 h 10041"/>
                <a:gd name="connsiteX5" fmla="*/ 9998 w 10001"/>
                <a:gd name="connsiteY5" fmla="*/ 5748 h 10041"/>
                <a:gd name="connsiteX6" fmla="*/ 8721 w 10001"/>
                <a:gd name="connsiteY6" fmla="*/ 9207 h 10041"/>
                <a:gd name="connsiteX7" fmla="*/ 5449 w 10001"/>
                <a:gd name="connsiteY7" fmla="*/ 9790 h 10041"/>
                <a:gd name="connsiteX8" fmla="*/ 3914 w 10001"/>
                <a:gd name="connsiteY8" fmla="*/ 9895 h 10041"/>
                <a:gd name="connsiteX9" fmla="*/ 2716 w 10001"/>
                <a:gd name="connsiteY9" fmla="*/ 7797 h 10041"/>
                <a:gd name="connsiteX10" fmla="*/ 1479 w 10001"/>
                <a:gd name="connsiteY10" fmla="*/ 7402 h 10041"/>
                <a:gd name="connsiteX11" fmla="*/ 4 w 10001"/>
                <a:gd name="connsiteY11" fmla="*/ 3989 h 10041"/>
                <a:gd name="connsiteX0" fmla="*/ 4 w 10001"/>
                <a:gd name="connsiteY0" fmla="*/ 3989 h 14825"/>
                <a:gd name="connsiteX1" fmla="*/ 890 w 10001"/>
                <a:gd name="connsiteY1" fmla="*/ 1575 h 14825"/>
                <a:gd name="connsiteX2" fmla="*/ 3902 w 10001"/>
                <a:gd name="connsiteY2" fmla="*/ 993 h 14825"/>
                <a:gd name="connsiteX3" fmla="*/ 6227 w 10001"/>
                <a:gd name="connsiteY3" fmla="*/ 0 h 14825"/>
                <a:gd name="connsiteX4" fmla="*/ 8378 w 10001"/>
                <a:gd name="connsiteY4" fmla="*/ 996 h 14825"/>
                <a:gd name="connsiteX5" fmla="*/ 9998 w 10001"/>
                <a:gd name="connsiteY5" fmla="*/ 5748 h 14825"/>
                <a:gd name="connsiteX6" fmla="*/ 8721 w 10001"/>
                <a:gd name="connsiteY6" fmla="*/ 9207 h 14825"/>
                <a:gd name="connsiteX7" fmla="*/ 6011 w 10001"/>
                <a:gd name="connsiteY7" fmla="*/ 14823 h 14825"/>
                <a:gd name="connsiteX8" fmla="*/ 3914 w 10001"/>
                <a:gd name="connsiteY8" fmla="*/ 9895 h 14825"/>
                <a:gd name="connsiteX9" fmla="*/ 2716 w 10001"/>
                <a:gd name="connsiteY9" fmla="*/ 7797 h 14825"/>
                <a:gd name="connsiteX10" fmla="*/ 1479 w 10001"/>
                <a:gd name="connsiteY10" fmla="*/ 7402 h 14825"/>
                <a:gd name="connsiteX11" fmla="*/ 4 w 10001"/>
                <a:gd name="connsiteY11" fmla="*/ 3989 h 14825"/>
                <a:gd name="connsiteX0" fmla="*/ 4 w 10001"/>
                <a:gd name="connsiteY0" fmla="*/ 7436 h 18272"/>
                <a:gd name="connsiteX1" fmla="*/ 890 w 10001"/>
                <a:gd name="connsiteY1" fmla="*/ 5022 h 18272"/>
                <a:gd name="connsiteX2" fmla="*/ 3902 w 10001"/>
                <a:gd name="connsiteY2" fmla="*/ 4440 h 18272"/>
                <a:gd name="connsiteX3" fmla="*/ 6026 w 10001"/>
                <a:gd name="connsiteY3" fmla="*/ 0 h 18272"/>
                <a:gd name="connsiteX4" fmla="*/ 8378 w 10001"/>
                <a:gd name="connsiteY4" fmla="*/ 4443 h 18272"/>
                <a:gd name="connsiteX5" fmla="*/ 9998 w 10001"/>
                <a:gd name="connsiteY5" fmla="*/ 9195 h 18272"/>
                <a:gd name="connsiteX6" fmla="*/ 8721 w 10001"/>
                <a:gd name="connsiteY6" fmla="*/ 12654 h 18272"/>
                <a:gd name="connsiteX7" fmla="*/ 6011 w 10001"/>
                <a:gd name="connsiteY7" fmla="*/ 18270 h 18272"/>
                <a:gd name="connsiteX8" fmla="*/ 3914 w 10001"/>
                <a:gd name="connsiteY8" fmla="*/ 13342 h 18272"/>
                <a:gd name="connsiteX9" fmla="*/ 2716 w 10001"/>
                <a:gd name="connsiteY9" fmla="*/ 11244 h 18272"/>
                <a:gd name="connsiteX10" fmla="*/ 1479 w 10001"/>
                <a:gd name="connsiteY10" fmla="*/ 10849 h 18272"/>
                <a:gd name="connsiteX11" fmla="*/ 4 w 10001"/>
                <a:gd name="connsiteY11" fmla="*/ 7436 h 18272"/>
                <a:gd name="connsiteX0" fmla="*/ 1 w 9998"/>
                <a:gd name="connsiteY0" fmla="*/ 7436 h 18272"/>
                <a:gd name="connsiteX1" fmla="*/ 3899 w 9998"/>
                <a:gd name="connsiteY1" fmla="*/ 4440 h 18272"/>
                <a:gd name="connsiteX2" fmla="*/ 6023 w 9998"/>
                <a:gd name="connsiteY2" fmla="*/ 0 h 18272"/>
                <a:gd name="connsiteX3" fmla="*/ 8375 w 9998"/>
                <a:gd name="connsiteY3" fmla="*/ 4443 h 18272"/>
                <a:gd name="connsiteX4" fmla="*/ 9995 w 9998"/>
                <a:gd name="connsiteY4" fmla="*/ 9195 h 18272"/>
                <a:gd name="connsiteX5" fmla="*/ 8718 w 9998"/>
                <a:gd name="connsiteY5" fmla="*/ 12654 h 18272"/>
                <a:gd name="connsiteX6" fmla="*/ 6008 w 9998"/>
                <a:gd name="connsiteY6" fmla="*/ 18270 h 18272"/>
                <a:gd name="connsiteX7" fmla="*/ 3911 w 9998"/>
                <a:gd name="connsiteY7" fmla="*/ 13342 h 18272"/>
                <a:gd name="connsiteX8" fmla="*/ 2713 w 9998"/>
                <a:gd name="connsiteY8" fmla="*/ 11244 h 18272"/>
                <a:gd name="connsiteX9" fmla="*/ 1476 w 9998"/>
                <a:gd name="connsiteY9" fmla="*/ 10849 h 18272"/>
                <a:gd name="connsiteX10" fmla="*/ 1 w 9998"/>
                <a:gd name="connsiteY10" fmla="*/ 7436 h 18272"/>
                <a:gd name="connsiteX0" fmla="*/ 35 w 8559"/>
                <a:gd name="connsiteY0" fmla="*/ 5938 h 10000"/>
                <a:gd name="connsiteX1" fmla="*/ 2459 w 8559"/>
                <a:gd name="connsiteY1" fmla="*/ 2430 h 10000"/>
                <a:gd name="connsiteX2" fmla="*/ 4583 w 8559"/>
                <a:gd name="connsiteY2" fmla="*/ 0 h 10000"/>
                <a:gd name="connsiteX3" fmla="*/ 6936 w 8559"/>
                <a:gd name="connsiteY3" fmla="*/ 2432 h 10000"/>
                <a:gd name="connsiteX4" fmla="*/ 8556 w 8559"/>
                <a:gd name="connsiteY4" fmla="*/ 5032 h 10000"/>
                <a:gd name="connsiteX5" fmla="*/ 7279 w 8559"/>
                <a:gd name="connsiteY5" fmla="*/ 6925 h 10000"/>
                <a:gd name="connsiteX6" fmla="*/ 4568 w 8559"/>
                <a:gd name="connsiteY6" fmla="*/ 9999 h 10000"/>
                <a:gd name="connsiteX7" fmla="*/ 2471 w 8559"/>
                <a:gd name="connsiteY7" fmla="*/ 7302 h 10000"/>
                <a:gd name="connsiteX8" fmla="*/ 1273 w 8559"/>
                <a:gd name="connsiteY8" fmla="*/ 6154 h 10000"/>
                <a:gd name="connsiteX9" fmla="*/ 35 w 8559"/>
                <a:gd name="connsiteY9" fmla="*/ 5938 h 10000"/>
                <a:gd name="connsiteX0" fmla="*/ 49 w 9820"/>
                <a:gd name="connsiteY0" fmla="*/ 4655 h 10000"/>
                <a:gd name="connsiteX1" fmla="*/ 2693 w 9820"/>
                <a:gd name="connsiteY1" fmla="*/ 2430 h 10000"/>
                <a:gd name="connsiteX2" fmla="*/ 5175 w 9820"/>
                <a:gd name="connsiteY2" fmla="*/ 0 h 10000"/>
                <a:gd name="connsiteX3" fmla="*/ 7924 w 9820"/>
                <a:gd name="connsiteY3" fmla="*/ 2432 h 10000"/>
                <a:gd name="connsiteX4" fmla="*/ 9816 w 9820"/>
                <a:gd name="connsiteY4" fmla="*/ 5032 h 10000"/>
                <a:gd name="connsiteX5" fmla="*/ 8324 w 9820"/>
                <a:gd name="connsiteY5" fmla="*/ 6925 h 10000"/>
                <a:gd name="connsiteX6" fmla="*/ 5157 w 9820"/>
                <a:gd name="connsiteY6" fmla="*/ 9999 h 10000"/>
                <a:gd name="connsiteX7" fmla="*/ 2707 w 9820"/>
                <a:gd name="connsiteY7" fmla="*/ 7302 h 10000"/>
                <a:gd name="connsiteX8" fmla="*/ 1307 w 9820"/>
                <a:gd name="connsiteY8" fmla="*/ 6154 h 10000"/>
                <a:gd name="connsiteX9" fmla="*/ 49 w 9820"/>
                <a:gd name="connsiteY9" fmla="*/ 4655 h 10000"/>
                <a:gd name="connsiteX0" fmla="*/ 45 w 9995"/>
                <a:gd name="connsiteY0" fmla="*/ 4655 h 10000"/>
                <a:gd name="connsiteX1" fmla="*/ 2737 w 9995"/>
                <a:gd name="connsiteY1" fmla="*/ 2430 h 10000"/>
                <a:gd name="connsiteX2" fmla="*/ 5265 w 9995"/>
                <a:gd name="connsiteY2" fmla="*/ 0 h 10000"/>
                <a:gd name="connsiteX3" fmla="*/ 8064 w 9995"/>
                <a:gd name="connsiteY3" fmla="*/ 2432 h 10000"/>
                <a:gd name="connsiteX4" fmla="*/ 9991 w 9995"/>
                <a:gd name="connsiteY4" fmla="*/ 5032 h 10000"/>
                <a:gd name="connsiteX5" fmla="*/ 8472 w 9995"/>
                <a:gd name="connsiteY5" fmla="*/ 6925 h 10000"/>
                <a:gd name="connsiteX6" fmla="*/ 5247 w 9995"/>
                <a:gd name="connsiteY6" fmla="*/ 9999 h 10000"/>
                <a:gd name="connsiteX7" fmla="*/ 2752 w 9995"/>
                <a:gd name="connsiteY7" fmla="*/ 7302 h 10000"/>
                <a:gd name="connsiteX8" fmla="*/ 1374 w 9995"/>
                <a:gd name="connsiteY8" fmla="*/ 6984 h 10000"/>
                <a:gd name="connsiteX9" fmla="*/ 45 w 9995"/>
                <a:gd name="connsiteY9" fmla="*/ 4655 h 10000"/>
                <a:gd name="connsiteX0" fmla="*/ 45 w 10000"/>
                <a:gd name="connsiteY0" fmla="*/ 5032 h 10377"/>
                <a:gd name="connsiteX1" fmla="*/ 2738 w 10000"/>
                <a:gd name="connsiteY1" fmla="*/ 2807 h 10377"/>
                <a:gd name="connsiteX2" fmla="*/ 4886 w 10000"/>
                <a:gd name="connsiteY2" fmla="*/ 0 h 10377"/>
                <a:gd name="connsiteX3" fmla="*/ 8068 w 10000"/>
                <a:gd name="connsiteY3" fmla="*/ 2809 h 10377"/>
                <a:gd name="connsiteX4" fmla="*/ 9996 w 10000"/>
                <a:gd name="connsiteY4" fmla="*/ 5409 h 10377"/>
                <a:gd name="connsiteX5" fmla="*/ 8476 w 10000"/>
                <a:gd name="connsiteY5" fmla="*/ 7302 h 10377"/>
                <a:gd name="connsiteX6" fmla="*/ 5250 w 10000"/>
                <a:gd name="connsiteY6" fmla="*/ 10376 h 10377"/>
                <a:gd name="connsiteX7" fmla="*/ 2753 w 10000"/>
                <a:gd name="connsiteY7" fmla="*/ 7679 h 10377"/>
                <a:gd name="connsiteX8" fmla="*/ 1375 w 10000"/>
                <a:gd name="connsiteY8" fmla="*/ 7361 h 10377"/>
                <a:gd name="connsiteX9" fmla="*/ 45 w 10000"/>
                <a:gd name="connsiteY9" fmla="*/ 5032 h 10377"/>
                <a:gd name="connsiteX0" fmla="*/ 45 w 10000"/>
                <a:gd name="connsiteY0" fmla="*/ 5036 h 10381"/>
                <a:gd name="connsiteX1" fmla="*/ 2738 w 10000"/>
                <a:gd name="connsiteY1" fmla="*/ 2811 h 10381"/>
                <a:gd name="connsiteX2" fmla="*/ 4886 w 10000"/>
                <a:gd name="connsiteY2" fmla="*/ 4 h 10381"/>
                <a:gd name="connsiteX3" fmla="*/ 8068 w 10000"/>
                <a:gd name="connsiteY3" fmla="*/ 2813 h 10381"/>
                <a:gd name="connsiteX4" fmla="*/ 9996 w 10000"/>
                <a:gd name="connsiteY4" fmla="*/ 5413 h 10381"/>
                <a:gd name="connsiteX5" fmla="*/ 8476 w 10000"/>
                <a:gd name="connsiteY5" fmla="*/ 7306 h 10381"/>
                <a:gd name="connsiteX6" fmla="*/ 5250 w 10000"/>
                <a:gd name="connsiteY6" fmla="*/ 10380 h 10381"/>
                <a:gd name="connsiteX7" fmla="*/ 2753 w 10000"/>
                <a:gd name="connsiteY7" fmla="*/ 7683 h 10381"/>
                <a:gd name="connsiteX8" fmla="*/ 1375 w 10000"/>
                <a:gd name="connsiteY8" fmla="*/ 7365 h 10381"/>
                <a:gd name="connsiteX9" fmla="*/ 45 w 10000"/>
                <a:gd name="connsiteY9" fmla="*/ 5036 h 10381"/>
                <a:gd name="connsiteX0" fmla="*/ 45 w 10000"/>
                <a:gd name="connsiteY0" fmla="*/ 5036 h 10796"/>
                <a:gd name="connsiteX1" fmla="*/ 2738 w 10000"/>
                <a:gd name="connsiteY1" fmla="*/ 2811 h 10796"/>
                <a:gd name="connsiteX2" fmla="*/ 4886 w 10000"/>
                <a:gd name="connsiteY2" fmla="*/ 4 h 10796"/>
                <a:gd name="connsiteX3" fmla="*/ 8068 w 10000"/>
                <a:gd name="connsiteY3" fmla="*/ 2813 h 10796"/>
                <a:gd name="connsiteX4" fmla="*/ 9996 w 10000"/>
                <a:gd name="connsiteY4" fmla="*/ 5413 h 10796"/>
                <a:gd name="connsiteX5" fmla="*/ 8476 w 10000"/>
                <a:gd name="connsiteY5" fmla="*/ 7306 h 10796"/>
                <a:gd name="connsiteX6" fmla="*/ 5202 w 10000"/>
                <a:gd name="connsiteY6" fmla="*/ 10795 h 10796"/>
                <a:gd name="connsiteX7" fmla="*/ 2753 w 10000"/>
                <a:gd name="connsiteY7" fmla="*/ 7683 h 10796"/>
                <a:gd name="connsiteX8" fmla="*/ 1375 w 10000"/>
                <a:gd name="connsiteY8" fmla="*/ 7365 h 10796"/>
                <a:gd name="connsiteX9" fmla="*/ 45 w 10000"/>
                <a:gd name="connsiteY9" fmla="*/ 5036 h 10796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795">
                  <a:moveTo>
                    <a:pt x="45" y="5036"/>
                  </a:moveTo>
                  <a:cubicBezTo>
                    <a:pt x="272" y="4277"/>
                    <a:pt x="1931" y="3650"/>
                    <a:pt x="2738" y="2811"/>
                  </a:cubicBezTo>
                  <a:cubicBezTo>
                    <a:pt x="3545" y="1972"/>
                    <a:pt x="3352" y="117"/>
                    <a:pt x="4886" y="4"/>
                  </a:cubicBezTo>
                  <a:cubicBezTo>
                    <a:pt x="6420" y="-109"/>
                    <a:pt x="7216" y="1912"/>
                    <a:pt x="8068" y="2813"/>
                  </a:cubicBezTo>
                  <a:cubicBezTo>
                    <a:pt x="8920" y="3715"/>
                    <a:pt x="9928" y="3420"/>
                    <a:pt x="9996" y="5413"/>
                  </a:cubicBezTo>
                  <a:cubicBezTo>
                    <a:pt x="10064" y="7406"/>
                    <a:pt x="9275" y="6409"/>
                    <a:pt x="8476" y="7306"/>
                  </a:cubicBezTo>
                  <a:cubicBezTo>
                    <a:pt x="7677" y="8203"/>
                    <a:pt x="7086" y="10770"/>
                    <a:pt x="5202" y="10795"/>
                  </a:cubicBezTo>
                  <a:cubicBezTo>
                    <a:pt x="3318" y="10820"/>
                    <a:pt x="3391" y="8255"/>
                    <a:pt x="2753" y="7683"/>
                  </a:cubicBezTo>
                  <a:cubicBezTo>
                    <a:pt x="2115" y="7111"/>
                    <a:pt x="2326" y="7496"/>
                    <a:pt x="1375" y="7365"/>
                  </a:cubicBezTo>
                  <a:cubicBezTo>
                    <a:pt x="493" y="6773"/>
                    <a:pt x="-182" y="5795"/>
                    <a:pt x="45" y="503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2" name="Group 261"/>
            <p:cNvGrpSpPr/>
            <p:nvPr/>
          </p:nvGrpSpPr>
          <p:grpSpPr>
            <a:xfrm>
              <a:off x="-1935370" y="2935816"/>
              <a:ext cx="2333625" cy="1590649"/>
              <a:chOff x="833331" y="2873352"/>
              <a:chExt cx="2333625" cy="1590649"/>
            </a:xfrm>
          </p:grpSpPr>
          <p:grpSp>
            <p:nvGrpSpPr>
              <p:cNvPr id="263" name="Group 262"/>
              <p:cNvGrpSpPr/>
              <p:nvPr/>
            </p:nvGrpSpPr>
            <p:grpSpPr>
              <a:xfrm>
                <a:off x="1736090" y="287335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312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316" name="Oval 315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17" name="Rectangle 316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18" name="Oval 317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19" name="Freeform 318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0" name="Freeform 319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1" name="Freeform 320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2" name="Freeform 321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323" name="Straight Connector 322"/>
                  <p:cNvCxnSpPr>
                    <a:endCxn id="31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4" name="Straight Connector 323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3" name="Group 312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314" name="Oval 313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5" name="TextBox 314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1b</a:t>
                    </a:r>
                  </a:p>
                </p:txBody>
              </p:sp>
            </p:grpSp>
          </p:grpSp>
          <p:grpSp>
            <p:nvGrpSpPr>
              <p:cNvPr id="264" name="Group 263"/>
              <p:cNvGrpSpPr/>
              <p:nvPr/>
            </p:nvGrpSpPr>
            <p:grpSpPr>
              <a:xfrm>
                <a:off x="1740320" y="409466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99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303" name="Oval 302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04" name="Rectangle 303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5" name="Oval 304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06" name="Freeform 305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7" name="Freeform 306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8" name="Freeform 307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9" name="Freeform 308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310" name="Straight Connector 309"/>
                  <p:cNvCxnSpPr>
                    <a:endCxn id="305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1" name="Straight Connector 310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0" name="Group 299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301" name="Oval 300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2" name="TextBox 301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1d</a:t>
                    </a:r>
                  </a:p>
                </p:txBody>
              </p:sp>
            </p:grpSp>
          </p:grpSp>
          <p:grpSp>
            <p:nvGrpSpPr>
              <p:cNvPr id="265" name="Group 264"/>
              <p:cNvGrpSpPr/>
              <p:nvPr/>
            </p:nvGrpSpPr>
            <p:grpSpPr>
              <a:xfrm>
                <a:off x="2601806" y="348507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86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90" name="Oval 289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91" name="Rectangle 290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2" name="Oval 291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93" name="Freeform 292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4" name="Freeform 293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5" name="Freeform 294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6" name="Freeform 295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97" name="Straight Connector 296"/>
                  <p:cNvCxnSpPr>
                    <a:endCxn id="292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Straight Connector 297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7" name="Group 286"/>
                <p:cNvGrpSpPr/>
                <p:nvPr/>
              </p:nvGrpSpPr>
              <p:grpSpPr>
                <a:xfrm>
                  <a:off x="1770362" y="2873352"/>
                  <a:ext cx="428460" cy="369332"/>
                  <a:chOff x="667045" y="1708643"/>
                  <a:chExt cx="428460" cy="369332"/>
                </a:xfrm>
              </p:grpSpPr>
              <p:sp>
                <p:nvSpPr>
                  <p:cNvPr id="288" name="Oval 287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9" name="TextBox 288"/>
                  <p:cNvSpPr txBox="1"/>
                  <p:nvPr/>
                </p:nvSpPr>
                <p:spPr>
                  <a:xfrm>
                    <a:off x="667045" y="1708643"/>
                    <a:ext cx="428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1c</a:t>
                    </a:r>
                  </a:p>
                </p:txBody>
              </p:sp>
            </p:grpSp>
          </p:grpSp>
          <p:grpSp>
            <p:nvGrpSpPr>
              <p:cNvPr id="266" name="Group 265"/>
              <p:cNvGrpSpPr/>
              <p:nvPr/>
            </p:nvGrpSpPr>
            <p:grpSpPr>
              <a:xfrm>
                <a:off x="833331" y="347871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73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77" name="Oval 276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78" name="Rectangle 277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79" name="Oval 278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80" name="Freeform 279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1" name="Freeform 280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2" name="Freeform 281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3" name="Freeform 282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84" name="Straight Connector 283"/>
                  <p:cNvCxnSpPr>
                    <a:endCxn id="279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Straight Connector 284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4" name="Group 273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75" name="Oval 274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6" name="TextBox 275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1a</a:t>
                    </a:r>
                  </a:p>
                </p:txBody>
              </p:sp>
            </p:grpSp>
          </p:grpSp>
          <p:cxnSp>
            <p:nvCxnSpPr>
              <p:cNvPr id="267" name="Straight Connector 266"/>
              <p:cNvCxnSpPr>
                <a:stCxn id="315" idx="2"/>
                <a:endCxn id="302" idx="0"/>
              </p:cNvCxnSpPr>
              <p:nvPr/>
            </p:nvCxnSpPr>
            <p:spPr bwMode="auto">
              <a:xfrm>
                <a:off x="1991073" y="3242684"/>
                <a:ext cx="4230" cy="85198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8" name="Straight Connector 267"/>
              <p:cNvCxnSpPr/>
              <p:nvPr/>
            </p:nvCxnSpPr>
            <p:spPr bwMode="auto">
              <a:xfrm>
                <a:off x="1407477" y="3648621"/>
                <a:ext cx="1204913" cy="635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9" name="Straight Connector 268"/>
              <p:cNvCxnSpPr>
                <a:stCxn id="316" idx="7"/>
              </p:cNvCxnSpPr>
              <p:nvPr/>
            </p:nvCxnSpPr>
            <p:spPr bwMode="auto">
              <a:xfrm>
                <a:off x="2218708" y="3154477"/>
                <a:ext cx="480042" cy="3697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0" name="Straight Connector 269"/>
              <p:cNvCxnSpPr/>
              <p:nvPr/>
            </p:nvCxnSpPr>
            <p:spPr bwMode="auto">
              <a:xfrm>
                <a:off x="1300073" y="3786304"/>
                <a:ext cx="477927" cy="35707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1" name="Straight Connector 270"/>
              <p:cNvCxnSpPr/>
              <p:nvPr/>
            </p:nvCxnSpPr>
            <p:spPr bwMode="auto">
              <a:xfrm flipH="1">
                <a:off x="2196042" y="3783542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2" name="Straight Connector 271"/>
              <p:cNvCxnSpPr/>
              <p:nvPr/>
            </p:nvCxnSpPr>
            <p:spPr bwMode="auto">
              <a:xfrm flipH="1">
                <a:off x="1287553" y="3166946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26" name="Group 125"/>
          <p:cNvGrpSpPr/>
          <p:nvPr/>
        </p:nvGrpSpPr>
        <p:grpSpPr>
          <a:xfrm>
            <a:off x="3285692" y="4938163"/>
            <a:ext cx="2545688" cy="1720535"/>
            <a:chOff x="-2170772" y="2784954"/>
            <a:chExt cx="2712783" cy="1853712"/>
          </a:xfrm>
        </p:grpSpPr>
        <p:sp>
          <p:nvSpPr>
            <p:cNvPr id="197" name="Freeform 2"/>
            <p:cNvSpPr>
              <a:spLocks/>
            </p:cNvSpPr>
            <p:nvPr/>
          </p:nvSpPr>
          <p:spPr bwMode="auto">
            <a:xfrm>
              <a:off x="-2170772" y="2784954"/>
              <a:ext cx="2712783" cy="1853712"/>
            </a:xfrm>
            <a:custGeom>
              <a:avLst/>
              <a:gdLst>
                <a:gd name="T0" fmla="*/ 648763 w 10001"/>
                <a:gd name="T1" fmla="*/ 34777612 h 10125"/>
                <a:gd name="T2" fmla="*/ 115976403 w 10001"/>
                <a:gd name="T3" fmla="*/ 13733703 h 10125"/>
                <a:gd name="T4" fmla="*/ 507700960 w 10001"/>
                <a:gd name="T5" fmla="*/ 8662125 h 10125"/>
                <a:gd name="T6" fmla="*/ 810212713 w 10001"/>
                <a:gd name="T7" fmla="*/ 0 h 10125"/>
                <a:gd name="T8" fmla="*/ 1090015738 w 10001"/>
                <a:gd name="T9" fmla="*/ 8687929 h 10125"/>
                <a:gd name="T10" fmla="*/ 1310938763 w 10001"/>
                <a:gd name="T11" fmla="*/ 4279362 h 10125"/>
                <a:gd name="T12" fmla="*/ 1620263134 w 10001"/>
                <a:gd name="T13" fmla="*/ 25736690 h 10125"/>
                <a:gd name="T14" fmla="*/ 1394798364 w 10001"/>
                <a:gd name="T15" fmla="*/ 58525268 h 10125"/>
                <a:gd name="T16" fmla="*/ 1134622140 w 10001"/>
                <a:gd name="T17" fmla="*/ 80266624 h 10125"/>
                <a:gd name="T18" fmla="*/ 860820276 w 10001"/>
                <a:gd name="T19" fmla="*/ 76142271 h 10125"/>
                <a:gd name="T20" fmla="*/ 708996782 w 10001"/>
                <a:gd name="T21" fmla="*/ 85346835 h 10125"/>
                <a:gd name="T22" fmla="*/ 509322667 w 10001"/>
                <a:gd name="T23" fmla="*/ 86268164 h 10125"/>
                <a:gd name="T24" fmla="*/ 353443899 w 10001"/>
                <a:gd name="T25" fmla="*/ 67979516 h 10125"/>
                <a:gd name="T26" fmla="*/ 192536914 w 10001"/>
                <a:gd name="T27" fmla="*/ 64535347 h 10125"/>
                <a:gd name="T28" fmla="*/ 648763 w 10001"/>
                <a:gd name="T29" fmla="*/ 34777612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4 w 10040"/>
                <a:gd name="connsiteY0" fmla="*/ 4039 h 10125"/>
                <a:gd name="connsiteX1" fmla="*/ 715 w 10040"/>
                <a:gd name="connsiteY1" fmla="*/ 1595 h 10125"/>
                <a:gd name="connsiteX2" fmla="*/ 3130 w 10040"/>
                <a:gd name="connsiteY2" fmla="*/ 1006 h 10125"/>
                <a:gd name="connsiteX3" fmla="*/ 4995 w 10040"/>
                <a:gd name="connsiteY3" fmla="*/ 0 h 10125"/>
                <a:gd name="connsiteX4" fmla="*/ 6720 w 10040"/>
                <a:gd name="connsiteY4" fmla="*/ 1009 h 10125"/>
                <a:gd name="connsiteX5" fmla="*/ 9989 w 10040"/>
                <a:gd name="connsiteY5" fmla="*/ 2989 h 10125"/>
                <a:gd name="connsiteX6" fmla="*/ 8599 w 10040"/>
                <a:gd name="connsiteY6" fmla="*/ 6797 h 10125"/>
                <a:gd name="connsiteX7" fmla="*/ 6995 w 10040"/>
                <a:gd name="connsiteY7" fmla="*/ 9322 h 10125"/>
                <a:gd name="connsiteX8" fmla="*/ 5307 w 10040"/>
                <a:gd name="connsiteY8" fmla="*/ 8843 h 10125"/>
                <a:gd name="connsiteX9" fmla="*/ 4371 w 10040"/>
                <a:gd name="connsiteY9" fmla="*/ 9912 h 10125"/>
                <a:gd name="connsiteX10" fmla="*/ 3140 w 10040"/>
                <a:gd name="connsiteY10" fmla="*/ 10019 h 10125"/>
                <a:gd name="connsiteX11" fmla="*/ 2179 w 10040"/>
                <a:gd name="connsiteY11" fmla="*/ 7895 h 10125"/>
                <a:gd name="connsiteX12" fmla="*/ 1187 w 10040"/>
                <a:gd name="connsiteY12" fmla="*/ 7495 h 10125"/>
                <a:gd name="connsiteX13" fmla="*/ 4 w 10040"/>
                <a:gd name="connsiteY13" fmla="*/ 4039 h 10125"/>
                <a:gd name="connsiteX0" fmla="*/ 4 w 8600"/>
                <a:gd name="connsiteY0" fmla="*/ 4042 h 10128"/>
                <a:gd name="connsiteX1" fmla="*/ 715 w 8600"/>
                <a:gd name="connsiteY1" fmla="*/ 1598 h 10128"/>
                <a:gd name="connsiteX2" fmla="*/ 3130 w 8600"/>
                <a:gd name="connsiteY2" fmla="*/ 1009 h 10128"/>
                <a:gd name="connsiteX3" fmla="*/ 4995 w 8600"/>
                <a:gd name="connsiteY3" fmla="*/ 3 h 10128"/>
                <a:gd name="connsiteX4" fmla="*/ 6720 w 8600"/>
                <a:gd name="connsiteY4" fmla="*/ 1012 h 10128"/>
                <a:gd name="connsiteX5" fmla="*/ 8599 w 8600"/>
                <a:gd name="connsiteY5" fmla="*/ 6800 h 10128"/>
                <a:gd name="connsiteX6" fmla="*/ 6995 w 8600"/>
                <a:gd name="connsiteY6" fmla="*/ 9325 h 10128"/>
                <a:gd name="connsiteX7" fmla="*/ 5307 w 8600"/>
                <a:gd name="connsiteY7" fmla="*/ 8846 h 10128"/>
                <a:gd name="connsiteX8" fmla="*/ 4371 w 8600"/>
                <a:gd name="connsiteY8" fmla="*/ 9915 h 10128"/>
                <a:gd name="connsiteX9" fmla="*/ 3140 w 8600"/>
                <a:gd name="connsiteY9" fmla="*/ 10022 h 10128"/>
                <a:gd name="connsiteX10" fmla="*/ 2179 w 8600"/>
                <a:gd name="connsiteY10" fmla="*/ 7898 h 10128"/>
                <a:gd name="connsiteX11" fmla="*/ 1187 w 8600"/>
                <a:gd name="connsiteY11" fmla="*/ 7498 h 10128"/>
                <a:gd name="connsiteX12" fmla="*/ 4 w 8600"/>
                <a:gd name="connsiteY12" fmla="*/ 4042 h 10128"/>
                <a:gd name="connsiteX0" fmla="*/ 4 w 9326"/>
                <a:gd name="connsiteY0" fmla="*/ 3988 h 9997"/>
                <a:gd name="connsiteX1" fmla="*/ 830 w 9326"/>
                <a:gd name="connsiteY1" fmla="*/ 1575 h 9997"/>
                <a:gd name="connsiteX2" fmla="*/ 3639 w 9326"/>
                <a:gd name="connsiteY2" fmla="*/ 993 h 9997"/>
                <a:gd name="connsiteX3" fmla="*/ 5807 w 9326"/>
                <a:gd name="connsiteY3" fmla="*/ 0 h 9997"/>
                <a:gd name="connsiteX4" fmla="*/ 7813 w 9326"/>
                <a:gd name="connsiteY4" fmla="*/ 996 h 9997"/>
                <a:gd name="connsiteX5" fmla="*/ 9324 w 9326"/>
                <a:gd name="connsiteY5" fmla="*/ 5746 h 9997"/>
                <a:gd name="connsiteX6" fmla="*/ 8133 w 9326"/>
                <a:gd name="connsiteY6" fmla="*/ 9204 h 9997"/>
                <a:gd name="connsiteX7" fmla="*/ 6170 w 9326"/>
                <a:gd name="connsiteY7" fmla="*/ 8731 h 9997"/>
                <a:gd name="connsiteX8" fmla="*/ 5082 w 9326"/>
                <a:gd name="connsiteY8" fmla="*/ 9787 h 9997"/>
                <a:gd name="connsiteX9" fmla="*/ 3650 w 9326"/>
                <a:gd name="connsiteY9" fmla="*/ 9892 h 9997"/>
                <a:gd name="connsiteX10" fmla="*/ 2533 w 9326"/>
                <a:gd name="connsiteY10" fmla="*/ 7795 h 9997"/>
                <a:gd name="connsiteX11" fmla="*/ 1379 w 9326"/>
                <a:gd name="connsiteY11" fmla="*/ 7400 h 9997"/>
                <a:gd name="connsiteX12" fmla="*/ 4 w 9326"/>
                <a:gd name="connsiteY12" fmla="*/ 3988 h 9997"/>
                <a:gd name="connsiteX0" fmla="*/ 4 w 10001"/>
                <a:gd name="connsiteY0" fmla="*/ 3989 h 10041"/>
                <a:gd name="connsiteX1" fmla="*/ 890 w 10001"/>
                <a:gd name="connsiteY1" fmla="*/ 1575 h 10041"/>
                <a:gd name="connsiteX2" fmla="*/ 3902 w 10001"/>
                <a:gd name="connsiteY2" fmla="*/ 993 h 10041"/>
                <a:gd name="connsiteX3" fmla="*/ 6227 w 10001"/>
                <a:gd name="connsiteY3" fmla="*/ 0 h 10041"/>
                <a:gd name="connsiteX4" fmla="*/ 8378 w 10001"/>
                <a:gd name="connsiteY4" fmla="*/ 996 h 10041"/>
                <a:gd name="connsiteX5" fmla="*/ 9998 w 10001"/>
                <a:gd name="connsiteY5" fmla="*/ 5748 h 10041"/>
                <a:gd name="connsiteX6" fmla="*/ 8721 w 10001"/>
                <a:gd name="connsiteY6" fmla="*/ 9207 h 10041"/>
                <a:gd name="connsiteX7" fmla="*/ 5449 w 10001"/>
                <a:gd name="connsiteY7" fmla="*/ 9790 h 10041"/>
                <a:gd name="connsiteX8" fmla="*/ 3914 w 10001"/>
                <a:gd name="connsiteY8" fmla="*/ 9895 h 10041"/>
                <a:gd name="connsiteX9" fmla="*/ 2716 w 10001"/>
                <a:gd name="connsiteY9" fmla="*/ 7797 h 10041"/>
                <a:gd name="connsiteX10" fmla="*/ 1479 w 10001"/>
                <a:gd name="connsiteY10" fmla="*/ 7402 h 10041"/>
                <a:gd name="connsiteX11" fmla="*/ 4 w 10001"/>
                <a:gd name="connsiteY11" fmla="*/ 3989 h 10041"/>
                <a:gd name="connsiteX0" fmla="*/ 4 w 10001"/>
                <a:gd name="connsiteY0" fmla="*/ 3989 h 14825"/>
                <a:gd name="connsiteX1" fmla="*/ 890 w 10001"/>
                <a:gd name="connsiteY1" fmla="*/ 1575 h 14825"/>
                <a:gd name="connsiteX2" fmla="*/ 3902 w 10001"/>
                <a:gd name="connsiteY2" fmla="*/ 993 h 14825"/>
                <a:gd name="connsiteX3" fmla="*/ 6227 w 10001"/>
                <a:gd name="connsiteY3" fmla="*/ 0 h 14825"/>
                <a:gd name="connsiteX4" fmla="*/ 8378 w 10001"/>
                <a:gd name="connsiteY4" fmla="*/ 996 h 14825"/>
                <a:gd name="connsiteX5" fmla="*/ 9998 w 10001"/>
                <a:gd name="connsiteY5" fmla="*/ 5748 h 14825"/>
                <a:gd name="connsiteX6" fmla="*/ 8721 w 10001"/>
                <a:gd name="connsiteY6" fmla="*/ 9207 h 14825"/>
                <a:gd name="connsiteX7" fmla="*/ 6011 w 10001"/>
                <a:gd name="connsiteY7" fmla="*/ 14823 h 14825"/>
                <a:gd name="connsiteX8" fmla="*/ 3914 w 10001"/>
                <a:gd name="connsiteY8" fmla="*/ 9895 h 14825"/>
                <a:gd name="connsiteX9" fmla="*/ 2716 w 10001"/>
                <a:gd name="connsiteY9" fmla="*/ 7797 h 14825"/>
                <a:gd name="connsiteX10" fmla="*/ 1479 w 10001"/>
                <a:gd name="connsiteY10" fmla="*/ 7402 h 14825"/>
                <a:gd name="connsiteX11" fmla="*/ 4 w 10001"/>
                <a:gd name="connsiteY11" fmla="*/ 3989 h 14825"/>
                <a:gd name="connsiteX0" fmla="*/ 4 w 10001"/>
                <a:gd name="connsiteY0" fmla="*/ 7436 h 18272"/>
                <a:gd name="connsiteX1" fmla="*/ 890 w 10001"/>
                <a:gd name="connsiteY1" fmla="*/ 5022 h 18272"/>
                <a:gd name="connsiteX2" fmla="*/ 3902 w 10001"/>
                <a:gd name="connsiteY2" fmla="*/ 4440 h 18272"/>
                <a:gd name="connsiteX3" fmla="*/ 6026 w 10001"/>
                <a:gd name="connsiteY3" fmla="*/ 0 h 18272"/>
                <a:gd name="connsiteX4" fmla="*/ 8378 w 10001"/>
                <a:gd name="connsiteY4" fmla="*/ 4443 h 18272"/>
                <a:gd name="connsiteX5" fmla="*/ 9998 w 10001"/>
                <a:gd name="connsiteY5" fmla="*/ 9195 h 18272"/>
                <a:gd name="connsiteX6" fmla="*/ 8721 w 10001"/>
                <a:gd name="connsiteY6" fmla="*/ 12654 h 18272"/>
                <a:gd name="connsiteX7" fmla="*/ 6011 w 10001"/>
                <a:gd name="connsiteY7" fmla="*/ 18270 h 18272"/>
                <a:gd name="connsiteX8" fmla="*/ 3914 w 10001"/>
                <a:gd name="connsiteY8" fmla="*/ 13342 h 18272"/>
                <a:gd name="connsiteX9" fmla="*/ 2716 w 10001"/>
                <a:gd name="connsiteY9" fmla="*/ 11244 h 18272"/>
                <a:gd name="connsiteX10" fmla="*/ 1479 w 10001"/>
                <a:gd name="connsiteY10" fmla="*/ 10849 h 18272"/>
                <a:gd name="connsiteX11" fmla="*/ 4 w 10001"/>
                <a:gd name="connsiteY11" fmla="*/ 7436 h 18272"/>
                <a:gd name="connsiteX0" fmla="*/ 1 w 9998"/>
                <a:gd name="connsiteY0" fmla="*/ 7436 h 18272"/>
                <a:gd name="connsiteX1" fmla="*/ 3899 w 9998"/>
                <a:gd name="connsiteY1" fmla="*/ 4440 h 18272"/>
                <a:gd name="connsiteX2" fmla="*/ 6023 w 9998"/>
                <a:gd name="connsiteY2" fmla="*/ 0 h 18272"/>
                <a:gd name="connsiteX3" fmla="*/ 8375 w 9998"/>
                <a:gd name="connsiteY3" fmla="*/ 4443 h 18272"/>
                <a:gd name="connsiteX4" fmla="*/ 9995 w 9998"/>
                <a:gd name="connsiteY4" fmla="*/ 9195 h 18272"/>
                <a:gd name="connsiteX5" fmla="*/ 8718 w 9998"/>
                <a:gd name="connsiteY5" fmla="*/ 12654 h 18272"/>
                <a:gd name="connsiteX6" fmla="*/ 6008 w 9998"/>
                <a:gd name="connsiteY6" fmla="*/ 18270 h 18272"/>
                <a:gd name="connsiteX7" fmla="*/ 3911 w 9998"/>
                <a:gd name="connsiteY7" fmla="*/ 13342 h 18272"/>
                <a:gd name="connsiteX8" fmla="*/ 2713 w 9998"/>
                <a:gd name="connsiteY8" fmla="*/ 11244 h 18272"/>
                <a:gd name="connsiteX9" fmla="*/ 1476 w 9998"/>
                <a:gd name="connsiteY9" fmla="*/ 10849 h 18272"/>
                <a:gd name="connsiteX10" fmla="*/ 1 w 9998"/>
                <a:gd name="connsiteY10" fmla="*/ 7436 h 18272"/>
                <a:gd name="connsiteX0" fmla="*/ 35 w 8559"/>
                <a:gd name="connsiteY0" fmla="*/ 5938 h 10000"/>
                <a:gd name="connsiteX1" fmla="*/ 2459 w 8559"/>
                <a:gd name="connsiteY1" fmla="*/ 2430 h 10000"/>
                <a:gd name="connsiteX2" fmla="*/ 4583 w 8559"/>
                <a:gd name="connsiteY2" fmla="*/ 0 h 10000"/>
                <a:gd name="connsiteX3" fmla="*/ 6936 w 8559"/>
                <a:gd name="connsiteY3" fmla="*/ 2432 h 10000"/>
                <a:gd name="connsiteX4" fmla="*/ 8556 w 8559"/>
                <a:gd name="connsiteY4" fmla="*/ 5032 h 10000"/>
                <a:gd name="connsiteX5" fmla="*/ 7279 w 8559"/>
                <a:gd name="connsiteY5" fmla="*/ 6925 h 10000"/>
                <a:gd name="connsiteX6" fmla="*/ 4568 w 8559"/>
                <a:gd name="connsiteY6" fmla="*/ 9999 h 10000"/>
                <a:gd name="connsiteX7" fmla="*/ 2471 w 8559"/>
                <a:gd name="connsiteY7" fmla="*/ 7302 h 10000"/>
                <a:gd name="connsiteX8" fmla="*/ 1273 w 8559"/>
                <a:gd name="connsiteY8" fmla="*/ 6154 h 10000"/>
                <a:gd name="connsiteX9" fmla="*/ 35 w 8559"/>
                <a:gd name="connsiteY9" fmla="*/ 5938 h 10000"/>
                <a:gd name="connsiteX0" fmla="*/ 49 w 9820"/>
                <a:gd name="connsiteY0" fmla="*/ 4655 h 10000"/>
                <a:gd name="connsiteX1" fmla="*/ 2693 w 9820"/>
                <a:gd name="connsiteY1" fmla="*/ 2430 h 10000"/>
                <a:gd name="connsiteX2" fmla="*/ 5175 w 9820"/>
                <a:gd name="connsiteY2" fmla="*/ 0 h 10000"/>
                <a:gd name="connsiteX3" fmla="*/ 7924 w 9820"/>
                <a:gd name="connsiteY3" fmla="*/ 2432 h 10000"/>
                <a:gd name="connsiteX4" fmla="*/ 9816 w 9820"/>
                <a:gd name="connsiteY4" fmla="*/ 5032 h 10000"/>
                <a:gd name="connsiteX5" fmla="*/ 8324 w 9820"/>
                <a:gd name="connsiteY5" fmla="*/ 6925 h 10000"/>
                <a:gd name="connsiteX6" fmla="*/ 5157 w 9820"/>
                <a:gd name="connsiteY6" fmla="*/ 9999 h 10000"/>
                <a:gd name="connsiteX7" fmla="*/ 2707 w 9820"/>
                <a:gd name="connsiteY7" fmla="*/ 7302 h 10000"/>
                <a:gd name="connsiteX8" fmla="*/ 1307 w 9820"/>
                <a:gd name="connsiteY8" fmla="*/ 6154 h 10000"/>
                <a:gd name="connsiteX9" fmla="*/ 49 w 9820"/>
                <a:gd name="connsiteY9" fmla="*/ 4655 h 10000"/>
                <a:gd name="connsiteX0" fmla="*/ 45 w 9995"/>
                <a:gd name="connsiteY0" fmla="*/ 4655 h 10000"/>
                <a:gd name="connsiteX1" fmla="*/ 2737 w 9995"/>
                <a:gd name="connsiteY1" fmla="*/ 2430 h 10000"/>
                <a:gd name="connsiteX2" fmla="*/ 5265 w 9995"/>
                <a:gd name="connsiteY2" fmla="*/ 0 h 10000"/>
                <a:gd name="connsiteX3" fmla="*/ 8064 w 9995"/>
                <a:gd name="connsiteY3" fmla="*/ 2432 h 10000"/>
                <a:gd name="connsiteX4" fmla="*/ 9991 w 9995"/>
                <a:gd name="connsiteY4" fmla="*/ 5032 h 10000"/>
                <a:gd name="connsiteX5" fmla="*/ 8472 w 9995"/>
                <a:gd name="connsiteY5" fmla="*/ 6925 h 10000"/>
                <a:gd name="connsiteX6" fmla="*/ 5247 w 9995"/>
                <a:gd name="connsiteY6" fmla="*/ 9999 h 10000"/>
                <a:gd name="connsiteX7" fmla="*/ 2752 w 9995"/>
                <a:gd name="connsiteY7" fmla="*/ 7302 h 10000"/>
                <a:gd name="connsiteX8" fmla="*/ 1374 w 9995"/>
                <a:gd name="connsiteY8" fmla="*/ 6984 h 10000"/>
                <a:gd name="connsiteX9" fmla="*/ 45 w 9995"/>
                <a:gd name="connsiteY9" fmla="*/ 4655 h 10000"/>
                <a:gd name="connsiteX0" fmla="*/ 45 w 10000"/>
                <a:gd name="connsiteY0" fmla="*/ 5032 h 10377"/>
                <a:gd name="connsiteX1" fmla="*/ 2738 w 10000"/>
                <a:gd name="connsiteY1" fmla="*/ 2807 h 10377"/>
                <a:gd name="connsiteX2" fmla="*/ 4886 w 10000"/>
                <a:gd name="connsiteY2" fmla="*/ 0 h 10377"/>
                <a:gd name="connsiteX3" fmla="*/ 8068 w 10000"/>
                <a:gd name="connsiteY3" fmla="*/ 2809 h 10377"/>
                <a:gd name="connsiteX4" fmla="*/ 9996 w 10000"/>
                <a:gd name="connsiteY4" fmla="*/ 5409 h 10377"/>
                <a:gd name="connsiteX5" fmla="*/ 8476 w 10000"/>
                <a:gd name="connsiteY5" fmla="*/ 7302 h 10377"/>
                <a:gd name="connsiteX6" fmla="*/ 5250 w 10000"/>
                <a:gd name="connsiteY6" fmla="*/ 10376 h 10377"/>
                <a:gd name="connsiteX7" fmla="*/ 2753 w 10000"/>
                <a:gd name="connsiteY7" fmla="*/ 7679 h 10377"/>
                <a:gd name="connsiteX8" fmla="*/ 1375 w 10000"/>
                <a:gd name="connsiteY8" fmla="*/ 7361 h 10377"/>
                <a:gd name="connsiteX9" fmla="*/ 45 w 10000"/>
                <a:gd name="connsiteY9" fmla="*/ 5032 h 10377"/>
                <a:gd name="connsiteX0" fmla="*/ 45 w 10000"/>
                <a:gd name="connsiteY0" fmla="*/ 5036 h 10381"/>
                <a:gd name="connsiteX1" fmla="*/ 2738 w 10000"/>
                <a:gd name="connsiteY1" fmla="*/ 2811 h 10381"/>
                <a:gd name="connsiteX2" fmla="*/ 4886 w 10000"/>
                <a:gd name="connsiteY2" fmla="*/ 4 h 10381"/>
                <a:gd name="connsiteX3" fmla="*/ 8068 w 10000"/>
                <a:gd name="connsiteY3" fmla="*/ 2813 h 10381"/>
                <a:gd name="connsiteX4" fmla="*/ 9996 w 10000"/>
                <a:gd name="connsiteY4" fmla="*/ 5413 h 10381"/>
                <a:gd name="connsiteX5" fmla="*/ 8476 w 10000"/>
                <a:gd name="connsiteY5" fmla="*/ 7306 h 10381"/>
                <a:gd name="connsiteX6" fmla="*/ 5250 w 10000"/>
                <a:gd name="connsiteY6" fmla="*/ 10380 h 10381"/>
                <a:gd name="connsiteX7" fmla="*/ 2753 w 10000"/>
                <a:gd name="connsiteY7" fmla="*/ 7683 h 10381"/>
                <a:gd name="connsiteX8" fmla="*/ 1375 w 10000"/>
                <a:gd name="connsiteY8" fmla="*/ 7365 h 10381"/>
                <a:gd name="connsiteX9" fmla="*/ 45 w 10000"/>
                <a:gd name="connsiteY9" fmla="*/ 5036 h 10381"/>
                <a:gd name="connsiteX0" fmla="*/ 45 w 10000"/>
                <a:gd name="connsiteY0" fmla="*/ 5036 h 10796"/>
                <a:gd name="connsiteX1" fmla="*/ 2738 w 10000"/>
                <a:gd name="connsiteY1" fmla="*/ 2811 h 10796"/>
                <a:gd name="connsiteX2" fmla="*/ 4886 w 10000"/>
                <a:gd name="connsiteY2" fmla="*/ 4 h 10796"/>
                <a:gd name="connsiteX3" fmla="*/ 8068 w 10000"/>
                <a:gd name="connsiteY3" fmla="*/ 2813 h 10796"/>
                <a:gd name="connsiteX4" fmla="*/ 9996 w 10000"/>
                <a:gd name="connsiteY4" fmla="*/ 5413 h 10796"/>
                <a:gd name="connsiteX5" fmla="*/ 8476 w 10000"/>
                <a:gd name="connsiteY5" fmla="*/ 7306 h 10796"/>
                <a:gd name="connsiteX6" fmla="*/ 5202 w 10000"/>
                <a:gd name="connsiteY6" fmla="*/ 10795 h 10796"/>
                <a:gd name="connsiteX7" fmla="*/ 2753 w 10000"/>
                <a:gd name="connsiteY7" fmla="*/ 7683 h 10796"/>
                <a:gd name="connsiteX8" fmla="*/ 1375 w 10000"/>
                <a:gd name="connsiteY8" fmla="*/ 7365 h 10796"/>
                <a:gd name="connsiteX9" fmla="*/ 45 w 10000"/>
                <a:gd name="connsiteY9" fmla="*/ 5036 h 10796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795">
                  <a:moveTo>
                    <a:pt x="45" y="5036"/>
                  </a:moveTo>
                  <a:cubicBezTo>
                    <a:pt x="272" y="4277"/>
                    <a:pt x="1931" y="3650"/>
                    <a:pt x="2738" y="2811"/>
                  </a:cubicBezTo>
                  <a:cubicBezTo>
                    <a:pt x="3545" y="1972"/>
                    <a:pt x="3352" y="117"/>
                    <a:pt x="4886" y="4"/>
                  </a:cubicBezTo>
                  <a:cubicBezTo>
                    <a:pt x="6420" y="-109"/>
                    <a:pt x="7216" y="1912"/>
                    <a:pt x="8068" y="2813"/>
                  </a:cubicBezTo>
                  <a:cubicBezTo>
                    <a:pt x="8920" y="3715"/>
                    <a:pt x="9928" y="3420"/>
                    <a:pt x="9996" y="5413"/>
                  </a:cubicBezTo>
                  <a:cubicBezTo>
                    <a:pt x="10064" y="7406"/>
                    <a:pt x="9275" y="6409"/>
                    <a:pt x="8476" y="7306"/>
                  </a:cubicBezTo>
                  <a:cubicBezTo>
                    <a:pt x="7677" y="8203"/>
                    <a:pt x="7086" y="10770"/>
                    <a:pt x="5202" y="10795"/>
                  </a:cubicBezTo>
                  <a:cubicBezTo>
                    <a:pt x="3318" y="10820"/>
                    <a:pt x="3391" y="8255"/>
                    <a:pt x="2753" y="7683"/>
                  </a:cubicBezTo>
                  <a:cubicBezTo>
                    <a:pt x="2115" y="7111"/>
                    <a:pt x="2326" y="7496"/>
                    <a:pt x="1375" y="7365"/>
                  </a:cubicBezTo>
                  <a:cubicBezTo>
                    <a:pt x="493" y="6773"/>
                    <a:pt x="-182" y="5795"/>
                    <a:pt x="45" y="503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98" name="Group 197"/>
            <p:cNvGrpSpPr/>
            <p:nvPr/>
          </p:nvGrpSpPr>
          <p:grpSpPr>
            <a:xfrm>
              <a:off x="-1935370" y="2935816"/>
              <a:ext cx="2333625" cy="1590649"/>
              <a:chOff x="833331" y="2873352"/>
              <a:chExt cx="2333625" cy="1590649"/>
            </a:xfrm>
          </p:grpSpPr>
          <p:grpSp>
            <p:nvGrpSpPr>
              <p:cNvPr id="199" name="Group 198"/>
              <p:cNvGrpSpPr/>
              <p:nvPr/>
            </p:nvGrpSpPr>
            <p:grpSpPr>
              <a:xfrm>
                <a:off x="1736090" y="287335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48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52" name="Oval 251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53" name="Rectangle 252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4" name="Oval 253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55" name="Freeform 254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6" name="Freeform 255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7" name="Freeform 256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8" name="Freeform 257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59" name="Straight Connector 258"/>
                  <p:cNvCxnSpPr>
                    <a:endCxn id="254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Connector 259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9" name="Group 248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50" name="Oval 249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" name="TextBox 250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2b</a:t>
                    </a:r>
                  </a:p>
                </p:txBody>
              </p:sp>
            </p:grpSp>
          </p:grpSp>
          <p:grpSp>
            <p:nvGrpSpPr>
              <p:cNvPr id="200" name="Group 199"/>
              <p:cNvGrpSpPr/>
              <p:nvPr/>
            </p:nvGrpSpPr>
            <p:grpSpPr>
              <a:xfrm>
                <a:off x="1740320" y="409466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35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39" name="Oval 238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40" name="Rectangle 239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1" name="Oval 240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42" name="Freeform 241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3" name="Freeform 242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4" name="Freeform 243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5" name="Freeform 244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46" name="Straight Connector 245"/>
                  <p:cNvCxnSpPr>
                    <a:endCxn id="241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7" name="Straight Connector 246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6" name="Group 235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37" name="Oval 236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" name="TextBox 237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2d</a:t>
                    </a:r>
                  </a:p>
                </p:txBody>
              </p:sp>
            </p:grpSp>
          </p:grpSp>
          <p:grpSp>
            <p:nvGrpSpPr>
              <p:cNvPr id="201" name="Group 200"/>
              <p:cNvGrpSpPr/>
              <p:nvPr/>
            </p:nvGrpSpPr>
            <p:grpSpPr>
              <a:xfrm>
                <a:off x="2601806" y="348507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22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26" name="Oval 225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27" name="Rectangle 226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28" name="Oval 227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29" name="Freeform 228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0" name="Freeform 229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1" name="Freeform 230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2" name="Freeform 231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33" name="Straight Connector 232"/>
                  <p:cNvCxnSpPr>
                    <a:endCxn id="22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4" name="Straight Connector 233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3" name="Group 222"/>
                <p:cNvGrpSpPr/>
                <p:nvPr/>
              </p:nvGrpSpPr>
              <p:grpSpPr>
                <a:xfrm>
                  <a:off x="1770362" y="2873352"/>
                  <a:ext cx="428460" cy="369332"/>
                  <a:chOff x="667045" y="1708643"/>
                  <a:chExt cx="428460" cy="369332"/>
                </a:xfrm>
              </p:grpSpPr>
              <p:sp>
                <p:nvSpPr>
                  <p:cNvPr id="224" name="Oval 223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" name="TextBox 224"/>
                  <p:cNvSpPr txBox="1"/>
                  <p:nvPr/>
                </p:nvSpPr>
                <p:spPr>
                  <a:xfrm>
                    <a:off x="667045" y="1708643"/>
                    <a:ext cx="428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2c</a:t>
                    </a:r>
                  </a:p>
                </p:txBody>
              </p:sp>
            </p:grpSp>
          </p:grpSp>
          <p:grpSp>
            <p:nvGrpSpPr>
              <p:cNvPr id="202" name="Group 201"/>
              <p:cNvGrpSpPr/>
              <p:nvPr/>
            </p:nvGrpSpPr>
            <p:grpSpPr>
              <a:xfrm>
                <a:off x="833331" y="347871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09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13" name="Oval 212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14" name="Rectangle 213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5" name="Oval 214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16" name="Freeform 215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7" name="Freeform 216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8" name="Freeform 217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9" name="Freeform 218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20" name="Straight Connector 219"/>
                  <p:cNvCxnSpPr>
                    <a:endCxn id="215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1" name="Straight Connector 220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0" name="Group 209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11" name="Oval 210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" name="TextBox 211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2a</a:t>
                    </a:r>
                  </a:p>
                </p:txBody>
              </p:sp>
            </p:grpSp>
          </p:grpSp>
          <p:cxnSp>
            <p:nvCxnSpPr>
              <p:cNvPr id="203" name="Straight Connector 202"/>
              <p:cNvCxnSpPr>
                <a:stCxn id="251" idx="2"/>
                <a:endCxn id="238" idx="0"/>
              </p:cNvCxnSpPr>
              <p:nvPr/>
            </p:nvCxnSpPr>
            <p:spPr bwMode="auto">
              <a:xfrm>
                <a:off x="1991073" y="3242684"/>
                <a:ext cx="4230" cy="85198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4" name="Straight Connector 203"/>
              <p:cNvCxnSpPr/>
              <p:nvPr/>
            </p:nvCxnSpPr>
            <p:spPr bwMode="auto">
              <a:xfrm>
                <a:off x="1407477" y="3648621"/>
                <a:ext cx="1204913" cy="635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" name="Straight Connector 204"/>
              <p:cNvCxnSpPr>
                <a:stCxn id="252" idx="7"/>
              </p:cNvCxnSpPr>
              <p:nvPr/>
            </p:nvCxnSpPr>
            <p:spPr bwMode="auto">
              <a:xfrm>
                <a:off x="2218708" y="3154477"/>
                <a:ext cx="480042" cy="3697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6" name="Straight Connector 205"/>
              <p:cNvCxnSpPr/>
              <p:nvPr/>
            </p:nvCxnSpPr>
            <p:spPr bwMode="auto">
              <a:xfrm>
                <a:off x="1300073" y="3786304"/>
                <a:ext cx="477927" cy="35707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7" name="Straight Connector 206"/>
              <p:cNvCxnSpPr/>
              <p:nvPr/>
            </p:nvCxnSpPr>
            <p:spPr bwMode="auto">
              <a:xfrm flipH="1">
                <a:off x="2196042" y="3783542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8" name="Straight Connector 207"/>
              <p:cNvCxnSpPr/>
              <p:nvPr/>
            </p:nvCxnSpPr>
            <p:spPr bwMode="auto">
              <a:xfrm flipH="1">
                <a:off x="1287553" y="3166946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33" name="Freeform 2"/>
          <p:cNvSpPr>
            <a:spLocks/>
          </p:cNvSpPr>
          <p:nvPr/>
        </p:nvSpPr>
        <p:spPr bwMode="auto">
          <a:xfrm>
            <a:off x="5507686" y="3869905"/>
            <a:ext cx="2575521" cy="1672516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4" name="Group 133"/>
          <p:cNvGrpSpPr/>
          <p:nvPr/>
        </p:nvGrpSpPr>
        <p:grpSpPr>
          <a:xfrm>
            <a:off x="5731177" y="4006021"/>
            <a:ext cx="2215548" cy="1435167"/>
            <a:chOff x="833331" y="2873352"/>
            <a:chExt cx="2333625" cy="1590649"/>
          </a:xfrm>
        </p:grpSpPr>
        <p:grpSp>
          <p:nvGrpSpPr>
            <p:cNvPr id="135" name="Group 134"/>
            <p:cNvGrpSpPr/>
            <p:nvPr/>
          </p:nvGrpSpPr>
          <p:grpSpPr>
            <a:xfrm>
              <a:off x="1736090" y="2873352"/>
              <a:ext cx="565150" cy="369332"/>
              <a:chOff x="1736090" y="2873352"/>
              <a:chExt cx="565150" cy="369332"/>
            </a:xfrm>
          </p:grpSpPr>
          <p:grpSp>
            <p:nvGrpSpPr>
              <p:cNvPr id="184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88" name="Oval 187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89" name="Rectangle 188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0" name="Oval 189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91" name="Freeform 190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2" name="Freeform 191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3" name="Freeform 192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4" name="Freeform 193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95" name="Straight Connector 194"/>
                <p:cNvCxnSpPr>
                  <a:endCxn id="190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86" name="Oval 185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7" name="TextBox 186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3b</a:t>
                  </a: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1740320" y="4094669"/>
              <a:ext cx="565150" cy="369332"/>
              <a:chOff x="1736090" y="2873352"/>
              <a:chExt cx="565150" cy="369332"/>
            </a:xfrm>
          </p:grpSpPr>
          <p:grpSp>
            <p:nvGrpSpPr>
              <p:cNvPr id="171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75" name="Oval 174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6" name="Rectangle 175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7" name="Oval 176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8" name="Freeform 177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9" name="Freeform 178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0" name="Freeform 179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1" name="Freeform 180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82" name="Straight Connector 181"/>
                <p:cNvCxnSpPr>
                  <a:endCxn id="177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2" name="Group 171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73" name="Oval 172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4" name="TextBox 173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3d</a:t>
                  </a:r>
                </a:p>
              </p:txBody>
            </p:sp>
          </p:grpSp>
        </p:grpSp>
        <p:grpSp>
          <p:nvGrpSpPr>
            <p:cNvPr id="137" name="Group 136"/>
            <p:cNvGrpSpPr/>
            <p:nvPr/>
          </p:nvGrpSpPr>
          <p:grpSpPr>
            <a:xfrm>
              <a:off x="2601806" y="3485072"/>
              <a:ext cx="565150" cy="369332"/>
              <a:chOff x="1736090" y="2873352"/>
              <a:chExt cx="565150" cy="369332"/>
            </a:xfrm>
          </p:grpSpPr>
          <p:grpSp>
            <p:nvGrpSpPr>
              <p:cNvPr id="158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62" name="Oval 161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3" name="Rectangle 162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4" name="Oval 163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5" name="Freeform 164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6" name="Freeform 165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7" name="Freeform 166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8" name="Freeform 167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69" name="Straight Connector 168"/>
                <p:cNvCxnSpPr>
                  <a:endCxn id="164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Group 158"/>
              <p:cNvGrpSpPr/>
              <p:nvPr/>
            </p:nvGrpSpPr>
            <p:grpSpPr>
              <a:xfrm>
                <a:off x="1770362" y="2873352"/>
                <a:ext cx="428460" cy="369332"/>
                <a:chOff x="667045" y="1708643"/>
                <a:chExt cx="428460" cy="369332"/>
              </a:xfrm>
            </p:grpSpPr>
            <p:sp>
              <p:nvSpPr>
                <p:cNvPr id="160" name="Oval 159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1" name="TextBox 160"/>
                <p:cNvSpPr txBox="1"/>
                <p:nvPr/>
              </p:nvSpPr>
              <p:spPr>
                <a:xfrm>
                  <a:off x="667045" y="1708643"/>
                  <a:ext cx="4284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3c</a:t>
                  </a:r>
                </a:p>
              </p:txBody>
            </p:sp>
          </p:grpSp>
        </p:grpSp>
        <p:grpSp>
          <p:nvGrpSpPr>
            <p:cNvPr id="138" name="Group 137"/>
            <p:cNvGrpSpPr/>
            <p:nvPr/>
          </p:nvGrpSpPr>
          <p:grpSpPr>
            <a:xfrm>
              <a:off x="833331" y="3478719"/>
              <a:ext cx="565150" cy="369332"/>
              <a:chOff x="1736090" y="2873352"/>
              <a:chExt cx="565150" cy="369332"/>
            </a:xfrm>
          </p:grpSpPr>
          <p:grpSp>
            <p:nvGrpSpPr>
              <p:cNvPr id="145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49" name="Oval 148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0" name="Rectangle 149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1" name="Oval 150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2" name="Freeform 151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5" name="Freeform 154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56" name="Straight Connector 155"/>
                <p:cNvCxnSpPr>
                  <a:endCxn id="151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" name="Group 145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47" name="Oval 146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8" name="TextBox 147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3a</a:t>
                  </a:r>
                </a:p>
              </p:txBody>
            </p:sp>
          </p:grpSp>
        </p:grpSp>
        <p:cxnSp>
          <p:nvCxnSpPr>
            <p:cNvPr id="139" name="Straight Connector 138"/>
            <p:cNvCxnSpPr>
              <a:stCxn id="187" idx="2"/>
              <a:endCxn id="174" idx="0"/>
            </p:cNvCxnSpPr>
            <p:nvPr/>
          </p:nvCxnSpPr>
          <p:spPr bwMode="auto">
            <a:xfrm>
              <a:off x="1991073" y="3242684"/>
              <a:ext cx="4230" cy="85198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0" name="Straight Connector 139"/>
            <p:cNvCxnSpPr/>
            <p:nvPr/>
          </p:nvCxnSpPr>
          <p:spPr bwMode="auto">
            <a:xfrm>
              <a:off x="1407477" y="3648621"/>
              <a:ext cx="1204913" cy="635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" name="Straight Connector 140"/>
            <p:cNvCxnSpPr>
              <a:stCxn id="188" idx="7"/>
            </p:cNvCxnSpPr>
            <p:nvPr/>
          </p:nvCxnSpPr>
          <p:spPr bwMode="auto">
            <a:xfrm>
              <a:off x="2218708" y="3154477"/>
              <a:ext cx="480042" cy="36977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" name="Straight Connector 141"/>
            <p:cNvCxnSpPr/>
            <p:nvPr/>
          </p:nvCxnSpPr>
          <p:spPr bwMode="auto">
            <a:xfrm>
              <a:off x="1300073" y="3786304"/>
              <a:ext cx="477927" cy="35707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" name="Straight Connector 142"/>
            <p:cNvCxnSpPr/>
            <p:nvPr/>
          </p:nvCxnSpPr>
          <p:spPr bwMode="auto">
            <a:xfrm flipH="1">
              <a:off x="2196042" y="3783542"/>
              <a:ext cx="508002" cy="3492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" name="Straight Connector 143"/>
            <p:cNvCxnSpPr/>
            <p:nvPr/>
          </p:nvCxnSpPr>
          <p:spPr bwMode="auto">
            <a:xfrm flipH="1">
              <a:off x="1287553" y="3166946"/>
              <a:ext cx="508002" cy="3492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28" name="Straight Connector 127"/>
          <p:cNvCxnSpPr/>
          <p:nvPr/>
        </p:nvCxnSpPr>
        <p:spPr bwMode="auto">
          <a:xfrm flipH="1" flipV="1">
            <a:off x="3046706" y="4899525"/>
            <a:ext cx="480877" cy="74409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9" name="Straight Connector 128"/>
          <p:cNvCxnSpPr/>
          <p:nvPr/>
        </p:nvCxnSpPr>
        <p:spPr bwMode="auto">
          <a:xfrm flipV="1">
            <a:off x="5523188" y="4840643"/>
            <a:ext cx="337735" cy="82312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0" name="TextBox 129"/>
          <p:cNvSpPr txBox="1"/>
          <p:nvPr/>
        </p:nvSpPr>
        <p:spPr>
          <a:xfrm>
            <a:off x="3493291" y="4997847"/>
            <a:ext cx="753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 2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543950" y="3911145"/>
            <a:ext cx="753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 3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629020" y="4121821"/>
            <a:ext cx="753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 1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070827" y="4972752"/>
            <a:ext cx="1701734" cy="616172"/>
            <a:chOff x="7073692" y="5469792"/>
            <a:chExt cx="1701734" cy="616172"/>
          </a:xfrm>
        </p:grpSpPr>
        <p:grpSp>
          <p:nvGrpSpPr>
            <p:cNvPr id="10" name="Group 9"/>
            <p:cNvGrpSpPr/>
            <p:nvPr/>
          </p:nvGrpSpPr>
          <p:grpSpPr>
            <a:xfrm>
              <a:off x="7073692" y="5469792"/>
              <a:ext cx="1701734" cy="616172"/>
              <a:chOff x="6946249" y="5096269"/>
              <a:chExt cx="1701734" cy="616172"/>
            </a:xfrm>
          </p:grpSpPr>
          <p:sp>
            <p:nvSpPr>
              <p:cNvPr id="399" name="Freeform 2"/>
              <p:cNvSpPr>
                <a:spLocks/>
              </p:cNvSpPr>
              <p:nvPr/>
            </p:nvSpPr>
            <p:spPr bwMode="auto">
              <a:xfrm>
                <a:off x="6946249" y="5096269"/>
                <a:ext cx="1701734" cy="616172"/>
              </a:xfrm>
              <a:custGeom>
                <a:avLst/>
                <a:gdLst>
                  <a:gd name="T0" fmla="*/ 648763 w 10001"/>
                  <a:gd name="T1" fmla="*/ 34777612 h 10125"/>
                  <a:gd name="T2" fmla="*/ 115976403 w 10001"/>
                  <a:gd name="T3" fmla="*/ 13733703 h 10125"/>
                  <a:gd name="T4" fmla="*/ 507700960 w 10001"/>
                  <a:gd name="T5" fmla="*/ 8662125 h 10125"/>
                  <a:gd name="T6" fmla="*/ 810212713 w 10001"/>
                  <a:gd name="T7" fmla="*/ 0 h 10125"/>
                  <a:gd name="T8" fmla="*/ 1090015738 w 10001"/>
                  <a:gd name="T9" fmla="*/ 8687929 h 10125"/>
                  <a:gd name="T10" fmla="*/ 1310938763 w 10001"/>
                  <a:gd name="T11" fmla="*/ 4279362 h 10125"/>
                  <a:gd name="T12" fmla="*/ 1620263134 w 10001"/>
                  <a:gd name="T13" fmla="*/ 25736690 h 10125"/>
                  <a:gd name="T14" fmla="*/ 1394798364 w 10001"/>
                  <a:gd name="T15" fmla="*/ 58525268 h 10125"/>
                  <a:gd name="T16" fmla="*/ 1134622140 w 10001"/>
                  <a:gd name="T17" fmla="*/ 80266624 h 10125"/>
                  <a:gd name="T18" fmla="*/ 860820276 w 10001"/>
                  <a:gd name="T19" fmla="*/ 76142271 h 10125"/>
                  <a:gd name="T20" fmla="*/ 708996782 w 10001"/>
                  <a:gd name="T21" fmla="*/ 85346835 h 10125"/>
                  <a:gd name="T22" fmla="*/ 509322667 w 10001"/>
                  <a:gd name="T23" fmla="*/ 86268164 h 10125"/>
                  <a:gd name="T24" fmla="*/ 353443899 w 10001"/>
                  <a:gd name="T25" fmla="*/ 67979516 h 10125"/>
                  <a:gd name="T26" fmla="*/ 192536914 w 10001"/>
                  <a:gd name="T27" fmla="*/ 64535347 h 10125"/>
                  <a:gd name="T28" fmla="*/ 648763 w 10001"/>
                  <a:gd name="T29" fmla="*/ 34777612 h 101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connsiteX0" fmla="*/ 4 w 10040"/>
                  <a:gd name="connsiteY0" fmla="*/ 4039 h 10125"/>
                  <a:gd name="connsiteX1" fmla="*/ 715 w 10040"/>
                  <a:gd name="connsiteY1" fmla="*/ 1595 h 10125"/>
                  <a:gd name="connsiteX2" fmla="*/ 3130 w 10040"/>
                  <a:gd name="connsiteY2" fmla="*/ 1006 h 10125"/>
                  <a:gd name="connsiteX3" fmla="*/ 4995 w 10040"/>
                  <a:gd name="connsiteY3" fmla="*/ 0 h 10125"/>
                  <a:gd name="connsiteX4" fmla="*/ 6720 w 10040"/>
                  <a:gd name="connsiteY4" fmla="*/ 1009 h 10125"/>
                  <a:gd name="connsiteX5" fmla="*/ 9989 w 10040"/>
                  <a:gd name="connsiteY5" fmla="*/ 2989 h 10125"/>
                  <a:gd name="connsiteX6" fmla="*/ 8599 w 10040"/>
                  <a:gd name="connsiteY6" fmla="*/ 6797 h 10125"/>
                  <a:gd name="connsiteX7" fmla="*/ 6995 w 10040"/>
                  <a:gd name="connsiteY7" fmla="*/ 9322 h 10125"/>
                  <a:gd name="connsiteX8" fmla="*/ 5307 w 10040"/>
                  <a:gd name="connsiteY8" fmla="*/ 8843 h 10125"/>
                  <a:gd name="connsiteX9" fmla="*/ 4371 w 10040"/>
                  <a:gd name="connsiteY9" fmla="*/ 9912 h 10125"/>
                  <a:gd name="connsiteX10" fmla="*/ 3140 w 10040"/>
                  <a:gd name="connsiteY10" fmla="*/ 10019 h 10125"/>
                  <a:gd name="connsiteX11" fmla="*/ 2179 w 10040"/>
                  <a:gd name="connsiteY11" fmla="*/ 7895 h 10125"/>
                  <a:gd name="connsiteX12" fmla="*/ 1187 w 10040"/>
                  <a:gd name="connsiteY12" fmla="*/ 7495 h 10125"/>
                  <a:gd name="connsiteX13" fmla="*/ 4 w 10040"/>
                  <a:gd name="connsiteY13" fmla="*/ 4039 h 10125"/>
                  <a:gd name="connsiteX0" fmla="*/ 4 w 8600"/>
                  <a:gd name="connsiteY0" fmla="*/ 4042 h 10128"/>
                  <a:gd name="connsiteX1" fmla="*/ 715 w 8600"/>
                  <a:gd name="connsiteY1" fmla="*/ 1598 h 10128"/>
                  <a:gd name="connsiteX2" fmla="*/ 3130 w 8600"/>
                  <a:gd name="connsiteY2" fmla="*/ 1009 h 10128"/>
                  <a:gd name="connsiteX3" fmla="*/ 4995 w 8600"/>
                  <a:gd name="connsiteY3" fmla="*/ 3 h 10128"/>
                  <a:gd name="connsiteX4" fmla="*/ 6720 w 8600"/>
                  <a:gd name="connsiteY4" fmla="*/ 1012 h 10128"/>
                  <a:gd name="connsiteX5" fmla="*/ 8599 w 8600"/>
                  <a:gd name="connsiteY5" fmla="*/ 6800 h 10128"/>
                  <a:gd name="connsiteX6" fmla="*/ 6995 w 8600"/>
                  <a:gd name="connsiteY6" fmla="*/ 9325 h 10128"/>
                  <a:gd name="connsiteX7" fmla="*/ 5307 w 8600"/>
                  <a:gd name="connsiteY7" fmla="*/ 8846 h 10128"/>
                  <a:gd name="connsiteX8" fmla="*/ 4371 w 8600"/>
                  <a:gd name="connsiteY8" fmla="*/ 9915 h 10128"/>
                  <a:gd name="connsiteX9" fmla="*/ 3140 w 8600"/>
                  <a:gd name="connsiteY9" fmla="*/ 10022 h 10128"/>
                  <a:gd name="connsiteX10" fmla="*/ 2179 w 8600"/>
                  <a:gd name="connsiteY10" fmla="*/ 7898 h 10128"/>
                  <a:gd name="connsiteX11" fmla="*/ 1187 w 8600"/>
                  <a:gd name="connsiteY11" fmla="*/ 7498 h 10128"/>
                  <a:gd name="connsiteX12" fmla="*/ 4 w 8600"/>
                  <a:gd name="connsiteY12" fmla="*/ 4042 h 10128"/>
                  <a:gd name="connsiteX0" fmla="*/ 4 w 9326"/>
                  <a:gd name="connsiteY0" fmla="*/ 3988 h 9997"/>
                  <a:gd name="connsiteX1" fmla="*/ 830 w 9326"/>
                  <a:gd name="connsiteY1" fmla="*/ 1575 h 9997"/>
                  <a:gd name="connsiteX2" fmla="*/ 3639 w 9326"/>
                  <a:gd name="connsiteY2" fmla="*/ 993 h 9997"/>
                  <a:gd name="connsiteX3" fmla="*/ 5807 w 9326"/>
                  <a:gd name="connsiteY3" fmla="*/ 0 h 9997"/>
                  <a:gd name="connsiteX4" fmla="*/ 7813 w 9326"/>
                  <a:gd name="connsiteY4" fmla="*/ 996 h 9997"/>
                  <a:gd name="connsiteX5" fmla="*/ 9324 w 9326"/>
                  <a:gd name="connsiteY5" fmla="*/ 5746 h 9997"/>
                  <a:gd name="connsiteX6" fmla="*/ 8133 w 9326"/>
                  <a:gd name="connsiteY6" fmla="*/ 9204 h 9997"/>
                  <a:gd name="connsiteX7" fmla="*/ 6170 w 9326"/>
                  <a:gd name="connsiteY7" fmla="*/ 8731 h 9997"/>
                  <a:gd name="connsiteX8" fmla="*/ 5082 w 9326"/>
                  <a:gd name="connsiteY8" fmla="*/ 9787 h 9997"/>
                  <a:gd name="connsiteX9" fmla="*/ 3650 w 9326"/>
                  <a:gd name="connsiteY9" fmla="*/ 9892 h 9997"/>
                  <a:gd name="connsiteX10" fmla="*/ 2533 w 9326"/>
                  <a:gd name="connsiteY10" fmla="*/ 7795 h 9997"/>
                  <a:gd name="connsiteX11" fmla="*/ 1379 w 9326"/>
                  <a:gd name="connsiteY11" fmla="*/ 7400 h 9997"/>
                  <a:gd name="connsiteX12" fmla="*/ 4 w 9326"/>
                  <a:gd name="connsiteY12" fmla="*/ 3988 h 9997"/>
                  <a:gd name="connsiteX0" fmla="*/ 4 w 10001"/>
                  <a:gd name="connsiteY0" fmla="*/ 3989 h 10041"/>
                  <a:gd name="connsiteX1" fmla="*/ 890 w 10001"/>
                  <a:gd name="connsiteY1" fmla="*/ 1575 h 10041"/>
                  <a:gd name="connsiteX2" fmla="*/ 3902 w 10001"/>
                  <a:gd name="connsiteY2" fmla="*/ 993 h 10041"/>
                  <a:gd name="connsiteX3" fmla="*/ 6227 w 10001"/>
                  <a:gd name="connsiteY3" fmla="*/ 0 h 10041"/>
                  <a:gd name="connsiteX4" fmla="*/ 8378 w 10001"/>
                  <a:gd name="connsiteY4" fmla="*/ 996 h 10041"/>
                  <a:gd name="connsiteX5" fmla="*/ 9998 w 10001"/>
                  <a:gd name="connsiteY5" fmla="*/ 5748 h 10041"/>
                  <a:gd name="connsiteX6" fmla="*/ 8721 w 10001"/>
                  <a:gd name="connsiteY6" fmla="*/ 9207 h 10041"/>
                  <a:gd name="connsiteX7" fmla="*/ 5449 w 10001"/>
                  <a:gd name="connsiteY7" fmla="*/ 9790 h 10041"/>
                  <a:gd name="connsiteX8" fmla="*/ 3914 w 10001"/>
                  <a:gd name="connsiteY8" fmla="*/ 9895 h 10041"/>
                  <a:gd name="connsiteX9" fmla="*/ 2716 w 10001"/>
                  <a:gd name="connsiteY9" fmla="*/ 7797 h 10041"/>
                  <a:gd name="connsiteX10" fmla="*/ 1479 w 10001"/>
                  <a:gd name="connsiteY10" fmla="*/ 7402 h 10041"/>
                  <a:gd name="connsiteX11" fmla="*/ 4 w 10001"/>
                  <a:gd name="connsiteY11" fmla="*/ 3989 h 10041"/>
                  <a:gd name="connsiteX0" fmla="*/ 4 w 10001"/>
                  <a:gd name="connsiteY0" fmla="*/ 3989 h 14825"/>
                  <a:gd name="connsiteX1" fmla="*/ 890 w 10001"/>
                  <a:gd name="connsiteY1" fmla="*/ 1575 h 14825"/>
                  <a:gd name="connsiteX2" fmla="*/ 3902 w 10001"/>
                  <a:gd name="connsiteY2" fmla="*/ 993 h 14825"/>
                  <a:gd name="connsiteX3" fmla="*/ 6227 w 10001"/>
                  <a:gd name="connsiteY3" fmla="*/ 0 h 14825"/>
                  <a:gd name="connsiteX4" fmla="*/ 8378 w 10001"/>
                  <a:gd name="connsiteY4" fmla="*/ 996 h 14825"/>
                  <a:gd name="connsiteX5" fmla="*/ 9998 w 10001"/>
                  <a:gd name="connsiteY5" fmla="*/ 5748 h 14825"/>
                  <a:gd name="connsiteX6" fmla="*/ 8721 w 10001"/>
                  <a:gd name="connsiteY6" fmla="*/ 9207 h 14825"/>
                  <a:gd name="connsiteX7" fmla="*/ 6011 w 10001"/>
                  <a:gd name="connsiteY7" fmla="*/ 14823 h 14825"/>
                  <a:gd name="connsiteX8" fmla="*/ 3914 w 10001"/>
                  <a:gd name="connsiteY8" fmla="*/ 9895 h 14825"/>
                  <a:gd name="connsiteX9" fmla="*/ 2716 w 10001"/>
                  <a:gd name="connsiteY9" fmla="*/ 7797 h 14825"/>
                  <a:gd name="connsiteX10" fmla="*/ 1479 w 10001"/>
                  <a:gd name="connsiteY10" fmla="*/ 7402 h 14825"/>
                  <a:gd name="connsiteX11" fmla="*/ 4 w 10001"/>
                  <a:gd name="connsiteY11" fmla="*/ 3989 h 14825"/>
                  <a:gd name="connsiteX0" fmla="*/ 4 w 10001"/>
                  <a:gd name="connsiteY0" fmla="*/ 7436 h 18272"/>
                  <a:gd name="connsiteX1" fmla="*/ 890 w 10001"/>
                  <a:gd name="connsiteY1" fmla="*/ 5022 h 18272"/>
                  <a:gd name="connsiteX2" fmla="*/ 3902 w 10001"/>
                  <a:gd name="connsiteY2" fmla="*/ 4440 h 18272"/>
                  <a:gd name="connsiteX3" fmla="*/ 6026 w 10001"/>
                  <a:gd name="connsiteY3" fmla="*/ 0 h 18272"/>
                  <a:gd name="connsiteX4" fmla="*/ 8378 w 10001"/>
                  <a:gd name="connsiteY4" fmla="*/ 4443 h 18272"/>
                  <a:gd name="connsiteX5" fmla="*/ 9998 w 10001"/>
                  <a:gd name="connsiteY5" fmla="*/ 9195 h 18272"/>
                  <a:gd name="connsiteX6" fmla="*/ 8721 w 10001"/>
                  <a:gd name="connsiteY6" fmla="*/ 12654 h 18272"/>
                  <a:gd name="connsiteX7" fmla="*/ 6011 w 10001"/>
                  <a:gd name="connsiteY7" fmla="*/ 18270 h 18272"/>
                  <a:gd name="connsiteX8" fmla="*/ 3914 w 10001"/>
                  <a:gd name="connsiteY8" fmla="*/ 13342 h 18272"/>
                  <a:gd name="connsiteX9" fmla="*/ 2716 w 10001"/>
                  <a:gd name="connsiteY9" fmla="*/ 11244 h 18272"/>
                  <a:gd name="connsiteX10" fmla="*/ 1479 w 10001"/>
                  <a:gd name="connsiteY10" fmla="*/ 10849 h 18272"/>
                  <a:gd name="connsiteX11" fmla="*/ 4 w 10001"/>
                  <a:gd name="connsiteY11" fmla="*/ 7436 h 18272"/>
                  <a:gd name="connsiteX0" fmla="*/ 1 w 9998"/>
                  <a:gd name="connsiteY0" fmla="*/ 7436 h 18272"/>
                  <a:gd name="connsiteX1" fmla="*/ 3899 w 9998"/>
                  <a:gd name="connsiteY1" fmla="*/ 4440 h 18272"/>
                  <a:gd name="connsiteX2" fmla="*/ 6023 w 9998"/>
                  <a:gd name="connsiteY2" fmla="*/ 0 h 18272"/>
                  <a:gd name="connsiteX3" fmla="*/ 8375 w 9998"/>
                  <a:gd name="connsiteY3" fmla="*/ 4443 h 18272"/>
                  <a:gd name="connsiteX4" fmla="*/ 9995 w 9998"/>
                  <a:gd name="connsiteY4" fmla="*/ 9195 h 18272"/>
                  <a:gd name="connsiteX5" fmla="*/ 8718 w 9998"/>
                  <a:gd name="connsiteY5" fmla="*/ 12654 h 18272"/>
                  <a:gd name="connsiteX6" fmla="*/ 6008 w 9998"/>
                  <a:gd name="connsiteY6" fmla="*/ 18270 h 18272"/>
                  <a:gd name="connsiteX7" fmla="*/ 3911 w 9998"/>
                  <a:gd name="connsiteY7" fmla="*/ 13342 h 18272"/>
                  <a:gd name="connsiteX8" fmla="*/ 2713 w 9998"/>
                  <a:gd name="connsiteY8" fmla="*/ 11244 h 18272"/>
                  <a:gd name="connsiteX9" fmla="*/ 1476 w 9998"/>
                  <a:gd name="connsiteY9" fmla="*/ 10849 h 18272"/>
                  <a:gd name="connsiteX10" fmla="*/ 1 w 9998"/>
                  <a:gd name="connsiteY10" fmla="*/ 7436 h 18272"/>
                  <a:gd name="connsiteX0" fmla="*/ 35 w 8559"/>
                  <a:gd name="connsiteY0" fmla="*/ 5938 h 10000"/>
                  <a:gd name="connsiteX1" fmla="*/ 2459 w 8559"/>
                  <a:gd name="connsiteY1" fmla="*/ 2430 h 10000"/>
                  <a:gd name="connsiteX2" fmla="*/ 4583 w 8559"/>
                  <a:gd name="connsiteY2" fmla="*/ 0 h 10000"/>
                  <a:gd name="connsiteX3" fmla="*/ 6936 w 8559"/>
                  <a:gd name="connsiteY3" fmla="*/ 2432 h 10000"/>
                  <a:gd name="connsiteX4" fmla="*/ 8556 w 8559"/>
                  <a:gd name="connsiteY4" fmla="*/ 5032 h 10000"/>
                  <a:gd name="connsiteX5" fmla="*/ 7279 w 8559"/>
                  <a:gd name="connsiteY5" fmla="*/ 6925 h 10000"/>
                  <a:gd name="connsiteX6" fmla="*/ 4568 w 8559"/>
                  <a:gd name="connsiteY6" fmla="*/ 9999 h 10000"/>
                  <a:gd name="connsiteX7" fmla="*/ 2471 w 8559"/>
                  <a:gd name="connsiteY7" fmla="*/ 7302 h 10000"/>
                  <a:gd name="connsiteX8" fmla="*/ 1273 w 8559"/>
                  <a:gd name="connsiteY8" fmla="*/ 6154 h 10000"/>
                  <a:gd name="connsiteX9" fmla="*/ 35 w 8559"/>
                  <a:gd name="connsiteY9" fmla="*/ 5938 h 10000"/>
                  <a:gd name="connsiteX0" fmla="*/ 49 w 9820"/>
                  <a:gd name="connsiteY0" fmla="*/ 4655 h 10000"/>
                  <a:gd name="connsiteX1" fmla="*/ 2693 w 9820"/>
                  <a:gd name="connsiteY1" fmla="*/ 2430 h 10000"/>
                  <a:gd name="connsiteX2" fmla="*/ 5175 w 9820"/>
                  <a:gd name="connsiteY2" fmla="*/ 0 h 10000"/>
                  <a:gd name="connsiteX3" fmla="*/ 7924 w 9820"/>
                  <a:gd name="connsiteY3" fmla="*/ 2432 h 10000"/>
                  <a:gd name="connsiteX4" fmla="*/ 9816 w 9820"/>
                  <a:gd name="connsiteY4" fmla="*/ 5032 h 10000"/>
                  <a:gd name="connsiteX5" fmla="*/ 8324 w 9820"/>
                  <a:gd name="connsiteY5" fmla="*/ 6925 h 10000"/>
                  <a:gd name="connsiteX6" fmla="*/ 5157 w 9820"/>
                  <a:gd name="connsiteY6" fmla="*/ 9999 h 10000"/>
                  <a:gd name="connsiteX7" fmla="*/ 2707 w 9820"/>
                  <a:gd name="connsiteY7" fmla="*/ 7302 h 10000"/>
                  <a:gd name="connsiteX8" fmla="*/ 1307 w 9820"/>
                  <a:gd name="connsiteY8" fmla="*/ 6154 h 10000"/>
                  <a:gd name="connsiteX9" fmla="*/ 49 w 9820"/>
                  <a:gd name="connsiteY9" fmla="*/ 4655 h 10000"/>
                  <a:gd name="connsiteX0" fmla="*/ 45 w 9995"/>
                  <a:gd name="connsiteY0" fmla="*/ 4655 h 10000"/>
                  <a:gd name="connsiteX1" fmla="*/ 2737 w 9995"/>
                  <a:gd name="connsiteY1" fmla="*/ 2430 h 10000"/>
                  <a:gd name="connsiteX2" fmla="*/ 5265 w 9995"/>
                  <a:gd name="connsiteY2" fmla="*/ 0 h 10000"/>
                  <a:gd name="connsiteX3" fmla="*/ 8064 w 9995"/>
                  <a:gd name="connsiteY3" fmla="*/ 2432 h 10000"/>
                  <a:gd name="connsiteX4" fmla="*/ 9991 w 9995"/>
                  <a:gd name="connsiteY4" fmla="*/ 5032 h 10000"/>
                  <a:gd name="connsiteX5" fmla="*/ 8472 w 9995"/>
                  <a:gd name="connsiteY5" fmla="*/ 6925 h 10000"/>
                  <a:gd name="connsiteX6" fmla="*/ 5247 w 9995"/>
                  <a:gd name="connsiteY6" fmla="*/ 9999 h 10000"/>
                  <a:gd name="connsiteX7" fmla="*/ 2752 w 9995"/>
                  <a:gd name="connsiteY7" fmla="*/ 7302 h 10000"/>
                  <a:gd name="connsiteX8" fmla="*/ 1374 w 9995"/>
                  <a:gd name="connsiteY8" fmla="*/ 6984 h 10000"/>
                  <a:gd name="connsiteX9" fmla="*/ 45 w 9995"/>
                  <a:gd name="connsiteY9" fmla="*/ 4655 h 10000"/>
                  <a:gd name="connsiteX0" fmla="*/ 45 w 10000"/>
                  <a:gd name="connsiteY0" fmla="*/ 5032 h 10377"/>
                  <a:gd name="connsiteX1" fmla="*/ 2738 w 10000"/>
                  <a:gd name="connsiteY1" fmla="*/ 2807 h 10377"/>
                  <a:gd name="connsiteX2" fmla="*/ 4886 w 10000"/>
                  <a:gd name="connsiteY2" fmla="*/ 0 h 10377"/>
                  <a:gd name="connsiteX3" fmla="*/ 8068 w 10000"/>
                  <a:gd name="connsiteY3" fmla="*/ 2809 h 10377"/>
                  <a:gd name="connsiteX4" fmla="*/ 9996 w 10000"/>
                  <a:gd name="connsiteY4" fmla="*/ 5409 h 10377"/>
                  <a:gd name="connsiteX5" fmla="*/ 8476 w 10000"/>
                  <a:gd name="connsiteY5" fmla="*/ 7302 h 10377"/>
                  <a:gd name="connsiteX6" fmla="*/ 5250 w 10000"/>
                  <a:gd name="connsiteY6" fmla="*/ 10376 h 10377"/>
                  <a:gd name="connsiteX7" fmla="*/ 2753 w 10000"/>
                  <a:gd name="connsiteY7" fmla="*/ 7679 h 10377"/>
                  <a:gd name="connsiteX8" fmla="*/ 1375 w 10000"/>
                  <a:gd name="connsiteY8" fmla="*/ 7361 h 10377"/>
                  <a:gd name="connsiteX9" fmla="*/ 45 w 10000"/>
                  <a:gd name="connsiteY9" fmla="*/ 5032 h 10377"/>
                  <a:gd name="connsiteX0" fmla="*/ 45 w 10000"/>
                  <a:gd name="connsiteY0" fmla="*/ 5036 h 10381"/>
                  <a:gd name="connsiteX1" fmla="*/ 2738 w 10000"/>
                  <a:gd name="connsiteY1" fmla="*/ 2811 h 10381"/>
                  <a:gd name="connsiteX2" fmla="*/ 4886 w 10000"/>
                  <a:gd name="connsiteY2" fmla="*/ 4 h 10381"/>
                  <a:gd name="connsiteX3" fmla="*/ 8068 w 10000"/>
                  <a:gd name="connsiteY3" fmla="*/ 2813 h 10381"/>
                  <a:gd name="connsiteX4" fmla="*/ 9996 w 10000"/>
                  <a:gd name="connsiteY4" fmla="*/ 5413 h 10381"/>
                  <a:gd name="connsiteX5" fmla="*/ 8476 w 10000"/>
                  <a:gd name="connsiteY5" fmla="*/ 7306 h 10381"/>
                  <a:gd name="connsiteX6" fmla="*/ 5250 w 10000"/>
                  <a:gd name="connsiteY6" fmla="*/ 10380 h 10381"/>
                  <a:gd name="connsiteX7" fmla="*/ 2753 w 10000"/>
                  <a:gd name="connsiteY7" fmla="*/ 7683 h 10381"/>
                  <a:gd name="connsiteX8" fmla="*/ 1375 w 10000"/>
                  <a:gd name="connsiteY8" fmla="*/ 7365 h 10381"/>
                  <a:gd name="connsiteX9" fmla="*/ 45 w 10000"/>
                  <a:gd name="connsiteY9" fmla="*/ 5036 h 10381"/>
                  <a:gd name="connsiteX0" fmla="*/ 45 w 10000"/>
                  <a:gd name="connsiteY0" fmla="*/ 5036 h 10796"/>
                  <a:gd name="connsiteX1" fmla="*/ 2738 w 10000"/>
                  <a:gd name="connsiteY1" fmla="*/ 2811 h 10796"/>
                  <a:gd name="connsiteX2" fmla="*/ 4886 w 10000"/>
                  <a:gd name="connsiteY2" fmla="*/ 4 h 10796"/>
                  <a:gd name="connsiteX3" fmla="*/ 8068 w 10000"/>
                  <a:gd name="connsiteY3" fmla="*/ 2813 h 10796"/>
                  <a:gd name="connsiteX4" fmla="*/ 9996 w 10000"/>
                  <a:gd name="connsiteY4" fmla="*/ 5413 h 10796"/>
                  <a:gd name="connsiteX5" fmla="*/ 8476 w 10000"/>
                  <a:gd name="connsiteY5" fmla="*/ 7306 h 10796"/>
                  <a:gd name="connsiteX6" fmla="*/ 5202 w 10000"/>
                  <a:gd name="connsiteY6" fmla="*/ 10795 h 10796"/>
                  <a:gd name="connsiteX7" fmla="*/ 2753 w 10000"/>
                  <a:gd name="connsiteY7" fmla="*/ 7683 h 10796"/>
                  <a:gd name="connsiteX8" fmla="*/ 1375 w 10000"/>
                  <a:gd name="connsiteY8" fmla="*/ 7365 h 10796"/>
                  <a:gd name="connsiteX9" fmla="*/ 45 w 10000"/>
                  <a:gd name="connsiteY9" fmla="*/ 5036 h 10796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 w 9959"/>
                  <a:gd name="connsiteY0" fmla="*/ 5593 h 11352"/>
                  <a:gd name="connsiteX1" fmla="*/ 1089 w 9959"/>
                  <a:gd name="connsiteY1" fmla="*/ 469 h 11352"/>
                  <a:gd name="connsiteX2" fmla="*/ 4845 w 9959"/>
                  <a:gd name="connsiteY2" fmla="*/ 561 h 11352"/>
                  <a:gd name="connsiteX3" fmla="*/ 8027 w 9959"/>
                  <a:gd name="connsiteY3" fmla="*/ 3370 h 11352"/>
                  <a:gd name="connsiteX4" fmla="*/ 9955 w 9959"/>
                  <a:gd name="connsiteY4" fmla="*/ 5970 h 11352"/>
                  <a:gd name="connsiteX5" fmla="*/ 8435 w 9959"/>
                  <a:gd name="connsiteY5" fmla="*/ 7863 h 11352"/>
                  <a:gd name="connsiteX6" fmla="*/ 5161 w 9959"/>
                  <a:gd name="connsiteY6" fmla="*/ 11352 h 11352"/>
                  <a:gd name="connsiteX7" fmla="*/ 2712 w 9959"/>
                  <a:gd name="connsiteY7" fmla="*/ 8240 h 11352"/>
                  <a:gd name="connsiteX8" fmla="*/ 1334 w 9959"/>
                  <a:gd name="connsiteY8" fmla="*/ 7922 h 11352"/>
                  <a:gd name="connsiteX9" fmla="*/ 4 w 9959"/>
                  <a:gd name="connsiteY9" fmla="*/ 5593 h 11352"/>
                  <a:gd name="connsiteX0" fmla="*/ 0 w 11223"/>
                  <a:gd name="connsiteY0" fmla="*/ 3835 h 9929"/>
                  <a:gd name="connsiteX1" fmla="*/ 2316 w 11223"/>
                  <a:gd name="connsiteY1" fmla="*/ 342 h 9929"/>
                  <a:gd name="connsiteX2" fmla="*/ 6088 w 11223"/>
                  <a:gd name="connsiteY2" fmla="*/ 423 h 9929"/>
                  <a:gd name="connsiteX3" fmla="*/ 9283 w 11223"/>
                  <a:gd name="connsiteY3" fmla="*/ 2898 h 9929"/>
                  <a:gd name="connsiteX4" fmla="*/ 11219 w 11223"/>
                  <a:gd name="connsiteY4" fmla="*/ 5188 h 9929"/>
                  <a:gd name="connsiteX5" fmla="*/ 9693 w 11223"/>
                  <a:gd name="connsiteY5" fmla="*/ 6856 h 9929"/>
                  <a:gd name="connsiteX6" fmla="*/ 6405 w 11223"/>
                  <a:gd name="connsiteY6" fmla="*/ 9929 h 9929"/>
                  <a:gd name="connsiteX7" fmla="*/ 3946 w 11223"/>
                  <a:gd name="connsiteY7" fmla="*/ 7188 h 9929"/>
                  <a:gd name="connsiteX8" fmla="*/ 2562 w 11223"/>
                  <a:gd name="connsiteY8" fmla="*/ 6908 h 9929"/>
                  <a:gd name="connsiteX9" fmla="*/ 0 w 11223"/>
                  <a:gd name="connsiteY9" fmla="*/ 3835 h 9929"/>
                  <a:gd name="connsiteX0" fmla="*/ 0 w 9999"/>
                  <a:gd name="connsiteY0" fmla="*/ 3862 h 10000"/>
                  <a:gd name="connsiteX1" fmla="*/ 2064 w 9999"/>
                  <a:gd name="connsiteY1" fmla="*/ 344 h 10000"/>
                  <a:gd name="connsiteX2" fmla="*/ 5425 w 9999"/>
                  <a:gd name="connsiteY2" fmla="*/ 426 h 10000"/>
                  <a:gd name="connsiteX3" fmla="*/ 8271 w 9999"/>
                  <a:gd name="connsiteY3" fmla="*/ 2919 h 10000"/>
                  <a:gd name="connsiteX4" fmla="*/ 9996 w 9999"/>
                  <a:gd name="connsiteY4" fmla="*/ 5225 h 10000"/>
                  <a:gd name="connsiteX5" fmla="*/ 8637 w 9999"/>
                  <a:gd name="connsiteY5" fmla="*/ 6905 h 10000"/>
                  <a:gd name="connsiteX6" fmla="*/ 5707 w 9999"/>
                  <a:gd name="connsiteY6" fmla="*/ 10000 h 10000"/>
                  <a:gd name="connsiteX7" fmla="*/ 2283 w 9999"/>
                  <a:gd name="connsiteY7" fmla="*/ 6957 h 10000"/>
                  <a:gd name="connsiteX8" fmla="*/ 0 w 9999"/>
                  <a:gd name="connsiteY8" fmla="*/ 3862 h 10000"/>
                  <a:gd name="connsiteX0" fmla="*/ 124 w 10124"/>
                  <a:gd name="connsiteY0" fmla="*/ 3862 h 10000"/>
                  <a:gd name="connsiteX1" fmla="*/ 2188 w 10124"/>
                  <a:gd name="connsiteY1" fmla="*/ 344 h 10000"/>
                  <a:gd name="connsiteX2" fmla="*/ 5550 w 10124"/>
                  <a:gd name="connsiteY2" fmla="*/ 426 h 10000"/>
                  <a:gd name="connsiteX3" fmla="*/ 8396 w 10124"/>
                  <a:gd name="connsiteY3" fmla="*/ 2919 h 10000"/>
                  <a:gd name="connsiteX4" fmla="*/ 10121 w 10124"/>
                  <a:gd name="connsiteY4" fmla="*/ 5225 h 10000"/>
                  <a:gd name="connsiteX5" fmla="*/ 8762 w 10124"/>
                  <a:gd name="connsiteY5" fmla="*/ 6905 h 10000"/>
                  <a:gd name="connsiteX6" fmla="*/ 5832 w 10124"/>
                  <a:gd name="connsiteY6" fmla="*/ 10000 h 10000"/>
                  <a:gd name="connsiteX7" fmla="*/ 124 w 10124"/>
                  <a:gd name="connsiteY7" fmla="*/ 3862 h 10000"/>
                  <a:gd name="connsiteX0" fmla="*/ 43 w 10045"/>
                  <a:gd name="connsiteY0" fmla="*/ 3862 h 6912"/>
                  <a:gd name="connsiteX1" fmla="*/ 2107 w 10045"/>
                  <a:gd name="connsiteY1" fmla="*/ 344 h 6912"/>
                  <a:gd name="connsiteX2" fmla="*/ 5469 w 10045"/>
                  <a:gd name="connsiteY2" fmla="*/ 426 h 6912"/>
                  <a:gd name="connsiteX3" fmla="*/ 8315 w 10045"/>
                  <a:gd name="connsiteY3" fmla="*/ 2919 h 6912"/>
                  <a:gd name="connsiteX4" fmla="*/ 10040 w 10045"/>
                  <a:gd name="connsiteY4" fmla="*/ 5225 h 6912"/>
                  <a:gd name="connsiteX5" fmla="*/ 8681 w 10045"/>
                  <a:gd name="connsiteY5" fmla="*/ 6905 h 6912"/>
                  <a:gd name="connsiteX6" fmla="*/ 3967 w 10045"/>
                  <a:gd name="connsiteY6" fmla="*/ 5885 h 6912"/>
                  <a:gd name="connsiteX7" fmla="*/ 43 w 10045"/>
                  <a:gd name="connsiteY7" fmla="*/ 3862 h 6912"/>
                  <a:gd name="connsiteX0" fmla="*/ 47 w 10004"/>
                  <a:gd name="connsiteY0" fmla="*/ 5106 h 9519"/>
                  <a:gd name="connsiteX1" fmla="*/ 2102 w 10004"/>
                  <a:gd name="connsiteY1" fmla="*/ 17 h 9519"/>
                  <a:gd name="connsiteX2" fmla="*/ 6651 w 10004"/>
                  <a:gd name="connsiteY2" fmla="*/ 3484 h 9519"/>
                  <a:gd name="connsiteX3" fmla="*/ 8282 w 10004"/>
                  <a:gd name="connsiteY3" fmla="*/ 3742 h 9519"/>
                  <a:gd name="connsiteX4" fmla="*/ 9999 w 10004"/>
                  <a:gd name="connsiteY4" fmla="*/ 7078 h 9519"/>
                  <a:gd name="connsiteX5" fmla="*/ 8646 w 10004"/>
                  <a:gd name="connsiteY5" fmla="*/ 9509 h 9519"/>
                  <a:gd name="connsiteX6" fmla="*/ 3953 w 10004"/>
                  <a:gd name="connsiteY6" fmla="*/ 8033 h 9519"/>
                  <a:gd name="connsiteX7" fmla="*/ 47 w 10004"/>
                  <a:gd name="connsiteY7" fmla="*/ 5106 h 9519"/>
                  <a:gd name="connsiteX0" fmla="*/ 43 w 9996"/>
                  <a:gd name="connsiteY0" fmla="*/ 6232 h 10868"/>
                  <a:gd name="connsiteX1" fmla="*/ 2097 w 9996"/>
                  <a:gd name="connsiteY1" fmla="*/ 886 h 10868"/>
                  <a:gd name="connsiteX2" fmla="*/ 5642 w 9996"/>
                  <a:gd name="connsiteY2" fmla="*/ 385 h 10868"/>
                  <a:gd name="connsiteX3" fmla="*/ 8275 w 9996"/>
                  <a:gd name="connsiteY3" fmla="*/ 4799 h 10868"/>
                  <a:gd name="connsiteX4" fmla="*/ 9991 w 9996"/>
                  <a:gd name="connsiteY4" fmla="*/ 8304 h 10868"/>
                  <a:gd name="connsiteX5" fmla="*/ 8639 w 9996"/>
                  <a:gd name="connsiteY5" fmla="*/ 10857 h 10868"/>
                  <a:gd name="connsiteX6" fmla="*/ 3947 w 9996"/>
                  <a:gd name="connsiteY6" fmla="*/ 9307 h 10868"/>
                  <a:gd name="connsiteX7" fmla="*/ 43 w 9996"/>
                  <a:gd name="connsiteY7" fmla="*/ 6232 h 10868"/>
                  <a:gd name="connsiteX0" fmla="*/ 43 w 10004"/>
                  <a:gd name="connsiteY0" fmla="*/ 5543 h 9809"/>
                  <a:gd name="connsiteX1" fmla="*/ 2098 w 10004"/>
                  <a:gd name="connsiteY1" fmla="*/ 624 h 9809"/>
                  <a:gd name="connsiteX2" fmla="*/ 5644 w 10004"/>
                  <a:gd name="connsiteY2" fmla="*/ 163 h 9809"/>
                  <a:gd name="connsiteX3" fmla="*/ 8163 w 10004"/>
                  <a:gd name="connsiteY3" fmla="*/ 1492 h 9809"/>
                  <a:gd name="connsiteX4" fmla="*/ 9995 w 10004"/>
                  <a:gd name="connsiteY4" fmla="*/ 7450 h 9809"/>
                  <a:gd name="connsiteX5" fmla="*/ 8642 w 10004"/>
                  <a:gd name="connsiteY5" fmla="*/ 9799 h 9809"/>
                  <a:gd name="connsiteX6" fmla="*/ 3949 w 10004"/>
                  <a:gd name="connsiteY6" fmla="*/ 8373 h 9809"/>
                  <a:gd name="connsiteX7" fmla="*/ 43 w 10004"/>
                  <a:gd name="connsiteY7" fmla="*/ 5543 h 9809"/>
                  <a:gd name="connsiteX0" fmla="*/ 43 w 8950"/>
                  <a:gd name="connsiteY0" fmla="*/ 5651 h 10081"/>
                  <a:gd name="connsiteX1" fmla="*/ 2097 w 8950"/>
                  <a:gd name="connsiteY1" fmla="*/ 636 h 10081"/>
                  <a:gd name="connsiteX2" fmla="*/ 5642 w 8950"/>
                  <a:gd name="connsiteY2" fmla="*/ 166 h 10081"/>
                  <a:gd name="connsiteX3" fmla="*/ 8160 w 8950"/>
                  <a:gd name="connsiteY3" fmla="*/ 1521 h 10081"/>
                  <a:gd name="connsiteX4" fmla="*/ 8473 w 8950"/>
                  <a:gd name="connsiteY4" fmla="*/ 5322 h 10081"/>
                  <a:gd name="connsiteX5" fmla="*/ 8639 w 8950"/>
                  <a:gd name="connsiteY5" fmla="*/ 9990 h 10081"/>
                  <a:gd name="connsiteX6" fmla="*/ 3947 w 8950"/>
                  <a:gd name="connsiteY6" fmla="*/ 8536 h 10081"/>
                  <a:gd name="connsiteX7" fmla="*/ 43 w 8950"/>
                  <a:gd name="connsiteY7" fmla="*/ 5651 h 10081"/>
                  <a:gd name="connsiteX0" fmla="*/ 48 w 9651"/>
                  <a:gd name="connsiteY0" fmla="*/ 5606 h 8648"/>
                  <a:gd name="connsiteX1" fmla="*/ 2343 w 9651"/>
                  <a:gd name="connsiteY1" fmla="*/ 631 h 8648"/>
                  <a:gd name="connsiteX2" fmla="*/ 6304 w 9651"/>
                  <a:gd name="connsiteY2" fmla="*/ 165 h 8648"/>
                  <a:gd name="connsiteX3" fmla="*/ 9117 w 9651"/>
                  <a:gd name="connsiteY3" fmla="*/ 1509 h 8648"/>
                  <a:gd name="connsiteX4" fmla="*/ 9467 w 9651"/>
                  <a:gd name="connsiteY4" fmla="*/ 5279 h 8648"/>
                  <a:gd name="connsiteX5" fmla="*/ 6997 w 9651"/>
                  <a:gd name="connsiteY5" fmla="*/ 8019 h 8648"/>
                  <a:gd name="connsiteX6" fmla="*/ 4410 w 9651"/>
                  <a:gd name="connsiteY6" fmla="*/ 8467 h 8648"/>
                  <a:gd name="connsiteX7" fmla="*/ 48 w 9651"/>
                  <a:gd name="connsiteY7" fmla="*/ 5606 h 8648"/>
                  <a:gd name="connsiteX0" fmla="*/ 41 w 9991"/>
                  <a:gd name="connsiteY0" fmla="*/ 6482 h 9316"/>
                  <a:gd name="connsiteX1" fmla="*/ 2419 w 9991"/>
                  <a:gd name="connsiteY1" fmla="*/ 730 h 9316"/>
                  <a:gd name="connsiteX2" fmla="*/ 6523 w 9991"/>
                  <a:gd name="connsiteY2" fmla="*/ 191 h 9316"/>
                  <a:gd name="connsiteX3" fmla="*/ 9438 w 9991"/>
                  <a:gd name="connsiteY3" fmla="*/ 1745 h 9316"/>
                  <a:gd name="connsiteX4" fmla="*/ 9800 w 9991"/>
                  <a:gd name="connsiteY4" fmla="*/ 6104 h 9316"/>
                  <a:gd name="connsiteX5" fmla="*/ 7241 w 9991"/>
                  <a:gd name="connsiteY5" fmla="*/ 9273 h 9316"/>
                  <a:gd name="connsiteX6" fmla="*/ 1411 w 9991"/>
                  <a:gd name="connsiteY6" fmla="*/ 7856 h 9316"/>
                  <a:gd name="connsiteX7" fmla="*/ 41 w 9991"/>
                  <a:gd name="connsiteY7" fmla="*/ 6482 h 9316"/>
                  <a:gd name="connsiteX0" fmla="*/ 19 w 10708"/>
                  <a:gd name="connsiteY0" fmla="*/ 7721 h 10038"/>
                  <a:gd name="connsiteX1" fmla="*/ 3129 w 10708"/>
                  <a:gd name="connsiteY1" fmla="*/ 825 h 10038"/>
                  <a:gd name="connsiteX2" fmla="*/ 7237 w 10708"/>
                  <a:gd name="connsiteY2" fmla="*/ 246 h 10038"/>
                  <a:gd name="connsiteX3" fmla="*/ 10155 w 10708"/>
                  <a:gd name="connsiteY3" fmla="*/ 1914 h 10038"/>
                  <a:gd name="connsiteX4" fmla="*/ 10517 w 10708"/>
                  <a:gd name="connsiteY4" fmla="*/ 6593 h 10038"/>
                  <a:gd name="connsiteX5" fmla="*/ 7956 w 10708"/>
                  <a:gd name="connsiteY5" fmla="*/ 9995 h 10038"/>
                  <a:gd name="connsiteX6" fmla="*/ 2120 w 10708"/>
                  <a:gd name="connsiteY6" fmla="*/ 8474 h 10038"/>
                  <a:gd name="connsiteX7" fmla="*/ 19 w 10708"/>
                  <a:gd name="connsiteY7" fmla="*/ 7721 h 10038"/>
                  <a:gd name="connsiteX0" fmla="*/ 359 w 11048"/>
                  <a:gd name="connsiteY0" fmla="*/ 7721 h 10038"/>
                  <a:gd name="connsiteX1" fmla="*/ 3469 w 11048"/>
                  <a:gd name="connsiteY1" fmla="*/ 825 h 10038"/>
                  <a:gd name="connsiteX2" fmla="*/ 7577 w 11048"/>
                  <a:gd name="connsiteY2" fmla="*/ 246 h 10038"/>
                  <a:gd name="connsiteX3" fmla="*/ 10495 w 11048"/>
                  <a:gd name="connsiteY3" fmla="*/ 1914 h 10038"/>
                  <a:gd name="connsiteX4" fmla="*/ 10857 w 11048"/>
                  <a:gd name="connsiteY4" fmla="*/ 6593 h 10038"/>
                  <a:gd name="connsiteX5" fmla="*/ 8296 w 11048"/>
                  <a:gd name="connsiteY5" fmla="*/ 9995 h 10038"/>
                  <a:gd name="connsiteX6" fmla="*/ 2460 w 11048"/>
                  <a:gd name="connsiteY6" fmla="*/ 8474 h 10038"/>
                  <a:gd name="connsiteX7" fmla="*/ 359 w 11048"/>
                  <a:gd name="connsiteY7" fmla="*/ 7721 h 10038"/>
                  <a:gd name="connsiteX0" fmla="*/ 359 w 11048"/>
                  <a:gd name="connsiteY0" fmla="*/ 8392 h 10075"/>
                  <a:gd name="connsiteX1" fmla="*/ 3469 w 11048"/>
                  <a:gd name="connsiteY1" fmla="*/ 864 h 10075"/>
                  <a:gd name="connsiteX2" fmla="*/ 7577 w 11048"/>
                  <a:gd name="connsiteY2" fmla="*/ 285 h 10075"/>
                  <a:gd name="connsiteX3" fmla="*/ 10495 w 11048"/>
                  <a:gd name="connsiteY3" fmla="*/ 1953 h 10075"/>
                  <a:gd name="connsiteX4" fmla="*/ 10857 w 11048"/>
                  <a:gd name="connsiteY4" fmla="*/ 6632 h 10075"/>
                  <a:gd name="connsiteX5" fmla="*/ 8296 w 11048"/>
                  <a:gd name="connsiteY5" fmla="*/ 10034 h 10075"/>
                  <a:gd name="connsiteX6" fmla="*/ 2460 w 11048"/>
                  <a:gd name="connsiteY6" fmla="*/ 8513 h 10075"/>
                  <a:gd name="connsiteX7" fmla="*/ 359 w 11048"/>
                  <a:gd name="connsiteY7" fmla="*/ 8392 h 10075"/>
                  <a:gd name="connsiteX0" fmla="*/ 371 w 11060"/>
                  <a:gd name="connsiteY0" fmla="*/ 8392 h 10075"/>
                  <a:gd name="connsiteX1" fmla="*/ 3481 w 11060"/>
                  <a:gd name="connsiteY1" fmla="*/ 864 h 10075"/>
                  <a:gd name="connsiteX2" fmla="*/ 7589 w 11060"/>
                  <a:gd name="connsiteY2" fmla="*/ 285 h 10075"/>
                  <a:gd name="connsiteX3" fmla="*/ 10507 w 11060"/>
                  <a:gd name="connsiteY3" fmla="*/ 1953 h 10075"/>
                  <a:gd name="connsiteX4" fmla="*/ 10869 w 11060"/>
                  <a:gd name="connsiteY4" fmla="*/ 6632 h 10075"/>
                  <a:gd name="connsiteX5" fmla="*/ 8308 w 11060"/>
                  <a:gd name="connsiteY5" fmla="*/ 10034 h 10075"/>
                  <a:gd name="connsiteX6" fmla="*/ 2472 w 11060"/>
                  <a:gd name="connsiteY6" fmla="*/ 8513 h 10075"/>
                  <a:gd name="connsiteX7" fmla="*/ 371 w 11060"/>
                  <a:gd name="connsiteY7" fmla="*/ 8392 h 10075"/>
                  <a:gd name="connsiteX0" fmla="*/ 54 w 10743"/>
                  <a:gd name="connsiteY0" fmla="*/ 9468 h 11151"/>
                  <a:gd name="connsiteX1" fmla="*/ 4027 w 10743"/>
                  <a:gd name="connsiteY1" fmla="*/ 495 h 11151"/>
                  <a:gd name="connsiteX2" fmla="*/ 7272 w 10743"/>
                  <a:gd name="connsiteY2" fmla="*/ 1361 h 11151"/>
                  <a:gd name="connsiteX3" fmla="*/ 10190 w 10743"/>
                  <a:gd name="connsiteY3" fmla="*/ 3029 h 11151"/>
                  <a:gd name="connsiteX4" fmla="*/ 10552 w 10743"/>
                  <a:gd name="connsiteY4" fmla="*/ 7708 h 11151"/>
                  <a:gd name="connsiteX5" fmla="*/ 7991 w 10743"/>
                  <a:gd name="connsiteY5" fmla="*/ 11110 h 11151"/>
                  <a:gd name="connsiteX6" fmla="*/ 2155 w 10743"/>
                  <a:gd name="connsiteY6" fmla="*/ 9589 h 11151"/>
                  <a:gd name="connsiteX7" fmla="*/ 54 w 10743"/>
                  <a:gd name="connsiteY7" fmla="*/ 9468 h 11151"/>
                  <a:gd name="connsiteX0" fmla="*/ 54 w 10743"/>
                  <a:gd name="connsiteY0" fmla="*/ 9506 h 11189"/>
                  <a:gd name="connsiteX1" fmla="*/ 4027 w 10743"/>
                  <a:gd name="connsiteY1" fmla="*/ 533 h 11189"/>
                  <a:gd name="connsiteX2" fmla="*/ 7272 w 10743"/>
                  <a:gd name="connsiteY2" fmla="*/ 1399 h 11189"/>
                  <a:gd name="connsiteX3" fmla="*/ 10190 w 10743"/>
                  <a:gd name="connsiteY3" fmla="*/ 3067 h 11189"/>
                  <a:gd name="connsiteX4" fmla="*/ 10552 w 10743"/>
                  <a:gd name="connsiteY4" fmla="*/ 7746 h 11189"/>
                  <a:gd name="connsiteX5" fmla="*/ 7991 w 10743"/>
                  <a:gd name="connsiteY5" fmla="*/ 11148 h 11189"/>
                  <a:gd name="connsiteX6" fmla="*/ 2155 w 10743"/>
                  <a:gd name="connsiteY6" fmla="*/ 9627 h 11189"/>
                  <a:gd name="connsiteX7" fmla="*/ 54 w 10743"/>
                  <a:gd name="connsiteY7" fmla="*/ 9506 h 11189"/>
                  <a:gd name="connsiteX0" fmla="*/ 40 w 11293"/>
                  <a:gd name="connsiteY0" fmla="*/ 9082 h 11127"/>
                  <a:gd name="connsiteX1" fmla="*/ 4577 w 11293"/>
                  <a:gd name="connsiteY1" fmla="*/ 470 h 11127"/>
                  <a:gd name="connsiteX2" fmla="*/ 7822 w 11293"/>
                  <a:gd name="connsiteY2" fmla="*/ 1336 h 11127"/>
                  <a:gd name="connsiteX3" fmla="*/ 10740 w 11293"/>
                  <a:gd name="connsiteY3" fmla="*/ 3004 h 11127"/>
                  <a:gd name="connsiteX4" fmla="*/ 11102 w 11293"/>
                  <a:gd name="connsiteY4" fmla="*/ 7683 h 11127"/>
                  <a:gd name="connsiteX5" fmla="*/ 8541 w 11293"/>
                  <a:gd name="connsiteY5" fmla="*/ 11085 h 11127"/>
                  <a:gd name="connsiteX6" fmla="*/ 2705 w 11293"/>
                  <a:gd name="connsiteY6" fmla="*/ 9564 h 11127"/>
                  <a:gd name="connsiteX7" fmla="*/ 40 w 11293"/>
                  <a:gd name="connsiteY7" fmla="*/ 9082 h 1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3" h="11127">
                    <a:moveTo>
                      <a:pt x="40" y="9082"/>
                    </a:moveTo>
                    <a:cubicBezTo>
                      <a:pt x="352" y="7566"/>
                      <a:pt x="3280" y="1761"/>
                      <a:pt x="4577" y="470"/>
                    </a:cubicBezTo>
                    <a:cubicBezTo>
                      <a:pt x="5874" y="-821"/>
                      <a:pt x="6795" y="914"/>
                      <a:pt x="7822" y="1336"/>
                    </a:cubicBezTo>
                    <a:cubicBezTo>
                      <a:pt x="8849" y="1758"/>
                      <a:pt x="10193" y="1947"/>
                      <a:pt x="10740" y="3004"/>
                    </a:cubicBezTo>
                    <a:cubicBezTo>
                      <a:pt x="11287" y="4061"/>
                      <a:pt x="11468" y="6337"/>
                      <a:pt x="11102" y="7683"/>
                    </a:cubicBezTo>
                    <a:cubicBezTo>
                      <a:pt x="10736" y="9030"/>
                      <a:pt x="9940" y="10771"/>
                      <a:pt x="8541" y="11085"/>
                    </a:cubicBezTo>
                    <a:cubicBezTo>
                      <a:pt x="7141" y="11398"/>
                      <a:pt x="4122" y="9898"/>
                      <a:pt x="2705" y="9564"/>
                    </a:cubicBezTo>
                    <a:cubicBezTo>
                      <a:pt x="1288" y="9230"/>
                      <a:pt x="-272" y="10598"/>
                      <a:pt x="40" y="9082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70" name="Group 327"/>
              <p:cNvGrpSpPr>
                <a:grpSpLocks/>
              </p:cNvGrpSpPr>
              <p:nvPr/>
            </p:nvGrpSpPr>
            <p:grpSpPr bwMode="auto">
              <a:xfrm>
                <a:off x="7908175" y="5241780"/>
                <a:ext cx="536554" cy="263548"/>
                <a:chOff x="1871277" y="1576300"/>
                <a:chExt cx="1128371" cy="437861"/>
              </a:xfrm>
            </p:grpSpPr>
            <p:sp>
              <p:nvSpPr>
                <p:cNvPr id="374" name="Oval 373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75" name="Rectangle 374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6" name="Oval 375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77" name="Freeform 376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8" name="Freeform 377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9" name="Freeform 378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80" name="Freeform 379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381" name="Straight Connector 380"/>
                <p:cNvCxnSpPr>
                  <a:endCxn id="376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Straight Connector 381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1" name="Group 370"/>
              <p:cNvGrpSpPr/>
              <p:nvPr/>
            </p:nvGrpSpPr>
            <p:grpSpPr>
              <a:xfrm>
                <a:off x="7876581" y="5223365"/>
                <a:ext cx="466894" cy="369332"/>
                <a:chOff x="599495" y="1708643"/>
                <a:chExt cx="491778" cy="409344"/>
              </a:xfrm>
            </p:grpSpPr>
            <p:sp>
              <p:nvSpPr>
                <p:cNvPr id="372" name="Oval 371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3" name="TextBox 372"/>
                <p:cNvSpPr txBox="1"/>
                <p:nvPr/>
              </p:nvSpPr>
              <p:spPr>
                <a:xfrm>
                  <a:off x="599495" y="1708643"/>
                  <a:ext cx="491778" cy="4093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  X</a:t>
                  </a:r>
                </a:p>
              </p:txBody>
            </p:sp>
          </p:grpSp>
        </p:grpSp>
        <p:cxnSp>
          <p:nvCxnSpPr>
            <p:cNvPr id="402" name="Straight Connector 401"/>
            <p:cNvCxnSpPr/>
            <p:nvPr/>
          </p:nvCxnSpPr>
          <p:spPr bwMode="auto">
            <a:xfrm flipH="1">
              <a:off x="7133690" y="5764030"/>
              <a:ext cx="870024" cy="999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17"/>
          <p:cNvGrpSpPr>
            <a:grpSpLocks/>
          </p:cNvGrpSpPr>
          <p:nvPr/>
        </p:nvGrpSpPr>
        <p:grpSpPr bwMode="auto">
          <a:xfrm>
            <a:off x="5713440" y="4938746"/>
            <a:ext cx="2590803" cy="1117600"/>
            <a:chOff x="2244" y="2236"/>
            <a:chExt cx="1632" cy="704"/>
          </a:xfrm>
        </p:grpSpPr>
        <p:sp>
          <p:nvSpPr>
            <p:cNvPr id="162850" name="AutoShape 118"/>
            <p:cNvSpPr>
              <a:spLocks noChangeArrowheads="1"/>
            </p:cNvSpPr>
            <p:nvPr/>
          </p:nvSpPr>
          <p:spPr bwMode="auto">
            <a:xfrm rot="17597965">
              <a:off x="2089" y="2391"/>
              <a:ext cx="484" cy="174"/>
            </a:xfrm>
            <a:prstGeom prst="leftArrow">
              <a:avLst>
                <a:gd name="adj1" fmla="val 50000"/>
                <a:gd name="adj2" fmla="val 6954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51" name="Text Box 119"/>
            <p:cNvSpPr txBox="1">
              <a:spLocks noChangeArrowheads="1"/>
            </p:cNvSpPr>
            <p:nvPr/>
          </p:nvSpPr>
          <p:spPr bwMode="auto">
            <a:xfrm>
              <a:off x="2325" y="2614"/>
              <a:ext cx="1551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en-US" sz="1600" i="1" dirty="0">
                  <a:solidFill>
                    <a:srgbClr val="CC0000"/>
                  </a:solidFill>
                </a:rPr>
                <a:t>BGP advertisement:</a:t>
              </a:r>
            </a:p>
            <a:p>
              <a:pPr>
                <a:lnSpc>
                  <a:spcPct val="85000"/>
                </a:lnSpc>
              </a:pPr>
              <a:r>
                <a:rPr lang="en-US" sz="1600" i="1" dirty="0">
                  <a:solidFill>
                    <a:srgbClr val="CC0000"/>
                  </a:solidFill>
                </a:rPr>
                <a:t>AS3, X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0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Rectangle 2"/>
          <p:cNvSpPr>
            <a:spLocks noGrp="1" noChangeArrowheads="1"/>
          </p:cNvSpPr>
          <p:nvPr>
            <p:ph type="title"/>
          </p:nvPr>
        </p:nvSpPr>
        <p:spPr>
          <a:xfrm>
            <a:off x="377825" y="15081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Path attributes and BGP routes</a:t>
            </a:r>
          </a:p>
        </p:txBody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422400"/>
            <a:ext cx="8247063" cy="4648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advertised prefix includes BGP attributes </a:t>
            </a:r>
          </a:p>
          <a:p>
            <a:pPr lvl="1"/>
            <a:r>
              <a:rPr lang="en-US" dirty="0"/>
              <a:t>prefix + attributes = </a:t>
            </a:r>
            <a:r>
              <a:rPr lang="ja-JP" altLang="en-US" dirty="0"/>
              <a:t>“</a:t>
            </a:r>
            <a:r>
              <a:rPr lang="en-US" altLang="ja-JP" dirty="0"/>
              <a:t>route</a:t>
            </a:r>
            <a:r>
              <a:rPr lang="ja-JP" altLang="en-US" dirty="0"/>
              <a:t>”</a:t>
            </a:r>
            <a:endParaRPr lang="en-US" altLang="ja-JP" dirty="0"/>
          </a:p>
          <a:p>
            <a:r>
              <a:rPr lang="en-US" dirty="0"/>
              <a:t>two important attributes: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AS-PATH: </a:t>
            </a:r>
            <a:r>
              <a:rPr lang="en-US" dirty="0"/>
              <a:t>list of </a:t>
            </a:r>
            <a:r>
              <a:rPr lang="en-US" dirty="0" err="1"/>
              <a:t>ASes</a:t>
            </a:r>
            <a:r>
              <a:rPr lang="en-US" dirty="0"/>
              <a:t> through which prefix advertisement has passed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NEXT-HOP</a:t>
            </a:r>
            <a:r>
              <a:rPr lang="en-US" dirty="0">
                <a:solidFill>
                  <a:srgbClr val="CC0000"/>
                </a:solidFill>
              </a:rPr>
              <a:t>:</a:t>
            </a:r>
            <a:r>
              <a:rPr lang="en-US" dirty="0"/>
              <a:t> indicates specific internal-AS router to next-hop AS</a:t>
            </a:r>
          </a:p>
          <a:p>
            <a:r>
              <a:rPr lang="en-US" i="1" dirty="0">
                <a:solidFill>
                  <a:srgbClr val="CC0000"/>
                </a:solidFill>
              </a:rPr>
              <a:t>Policy-based routing:</a:t>
            </a:r>
          </a:p>
          <a:p>
            <a:pPr lvl="1"/>
            <a:r>
              <a:rPr lang="en-US" dirty="0"/>
              <a:t>gateway receiving route advertisement uses </a:t>
            </a:r>
            <a:r>
              <a:rPr lang="en-US" i="1" dirty="0">
                <a:solidFill>
                  <a:srgbClr val="CC0000"/>
                </a:solidFill>
              </a:rPr>
              <a:t>import policy</a:t>
            </a:r>
            <a:r>
              <a:rPr lang="en-US" i="1" dirty="0"/>
              <a:t> </a:t>
            </a:r>
            <a:r>
              <a:rPr lang="en-US" dirty="0"/>
              <a:t>to accept/decline path (e.g., never route through AS Y).</a:t>
            </a:r>
          </a:p>
          <a:p>
            <a:pPr lvl="1"/>
            <a:r>
              <a:rPr lang="en-US" dirty="0"/>
              <a:t>AS policy also determines whether to </a:t>
            </a:r>
            <a:r>
              <a:rPr lang="en-US" i="1" dirty="0">
                <a:solidFill>
                  <a:srgbClr val="CC0000"/>
                </a:solidFill>
              </a:rPr>
              <a:t>advertise</a:t>
            </a:r>
            <a:r>
              <a:rPr lang="en-US" dirty="0"/>
              <a:t> path to other other neighboring </a:t>
            </a:r>
            <a:r>
              <a:rPr lang="en-US" dirty="0" err="1"/>
              <a:t>ASes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164869" name="Picture 5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993775"/>
            <a:ext cx="73136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7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BGP path advertisement</a:t>
            </a:r>
          </a:p>
        </p:txBody>
      </p:sp>
      <p:sp>
        <p:nvSpPr>
          <p:cNvPr id="7536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99869" y="4977429"/>
            <a:ext cx="8505825" cy="845038"/>
          </a:xfrm>
        </p:spPr>
        <p:txBody>
          <a:bodyPr/>
          <a:lstStyle/>
          <a:p>
            <a:pPr marL="293688" indent="-293688">
              <a:lnSpc>
                <a:spcPts val="2140"/>
              </a:lnSpc>
            </a:pPr>
            <a:r>
              <a:rPr lang="en-US" sz="2200" dirty="0"/>
              <a:t>Based on AS2 policy, AS2 router 2c accepts path AS3,X, propagates (via iBGP) to all AS2 routers</a:t>
            </a:r>
          </a:p>
          <a:p>
            <a:endParaRPr lang="en-US" sz="2000" dirty="0"/>
          </a:p>
        </p:txBody>
      </p:sp>
      <p:pic>
        <p:nvPicPr>
          <p:cNvPr id="162849" name="Picture 121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" y="800100"/>
            <a:ext cx="5602043" cy="17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5" name="Group 124"/>
          <p:cNvGrpSpPr/>
          <p:nvPr/>
        </p:nvGrpSpPr>
        <p:grpSpPr>
          <a:xfrm>
            <a:off x="624887" y="1451514"/>
            <a:ext cx="2557336" cy="1719017"/>
            <a:chOff x="-2170772" y="2784954"/>
            <a:chExt cx="2712783" cy="1853712"/>
          </a:xfrm>
        </p:grpSpPr>
        <p:sp>
          <p:nvSpPr>
            <p:cNvPr id="261" name="Freeform 2"/>
            <p:cNvSpPr>
              <a:spLocks/>
            </p:cNvSpPr>
            <p:nvPr/>
          </p:nvSpPr>
          <p:spPr bwMode="auto">
            <a:xfrm>
              <a:off x="-2170772" y="2784954"/>
              <a:ext cx="2712783" cy="1853712"/>
            </a:xfrm>
            <a:custGeom>
              <a:avLst/>
              <a:gdLst>
                <a:gd name="T0" fmla="*/ 648763 w 10001"/>
                <a:gd name="T1" fmla="*/ 34777612 h 10125"/>
                <a:gd name="T2" fmla="*/ 115976403 w 10001"/>
                <a:gd name="T3" fmla="*/ 13733703 h 10125"/>
                <a:gd name="T4" fmla="*/ 507700960 w 10001"/>
                <a:gd name="T5" fmla="*/ 8662125 h 10125"/>
                <a:gd name="T6" fmla="*/ 810212713 w 10001"/>
                <a:gd name="T7" fmla="*/ 0 h 10125"/>
                <a:gd name="T8" fmla="*/ 1090015738 w 10001"/>
                <a:gd name="T9" fmla="*/ 8687929 h 10125"/>
                <a:gd name="T10" fmla="*/ 1310938763 w 10001"/>
                <a:gd name="T11" fmla="*/ 4279362 h 10125"/>
                <a:gd name="T12" fmla="*/ 1620263134 w 10001"/>
                <a:gd name="T13" fmla="*/ 25736690 h 10125"/>
                <a:gd name="T14" fmla="*/ 1394798364 w 10001"/>
                <a:gd name="T15" fmla="*/ 58525268 h 10125"/>
                <a:gd name="T16" fmla="*/ 1134622140 w 10001"/>
                <a:gd name="T17" fmla="*/ 80266624 h 10125"/>
                <a:gd name="T18" fmla="*/ 860820276 w 10001"/>
                <a:gd name="T19" fmla="*/ 76142271 h 10125"/>
                <a:gd name="T20" fmla="*/ 708996782 w 10001"/>
                <a:gd name="T21" fmla="*/ 85346835 h 10125"/>
                <a:gd name="T22" fmla="*/ 509322667 w 10001"/>
                <a:gd name="T23" fmla="*/ 86268164 h 10125"/>
                <a:gd name="T24" fmla="*/ 353443899 w 10001"/>
                <a:gd name="T25" fmla="*/ 67979516 h 10125"/>
                <a:gd name="T26" fmla="*/ 192536914 w 10001"/>
                <a:gd name="T27" fmla="*/ 64535347 h 10125"/>
                <a:gd name="T28" fmla="*/ 648763 w 10001"/>
                <a:gd name="T29" fmla="*/ 34777612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4 w 10040"/>
                <a:gd name="connsiteY0" fmla="*/ 4039 h 10125"/>
                <a:gd name="connsiteX1" fmla="*/ 715 w 10040"/>
                <a:gd name="connsiteY1" fmla="*/ 1595 h 10125"/>
                <a:gd name="connsiteX2" fmla="*/ 3130 w 10040"/>
                <a:gd name="connsiteY2" fmla="*/ 1006 h 10125"/>
                <a:gd name="connsiteX3" fmla="*/ 4995 w 10040"/>
                <a:gd name="connsiteY3" fmla="*/ 0 h 10125"/>
                <a:gd name="connsiteX4" fmla="*/ 6720 w 10040"/>
                <a:gd name="connsiteY4" fmla="*/ 1009 h 10125"/>
                <a:gd name="connsiteX5" fmla="*/ 9989 w 10040"/>
                <a:gd name="connsiteY5" fmla="*/ 2989 h 10125"/>
                <a:gd name="connsiteX6" fmla="*/ 8599 w 10040"/>
                <a:gd name="connsiteY6" fmla="*/ 6797 h 10125"/>
                <a:gd name="connsiteX7" fmla="*/ 6995 w 10040"/>
                <a:gd name="connsiteY7" fmla="*/ 9322 h 10125"/>
                <a:gd name="connsiteX8" fmla="*/ 5307 w 10040"/>
                <a:gd name="connsiteY8" fmla="*/ 8843 h 10125"/>
                <a:gd name="connsiteX9" fmla="*/ 4371 w 10040"/>
                <a:gd name="connsiteY9" fmla="*/ 9912 h 10125"/>
                <a:gd name="connsiteX10" fmla="*/ 3140 w 10040"/>
                <a:gd name="connsiteY10" fmla="*/ 10019 h 10125"/>
                <a:gd name="connsiteX11" fmla="*/ 2179 w 10040"/>
                <a:gd name="connsiteY11" fmla="*/ 7895 h 10125"/>
                <a:gd name="connsiteX12" fmla="*/ 1187 w 10040"/>
                <a:gd name="connsiteY12" fmla="*/ 7495 h 10125"/>
                <a:gd name="connsiteX13" fmla="*/ 4 w 10040"/>
                <a:gd name="connsiteY13" fmla="*/ 4039 h 10125"/>
                <a:gd name="connsiteX0" fmla="*/ 4 w 8600"/>
                <a:gd name="connsiteY0" fmla="*/ 4042 h 10128"/>
                <a:gd name="connsiteX1" fmla="*/ 715 w 8600"/>
                <a:gd name="connsiteY1" fmla="*/ 1598 h 10128"/>
                <a:gd name="connsiteX2" fmla="*/ 3130 w 8600"/>
                <a:gd name="connsiteY2" fmla="*/ 1009 h 10128"/>
                <a:gd name="connsiteX3" fmla="*/ 4995 w 8600"/>
                <a:gd name="connsiteY3" fmla="*/ 3 h 10128"/>
                <a:gd name="connsiteX4" fmla="*/ 6720 w 8600"/>
                <a:gd name="connsiteY4" fmla="*/ 1012 h 10128"/>
                <a:gd name="connsiteX5" fmla="*/ 8599 w 8600"/>
                <a:gd name="connsiteY5" fmla="*/ 6800 h 10128"/>
                <a:gd name="connsiteX6" fmla="*/ 6995 w 8600"/>
                <a:gd name="connsiteY6" fmla="*/ 9325 h 10128"/>
                <a:gd name="connsiteX7" fmla="*/ 5307 w 8600"/>
                <a:gd name="connsiteY7" fmla="*/ 8846 h 10128"/>
                <a:gd name="connsiteX8" fmla="*/ 4371 w 8600"/>
                <a:gd name="connsiteY8" fmla="*/ 9915 h 10128"/>
                <a:gd name="connsiteX9" fmla="*/ 3140 w 8600"/>
                <a:gd name="connsiteY9" fmla="*/ 10022 h 10128"/>
                <a:gd name="connsiteX10" fmla="*/ 2179 w 8600"/>
                <a:gd name="connsiteY10" fmla="*/ 7898 h 10128"/>
                <a:gd name="connsiteX11" fmla="*/ 1187 w 8600"/>
                <a:gd name="connsiteY11" fmla="*/ 7498 h 10128"/>
                <a:gd name="connsiteX12" fmla="*/ 4 w 8600"/>
                <a:gd name="connsiteY12" fmla="*/ 4042 h 10128"/>
                <a:gd name="connsiteX0" fmla="*/ 4 w 9326"/>
                <a:gd name="connsiteY0" fmla="*/ 3988 h 9997"/>
                <a:gd name="connsiteX1" fmla="*/ 830 w 9326"/>
                <a:gd name="connsiteY1" fmla="*/ 1575 h 9997"/>
                <a:gd name="connsiteX2" fmla="*/ 3639 w 9326"/>
                <a:gd name="connsiteY2" fmla="*/ 993 h 9997"/>
                <a:gd name="connsiteX3" fmla="*/ 5807 w 9326"/>
                <a:gd name="connsiteY3" fmla="*/ 0 h 9997"/>
                <a:gd name="connsiteX4" fmla="*/ 7813 w 9326"/>
                <a:gd name="connsiteY4" fmla="*/ 996 h 9997"/>
                <a:gd name="connsiteX5" fmla="*/ 9324 w 9326"/>
                <a:gd name="connsiteY5" fmla="*/ 5746 h 9997"/>
                <a:gd name="connsiteX6" fmla="*/ 8133 w 9326"/>
                <a:gd name="connsiteY6" fmla="*/ 9204 h 9997"/>
                <a:gd name="connsiteX7" fmla="*/ 6170 w 9326"/>
                <a:gd name="connsiteY7" fmla="*/ 8731 h 9997"/>
                <a:gd name="connsiteX8" fmla="*/ 5082 w 9326"/>
                <a:gd name="connsiteY8" fmla="*/ 9787 h 9997"/>
                <a:gd name="connsiteX9" fmla="*/ 3650 w 9326"/>
                <a:gd name="connsiteY9" fmla="*/ 9892 h 9997"/>
                <a:gd name="connsiteX10" fmla="*/ 2533 w 9326"/>
                <a:gd name="connsiteY10" fmla="*/ 7795 h 9997"/>
                <a:gd name="connsiteX11" fmla="*/ 1379 w 9326"/>
                <a:gd name="connsiteY11" fmla="*/ 7400 h 9997"/>
                <a:gd name="connsiteX12" fmla="*/ 4 w 9326"/>
                <a:gd name="connsiteY12" fmla="*/ 3988 h 9997"/>
                <a:gd name="connsiteX0" fmla="*/ 4 w 10001"/>
                <a:gd name="connsiteY0" fmla="*/ 3989 h 10041"/>
                <a:gd name="connsiteX1" fmla="*/ 890 w 10001"/>
                <a:gd name="connsiteY1" fmla="*/ 1575 h 10041"/>
                <a:gd name="connsiteX2" fmla="*/ 3902 w 10001"/>
                <a:gd name="connsiteY2" fmla="*/ 993 h 10041"/>
                <a:gd name="connsiteX3" fmla="*/ 6227 w 10001"/>
                <a:gd name="connsiteY3" fmla="*/ 0 h 10041"/>
                <a:gd name="connsiteX4" fmla="*/ 8378 w 10001"/>
                <a:gd name="connsiteY4" fmla="*/ 996 h 10041"/>
                <a:gd name="connsiteX5" fmla="*/ 9998 w 10001"/>
                <a:gd name="connsiteY5" fmla="*/ 5748 h 10041"/>
                <a:gd name="connsiteX6" fmla="*/ 8721 w 10001"/>
                <a:gd name="connsiteY6" fmla="*/ 9207 h 10041"/>
                <a:gd name="connsiteX7" fmla="*/ 5449 w 10001"/>
                <a:gd name="connsiteY7" fmla="*/ 9790 h 10041"/>
                <a:gd name="connsiteX8" fmla="*/ 3914 w 10001"/>
                <a:gd name="connsiteY8" fmla="*/ 9895 h 10041"/>
                <a:gd name="connsiteX9" fmla="*/ 2716 w 10001"/>
                <a:gd name="connsiteY9" fmla="*/ 7797 h 10041"/>
                <a:gd name="connsiteX10" fmla="*/ 1479 w 10001"/>
                <a:gd name="connsiteY10" fmla="*/ 7402 h 10041"/>
                <a:gd name="connsiteX11" fmla="*/ 4 w 10001"/>
                <a:gd name="connsiteY11" fmla="*/ 3989 h 10041"/>
                <a:gd name="connsiteX0" fmla="*/ 4 w 10001"/>
                <a:gd name="connsiteY0" fmla="*/ 3989 h 14825"/>
                <a:gd name="connsiteX1" fmla="*/ 890 w 10001"/>
                <a:gd name="connsiteY1" fmla="*/ 1575 h 14825"/>
                <a:gd name="connsiteX2" fmla="*/ 3902 w 10001"/>
                <a:gd name="connsiteY2" fmla="*/ 993 h 14825"/>
                <a:gd name="connsiteX3" fmla="*/ 6227 w 10001"/>
                <a:gd name="connsiteY3" fmla="*/ 0 h 14825"/>
                <a:gd name="connsiteX4" fmla="*/ 8378 w 10001"/>
                <a:gd name="connsiteY4" fmla="*/ 996 h 14825"/>
                <a:gd name="connsiteX5" fmla="*/ 9998 w 10001"/>
                <a:gd name="connsiteY5" fmla="*/ 5748 h 14825"/>
                <a:gd name="connsiteX6" fmla="*/ 8721 w 10001"/>
                <a:gd name="connsiteY6" fmla="*/ 9207 h 14825"/>
                <a:gd name="connsiteX7" fmla="*/ 6011 w 10001"/>
                <a:gd name="connsiteY7" fmla="*/ 14823 h 14825"/>
                <a:gd name="connsiteX8" fmla="*/ 3914 w 10001"/>
                <a:gd name="connsiteY8" fmla="*/ 9895 h 14825"/>
                <a:gd name="connsiteX9" fmla="*/ 2716 w 10001"/>
                <a:gd name="connsiteY9" fmla="*/ 7797 h 14825"/>
                <a:gd name="connsiteX10" fmla="*/ 1479 w 10001"/>
                <a:gd name="connsiteY10" fmla="*/ 7402 h 14825"/>
                <a:gd name="connsiteX11" fmla="*/ 4 w 10001"/>
                <a:gd name="connsiteY11" fmla="*/ 3989 h 14825"/>
                <a:gd name="connsiteX0" fmla="*/ 4 w 10001"/>
                <a:gd name="connsiteY0" fmla="*/ 7436 h 18272"/>
                <a:gd name="connsiteX1" fmla="*/ 890 w 10001"/>
                <a:gd name="connsiteY1" fmla="*/ 5022 h 18272"/>
                <a:gd name="connsiteX2" fmla="*/ 3902 w 10001"/>
                <a:gd name="connsiteY2" fmla="*/ 4440 h 18272"/>
                <a:gd name="connsiteX3" fmla="*/ 6026 w 10001"/>
                <a:gd name="connsiteY3" fmla="*/ 0 h 18272"/>
                <a:gd name="connsiteX4" fmla="*/ 8378 w 10001"/>
                <a:gd name="connsiteY4" fmla="*/ 4443 h 18272"/>
                <a:gd name="connsiteX5" fmla="*/ 9998 w 10001"/>
                <a:gd name="connsiteY5" fmla="*/ 9195 h 18272"/>
                <a:gd name="connsiteX6" fmla="*/ 8721 w 10001"/>
                <a:gd name="connsiteY6" fmla="*/ 12654 h 18272"/>
                <a:gd name="connsiteX7" fmla="*/ 6011 w 10001"/>
                <a:gd name="connsiteY7" fmla="*/ 18270 h 18272"/>
                <a:gd name="connsiteX8" fmla="*/ 3914 w 10001"/>
                <a:gd name="connsiteY8" fmla="*/ 13342 h 18272"/>
                <a:gd name="connsiteX9" fmla="*/ 2716 w 10001"/>
                <a:gd name="connsiteY9" fmla="*/ 11244 h 18272"/>
                <a:gd name="connsiteX10" fmla="*/ 1479 w 10001"/>
                <a:gd name="connsiteY10" fmla="*/ 10849 h 18272"/>
                <a:gd name="connsiteX11" fmla="*/ 4 w 10001"/>
                <a:gd name="connsiteY11" fmla="*/ 7436 h 18272"/>
                <a:gd name="connsiteX0" fmla="*/ 1 w 9998"/>
                <a:gd name="connsiteY0" fmla="*/ 7436 h 18272"/>
                <a:gd name="connsiteX1" fmla="*/ 3899 w 9998"/>
                <a:gd name="connsiteY1" fmla="*/ 4440 h 18272"/>
                <a:gd name="connsiteX2" fmla="*/ 6023 w 9998"/>
                <a:gd name="connsiteY2" fmla="*/ 0 h 18272"/>
                <a:gd name="connsiteX3" fmla="*/ 8375 w 9998"/>
                <a:gd name="connsiteY3" fmla="*/ 4443 h 18272"/>
                <a:gd name="connsiteX4" fmla="*/ 9995 w 9998"/>
                <a:gd name="connsiteY4" fmla="*/ 9195 h 18272"/>
                <a:gd name="connsiteX5" fmla="*/ 8718 w 9998"/>
                <a:gd name="connsiteY5" fmla="*/ 12654 h 18272"/>
                <a:gd name="connsiteX6" fmla="*/ 6008 w 9998"/>
                <a:gd name="connsiteY6" fmla="*/ 18270 h 18272"/>
                <a:gd name="connsiteX7" fmla="*/ 3911 w 9998"/>
                <a:gd name="connsiteY7" fmla="*/ 13342 h 18272"/>
                <a:gd name="connsiteX8" fmla="*/ 2713 w 9998"/>
                <a:gd name="connsiteY8" fmla="*/ 11244 h 18272"/>
                <a:gd name="connsiteX9" fmla="*/ 1476 w 9998"/>
                <a:gd name="connsiteY9" fmla="*/ 10849 h 18272"/>
                <a:gd name="connsiteX10" fmla="*/ 1 w 9998"/>
                <a:gd name="connsiteY10" fmla="*/ 7436 h 18272"/>
                <a:gd name="connsiteX0" fmla="*/ 35 w 8559"/>
                <a:gd name="connsiteY0" fmla="*/ 5938 h 10000"/>
                <a:gd name="connsiteX1" fmla="*/ 2459 w 8559"/>
                <a:gd name="connsiteY1" fmla="*/ 2430 h 10000"/>
                <a:gd name="connsiteX2" fmla="*/ 4583 w 8559"/>
                <a:gd name="connsiteY2" fmla="*/ 0 h 10000"/>
                <a:gd name="connsiteX3" fmla="*/ 6936 w 8559"/>
                <a:gd name="connsiteY3" fmla="*/ 2432 h 10000"/>
                <a:gd name="connsiteX4" fmla="*/ 8556 w 8559"/>
                <a:gd name="connsiteY4" fmla="*/ 5032 h 10000"/>
                <a:gd name="connsiteX5" fmla="*/ 7279 w 8559"/>
                <a:gd name="connsiteY5" fmla="*/ 6925 h 10000"/>
                <a:gd name="connsiteX6" fmla="*/ 4568 w 8559"/>
                <a:gd name="connsiteY6" fmla="*/ 9999 h 10000"/>
                <a:gd name="connsiteX7" fmla="*/ 2471 w 8559"/>
                <a:gd name="connsiteY7" fmla="*/ 7302 h 10000"/>
                <a:gd name="connsiteX8" fmla="*/ 1273 w 8559"/>
                <a:gd name="connsiteY8" fmla="*/ 6154 h 10000"/>
                <a:gd name="connsiteX9" fmla="*/ 35 w 8559"/>
                <a:gd name="connsiteY9" fmla="*/ 5938 h 10000"/>
                <a:gd name="connsiteX0" fmla="*/ 49 w 9820"/>
                <a:gd name="connsiteY0" fmla="*/ 4655 h 10000"/>
                <a:gd name="connsiteX1" fmla="*/ 2693 w 9820"/>
                <a:gd name="connsiteY1" fmla="*/ 2430 h 10000"/>
                <a:gd name="connsiteX2" fmla="*/ 5175 w 9820"/>
                <a:gd name="connsiteY2" fmla="*/ 0 h 10000"/>
                <a:gd name="connsiteX3" fmla="*/ 7924 w 9820"/>
                <a:gd name="connsiteY3" fmla="*/ 2432 h 10000"/>
                <a:gd name="connsiteX4" fmla="*/ 9816 w 9820"/>
                <a:gd name="connsiteY4" fmla="*/ 5032 h 10000"/>
                <a:gd name="connsiteX5" fmla="*/ 8324 w 9820"/>
                <a:gd name="connsiteY5" fmla="*/ 6925 h 10000"/>
                <a:gd name="connsiteX6" fmla="*/ 5157 w 9820"/>
                <a:gd name="connsiteY6" fmla="*/ 9999 h 10000"/>
                <a:gd name="connsiteX7" fmla="*/ 2707 w 9820"/>
                <a:gd name="connsiteY7" fmla="*/ 7302 h 10000"/>
                <a:gd name="connsiteX8" fmla="*/ 1307 w 9820"/>
                <a:gd name="connsiteY8" fmla="*/ 6154 h 10000"/>
                <a:gd name="connsiteX9" fmla="*/ 49 w 9820"/>
                <a:gd name="connsiteY9" fmla="*/ 4655 h 10000"/>
                <a:gd name="connsiteX0" fmla="*/ 45 w 9995"/>
                <a:gd name="connsiteY0" fmla="*/ 4655 h 10000"/>
                <a:gd name="connsiteX1" fmla="*/ 2737 w 9995"/>
                <a:gd name="connsiteY1" fmla="*/ 2430 h 10000"/>
                <a:gd name="connsiteX2" fmla="*/ 5265 w 9995"/>
                <a:gd name="connsiteY2" fmla="*/ 0 h 10000"/>
                <a:gd name="connsiteX3" fmla="*/ 8064 w 9995"/>
                <a:gd name="connsiteY3" fmla="*/ 2432 h 10000"/>
                <a:gd name="connsiteX4" fmla="*/ 9991 w 9995"/>
                <a:gd name="connsiteY4" fmla="*/ 5032 h 10000"/>
                <a:gd name="connsiteX5" fmla="*/ 8472 w 9995"/>
                <a:gd name="connsiteY5" fmla="*/ 6925 h 10000"/>
                <a:gd name="connsiteX6" fmla="*/ 5247 w 9995"/>
                <a:gd name="connsiteY6" fmla="*/ 9999 h 10000"/>
                <a:gd name="connsiteX7" fmla="*/ 2752 w 9995"/>
                <a:gd name="connsiteY7" fmla="*/ 7302 h 10000"/>
                <a:gd name="connsiteX8" fmla="*/ 1374 w 9995"/>
                <a:gd name="connsiteY8" fmla="*/ 6984 h 10000"/>
                <a:gd name="connsiteX9" fmla="*/ 45 w 9995"/>
                <a:gd name="connsiteY9" fmla="*/ 4655 h 10000"/>
                <a:gd name="connsiteX0" fmla="*/ 45 w 10000"/>
                <a:gd name="connsiteY0" fmla="*/ 5032 h 10377"/>
                <a:gd name="connsiteX1" fmla="*/ 2738 w 10000"/>
                <a:gd name="connsiteY1" fmla="*/ 2807 h 10377"/>
                <a:gd name="connsiteX2" fmla="*/ 4886 w 10000"/>
                <a:gd name="connsiteY2" fmla="*/ 0 h 10377"/>
                <a:gd name="connsiteX3" fmla="*/ 8068 w 10000"/>
                <a:gd name="connsiteY3" fmla="*/ 2809 h 10377"/>
                <a:gd name="connsiteX4" fmla="*/ 9996 w 10000"/>
                <a:gd name="connsiteY4" fmla="*/ 5409 h 10377"/>
                <a:gd name="connsiteX5" fmla="*/ 8476 w 10000"/>
                <a:gd name="connsiteY5" fmla="*/ 7302 h 10377"/>
                <a:gd name="connsiteX6" fmla="*/ 5250 w 10000"/>
                <a:gd name="connsiteY6" fmla="*/ 10376 h 10377"/>
                <a:gd name="connsiteX7" fmla="*/ 2753 w 10000"/>
                <a:gd name="connsiteY7" fmla="*/ 7679 h 10377"/>
                <a:gd name="connsiteX8" fmla="*/ 1375 w 10000"/>
                <a:gd name="connsiteY8" fmla="*/ 7361 h 10377"/>
                <a:gd name="connsiteX9" fmla="*/ 45 w 10000"/>
                <a:gd name="connsiteY9" fmla="*/ 5032 h 10377"/>
                <a:gd name="connsiteX0" fmla="*/ 45 w 10000"/>
                <a:gd name="connsiteY0" fmla="*/ 5036 h 10381"/>
                <a:gd name="connsiteX1" fmla="*/ 2738 w 10000"/>
                <a:gd name="connsiteY1" fmla="*/ 2811 h 10381"/>
                <a:gd name="connsiteX2" fmla="*/ 4886 w 10000"/>
                <a:gd name="connsiteY2" fmla="*/ 4 h 10381"/>
                <a:gd name="connsiteX3" fmla="*/ 8068 w 10000"/>
                <a:gd name="connsiteY3" fmla="*/ 2813 h 10381"/>
                <a:gd name="connsiteX4" fmla="*/ 9996 w 10000"/>
                <a:gd name="connsiteY4" fmla="*/ 5413 h 10381"/>
                <a:gd name="connsiteX5" fmla="*/ 8476 w 10000"/>
                <a:gd name="connsiteY5" fmla="*/ 7306 h 10381"/>
                <a:gd name="connsiteX6" fmla="*/ 5250 w 10000"/>
                <a:gd name="connsiteY6" fmla="*/ 10380 h 10381"/>
                <a:gd name="connsiteX7" fmla="*/ 2753 w 10000"/>
                <a:gd name="connsiteY7" fmla="*/ 7683 h 10381"/>
                <a:gd name="connsiteX8" fmla="*/ 1375 w 10000"/>
                <a:gd name="connsiteY8" fmla="*/ 7365 h 10381"/>
                <a:gd name="connsiteX9" fmla="*/ 45 w 10000"/>
                <a:gd name="connsiteY9" fmla="*/ 5036 h 10381"/>
                <a:gd name="connsiteX0" fmla="*/ 45 w 10000"/>
                <a:gd name="connsiteY0" fmla="*/ 5036 h 10796"/>
                <a:gd name="connsiteX1" fmla="*/ 2738 w 10000"/>
                <a:gd name="connsiteY1" fmla="*/ 2811 h 10796"/>
                <a:gd name="connsiteX2" fmla="*/ 4886 w 10000"/>
                <a:gd name="connsiteY2" fmla="*/ 4 h 10796"/>
                <a:gd name="connsiteX3" fmla="*/ 8068 w 10000"/>
                <a:gd name="connsiteY3" fmla="*/ 2813 h 10796"/>
                <a:gd name="connsiteX4" fmla="*/ 9996 w 10000"/>
                <a:gd name="connsiteY4" fmla="*/ 5413 h 10796"/>
                <a:gd name="connsiteX5" fmla="*/ 8476 w 10000"/>
                <a:gd name="connsiteY5" fmla="*/ 7306 h 10796"/>
                <a:gd name="connsiteX6" fmla="*/ 5202 w 10000"/>
                <a:gd name="connsiteY6" fmla="*/ 10795 h 10796"/>
                <a:gd name="connsiteX7" fmla="*/ 2753 w 10000"/>
                <a:gd name="connsiteY7" fmla="*/ 7683 h 10796"/>
                <a:gd name="connsiteX8" fmla="*/ 1375 w 10000"/>
                <a:gd name="connsiteY8" fmla="*/ 7365 h 10796"/>
                <a:gd name="connsiteX9" fmla="*/ 45 w 10000"/>
                <a:gd name="connsiteY9" fmla="*/ 5036 h 10796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795">
                  <a:moveTo>
                    <a:pt x="45" y="5036"/>
                  </a:moveTo>
                  <a:cubicBezTo>
                    <a:pt x="272" y="4277"/>
                    <a:pt x="1931" y="3650"/>
                    <a:pt x="2738" y="2811"/>
                  </a:cubicBezTo>
                  <a:cubicBezTo>
                    <a:pt x="3545" y="1972"/>
                    <a:pt x="3352" y="117"/>
                    <a:pt x="4886" y="4"/>
                  </a:cubicBezTo>
                  <a:cubicBezTo>
                    <a:pt x="6420" y="-109"/>
                    <a:pt x="7216" y="1912"/>
                    <a:pt x="8068" y="2813"/>
                  </a:cubicBezTo>
                  <a:cubicBezTo>
                    <a:pt x="8920" y="3715"/>
                    <a:pt x="9928" y="3420"/>
                    <a:pt x="9996" y="5413"/>
                  </a:cubicBezTo>
                  <a:cubicBezTo>
                    <a:pt x="10064" y="7406"/>
                    <a:pt x="9275" y="6409"/>
                    <a:pt x="8476" y="7306"/>
                  </a:cubicBezTo>
                  <a:cubicBezTo>
                    <a:pt x="7677" y="8203"/>
                    <a:pt x="7086" y="10770"/>
                    <a:pt x="5202" y="10795"/>
                  </a:cubicBezTo>
                  <a:cubicBezTo>
                    <a:pt x="3318" y="10820"/>
                    <a:pt x="3391" y="8255"/>
                    <a:pt x="2753" y="7683"/>
                  </a:cubicBezTo>
                  <a:cubicBezTo>
                    <a:pt x="2115" y="7111"/>
                    <a:pt x="2326" y="7496"/>
                    <a:pt x="1375" y="7365"/>
                  </a:cubicBezTo>
                  <a:cubicBezTo>
                    <a:pt x="493" y="6773"/>
                    <a:pt x="-182" y="5795"/>
                    <a:pt x="45" y="503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2" name="Group 261"/>
            <p:cNvGrpSpPr/>
            <p:nvPr/>
          </p:nvGrpSpPr>
          <p:grpSpPr>
            <a:xfrm>
              <a:off x="-1935370" y="2935816"/>
              <a:ext cx="2333625" cy="1590649"/>
              <a:chOff x="833331" y="2873352"/>
              <a:chExt cx="2333625" cy="1590649"/>
            </a:xfrm>
          </p:grpSpPr>
          <p:grpSp>
            <p:nvGrpSpPr>
              <p:cNvPr id="263" name="Group 262"/>
              <p:cNvGrpSpPr/>
              <p:nvPr/>
            </p:nvGrpSpPr>
            <p:grpSpPr>
              <a:xfrm>
                <a:off x="1736090" y="287335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312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316" name="Oval 315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17" name="Rectangle 316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18" name="Oval 317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19" name="Freeform 318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0" name="Freeform 319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1" name="Freeform 320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2" name="Freeform 321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323" name="Straight Connector 322"/>
                  <p:cNvCxnSpPr>
                    <a:endCxn id="31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4" name="Straight Connector 323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3" name="Group 312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314" name="Oval 313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5" name="TextBox 314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1b</a:t>
                    </a:r>
                  </a:p>
                </p:txBody>
              </p:sp>
            </p:grpSp>
          </p:grpSp>
          <p:grpSp>
            <p:nvGrpSpPr>
              <p:cNvPr id="264" name="Group 263"/>
              <p:cNvGrpSpPr/>
              <p:nvPr/>
            </p:nvGrpSpPr>
            <p:grpSpPr>
              <a:xfrm>
                <a:off x="1740320" y="409466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99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303" name="Oval 302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04" name="Rectangle 303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5" name="Oval 304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06" name="Freeform 305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7" name="Freeform 306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8" name="Freeform 307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9" name="Freeform 308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310" name="Straight Connector 309"/>
                  <p:cNvCxnSpPr>
                    <a:endCxn id="305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1" name="Straight Connector 310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0" name="Group 299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301" name="Oval 300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2" name="TextBox 301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1d</a:t>
                    </a:r>
                  </a:p>
                </p:txBody>
              </p:sp>
            </p:grpSp>
          </p:grpSp>
          <p:grpSp>
            <p:nvGrpSpPr>
              <p:cNvPr id="265" name="Group 264"/>
              <p:cNvGrpSpPr/>
              <p:nvPr/>
            </p:nvGrpSpPr>
            <p:grpSpPr>
              <a:xfrm>
                <a:off x="2601806" y="348507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86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90" name="Oval 289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91" name="Rectangle 290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2" name="Oval 291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93" name="Freeform 292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4" name="Freeform 293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5" name="Freeform 294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6" name="Freeform 295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97" name="Straight Connector 296"/>
                  <p:cNvCxnSpPr>
                    <a:endCxn id="292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Straight Connector 297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7" name="Group 286"/>
                <p:cNvGrpSpPr/>
                <p:nvPr/>
              </p:nvGrpSpPr>
              <p:grpSpPr>
                <a:xfrm>
                  <a:off x="1770362" y="2873352"/>
                  <a:ext cx="428460" cy="369332"/>
                  <a:chOff x="667045" y="1708643"/>
                  <a:chExt cx="428460" cy="369332"/>
                </a:xfrm>
              </p:grpSpPr>
              <p:sp>
                <p:nvSpPr>
                  <p:cNvPr id="288" name="Oval 287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9" name="TextBox 288"/>
                  <p:cNvSpPr txBox="1"/>
                  <p:nvPr/>
                </p:nvSpPr>
                <p:spPr>
                  <a:xfrm>
                    <a:off x="667045" y="1708643"/>
                    <a:ext cx="428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1c</a:t>
                    </a:r>
                  </a:p>
                </p:txBody>
              </p:sp>
            </p:grpSp>
          </p:grpSp>
          <p:grpSp>
            <p:nvGrpSpPr>
              <p:cNvPr id="266" name="Group 265"/>
              <p:cNvGrpSpPr/>
              <p:nvPr/>
            </p:nvGrpSpPr>
            <p:grpSpPr>
              <a:xfrm>
                <a:off x="833331" y="347871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73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77" name="Oval 276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78" name="Rectangle 277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79" name="Oval 278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80" name="Freeform 279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1" name="Freeform 280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2" name="Freeform 281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3" name="Freeform 282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84" name="Straight Connector 283"/>
                  <p:cNvCxnSpPr>
                    <a:endCxn id="279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Straight Connector 284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4" name="Group 273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75" name="Oval 274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6" name="TextBox 275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1a</a:t>
                    </a:r>
                  </a:p>
                </p:txBody>
              </p:sp>
            </p:grpSp>
          </p:grpSp>
          <p:cxnSp>
            <p:nvCxnSpPr>
              <p:cNvPr id="267" name="Straight Connector 266"/>
              <p:cNvCxnSpPr>
                <a:stCxn id="315" idx="2"/>
                <a:endCxn id="302" idx="0"/>
              </p:cNvCxnSpPr>
              <p:nvPr/>
            </p:nvCxnSpPr>
            <p:spPr bwMode="auto">
              <a:xfrm>
                <a:off x="1991073" y="3242684"/>
                <a:ext cx="4230" cy="85198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8" name="Straight Connector 267"/>
              <p:cNvCxnSpPr/>
              <p:nvPr/>
            </p:nvCxnSpPr>
            <p:spPr bwMode="auto">
              <a:xfrm>
                <a:off x="1407477" y="3648621"/>
                <a:ext cx="1204913" cy="635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9" name="Straight Connector 268"/>
              <p:cNvCxnSpPr>
                <a:stCxn id="316" idx="7"/>
              </p:cNvCxnSpPr>
              <p:nvPr/>
            </p:nvCxnSpPr>
            <p:spPr bwMode="auto">
              <a:xfrm>
                <a:off x="2218708" y="3154477"/>
                <a:ext cx="480042" cy="3697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0" name="Straight Connector 269"/>
              <p:cNvCxnSpPr/>
              <p:nvPr/>
            </p:nvCxnSpPr>
            <p:spPr bwMode="auto">
              <a:xfrm>
                <a:off x="1300073" y="3786304"/>
                <a:ext cx="477927" cy="35707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1" name="Straight Connector 270"/>
              <p:cNvCxnSpPr/>
              <p:nvPr/>
            </p:nvCxnSpPr>
            <p:spPr bwMode="auto">
              <a:xfrm flipH="1">
                <a:off x="2196042" y="3783542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2" name="Straight Connector 271"/>
              <p:cNvCxnSpPr/>
              <p:nvPr/>
            </p:nvCxnSpPr>
            <p:spPr bwMode="auto">
              <a:xfrm flipH="1">
                <a:off x="1287553" y="3166946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26" name="Group 125"/>
          <p:cNvGrpSpPr/>
          <p:nvPr/>
        </p:nvGrpSpPr>
        <p:grpSpPr>
          <a:xfrm>
            <a:off x="3285692" y="2378685"/>
            <a:ext cx="2545688" cy="1720535"/>
            <a:chOff x="-2170772" y="2784954"/>
            <a:chExt cx="2712783" cy="1853712"/>
          </a:xfrm>
        </p:grpSpPr>
        <p:sp>
          <p:nvSpPr>
            <p:cNvPr id="197" name="Freeform 2"/>
            <p:cNvSpPr>
              <a:spLocks/>
            </p:cNvSpPr>
            <p:nvPr/>
          </p:nvSpPr>
          <p:spPr bwMode="auto">
            <a:xfrm>
              <a:off x="-2170772" y="2784954"/>
              <a:ext cx="2712783" cy="1853712"/>
            </a:xfrm>
            <a:custGeom>
              <a:avLst/>
              <a:gdLst>
                <a:gd name="T0" fmla="*/ 648763 w 10001"/>
                <a:gd name="T1" fmla="*/ 34777612 h 10125"/>
                <a:gd name="T2" fmla="*/ 115976403 w 10001"/>
                <a:gd name="T3" fmla="*/ 13733703 h 10125"/>
                <a:gd name="T4" fmla="*/ 507700960 w 10001"/>
                <a:gd name="T5" fmla="*/ 8662125 h 10125"/>
                <a:gd name="T6" fmla="*/ 810212713 w 10001"/>
                <a:gd name="T7" fmla="*/ 0 h 10125"/>
                <a:gd name="T8" fmla="*/ 1090015738 w 10001"/>
                <a:gd name="T9" fmla="*/ 8687929 h 10125"/>
                <a:gd name="T10" fmla="*/ 1310938763 w 10001"/>
                <a:gd name="T11" fmla="*/ 4279362 h 10125"/>
                <a:gd name="T12" fmla="*/ 1620263134 w 10001"/>
                <a:gd name="T13" fmla="*/ 25736690 h 10125"/>
                <a:gd name="T14" fmla="*/ 1394798364 w 10001"/>
                <a:gd name="T15" fmla="*/ 58525268 h 10125"/>
                <a:gd name="T16" fmla="*/ 1134622140 w 10001"/>
                <a:gd name="T17" fmla="*/ 80266624 h 10125"/>
                <a:gd name="T18" fmla="*/ 860820276 w 10001"/>
                <a:gd name="T19" fmla="*/ 76142271 h 10125"/>
                <a:gd name="T20" fmla="*/ 708996782 w 10001"/>
                <a:gd name="T21" fmla="*/ 85346835 h 10125"/>
                <a:gd name="T22" fmla="*/ 509322667 w 10001"/>
                <a:gd name="T23" fmla="*/ 86268164 h 10125"/>
                <a:gd name="T24" fmla="*/ 353443899 w 10001"/>
                <a:gd name="T25" fmla="*/ 67979516 h 10125"/>
                <a:gd name="T26" fmla="*/ 192536914 w 10001"/>
                <a:gd name="T27" fmla="*/ 64535347 h 10125"/>
                <a:gd name="T28" fmla="*/ 648763 w 10001"/>
                <a:gd name="T29" fmla="*/ 34777612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4 w 10040"/>
                <a:gd name="connsiteY0" fmla="*/ 4039 h 10125"/>
                <a:gd name="connsiteX1" fmla="*/ 715 w 10040"/>
                <a:gd name="connsiteY1" fmla="*/ 1595 h 10125"/>
                <a:gd name="connsiteX2" fmla="*/ 3130 w 10040"/>
                <a:gd name="connsiteY2" fmla="*/ 1006 h 10125"/>
                <a:gd name="connsiteX3" fmla="*/ 4995 w 10040"/>
                <a:gd name="connsiteY3" fmla="*/ 0 h 10125"/>
                <a:gd name="connsiteX4" fmla="*/ 6720 w 10040"/>
                <a:gd name="connsiteY4" fmla="*/ 1009 h 10125"/>
                <a:gd name="connsiteX5" fmla="*/ 9989 w 10040"/>
                <a:gd name="connsiteY5" fmla="*/ 2989 h 10125"/>
                <a:gd name="connsiteX6" fmla="*/ 8599 w 10040"/>
                <a:gd name="connsiteY6" fmla="*/ 6797 h 10125"/>
                <a:gd name="connsiteX7" fmla="*/ 6995 w 10040"/>
                <a:gd name="connsiteY7" fmla="*/ 9322 h 10125"/>
                <a:gd name="connsiteX8" fmla="*/ 5307 w 10040"/>
                <a:gd name="connsiteY8" fmla="*/ 8843 h 10125"/>
                <a:gd name="connsiteX9" fmla="*/ 4371 w 10040"/>
                <a:gd name="connsiteY9" fmla="*/ 9912 h 10125"/>
                <a:gd name="connsiteX10" fmla="*/ 3140 w 10040"/>
                <a:gd name="connsiteY10" fmla="*/ 10019 h 10125"/>
                <a:gd name="connsiteX11" fmla="*/ 2179 w 10040"/>
                <a:gd name="connsiteY11" fmla="*/ 7895 h 10125"/>
                <a:gd name="connsiteX12" fmla="*/ 1187 w 10040"/>
                <a:gd name="connsiteY12" fmla="*/ 7495 h 10125"/>
                <a:gd name="connsiteX13" fmla="*/ 4 w 10040"/>
                <a:gd name="connsiteY13" fmla="*/ 4039 h 10125"/>
                <a:gd name="connsiteX0" fmla="*/ 4 w 8600"/>
                <a:gd name="connsiteY0" fmla="*/ 4042 h 10128"/>
                <a:gd name="connsiteX1" fmla="*/ 715 w 8600"/>
                <a:gd name="connsiteY1" fmla="*/ 1598 h 10128"/>
                <a:gd name="connsiteX2" fmla="*/ 3130 w 8600"/>
                <a:gd name="connsiteY2" fmla="*/ 1009 h 10128"/>
                <a:gd name="connsiteX3" fmla="*/ 4995 w 8600"/>
                <a:gd name="connsiteY3" fmla="*/ 3 h 10128"/>
                <a:gd name="connsiteX4" fmla="*/ 6720 w 8600"/>
                <a:gd name="connsiteY4" fmla="*/ 1012 h 10128"/>
                <a:gd name="connsiteX5" fmla="*/ 8599 w 8600"/>
                <a:gd name="connsiteY5" fmla="*/ 6800 h 10128"/>
                <a:gd name="connsiteX6" fmla="*/ 6995 w 8600"/>
                <a:gd name="connsiteY6" fmla="*/ 9325 h 10128"/>
                <a:gd name="connsiteX7" fmla="*/ 5307 w 8600"/>
                <a:gd name="connsiteY7" fmla="*/ 8846 h 10128"/>
                <a:gd name="connsiteX8" fmla="*/ 4371 w 8600"/>
                <a:gd name="connsiteY8" fmla="*/ 9915 h 10128"/>
                <a:gd name="connsiteX9" fmla="*/ 3140 w 8600"/>
                <a:gd name="connsiteY9" fmla="*/ 10022 h 10128"/>
                <a:gd name="connsiteX10" fmla="*/ 2179 w 8600"/>
                <a:gd name="connsiteY10" fmla="*/ 7898 h 10128"/>
                <a:gd name="connsiteX11" fmla="*/ 1187 w 8600"/>
                <a:gd name="connsiteY11" fmla="*/ 7498 h 10128"/>
                <a:gd name="connsiteX12" fmla="*/ 4 w 8600"/>
                <a:gd name="connsiteY12" fmla="*/ 4042 h 10128"/>
                <a:gd name="connsiteX0" fmla="*/ 4 w 9326"/>
                <a:gd name="connsiteY0" fmla="*/ 3988 h 9997"/>
                <a:gd name="connsiteX1" fmla="*/ 830 w 9326"/>
                <a:gd name="connsiteY1" fmla="*/ 1575 h 9997"/>
                <a:gd name="connsiteX2" fmla="*/ 3639 w 9326"/>
                <a:gd name="connsiteY2" fmla="*/ 993 h 9997"/>
                <a:gd name="connsiteX3" fmla="*/ 5807 w 9326"/>
                <a:gd name="connsiteY3" fmla="*/ 0 h 9997"/>
                <a:gd name="connsiteX4" fmla="*/ 7813 w 9326"/>
                <a:gd name="connsiteY4" fmla="*/ 996 h 9997"/>
                <a:gd name="connsiteX5" fmla="*/ 9324 w 9326"/>
                <a:gd name="connsiteY5" fmla="*/ 5746 h 9997"/>
                <a:gd name="connsiteX6" fmla="*/ 8133 w 9326"/>
                <a:gd name="connsiteY6" fmla="*/ 9204 h 9997"/>
                <a:gd name="connsiteX7" fmla="*/ 6170 w 9326"/>
                <a:gd name="connsiteY7" fmla="*/ 8731 h 9997"/>
                <a:gd name="connsiteX8" fmla="*/ 5082 w 9326"/>
                <a:gd name="connsiteY8" fmla="*/ 9787 h 9997"/>
                <a:gd name="connsiteX9" fmla="*/ 3650 w 9326"/>
                <a:gd name="connsiteY9" fmla="*/ 9892 h 9997"/>
                <a:gd name="connsiteX10" fmla="*/ 2533 w 9326"/>
                <a:gd name="connsiteY10" fmla="*/ 7795 h 9997"/>
                <a:gd name="connsiteX11" fmla="*/ 1379 w 9326"/>
                <a:gd name="connsiteY11" fmla="*/ 7400 h 9997"/>
                <a:gd name="connsiteX12" fmla="*/ 4 w 9326"/>
                <a:gd name="connsiteY12" fmla="*/ 3988 h 9997"/>
                <a:gd name="connsiteX0" fmla="*/ 4 w 10001"/>
                <a:gd name="connsiteY0" fmla="*/ 3989 h 10041"/>
                <a:gd name="connsiteX1" fmla="*/ 890 w 10001"/>
                <a:gd name="connsiteY1" fmla="*/ 1575 h 10041"/>
                <a:gd name="connsiteX2" fmla="*/ 3902 w 10001"/>
                <a:gd name="connsiteY2" fmla="*/ 993 h 10041"/>
                <a:gd name="connsiteX3" fmla="*/ 6227 w 10001"/>
                <a:gd name="connsiteY3" fmla="*/ 0 h 10041"/>
                <a:gd name="connsiteX4" fmla="*/ 8378 w 10001"/>
                <a:gd name="connsiteY4" fmla="*/ 996 h 10041"/>
                <a:gd name="connsiteX5" fmla="*/ 9998 w 10001"/>
                <a:gd name="connsiteY5" fmla="*/ 5748 h 10041"/>
                <a:gd name="connsiteX6" fmla="*/ 8721 w 10001"/>
                <a:gd name="connsiteY6" fmla="*/ 9207 h 10041"/>
                <a:gd name="connsiteX7" fmla="*/ 5449 w 10001"/>
                <a:gd name="connsiteY7" fmla="*/ 9790 h 10041"/>
                <a:gd name="connsiteX8" fmla="*/ 3914 w 10001"/>
                <a:gd name="connsiteY8" fmla="*/ 9895 h 10041"/>
                <a:gd name="connsiteX9" fmla="*/ 2716 w 10001"/>
                <a:gd name="connsiteY9" fmla="*/ 7797 h 10041"/>
                <a:gd name="connsiteX10" fmla="*/ 1479 w 10001"/>
                <a:gd name="connsiteY10" fmla="*/ 7402 h 10041"/>
                <a:gd name="connsiteX11" fmla="*/ 4 w 10001"/>
                <a:gd name="connsiteY11" fmla="*/ 3989 h 10041"/>
                <a:gd name="connsiteX0" fmla="*/ 4 w 10001"/>
                <a:gd name="connsiteY0" fmla="*/ 3989 h 14825"/>
                <a:gd name="connsiteX1" fmla="*/ 890 w 10001"/>
                <a:gd name="connsiteY1" fmla="*/ 1575 h 14825"/>
                <a:gd name="connsiteX2" fmla="*/ 3902 w 10001"/>
                <a:gd name="connsiteY2" fmla="*/ 993 h 14825"/>
                <a:gd name="connsiteX3" fmla="*/ 6227 w 10001"/>
                <a:gd name="connsiteY3" fmla="*/ 0 h 14825"/>
                <a:gd name="connsiteX4" fmla="*/ 8378 w 10001"/>
                <a:gd name="connsiteY4" fmla="*/ 996 h 14825"/>
                <a:gd name="connsiteX5" fmla="*/ 9998 w 10001"/>
                <a:gd name="connsiteY5" fmla="*/ 5748 h 14825"/>
                <a:gd name="connsiteX6" fmla="*/ 8721 w 10001"/>
                <a:gd name="connsiteY6" fmla="*/ 9207 h 14825"/>
                <a:gd name="connsiteX7" fmla="*/ 6011 w 10001"/>
                <a:gd name="connsiteY7" fmla="*/ 14823 h 14825"/>
                <a:gd name="connsiteX8" fmla="*/ 3914 w 10001"/>
                <a:gd name="connsiteY8" fmla="*/ 9895 h 14825"/>
                <a:gd name="connsiteX9" fmla="*/ 2716 w 10001"/>
                <a:gd name="connsiteY9" fmla="*/ 7797 h 14825"/>
                <a:gd name="connsiteX10" fmla="*/ 1479 w 10001"/>
                <a:gd name="connsiteY10" fmla="*/ 7402 h 14825"/>
                <a:gd name="connsiteX11" fmla="*/ 4 w 10001"/>
                <a:gd name="connsiteY11" fmla="*/ 3989 h 14825"/>
                <a:gd name="connsiteX0" fmla="*/ 4 w 10001"/>
                <a:gd name="connsiteY0" fmla="*/ 7436 h 18272"/>
                <a:gd name="connsiteX1" fmla="*/ 890 w 10001"/>
                <a:gd name="connsiteY1" fmla="*/ 5022 h 18272"/>
                <a:gd name="connsiteX2" fmla="*/ 3902 w 10001"/>
                <a:gd name="connsiteY2" fmla="*/ 4440 h 18272"/>
                <a:gd name="connsiteX3" fmla="*/ 6026 w 10001"/>
                <a:gd name="connsiteY3" fmla="*/ 0 h 18272"/>
                <a:gd name="connsiteX4" fmla="*/ 8378 w 10001"/>
                <a:gd name="connsiteY4" fmla="*/ 4443 h 18272"/>
                <a:gd name="connsiteX5" fmla="*/ 9998 w 10001"/>
                <a:gd name="connsiteY5" fmla="*/ 9195 h 18272"/>
                <a:gd name="connsiteX6" fmla="*/ 8721 w 10001"/>
                <a:gd name="connsiteY6" fmla="*/ 12654 h 18272"/>
                <a:gd name="connsiteX7" fmla="*/ 6011 w 10001"/>
                <a:gd name="connsiteY7" fmla="*/ 18270 h 18272"/>
                <a:gd name="connsiteX8" fmla="*/ 3914 w 10001"/>
                <a:gd name="connsiteY8" fmla="*/ 13342 h 18272"/>
                <a:gd name="connsiteX9" fmla="*/ 2716 w 10001"/>
                <a:gd name="connsiteY9" fmla="*/ 11244 h 18272"/>
                <a:gd name="connsiteX10" fmla="*/ 1479 w 10001"/>
                <a:gd name="connsiteY10" fmla="*/ 10849 h 18272"/>
                <a:gd name="connsiteX11" fmla="*/ 4 w 10001"/>
                <a:gd name="connsiteY11" fmla="*/ 7436 h 18272"/>
                <a:gd name="connsiteX0" fmla="*/ 1 w 9998"/>
                <a:gd name="connsiteY0" fmla="*/ 7436 h 18272"/>
                <a:gd name="connsiteX1" fmla="*/ 3899 w 9998"/>
                <a:gd name="connsiteY1" fmla="*/ 4440 h 18272"/>
                <a:gd name="connsiteX2" fmla="*/ 6023 w 9998"/>
                <a:gd name="connsiteY2" fmla="*/ 0 h 18272"/>
                <a:gd name="connsiteX3" fmla="*/ 8375 w 9998"/>
                <a:gd name="connsiteY3" fmla="*/ 4443 h 18272"/>
                <a:gd name="connsiteX4" fmla="*/ 9995 w 9998"/>
                <a:gd name="connsiteY4" fmla="*/ 9195 h 18272"/>
                <a:gd name="connsiteX5" fmla="*/ 8718 w 9998"/>
                <a:gd name="connsiteY5" fmla="*/ 12654 h 18272"/>
                <a:gd name="connsiteX6" fmla="*/ 6008 w 9998"/>
                <a:gd name="connsiteY6" fmla="*/ 18270 h 18272"/>
                <a:gd name="connsiteX7" fmla="*/ 3911 w 9998"/>
                <a:gd name="connsiteY7" fmla="*/ 13342 h 18272"/>
                <a:gd name="connsiteX8" fmla="*/ 2713 w 9998"/>
                <a:gd name="connsiteY8" fmla="*/ 11244 h 18272"/>
                <a:gd name="connsiteX9" fmla="*/ 1476 w 9998"/>
                <a:gd name="connsiteY9" fmla="*/ 10849 h 18272"/>
                <a:gd name="connsiteX10" fmla="*/ 1 w 9998"/>
                <a:gd name="connsiteY10" fmla="*/ 7436 h 18272"/>
                <a:gd name="connsiteX0" fmla="*/ 35 w 8559"/>
                <a:gd name="connsiteY0" fmla="*/ 5938 h 10000"/>
                <a:gd name="connsiteX1" fmla="*/ 2459 w 8559"/>
                <a:gd name="connsiteY1" fmla="*/ 2430 h 10000"/>
                <a:gd name="connsiteX2" fmla="*/ 4583 w 8559"/>
                <a:gd name="connsiteY2" fmla="*/ 0 h 10000"/>
                <a:gd name="connsiteX3" fmla="*/ 6936 w 8559"/>
                <a:gd name="connsiteY3" fmla="*/ 2432 h 10000"/>
                <a:gd name="connsiteX4" fmla="*/ 8556 w 8559"/>
                <a:gd name="connsiteY4" fmla="*/ 5032 h 10000"/>
                <a:gd name="connsiteX5" fmla="*/ 7279 w 8559"/>
                <a:gd name="connsiteY5" fmla="*/ 6925 h 10000"/>
                <a:gd name="connsiteX6" fmla="*/ 4568 w 8559"/>
                <a:gd name="connsiteY6" fmla="*/ 9999 h 10000"/>
                <a:gd name="connsiteX7" fmla="*/ 2471 w 8559"/>
                <a:gd name="connsiteY7" fmla="*/ 7302 h 10000"/>
                <a:gd name="connsiteX8" fmla="*/ 1273 w 8559"/>
                <a:gd name="connsiteY8" fmla="*/ 6154 h 10000"/>
                <a:gd name="connsiteX9" fmla="*/ 35 w 8559"/>
                <a:gd name="connsiteY9" fmla="*/ 5938 h 10000"/>
                <a:gd name="connsiteX0" fmla="*/ 49 w 9820"/>
                <a:gd name="connsiteY0" fmla="*/ 4655 h 10000"/>
                <a:gd name="connsiteX1" fmla="*/ 2693 w 9820"/>
                <a:gd name="connsiteY1" fmla="*/ 2430 h 10000"/>
                <a:gd name="connsiteX2" fmla="*/ 5175 w 9820"/>
                <a:gd name="connsiteY2" fmla="*/ 0 h 10000"/>
                <a:gd name="connsiteX3" fmla="*/ 7924 w 9820"/>
                <a:gd name="connsiteY3" fmla="*/ 2432 h 10000"/>
                <a:gd name="connsiteX4" fmla="*/ 9816 w 9820"/>
                <a:gd name="connsiteY4" fmla="*/ 5032 h 10000"/>
                <a:gd name="connsiteX5" fmla="*/ 8324 w 9820"/>
                <a:gd name="connsiteY5" fmla="*/ 6925 h 10000"/>
                <a:gd name="connsiteX6" fmla="*/ 5157 w 9820"/>
                <a:gd name="connsiteY6" fmla="*/ 9999 h 10000"/>
                <a:gd name="connsiteX7" fmla="*/ 2707 w 9820"/>
                <a:gd name="connsiteY7" fmla="*/ 7302 h 10000"/>
                <a:gd name="connsiteX8" fmla="*/ 1307 w 9820"/>
                <a:gd name="connsiteY8" fmla="*/ 6154 h 10000"/>
                <a:gd name="connsiteX9" fmla="*/ 49 w 9820"/>
                <a:gd name="connsiteY9" fmla="*/ 4655 h 10000"/>
                <a:gd name="connsiteX0" fmla="*/ 45 w 9995"/>
                <a:gd name="connsiteY0" fmla="*/ 4655 h 10000"/>
                <a:gd name="connsiteX1" fmla="*/ 2737 w 9995"/>
                <a:gd name="connsiteY1" fmla="*/ 2430 h 10000"/>
                <a:gd name="connsiteX2" fmla="*/ 5265 w 9995"/>
                <a:gd name="connsiteY2" fmla="*/ 0 h 10000"/>
                <a:gd name="connsiteX3" fmla="*/ 8064 w 9995"/>
                <a:gd name="connsiteY3" fmla="*/ 2432 h 10000"/>
                <a:gd name="connsiteX4" fmla="*/ 9991 w 9995"/>
                <a:gd name="connsiteY4" fmla="*/ 5032 h 10000"/>
                <a:gd name="connsiteX5" fmla="*/ 8472 w 9995"/>
                <a:gd name="connsiteY5" fmla="*/ 6925 h 10000"/>
                <a:gd name="connsiteX6" fmla="*/ 5247 w 9995"/>
                <a:gd name="connsiteY6" fmla="*/ 9999 h 10000"/>
                <a:gd name="connsiteX7" fmla="*/ 2752 w 9995"/>
                <a:gd name="connsiteY7" fmla="*/ 7302 h 10000"/>
                <a:gd name="connsiteX8" fmla="*/ 1374 w 9995"/>
                <a:gd name="connsiteY8" fmla="*/ 6984 h 10000"/>
                <a:gd name="connsiteX9" fmla="*/ 45 w 9995"/>
                <a:gd name="connsiteY9" fmla="*/ 4655 h 10000"/>
                <a:gd name="connsiteX0" fmla="*/ 45 w 10000"/>
                <a:gd name="connsiteY0" fmla="*/ 5032 h 10377"/>
                <a:gd name="connsiteX1" fmla="*/ 2738 w 10000"/>
                <a:gd name="connsiteY1" fmla="*/ 2807 h 10377"/>
                <a:gd name="connsiteX2" fmla="*/ 4886 w 10000"/>
                <a:gd name="connsiteY2" fmla="*/ 0 h 10377"/>
                <a:gd name="connsiteX3" fmla="*/ 8068 w 10000"/>
                <a:gd name="connsiteY3" fmla="*/ 2809 h 10377"/>
                <a:gd name="connsiteX4" fmla="*/ 9996 w 10000"/>
                <a:gd name="connsiteY4" fmla="*/ 5409 h 10377"/>
                <a:gd name="connsiteX5" fmla="*/ 8476 w 10000"/>
                <a:gd name="connsiteY5" fmla="*/ 7302 h 10377"/>
                <a:gd name="connsiteX6" fmla="*/ 5250 w 10000"/>
                <a:gd name="connsiteY6" fmla="*/ 10376 h 10377"/>
                <a:gd name="connsiteX7" fmla="*/ 2753 w 10000"/>
                <a:gd name="connsiteY7" fmla="*/ 7679 h 10377"/>
                <a:gd name="connsiteX8" fmla="*/ 1375 w 10000"/>
                <a:gd name="connsiteY8" fmla="*/ 7361 h 10377"/>
                <a:gd name="connsiteX9" fmla="*/ 45 w 10000"/>
                <a:gd name="connsiteY9" fmla="*/ 5032 h 10377"/>
                <a:gd name="connsiteX0" fmla="*/ 45 w 10000"/>
                <a:gd name="connsiteY0" fmla="*/ 5036 h 10381"/>
                <a:gd name="connsiteX1" fmla="*/ 2738 w 10000"/>
                <a:gd name="connsiteY1" fmla="*/ 2811 h 10381"/>
                <a:gd name="connsiteX2" fmla="*/ 4886 w 10000"/>
                <a:gd name="connsiteY2" fmla="*/ 4 h 10381"/>
                <a:gd name="connsiteX3" fmla="*/ 8068 w 10000"/>
                <a:gd name="connsiteY3" fmla="*/ 2813 h 10381"/>
                <a:gd name="connsiteX4" fmla="*/ 9996 w 10000"/>
                <a:gd name="connsiteY4" fmla="*/ 5413 h 10381"/>
                <a:gd name="connsiteX5" fmla="*/ 8476 w 10000"/>
                <a:gd name="connsiteY5" fmla="*/ 7306 h 10381"/>
                <a:gd name="connsiteX6" fmla="*/ 5250 w 10000"/>
                <a:gd name="connsiteY6" fmla="*/ 10380 h 10381"/>
                <a:gd name="connsiteX7" fmla="*/ 2753 w 10000"/>
                <a:gd name="connsiteY7" fmla="*/ 7683 h 10381"/>
                <a:gd name="connsiteX8" fmla="*/ 1375 w 10000"/>
                <a:gd name="connsiteY8" fmla="*/ 7365 h 10381"/>
                <a:gd name="connsiteX9" fmla="*/ 45 w 10000"/>
                <a:gd name="connsiteY9" fmla="*/ 5036 h 10381"/>
                <a:gd name="connsiteX0" fmla="*/ 45 w 10000"/>
                <a:gd name="connsiteY0" fmla="*/ 5036 h 10796"/>
                <a:gd name="connsiteX1" fmla="*/ 2738 w 10000"/>
                <a:gd name="connsiteY1" fmla="*/ 2811 h 10796"/>
                <a:gd name="connsiteX2" fmla="*/ 4886 w 10000"/>
                <a:gd name="connsiteY2" fmla="*/ 4 h 10796"/>
                <a:gd name="connsiteX3" fmla="*/ 8068 w 10000"/>
                <a:gd name="connsiteY3" fmla="*/ 2813 h 10796"/>
                <a:gd name="connsiteX4" fmla="*/ 9996 w 10000"/>
                <a:gd name="connsiteY4" fmla="*/ 5413 h 10796"/>
                <a:gd name="connsiteX5" fmla="*/ 8476 w 10000"/>
                <a:gd name="connsiteY5" fmla="*/ 7306 h 10796"/>
                <a:gd name="connsiteX6" fmla="*/ 5202 w 10000"/>
                <a:gd name="connsiteY6" fmla="*/ 10795 h 10796"/>
                <a:gd name="connsiteX7" fmla="*/ 2753 w 10000"/>
                <a:gd name="connsiteY7" fmla="*/ 7683 h 10796"/>
                <a:gd name="connsiteX8" fmla="*/ 1375 w 10000"/>
                <a:gd name="connsiteY8" fmla="*/ 7365 h 10796"/>
                <a:gd name="connsiteX9" fmla="*/ 45 w 10000"/>
                <a:gd name="connsiteY9" fmla="*/ 5036 h 10796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795">
                  <a:moveTo>
                    <a:pt x="45" y="5036"/>
                  </a:moveTo>
                  <a:cubicBezTo>
                    <a:pt x="272" y="4277"/>
                    <a:pt x="1931" y="3650"/>
                    <a:pt x="2738" y="2811"/>
                  </a:cubicBezTo>
                  <a:cubicBezTo>
                    <a:pt x="3545" y="1972"/>
                    <a:pt x="3352" y="117"/>
                    <a:pt x="4886" y="4"/>
                  </a:cubicBezTo>
                  <a:cubicBezTo>
                    <a:pt x="6420" y="-109"/>
                    <a:pt x="7216" y="1912"/>
                    <a:pt x="8068" y="2813"/>
                  </a:cubicBezTo>
                  <a:cubicBezTo>
                    <a:pt x="8920" y="3715"/>
                    <a:pt x="9928" y="3420"/>
                    <a:pt x="9996" y="5413"/>
                  </a:cubicBezTo>
                  <a:cubicBezTo>
                    <a:pt x="10064" y="7406"/>
                    <a:pt x="9275" y="6409"/>
                    <a:pt x="8476" y="7306"/>
                  </a:cubicBezTo>
                  <a:cubicBezTo>
                    <a:pt x="7677" y="8203"/>
                    <a:pt x="7086" y="10770"/>
                    <a:pt x="5202" y="10795"/>
                  </a:cubicBezTo>
                  <a:cubicBezTo>
                    <a:pt x="3318" y="10820"/>
                    <a:pt x="3391" y="8255"/>
                    <a:pt x="2753" y="7683"/>
                  </a:cubicBezTo>
                  <a:cubicBezTo>
                    <a:pt x="2115" y="7111"/>
                    <a:pt x="2326" y="7496"/>
                    <a:pt x="1375" y="7365"/>
                  </a:cubicBezTo>
                  <a:cubicBezTo>
                    <a:pt x="493" y="6773"/>
                    <a:pt x="-182" y="5795"/>
                    <a:pt x="45" y="503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98" name="Group 197"/>
            <p:cNvGrpSpPr/>
            <p:nvPr/>
          </p:nvGrpSpPr>
          <p:grpSpPr>
            <a:xfrm>
              <a:off x="-1935370" y="2935816"/>
              <a:ext cx="2333625" cy="1590649"/>
              <a:chOff x="833331" y="2873352"/>
              <a:chExt cx="2333625" cy="1590649"/>
            </a:xfrm>
          </p:grpSpPr>
          <p:grpSp>
            <p:nvGrpSpPr>
              <p:cNvPr id="199" name="Group 198"/>
              <p:cNvGrpSpPr/>
              <p:nvPr/>
            </p:nvGrpSpPr>
            <p:grpSpPr>
              <a:xfrm>
                <a:off x="1736090" y="287335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48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52" name="Oval 251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53" name="Rectangle 252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4" name="Oval 253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55" name="Freeform 254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6" name="Freeform 255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7" name="Freeform 256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8" name="Freeform 257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59" name="Straight Connector 258"/>
                  <p:cNvCxnSpPr>
                    <a:endCxn id="254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Connector 259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9" name="Group 248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50" name="Oval 249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" name="TextBox 250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2b</a:t>
                    </a:r>
                  </a:p>
                </p:txBody>
              </p:sp>
            </p:grpSp>
          </p:grpSp>
          <p:grpSp>
            <p:nvGrpSpPr>
              <p:cNvPr id="200" name="Group 199"/>
              <p:cNvGrpSpPr/>
              <p:nvPr/>
            </p:nvGrpSpPr>
            <p:grpSpPr>
              <a:xfrm>
                <a:off x="1740320" y="409466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35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39" name="Oval 238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40" name="Rectangle 239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1" name="Oval 240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42" name="Freeform 241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3" name="Freeform 242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4" name="Freeform 243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5" name="Freeform 244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46" name="Straight Connector 245"/>
                  <p:cNvCxnSpPr>
                    <a:endCxn id="241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7" name="Straight Connector 246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6" name="Group 235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37" name="Oval 236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" name="TextBox 237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2d</a:t>
                    </a:r>
                  </a:p>
                </p:txBody>
              </p:sp>
            </p:grpSp>
          </p:grpSp>
          <p:grpSp>
            <p:nvGrpSpPr>
              <p:cNvPr id="201" name="Group 200"/>
              <p:cNvGrpSpPr/>
              <p:nvPr/>
            </p:nvGrpSpPr>
            <p:grpSpPr>
              <a:xfrm>
                <a:off x="2601806" y="348507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22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26" name="Oval 225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27" name="Rectangle 226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28" name="Oval 227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29" name="Freeform 228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0" name="Freeform 229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1" name="Freeform 230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2" name="Freeform 231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33" name="Straight Connector 232"/>
                  <p:cNvCxnSpPr>
                    <a:endCxn id="22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4" name="Straight Connector 233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3" name="Group 222"/>
                <p:cNvGrpSpPr/>
                <p:nvPr/>
              </p:nvGrpSpPr>
              <p:grpSpPr>
                <a:xfrm>
                  <a:off x="1770362" y="2873352"/>
                  <a:ext cx="428460" cy="369332"/>
                  <a:chOff x="667045" y="1708643"/>
                  <a:chExt cx="428460" cy="369332"/>
                </a:xfrm>
              </p:grpSpPr>
              <p:sp>
                <p:nvSpPr>
                  <p:cNvPr id="224" name="Oval 223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" name="TextBox 224"/>
                  <p:cNvSpPr txBox="1"/>
                  <p:nvPr/>
                </p:nvSpPr>
                <p:spPr>
                  <a:xfrm>
                    <a:off x="667045" y="1708643"/>
                    <a:ext cx="428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2c</a:t>
                    </a:r>
                  </a:p>
                </p:txBody>
              </p:sp>
            </p:grpSp>
          </p:grpSp>
          <p:grpSp>
            <p:nvGrpSpPr>
              <p:cNvPr id="202" name="Group 201"/>
              <p:cNvGrpSpPr/>
              <p:nvPr/>
            </p:nvGrpSpPr>
            <p:grpSpPr>
              <a:xfrm>
                <a:off x="833331" y="347871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09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13" name="Oval 212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14" name="Rectangle 213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5" name="Oval 214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16" name="Freeform 215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7" name="Freeform 216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8" name="Freeform 217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9" name="Freeform 218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20" name="Straight Connector 219"/>
                  <p:cNvCxnSpPr>
                    <a:endCxn id="215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1" name="Straight Connector 220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0" name="Group 209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11" name="Oval 210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" name="TextBox 211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2a</a:t>
                    </a:r>
                  </a:p>
                </p:txBody>
              </p:sp>
            </p:grpSp>
          </p:grpSp>
          <p:cxnSp>
            <p:nvCxnSpPr>
              <p:cNvPr id="203" name="Straight Connector 202"/>
              <p:cNvCxnSpPr>
                <a:stCxn id="251" idx="2"/>
                <a:endCxn id="238" idx="0"/>
              </p:cNvCxnSpPr>
              <p:nvPr/>
            </p:nvCxnSpPr>
            <p:spPr bwMode="auto">
              <a:xfrm>
                <a:off x="1991073" y="3242684"/>
                <a:ext cx="4230" cy="85198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4" name="Straight Connector 203"/>
              <p:cNvCxnSpPr/>
              <p:nvPr/>
            </p:nvCxnSpPr>
            <p:spPr bwMode="auto">
              <a:xfrm>
                <a:off x="1407477" y="3648621"/>
                <a:ext cx="1204913" cy="635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" name="Straight Connector 204"/>
              <p:cNvCxnSpPr>
                <a:stCxn id="252" idx="7"/>
              </p:cNvCxnSpPr>
              <p:nvPr/>
            </p:nvCxnSpPr>
            <p:spPr bwMode="auto">
              <a:xfrm>
                <a:off x="2218708" y="3154477"/>
                <a:ext cx="480042" cy="3697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6" name="Straight Connector 205"/>
              <p:cNvCxnSpPr/>
              <p:nvPr/>
            </p:nvCxnSpPr>
            <p:spPr bwMode="auto">
              <a:xfrm>
                <a:off x="1300073" y="3786304"/>
                <a:ext cx="477927" cy="35707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7" name="Straight Connector 206"/>
              <p:cNvCxnSpPr/>
              <p:nvPr/>
            </p:nvCxnSpPr>
            <p:spPr bwMode="auto">
              <a:xfrm flipH="1">
                <a:off x="2196042" y="3783542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8" name="Straight Connector 207"/>
              <p:cNvCxnSpPr/>
              <p:nvPr/>
            </p:nvCxnSpPr>
            <p:spPr bwMode="auto">
              <a:xfrm flipH="1">
                <a:off x="1287553" y="3166946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33" name="Freeform 2"/>
          <p:cNvSpPr>
            <a:spLocks/>
          </p:cNvSpPr>
          <p:nvPr/>
        </p:nvSpPr>
        <p:spPr bwMode="auto">
          <a:xfrm>
            <a:off x="5507686" y="1310427"/>
            <a:ext cx="2575521" cy="1672516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4" name="Group 133"/>
          <p:cNvGrpSpPr/>
          <p:nvPr/>
        </p:nvGrpSpPr>
        <p:grpSpPr>
          <a:xfrm>
            <a:off x="5731177" y="1446543"/>
            <a:ext cx="2215548" cy="1435167"/>
            <a:chOff x="833331" y="2873352"/>
            <a:chExt cx="2333625" cy="1590649"/>
          </a:xfrm>
        </p:grpSpPr>
        <p:grpSp>
          <p:nvGrpSpPr>
            <p:cNvPr id="135" name="Group 134"/>
            <p:cNvGrpSpPr/>
            <p:nvPr/>
          </p:nvGrpSpPr>
          <p:grpSpPr>
            <a:xfrm>
              <a:off x="1736090" y="2873352"/>
              <a:ext cx="565150" cy="369332"/>
              <a:chOff x="1736090" y="2873352"/>
              <a:chExt cx="565150" cy="369332"/>
            </a:xfrm>
          </p:grpSpPr>
          <p:grpSp>
            <p:nvGrpSpPr>
              <p:cNvPr id="184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88" name="Oval 187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89" name="Rectangle 188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0" name="Oval 189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91" name="Freeform 190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2" name="Freeform 191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3" name="Freeform 192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4" name="Freeform 193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95" name="Straight Connector 194"/>
                <p:cNvCxnSpPr>
                  <a:endCxn id="190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86" name="Oval 185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7" name="TextBox 186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3b</a:t>
                  </a: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1740320" y="4094669"/>
              <a:ext cx="565150" cy="369332"/>
              <a:chOff x="1736090" y="2873352"/>
              <a:chExt cx="565150" cy="369332"/>
            </a:xfrm>
          </p:grpSpPr>
          <p:grpSp>
            <p:nvGrpSpPr>
              <p:cNvPr id="171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75" name="Oval 174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6" name="Rectangle 175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7" name="Oval 176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8" name="Freeform 177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9" name="Freeform 178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0" name="Freeform 179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1" name="Freeform 180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82" name="Straight Connector 181"/>
                <p:cNvCxnSpPr>
                  <a:endCxn id="177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2" name="Group 171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73" name="Oval 172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4" name="TextBox 173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3d</a:t>
                  </a:r>
                </a:p>
              </p:txBody>
            </p:sp>
          </p:grpSp>
        </p:grpSp>
        <p:grpSp>
          <p:nvGrpSpPr>
            <p:cNvPr id="137" name="Group 136"/>
            <p:cNvGrpSpPr/>
            <p:nvPr/>
          </p:nvGrpSpPr>
          <p:grpSpPr>
            <a:xfrm>
              <a:off x="2601806" y="3485072"/>
              <a:ext cx="565150" cy="369332"/>
              <a:chOff x="1736090" y="2873352"/>
              <a:chExt cx="565150" cy="369332"/>
            </a:xfrm>
          </p:grpSpPr>
          <p:grpSp>
            <p:nvGrpSpPr>
              <p:cNvPr id="158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62" name="Oval 161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3" name="Rectangle 162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4" name="Oval 163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5" name="Freeform 164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6" name="Freeform 165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7" name="Freeform 166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8" name="Freeform 167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69" name="Straight Connector 168"/>
                <p:cNvCxnSpPr>
                  <a:endCxn id="164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Group 158"/>
              <p:cNvGrpSpPr/>
              <p:nvPr/>
            </p:nvGrpSpPr>
            <p:grpSpPr>
              <a:xfrm>
                <a:off x="1770362" y="2873352"/>
                <a:ext cx="428460" cy="369332"/>
                <a:chOff x="667045" y="1708643"/>
                <a:chExt cx="428460" cy="369332"/>
              </a:xfrm>
            </p:grpSpPr>
            <p:sp>
              <p:nvSpPr>
                <p:cNvPr id="160" name="Oval 159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1" name="TextBox 160"/>
                <p:cNvSpPr txBox="1"/>
                <p:nvPr/>
              </p:nvSpPr>
              <p:spPr>
                <a:xfrm>
                  <a:off x="667045" y="1708643"/>
                  <a:ext cx="4284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3c</a:t>
                  </a:r>
                </a:p>
              </p:txBody>
            </p:sp>
          </p:grpSp>
        </p:grpSp>
        <p:grpSp>
          <p:nvGrpSpPr>
            <p:cNvPr id="138" name="Group 137"/>
            <p:cNvGrpSpPr/>
            <p:nvPr/>
          </p:nvGrpSpPr>
          <p:grpSpPr>
            <a:xfrm>
              <a:off x="833331" y="3478719"/>
              <a:ext cx="565150" cy="369332"/>
              <a:chOff x="1736090" y="2873352"/>
              <a:chExt cx="565150" cy="369332"/>
            </a:xfrm>
          </p:grpSpPr>
          <p:grpSp>
            <p:nvGrpSpPr>
              <p:cNvPr id="145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49" name="Oval 148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0" name="Rectangle 149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1" name="Oval 150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2" name="Freeform 151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5" name="Freeform 154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56" name="Straight Connector 155"/>
                <p:cNvCxnSpPr>
                  <a:endCxn id="151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" name="Group 145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47" name="Oval 146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8" name="TextBox 147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3a</a:t>
                  </a:r>
                </a:p>
              </p:txBody>
            </p:sp>
          </p:grpSp>
        </p:grpSp>
        <p:cxnSp>
          <p:nvCxnSpPr>
            <p:cNvPr id="139" name="Straight Connector 138"/>
            <p:cNvCxnSpPr>
              <a:stCxn id="187" idx="2"/>
              <a:endCxn id="174" idx="0"/>
            </p:cNvCxnSpPr>
            <p:nvPr/>
          </p:nvCxnSpPr>
          <p:spPr bwMode="auto">
            <a:xfrm>
              <a:off x="1991073" y="3242684"/>
              <a:ext cx="4230" cy="85198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0" name="Straight Connector 139"/>
            <p:cNvCxnSpPr/>
            <p:nvPr/>
          </p:nvCxnSpPr>
          <p:spPr bwMode="auto">
            <a:xfrm>
              <a:off x="1407477" y="3648621"/>
              <a:ext cx="1204913" cy="635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" name="Straight Connector 140"/>
            <p:cNvCxnSpPr>
              <a:stCxn id="188" idx="7"/>
            </p:cNvCxnSpPr>
            <p:nvPr/>
          </p:nvCxnSpPr>
          <p:spPr bwMode="auto">
            <a:xfrm>
              <a:off x="2218708" y="3154477"/>
              <a:ext cx="480042" cy="36977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" name="Straight Connector 141"/>
            <p:cNvCxnSpPr/>
            <p:nvPr/>
          </p:nvCxnSpPr>
          <p:spPr bwMode="auto">
            <a:xfrm>
              <a:off x="1300073" y="3786304"/>
              <a:ext cx="477927" cy="35707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" name="Straight Connector 142"/>
            <p:cNvCxnSpPr/>
            <p:nvPr/>
          </p:nvCxnSpPr>
          <p:spPr bwMode="auto">
            <a:xfrm flipH="1">
              <a:off x="2196042" y="3783542"/>
              <a:ext cx="508002" cy="3492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" name="Straight Connector 143"/>
            <p:cNvCxnSpPr/>
            <p:nvPr/>
          </p:nvCxnSpPr>
          <p:spPr bwMode="auto">
            <a:xfrm flipH="1">
              <a:off x="1287553" y="3166946"/>
              <a:ext cx="508002" cy="3492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28" name="Straight Connector 127"/>
          <p:cNvCxnSpPr/>
          <p:nvPr/>
        </p:nvCxnSpPr>
        <p:spPr bwMode="auto">
          <a:xfrm flipH="1" flipV="1">
            <a:off x="3046706" y="2340047"/>
            <a:ext cx="480877" cy="74409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9" name="Straight Connector 128"/>
          <p:cNvCxnSpPr/>
          <p:nvPr/>
        </p:nvCxnSpPr>
        <p:spPr bwMode="auto">
          <a:xfrm flipV="1">
            <a:off x="5523188" y="2281165"/>
            <a:ext cx="337735" cy="82312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0" name="TextBox 129"/>
          <p:cNvSpPr txBox="1"/>
          <p:nvPr/>
        </p:nvSpPr>
        <p:spPr>
          <a:xfrm>
            <a:off x="3493291" y="2438369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AS2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543950" y="1351667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AS3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707172" y="1562343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AS1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070827" y="2413274"/>
            <a:ext cx="1701734" cy="616172"/>
            <a:chOff x="7073692" y="5469792"/>
            <a:chExt cx="1701734" cy="616172"/>
          </a:xfrm>
        </p:grpSpPr>
        <p:grpSp>
          <p:nvGrpSpPr>
            <p:cNvPr id="10" name="Group 9"/>
            <p:cNvGrpSpPr/>
            <p:nvPr/>
          </p:nvGrpSpPr>
          <p:grpSpPr>
            <a:xfrm>
              <a:off x="7073692" y="5469792"/>
              <a:ext cx="1701734" cy="616172"/>
              <a:chOff x="6946249" y="5096269"/>
              <a:chExt cx="1701734" cy="616172"/>
            </a:xfrm>
          </p:grpSpPr>
          <p:sp>
            <p:nvSpPr>
              <p:cNvPr id="399" name="Freeform 2"/>
              <p:cNvSpPr>
                <a:spLocks/>
              </p:cNvSpPr>
              <p:nvPr/>
            </p:nvSpPr>
            <p:spPr bwMode="auto">
              <a:xfrm>
                <a:off x="6946249" y="5096269"/>
                <a:ext cx="1701734" cy="616172"/>
              </a:xfrm>
              <a:custGeom>
                <a:avLst/>
                <a:gdLst>
                  <a:gd name="T0" fmla="*/ 648763 w 10001"/>
                  <a:gd name="T1" fmla="*/ 34777612 h 10125"/>
                  <a:gd name="T2" fmla="*/ 115976403 w 10001"/>
                  <a:gd name="T3" fmla="*/ 13733703 h 10125"/>
                  <a:gd name="T4" fmla="*/ 507700960 w 10001"/>
                  <a:gd name="T5" fmla="*/ 8662125 h 10125"/>
                  <a:gd name="T6" fmla="*/ 810212713 w 10001"/>
                  <a:gd name="T7" fmla="*/ 0 h 10125"/>
                  <a:gd name="T8" fmla="*/ 1090015738 w 10001"/>
                  <a:gd name="T9" fmla="*/ 8687929 h 10125"/>
                  <a:gd name="T10" fmla="*/ 1310938763 w 10001"/>
                  <a:gd name="T11" fmla="*/ 4279362 h 10125"/>
                  <a:gd name="T12" fmla="*/ 1620263134 w 10001"/>
                  <a:gd name="T13" fmla="*/ 25736690 h 10125"/>
                  <a:gd name="T14" fmla="*/ 1394798364 w 10001"/>
                  <a:gd name="T15" fmla="*/ 58525268 h 10125"/>
                  <a:gd name="T16" fmla="*/ 1134622140 w 10001"/>
                  <a:gd name="T17" fmla="*/ 80266624 h 10125"/>
                  <a:gd name="T18" fmla="*/ 860820276 w 10001"/>
                  <a:gd name="T19" fmla="*/ 76142271 h 10125"/>
                  <a:gd name="T20" fmla="*/ 708996782 w 10001"/>
                  <a:gd name="T21" fmla="*/ 85346835 h 10125"/>
                  <a:gd name="T22" fmla="*/ 509322667 w 10001"/>
                  <a:gd name="T23" fmla="*/ 86268164 h 10125"/>
                  <a:gd name="T24" fmla="*/ 353443899 w 10001"/>
                  <a:gd name="T25" fmla="*/ 67979516 h 10125"/>
                  <a:gd name="T26" fmla="*/ 192536914 w 10001"/>
                  <a:gd name="T27" fmla="*/ 64535347 h 10125"/>
                  <a:gd name="T28" fmla="*/ 648763 w 10001"/>
                  <a:gd name="T29" fmla="*/ 34777612 h 101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connsiteX0" fmla="*/ 4 w 10040"/>
                  <a:gd name="connsiteY0" fmla="*/ 4039 h 10125"/>
                  <a:gd name="connsiteX1" fmla="*/ 715 w 10040"/>
                  <a:gd name="connsiteY1" fmla="*/ 1595 h 10125"/>
                  <a:gd name="connsiteX2" fmla="*/ 3130 w 10040"/>
                  <a:gd name="connsiteY2" fmla="*/ 1006 h 10125"/>
                  <a:gd name="connsiteX3" fmla="*/ 4995 w 10040"/>
                  <a:gd name="connsiteY3" fmla="*/ 0 h 10125"/>
                  <a:gd name="connsiteX4" fmla="*/ 6720 w 10040"/>
                  <a:gd name="connsiteY4" fmla="*/ 1009 h 10125"/>
                  <a:gd name="connsiteX5" fmla="*/ 9989 w 10040"/>
                  <a:gd name="connsiteY5" fmla="*/ 2989 h 10125"/>
                  <a:gd name="connsiteX6" fmla="*/ 8599 w 10040"/>
                  <a:gd name="connsiteY6" fmla="*/ 6797 h 10125"/>
                  <a:gd name="connsiteX7" fmla="*/ 6995 w 10040"/>
                  <a:gd name="connsiteY7" fmla="*/ 9322 h 10125"/>
                  <a:gd name="connsiteX8" fmla="*/ 5307 w 10040"/>
                  <a:gd name="connsiteY8" fmla="*/ 8843 h 10125"/>
                  <a:gd name="connsiteX9" fmla="*/ 4371 w 10040"/>
                  <a:gd name="connsiteY9" fmla="*/ 9912 h 10125"/>
                  <a:gd name="connsiteX10" fmla="*/ 3140 w 10040"/>
                  <a:gd name="connsiteY10" fmla="*/ 10019 h 10125"/>
                  <a:gd name="connsiteX11" fmla="*/ 2179 w 10040"/>
                  <a:gd name="connsiteY11" fmla="*/ 7895 h 10125"/>
                  <a:gd name="connsiteX12" fmla="*/ 1187 w 10040"/>
                  <a:gd name="connsiteY12" fmla="*/ 7495 h 10125"/>
                  <a:gd name="connsiteX13" fmla="*/ 4 w 10040"/>
                  <a:gd name="connsiteY13" fmla="*/ 4039 h 10125"/>
                  <a:gd name="connsiteX0" fmla="*/ 4 w 8600"/>
                  <a:gd name="connsiteY0" fmla="*/ 4042 h 10128"/>
                  <a:gd name="connsiteX1" fmla="*/ 715 w 8600"/>
                  <a:gd name="connsiteY1" fmla="*/ 1598 h 10128"/>
                  <a:gd name="connsiteX2" fmla="*/ 3130 w 8600"/>
                  <a:gd name="connsiteY2" fmla="*/ 1009 h 10128"/>
                  <a:gd name="connsiteX3" fmla="*/ 4995 w 8600"/>
                  <a:gd name="connsiteY3" fmla="*/ 3 h 10128"/>
                  <a:gd name="connsiteX4" fmla="*/ 6720 w 8600"/>
                  <a:gd name="connsiteY4" fmla="*/ 1012 h 10128"/>
                  <a:gd name="connsiteX5" fmla="*/ 8599 w 8600"/>
                  <a:gd name="connsiteY5" fmla="*/ 6800 h 10128"/>
                  <a:gd name="connsiteX6" fmla="*/ 6995 w 8600"/>
                  <a:gd name="connsiteY6" fmla="*/ 9325 h 10128"/>
                  <a:gd name="connsiteX7" fmla="*/ 5307 w 8600"/>
                  <a:gd name="connsiteY7" fmla="*/ 8846 h 10128"/>
                  <a:gd name="connsiteX8" fmla="*/ 4371 w 8600"/>
                  <a:gd name="connsiteY8" fmla="*/ 9915 h 10128"/>
                  <a:gd name="connsiteX9" fmla="*/ 3140 w 8600"/>
                  <a:gd name="connsiteY9" fmla="*/ 10022 h 10128"/>
                  <a:gd name="connsiteX10" fmla="*/ 2179 w 8600"/>
                  <a:gd name="connsiteY10" fmla="*/ 7898 h 10128"/>
                  <a:gd name="connsiteX11" fmla="*/ 1187 w 8600"/>
                  <a:gd name="connsiteY11" fmla="*/ 7498 h 10128"/>
                  <a:gd name="connsiteX12" fmla="*/ 4 w 8600"/>
                  <a:gd name="connsiteY12" fmla="*/ 4042 h 10128"/>
                  <a:gd name="connsiteX0" fmla="*/ 4 w 9326"/>
                  <a:gd name="connsiteY0" fmla="*/ 3988 h 9997"/>
                  <a:gd name="connsiteX1" fmla="*/ 830 w 9326"/>
                  <a:gd name="connsiteY1" fmla="*/ 1575 h 9997"/>
                  <a:gd name="connsiteX2" fmla="*/ 3639 w 9326"/>
                  <a:gd name="connsiteY2" fmla="*/ 993 h 9997"/>
                  <a:gd name="connsiteX3" fmla="*/ 5807 w 9326"/>
                  <a:gd name="connsiteY3" fmla="*/ 0 h 9997"/>
                  <a:gd name="connsiteX4" fmla="*/ 7813 w 9326"/>
                  <a:gd name="connsiteY4" fmla="*/ 996 h 9997"/>
                  <a:gd name="connsiteX5" fmla="*/ 9324 w 9326"/>
                  <a:gd name="connsiteY5" fmla="*/ 5746 h 9997"/>
                  <a:gd name="connsiteX6" fmla="*/ 8133 w 9326"/>
                  <a:gd name="connsiteY6" fmla="*/ 9204 h 9997"/>
                  <a:gd name="connsiteX7" fmla="*/ 6170 w 9326"/>
                  <a:gd name="connsiteY7" fmla="*/ 8731 h 9997"/>
                  <a:gd name="connsiteX8" fmla="*/ 5082 w 9326"/>
                  <a:gd name="connsiteY8" fmla="*/ 9787 h 9997"/>
                  <a:gd name="connsiteX9" fmla="*/ 3650 w 9326"/>
                  <a:gd name="connsiteY9" fmla="*/ 9892 h 9997"/>
                  <a:gd name="connsiteX10" fmla="*/ 2533 w 9326"/>
                  <a:gd name="connsiteY10" fmla="*/ 7795 h 9997"/>
                  <a:gd name="connsiteX11" fmla="*/ 1379 w 9326"/>
                  <a:gd name="connsiteY11" fmla="*/ 7400 h 9997"/>
                  <a:gd name="connsiteX12" fmla="*/ 4 w 9326"/>
                  <a:gd name="connsiteY12" fmla="*/ 3988 h 9997"/>
                  <a:gd name="connsiteX0" fmla="*/ 4 w 10001"/>
                  <a:gd name="connsiteY0" fmla="*/ 3989 h 10041"/>
                  <a:gd name="connsiteX1" fmla="*/ 890 w 10001"/>
                  <a:gd name="connsiteY1" fmla="*/ 1575 h 10041"/>
                  <a:gd name="connsiteX2" fmla="*/ 3902 w 10001"/>
                  <a:gd name="connsiteY2" fmla="*/ 993 h 10041"/>
                  <a:gd name="connsiteX3" fmla="*/ 6227 w 10001"/>
                  <a:gd name="connsiteY3" fmla="*/ 0 h 10041"/>
                  <a:gd name="connsiteX4" fmla="*/ 8378 w 10001"/>
                  <a:gd name="connsiteY4" fmla="*/ 996 h 10041"/>
                  <a:gd name="connsiteX5" fmla="*/ 9998 w 10001"/>
                  <a:gd name="connsiteY5" fmla="*/ 5748 h 10041"/>
                  <a:gd name="connsiteX6" fmla="*/ 8721 w 10001"/>
                  <a:gd name="connsiteY6" fmla="*/ 9207 h 10041"/>
                  <a:gd name="connsiteX7" fmla="*/ 5449 w 10001"/>
                  <a:gd name="connsiteY7" fmla="*/ 9790 h 10041"/>
                  <a:gd name="connsiteX8" fmla="*/ 3914 w 10001"/>
                  <a:gd name="connsiteY8" fmla="*/ 9895 h 10041"/>
                  <a:gd name="connsiteX9" fmla="*/ 2716 w 10001"/>
                  <a:gd name="connsiteY9" fmla="*/ 7797 h 10041"/>
                  <a:gd name="connsiteX10" fmla="*/ 1479 w 10001"/>
                  <a:gd name="connsiteY10" fmla="*/ 7402 h 10041"/>
                  <a:gd name="connsiteX11" fmla="*/ 4 w 10001"/>
                  <a:gd name="connsiteY11" fmla="*/ 3989 h 10041"/>
                  <a:gd name="connsiteX0" fmla="*/ 4 w 10001"/>
                  <a:gd name="connsiteY0" fmla="*/ 3989 h 14825"/>
                  <a:gd name="connsiteX1" fmla="*/ 890 w 10001"/>
                  <a:gd name="connsiteY1" fmla="*/ 1575 h 14825"/>
                  <a:gd name="connsiteX2" fmla="*/ 3902 w 10001"/>
                  <a:gd name="connsiteY2" fmla="*/ 993 h 14825"/>
                  <a:gd name="connsiteX3" fmla="*/ 6227 w 10001"/>
                  <a:gd name="connsiteY3" fmla="*/ 0 h 14825"/>
                  <a:gd name="connsiteX4" fmla="*/ 8378 w 10001"/>
                  <a:gd name="connsiteY4" fmla="*/ 996 h 14825"/>
                  <a:gd name="connsiteX5" fmla="*/ 9998 w 10001"/>
                  <a:gd name="connsiteY5" fmla="*/ 5748 h 14825"/>
                  <a:gd name="connsiteX6" fmla="*/ 8721 w 10001"/>
                  <a:gd name="connsiteY6" fmla="*/ 9207 h 14825"/>
                  <a:gd name="connsiteX7" fmla="*/ 6011 w 10001"/>
                  <a:gd name="connsiteY7" fmla="*/ 14823 h 14825"/>
                  <a:gd name="connsiteX8" fmla="*/ 3914 w 10001"/>
                  <a:gd name="connsiteY8" fmla="*/ 9895 h 14825"/>
                  <a:gd name="connsiteX9" fmla="*/ 2716 w 10001"/>
                  <a:gd name="connsiteY9" fmla="*/ 7797 h 14825"/>
                  <a:gd name="connsiteX10" fmla="*/ 1479 w 10001"/>
                  <a:gd name="connsiteY10" fmla="*/ 7402 h 14825"/>
                  <a:gd name="connsiteX11" fmla="*/ 4 w 10001"/>
                  <a:gd name="connsiteY11" fmla="*/ 3989 h 14825"/>
                  <a:gd name="connsiteX0" fmla="*/ 4 w 10001"/>
                  <a:gd name="connsiteY0" fmla="*/ 7436 h 18272"/>
                  <a:gd name="connsiteX1" fmla="*/ 890 w 10001"/>
                  <a:gd name="connsiteY1" fmla="*/ 5022 h 18272"/>
                  <a:gd name="connsiteX2" fmla="*/ 3902 w 10001"/>
                  <a:gd name="connsiteY2" fmla="*/ 4440 h 18272"/>
                  <a:gd name="connsiteX3" fmla="*/ 6026 w 10001"/>
                  <a:gd name="connsiteY3" fmla="*/ 0 h 18272"/>
                  <a:gd name="connsiteX4" fmla="*/ 8378 w 10001"/>
                  <a:gd name="connsiteY4" fmla="*/ 4443 h 18272"/>
                  <a:gd name="connsiteX5" fmla="*/ 9998 w 10001"/>
                  <a:gd name="connsiteY5" fmla="*/ 9195 h 18272"/>
                  <a:gd name="connsiteX6" fmla="*/ 8721 w 10001"/>
                  <a:gd name="connsiteY6" fmla="*/ 12654 h 18272"/>
                  <a:gd name="connsiteX7" fmla="*/ 6011 w 10001"/>
                  <a:gd name="connsiteY7" fmla="*/ 18270 h 18272"/>
                  <a:gd name="connsiteX8" fmla="*/ 3914 w 10001"/>
                  <a:gd name="connsiteY8" fmla="*/ 13342 h 18272"/>
                  <a:gd name="connsiteX9" fmla="*/ 2716 w 10001"/>
                  <a:gd name="connsiteY9" fmla="*/ 11244 h 18272"/>
                  <a:gd name="connsiteX10" fmla="*/ 1479 w 10001"/>
                  <a:gd name="connsiteY10" fmla="*/ 10849 h 18272"/>
                  <a:gd name="connsiteX11" fmla="*/ 4 w 10001"/>
                  <a:gd name="connsiteY11" fmla="*/ 7436 h 18272"/>
                  <a:gd name="connsiteX0" fmla="*/ 1 w 9998"/>
                  <a:gd name="connsiteY0" fmla="*/ 7436 h 18272"/>
                  <a:gd name="connsiteX1" fmla="*/ 3899 w 9998"/>
                  <a:gd name="connsiteY1" fmla="*/ 4440 h 18272"/>
                  <a:gd name="connsiteX2" fmla="*/ 6023 w 9998"/>
                  <a:gd name="connsiteY2" fmla="*/ 0 h 18272"/>
                  <a:gd name="connsiteX3" fmla="*/ 8375 w 9998"/>
                  <a:gd name="connsiteY3" fmla="*/ 4443 h 18272"/>
                  <a:gd name="connsiteX4" fmla="*/ 9995 w 9998"/>
                  <a:gd name="connsiteY4" fmla="*/ 9195 h 18272"/>
                  <a:gd name="connsiteX5" fmla="*/ 8718 w 9998"/>
                  <a:gd name="connsiteY5" fmla="*/ 12654 h 18272"/>
                  <a:gd name="connsiteX6" fmla="*/ 6008 w 9998"/>
                  <a:gd name="connsiteY6" fmla="*/ 18270 h 18272"/>
                  <a:gd name="connsiteX7" fmla="*/ 3911 w 9998"/>
                  <a:gd name="connsiteY7" fmla="*/ 13342 h 18272"/>
                  <a:gd name="connsiteX8" fmla="*/ 2713 w 9998"/>
                  <a:gd name="connsiteY8" fmla="*/ 11244 h 18272"/>
                  <a:gd name="connsiteX9" fmla="*/ 1476 w 9998"/>
                  <a:gd name="connsiteY9" fmla="*/ 10849 h 18272"/>
                  <a:gd name="connsiteX10" fmla="*/ 1 w 9998"/>
                  <a:gd name="connsiteY10" fmla="*/ 7436 h 18272"/>
                  <a:gd name="connsiteX0" fmla="*/ 35 w 8559"/>
                  <a:gd name="connsiteY0" fmla="*/ 5938 h 10000"/>
                  <a:gd name="connsiteX1" fmla="*/ 2459 w 8559"/>
                  <a:gd name="connsiteY1" fmla="*/ 2430 h 10000"/>
                  <a:gd name="connsiteX2" fmla="*/ 4583 w 8559"/>
                  <a:gd name="connsiteY2" fmla="*/ 0 h 10000"/>
                  <a:gd name="connsiteX3" fmla="*/ 6936 w 8559"/>
                  <a:gd name="connsiteY3" fmla="*/ 2432 h 10000"/>
                  <a:gd name="connsiteX4" fmla="*/ 8556 w 8559"/>
                  <a:gd name="connsiteY4" fmla="*/ 5032 h 10000"/>
                  <a:gd name="connsiteX5" fmla="*/ 7279 w 8559"/>
                  <a:gd name="connsiteY5" fmla="*/ 6925 h 10000"/>
                  <a:gd name="connsiteX6" fmla="*/ 4568 w 8559"/>
                  <a:gd name="connsiteY6" fmla="*/ 9999 h 10000"/>
                  <a:gd name="connsiteX7" fmla="*/ 2471 w 8559"/>
                  <a:gd name="connsiteY7" fmla="*/ 7302 h 10000"/>
                  <a:gd name="connsiteX8" fmla="*/ 1273 w 8559"/>
                  <a:gd name="connsiteY8" fmla="*/ 6154 h 10000"/>
                  <a:gd name="connsiteX9" fmla="*/ 35 w 8559"/>
                  <a:gd name="connsiteY9" fmla="*/ 5938 h 10000"/>
                  <a:gd name="connsiteX0" fmla="*/ 49 w 9820"/>
                  <a:gd name="connsiteY0" fmla="*/ 4655 h 10000"/>
                  <a:gd name="connsiteX1" fmla="*/ 2693 w 9820"/>
                  <a:gd name="connsiteY1" fmla="*/ 2430 h 10000"/>
                  <a:gd name="connsiteX2" fmla="*/ 5175 w 9820"/>
                  <a:gd name="connsiteY2" fmla="*/ 0 h 10000"/>
                  <a:gd name="connsiteX3" fmla="*/ 7924 w 9820"/>
                  <a:gd name="connsiteY3" fmla="*/ 2432 h 10000"/>
                  <a:gd name="connsiteX4" fmla="*/ 9816 w 9820"/>
                  <a:gd name="connsiteY4" fmla="*/ 5032 h 10000"/>
                  <a:gd name="connsiteX5" fmla="*/ 8324 w 9820"/>
                  <a:gd name="connsiteY5" fmla="*/ 6925 h 10000"/>
                  <a:gd name="connsiteX6" fmla="*/ 5157 w 9820"/>
                  <a:gd name="connsiteY6" fmla="*/ 9999 h 10000"/>
                  <a:gd name="connsiteX7" fmla="*/ 2707 w 9820"/>
                  <a:gd name="connsiteY7" fmla="*/ 7302 h 10000"/>
                  <a:gd name="connsiteX8" fmla="*/ 1307 w 9820"/>
                  <a:gd name="connsiteY8" fmla="*/ 6154 h 10000"/>
                  <a:gd name="connsiteX9" fmla="*/ 49 w 9820"/>
                  <a:gd name="connsiteY9" fmla="*/ 4655 h 10000"/>
                  <a:gd name="connsiteX0" fmla="*/ 45 w 9995"/>
                  <a:gd name="connsiteY0" fmla="*/ 4655 h 10000"/>
                  <a:gd name="connsiteX1" fmla="*/ 2737 w 9995"/>
                  <a:gd name="connsiteY1" fmla="*/ 2430 h 10000"/>
                  <a:gd name="connsiteX2" fmla="*/ 5265 w 9995"/>
                  <a:gd name="connsiteY2" fmla="*/ 0 h 10000"/>
                  <a:gd name="connsiteX3" fmla="*/ 8064 w 9995"/>
                  <a:gd name="connsiteY3" fmla="*/ 2432 h 10000"/>
                  <a:gd name="connsiteX4" fmla="*/ 9991 w 9995"/>
                  <a:gd name="connsiteY4" fmla="*/ 5032 h 10000"/>
                  <a:gd name="connsiteX5" fmla="*/ 8472 w 9995"/>
                  <a:gd name="connsiteY5" fmla="*/ 6925 h 10000"/>
                  <a:gd name="connsiteX6" fmla="*/ 5247 w 9995"/>
                  <a:gd name="connsiteY6" fmla="*/ 9999 h 10000"/>
                  <a:gd name="connsiteX7" fmla="*/ 2752 w 9995"/>
                  <a:gd name="connsiteY7" fmla="*/ 7302 h 10000"/>
                  <a:gd name="connsiteX8" fmla="*/ 1374 w 9995"/>
                  <a:gd name="connsiteY8" fmla="*/ 6984 h 10000"/>
                  <a:gd name="connsiteX9" fmla="*/ 45 w 9995"/>
                  <a:gd name="connsiteY9" fmla="*/ 4655 h 10000"/>
                  <a:gd name="connsiteX0" fmla="*/ 45 w 10000"/>
                  <a:gd name="connsiteY0" fmla="*/ 5032 h 10377"/>
                  <a:gd name="connsiteX1" fmla="*/ 2738 w 10000"/>
                  <a:gd name="connsiteY1" fmla="*/ 2807 h 10377"/>
                  <a:gd name="connsiteX2" fmla="*/ 4886 w 10000"/>
                  <a:gd name="connsiteY2" fmla="*/ 0 h 10377"/>
                  <a:gd name="connsiteX3" fmla="*/ 8068 w 10000"/>
                  <a:gd name="connsiteY3" fmla="*/ 2809 h 10377"/>
                  <a:gd name="connsiteX4" fmla="*/ 9996 w 10000"/>
                  <a:gd name="connsiteY4" fmla="*/ 5409 h 10377"/>
                  <a:gd name="connsiteX5" fmla="*/ 8476 w 10000"/>
                  <a:gd name="connsiteY5" fmla="*/ 7302 h 10377"/>
                  <a:gd name="connsiteX6" fmla="*/ 5250 w 10000"/>
                  <a:gd name="connsiteY6" fmla="*/ 10376 h 10377"/>
                  <a:gd name="connsiteX7" fmla="*/ 2753 w 10000"/>
                  <a:gd name="connsiteY7" fmla="*/ 7679 h 10377"/>
                  <a:gd name="connsiteX8" fmla="*/ 1375 w 10000"/>
                  <a:gd name="connsiteY8" fmla="*/ 7361 h 10377"/>
                  <a:gd name="connsiteX9" fmla="*/ 45 w 10000"/>
                  <a:gd name="connsiteY9" fmla="*/ 5032 h 10377"/>
                  <a:gd name="connsiteX0" fmla="*/ 45 w 10000"/>
                  <a:gd name="connsiteY0" fmla="*/ 5036 h 10381"/>
                  <a:gd name="connsiteX1" fmla="*/ 2738 w 10000"/>
                  <a:gd name="connsiteY1" fmla="*/ 2811 h 10381"/>
                  <a:gd name="connsiteX2" fmla="*/ 4886 w 10000"/>
                  <a:gd name="connsiteY2" fmla="*/ 4 h 10381"/>
                  <a:gd name="connsiteX3" fmla="*/ 8068 w 10000"/>
                  <a:gd name="connsiteY3" fmla="*/ 2813 h 10381"/>
                  <a:gd name="connsiteX4" fmla="*/ 9996 w 10000"/>
                  <a:gd name="connsiteY4" fmla="*/ 5413 h 10381"/>
                  <a:gd name="connsiteX5" fmla="*/ 8476 w 10000"/>
                  <a:gd name="connsiteY5" fmla="*/ 7306 h 10381"/>
                  <a:gd name="connsiteX6" fmla="*/ 5250 w 10000"/>
                  <a:gd name="connsiteY6" fmla="*/ 10380 h 10381"/>
                  <a:gd name="connsiteX7" fmla="*/ 2753 w 10000"/>
                  <a:gd name="connsiteY7" fmla="*/ 7683 h 10381"/>
                  <a:gd name="connsiteX8" fmla="*/ 1375 w 10000"/>
                  <a:gd name="connsiteY8" fmla="*/ 7365 h 10381"/>
                  <a:gd name="connsiteX9" fmla="*/ 45 w 10000"/>
                  <a:gd name="connsiteY9" fmla="*/ 5036 h 10381"/>
                  <a:gd name="connsiteX0" fmla="*/ 45 w 10000"/>
                  <a:gd name="connsiteY0" fmla="*/ 5036 h 10796"/>
                  <a:gd name="connsiteX1" fmla="*/ 2738 w 10000"/>
                  <a:gd name="connsiteY1" fmla="*/ 2811 h 10796"/>
                  <a:gd name="connsiteX2" fmla="*/ 4886 w 10000"/>
                  <a:gd name="connsiteY2" fmla="*/ 4 h 10796"/>
                  <a:gd name="connsiteX3" fmla="*/ 8068 w 10000"/>
                  <a:gd name="connsiteY3" fmla="*/ 2813 h 10796"/>
                  <a:gd name="connsiteX4" fmla="*/ 9996 w 10000"/>
                  <a:gd name="connsiteY4" fmla="*/ 5413 h 10796"/>
                  <a:gd name="connsiteX5" fmla="*/ 8476 w 10000"/>
                  <a:gd name="connsiteY5" fmla="*/ 7306 h 10796"/>
                  <a:gd name="connsiteX6" fmla="*/ 5202 w 10000"/>
                  <a:gd name="connsiteY6" fmla="*/ 10795 h 10796"/>
                  <a:gd name="connsiteX7" fmla="*/ 2753 w 10000"/>
                  <a:gd name="connsiteY7" fmla="*/ 7683 h 10796"/>
                  <a:gd name="connsiteX8" fmla="*/ 1375 w 10000"/>
                  <a:gd name="connsiteY8" fmla="*/ 7365 h 10796"/>
                  <a:gd name="connsiteX9" fmla="*/ 45 w 10000"/>
                  <a:gd name="connsiteY9" fmla="*/ 5036 h 10796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 w 9959"/>
                  <a:gd name="connsiteY0" fmla="*/ 5593 h 11352"/>
                  <a:gd name="connsiteX1" fmla="*/ 1089 w 9959"/>
                  <a:gd name="connsiteY1" fmla="*/ 469 h 11352"/>
                  <a:gd name="connsiteX2" fmla="*/ 4845 w 9959"/>
                  <a:gd name="connsiteY2" fmla="*/ 561 h 11352"/>
                  <a:gd name="connsiteX3" fmla="*/ 8027 w 9959"/>
                  <a:gd name="connsiteY3" fmla="*/ 3370 h 11352"/>
                  <a:gd name="connsiteX4" fmla="*/ 9955 w 9959"/>
                  <a:gd name="connsiteY4" fmla="*/ 5970 h 11352"/>
                  <a:gd name="connsiteX5" fmla="*/ 8435 w 9959"/>
                  <a:gd name="connsiteY5" fmla="*/ 7863 h 11352"/>
                  <a:gd name="connsiteX6" fmla="*/ 5161 w 9959"/>
                  <a:gd name="connsiteY6" fmla="*/ 11352 h 11352"/>
                  <a:gd name="connsiteX7" fmla="*/ 2712 w 9959"/>
                  <a:gd name="connsiteY7" fmla="*/ 8240 h 11352"/>
                  <a:gd name="connsiteX8" fmla="*/ 1334 w 9959"/>
                  <a:gd name="connsiteY8" fmla="*/ 7922 h 11352"/>
                  <a:gd name="connsiteX9" fmla="*/ 4 w 9959"/>
                  <a:gd name="connsiteY9" fmla="*/ 5593 h 11352"/>
                  <a:gd name="connsiteX0" fmla="*/ 0 w 11223"/>
                  <a:gd name="connsiteY0" fmla="*/ 3835 h 9929"/>
                  <a:gd name="connsiteX1" fmla="*/ 2316 w 11223"/>
                  <a:gd name="connsiteY1" fmla="*/ 342 h 9929"/>
                  <a:gd name="connsiteX2" fmla="*/ 6088 w 11223"/>
                  <a:gd name="connsiteY2" fmla="*/ 423 h 9929"/>
                  <a:gd name="connsiteX3" fmla="*/ 9283 w 11223"/>
                  <a:gd name="connsiteY3" fmla="*/ 2898 h 9929"/>
                  <a:gd name="connsiteX4" fmla="*/ 11219 w 11223"/>
                  <a:gd name="connsiteY4" fmla="*/ 5188 h 9929"/>
                  <a:gd name="connsiteX5" fmla="*/ 9693 w 11223"/>
                  <a:gd name="connsiteY5" fmla="*/ 6856 h 9929"/>
                  <a:gd name="connsiteX6" fmla="*/ 6405 w 11223"/>
                  <a:gd name="connsiteY6" fmla="*/ 9929 h 9929"/>
                  <a:gd name="connsiteX7" fmla="*/ 3946 w 11223"/>
                  <a:gd name="connsiteY7" fmla="*/ 7188 h 9929"/>
                  <a:gd name="connsiteX8" fmla="*/ 2562 w 11223"/>
                  <a:gd name="connsiteY8" fmla="*/ 6908 h 9929"/>
                  <a:gd name="connsiteX9" fmla="*/ 0 w 11223"/>
                  <a:gd name="connsiteY9" fmla="*/ 3835 h 9929"/>
                  <a:gd name="connsiteX0" fmla="*/ 0 w 9999"/>
                  <a:gd name="connsiteY0" fmla="*/ 3862 h 10000"/>
                  <a:gd name="connsiteX1" fmla="*/ 2064 w 9999"/>
                  <a:gd name="connsiteY1" fmla="*/ 344 h 10000"/>
                  <a:gd name="connsiteX2" fmla="*/ 5425 w 9999"/>
                  <a:gd name="connsiteY2" fmla="*/ 426 h 10000"/>
                  <a:gd name="connsiteX3" fmla="*/ 8271 w 9999"/>
                  <a:gd name="connsiteY3" fmla="*/ 2919 h 10000"/>
                  <a:gd name="connsiteX4" fmla="*/ 9996 w 9999"/>
                  <a:gd name="connsiteY4" fmla="*/ 5225 h 10000"/>
                  <a:gd name="connsiteX5" fmla="*/ 8637 w 9999"/>
                  <a:gd name="connsiteY5" fmla="*/ 6905 h 10000"/>
                  <a:gd name="connsiteX6" fmla="*/ 5707 w 9999"/>
                  <a:gd name="connsiteY6" fmla="*/ 10000 h 10000"/>
                  <a:gd name="connsiteX7" fmla="*/ 2283 w 9999"/>
                  <a:gd name="connsiteY7" fmla="*/ 6957 h 10000"/>
                  <a:gd name="connsiteX8" fmla="*/ 0 w 9999"/>
                  <a:gd name="connsiteY8" fmla="*/ 3862 h 10000"/>
                  <a:gd name="connsiteX0" fmla="*/ 124 w 10124"/>
                  <a:gd name="connsiteY0" fmla="*/ 3862 h 10000"/>
                  <a:gd name="connsiteX1" fmla="*/ 2188 w 10124"/>
                  <a:gd name="connsiteY1" fmla="*/ 344 h 10000"/>
                  <a:gd name="connsiteX2" fmla="*/ 5550 w 10124"/>
                  <a:gd name="connsiteY2" fmla="*/ 426 h 10000"/>
                  <a:gd name="connsiteX3" fmla="*/ 8396 w 10124"/>
                  <a:gd name="connsiteY3" fmla="*/ 2919 h 10000"/>
                  <a:gd name="connsiteX4" fmla="*/ 10121 w 10124"/>
                  <a:gd name="connsiteY4" fmla="*/ 5225 h 10000"/>
                  <a:gd name="connsiteX5" fmla="*/ 8762 w 10124"/>
                  <a:gd name="connsiteY5" fmla="*/ 6905 h 10000"/>
                  <a:gd name="connsiteX6" fmla="*/ 5832 w 10124"/>
                  <a:gd name="connsiteY6" fmla="*/ 10000 h 10000"/>
                  <a:gd name="connsiteX7" fmla="*/ 124 w 10124"/>
                  <a:gd name="connsiteY7" fmla="*/ 3862 h 10000"/>
                  <a:gd name="connsiteX0" fmla="*/ 43 w 10045"/>
                  <a:gd name="connsiteY0" fmla="*/ 3862 h 6912"/>
                  <a:gd name="connsiteX1" fmla="*/ 2107 w 10045"/>
                  <a:gd name="connsiteY1" fmla="*/ 344 h 6912"/>
                  <a:gd name="connsiteX2" fmla="*/ 5469 w 10045"/>
                  <a:gd name="connsiteY2" fmla="*/ 426 h 6912"/>
                  <a:gd name="connsiteX3" fmla="*/ 8315 w 10045"/>
                  <a:gd name="connsiteY3" fmla="*/ 2919 h 6912"/>
                  <a:gd name="connsiteX4" fmla="*/ 10040 w 10045"/>
                  <a:gd name="connsiteY4" fmla="*/ 5225 h 6912"/>
                  <a:gd name="connsiteX5" fmla="*/ 8681 w 10045"/>
                  <a:gd name="connsiteY5" fmla="*/ 6905 h 6912"/>
                  <a:gd name="connsiteX6" fmla="*/ 3967 w 10045"/>
                  <a:gd name="connsiteY6" fmla="*/ 5885 h 6912"/>
                  <a:gd name="connsiteX7" fmla="*/ 43 w 10045"/>
                  <a:gd name="connsiteY7" fmla="*/ 3862 h 6912"/>
                  <a:gd name="connsiteX0" fmla="*/ 47 w 10004"/>
                  <a:gd name="connsiteY0" fmla="*/ 5106 h 9519"/>
                  <a:gd name="connsiteX1" fmla="*/ 2102 w 10004"/>
                  <a:gd name="connsiteY1" fmla="*/ 17 h 9519"/>
                  <a:gd name="connsiteX2" fmla="*/ 6651 w 10004"/>
                  <a:gd name="connsiteY2" fmla="*/ 3484 h 9519"/>
                  <a:gd name="connsiteX3" fmla="*/ 8282 w 10004"/>
                  <a:gd name="connsiteY3" fmla="*/ 3742 h 9519"/>
                  <a:gd name="connsiteX4" fmla="*/ 9999 w 10004"/>
                  <a:gd name="connsiteY4" fmla="*/ 7078 h 9519"/>
                  <a:gd name="connsiteX5" fmla="*/ 8646 w 10004"/>
                  <a:gd name="connsiteY5" fmla="*/ 9509 h 9519"/>
                  <a:gd name="connsiteX6" fmla="*/ 3953 w 10004"/>
                  <a:gd name="connsiteY6" fmla="*/ 8033 h 9519"/>
                  <a:gd name="connsiteX7" fmla="*/ 47 w 10004"/>
                  <a:gd name="connsiteY7" fmla="*/ 5106 h 9519"/>
                  <a:gd name="connsiteX0" fmla="*/ 43 w 9996"/>
                  <a:gd name="connsiteY0" fmla="*/ 6232 h 10868"/>
                  <a:gd name="connsiteX1" fmla="*/ 2097 w 9996"/>
                  <a:gd name="connsiteY1" fmla="*/ 886 h 10868"/>
                  <a:gd name="connsiteX2" fmla="*/ 5642 w 9996"/>
                  <a:gd name="connsiteY2" fmla="*/ 385 h 10868"/>
                  <a:gd name="connsiteX3" fmla="*/ 8275 w 9996"/>
                  <a:gd name="connsiteY3" fmla="*/ 4799 h 10868"/>
                  <a:gd name="connsiteX4" fmla="*/ 9991 w 9996"/>
                  <a:gd name="connsiteY4" fmla="*/ 8304 h 10868"/>
                  <a:gd name="connsiteX5" fmla="*/ 8639 w 9996"/>
                  <a:gd name="connsiteY5" fmla="*/ 10857 h 10868"/>
                  <a:gd name="connsiteX6" fmla="*/ 3947 w 9996"/>
                  <a:gd name="connsiteY6" fmla="*/ 9307 h 10868"/>
                  <a:gd name="connsiteX7" fmla="*/ 43 w 9996"/>
                  <a:gd name="connsiteY7" fmla="*/ 6232 h 10868"/>
                  <a:gd name="connsiteX0" fmla="*/ 43 w 10004"/>
                  <a:gd name="connsiteY0" fmla="*/ 5543 h 9809"/>
                  <a:gd name="connsiteX1" fmla="*/ 2098 w 10004"/>
                  <a:gd name="connsiteY1" fmla="*/ 624 h 9809"/>
                  <a:gd name="connsiteX2" fmla="*/ 5644 w 10004"/>
                  <a:gd name="connsiteY2" fmla="*/ 163 h 9809"/>
                  <a:gd name="connsiteX3" fmla="*/ 8163 w 10004"/>
                  <a:gd name="connsiteY3" fmla="*/ 1492 h 9809"/>
                  <a:gd name="connsiteX4" fmla="*/ 9995 w 10004"/>
                  <a:gd name="connsiteY4" fmla="*/ 7450 h 9809"/>
                  <a:gd name="connsiteX5" fmla="*/ 8642 w 10004"/>
                  <a:gd name="connsiteY5" fmla="*/ 9799 h 9809"/>
                  <a:gd name="connsiteX6" fmla="*/ 3949 w 10004"/>
                  <a:gd name="connsiteY6" fmla="*/ 8373 h 9809"/>
                  <a:gd name="connsiteX7" fmla="*/ 43 w 10004"/>
                  <a:gd name="connsiteY7" fmla="*/ 5543 h 9809"/>
                  <a:gd name="connsiteX0" fmla="*/ 43 w 8950"/>
                  <a:gd name="connsiteY0" fmla="*/ 5651 h 10081"/>
                  <a:gd name="connsiteX1" fmla="*/ 2097 w 8950"/>
                  <a:gd name="connsiteY1" fmla="*/ 636 h 10081"/>
                  <a:gd name="connsiteX2" fmla="*/ 5642 w 8950"/>
                  <a:gd name="connsiteY2" fmla="*/ 166 h 10081"/>
                  <a:gd name="connsiteX3" fmla="*/ 8160 w 8950"/>
                  <a:gd name="connsiteY3" fmla="*/ 1521 h 10081"/>
                  <a:gd name="connsiteX4" fmla="*/ 8473 w 8950"/>
                  <a:gd name="connsiteY4" fmla="*/ 5322 h 10081"/>
                  <a:gd name="connsiteX5" fmla="*/ 8639 w 8950"/>
                  <a:gd name="connsiteY5" fmla="*/ 9990 h 10081"/>
                  <a:gd name="connsiteX6" fmla="*/ 3947 w 8950"/>
                  <a:gd name="connsiteY6" fmla="*/ 8536 h 10081"/>
                  <a:gd name="connsiteX7" fmla="*/ 43 w 8950"/>
                  <a:gd name="connsiteY7" fmla="*/ 5651 h 10081"/>
                  <a:gd name="connsiteX0" fmla="*/ 48 w 9651"/>
                  <a:gd name="connsiteY0" fmla="*/ 5606 h 8648"/>
                  <a:gd name="connsiteX1" fmla="*/ 2343 w 9651"/>
                  <a:gd name="connsiteY1" fmla="*/ 631 h 8648"/>
                  <a:gd name="connsiteX2" fmla="*/ 6304 w 9651"/>
                  <a:gd name="connsiteY2" fmla="*/ 165 h 8648"/>
                  <a:gd name="connsiteX3" fmla="*/ 9117 w 9651"/>
                  <a:gd name="connsiteY3" fmla="*/ 1509 h 8648"/>
                  <a:gd name="connsiteX4" fmla="*/ 9467 w 9651"/>
                  <a:gd name="connsiteY4" fmla="*/ 5279 h 8648"/>
                  <a:gd name="connsiteX5" fmla="*/ 6997 w 9651"/>
                  <a:gd name="connsiteY5" fmla="*/ 8019 h 8648"/>
                  <a:gd name="connsiteX6" fmla="*/ 4410 w 9651"/>
                  <a:gd name="connsiteY6" fmla="*/ 8467 h 8648"/>
                  <a:gd name="connsiteX7" fmla="*/ 48 w 9651"/>
                  <a:gd name="connsiteY7" fmla="*/ 5606 h 8648"/>
                  <a:gd name="connsiteX0" fmla="*/ 41 w 9991"/>
                  <a:gd name="connsiteY0" fmla="*/ 6482 h 9316"/>
                  <a:gd name="connsiteX1" fmla="*/ 2419 w 9991"/>
                  <a:gd name="connsiteY1" fmla="*/ 730 h 9316"/>
                  <a:gd name="connsiteX2" fmla="*/ 6523 w 9991"/>
                  <a:gd name="connsiteY2" fmla="*/ 191 h 9316"/>
                  <a:gd name="connsiteX3" fmla="*/ 9438 w 9991"/>
                  <a:gd name="connsiteY3" fmla="*/ 1745 h 9316"/>
                  <a:gd name="connsiteX4" fmla="*/ 9800 w 9991"/>
                  <a:gd name="connsiteY4" fmla="*/ 6104 h 9316"/>
                  <a:gd name="connsiteX5" fmla="*/ 7241 w 9991"/>
                  <a:gd name="connsiteY5" fmla="*/ 9273 h 9316"/>
                  <a:gd name="connsiteX6" fmla="*/ 1411 w 9991"/>
                  <a:gd name="connsiteY6" fmla="*/ 7856 h 9316"/>
                  <a:gd name="connsiteX7" fmla="*/ 41 w 9991"/>
                  <a:gd name="connsiteY7" fmla="*/ 6482 h 9316"/>
                  <a:gd name="connsiteX0" fmla="*/ 19 w 10708"/>
                  <a:gd name="connsiteY0" fmla="*/ 7721 h 10038"/>
                  <a:gd name="connsiteX1" fmla="*/ 3129 w 10708"/>
                  <a:gd name="connsiteY1" fmla="*/ 825 h 10038"/>
                  <a:gd name="connsiteX2" fmla="*/ 7237 w 10708"/>
                  <a:gd name="connsiteY2" fmla="*/ 246 h 10038"/>
                  <a:gd name="connsiteX3" fmla="*/ 10155 w 10708"/>
                  <a:gd name="connsiteY3" fmla="*/ 1914 h 10038"/>
                  <a:gd name="connsiteX4" fmla="*/ 10517 w 10708"/>
                  <a:gd name="connsiteY4" fmla="*/ 6593 h 10038"/>
                  <a:gd name="connsiteX5" fmla="*/ 7956 w 10708"/>
                  <a:gd name="connsiteY5" fmla="*/ 9995 h 10038"/>
                  <a:gd name="connsiteX6" fmla="*/ 2120 w 10708"/>
                  <a:gd name="connsiteY6" fmla="*/ 8474 h 10038"/>
                  <a:gd name="connsiteX7" fmla="*/ 19 w 10708"/>
                  <a:gd name="connsiteY7" fmla="*/ 7721 h 10038"/>
                  <a:gd name="connsiteX0" fmla="*/ 359 w 11048"/>
                  <a:gd name="connsiteY0" fmla="*/ 7721 h 10038"/>
                  <a:gd name="connsiteX1" fmla="*/ 3469 w 11048"/>
                  <a:gd name="connsiteY1" fmla="*/ 825 h 10038"/>
                  <a:gd name="connsiteX2" fmla="*/ 7577 w 11048"/>
                  <a:gd name="connsiteY2" fmla="*/ 246 h 10038"/>
                  <a:gd name="connsiteX3" fmla="*/ 10495 w 11048"/>
                  <a:gd name="connsiteY3" fmla="*/ 1914 h 10038"/>
                  <a:gd name="connsiteX4" fmla="*/ 10857 w 11048"/>
                  <a:gd name="connsiteY4" fmla="*/ 6593 h 10038"/>
                  <a:gd name="connsiteX5" fmla="*/ 8296 w 11048"/>
                  <a:gd name="connsiteY5" fmla="*/ 9995 h 10038"/>
                  <a:gd name="connsiteX6" fmla="*/ 2460 w 11048"/>
                  <a:gd name="connsiteY6" fmla="*/ 8474 h 10038"/>
                  <a:gd name="connsiteX7" fmla="*/ 359 w 11048"/>
                  <a:gd name="connsiteY7" fmla="*/ 7721 h 10038"/>
                  <a:gd name="connsiteX0" fmla="*/ 359 w 11048"/>
                  <a:gd name="connsiteY0" fmla="*/ 8392 h 10075"/>
                  <a:gd name="connsiteX1" fmla="*/ 3469 w 11048"/>
                  <a:gd name="connsiteY1" fmla="*/ 864 h 10075"/>
                  <a:gd name="connsiteX2" fmla="*/ 7577 w 11048"/>
                  <a:gd name="connsiteY2" fmla="*/ 285 h 10075"/>
                  <a:gd name="connsiteX3" fmla="*/ 10495 w 11048"/>
                  <a:gd name="connsiteY3" fmla="*/ 1953 h 10075"/>
                  <a:gd name="connsiteX4" fmla="*/ 10857 w 11048"/>
                  <a:gd name="connsiteY4" fmla="*/ 6632 h 10075"/>
                  <a:gd name="connsiteX5" fmla="*/ 8296 w 11048"/>
                  <a:gd name="connsiteY5" fmla="*/ 10034 h 10075"/>
                  <a:gd name="connsiteX6" fmla="*/ 2460 w 11048"/>
                  <a:gd name="connsiteY6" fmla="*/ 8513 h 10075"/>
                  <a:gd name="connsiteX7" fmla="*/ 359 w 11048"/>
                  <a:gd name="connsiteY7" fmla="*/ 8392 h 10075"/>
                  <a:gd name="connsiteX0" fmla="*/ 371 w 11060"/>
                  <a:gd name="connsiteY0" fmla="*/ 8392 h 10075"/>
                  <a:gd name="connsiteX1" fmla="*/ 3481 w 11060"/>
                  <a:gd name="connsiteY1" fmla="*/ 864 h 10075"/>
                  <a:gd name="connsiteX2" fmla="*/ 7589 w 11060"/>
                  <a:gd name="connsiteY2" fmla="*/ 285 h 10075"/>
                  <a:gd name="connsiteX3" fmla="*/ 10507 w 11060"/>
                  <a:gd name="connsiteY3" fmla="*/ 1953 h 10075"/>
                  <a:gd name="connsiteX4" fmla="*/ 10869 w 11060"/>
                  <a:gd name="connsiteY4" fmla="*/ 6632 h 10075"/>
                  <a:gd name="connsiteX5" fmla="*/ 8308 w 11060"/>
                  <a:gd name="connsiteY5" fmla="*/ 10034 h 10075"/>
                  <a:gd name="connsiteX6" fmla="*/ 2472 w 11060"/>
                  <a:gd name="connsiteY6" fmla="*/ 8513 h 10075"/>
                  <a:gd name="connsiteX7" fmla="*/ 371 w 11060"/>
                  <a:gd name="connsiteY7" fmla="*/ 8392 h 10075"/>
                  <a:gd name="connsiteX0" fmla="*/ 54 w 10743"/>
                  <a:gd name="connsiteY0" fmla="*/ 9468 h 11151"/>
                  <a:gd name="connsiteX1" fmla="*/ 4027 w 10743"/>
                  <a:gd name="connsiteY1" fmla="*/ 495 h 11151"/>
                  <a:gd name="connsiteX2" fmla="*/ 7272 w 10743"/>
                  <a:gd name="connsiteY2" fmla="*/ 1361 h 11151"/>
                  <a:gd name="connsiteX3" fmla="*/ 10190 w 10743"/>
                  <a:gd name="connsiteY3" fmla="*/ 3029 h 11151"/>
                  <a:gd name="connsiteX4" fmla="*/ 10552 w 10743"/>
                  <a:gd name="connsiteY4" fmla="*/ 7708 h 11151"/>
                  <a:gd name="connsiteX5" fmla="*/ 7991 w 10743"/>
                  <a:gd name="connsiteY5" fmla="*/ 11110 h 11151"/>
                  <a:gd name="connsiteX6" fmla="*/ 2155 w 10743"/>
                  <a:gd name="connsiteY6" fmla="*/ 9589 h 11151"/>
                  <a:gd name="connsiteX7" fmla="*/ 54 w 10743"/>
                  <a:gd name="connsiteY7" fmla="*/ 9468 h 11151"/>
                  <a:gd name="connsiteX0" fmla="*/ 54 w 10743"/>
                  <a:gd name="connsiteY0" fmla="*/ 9506 h 11189"/>
                  <a:gd name="connsiteX1" fmla="*/ 4027 w 10743"/>
                  <a:gd name="connsiteY1" fmla="*/ 533 h 11189"/>
                  <a:gd name="connsiteX2" fmla="*/ 7272 w 10743"/>
                  <a:gd name="connsiteY2" fmla="*/ 1399 h 11189"/>
                  <a:gd name="connsiteX3" fmla="*/ 10190 w 10743"/>
                  <a:gd name="connsiteY3" fmla="*/ 3067 h 11189"/>
                  <a:gd name="connsiteX4" fmla="*/ 10552 w 10743"/>
                  <a:gd name="connsiteY4" fmla="*/ 7746 h 11189"/>
                  <a:gd name="connsiteX5" fmla="*/ 7991 w 10743"/>
                  <a:gd name="connsiteY5" fmla="*/ 11148 h 11189"/>
                  <a:gd name="connsiteX6" fmla="*/ 2155 w 10743"/>
                  <a:gd name="connsiteY6" fmla="*/ 9627 h 11189"/>
                  <a:gd name="connsiteX7" fmla="*/ 54 w 10743"/>
                  <a:gd name="connsiteY7" fmla="*/ 9506 h 11189"/>
                  <a:gd name="connsiteX0" fmla="*/ 40 w 11293"/>
                  <a:gd name="connsiteY0" fmla="*/ 9082 h 11127"/>
                  <a:gd name="connsiteX1" fmla="*/ 4577 w 11293"/>
                  <a:gd name="connsiteY1" fmla="*/ 470 h 11127"/>
                  <a:gd name="connsiteX2" fmla="*/ 7822 w 11293"/>
                  <a:gd name="connsiteY2" fmla="*/ 1336 h 11127"/>
                  <a:gd name="connsiteX3" fmla="*/ 10740 w 11293"/>
                  <a:gd name="connsiteY3" fmla="*/ 3004 h 11127"/>
                  <a:gd name="connsiteX4" fmla="*/ 11102 w 11293"/>
                  <a:gd name="connsiteY4" fmla="*/ 7683 h 11127"/>
                  <a:gd name="connsiteX5" fmla="*/ 8541 w 11293"/>
                  <a:gd name="connsiteY5" fmla="*/ 11085 h 11127"/>
                  <a:gd name="connsiteX6" fmla="*/ 2705 w 11293"/>
                  <a:gd name="connsiteY6" fmla="*/ 9564 h 11127"/>
                  <a:gd name="connsiteX7" fmla="*/ 40 w 11293"/>
                  <a:gd name="connsiteY7" fmla="*/ 9082 h 1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3" h="11127">
                    <a:moveTo>
                      <a:pt x="40" y="9082"/>
                    </a:moveTo>
                    <a:cubicBezTo>
                      <a:pt x="352" y="7566"/>
                      <a:pt x="3280" y="1761"/>
                      <a:pt x="4577" y="470"/>
                    </a:cubicBezTo>
                    <a:cubicBezTo>
                      <a:pt x="5874" y="-821"/>
                      <a:pt x="6795" y="914"/>
                      <a:pt x="7822" y="1336"/>
                    </a:cubicBezTo>
                    <a:cubicBezTo>
                      <a:pt x="8849" y="1758"/>
                      <a:pt x="10193" y="1947"/>
                      <a:pt x="10740" y="3004"/>
                    </a:cubicBezTo>
                    <a:cubicBezTo>
                      <a:pt x="11287" y="4061"/>
                      <a:pt x="11468" y="6337"/>
                      <a:pt x="11102" y="7683"/>
                    </a:cubicBezTo>
                    <a:cubicBezTo>
                      <a:pt x="10736" y="9030"/>
                      <a:pt x="9940" y="10771"/>
                      <a:pt x="8541" y="11085"/>
                    </a:cubicBezTo>
                    <a:cubicBezTo>
                      <a:pt x="7141" y="11398"/>
                      <a:pt x="4122" y="9898"/>
                      <a:pt x="2705" y="9564"/>
                    </a:cubicBezTo>
                    <a:cubicBezTo>
                      <a:pt x="1288" y="9230"/>
                      <a:pt x="-272" y="10598"/>
                      <a:pt x="40" y="9082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70" name="Group 327"/>
              <p:cNvGrpSpPr>
                <a:grpSpLocks/>
              </p:cNvGrpSpPr>
              <p:nvPr/>
            </p:nvGrpSpPr>
            <p:grpSpPr bwMode="auto">
              <a:xfrm>
                <a:off x="7908175" y="5241780"/>
                <a:ext cx="536554" cy="263548"/>
                <a:chOff x="1871277" y="1576300"/>
                <a:chExt cx="1128371" cy="437861"/>
              </a:xfrm>
            </p:grpSpPr>
            <p:sp>
              <p:nvSpPr>
                <p:cNvPr id="374" name="Oval 373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75" name="Rectangle 374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6" name="Oval 375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77" name="Freeform 376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8" name="Freeform 377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9" name="Freeform 378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80" name="Freeform 379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381" name="Straight Connector 380"/>
                <p:cNvCxnSpPr>
                  <a:endCxn id="376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Straight Connector 381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1" name="Group 370"/>
              <p:cNvGrpSpPr/>
              <p:nvPr/>
            </p:nvGrpSpPr>
            <p:grpSpPr>
              <a:xfrm>
                <a:off x="7876581" y="5223365"/>
                <a:ext cx="466894" cy="369332"/>
                <a:chOff x="599495" y="1708643"/>
                <a:chExt cx="491778" cy="409344"/>
              </a:xfrm>
            </p:grpSpPr>
            <p:sp>
              <p:nvSpPr>
                <p:cNvPr id="372" name="Oval 371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3" name="TextBox 372"/>
                <p:cNvSpPr txBox="1"/>
                <p:nvPr/>
              </p:nvSpPr>
              <p:spPr>
                <a:xfrm>
                  <a:off x="599495" y="1708643"/>
                  <a:ext cx="491778" cy="4093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  X</a:t>
                  </a:r>
                </a:p>
              </p:txBody>
            </p:sp>
          </p:grpSp>
        </p:grpSp>
        <p:cxnSp>
          <p:nvCxnSpPr>
            <p:cNvPr id="402" name="Straight Connector 401"/>
            <p:cNvCxnSpPr/>
            <p:nvPr/>
          </p:nvCxnSpPr>
          <p:spPr bwMode="auto">
            <a:xfrm flipH="1">
              <a:off x="7133690" y="5764030"/>
              <a:ext cx="870024" cy="999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oup 6"/>
          <p:cNvGrpSpPr/>
          <p:nvPr/>
        </p:nvGrpSpPr>
        <p:grpSpPr>
          <a:xfrm>
            <a:off x="5713444" y="2379268"/>
            <a:ext cx="1009362" cy="768350"/>
            <a:chOff x="5713444" y="2379268"/>
            <a:chExt cx="1009362" cy="768350"/>
          </a:xfrm>
        </p:grpSpPr>
        <p:sp>
          <p:nvSpPr>
            <p:cNvPr id="162850" name="AutoShape 118"/>
            <p:cNvSpPr>
              <a:spLocks noChangeArrowheads="1"/>
            </p:cNvSpPr>
            <p:nvPr/>
          </p:nvSpPr>
          <p:spPr bwMode="auto">
            <a:xfrm rot="17597965">
              <a:off x="5467382" y="2625330"/>
              <a:ext cx="768350" cy="276226"/>
            </a:xfrm>
            <a:prstGeom prst="leftArrow">
              <a:avLst>
                <a:gd name="adj1" fmla="val 50000"/>
                <a:gd name="adj2" fmla="val 6954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51" name="Text Box 119"/>
            <p:cNvSpPr txBox="1">
              <a:spLocks noChangeArrowheads="1"/>
            </p:cNvSpPr>
            <p:nvPr/>
          </p:nvSpPr>
          <p:spPr bwMode="auto">
            <a:xfrm>
              <a:off x="5906829" y="2784958"/>
              <a:ext cx="81597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en-US" sz="1600" i="1" dirty="0">
                  <a:solidFill>
                    <a:srgbClr val="CC0000"/>
                  </a:solidFill>
                </a:rPr>
                <a:t>AS3,X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28828" y="2438604"/>
            <a:ext cx="1260153" cy="888605"/>
            <a:chOff x="2028828" y="2438604"/>
            <a:chExt cx="1260153" cy="888605"/>
          </a:xfrm>
        </p:grpSpPr>
        <p:sp>
          <p:nvSpPr>
            <p:cNvPr id="332" name="Text Box 119"/>
            <p:cNvSpPr txBox="1">
              <a:spLocks noChangeArrowheads="1"/>
            </p:cNvSpPr>
            <p:nvPr/>
          </p:nvSpPr>
          <p:spPr bwMode="auto">
            <a:xfrm>
              <a:off x="2028828" y="3019432"/>
              <a:ext cx="126015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en-US" sz="1600" i="1" dirty="0">
                  <a:solidFill>
                    <a:srgbClr val="CC0000"/>
                  </a:solidFill>
                </a:rPr>
                <a:t>AS2,AS3,X </a:t>
              </a:r>
            </a:p>
          </p:txBody>
        </p:sp>
        <p:sp>
          <p:nvSpPr>
            <p:cNvPr id="327" name="AutoShape 118"/>
            <p:cNvSpPr>
              <a:spLocks noChangeArrowheads="1"/>
            </p:cNvSpPr>
            <p:nvPr/>
          </p:nvSpPr>
          <p:spPr bwMode="auto">
            <a:xfrm rot="3445218">
              <a:off x="2734864" y="2684666"/>
              <a:ext cx="768350" cy="276225"/>
            </a:xfrm>
            <a:prstGeom prst="leftArrow">
              <a:avLst>
                <a:gd name="adj1" fmla="val 50000"/>
                <a:gd name="adj2" fmla="val 6954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6" name="Rectangle 4"/>
          <p:cNvSpPr txBox="1">
            <a:spLocks noChangeArrowheads="1"/>
          </p:cNvSpPr>
          <p:nvPr/>
        </p:nvSpPr>
        <p:spPr bwMode="auto">
          <a:xfrm>
            <a:off x="415500" y="4289671"/>
            <a:ext cx="8505825" cy="535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293688" indent="-293688">
              <a:lnSpc>
                <a:spcPts val="2140"/>
              </a:lnSpc>
            </a:pPr>
            <a:r>
              <a:rPr lang="en-US" sz="2200" dirty="0"/>
              <a:t>AS2 router 2c receives path advertisement </a:t>
            </a:r>
            <a:r>
              <a:rPr lang="en-US" sz="2000" dirty="0">
                <a:solidFill>
                  <a:srgbClr val="CC0000"/>
                </a:solidFill>
              </a:rPr>
              <a:t>AS3,X </a:t>
            </a:r>
            <a:r>
              <a:rPr lang="en-US" sz="2200" dirty="0"/>
              <a:t>(via eBGP) from AS3 router 3a</a:t>
            </a:r>
            <a:endParaRPr lang="en-US" sz="2000" dirty="0"/>
          </a:p>
        </p:txBody>
      </p:sp>
      <p:sp>
        <p:nvSpPr>
          <p:cNvPr id="328" name="Rectangle 4"/>
          <p:cNvSpPr txBox="1">
            <a:spLocks noChangeArrowheads="1"/>
          </p:cNvSpPr>
          <p:nvPr/>
        </p:nvSpPr>
        <p:spPr bwMode="auto">
          <a:xfrm>
            <a:off x="411594" y="5663719"/>
            <a:ext cx="8505825" cy="51044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293688" indent="-293688">
              <a:lnSpc>
                <a:spcPts val="2140"/>
              </a:lnSpc>
            </a:pPr>
            <a:r>
              <a:rPr lang="en-US" sz="2200" dirty="0"/>
              <a:t>Based on AS2 policy,  AS2 router 2a advertises (via eBGP)  path </a:t>
            </a:r>
            <a:r>
              <a:rPr lang="en-US" sz="2000" dirty="0">
                <a:solidFill>
                  <a:srgbClr val="CC0000"/>
                </a:solidFill>
              </a:rPr>
              <a:t>AS2, AS3, X  </a:t>
            </a:r>
            <a:r>
              <a:rPr lang="en-US" sz="2200" dirty="0"/>
              <a:t> to AS</a:t>
            </a:r>
            <a:r>
              <a:rPr lang="en-US" sz="2200" dirty="0">
                <a:cs typeface="Arial"/>
              </a:rPr>
              <a:t>1</a:t>
            </a:r>
            <a:r>
              <a:rPr lang="en-US" sz="2200" dirty="0"/>
              <a:t> router </a:t>
            </a:r>
            <a:r>
              <a:rPr lang="en-US" sz="2200" dirty="0">
                <a:cs typeface="Arial"/>
              </a:rPr>
              <a:t>1</a:t>
            </a:r>
            <a:r>
              <a:rPr lang="en-US" sz="2200" dirty="0"/>
              <a:t>c</a:t>
            </a:r>
          </a:p>
          <a:p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4052000" y="2820739"/>
            <a:ext cx="1118837" cy="826267"/>
            <a:chOff x="4052000" y="2820739"/>
            <a:chExt cx="1118837" cy="826267"/>
          </a:xfrm>
        </p:grpSpPr>
        <p:cxnSp>
          <p:nvCxnSpPr>
            <p:cNvPr id="3" name="Straight Arrow Connector 2"/>
            <p:cNvCxnSpPr/>
            <p:nvPr/>
          </p:nvCxnSpPr>
          <p:spPr bwMode="auto">
            <a:xfrm flipH="1" flipV="1">
              <a:off x="4769093" y="2820739"/>
              <a:ext cx="401744" cy="30237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0" name="Straight Arrow Connector 329"/>
            <p:cNvCxnSpPr/>
            <p:nvPr/>
          </p:nvCxnSpPr>
          <p:spPr bwMode="auto">
            <a:xfrm flipH="1" flipV="1">
              <a:off x="4052000" y="3192229"/>
              <a:ext cx="1059565" cy="1417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1" name="Straight Arrow Connector 330"/>
            <p:cNvCxnSpPr/>
            <p:nvPr/>
          </p:nvCxnSpPr>
          <p:spPr bwMode="auto">
            <a:xfrm flipH="1">
              <a:off x="4748700" y="3344630"/>
              <a:ext cx="401744" cy="30237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8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53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668" grpId="0" build="p"/>
      <p:bldP spid="326" grpId="0"/>
      <p:bldP spid="32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BGP path advertisement</a:t>
            </a:r>
          </a:p>
        </p:txBody>
      </p:sp>
      <p:sp>
        <p:nvSpPr>
          <p:cNvPr id="7536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38175" y="4742967"/>
            <a:ext cx="8505825" cy="551956"/>
          </a:xfrm>
        </p:spPr>
        <p:txBody>
          <a:bodyPr/>
          <a:lstStyle/>
          <a:p>
            <a:pPr marL="293688" indent="-293688">
              <a:lnSpc>
                <a:spcPts val="2140"/>
              </a:lnSpc>
            </a:pPr>
            <a:r>
              <a:rPr lang="en-US" sz="2200" dirty="0"/>
              <a:t>AS</a:t>
            </a:r>
            <a:r>
              <a:rPr lang="en-US" sz="2200" dirty="0">
                <a:cs typeface="Arial"/>
              </a:rPr>
              <a:t>1</a:t>
            </a:r>
            <a:r>
              <a:rPr lang="en-US" sz="2200" dirty="0"/>
              <a:t> gateway router</a:t>
            </a:r>
            <a:r>
              <a:rPr lang="en-US" sz="2200" dirty="0">
                <a:cs typeface="Arial"/>
              </a:rPr>
              <a:t> 1c </a:t>
            </a:r>
            <a:r>
              <a:rPr lang="en-US" sz="2200" dirty="0"/>
              <a:t>learns path </a:t>
            </a:r>
            <a:r>
              <a:rPr lang="en-US" sz="2200" i="1" dirty="0">
                <a:solidFill>
                  <a:srgbClr val="CC0000"/>
                </a:solidFill>
              </a:rPr>
              <a:t>AS2,AS3,X </a:t>
            </a:r>
            <a:r>
              <a:rPr lang="en-US" sz="2200" dirty="0"/>
              <a:t>from 2a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162849" name="Picture 121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" y="800100"/>
            <a:ext cx="5602043" cy="17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5" name="Group 124"/>
          <p:cNvGrpSpPr/>
          <p:nvPr/>
        </p:nvGrpSpPr>
        <p:grpSpPr>
          <a:xfrm>
            <a:off x="624887" y="1451514"/>
            <a:ext cx="2557336" cy="1719017"/>
            <a:chOff x="-2170772" y="2784954"/>
            <a:chExt cx="2712783" cy="1853712"/>
          </a:xfrm>
        </p:grpSpPr>
        <p:sp>
          <p:nvSpPr>
            <p:cNvPr id="261" name="Freeform 2"/>
            <p:cNvSpPr>
              <a:spLocks/>
            </p:cNvSpPr>
            <p:nvPr/>
          </p:nvSpPr>
          <p:spPr bwMode="auto">
            <a:xfrm>
              <a:off x="-2170772" y="2784954"/>
              <a:ext cx="2712783" cy="1853712"/>
            </a:xfrm>
            <a:custGeom>
              <a:avLst/>
              <a:gdLst>
                <a:gd name="T0" fmla="*/ 648763 w 10001"/>
                <a:gd name="T1" fmla="*/ 34777612 h 10125"/>
                <a:gd name="T2" fmla="*/ 115976403 w 10001"/>
                <a:gd name="T3" fmla="*/ 13733703 h 10125"/>
                <a:gd name="T4" fmla="*/ 507700960 w 10001"/>
                <a:gd name="T5" fmla="*/ 8662125 h 10125"/>
                <a:gd name="T6" fmla="*/ 810212713 w 10001"/>
                <a:gd name="T7" fmla="*/ 0 h 10125"/>
                <a:gd name="T8" fmla="*/ 1090015738 w 10001"/>
                <a:gd name="T9" fmla="*/ 8687929 h 10125"/>
                <a:gd name="T10" fmla="*/ 1310938763 w 10001"/>
                <a:gd name="T11" fmla="*/ 4279362 h 10125"/>
                <a:gd name="T12" fmla="*/ 1620263134 w 10001"/>
                <a:gd name="T13" fmla="*/ 25736690 h 10125"/>
                <a:gd name="T14" fmla="*/ 1394798364 w 10001"/>
                <a:gd name="T15" fmla="*/ 58525268 h 10125"/>
                <a:gd name="T16" fmla="*/ 1134622140 w 10001"/>
                <a:gd name="T17" fmla="*/ 80266624 h 10125"/>
                <a:gd name="T18" fmla="*/ 860820276 w 10001"/>
                <a:gd name="T19" fmla="*/ 76142271 h 10125"/>
                <a:gd name="T20" fmla="*/ 708996782 w 10001"/>
                <a:gd name="T21" fmla="*/ 85346835 h 10125"/>
                <a:gd name="T22" fmla="*/ 509322667 w 10001"/>
                <a:gd name="T23" fmla="*/ 86268164 h 10125"/>
                <a:gd name="T24" fmla="*/ 353443899 w 10001"/>
                <a:gd name="T25" fmla="*/ 67979516 h 10125"/>
                <a:gd name="T26" fmla="*/ 192536914 w 10001"/>
                <a:gd name="T27" fmla="*/ 64535347 h 10125"/>
                <a:gd name="T28" fmla="*/ 648763 w 10001"/>
                <a:gd name="T29" fmla="*/ 34777612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4 w 10040"/>
                <a:gd name="connsiteY0" fmla="*/ 4039 h 10125"/>
                <a:gd name="connsiteX1" fmla="*/ 715 w 10040"/>
                <a:gd name="connsiteY1" fmla="*/ 1595 h 10125"/>
                <a:gd name="connsiteX2" fmla="*/ 3130 w 10040"/>
                <a:gd name="connsiteY2" fmla="*/ 1006 h 10125"/>
                <a:gd name="connsiteX3" fmla="*/ 4995 w 10040"/>
                <a:gd name="connsiteY3" fmla="*/ 0 h 10125"/>
                <a:gd name="connsiteX4" fmla="*/ 6720 w 10040"/>
                <a:gd name="connsiteY4" fmla="*/ 1009 h 10125"/>
                <a:gd name="connsiteX5" fmla="*/ 9989 w 10040"/>
                <a:gd name="connsiteY5" fmla="*/ 2989 h 10125"/>
                <a:gd name="connsiteX6" fmla="*/ 8599 w 10040"/>
                <a:gd name="connsiteY6" fmla="*/ 6797 h 10125"/>
                <a:gd name="connsiteX7" fmla="*/ 6995 w 10040"/>
                <a:gd name="connsiteY7" fmla="*/ 9322 h 10125"/>
                <a:gd name="connsiteX8" fmla="*/ 5307 w 10040"/>
                <a:gd name="connsiteY8" fmla="*/ 8843 h 10125"/>
                <a:gd name="connsiteX9" fmla="*/ 4371 w 10040"/>
                <a:gd name="connsiteY9" fmla="*/ 9912 h 10125"/>
                <a:gd name="connsiteX10" fmla="*/ 3140 w 10040"/>
                <a:gd name="connsiteY10" fmla="*/ 10019 h 10125"/>
                <a:gd name="connsiteX11" fmla="*/ 2179 w 10040"/>
                <a:gd name="connsiteY11" fmla="*/ 7895 h 10125"/>
                <a:gd name="connsiteX12" fmla="*/ 1187 w 10040"/>
                <a:gd name="connsiteY12" fmla="*/ 7495 h 10125"/>
                <a:gd name="connsiteX13" fmla="*/ 4 w 10040"/>
                <a:gd name="connsiteY13" fmla="*/ 4039 h 10125"/>
                <a:gd name="connsiteX0" fmla="*/ 4 w 8600"/>
                <a:gd name="connsiteY0" fmla="*/ 4042 h 10128"/>
                <a:gd name="connsiteX1" fmla="*/ 715 w 8600"/>
                <a:gd name="connsiteY1" fmla="*/ 1598 h 10128"/>
                <a:gd name="connsiteX2" fmla="*/ 3130 w 8600"/>
                <a:gd name="connsiteY2" fmla="*/ 1009 h 10128"/>
                <a:gd name="connsiteX3" fmla="*/ 4995 w 8600"/>
                <a:gd name="connsiteY3" fmla="*/ 3 h 10128"/>
                <a:gd name="connsiteX4" fmla="*/ 6720 w 8600"/>
                <a:gd name="connsiteY4" fmla="*/ 1012 h 10128"/>
                <a:gd name="connsiteX5" fmla="*/ 8599 w 8600"/>
                <a:gd name="connsiteY5" fmla="*/ 6800 h 10128"/>
                <a:gd name="connsiteX6" fmla="*/ 6995 w 8600"/>
                <a:gd name="connsiteY6" fmla="*/ 9325 h 10128"/>
                <a:gd name="connsiteX7" fmla="*/ 5307 w 8600"/>
                <a:gd name="connsiteY7" fmla="*/ 8846 h 10128"/>
                <a:gd name="connsiteX8" fmla="*/ 4371 w 8600"/>
                <a:gd name="connsiteY8" fmla="*/ 9915 h 10128"/>
                <a:gd name="connsiteX9" fmla="*/ 3140 w 8600"/>
                <a:gd name="connsiteY9" fmla="*/ 10022 h 10128"/>
                <a:gd name="connsiteX10" fmla="*/ 2179 w 8600"/>
                <a:gd name="connsiteY10" fmla="*/ 7898 h 10128"/>
                <a:gd name="connsiteX11" fmla="*/ 1187 w 8600"/>
                <a:gd name="connsiteY11" fmla="*/ 7498 h 10128"/>
                <a:gd name="connsiteX12" fmla="*/ 4 w 8600"/>
                <a:gd name="connsiteY12" fmla="*/ 4042 h 10128"/>
                <a:gd name="connsiteX0" fmla="*/ 4 w 9326"/>
                <a:gd name="connsiteY0" fmla="*/ 3988 h 9997"/>
                <a:gd name="connsiteX1" fmla="*/ 830 w 9326"/>
                <a:gd name="connsiteY1" fmla="*/ 1575 h 9997"/>
                <a:gd name="connsiteX2" fmla="*/ 3639 w 9326"/>
                <a:gd name="connsiteY2" fmla="*/ 993 h 9997"/>
                <a:gd name="connsiteX3" fmla="*/ 5807 w 9326"/>
                <a:gd name="connsiteY3" fmla="*/ 0 h 9997"/>
                <a:gd name="connsiteX4" fmla="*/ 7813 w 9326"/>
                <a:gd name="connsiteY4" fmla="*/ 996 h 9997"/>
                <a:gd name="connsiteX5" fmla="*/ 9324 w 9326"/>
                <a:gd name="connsiteY5" fmla="*/ 5746 h 9997"/>
                <a:gd name="connsiteX6" fmla="*/ 8133 w 9326"/>
                <a:gd name="connsiteY6" fmla="*/ 9204 h 9997"/>
                <a:gd name="connsiteX7" fmla="*/ 6170 w 9326"/>
                <a:gd name="connsiteY7" fmla="*/ 8731 h 9997"/>
                <a:gd name="connsiteX8" fmla="*/ 5082 w 9326"/>
                <a:gd name="connsiteY8" fmla="*/ 9787 h 9997"/>
                <a:gd name="connsiteX9" fmla="*/ 3650 w 9326"/>
                <a:gd name="connsiteY9" fmla="*/ 9892 h 9997"/>
                <a:gd name="connsiteX10" fmla="*/ 2533 w 9326"/>
                <a:gd name="connsiteY10" fmla="*/ 7795 h 9997"/>
                <a:gd name="connsiteX11" fmla="*/ 1379 w 9326"/>
                <a:gd name="connsiteY11" fmla="*/ 7400 h 9997"/>
                <a:gd name="connsiteX12" fmla="*/ 4 w 9326"/>
                <a:gd name="connsiteY12" fmla="*/ 3988 h 9997"/>
                <a:gd name="connsiteX0" fmla="*/ 4 w 10001"/>
                <a:gd name="connsiteY0" fmla="*/ 3989 h 10041"/>
                <a:gd name="connsiteX1" fmla="*/ 890 w 10001"/>
                <a:gd name="connsiteY1" fmla="*/ 1575 h 10041"/>
                <a:gd name="connsiteX2" fmla="*/ 3902 w 10001"/>
                <a:gd name="connsiteY2" fmla="*/ 993 h 10041"/>
                <a:gd name="connsiteX3" fmla="*/ 6227 w 10001"/>
                <a:gd name="connsiteY3" fmla="*/ 0 h 10041"/>
                <a:gd name="connsiteX4" fmla="*/ 8378 w 10001"/>
                <a:gd name="connsiteY4" fmla="*/ 996 h 10041"/>
                <a:gd name="connsiteX5" fmla="*/ 9998 w 10001"/>
                <a:gd name="connsiteY5" fmla="*/ 5748 h 10041"/>
                <a:gd name="connsiteX6" fmla="*/ 8721 w 10001"/>
                <a:gd name="connsiteY6" fmla="*/ 9207 h 10041"/>
                <a:gd name="connsiteX7" fmla="*/ 5449 w 10001"/>
                <a:gd name="connsiteY7" fmla="*/ 9790 h 10041"/>
                <a:gd name="connsiteX8" fmla="*/ 3914 w 10001"/>
                <a:gd name="connsiteY8" fmla="*/ 9895 h 10041"/>
                <a:gd name="connsiteX9" fmla="*/ 2716 w 10001"/>
                <a:gd name="connsiteY9" fmla="*/ 7797 h 10041"/>
                <a:gd name="connsiteX10" fmla="*/ 1479 w 10001"/>
                <a:gd name="connsiteY10" fmla="*/ 7402 h 10041"/>
                <a:gd name="connsiteX11" fmla="*/ 4 w 10001"/>
                <a:gd name="connsiteY11" fmla="*/ 3989 h 10041"/>
                <a:gd name="connsiteX0" fmla="*/ 4 w 10001"/>
                <a:gd name="connsiteY0" fmla="*/ 3989 h 14825"/>
                <a:gd name="connsiteX1" fmla="*/ 890 w 10001"/>
                <a:gd name="connsiteY1" fmla="*/ 1575 h 14825"/>
                <a:gd name="connsiteX2" fmla="*/ 3902 w 10001"/>
                <a:gd name="connsiteY2" fmla="*/ 993 h 14825"/>
                <a:gd name="connsiteX3" fmla="*/ 6227 w 10001"/>
                <a:gd name="connsiteY3" fmla="*/ 0 h 14825"/>
                <a:gd name="connsiteX4" fmla="*/ 8378 w 10001"/>
                <a:gd name="connsiteY4" fmla="*/ 996 h 14825"/>
                <a:gd name="connsiteX5" fmla="*/ 9998 w 10001"/>
                <a:gd name="connsiteY5" fmla="*/ 5748 h 14825"/>
                <a:gd name="connsiteX6" fmla="*/ 8721 w 10001"/>
                <a:gd name="connsiteY6" fmla="*/ 9207 h 14825"/>
                <a:gd name="connsiteX7" fmla="*/ 6011 w 10001"/>
                <a:gd name="connsiteY7" fmla="*/ 14823 h 14825"/>
                <a:gd name="connsiteX8" fmla="*/ 3914 w 10001"/>
                <a:gd name="connsiteY8" fmla="*/ 9895 h 14825"/>
                <a:gd name="connsiteX9" fmla="*/ 2716 w 10001"/>
                <a:gd name="connsiteY9" fmla="*/ 7797 h 14825"/>
                <a:gd name="connsiteX10" fmla="*/ 1479 w 10001"/>
                <a:gd name="connsiteY10" fmla="*/ 7402 h 14825"/>
                <a:gd name="connsiteX11" fmla="*/ 4 w 10001"/>
                <a:gd name="connsiteY11" fmla="*/ 3989 h 14825"/>
                <a:gd name="connsiteX0" fmla="*/ 4 w 10001"/>
                <a:gd name="connsiteY0" fmla="*/ 7436 h 18272"/>
                <a:gd name="connsiteX1" fmla="*/ 890 w 10001"/>
                <a:gd name="connsiteY1" fmla="*/ 5022 h 18272"/>
                <a:gd name="connsiteX2" fmla="*/ 3902 w 10001"/>
                <a:gd name="connsiteY2" fmla="*/ 4440 h 18272"/>
                <a:gd name="connsiteX3" fmla="*/ 6026 w 10001"/>
                <a:gd name="connsiteY3" fmla="*/ 0 h 18272"/>
                <a:gd name="connsiteX4" fmla="*/ 8378 w 10001"/>
                <a:gd name="connsiteY4" fmla="*/ 4443 h 18272"/>
                <a:gd name="connsiteX5" fmla="*/ 9998 w 10001"/>
                <a:gd name="connsiteY5" fmla="*/ 9195 h 18272"/>
                <a:gd name="connsiteX6" fmla="*/ 8721 w 10001"/>
                <a:gd name="connsiteY6" fmla="*/ 12654 h 18272"/>
                <a:gd name="connsiteX7" fmla="*/ 6011 w 10001"/>
                <a:gd name="connsiteY7" fmla="*/ 18270 h 18272"/>
                <a:gd name="connsiteX8" fmla="*/ 3914 w 10001"/>
                <a:gd name="connsiteY8" fmla="*/ 13342 h 18272"/>
                <a:gd name="connsiteX9" fmla="*/ 2716 w 10001"/>
                <a:gd name="connsiteY9" fmla="*/ 11244 h 18272"/>
                <a:gd name="connsiteX10" fmla="*/ 1479 w 10001"/>
                <a:gd name="connsiteY10" fmla="*/ 10849 h 18272"/>
                <a:gd name="connsiteX11" fmla="*/ 4 w 10001"/>
                <a:gd name="connsiteY11" fmla="*/ 7436 h 18272"/>
                <a:gd name="connsiteX0" fmla="*/ 1 w 9998"/>
                <a:gd name="connsiteY0" fmla="*/ 7436 h 18272"/>
                <a:gd name="connsiteX1" fmla="*/ 3899 w 9998"/>
                <a:gd name="connsiteY1" fmla="*/ 4440 h 18272"/>
                <a:gd name="connsiteX2" fmla="*/ 6023 w 9998"/>
                <a:gd name="connsiteY2" fmla="*/ 0 h 18272"/>
                <a:gd name="connsiteX3" fmla="*/ 8375 w 9998"/>
                <a:gd name="connsiteY3" fmla="*/ 4443 h 18272"/>
                <a:gd name="connsiteX4" fmla="*/ 9995 w 9998"/>
                <a:gd name="connsiteY4" fmla="*/ 9195 h 18272"/>
                <a:gd name="connsiteX5" fmla="*/ 8718 w 9998"/>
                <a:gd name="connsiteY5" fmla="*/ 12654 h 18272"/>
                <a:gd name="connsiteX6" fmla="*/ 6008 w 9998"/>
                <a:gd name="connsiteY6" fmla="*/ 18270 h 18272"/>
                <a:gd name="connsiteX7" fmla="*/ 3911 w 9998"/>
                <a:gd name="connsiteY7" fmla="*/ 13342 h 18272"/>
                <a:gd name="connsiteX8" fmla="*/ 2713 w 9998"/>
                <a:gd name="connsiteY8" fmla="*/ 11244 h 18272"/>
                <a:gd name="connsiteX9" fmla="*/ 1476 w 9998"/>
                <a:gd name="connsiteY9" fmla="*/ 10849 h 18272"/>
                <a:gd name="connsiteX10" fmla="*/ 1 w 9998"/>
                <a:gd name="connsiteY10" fmla="*/ 7436 h 18272"/>
                <a:gd name="connsiteX0" fmla="*/ 35 w 8559"/>
                <a:gd name="connsiteY0" fmla="*/ 5938 h 10000"/>
                <a:gd name="connsiteX1" fmla="*/ 2459 w 8559"/>
                <a:gd name="connsiteY1" fmla="*/ 2430 h 10000"/>
                <a:gd name="connsiteX2" fmla="*/ 4583 w 8559"/>
                <a:gd name="connsiteY2" fmla="*/ 0 h 10000"/>
                <a:gd name="connsiteX3" fmla="*/ 6936 w 8559"/>
                <a:gd name="connsiteY3" fmla="*/ 2432 h 10000"/>
                <a:gd name="connsiteX4" fmla="*/ 8556 w 8559"/>
                <a:gd name="connsiteY4" fmla="*/ 5032 h 10000"/>
                <a:gd name="connsiteX5" fmla="*/ 7279 w 8559"/>
                <a:gd name="connsiteY5" fmla="*/ 6925 h 10000"/>
                <a:gd name="connsiteX6" fmla="*/ 4568 w 8559"/>
                <a:gd name="connsiteY6" fmla="*/ 9999 h 10000"/>
                <a:gd name="connsiteX7" fmla="*/ 2471 w 8559"/>
                <a:gd name="connsiteY7" fmla="*/ 7302 h 10000"/>
                <a:gd name="connsiteX8" fmla="*/ 1273 w 8559"/>
                <a:gd name="connsiteY8" fmla="*/ 6154 h 10000"/>
                <a:gd name="connsiteX9" fmla="*/ 35 w 8559"/>
                <a:gd name="connsiteY9" fmla="*/ 5938 h 10000"/>
                <a:gd name="connsiteX0" fmla="*/ 49 w 9820"/>
                <a:gd name="connsiteY0" fmla="*/ 4655 h 10000"/>
                <a:gd name="connsiteX1" fmla="*/ 2693 w 9820"/>
                <a:gd name="connsiteY1" fmla="*/ 2430 h 10000"/>
                <a:gd name="connsiteX2" fmla="*/ 5175 w 9820"/>
                <a:gd name="connsiteY2" fmla="*/ 0 h 10000"/>
                <a:gd name="connsiteX3" fmla="*/ 7924 w 9820"/>
                <a:gd name="connsiteY3" fmla="*/ 2432 h 10000"/>
                <a:gd name="connsiteX4" fmla="*/ 9816 w 9820"/>
                <a:gd name="connsiteY4" fmla="*/ 5032 h 10000"/>
                <a:gd name="connsiteX5" fmla="*/ 8324 w 9820"/>
                <a:gd name="connsiteY5" fmla="*/ 6925 h 10000"/>
                <a:gd name="connsiteX6" fmla="*/ 5157 w 9820"/>
                <a:gd name="connsiteY6" fmla="*/ 9999 h 10000"/>
                <a:gd name="connsiteX7" fmla="*/ 2707 w 9820"/>
                <a:gd name="connsiteY7" fmla="*/ 7302 h 10000"/>
                <a:gd name="connsiteX8" fmla="*/ 1307 w 9820"/>
                <a:gd name="connsiteY8" fmla="*/ 6154 h 10000"/>
                <a:gd name="connsiteX9" fmla="*/ 49 w 9820"/>
                <a:gd name="connsiteY9" fmla="*/ 4655 h 10000"/>
                <a:gd name="connsiteX0" fmla="*/ 45 w 9995"/>
                <a:gd name="connsiteY0" fmla="*/ 4655 h 10000"/>
                <a:gd name="connsiteX1" fmla="*/ 2737 w 9995"/>
                <a:gd name="connsiteY1" fmla="*/ 2430 h 10000"/>
                <a:gd name="connsiteX2" fmla="*/ 5265 w 9995"/>
                <a:gd name="connsiteY2" fmla="*/ 0 h 10000"/>
                <a:gd name="connsiteX3" fmla="*/ 8064 w 9995"/>
                <a:gd name="connsiteY3" fmla="*/ 2432 h 10000"/>
                <a:gd name="connsiteX4" fmla="*/ 9991 w 9995"/>
                <a:gd name="connsiteY4" fmla="*/ 5032 h 10000"/>
                <a:gd name="connsiteX5" fmla="*/ 8472 w 9995"/>
                <a:gd name="connsiteY5" fmla="*/ 6925 h 10000"/>
                <a:gd name="connsiteX6" fmla="*/ 5247 w 9995"/>
                <a:gd name="connsiteY6" fmla="*/ 9999 h 10000"/>
                <a:gd name="connsiteX7" fmla="*/ 2752 w 9995"/>
                <a:gd name="connsiteY7" fmla="*/ 7302 h 10000"/>
                <a:gd name="connsiteX8" fmla="*/ 1374 w 9995"/>
                <a:gd name="connsiteY8" fmla="*/ 6984 h 10000"/>
                <a:gd name="connsiteX9" fmla="*/ 45 w 9995"/>
                <a:gd name="connsiteY9" fmla="*/ 4655 h 10000"/>
                <a:gd name="connsiteX0" fmla="*/ 45 w 10000"/>
                <a:gd name="connsiteY0" fmla="*/ 5032 h 10377"/>
                <a:gd name="connsiteX1" fmla="*/ 2738 w 10000"/>
                <a:gd name="connsiteY1" fmla="*/ 2807 h 10377"/>
                <a:gd name="connsiteX2" fmla="*/ 4886 w 10000"/>
                <a:gd name="connsiteY2" fmla="*/ 0 h 10377"/>
                <a:gd name="connsiteX3" fmla="*/ 8068 w 10000"/>
                <a:gd name="connsiteY3" fmla="*/ 2809 h 10377"/>
                <a:gd name="connsiteX4" fmla="*/ 9996 w 10000"/>
                <a:gd name="connsiteY4" fmla="*/ 5409 h 10377"/>
                <a:gd name="connsiteX5" fmla="*/ 8476 w 10000"/>
                <a:gd name="connsiteY5" fmla="*/ 7302 h 10377"/>
                <a:gd name="connsiteX6" fmla="*/ 5250 w 10000"/>
                <a:gd name="connsiteY6" fmla="*/ 10376 h 10377"/>
                <a:gd name="connsiteX7" fmla="*/ 2753 w 10000"/>
                <a:gd name="connsiteY7" fmla="*/ 7679 h 10377"/>
                <a:gd name="connsiteX8" fmla="*/ 1375 w 10000"/>
                <a:gd name="connsiteY8" fmla="*/ 7361 h 10377"/>
                <a:gd name="connsiteX9" fmla="*/ 45 w 10000"/>
                <a:gd name="connsiteY9" fmla="*/ 5032 h 10377"/>
                <a:gd name="connsiteX0" fmla="*/ 45 w 10000"/>
                <a:gd name="connsiteY0" fmla="*/ 5036 h 10381"/>
                <a:gd name="connsiteX1" fmla="*/ 2738 w 10000"/>
                <a:gd name="connsiteY1" fmla="*/ 2811 h 10381"/>
                <a:gd name="connsiteX2" fmla="*/ 4886 w 10000"/>
                <a:gd name="connsiteY2" fmla="*/ 4 h 10381"/>
                <a:gd name="connsiteX3" fmla="*/ 8068 w 10000"/>
                <a:gd name="connsiteY3" fmla="*/ 2813 h 10381"/>
                <a:gd name="connsiteX4" fmla="*/ 9996 w 10000"/>
                <a:gd name="connsiteY4" fmla="*/ 5413 h 10381"/>
                <a:gd name="connsiteX5" fmla="*/ 8476 w 10000"/>
                <a:gd name="connsiteY5" fmla="*/ 7306 h 10381"/>
                <a:gd name="connsiteX6" fmla="*/ 5250 w 10000"/>
                <a:gd name="connsiteY6" fmla="*/ 10380 h 10381"/>
                <a:gd name="connsiteX7" fmla="*/ 2753 w 10000"/>
                <a:gd name="connsiteY7" fmla="*/ 7683 h 10381"/>
                <a:gd name="connsiteX8" fmla="*/ 1375 w 10000"/>
                <a:gd name="connsiteY8" fmla="*/ 7365 h 10381"/>
                <a:gd name="connsiteX9" fmla="*/ 45 w 10000"/>
                <a:gd name="connsiteY9" fmla="*/ 5036 h 10381"/>
                <a:gd name="connsiteX0" fmla="*/ 45 w 10000"/>
                <a:gd name="connsiteY0" fmla="*/ 5036 h 10796"/>
                <a:gd name="connsiteX1" fmla="*/ 2738 w 10000"/>
                <a:gd name="connsiteY1" fmla="*/ 2811 h 10796"/>
                <a:gd name="connsiteX2" fmla="*/ 4886 w 10000"/>
                <a:gd name="connsiteY2" fmla="*/ 4 h 10796"/>
                <a:gd name="connsiteX3" fmla="*/ 8068 w 10000"/>
                <a:gd name="connsiteY3" fmla="*/ 2813 h 10796"/>
                <a:gd name="connsiteX4" fmla="*/ 9996 w 10000"/>
                <a:gd name="connsiteY4" fmla="*/ 5413 h 10796"/>
                <a:gd name="connsiteX5" fmla="*/ 8476 w 10000"/>
                <a:gd name="connsiteY5" fmla="*/ 7306 h 10796"/>
                <a:gd name="connsiteX6" fmla="*/ 5202 w 10000"/>
                <a:gd name="connsiteY6" fmla="*/ 10795 h 10796"/>
                <a:gd name="connsiteX7" fmla="*/ 2753 w 10000"/>
                <a:gd name="connsiteY7" fmla="*/ 7683 h 10796"/>
                <a:gd name="connsiteX8" fmla="*/ 1375 w 10000"/>
                <a:gd name="connsiteY8" fmla="*/ 7365 h 10796"/>
                <a:gd name="connsiteX9" fmla="*/ 45 w 10000"/>
                <a:gd name="connsiteY9" fmla="*/ 5036 h 10796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795">
                  <a:moveTo>
                    <a:pt x="45" y="5036"/>
                  </a:moveTo>
                  <a:cubicBezTo>
                    <a:pt x="272" y="4277"/>
                    <a:pt x="1931" y="3650"/>
                    <a:pt x="2738" y="2811"/>
                  </a:cubicBezTo>
                  <a:cubicBezTo>
                    <a:pt x="3545" y="1972"/>
                    <a:pt x="3352" y="117"/>
                    <a:pt x="4886" y="4"/>
                  </a:cubicBezTo>
                  <a:cubicBezTo>
                    <a:pt x="6420" y="-109"/>
                    <a:pt x="7216" y="1912"/>
                    <a:pt x="8068" y="2813"/>
                  </a:cubicBezTo>
                  <a:cubicBezTo>
                    <a:pt x="8920" y="3715"/>
                    <a:pt x="9928" y="3420"/>
                    <a:pt x="9996" y="5413"/>
                  </a:cubicBezTo>
                  <a:cubicBezTo>
                    <a:pt x="10064" y="7406"/>
                    <a:pt x="9275" y="6409"/>
                    <a:pt x="8476" y="7306"/>
                  </a:cubicBezTo>
                  <a:cubicBezTo>
                    <a:pt x="7677" y="8203"/>
                    <a:pt x="7086" y="10770"/>
                    <a:pt x="5202" y="10795"/>
                  </a:cubicBezTo>
                  <a:cubicBezTo>
                    <a:pt x="3318" y="10820"/>
                    <a:pt x="3391" y="8255"/>
                    <a:pt x="2753" y="7683"/>
                  </a:cubicBezTo>
                  <a:cubicBezTo>
                    <a:pt x="2115" y="7111"/>
                    <a:pt x="2326" y="7496"/>
                    <a:pt x="1375" y="7365"/>
                  </a:cubicBezTo>
                  <a:cubicBezTo>
                    <a:pt x="493" y="6773"/>
                    <a:pt x="-182" y="5795"/>
                    <a:pt x="45" y="503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2" name="Group 261"/>
            <p:cNvGrpSpPr/>
            <p:nvPr/>
          </p:nvGrpSpPr>
          <p:grpSpPr>
            <a:xfrm>
              <a:off x="-1935370" y="2935816"/>
              <a:ext cx="2333625" cy="1590649"/>
              <a:chOff x="833331" y="2873352"/>
              <a:chExt cx="2333625" cy="1590649"/>
            </a:xfrm>
          </p:grpSpPr>
          <p:grpSp>
            <p:nvGrpSpPr>
              <p:cNvPr id="263" name="Group 262"/>
              <p:cNvGrpSpPr/>
              <p:nvPr/>
            </p:nvGrpSpPr>
            <p:grpSpPr>
              <a:xfrm>
                <a:off x="1736090" y="287335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312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316" name="Oval 315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17" name="Rectangle 316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18" name="Oval 317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19" name="Freeform 318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0" name="Freeform 319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1" name="Freeform 320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2" name="Freeform 321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323" name="Straight Connector 322"/>
                  <p:cNvCxnSpPr>
                    <a:endCxn id="31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4" name="Straight Connector 323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3" name="Group 312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314" name="Oval 313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5" name="TextBox 314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1b</a:t>
                    </a:r>
                  </a:p>
                </p:txBody>
              </p:sp>
            </p:grpSp>
          </p:grpSp>
          <p:grpSp>
            <p:nvGrpSpPr>
              <p:cNvPr id="264" name="Group 263"/>
              <p:cNvGrpSpPr/>
              <p:nvPr/>
            </p:nvGrpSpPr>
            <p:grpSpPr>
              <a:xfrm>
                <a:off x="1740320" y="409466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99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303" name="Oval 302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04" name="Rectangle 303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5" name="Oval 304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06" name="Freeform 305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7" name="Freeform 306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8" name="Freeform 307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9" name="Freeform 308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310" name="Straight Connector 309"/>
                  <p:cNvCxnSpPr>
                    <a:endCxn id="305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1" name="Straight Connector 310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0" name="Group 299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301" name="Oval 300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2" name="TextBox 301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1d</a:t>
                    </a:r>
                  </a:p>
                </p:txBody>
              </p:sp>
            </p:grpSp>
          </p:grpSp>
          <p:grpSp>
            <p:nvGrpSpPr>
              <p:cNvPr id="265" name="Group 264"/>
              <p:cNvGrpSpPr/>
              <p:nvPr/>
            </p:nvGrpSpPr>
            <p:grpSpPr>
              <a:xfrm>
                <a:off x="2601806" y="348507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86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90" name="Oval 289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91" name="Rectangle 290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2" name="Oval 291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93" name="Freeform 292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4" name="Freeform 293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5" name="Freeform 294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6" name="Freeform 295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97" name="Straight Connector 296"/>
                  <p:cNvCxnSpPr>
                    <a:endCxn id="292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Straight Connector 297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7" name="Group 286"/>
                <p:cNvGrpSpPr/>
                <p:nvPr/>
              </p:nvGrpSpPr>
              <p:grpSpPr>
                <a:xfrm>
                  <a:off x="1770362" y="2873352"/>
                  <a:ext cx="428460" cy="369332"/>
                  <a:chOff x="667045" y="1708643"/>
                  <a:chExt cx="428460" cy="369332"/>
                </a:xfrm>
              </p:grpSpPr>
              <p:sp>
                <p:nvSpPr>
                  <p:cNvPr id="288" name="Oval 287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9" name="TextBox 288"/>
                  <p:cNvSpPr txBox="1"/>
                  <p:nvPr/>
                </p:nvSpPr>
                <p:spPr>
                  <a:xfrm>
                    <a:off x="667045" y="1708643"/>
                    <a:ext cx="428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1c</a:t>
                    </a:r>
                  </a:p>
                </p:txBody>
              </p:sp>
            </p:grpSp>
          </p:grpSp>
          <p:grpSp>
            <p:nvGrpSpPr>
              <p:cNvPr id="266" name="Group 265"/>
              <p:cNvGrpSpPr/>
              <p:nvPr/>
            </p:nvGrpSpPr>
            <p:grpSpPr>
              <a:xfrm>
                <a:off x="833331" y="347871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73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77" name="Oval 276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78" name="Rectangle 277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79" name="Oval 278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80" name="Freeform 279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1" name="Freeform 280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2" name="Freeform 281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3" name="Freeform 282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84" name="Straight Connector 283"/>
                  <p:cNvCxnSpPr>
                    <a:endCxn id="279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Straight Connector 284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4" name="Group 273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75" name="Oval 274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6" name="TextBox 275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1a</a:t>
                    </a:r>
                  </a:p>
                </p:txBody>
              </p:sp>
            </p:grpSp>
          </p:grpSp>
          <p:cxnSp>
            <p:nvCxnSpPr>
              <p:cNvPr id="267" name="Straight Connector 266"/>
              <p:cNvCxnSpPr>
                <a:stCxn id="315" idx="2"/>
                <a:endCxn id="302" idx="0"/>
              </p:cNvCxnSpPr>
              <p:nvPr/>
            </p:nvCxnSpPr>
            <p:spPr bwMode="auto">
              <a:xfrm>
                <a:off x="1991073" y="3242684"/>
                <a:ext cx="4230" cy="85198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8" name="Straight Connector 267"/>
              <p:cNvCxnSpPr/>
              <p:nvPr/>
            </p:nvCxnSpPr>
            <p:spPr bwMode="auto">
              <a:xfrm>
                <a:off x="1407477" y="3648621"/>
                <a:ext cx="1204913" cy="635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9" name="Straight Connector 268"/>
              <p:cNvCxnSpPr>
                <a:stCxn id="316" idx="7"/>
              </p:cNvCxnSpPr>
              <p:nvPr/>
            </p:nvCxnSpPr>
            <p:spPr bwMode="auto">
              <a:xfrm>
                <a:off x="2218708" y="3154477"/>
                <a:ext cx="480042" cy="3697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0" name="Straight Connector 269"/>
              <p:cNvCxnSpPr/>
              <p:nvPr/>
            </p:nvCxnSpPr>
            <p:spPr bwMode="auto">
              <a:xfrm>
                <a:off x="1300073" y="3786304"/>
                <a:ext cx="477927" cy="35707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1" name="Straight Connector 270"/>
              <p:cNvCxnSpPr/>
              <p:nvPr/>
            </p:nvCxnSpPr>
            <p:spPr bwMode="auto">
              <a:xfrm flipH="1">
                <a:off x="2196042" y="3783542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2" name="Straight Connector 271"/>
              <p:cNvCxnSpPr/>
              <p:nvPr/>
            </p:nvCxnSpPr>
            <p:spPr bwMode="auto">
              <a:xfrm flipH="1">
                <a:off x="1287553" y="3166946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26" name="Group 125"/>
          <p:cNvGrpSpPr/>
          <p:nvPr/>
        </p:nvGrpSpPr>
        <p:grpSpPr>
          <a:xfrm>
            <a:off x="3285692" y="2378685"/>
            <a:ext cx="2545688" cy="1720535"/>
            <a:chOff x="-2170772" y="2784954"/>
            <a:chExt cx="2712783" cy="1853712"/>
          </a:xfrm>
        </p:grpSpPr>
        <p:sp>
          <p:nvSpPr>
            <p:cNvPr id="197" name="Freeform 2"/>
            <p:cNvSpPr>
              <a:spLocks/>
            </p:cNvSpPr>
            <p:nvPr/>
          </p:nvSpPr>
          <p:spPr bwMode="auto">
            <a:xfrm>
              <a:off x="-2170772" y="2784954"/>
              <a:ext cx="2712783" cy="1853712"/>
            </a:xfrm>
            <a:custGeom>
              <a:avLst/>
              <a:gdLst>
                <a:gd name="T0" fmla="*/ 648763 w 10001"/>
                <a:gd name="T1" fmla="*/ 34777612 h 10125"/>
                <a:gd name="T2" fmla="*/ 115976403 w 10001"/>
                <a:gd name="T3" fmla="*/ 13733703 h 10125"/>
                <a:gd name="T4" fmla="*/ 507700960 w 10001"/>
                <a:gd name="T5" fmla="*/ 8662125 h 10125"/>
                <a:gd name="T6" fmla="*/ 810212713 w 10001"/>
                <a:gd name="T7" fmla="*/ 0 h 10125"/>
                <a:gd name="T8" fmla="*/ 1090015738 w 10001"/>
                <a:gd name="T9" fmla="*/ 8687929 h 10125"/>
                <a:gd name="T10" fmla="*/ 1310938763 w 10001"/>
                <a:gd name="T11" fmla="*/ 4279362 h 10125"/>
                <a:gd name="T12" fmla="*/ 1620263134 w 10001"/>
                <a:gd name="T13" fmla="*/ 25736690 h 10125"/>
                <a:gd name="T14" fmla="*/ 1394798364 w 10001"/>
                <a:gd name="T15" fmla="*/ 58525268 h 10125"/>
                <a:gd name="T16" fmla="*/ 1134622140 w 10001"/>
                <a:gd name="T17" fmla="*/ 80266624 h 10125"/>
                <a:gd name="T18" fmla="*/ 860820276 w 10001"/>
                <a:gd name="T19" fmla="*/ 76142271 h 10125"/>
                <a:gd name="T20" fmla="*/ 708996782 w 10001"/>
                <a:gd name="T21" fmla="*/ 85346835 h 10125"/>
                <a:gd name="T22" fmla="*/ 509322667 w 10001"/>
                <a:gd name="T23" fmla="*/ 86268164 h 10125"/>
                <a:gd name="T24" fmla="*/ 353443899 w 10001"/>
                <a:gd name="T25" fmla="*/ 67979516 h 10125"/>
                <a:gd name="T26" fmla="*/ 192536914 w 10001"/>
                <a:gd name="T27" fmla="*/ 64535347 h 10125"/>
                <a:gd name="T28" fmla="*/ 648763 w 10001"/>
                <a:gd name="T29" fmla="*/ 34777612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4 w 10040"/>
                <a:gd name="connsiteY0" fmla="*/ 4039 h 10125"/>
                <a:gd name="connsiteX1" fmla="*/ 715 w 10040"/>
                <a:gd name="connsiteY1" fmla="*/ 1595 h 10125"/>
                <a:gd name="connsiteX2" fmla="*/ 3130 w 10040"/>
                <a:gd name="connsiteY2" fmla="*/ 1006 h 10125"/>
                <a:gd name="connsiteX3" fmla="*/ 4995 w 10040"/>
                <a:gd name="connsiteY3" fmla="*/ 0 h 10125"/>
                <a:gd name="connsiteX4" fmla="*/ 6720 w 10040"/>
                <a:gd name="connsiteY4" fmla="*/ 1009 h 10125"/>
                <a:gd name="connsiteX5" fmla="*/ 9989 w 10040"/>
                <a:gd name="connsiteY5" fmla="*/ 2989 h 10125"/>
                <a:gd name="connsiteX6" fmla="*/ 8599 w 10040"/>
                <a:gd name="connsiteY6" fmla="*/ 6797 h 10125"/>
                <a:gd name="connsiteX7" fmla="*/ 6995 w 10040"/>
                <a:gd name="connsiteY7" fmla="*/ 9322 h 10125"/>
                <a:gd name="connsiteX8" fmla="*/ 5307 w 10040"/>
                <a:gd name="connsiteY8" fmla="*/ 8843 h 10125"/>
                <a:gd name="connsiteX9" fmla="*/ 4371 w 10040"/>
                <a:gd name="connsiteY9" fmla="*/ 9912 h 10125"/>
                <a:gd name="connsiteX10" fmla="*/ 3140 w 10040"/>
                <a:gd name="connsiteY10" fmla="*/ 10019 h 10125"/>
                <a:gd name="connsiteX11" fmla="*/ 2179 w 10040"/>
                <a:gd name="connsiteY11" fmla="*/ 7895 h 10125"/>
                <a:gd name="connsiteX12" fmla="*/ 1187 w 10040"/>
                <a:gd name="connsiteY12" fmla="*/ 7495 h 10125"/>
                <a:gd name="connsiteX13" fmla="*/ 4 w 10040"/>
                <a:gd name="connsiteY13" fmla="*/ 4039 h 10125"/>
                <a:gd name="connsiteX0" fmla="*/ 4 w 8600"/>
                <a:gd name="connsiteY0" fmla="*/ 4042 h 10128"/>
                <a:gd name="connsiteX1" fmla="*/ 715 w 8600"/>
                <a:gd name="connsiteY1" fmla="*/ 1598 h 10128"/>
                <a:gd name="connsiteX2" fmla="*/ 3130 w 8600"/>
                <a:gd name="connsiteY2" fmla="*/ 1009 h 10128"/>
                <a:gd name="connsiteX3" fmla="*/ 4995 w 8600"/>
                <a:gd name="connsiteY3" fmla="*/ 3 h 10128"/>
                <a:gd name="connsiteX4" fmla="*/ 6720 w 8600"/>
                <a:gd name="connsiteY4" fmla="*/ 1012 h 10128"/>
                <a:gd name="connsiteX5" fmla="*/ 8599 w 8600"/>
                <a:gd name="connsiteY5" fmla="*/ 6800 h 10128"/>
                <a:gd name="connsiteX6" fmla="*/ 6995 w 8600"/>
                <a:gd name="connsiteY6" fmla="*/ 9325 h 10128"/>
                <a:gd name="connsiteX7" fmla="*/ 5307 w 8600"/>
                <a:gd name="connsiteY7" fmla="*/ 8846 h 10128"/>
                <a:gd name="connsiteX8" fmla="*/ 4371 w 8600"/>
                <a:gd name="connsiteY8" fmla="*/ 9915 h 10128"/>
                <a:gd name="connsiteX9" fmla="*/ 3140 w 8600"/>
                <a:gd name="connsiteY9" fmla="*/ 10022 h 10128"/>
                <a:gd name="connsiteX10" fmla="*/ 2179 w 8600"/>
                <a:gd name="connsiteY10" fmla="*/ 7898 h 10128"/>
                <a:gd name="connsiteX11" fmla="*/ 1187 w 8600"/>
                <a:gd name="connsiteY11" fmla="*/ 7498 h 10128"/>
                <a:gd name="connsiteX12" fmla="*/ 4 w 8600"/>
                <a:gd name="connsiteY12" fmla="*/ 4042 h 10128"/>
                <a:gd name="connsiteX0" fmla="*/ 4 w 9326"/>
                <a:gd name="connsiteY0" fmla="*/ 3988 h 9997"/>
                <a:gd name="connsiteX1" fmla="*/ 830 w 9326"/>
                <a:gd name="connsiteY1" fmla="*/ 1575 h 9997"/>
                <a:gd name="connsiteX2" fmla="*/ 3639 w 9326"/>
                <a:gd name="connsiteY2" fmla="*/ 993 h 9997"/>
                <a:gd name="connsiteX3" fmla="*/ 5807 w 9326"/>
                <a:gd name="connsiteY3" fmla="*/ 0 h 9997"/>
                <a:gd name="connsiteX4" fmla="*/ 7813 w 9326"/>
                <a:gd name="connsiteY4" fmla="*/ 996 h 9997"/>
                <a:gd name="connsiteX5" fmla="*/ 9324 w 9326"/>
                <a:gd name="connsiteY5" fmla="*/ 5746 h 9997"/>
                <a:gd name="connsiteX6" fmla="*/ 8133 w 9326"/>
                <a:gd name="connsiteY6" fmla="*/ 9204 h 9997"/>
                <a:gd name="connsiteX7" fmla="*/ 6170 w 9326"/>
                <a:gd name="connsiteY7" fmla="*/ 8731 h 9997"/>
                <a:gd name="connsiteX8" fmla="*/ 5082 w 9326"/>
                <a:gd name="connsiteY8" fmla="*/ 9787 h 9997"/>
                <a:gd name="connsiteX9" fmla="*/ 3650 w 9326"/>
                <a:gd name="connsiteY9" fmla="*/ 9892 h 9997"/>
                <a:gd name="connsiteX10" fmla="*/ 2533 w 9326"/>
                <a:gd name="connsiteY10" fmla="*/ 7795 h 9997"/>
                <a:gd name="connsiteX11" fmla="*/ 1379 w 9326"/>
                <a:gd name="connsiteY11" fmla="*/ 7400 h 9997"/>
                <a:gd name="connsiteX12" fmla="*/ 4 w 9326"/>
                <a:gd name="connsiteY12" fmla="*/ 3988 h 9997"/>
                <a:gd name="connsiteX0" fmla="*/ 4 w 10001"/>
                <a:gd name="connsiteY0" fmla="*/ 3989 h 10041"/>
                <a:gd name="connsiteX1" fmla="*/ 890 w 10001"/>
                <a:gd name="connsiteY1" fmla="*/ 1575 h 10041"/>
                <a:gd name="connsiteX2" fmla="*/ 3902 w 10001"/>
                <a:gd name="connsiteY2" fmla="*/ 993 h 10041"/>
                <a:gd name="connsiteX3" fmla="*/ 6227 w 10001"/>
                <a:gd name="connsiteY3" fmla="*/ 0 h 10041"/>
                <a:gd name="connsiteX4" fmla="*/ 8378 w 10001"/>
                <a:gd name="connsiteY4" fmla="*/ 996 h 10041"/>
                <a:gd name="connsiteX5" fmla="*/ 9998 w 10001"/>
                <a:gd name="connsiteY5" fmla="*/ 5748 h 10041"/>
                <a:gd name="connsiteX6" fmla="*/ 8721 w 10001"/>
                <a:gd name="connsiteY6" fmla="*/ 9207 h 10041"/>
                <a:gd name="connsiteX7" fmla="*/ 5449 w 10001"/>
                <a:gd name="connsiteY7" fmla="*/ 9790 h 10041"/>
                <a:gd name="connsiteX8" fmla="*/ 3914 w 10001"/>
                <a:gd name="connsiteY8" fmla="*/ 9895 h 10041"/>
                <a:gd name="connsiteX9" fmla="*/ 2716 w 10001"/>
                <a:gd name="connsiteY9" fmla="*/ 7797 h 10041"/>
                <a:gd name="connsiteX10" fmla="*/ 1479 w 10001"/>
                <a:gd name="connsiteY10" fmla="*/ 7402 h 10041"/>
                <a:gd name="connsiteX11" fmla="*/ 4 w 10001"/>
                <a:gd name="connsiteY11" fmla="*/ 3989 h 10041"/>
                <a:gd name="connsiteX0" fmla="*/ 4 w 10001"/>
                <a:gd name="connsiteY0" fmla="*/ 3989 h 14825"/>
                <a:gd name="connsiteX1" fmla="*/ 890 w 10001"/>
                <a:gd name="connsiteY1" fmla="*/ 1575 h 14825"/>
                <a:gd name="connsiteX2" fmla="*/ 3902 w 10001"/>
                <a:gd name="connsiteY2" fmla="*/ 993 h 14825"/>
                <a:gd name="connsiteX3" fmla="*/ 6227 w 10001"/>
                <a:gd name="connsiteY3" fmla="*/ 0 h 14825"/>
                <a:gd name="connsiteX4" fmla="*/ 8378 w 10001"/>
                <a:gd name="connsiteY4" fmla="*/ 996 h 14825"/>
                <a:gd name="connsiteX5" fmla="*/ 9998 w 10001"/>
                <a:gd name="connsiteY5" fmla="*/ 5748 h 14825"/>
                <a:gd name="connsiteX6" fmla="*/ 8721 w 10001"/>
                <a:gd name="connsiteY6" fmla="*/ 9207 h 14825"/>
                <a:gd name="connsiteX7" fmla="*/ 6011 w 10001"/>
                <a:gd name="connsiteY7" fmla="*/ 14823 h 14825"/>
                <a:gd name="connsiteX8" fmla="*/ 3914 w 10001"/>
                <a:gd name="connsiteY8" fmla="*/ 9895 h 14825"/>
                <a:gd name="connsiteX9" fmla="*/ 2716 w 10001"/>
                <a:gd name="connsiteY9" fmla="*/ 7797 h 14825"/>
                <a:gd name="connsiteX10" fmla="*/ 1479 w 10001"/>
                <a:gd name="connsiteY10" fmla="*/ 7402 h 14825"/>
                <a:gd name="connsiteX11" fmla="*/ 4 w 10001"/>
                <a:gd name="connsiteY11" fmla="*/ 3989 h 14825"/>
                <a:gd name="connsiteX0" fmla="*/ 4 w 10001"/>
                <a:gd name="connsiteY0" fmla="*/ 7436 h 18272"/>
                <a:gd name="connsiteX1" fmla="*/ 890 w 10001"/>
                <a:gd name="connsiteY1" fmla="*/ 5022 h 18272"/>
                <a:gd name="connsiteX2" fmla="*/ 3902 w 10001"/>
                <a:gd name="connsiteY2" fmla="*/ 4440 h 18272"/>
                <a:gd name="connsiteX3" fmla="*/ 6026 w 10001"/>
                <a:gd name="connsiteY3" fmla="*/ 0 h 18272"/>
                <a:gd name="connsiteX4" fmla="*/ 8378 w 10001"/>
                <a:gd name="connsiteY4" fmla="*/ 4443 h 18272"/>
                <a:gd name="connsiteX5" fmla="*/ 9998 w 10001"/>
                <a:gd name="connsiteY5" fmla="*/ 9195 h 18272"/>
                <a:gd name="connsiteX6" fmla="*/ 8721 w 10001"/>
                <a:gd name="connsiteY6" fmla="*/ 12654 h 18272"/>
                <a:gd name="connsiteX7" fmla="*/ 6011 w 10001"/>
                <a:gd name="connsiteY7" fmla="*/ 18270 h 18272"/>
                <a:gd name="connsiteX8" fmla="*/ 3914 w 10001"/>
                <a:gd name="connsiteY8" fmla="*/ 13342 h 18272"/>
                <a:gd name="connsiteX9" fmla="*/ 2716 w 10001"/>
                <a:gd name="connsiteY9" fmla="*/ 11244 h 18272"/>
                <a:gd name="connsiteX10" fmla="*/ 1479 w 10001"/>
                <a:gd name="connsiteY10" fmla="*/ 10849 h 18272"/>
                <a:gd name="connsiteX11" fmla="*/ 4 w 10001"/>
                <a:gd name="connsiteY11" fmla="*/ 7436 h 18272"/>
                <a:gd name="connsiteX0" fmla="*/ 1 w 9998"/>
                <a:gd name="connsiteY0" fmla="*/ 7436 h 18272"/>
                <a:gd name="connsiteX1" fmla="*/ 3899 w 9998"/>
                <a:gd name="connsiteY1" fmla="*/ 4440 h 18272"/>
                <a:gd name="connsiteX2" fmla="*/ 6023 w 9998"/>
                <a:gd name="connsiteY2" fmla="*/ 0 h 18272"/>
                <a:gd name="connsiteX3" fmla="*/ 8375 w 9998"/>
                <a:gd name="connsiteY3" fmla="*/ 4443 h 18272"/>
                <a:gd name="connsiteX4" fmla="*/ 9995 w 9998"/>
                <a:gd name="connsiteY4" fmla="*/ 9195 h 18272"/>
                <a:gd name="connsiteX5" fmla="*/ 8718 w 9998"/>
                <a:gd name="connsiteY5" fmla="*/ 12654 h 18272"/>
                <a:gd name="connsiteX6" fmla="*/ 6008 w 9998"/>
                <a:gd name="connsiteY6" fmla="*/ 18270 h 18272"/>
                <a:gd name="connsiteX7" fmla="*/ 3911 w 9998"/>
                <a:gd name="connsiteY7" fmla="*/ 13342 h 18272"/>
                <a:gd name="connsiteX8" fmla="*/ 2713 w 9998"/>
                <a:gd name="connsiteY8" fmla="*/ 11244 h 18272"/>
                <a:gd name="connsiteX9" fmla="*/ 1476 w 9998"/>
                <a:gd name="connsiteY9" fmla="*/ 10849 h 18272"/>
                <a:gd name="connsiteX10" fmla="*/ 1 w 9998"/>
                <a:gd name="connsiteY10" fmla="*/ 7436 h 18272"/>
                <a:gd name="connsiteX0" fmla="*/ 35 w 8559"/>
                <a:gd name="connsiteY0" fmla="*/ 5938 h 10000"/>
                <a:gd name="connsiteX1" fmla="*/ 2459 w 8559"/>
                <a:gd name="connsiteY1" fmla="*/ 2430 h 10000"/>
                <a:gd name="connsiteX2" fmla="*/ 4583 w 8559"/>
                <a:gd name="connsiteY2" fmla="*/ 0 h 10000"/>
                <a:gd name="connsiteX3" fmla="*/ 6936 w 8559"/>
                <a:gd name="connsiteY3" fmla="*/ 2432 h 10000"/>
                <a:gd name="connsiteX4" fmla="*/ 8556 w 8559"/>
                <a:gd name="connsiteY4" fmla="*/ 5032 h 10000"/>
                <a:gd name="connsiteX5" fmla="*/ 7279 w 8559"/>
                <a:gd name="connsiteY5" fmla="*/ 6925 h 10000"/>
                <a:gd name="connsiteX6" fmla="*/ 4568 w 8559"/>
                <a:gd name="connsiteY6" fmla="*/ 9999 h 10000"/>
                <a:gd name="connsiteX7" fmla="*/ 2471 w 8559"/>
                <a:gd name="connsiteY7" fmla="*/ 7302 h 10000"/>
                <a:gd name="connsiteX8" fmla="*/ 1273 w 8559"/>
                <a:gd name="connsiteY8" fmla="*/ 6154 h 10000"/>
                <a:gd name="connsiteX9" fmla="*/ 35 w 8559"/>
                <a:gd name="connsiteY9" fmla="*/ 5938 h 10000"/>
                <a:gd name="connsiteX0" fmla="*/ 49 w 9820"/>
                <a:gd name="connsiteY0" fmla="*/ 4655 h 10000"/>
                <a:gd name="connsiteX1" fmla="*/ 2693 w 9820"/>
                <a:gd name="connsiteY1" fmla="*/ 2430 h 10000"/>
                <a:gd name="connsiteX2" fmla="*/ 5175 w 9820"/>
                <a:gd name="connsiteY2" fmla="*/ 0 h 10000"/>
                <a:gd name="connsiteX3" fmla="*/ 7924 w 9820"/>
                <a:gd name="connsiteY3" fmla="*/ 2432 h 10000"/>
                <a:gd name="connsiteX4" fmla="*/ 9816 w 9820"/>
                <a:gd name="connsiteY4" fmla="*/ 5032 h 10000"/>
                <a:gd name="connsiteX5" fmla="*/ 8324 w 9820"/>
                <a:gd name="connsiteY5" fmla="*/ 6925 h 10000"/>
                <a:gd name="connsiteX6" fmla="*/ 5157 w 9820"/>
                <a:gd name="connsiteY6" fmla="*/ 9999 h 10000"/>
                <a:gd name="connsiteX7" fmla="*/ 2707 w 9820"/>
                <a:gd name="connsiteY7" fmla="*/ 7302 h 10000"/>
                <a:gd name="connsiteX8" fmla="*/ 1307 w 9820"/>
                <a:gd name="connsiteY8" fmla="*/ 6154 h 10000"/>
                <a:gd name="connsiteX9" fmla="*/ 49 w 9820"/>
                <a:gd name="connsiteY9" fmla="*/ 4655 h 10000"/>
                <a:gd name="connsiteX0" fmla="*/ 45 w 9995"/>
                <a:gd name="connsiteY0" fmla="*/ 4655 h 10000"/>
                <a:gd name="connsiteX1" fmla="*/ 2737 w 9995"/>
                <a:gd name="connsiteY1" fmla="*/ 2430 h 10000"/>
                <a:gd name="connsiteX2" fmla="*/ 5265 w 9995"/>
                <a:gd name="connsiteY2" fmla="*/ 0 h 10000"/>
                <a:gd name="connsiteX3" fmla="*/ 8064 w 9995"/>
                <a:gd name="connsiteY3" fmla="*/ 2432 h 10000"/>
                <a:gd name="connsiteX4" fmla="*/ 9991 w 9995"/>
                <a:gd name="connsiteY4" fmla="*/ 5032 h 10000"/>
                <a:gd name="connsiteX5" fmla="*/ 8472 w 9995"/>
                <a:gd name="connsiteY5" fmla="*/ 6925 h 10000"/>
                <a:gd name="connsiteX6" fmla="*/ 5247 w 9995"/>
                <a:gd name="connsiteY6" fmla="*/ 9999 h 10000"/>
                <a:gd name="connsiteX7" fmla="*/ 2752 w 9995"/>
                <a:gd name="connsiteY7" fmla="*/ 7302 h 10000"/>
                <a:gd name="connsiteX8" fmla="*/ 1374 w 9995"/>
                <a:gd name="connsiteY8" fmla="*/ 6984 h 10000"/>
                <a:gd name="connsiteX9" fmla="*/ 45 w 9995"/>
                <a:gd name="connsiteY9" fmla="*/ 4655 h 10000"/>
                <a:gd name="connsiteX0" fmla="*/ 45 w 10000"/>
                <a:gd name="connsiteY0" fmla="*/ 5032 h 10377"/>
                <a:gd name="connsiteX1" fmla="*/ 2738 w 10000"/>
                <a:gd name="connsiteY1" fmla="*/ 2807 h 10377"/>
                <a:gd name="connsiteX2" fmla="*/ 4886 w 10000"/>
                <a:gd name="connsiteY2" fmla="*/ 0 h 10377"/>
                <a:gd name="connsiteX3" fmla="*/ 8068 w 10000"/>
                <a:gd name="connsiteY3" fmla="*/ 2809 h 10377"/>
                <a:gd name="connsiteX4" fmla="*/ 9996 w 10000"/>
                <a:gd name="connsiteY4" fmla="*/ 5409 h 10377"/>
                <a:gd name="connsiteX5" fmla="*/ 8476 w 10000"/>
                <a:gd name="connsiteY5" fmla="*/ 7302 h 10377"/>
                <a:gd name="connsiteX6" fmla="*/ 5250 w 10000"/>
                <a:gd name="connsiteY6" fmla="*/ 10376 h 10377"/>
                <a:gd name="connsiteX7" fmla="*/ 2753 w 10000"/>
                <a:gd name="connsiteY7" fmla="*/ 7679 h 10377"/>
                <a:gd name="connsiteX8" fmla="*/ 1375 w 10000"/>
                <a:gd name="connsiteY8" fmla="*/ 7361 h 10377"/>
                <a:gd name="connsiteX9" fmla="*/ 45 w 10000"/>
                <a:gd name="connsiteY9" fmla="*/ 5032 h 10377"/>
                <a:gd name="connsiteX0" fmla="*/ 45 w 10000"/>
                <a:gd name="connsiteY0" fmla="*/ 5036 h 10381"/>
                <a:gd name="connsiteX1" fmla="*/ 2738 w 10000"/>
                <a:gd name="connsiteY1" fmla="*/ 2811 h 10381"/>
                <a:gd name="connsiteX2" fmla="*/ 4886 w 10000"/>
                <a:gd name="connsiteY2" fmla="*/ 4 h 10381"/>
                <a:gd name="connsiteX3" fmla="*/ 8068 w 10000"/>
                <a:gd name="connsiteY3" fmla="*/ 2813 h 10381"/>
                <a:gd name="connsiteX4" fmla="*/ 9996 w 10000"/>
                <a:gd name="connsiteY4" fmla="*/ 5413 h 10381"/>
                <a:gd name="connsiteX5" fmla="*/ 8476 w 10000"/>
                <a:gd name="connsiteY5" fmla="*/ 7306 h 10381"/>
                <a:gd name="connsiteX6" fmla="*/ 5250 w 10000"/>
                <a:gd name="connsiteY6" fmla="*/ 10380 h 10381"/>
                <a:gd name="connsiteX7" fmla="*/ 2753 w 10000"/>
                <a:gd name="connsiteY7" fmla="*/ 7683 h 10381"/>
                <a:gd name="connsiteX8" fmla="*/ 1375 w 10000"/>
                <a:gd name="connsiteY8" fmla="*/ 7365 h 10381"/>
                <a:gd name="connsiteX9" fmla="*/ 45 w 10000"/>
                <a:gd name="connsiteY9" fmla="*/ 5036 h 10381"/>
                <a:gd name="connsiteX0" fmla="*/ 45 w 10000"/>
                <a:gd name="connsiteY0" fmla="*/ 5036 h 10796"/>
                <a:gd name="connsiteX1" fmla="*/ 2738 w 10000"/>
                <a:gd name="connsiteY1" fmla="*/ 2811 h 10796"/>
                <a:gd name="connsiteX2" fmla="*/ 4886 w 10000"/>
                <a:gd name="connsiteY2" fmla="*/ 4 h 10796"/>
                <a:gd name="connsiteX3" fmla="*/ 8068 w 10000"/>
                <a:gd name="connsiteY3" fmla="*/ 2813 h 10796"/>
                <a:gd name="connsiteX4" fmla="*/ 9996 w 10000"/>
                <a:gd name="connsiteY4" fmla="*/ 5413 h 10796"/>
                <a:gd name="connsiteX5" fmla="*/ 8476 w 10000"/>
                <a:gd name="connsiteY5" fmla="*/ 7306 h 10796"/>
                <a:gd name="connsiteX6" fmla="*/ 5202 w 10000"/>
                <a:gd name="connsiteY6" fmla="*/ 10795 h 10796"/>
                <a:gd name="connsiteX7" fmla="*/ 2753 w 10000"/>
                <a:gd name="connsiteY7" fmla="*/ 7683 h 10796"/>
                <a:gd name="connsiteX8" fmla="*/ 1375 w 10000"/>
                <a:gd name="connsiteY8" fmla="*/ 7365 h 10796"/>
                <a:gd name="connsiteX9" fmla="*/ 45 w 10000"/>
                <a:gd name="connsiteY9" fmla="*/ 5036 h 10796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795">
                  <a:moveTo>
                    <a:pt x="45" y="5036"/>
                  </a:moveTo>
                  <a:cubicBezTo>
                    <a:pt x="272" y="4277"/>
                    <a:pt x="1931" y="3650"/>
                    <a:pt x="2738" y="2811"/>
                  </a:cubicBezTo>
                  <a:cubicBezTo>
                    <a:pt x="3545" y="1972"/>
                    <a:pt x="3352" y="117"/>
                    <a:pt x="4886" y="4"/>
                  </a:cubicBezTo>
                  <a:cubicBezTo>
                    <a:pt x="6420" y="-109"/>
                    <a:pt x="7216" y="1912"/>
                    <a:pt x="8068" y="2813"/>
                  </a:cubicBezTo>
                  <a:cubicBezTo>
                    <a:pt x="8920" y="3715"/>
                    <a:pt x="9928" y="3420"/>
                    <a:pt x="9996" y="5413"/>
                  </a:cubicBezTo>
                  <a:cubicBezTo>
                    <a:pt x="10064" y="7406"/>
                    <a:pt x="9275" y="6409"/>
                    <a:pt x="8476" y="7306"/>
                  </a:cubicBezTo>
                  <a:cubicBezTo>
                    <a:pt x="7677" y="8203"/>
                    <a:pt x="7086" y="10770"/>
                    <a:pt x="5202" y="10795"/>
                  </a:cubicBezTo>
                  <a:cubicBezTo>
                    <a:pt x="3318" y="10820"/>
                    <a:pt x="3391" y="8255"/>
                    <a:pt x="2753" y="7683"/>
                  </a:cubicBezTo>
                  <a:cubicBezTo>
                    <a:pt x="2115" y="7111"/>
                    <a:pt x="2326" y="7496"/>
                    <a:pt x="1375" y="7365"/>
                  </a:cubicBezTo>
                  <a:cubicBezTo>
                    <a:pt x="493" y="6773"/>
                    <a:pt x="-182" y="5795"/>
                    <a:pt x="45" y="503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98" name="Group 197"/>
            <p:cNvGrpSpPr/>
            <p:nvPr/>
          </p:nvGrpSpPr>
          <p:grpSpPr>
            <a:xfrm>
              <a:off x="-1935370" y="2935816"/>
              <a:ext cx="2333625" cy="1590649"/>
              <a:chOff x="833331" y="2873352"/>
              <a:chExt cx="2333625" cy="1590649"/>
            </a:xfrm>
          </p:grpSpPr>
          <p:grpSp>
            <p:nvGrpSpPr>
              <p:cNvPr id="199" name="Group 198"/>
              <p:cNvGrpSpPr/>
              <p:nvPr/>
            </p:nvGrpSpPr>
            <p:grpSpPr>
              <a:xfrm>
                <a:off x="1736090" y="287335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48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52" name="Oval 251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53" name="Rectangle 252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4" name="Oval 253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55" name="Freeform 254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6" name="Freeform 255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7" name="Freeform 256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58" name="Freeform 257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59" name="Straight Connector 258"/>
                  <p:cNvCxnSpPr>
                    <a:endCxn id="254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Connector 259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9" name="Group 248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50" name="Oval 249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1" name="TextBox 250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2b</a:t>
                    </a:r>
                  </a:p>
                </p:txBody>
              </p:sp>
            </p:grpSp>
          </p:grpSp>
          <p:grpSp>
            <p:nvGrpSpPr>
              <p:cNvPr id="200" name="Group 199"/>
              <p:cNvGrpSpPr/>
              <p:nvPr/>
            </p:nvGrpSpPr>
            <p:grpSpPr>
              <a:xfrm>
                <a:off x="1740320" y="409466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35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39" name="Oval 238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40" name="Rectangle 239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1" name="Oval 240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42" name="Freeform 241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3" name="Freeform 242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4" name="Freeform 243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45" name="Freeform 244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46" name="Straight Connector 245"/>
                  <p:cNvCxnSpPr>
                    <a:endCxn id="241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7" name="Straight Connector 246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6" name="Group 235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37" name="Oval 236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38" name="TextBox 237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2d</a:t>
                    </a:r>
                  </a:p>
                </p:txBody>
              </p:sp>
            </p:grpSp>
          </p:grpSp>
          <p:grpSp>
            <p:nvGrpSpPr>
              <p:cNvPr id="201" name="Group 200"/>
              <p:cNvGrpSpPr/>
              <p:nvPr/>
            </p:nvGrpSpPr>
            <p:grpSpPr>
              <a:xfrm>
                <a:off x="2601806" y="348507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22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26" name="Oval 225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27" name="Rectangle 226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28" name="Oval 227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29" name="Freeform 228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0" name="Freeform 229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1" name="Freeform 230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32" name="Freeform 231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33" name="Straight Connector 232"/>
                  <p:cNvCxnSpPr>
                    <a:endCxn id="22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4" name="Straight Connector 233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3" name="Group 222"/>
                <p:cNvGrpSpPr/>
                <p:nvPr/>
              </p:nvGrpSpPr>
              <p:grpSpPr>
                <a:xfrm>
                  <a:off x="1770362" y="2873352"/>
                  <a:ext cx="428460" cy="369332"/>
                  <a:chOff x="667045" y="1708643"/>
                  <a:chExt cx="428460" cy="369332"/>
                </a:xfrm>
              </p:grpSpPr>
              <p:sp>
                <p:nvSpPr>
                  <p:cNvPr id="224" name="Oval 223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5" name="TextBox 224"/>
                  <p:cNvSpPr txBox="1"/>
                  <p:nvPr/>
                </p:nvSpPr>
                <p:spPr>
                  <a:xfrm>
                    <a:off x="667045" y="1708643"/>
                    <a:ext cx="428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2c</a:t>
                    </a:r>
                  </a:p>
                </p:txBody>
              </p:sp>
            </p:grpSp>
          </p:grpSp>
          <p:grpSp>
            <p:nvGrpSpPr>
              <p:cNvPr id="202" name="Group 201"/>
              <p:cNvGrpSpPr/>
              <p:nvPr/>
            </p:nvGrpSpPr>
            <p:grpSpPr>
              <a:xfrm>
                <a:off x="833331" y="347871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09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13" name="Oval 212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14" name="Rectangle 213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5" name="Oval 214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16" name="Freeform 215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7" name="Freeform 216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8" name="Freeform 217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19" name="Freeform 218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20" name="Straight Connector 219"/>
                  <p:cNvCxnSpPr>
                    <a:endCxn id="215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1" name="Straight Connector 220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0" name="Group 209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11" name="Oval 210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2" name="TextBox 211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2a</a:t>
                    </a:r>
                  </a:p>
                </p:txBody>
              </p:sp>
            </p:grpSp>
          </p:grpSp>
          <p:cxnSp>
            <p:nvCxnSpPr>
              <p:cNvPr id="203" name="Straight Connector 202"/>
              <p:cNvCxnSpPr>
                <a:stCxn id="251" idx="2"/>
                <a:endCxn id="238" idx="0"/>
              </p:cNvCxnSpPr>
              <p:nvPr/>
            </p:nvCxnSpPr>
            <p:spPr bwMode="auto">
              <a:xfrm>
                <a:off x="1991073" y="3242684"/>
                <a:ext cx="4230" cy="85198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4" name="Straight Connector 203"/>
              <p:cNvCxnSpPr/>
              <p:nvPr/>
            </p:nvCxnSpPr>
            <p:spPr bwMode="auto">
              <a:xfrm>
                <a:off x="1407477" y="3648621"/>
                <a:ext cx="1204913" cy="635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" name="Straight Connector 204"/>
              <p:cNvCxnSpPr>
                <a:stCxn id="252" idx="7"/>
              </p:cNvCxnSpPr>
              <p:nvPr/>
            </p:nvCxnSpPr>
            <p:spPr bwMode="auto">
              <a:xfrm>
                <a:off x="2218708" y="3154477"/>
                <a:ext cx="480042" cy="3697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6" name="Straight Connector 205"/>
              <p:cNvCxnSpPr/>
              <p:nvPr/>
            </p:nvCxnSpPr>
            <p:spPr bwMode="auto">
              <a:xfrm>
                <a:off x="1300073" y="3786304"/>
                <a:ext cx="477927" cy="35707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7" name="Straight Connector 206"/>
              <p:cNvCxnSpPr/>
              <p:nvPr/>
            </p:nvCxnSpPr>
            <p:spPr bwMode="auto">
              <a:xfrm flipH="1">
                <a:off x="2196042" y="3783542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8" name="Straight Connector 207"/>
              <p:cNvCxnSpPr/>
              <p:nvPr/>
            </p:nvCxnSpPr>
            <p:spPr bwMode="auto">
              <a:xfrm flipH="1">
                <a:off x="1287553" y="3166946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9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33" name="Freeform 2"/>
          <p:cNvSpPr>
            <a:spLocks/>
          </p:cNvSpPr>
          <p:nvPr/>
        </p:nvSpPr>
        <p:spPr bwMode="auto">
          <a:xfrm>
            <a:off x="5507686" y="1310427"/>
            <a:ext cx="2575521" cy="1672516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4" name="Group 133"/>
          <p:cNvGrpSpPr/>
          <p:nvPr/>
        </p:nvGrpSpPr>
        <p:grpSpPr>
          <a:xfrm>
            <a:off x="5731177" y="1446543"/>
            <a:ext cx="2215548" cy="1435167"/>
            <a:chOff x="833331" y="2873352"/>
            <a:chExt cx="2333625" cy="1590649"/>
          </a:xfrm>
        </p:grpSpPr>
        <p:grpSp>
          <p:nvGrpSpPr>
            <p:cNvPr id="135" name="Group 134"/>
            <p:cNvGrpSpPr/>
            <p:nvPr/>
          </p:nvGrpSpPr>
          <p:grpSpPr>
            <a:xfrm>
              <a:off x="1736090" y="2873352"/>
              <a:ext cx="565150" cy="369332"/>
              <a:chOff x="1736090" y="2873352"/>
              <a:chExt cx="565150" cy="369332"/>
            </a:xfrm>
          </p:grpSpPr>
          <p:grpSp>
            <p:nvGrpSpPr>
              <p:cNvPr id="184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88" name="Oval 187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89" name="Rectangle 188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0" name="Oval 189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91" name="Freeform 190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2" name="Freeform 191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3" name="Freeform 192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4" name="Freeform 193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95" name="Straight Connector 194"/>
                <p:cNvCxnSpPr>
                  <a:endCxn id="190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86" name="Oval 185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7" name="TextBox 186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3b</a:t>
                  </a: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1740320" y="4094669"/>
              <a:ext cx="565150" cy="369332"/>
              <a:chOff x="1736090" y="2873352"/>
              <a:chExt cx="565150" cy="369332"/>
            </a:xfrm>
          </p:grpSpPr>
          <p:grpSp>
            <p:nvGrpSpPr>
              <p:cNvPr id="171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75" name="Oval 174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6" name="Rectangle 175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7" name="Oval 176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8" name="Freeform 177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9" name="Freeform 178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0" name="Freeform 179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1" name="Freeform 180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82" name="Straight Connector 181"/>
                <p:cNvCxnSpPr>
                  <a:endCxn id="177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2" name="Group 171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73" name="Oval 172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4" name="TextBox 173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3d</a:t>
                  </a:r>
                </a:p>
              </p:txBody>
            </p:sp>
          </p:grpSp>
        </p:grpSp>
        <p:grpSp>
          <p:nvGrpSpPr>
            <p:cNvPr id="137" name="Group 136"/>
            <p:cNvGrpSpPr/>
            <p:nvPr/>
          </p:nvGrpSpPr>
          <p:grpSpPr>
            <a:xfrm>
              <a:off x="2601806" y="3485072"/>
              <a:ext cx="565150" cy="369332"/>
              <a:chOff x="1736090" y="2873352"/>
              <a:chExt cx="565150" cy="369332"/>
            </a:xfrm>
          </p:grpSpPr>
          <p:grpSp>
            <p:nvGrpSpPr>
              <p:cNvPr id="158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62" name="Oval 161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3" name="Rectangle 162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4" name="Oval 163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5" name="Freeform 164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6" name="Freeform 165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7" name="Freeform 166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8" name="Freeform 167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69" name="Straight Connector 168"/>
                <p:cNvCxnSpPr>
                  <a:endCxn id="164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Group 158"/>
              <p:cNvGrpSpPr/>
              <p:nvPr/>
            </p:nvGrpSpPr>
            <p:grpSpPr>
              <a:xfrm>
                <a:off x="1770362" y="2873352"/>
                <a:ext cx="428460" cy="369332"/>
                <a:chOff x="667045" y="1708643"/>
                <a:chExt cx="428460" cy="369332"/>
              </a:xfrm>
            </p:grpSpPr>
            <p:sp>
              <p:nvSpPr>
                <p:cNvPr id="160" name="Oval 159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1" name="TextBox 160"/>
                <p:cNvSpPr txBox="1"/>
                <p:nvPr/>
              </p:nvSpPr>
              <p:spPr>
                <a:xfrm>
                  <a:off x="667045" y="1708643"/>
                  <a:ext cx="4284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3c</a:t>
                  </a:r>
                </a:p>
              </p:txBody>
            </p:sp>
          </p:grpSp>
        </p:grpSp>
        <p:grpSp>
          <p:nvGrpSpPr>
            <p:cNvPr id="138" name="Group 137"/>
            <p:cNvGrpSpPr/>
            <p:nvPr/>
          </p:nvGrpSpPr>
          <p:grpSpPr>
            <a:xfrm>
              <a:off x="833331" y="3478719"/>
              <a:ext cx="565150" cy="369332"/>
              <a:chOff x="1736090" y="2873352"/>
              <a:chExt cx="565150" cy="369332"/>
            </a:xfrm>
          </p:grpSpPr>
          <p:grpSp>
            <p:nvGrpSpPr>
              <p:cNvPr id="145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49" name="Oval 148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0" name="Rectangle 149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1" name="Oval 150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2" name="Freeform 151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5" name="Freeform 154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56" name="Straight Connector 155"/>
                <p:cNvCxnSpPr>
                  <a:endCxn id="151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" name="Group 145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47" name="Oval 146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8" name="TextBox 147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3a</a:t>
                  </a:r>
                </a:p>
              </p:txBody>
            </p:sp>
          </p:grpSp>
        </p:grpSp>
        <p:cxnSp>
          <p:nvCxnSpPr>
            <p:cNvPr id="139" name="Straight Connector 138"/>
            <p:cNvCxnSpPr>
              <a:stCxn id="187" idx="2"/>
              <a:endCxn id="174" idx="0"/>
            </p:cNvCxnSpPr>
            <p:nvPr/>
          </p:nvCxnSpPr>
          <p:spPr bwMode="auto">
            <a:xfrm>
              <a:off x="1991073" y="3242684"/>
              <a:ext cx="4230" cy="85198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0" name="Straight Connector 139"/>
            <p:cNvCxnSpPr/>
            <p:nvPr/>
          </p:nvCxnSpPr>
          <p:spPr bwMode="auto">
            <a:xfrm>
              <a:off x="1407477" y="3648621"/>
              <a:ext cx="1204913" cy="635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" name="Straight Connector 140"/>
            <p:cNvCxnSpPr>
              <a:stCxn id="188" idx="7"/>
            </p:cNvCxnSpPr>
            <p:nvPr/>
          </p:nvCxnSpPr>
          <p:spPr bwMode="auto">
            <a:xfrm>
              <a:off x="2218708" y="3154477"/>
              <a:ext cx="480042" cy="36977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" name="Straight Connector 141"/>
            <p:cNvCxnSpPr/>
            <p:nvPr/>
          </p:nvCxnSpPr>
          <p:spPr bwMode="auto">
            <a:xfrm>
              <a:off x="1300073" y="3786304"/>
              <a:ext cx="477927" cy="35707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3" name="Straight Connector 142"/>
            <p:cNvCxnSpPr/>
            <p:nvPr/>
          </p:nvCxnSpPr>
          <p:spPr bwMode="auto">
            <a:xfrm flipH="1">
              <a:off x="2196042" y="3783542"/>
              <a:ext cx="508002" cy="3492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" name="Straight Connector 143"/>
            <p:cNvCxnSpPr/>
            <p:nvPr/>
          </p:nvCxnSpPr>
          <p:spPr bwMode="auto">
            <a:xfrm flipH="1">
              <a:off x="1287553" y="3166946"/>
              <a:ext cx="508002" cy="3492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28" name="Straight Connector 127"/>
          <p:cNvCxnSpPr/>
          <p:nvPr/>
        </p:nvCxnSpPr>
        <p:spPr bwMode="auto">
          <a:xfrm flipH="1" flipV="1">
            <a:off x="3046706" y="2340047"/>
            <a:ext cx="480877" cy="74409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9" name="Straight Connector 128"/>
          <p:cNvCxnSpPr/>
          <p:nvPr/>
        </p:nvCxnSpPr>
        <p:spPr bwMode="auto">
          <a:xfrm flipV="1">
            <a:off x="5523188" y="2281165"/>
            <a:ext cx="337735" cy="82312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0" name="TextBox 129"/>
          <p:cNvSpPr txBox="1"/>
          <p:nvPr/>
        </p:nvSpPr>
        <p:spPr>
          <a:xfrm>
            <a:off x="3493291" y="2438369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AS2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543950" y="1351667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AS3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707172" y="1562343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AS1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070827" y="2413274"/>
            <a:ext cx="1701734" cy="616172"/>
            <a:chOff x="7073692" y="5469792"/>
            <a:chExt cx="1701734" cy="616172"/>
          </a:xfrm>
        </p:grpSpPr>
        <p:grpSp>
          <p:nvGrpSpPr>
            <p:cNvPr id="10" name="Group 9"/>
            <p:cNvGrpSpPr/>
            <p:nvPr/>
          </p:nvGrpSpPr>
          <p:grpSpPr>
            <a:xfrm>
              <a:off x="7073692" y="5469792"/>
              <a:ext cx="1701734" cy="616172"/>
              <a:chOff x="6946249" y="5096269"/>
              <a:chExt cx="1701734" cy="616172"/>
            </a:xfrm>
          </p:grpSpPr>
          <p:sp>
            <p:nvSpPr>
              <p:cNvPr id="399" name="Freeform 2"/>
              <p:cNvSpPr>
                <a:spLocks/>
              </p:cNvSpPr>
              <p:nvPr/>
            </p:nvSpPr>
            <p:spPr bwMode="auto">
              <a:xfrm>
                <a:off x="6946249" y="5096269"/>
                <a:ext cx="1701734" cy="616172"/>
              </a:xfrm>
              <a:custGeom>
                <a:avLst/>
                <a:gdLst>
                  <a:gd name="T0" fmla="*/ 648763 w 10001"/>
                  <a:gd name="T1" fmla="*/ 34777612 h 10125"/>
                  <a:gd name="T2" fmla="*/ 115976403 w 10001"/>
                  <a:gd name="T3" fmla="*/ 13733703 h 10125"/>
                  <a:gd name="T4" fmla="*/ 507700960 w 10001"/>
                  <a:gd name="T5" fmla="*/ 8662125 h 10125"/>
                  <a:gd name="T6" fmla="*/ 810212713 w 10001"/>
                  <a:gd name="T7" fmla="*/ 0 h 10125"/>
                  <a:gd name="T8" fmla="*/ 1090015738 w 10001"/>
                  <a:gd name="T9" fmla="*/ 8687929 h 10125"/>
                  <a:gd name="T10" fmla="*/ 1310938763 w 10001"/>
                  <a:gd name="T11" fmla="*/ 4279362 h 10125"/>
                  <a:gd name="T12" fmla="*/ 1620263134 w 10001"/>
                  <a:gd name="T13" fmla="*/ 25736690 h 10125"/>
                  <a:gd name="T14" fmla="*/ 1394798364 w 10001"/>
                  <a:gd name="T15" fmla="*/ 58525268 h 10125"/>
                  <a:gd name="T16" fmla="*/ 1134622140 w 10001"/>
                  <a:gd name="T17" fmla="*/ 80266624 h 10125"/>
                  <a:gd name="T18" fmla="*/ 860820276 w 10001"/>
                  <a:gd name="T19" fmla="*/ 76142271 h 10125"/>
                  <a:gd name="T20" fmla="*/ 708996782 w 10001"/>
                  <a:gd name="T21" fmla="*/ 85346835 h 10125"/>
                  <a:gd name="T22" fmla="*/ 509322667 w 10001"/>
                  <a:gd name="T23" fmla="*/ 86268164 h 10125"/>
                  <a:gd name="T24" fmla="*/ 353443899 w 10001"/>
                  <a:gd name="T25" fmla="*/ 67979516 h 10125"/>
                  <a:gd name="T26" fmla="*/ 192536914 w 10001"/>
                  <a:gd name="T27" fmla="*/ 64535347 h 10125"/>
                  <a:gd name="T28" fmla="*/ 648763 w 10001"/>
                  <a:gd name="T29" fmla="*/ 34777612 h 101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connsiteX0" fmla="*/ 4 w 10040"/>
                  <a:gd name="connsiteY0" fmla="*/ 4039 h 10125"/>
                  <a:gd name="connsiteX1" fmla="*/ 715 w 10040"/>
                  <a:gd name="connsiteY1" fmla="*/ 1595 h 10125"/>
                  <a:gd name="connsiteX2" fmla="*/ 3130 w 10040"/>
                  <a:gd name="connsiteY2" fmla="*/ 1006 h 10125"/>
                  <a:gd name="connsiteX3" fmla="*/ 4995 w 10040"/>
                  <a:gd name="connsiteY3" fmla="*/ 0 h 10125"/>
                  <a:gd name="connsiteX4" fmla="*/ 6720 w 10040"/>
                  <a:gd name="connsiteY4" fmla="*/ 1009 h 10125"/>
                  <a:gd name="connsiteX5" fmla="*/ 9989 w 10040"/>
                  <a:gd name="connsiteY5" fmla="*/ 2989 h 10125"/>
                  <a:gd name="connsiteX6" fmla="*/ 8599 w 10040"/>
                  <a:gd name="connsiteY6" fmla="*/ 6797 h 10125"/>
                  <a:gd name="connsiteX7" fmla="*/ 6995 w 10040"/>
                  <a:gd name="connsiteY7" fmla="*/ 9322 h 10125"/>
                  <a:gd name="connsiteX8" fmla="*/ 5307 w 10040"/>
                  <a:gd name="connsiteY8" fmla="*/ 8843 h 10125"/>
                  <a:gd name="connsiteX9" fmla="*/ 4371 w 10040"/>
                  <a:gd name="connsiteY9" fmla="*/ 9912 h 10125"/>
                  <a:gd name="connsiteX10" fmla="*/ 3140 w 10040"/>
                  <a:gd name="connsiteY10" fmla="*/ 10019 h 10125"/>
                  <a:gd name="connsiteX11" fmla="*/ 2179 w 10040"/>
                  <a:gd name="connsiteY11" fmla="*/ 7895 h 10125"/>
                  <a:gd name="connsiteX12" fmla="*/ 1187 w 10040"/>
                  <a:gd name="connsiteY12" fmla="*/ 7495 h 10125"/>
                  <a:gd name="connsiteX13" fmla="*/ 4 w 10040"/>
                  <a:gd name="connsiteY13" fmla="*/ 4039 h 10125"/>
                  <a:gd name="connsiteX0" fmla="*/ 4 w 8600"/>
                  <a:gd name="connsiteY0" fmla="*/ 4042 h 10128"/>
                  <a:gd name="connsiteX1" fmla="*/ 715 w 8600"/>
                  <a:gd name="connsiteY1" fmla="*/ 1598 h 10128"/>
                  <a:gd name="connsiteX2" fmla="*/ 3130 w 8600"/>
                  <a:gd name="connsiteY2" fmla="*/ 1009 h 10128"/>
                  <a:gd name="connsiteX3" fmla="*/ 4995 w 8600"/>
                  <a:gd name="connsiteY3" fmla="*/ 3 h 10128"/>
                  <a:gd name="connsiteX4" fmla="*/ 6720 w 8600"/>
                  <a:gd name="connsiteY4" fmla="*/ 1012 h 10128"/>
                  <a:gd name="connsiteX5" fmla="*/ 8599 w 8600"/>
                  <a:gd name="connsiteY5" fmla="*/ 6800 h 10128"/>
                  <a:gd name="connsiteX6" fmla="*/ 6995 w 8600"/>
                  <a:gd name="connsiteY6" fmla="*/ 9325 h 10128"/>
                  <a:gd name="connsiteX7" fmla="*/ 5307 w 8600"/>
                  <a:gd name="connsiteY7" fmla="*/ 8846 h 10128"/>
                  <a:gd name="connsiteX8" fmla="*/ 4371 w 8600"/>
                  <a:gd name="connsiteY8" fmla="*/ 9915 h 10128"/>
                  <a:gd name="connsiteX9" fmla="*/ 3140 w 8600"/>
                  <a:gd name="connsiteY9" fmla="*/ 10022 h 10128"/>
                  <a:gd name="connsiteX10" fmla="*/ 2179 w 8600"/>
                  <a:gd name="connsiteY10" fmla="*/ 7898 h 10128"/>
                  <a:gd name="connsiteX11" fmla="*/ 1187 w 8600"/>
                  <a:gd name="connsiteY11" fmla="*/ 7498 h 10128"/>
                  <a:gd name="connsiteX12" fmla="*/ 4 w 8600"/>
                  <a:gd name="connsiteY12" fmla="*/ 4042 h 10128"/>
                  <a:gd name="connsiteX0" fmla="*/ 4 w 9326"/>
                  <a:gd name="connsiteY0" fmla="*/ 3988 h 9997"/>
                  <a:gd name="connsiteX1" fmla="*/ 830 w 9326"/>
                  <a:gd name="connsiteY1" fmla="*/ 1575 h 9997"/>
                  <a:gd name="connsiteX2" fmla="*/ 3639 w 9326"/>
                  <a:gd name="connsiteY2" fmla="*/ 993 h 9997"/>
                  <a:gd name="connsiteX3" fmla="*/ 5807 w 9326"/>
                  <a:gd name="connsiteY3" fmla="*/ 0 h 9997"/>
                  <a:gd name="connsiteX4" fmla="*/ 7813 w 9326"/>
                  <a:gd name="connsiteY4" fmla="*/ 996 h 9997"/>
                  <a:gd name="connsiteX5" fmla="*/ 9324 w 9326"/>
                  <a:gd name="connsiteY5" fmla="*/ 5746 h 9997"/>
                  <a:gd name="connsiteX6" fmla="*/ 8133 w 9326"/>
                  <a:gd name="connsiteY6" fmla="*/ 9204 h 9997"/>
                  <a:gd name="connsiteX7" fmla="*/ 6170 w 9326"/>
                  <a:gd name="connsiteY7" fmla="*/ 8731 h 9997"/>
                  <a:gd name="connsiteX8" fmla="*/ 5082 w 9326"/>
                  <a:gd name="connsiteY8" fmla="*/ 9787 h 9997"/>
                  <a:gd name="connsiteX9" fmla="*/ 3650 w 9326"/>
                  <a:gd name="connsiteY9" fmla="*/ 9892 h 9997"/>
                  <a:gd name="connsiteX10" fmla="*/ 2533 w 9326"/>
                  <a:gd name="connsiteY10" fmla="*/ 7795 h 9997"/>
                  <a:gd name="connsiteX11" fmla="*/ 1379 w 9326"/>
                  <a:gd name="connsiteY11" fmla="*/ 7400 h 9997"/>
                  <a:gd name="connsiteX12" fmla="*/ 4 w 9326"/>
                  <a:gd name="connsiteY12" fmla="*/ 3988 h 9997"/>
                  <a:gd name="connsiteX0" fmla="*/ 4 w 10001"/>
                  <a:gd name="connsiteY0" fmla="*/ 3989 h 10041"/>
                  <a:gd name="connsiteX1" fmla="*/ 890 w 10001"/>
                  <a:gd name="connsiteY1" fmla="*/ 1575 h 10041"/>
                  <a:gd name="connsiteX2" fmla="*/ 3902 w 10001"/>
                  <a:gd name="connsiteY2" fmla="*/ 993 h 10041"/>
                  <a:gd name="connsiteX3" fmla="*/ 6227 w 10001"/>
                  <a:gd name="connsiteY3" fmla="*/ 0 h 10041"/>
                  <a:gd name="connsiteX4" fmla="*/ 8378 w 10001"/>
                  <a:gd name="connsiteY4" fmla="*/ 996 h 10041"/>
                  <a:gd name="connsiteX5" fmla="*/ 9998 w 10001"/>
                  <a:gd name="connsiteY5" fmla="*/ 5748 h 10041"/>
                  <a:gd name="connsiteX6" fmla="*/ 8721 w 10001"/>
                  <a:gd name="connsiteY6" fmla="*/ 9207 h 10041"/>
                  <a:gd name="connsiteX7" fmla="*/ 5449 w 10001"/>
                  <a:gd name="connsiteY7" fmla="*/ 9790 h 10041"/>
                  <a:gd name="connsiteX8" fmla="*/ 3914 w 10001"/>
                  <a:gd name="connsiteY8" fmla="*/ 9895 h 10041"/>
                  <a:gd name="connsiteX9" fmla="*/ 2716 w 10001"/>
                  <a:gd name="connsiteY9" fmla="*/ 7797 h 10041"/>
                  <a:gd name="connsiteX10" fmla="*/ 1479 w 10001"/>
                  <a:gd name="connsiteY10" fmla="*/ 7402 h 10041"/>
                  <a:gd name="connsiteX11" fmla="*/ 4 w 10001"/>
                  <a:gd name="connsiteY11" fmla="*/ 3989 h 10041"/>
                  <a:gd name="connsiteX0" fmla="*/ 4 w 10001"/>
                  <a:gd name="connsiteY0" fmla="*/ 3989 h 14825"/>
                  <a:gd name="connsiteX1" fmla="*/ 890 w 10001"/>
                  <a:gd name="connsiteY1" fmla="*/ 1575 h 14825"/>
                  <a:gd name="connsiteX2" fmla="*/ 3902 w 10001"/>
                  <a:gd name="connsiteY2" fmla="*/ 993 h 14825"/>
                  <a:gd name="connsiteX3" fmla="*/ 6227 w 10001"/>
                  <a:gd name="connsiteY3" fmla="*/ 0 h 14825"/>
                  <a:gd name="connsiteX4" fmla="*/ 8378 w 10001"/>
                  <a:gd name="connsiteY4" fmla="*/ 996 h 14825"/>
                  <a:gd name="connsiteX5" fmla="*/ 9998 w 10001"/>
                  <a:gd name="connsiteY5" fmla="*/ 5748 h 14825"/>
                  <a:gd name="connsiteX6" fmla="*/ 8721 w 10001"/>
                  <a:gd name="connsiteY6" fmla="*/ 9207 h 14825"/>
                  <a:gd name="connsiteX7" fmla="*/ 6011 w 10001"/>
                  <a:gd name="connsiteY7" fmla="*/ 14823 h 14825"/>
                  <a:gd name="connsiteX8" fmla="*/ 3914 w 10001"/>
                  <a:gd name="connsiteY8" fmla="*/ 9895 h 14825"/>
                  <a:gd name="connsiteX9" fmla="*/ 2716 w 10001"/>
                  <a:gd name="connsiteY9" fmla="*/ 7797 h 14825"/>
                  <a:gd name="connsiteX10" fmla="*/ 1479 w 10001"/>
                  <a:gd name="connsiteY10" fmla="*/ 7402 h 14825"/>
                  <a:gd name="connsiteX11" fmla="*/ 4 w 10001"/>
                  <a:gd name="connsiteY11" fmla="*/ 3989 h 14825"/>
                  <a:gd name="connsiteX0" fmla="*/ 4 w 10001"/>
                  <a:gd name="connsiteY0" fmla="*/ 7436 h 18272"/>
                  <a:gd name="connsiteX1" fmla="*/ 890 w 10001"/>
                  <a:gd name="connsiteY1" fmla="*/ 5022 h 18272"/>
                  <a:gd name="connsiteX2" fmla="*/ 3902 w 10001"/>
                  <a:gd name="connsiteY2" fmla="*/ 4440 h 18272"/>
                  <a:gd name="connsiteX3" fmla="*/ 6026 w 10001"/>
                  <a:gd name="connsiteY3" fmla="*/ 0 h 18272"/>
                  <a:gd name="connsiteX4" fmla="*/ 8378 w 10001"/>
                  <a:gd name="connsiteY4" fmla="*/ 4443 h 18272"/>
                  <a:gd name="connsiteX5" fmla="*/ 9998 w 10001"/>
                  <a:gd name="connsiteY5" fmla="*/ 9195 h 18272"/>
                  <a:gd name="connsiteX6" fmla="*/ 8721 w 10001"/>
                  <a:gd name="connsiteY6" fmla="*/ 12654 h 18272"/>
                  <a:gd name="connsiteX7" fmla="*/ 6011 w 10001"/>
                  <a:gd name="connsiteY7" fmla="*/ 18270 h 18272"/>
                  <a:gd name="connsiteX8" fmla="*/ 3914 w 10001"/>
                  <a:gd name="connsiteY8" fmla="*/ 13342 h 18272"/>
                  <a:gd name="connsiteX9" fmla="*/ 2716 w 10001"/>
                  <a:gd name="connsiteY9" fmla="*/ 11244 h 18272"/>
                  <a:gd name="connsiteX10" fmla="*/ 1479 w 10001"/>
                  <a:gd name="connsiteY10" fmla="*/ 10849 h 18272"/>
                  <a:gd name="connsiteX11" fmla="*/ 4 w 10001"/>
                  <a:gd name="connsiteY11" fmla="*/ 7436 h 18272"/>
                  <a:gd name="connsiteX0" fmla="*/ 1 w 9998"/>
                  <a:gd name="connsiteY0" fmla="*/ 7436 h 18272"/>
                  <a:gd name="connsiteX1" fmla="*/ 3899 w 9998"/>
                  <a:gd name="connsiteY1" fmla="*/ 4440 h 18272"/>
                  <a:gd name="connsiteX2" fmla="*/ 6023 w 9998"/>
                  <a:gd name="connsiteY2" fmla="*/ 0 h 18272"/>
                  <a:gd name="connsiteX3" fmla="*/ 8375 w 9998"/>
                  <a:gd name="connsiteY3" fmla="*/ 4443 h 18272"/>
                  <a:gd name="connsiteX4" fmla="*/ 9995 w 9998"/>
                  <a:gd name="connsiteY4" fmla="*/ 9195 h 18272"/>
                  <a:gd name="connsiteX5" fmla="*/ 8718 w 9998"/>
                  <a:gd name="connsiteY5" fmla="*/ 12654 h 18272"/>
                  <a:gd name="connsiteX6" fmla="*/ 6008 w 9998"/>
                  <a:gd name="connsiteY6" fmla="*/ 18270 h 18272"/>
                  <a:gd name="connsiteX7" fmla="*/ 3911 w 9998"/>
                  <a:gd name="connsiteY7" fmla="*/ 13342 h 18272"/>
                  <a:gd name="connsiteX8" fmla="*/ 2713 w 9998"/>
                  <a:gd name="connsiteY8" fmla="*/ 11244 h 18272"/>
                  <a:gd name="connsiteX9" fmla="*/ 1476 w 9998"/>
                  <a:gd name="connsiteY9" fmla="*/ 10849 h 18272"/>
                  <a:gd name="connsiteX10" fmla="*/ 1 w 9998"/>
                  <a:gd name="connsiteY10" fmla="*/ 7436 h 18272"/>
                  <a:gd name="connsiteX0" fmla="*/ 35 w 8559"/>
                  <a:gd name="connsiteY0" fmla="*/ 5938 h 10000"/>
                  <a:gd name="connsiteX1" fmla="*/ 2459 w 8559"/>
                  <a:gd name="connsiteY1" fmla="*/ 2430 h 10000"/>
                  <a:gd name="connsiteX2" fmla="*/ 4583 w 8559"/>
                  <a:gd name="connsiteY2" fmla="*/ 0 h 10000"/>
                  <a:gd name="connsiteX3" fmla="*/ 6936 w 8559"/>
                  <a:gd name="connsiteY3" fmla="*/ 2432 h 10000"/>
                  <a:gd name="connsiteX4" fmla="*/ 8556 w 8559"/>
                  <a:gd name="connsiteY4" fmla="*/ 5032 h 10000"/>
                  <a:gd name="connsiteX5" fmla="*/ 7279 w 8559"/>
                  <a:gd name="connsiteY5" fmla="*/ 6925 h 10000"/>
                  <a:gd name="connsiteX6" fmla="*/ 4568 w 8559"/>
                  <a:gd name="connsiteY6" fmla="*/ 9999 h 10000"/>
                  <a:gd name="connsiteX7" fmla="*/ 2471 w 8559"/>
                  <a:gd name="connsiteY7" fmla="*/ 7302 h 10000"/>
                  <a:gd name="connsiteX8" fmla="*/ 1273 w 8559"/>
                  <a:gd name="connsiteY8" fmla="*/ 6154 h 10000"/>
                  <a:gd name="connsiteX9" fmla="*/ 35 w 8559"/>
                  <a:gd name="connsiteY9" fmla="*/ 5938 h 10000"/>
                  <a:gd name="connsiteX0" fmla="*/ 49 w 9820"/>
                  <a:gd name="connsiteY0" fmla="*/ 4655 h 10000"/>
                  <a:gd name="connsiteX1" fmla="*/ 2693 w 9820"/>
                  <a:gd name="connsiteY1" fmla="*/ 2430 h 10000"/>
                  <a:gd name="connsiteX2" fmla="*/ 5175 w 9820"/>
                  <a:gd name="connsiteY2" fmla="*/ 0 h 10000"/>
                  <a:gd name="connsiteX3" fmla="*/ 7924 w 9820"/>
                  <a:gd name="connsiteY3" fmla="*/ 2432 h 10000"/>
                  <a:gd name="connsiteX4" fmla="*/ 9816 w 9820"/>
                  <a:gd name="connsiteY4" fmla="*/ 5032 h 10000"/>
                  <a:gd name="connsiteX5" fmla="*/ 8324 w 9820"/>
                  <a:gd name="connsiteY5" fmla="*/ 6925 h 10000"/>
                  <a:gd name="connsiteX6" fmla="*/ 5157 w 9820"/>
                  <a:gd name="connsiteY6" fmla="*/ 9999 h 10000"/>
                  <a:gd name="connsiteX7" fmla="*/ 2707 w 9820"/>
                  <a:gd name="connsiteY7" fmla="*/ 7302 h 10000"/>
                  <a:gd name="connsiteX8" fmla="*/ 1307 w 9820"/>
                  <a:gd name="connsiteY8" fmla="*/ 6154 h 10000"/>
                  <a:gd name="connsiteX9" fmla="*/ 49 w 9820"/>
                  <a:gd name="connsiteY9" fmla="*/ 4655 h 10000"/>
                  <a:gd name="connsiteX0" fmla="*/ 45 w 9995"/>
                  <a:gd name="connsiteY0" fmla="*/ 4655 h 10000"/>
                  <a:gd name="connsiteX1" fmla="*/ 2737 w 9995"/>
                  <a:gd name="connsiteY1" fmla="*/ 2430 h 10000"/>
                  <a:gd name="connsiteX2" fmla="*/ 5265 w 9995"/>
                  <a:gd name="connsiteY2" fmla="*/ 0 h 10000"/>
                  <a:gd name="connsiteX3" fmla="*/ 8064 w 9995"/>
                  <a:gd name="connsiteY3" fmla="*/ 2432 h 10000"/>
                  <a:gd name="connsiteX4" fmla="*/ 9991 w 9995"/>
                  <a:gd name="connsiteY4" fmla="*/ 5032 h 10000"/>
                  <a:gd name="connsiteX5" fmla="*/ 8472 w 9995"/>
                  <a:gd name="connsiteY5" fmla="*/ 6925 h 10000"/>
                  <a:gd name="connsiteX6" fmla="*/ 5247 w 9995"/>
                  <a:gd name="connsiteY6" fmla="*/ 9999 h 10000"/>
                  <a:gd name="connsiteX7" fmla="*/ 2752 w 9995"/>
                  <a:gd name="connsiteY7" fmla="*/ 7302 h 10000"/>
                  <a:gd name="connsiteX8" fmla="*/ 1374 w 9995"/>
                  <a:gd name="connsiteY8" fmla="*/ 6984 h 10000"/>
                  <a:gd name="connsiteX9" fmla="*/ 45 w 9995"/>
                  <a:gd name="connsiteY9" fmla="*/ 4655 h 10000"/>
                  <a:gd name="connsiteX0" fmla="*/ 45 w 10000"/>
                  <a:gd name="connsiteY0" fmla="*/ 5032 h 10377"/>
                  <a:gd name="connsiteX1" fmla="*/ 2738 w 10000"/>
                  <a:gd name="connsiteY1" fmla="*/ 2807 h 10377"/>
                  <a:gd name="connsiteX2" fmla="*/ 4886 w 10000"/>
                  <a:gd name="connsiteY2" fmla="*/ 0 h 10377"/>
                  <a:gd name="connsiteX3" fmla="*/ 8068 w 10000"/>
                  <a:gd name="connsiteY3" fmla="*/ 2809 h 10377"/>
                  <a:gd name="connsiteX4" fmla="*/ 9996 w 10000"/>
                  <a:gd name="connsiteY4" fmla="*/ 5409 h 10377"/>
                  <a:gd name="connsiteX5" fmla="*/ 8476 w 10000"/>
                  <a:gd name="connsiteY5" fmla="*/ 7302 h 10377"/>
                  <a:gd name="connsiteX6" fmla="*/ 5250 w 10000"/>
                  <a:gd name="connsiteY6" fmla="*/ 10376 h 10377"/>
                  <a:gd name="connsiteX7" fmla="*/ 2753 w 10000"/>
                  <a:gd name="connsiteY7" fmla="*/ 7679 h 10377"/>
                  <a:gd name="connsiteX8" fmla="*/ 1375 w 10000"/>
                  <a:gd name="connsiteY8" fmla="*/ 7361 h 10377"/>
                  <a:gd name="connsiteX9" fmla="*/ 45 w 10000"/>
                  <a:gd name="connsiteY9" fmla="*/ 5032 h 10377"/>
                  <a:gd name="connsiteX0" fmla="*/ 45 w 10000"/>
                  <a:gd name="connsiteY0" fmla="*/ 5036 h 10381"/>
                  <a:gd name="connsiteX1" fmla="*/ 2738 w 10000"/>
                  <a:gd name="connsiteY1" fmla="*/ 2811 h 10381"/>
                  <a:gd name="connsiteX2" fmla="*/ 4886 w 10000"/>
                  <a:gd name="connsiteY2" fmla="*/ 4 h 10381"/>
                  <a:gd name="connsiteX3" fmla="*/ 8068 w 10000"/>
                  <a:gd name="connsiteY3" fmla="*/ 2813 h 10381"/>
                  <a:gd name="connsiteX4" fmla="*/ 9996 w 10000"/>
                  <a:gd name="connsiteY4" fmla="*/ 5413 h 10381"/>
                  <a:gd name="connsiteX5" fmla="*/ 8476 w 10000"/>
                  <a:gd name="connsiteY5" fmla="*/ 7306 h 10381"/>
                  <a:gd name="connsiteX6" fmla="*/ 5250 w 10000"/>
                  <a:gd name="connsiteY6" fmla="*/ 10380 h 10381"/>
                  <a:gd name="connsiteX7" fmla="*/ 2753 w 10000"/>
                  <a:gd name="connsiteY7" fmla="*/ 7683 h 10381"/>
                  <a:gd name="connsiteX8" fmla="*/ 1375 w 10000"/>
                  <a:gd name="connsiteY8" fmla="*/ 7365 h 10381"/>
                  <a:gd name="connsiteX9" fmla="*/ 45 w 10000"/>
                  <a:gd name="connsiteY9" fmla="*/ 5036 h 10381"/>
                  <a:gd name="connsiteX0" fmla="*/ 45 w 10000"/>
                  <a:gd name="connsiteY0" fmla="*/ 5036 h 10796"/>
                  <a:gd name="connsiteX1" fmla="*/ 2738 w 10000"/>
                  <a:gd name="connsiteY1" fmla="*/ 2811 h 10796"/>
                  <a:gd name="connsiteX2" fmla="*/ 4886 w 10000"/>
                  <a:gd name="connsiteY2" fmla="*/ 4 h 10796"/>
                  <a:gd name="connsiteX3" fmla="*/ 8068 w 10000"/>
                  <a:gd name="connsiteY3" fmla="*/ 2813 h 10796"/>
                  <a:gd name="connsiteX4" fmla="*/ 9996 w 10000"/>
                  <a:gd name="connsiteY4" fmla="*/ 5413 h 10796"/>
                  <a:gd name="connsiteX5" fmla="*/ 8476 w 10000"/>
                  <a:gd name="connsiteY5" fmla="*/ 7306 h 10796"/>
                  <a:gd name="connsiteX6" fmla="*/ 5202 w 10000"/>
                  <a:gd name="connsiteY6" fmla="*/ 10795 h 10796"/>
                  <a:gd name="connsiteX7" fmla="*/ 2753 w 10000"/>
                  <a:gd name="connsiteY7" fmla="*/ 7683 h 10796"/>
                  <a:gd name="connsiteX8" fmla="*/ 1375 w 10000"/>
                  <a:gd name="connsiteY8" fmla="*/ 7365 h 10796"/>
                  <a:gd name="connsiteX9" fmla="*/ 45 w 10000"/>
                  <a:gd name="connsiteY9" fmla="*/ 5036 h 10796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 w 9959"/>
                  <a:gd name="connsiteY0" fmla="*/ 5593 h 11352"/>
                  <a:gd name="connsiteX1" fmla="*/ 1089 w 9959"/>
                  <a:gd name="connsiteY1" fmla="*/ 469 h 11352"/>
                  <a:gd name="connsiteX2" fmla="*/ 4845 w 9959"/>
                  <a:gd name="connsiteY2" fmla="*/ 561 h 11352"/>
                  <a:gd name="connsiteX3" fmla="*/ 8027 w 9959"/>
                  <a:gd name="connsiteY3" fmla="*/ 3370 h 11352"/>
                  <a:gd name="connsiteX4" fmla="*/ 9955 w 9959"/>
                  <a:gd name="connsiteY4" fmla="*/ 5970 h 11352"/>
                  <a:gd name="connsiteX5" fmla="*/ 8435 w 9959"/>
                  <a:gd name="connsiteY5" fmla="*/ 7863 h 11352"/>
                  <a:gd name="connsiteX6" fmla="*/ 5161 w 9959"/>
                  <a:gd name="connsiteY6" fmla="*/ 11352 h 11352"/>
                  <a:gd name="connsiteX7" fmla="*/ 2712 w 9959"/>
                  <a:gd name="connsiteY7" fmla="*/ 8240 h 11352"/>
                  <a:gd name="connsiteX8" fmla="*/ 1334 w 9959"/>
                  <a:gd name="connsiteY8" fmla="*/ 7922 h 11352"/>
                  <a:gd name="connsiteX9" fmla="*/ 4 w 9959"/>
                  <a:gd name="connsiteY9" fmla="*/ 5593 h 11352"/>
                  <a:gd name="connsiteX0" fmla="*/ 0 w 11223"/>
                  <a:gd name="connsiteY0" fmla="*/ 3835 h 9929"/>
                  <a:gd name="connsiteX1" fmla="*/ 2316 w 11223"/>
                  <a:gd name="connsiteY1" fmla="*/ 342 h 9929"/>
                  <a:gd name="connsiteX2" fmla="*/ 6088 w 11223"/>
                  <a:gd name="connsiteY2" fmla="*/ 423 h 9929"/>
                  <a:gd name="connsiteX3" fmla="*/ 9283 w 11223"/>
                  <a:gd name="connsiteY3" fmla="*/ 2898 h 9929"/>
                  <a:gd name="connsiteX4" fmla="*/ 11219 w 11223"/>
                  <a:gd name="connsiteY4" fmla="*/ 5188 h 9929"/>
                  <a:gd name="connsiteX5" fmla="*/ 9693 w 11223"/>
                  <a:gd name="connsiteY5" fmla="*/ 6856 h 9929"/>
                  <a:gd name="connsiteX6" fmla="*/ 6405 w 11223"/>
                  <a:gd name="connsiteY6" fmla="*/ 9929 h 9929"/>
                  <a:gd name="connsiteX7" fmla="*/ 3946 w 11223"/>
                  <a:gd name="connsiteY7" fmla="*/ 7188 h 9929"/>
                  <a:gd name="connsiteX8" fmla="*/ 2562 w 11223"/>
                  <a:gd name="connsiteY8" fmla="*/ 6908 h 9929"/>
                  <a:gd name="connsiteX9" fmla="*/ 0 w 11223"/>
                  <a:gd name="connsiteY9" fmla="*/ 3835 h 9929"/>
                  <a:gd name="connsiteX0" fmla="*/ 0 w 9999"/>
                  <a:gd name="connsiteY0" fmla="*/ 3862 h 10000"/>
                  <a:gd name="connsiteX1" fmla="*/ 2064 w 9999"/>
                  <a:gd name="connsiteY1" fmla="*/ 344 h 10000"/>
                  <a:gd name="connsiteX2" fmla="*/ 5425 w 9999"/>
                  <a:gd name="connsiteY2" fmla="*/ 426 h 10000"/>
                  <a:gd name="connsiteX3" fmla="*/ 8271 w 9999"/>
                  <a:gd name="connsiteY3" fmla="*/ 2919 h 10000"/>
                  <a:gd name="connsiteX4" fmla="*/ 9996 w 9999"/>
                  <a:gd name="connsiteY4" fmla="*/ 5225 h 10000"/>
                  <a:gd name="connsiteX5" fmla="*/ 8637 w 9999"/>
                  <a:gd name="connsiteY5" fmla="*/ 6905 h 10000"/>
                  <a:gd name="connsiteX6" fmla="*/ 5707 w 9999"/>
                  <a:gd name="connsiteY6" fmla="*/ 10000 h 10000"/>
                  <a:gd name="connsiteX7" fmla="*/ 2283 w 9999"/>
                  <a:gd name="connsiteY7" fmla="*/ 6957 h 10000"/>
                  <a:gd name="connsiteX8" fmla="*/ 0 w 9999"/>
                  <a:gd name="connsiteY8" fmla="*/ 3862 h 10000"/>
                  <a:gd name="connsiteX0" fmla="*/ 124 w 10124"/>
                  <a:gd name="connsiteY0" fmla="*/ 3862 h 10000"/>
                  <a:gd name="connsiteX1" fmla="*/ 2188 w 10124"/>
                  <a:gd name="connsiteY1" fmla="*/ 344 h 10000"/>
                  <a:gd name="connsiteX2" fmla="*/ 5550 w 10124"/>
                  <a:gd name="connsiteY2" fmla="*/ 426 h 10000"/>
                  <a:gd name="connsiteX3" fmla="*/ 8396 w 10124"/>
                  <a:gd name="connsiteY3" fmla="*/ 2919 h 10000"/>
                  <a:gd name="connsiteX4" fmla="*/ 10121 w 10124"/>
                  <a:gd name="connsiteY4" fmla="*/ 5225 h 10000"/>
                  <a:gd name="connsiteX5" fmla="*/ 8762 w 10124"/>
                  <a:gd name="connsiteY5" fmla="*/ 6905 h 10000"/>
                  <a:gd name="connsiteX6" fmla="*/ 5832 w 10124"/>
                  <a:gd name="connsiteY6" fmla="*/ 10000 h 10000"/>
                  <a:gd name="connsiteX7" fmla="*/ 124 w 10124"/>
                  <a:gd name="connsiteY7" fmla="*/ 3862 h 10000"/>
                  <a:gd name="connsiteX0" fmla="*/ 43 w 10045"/>
                  <a:gd name="connsiteY0" fmla="*/ 3862 h 6912"/>
                  <a:gd name="connsiteX1" fmla="*/ 2107 w 10045"/>
                  <a:gd name="connsiteY1" fmla="*/ 344 h 6912"/>
                  <a:gd name="connsiteX2" fmla="*/ 5469 w 10045"/>
                  <a:gd name="connsiteY2" fmla="*/ 426 h 6912"/>
                  <a:gd name="connsiteX3" fmla="*/ 8315 w 10045"/>
                  <a:gd name="connsiteY3" fmla="*/ 2919 h 6912"/>
                  <a:gd name="connsiteX4" fmla="*/ 10040 w 10045"/>
                  <a:gd name="connsiteY4" fmla="*/ 5225 h 6912"/>
                  <a:gd name="connsiteX5" fmla="*/ 8681 w 10045"/>
                  <a:gd name="connsiteY5" fmla="*/ 6905 h 6912"/>
                  <a:gd name="connsiteX6" fmla="*/ 3967 w 10045"/>
                  <a:gd name="connsiteY6" fmla="*/ 5885 h 6912"/>
                  <a:gd name="connsiteX7" fmla="*/ 43 w 10045"/>
                  <a:gd name="connsiteY7" fmla="*/ 3862 h 6912"/>
                  <a:gd name="connsiteX0" fmla="*/ 47 w 10004"/>
                  <a:gd name="connsiteY0" fmla="*/ 5106 h 9519"/>
                  <a:gd name="connsiteX1" fmla="*/ 2102 w 10004"/>
                  <a:gd name="connsiteY1" fmla="*/ 17 h 9519"/>
                  <a:gd name="connsiteX2" fmla="*/ 6651 w 10004"/>
                  <a:gd name="connsiteY2" fmla="*/ 3484 h 9519"/>
                  <a:gd name="connsiteX3" fmla="*/ 8282 w 10004"/>
                  <a:gd name="connsiteY3" fmla="*/ 3742 h 9519"/>
                  <a:gd name="connsiteX4" fmla="*/ 9999 w 10004"/>
                  <a:gd name="connsiteY4" fmla="*/ 7078 h 9519"/>
                  <a:gd name="connsiteX5" fmla="*/ 8646 w 10004"/>
                  <a:gd name="connsiteY5" fmla="*/ 9509 h 9519"/>
                  <a:gd name="connsiteX6" fmla="*/ 3953 w 10004"/>
                  <a:gd name="connsiteY6" fmla="*/ 8033 h 9519"/>
                  <a:gd name="connsiteX7" fmla="*/ 47 w 10004"/>
                  <a:gd name="connsiteY7" fmla="*/ 5106 h 9519"/>
                  <a:gd name="connsiteX0" fmla="*/ 43 w 9996"/>
                  <a:gd name="connsiteY0" fmla="*/ 6232 h 10868"/>
                  <a:gd name="connsiteX1" fmla="*/ 2097 w 9996"/>
                  <a:gd name="connsiteY1" fmla="*/ 886 h 10868"/>
                  <a:gd name="connsiteX2" fmla="*/ 5642 w 9996"/>
                  <a:gd name="connsiteY2" fmla="*/ 385 h 10868"/>
                  <a:gd name="connsiteX3" fmla="*/ 8275 w 9996"/>
                  <a:gd name="connsiteY3" fmla="*/ 4799 h 10868"/>
                  <a:gd name="connsiteX4" fmla="*/ 9991 w 9996"/>
                  <a:gd name="connsiteY4" fmla="*/ 8304 h 10868"/>
                  <a:gd name="connsiteX5" fmla="*/ 8639 w 9996"/>
                  <a:gd name="connsiteY5" fmla="*/ 10857 h 10868"/>
                  <a:gd name="connsiteX6" fmla="*/ 3947 w 9996"/>
                  <a:gd name="connsiteY6" fmla="*/ 9307 h 10868"/>
                  <a:gd name="connsiteX7" fmla="*/ 43 w 9996"/>
                  <a:gd name="connsiteY7" fmla="*/ 6232 h 10868"/>
                  <a:gd name="connsiteX0" fmla="*/ 43 w 10004"/>
                  <a:gd name="connsiteY0" fmla="*/ 5543 h 9809"/>
                  <a:gd name="connsiteX1" fmla="*/ 2098 w 10004"/>
                  <a:gd name="connsiteY1" fmla="*/ 624 h 9809"/>
                  <a:gd name="connsiteX2" fmla="*/ 5644 w 10004"/>
                  <a:gd name="connsiteY2" fmla="*/ 163 h 9809"/>
                  <a:gd name="connsiteX3" fmla="*/ 8163 w 10004"/>
                  <a:gd name="connsiteY3" fmla="*/ 1492 h 9809"/>
                  <a:gd name="connsiteX4" fmla="*/ 9995 w 10004"/>
                  <a:gd name="connsiteY4" fmla="*/ 7450 h 9809"/>
                  <a:gd name="connsiteX5" fmla="*/ 8642 w 10004"/>
                  <a:gd name="connsiteY5" fmla="*/ 9799 h 9809"/>
                  <a:gd name="connsiteX6" fmla="*/ 3949 w 10004"/>
                  <a:gd name="connsiteY6" fmla="*/ 8373 h 9809"/>
                  <a:gd name="connsiteX7" fmla="*/ 43 w 10004"/>
                  <a:gd name="connsiteY7" fmla="*/ 5543 h 9809"/>
                  <a:gd name="connsiteX0" fmla="*/ 43 w 8950"/>
                  <a:gd name="connsiteY0" fmla="*/ 5651 h 10081"/>
                  <a:gd name="connsiteX1" fmla="*/ 2097 w 8950"/>
                  <a:gd name="connsiteY1" fmla="*/ 636 h 10081"/>
                  <a:gd name="connsiteX2" fmla="*/ 5642 w 8950"/>
                  <a:gd name="connsiteY2" fmla="*/ 166 h 10081"/>
                  <a:gd name="connsiteX3" fmla="*/ 8160 w 8950"/>
                  <a:gd name="connsiteY3" fmla="*/ 1521 h 10081"/>
                  <a:gd name="connsiteX4" fmla="*/ 8473 w 8950"/>
                  <a:gd name="connsiteY4" fmla="*/ 5322 h 10081"/>
                  <a:gd name="connsiteX5" fmla="*/ 8639 w 8950"/>
                  <a:gd name="connsiteY5" fmla="*/ 9990 h 10081"/>
                  <a:gd name="connsiteX6" fmla="*/ 3947 w 8950"/>
                  <a:gd name="connsiteY6" fmla="*/ 8536 h 10081"/>
                  <a:gd name="connsiteX7" fmla="*/ 43 w 8950"/>
                  <a:gd name="connsiteY7" fmla="*/ 5651 h 10081"/>
                  <a:gd name="connsiteX0" fmla="*/ 48 w 9651"/>
                  <a:gd name="connsiteY0" fmla="*/ 5606 h 8648"/>
                  <a:gd name="connsiteX1" fmla="*/ 2343 w 9651"/>
                  <a:gd name="connsiteY1" fmla="*/ 631 h 8648"/>
                  <a:gd name="connsiteX2" fmla="*/ 6304 w 9651"/>
                  <a:gd name="connsiteY2" fmla="*/ 165 h 8648"/>
                  <a:gd name="connsiteX3" fmla="*/ 9117 w 9651"/>
                  <a:gd name="connsiteY3" fmla="*/ 1509 h 8648"/>
                  <a:gd name="connsiteX4" fmla="*/ 9467 w 9651"/>
                  <a:gd name="connsiteY4" fmla="*/ 5279 h 8648"/>
                  <a:gd name="connsiteX5" fmla="*/ 6997 w 9651"/>
                  <a:gd name="connsiteY5" fmla="*/ 8019 h 8648"/>
                  <a:gd name="connsiteX6" fmla="*/ 4410 w 9651"/>
                  <a:gd name="connsiteY6" fmla="*/ 8467 h 8648"/>
                  <a:gd name="connsiteX7" fmla="*/ 48 w 9651"/>
                  <a:gd name="connsiteY7" fmla="*/ 5606 h 8648"/>
                  <a:gd name="connsiteX0" fmla="*/ 41 w 9991"/>
                  <a:gd name="connsiteY0" fmla="*/ 6482 h 9316"/>
                  <a:gd name="connsiteX1" fmla="*/ 2419 w 9991"/>
                  <a:gd name="connsiteY1" fmla="*/ 730 h 9316"/>
                  <a:gd name="connsiteX2" fmla="*/ 6523 w 9991"/>
                  <a:gd name="connsiteY2" fmla="*/ 191 h 9316"/>
                  <a:gd name="connsiteX3" fmla="*/ 9438 w 9991"/>
                  <a:gd name="connsiteY3" fmla="*/ 1745 h 9316"/>
                  <a:gd name="connsiteX4" fmla="*/ 9800 w 9991"/>
                  <a:gd name="connsiteY4" fmla="*/ 6104 h 9316"/>
                  <a:gd name="connsiteX5" fmla="*/ 7241 w 9991"/>
                  <a:gd name="connsiteY5" fmla="*/ 9273 h 9316"/>
                  <a:gd name="connsiteX6" fmla="*/ 1411 w 9991"/>
                  <a:gd name="connsiteY6" fmla="*/ 7856 h 9316"/>
                  <a:gd name="connsiteX7" fmla="*/ 41 w 9991"/>
                  <a:gd name="connsiteY7" fmla="*/ 6482 h 9316"/>
                  <a:gd name="connsiteX0" fmla="*/ 19 w 10708"/>
                  <a:gd name="connsiteY0" fmla="*/ 7721 h 10038"/>
                  <a:gd name="connsiteX1" fmla="*/ 3129 w 10708"/>
                  <a:gd name="connsiteY1" fmla="*/ 825 h 10038"/>
                  <a:gd name="connsiteX2" fmla="*/ 7237 w 10708"/>
                  <a:gd name="connsiteY2" fmla="*/ 246 h 10038"/>
                  <a:gd name="connsiteX3" fmla="*/ 10155 w 10708"/>
                  <a:gd name="connsiteY3" fmla="*/ 1914 h 10038"/>
                  <a:gd name="connsiteX4" fmla="*/ 10517 w 10708"/>
                  <a:gd name="connsiteY4" fmla="*/ 6593 h 10038"/>
                  <a:gd name="connsiteX5" fmla="*/ 7956 w 10708"/>
                  <a:gd name="connsiteY5" fmla="*/ 9995 h 10038"/>
                  <a:gd name="connsiteX6" fmla="*/ 2120 w 10708"/>
                  <a:gd name="connsiteY6" fmla="*/ 8474 h 10038"/>
                  <a:gd name="connsiteX7" fmla="*/ 19 w 10708"/>
                  <a:gd name="connsiteY7" fmla="*/ 7721 h 10038"/>
                  <a:gd name="connsiteX0" fmla="*/ 359 w 11048"/>
                  <a:gd name="connsiteY0" fmla="*/ 7721 h 10038"/>
                  <a:gd name="connsiteX1" fmla="*/ 3469 w 11048"/>
                  <a:gd name="connsiteY1" fmla="*/ 825 h 10038"/>
                  <a:gd name="connsiteX2" fmla="*/ 7577 w 11048"/>
                  <a:gd name="connsiteY2" fmla="*/ 246 h 10038"/>
                  <a:gd name="connsiteX3" fmla="*/ 10495 w 11048"/>
                  <a:gd name="connsiteY3" fmla="*/ 1914 h 10038"/>
                  <a:gd name="connsiteX4" fmla="*/ 10857 w 11048"/>
                  <a:gd name="connsiteY4" fmla="*/ 6593 h 10038"/>
                  <a:gd name="connsiteX5" fmla="*/ 8296 w 11048"/>
                  <a:gd name="connsiteY5" fmla="*/ 9995 h 10038"/>
                  <a:gd name="connsiteX6" fmla="*/ 2460 w 11048"/>
                  <a:gd name="connsiteY6" fmla="*/ 8474 h 10038"/>
                  <a:gd name="connsiteX7" fmla="*/ 359 w 11048"/>
                  <a:gd name="connsiteY7" fmla="*/ 7721 h 10038"/>
                  <a:gd name="connsiteX0" fmla="*/ 359 w 11048"/>
                  <a:gd name="connsiteY0" fmla="*/ 8392 h 10075"/>
                  <a:gd name="connsiteX1" fmla="*/ 3469 w 11048"/>
                  <a:gd name="connsiteY1" fmla="*/ 864 h 10075"/>
                  <a:gd name="connsiteX2" fmla="*/ 7577 w 11048"/>
                  <a:gd name="connsiteY2" fmla="*/ 285 h 10075"/>
                  <a:gd name="connsiteX3" fmla="*/ 10495 w 11048"/>
                  <a:gd name="connsiteY3" fmla="*/ 1953 h 10075"/>
                  <a:gd name="connsiteX4" fmla="*/ 10857 w 11048"/>
                  <a:gd name="connsiteY4" fmla="*/ 6632 h 10075"/>
                  <a:gd name="connsiteX5" fmla="*/ 8296 w 11048"/>
                  <a:gd name="connsiteY5" fmla="*/ 10034 h 10075"/>
                  <a:gd name="connsiteX6" fmla="*/ 2460 w 11048"/>
                  <a:gd name="connsiteY6" fmla="*/ 8513 h 10075"/>
                  <a:gd name="connsiteX7" fmla="*/ 359 w 11048"/>
                  <a:gd name="connsiteY7" fmla="*/ 8392 h 10075"/>
                  <a:gd name="connsiteX0" fmla="*/ 371 w 11060"/>
                  <a:gd name="connsiteY0" fmla="*/ 8392 h 10075"/>
                  <a:gd name="connsiteX1" fmla="*/ 3481 w 11060"/>
                  <a:gd name="connsiteY1" fmla="*/ 864 h 10075"/>
                  <a:gd name="connsiteX2" fmla="*/ 7589 w 11060"/>
                  <a:gd name="connsiteY2" fmla="*/ 285 h 10075"/>
                  <a:gd name="connsiteX3" fmla="*/ 10507 w 11060"/>
                  <a:gd name="connsiteY3" fmla="*/ 1953 h 10075"/>
                  <a:gd name="connsiteX4" fmla="*/ 10869 w 11060"/>
                  <a:gd name="connsiteY4" fmla="*/ 6632 h 10075"/>
                  <a:gd name="connsiteX5" fmla="*/ 8308 w 11060"/>
                  <a:gd name="connsiteY5" fmla="*/ 10034 h 10075"/>
                  <a:gd name="connsiteX6" fmla="*/ 2472 w 11060"/>
                  <a:gd name="connsiteY6" fmla="*/ 8513 h 10075"/>
                  <a:gd name="connsiteX7" fmla="*/ 371 w 11060"/>
                  <a:gd name="connsiteY7" fmla="*/ 8392 h 10075"/>
                  <a:gd name="connsiteX0" fmla="*/ 54 w 10743"/>
                  <a:gd name="connsiteY0" fmla="*/ 9468 h 11151"/>
                  <a:gd name="connsiteX1" fmla="*/ 4027 w 10743"/>
                  <a:gd name="connsiteY1" fmla="*/ 495 h 11151"/>
                  <a:gd name="connsiteX2" fmla="*/ 7272 w 10743"/>
                  <a:gd name="connsiteY2" fmla="*/ 1361 h 11151"/>
                  <a:gd name="connsiteX3" fmla="*/ 10190 w 10743"/>
                  <a:gd name="connsiteY3" fmla="*/ 3029 h 11151"/>
                  <a:gd name="connsiteX4" fmla="*/ 10552 w 10743"/>
                  <a:gd name="connsiteY4" fmla="*/ 7708 h 11151"/>
                  <a:gd name="connsiteX5" fmla="*/ 7991 w 10743"/>
                  <a:gd name="connsiteY5" fmla="*/ 11110 h 11151"/>
                  <a:gd name="connsiteX6" fmla="*/ 2155 w 10743"/>
                  <a:gd name="connsiteY6" fmla="*/ 9589 h 11151"/>
                  <a:gd name="connsiteX7" fmla="*/ 54 w 10743"/>
                  <a:gd name="connsiteY7" fmla="*/ 9468 h 11151"/>
                  <a:gd name="connsiteX0" fmla="*/ 54 w 10743"/>
                  <a:gd name="connsiteY0" fmla="*/ 9506 h 11189"/>
                  <a:gd name="connsiteX1" fmla="*/ 4027 w 10743"/>
                  <a:gd name="connsiteY1" fmla="*/ 533 h 11189"/>
                  <a:gd name="connsiteX2" fmla="*/ 7272 w 10743"/>
                  <a:gd name="connsiteY2" fmla="*/ 1399 h 11189"/>
                  <a:gd name="connsiteX3" fmla="*/ 10190 w 10743"/>
                  <a:gd name="connsiteY3" fmla="*/ 3067 h 11189"/>
                  <a:gd name="connsiteX4" fmla="*/ 10552 w 10743"/>
                  <a:gd name="connsiteY4" fmla="*/ 7746 h 11189"/>
                  <a:gd name="connsiteX5" fmla="*/ 7991 w 10743"/>
                  <a:gd name="connsiteY5" fmla="*/ 11148 h 11189"/>
                  <a:gd name="connsiteX6" fmla="*/ 2155 w 10743"/>
                  <a:gd name="connsiteY6" fmla="*/ 9627 h 11189"/>
                  <a:gd name="connsiteX7" fmla="*/ 54 w 10743"/>
                  <a:gd name="connsiteY7" fmla="*/ 9506 h 11189"/>
                  <a:gd name="connsiteX0" fmla="*/ 40 w 11293"/>
                  <a:gd name="connsiteY0" fmla="*/ 9082 h 11127"/>
                  <a:gd name="connsiteX1" fmla="*/ 4577 w 11293"/>
                  <a:gd name="connsiteY1" fmla="*/ 470 h 11127"/>
                  <a:gd name="connsiteX2" fmla="*/ 7822 w 11293"/>
                  <a:gd name="connsiteY2" fmla="*/ 1336 h 11127"/>
                  <a:gd name="connsiteX3" fmla="*/ 10740 w 11293"/>
                  <a:gd name="connsiteY3" fmla="*/ 3004 h 11127"/>
                  <a:gd name="connsiteX4" fmla="*/ 11102 w 11293"/>
                  <a:gd name="connsiteY4" fmla="*/ 7683 h 11127"/>
                  <a:gd name="connsiteX5" fmla="*/ 8541 w 11293"/>
                  <a:gd name="connsiteY5" fmla="*/ 11085 h 11127"/>
                  <a:gd name="connsiteX6" fmla="*/ 2705 w 11293"/>
                  <a:gd name="connsiteY6" fmla="*/ 9564 h 11127"/>
                  <a:gd name="connsiteX7" fmla="*/ 40 w 11293"/>
                  <a:gd name="connsiteY7" fmla="*/ 9082 h 1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3" h="11127">
                    <a:moveTo>
                      <a:pt x="40" y="9082"/>
                    </a:moveTo>
                    <a:cubicBezTo>
                      <a:pt x="352" y="7566"/>
                      <a:pt x="3280" y="1761"/>
                      <a:pt x="4577" y="470"/>
                    </a:cubicBezTo>
                    <a:cubicBezTo>
                      <a:pt x="5874" y="-821"/>
                      <a:pt x="6795" y="914"/>
                      <a:pt x="7822" y="1336"/>
                    </a:cubicBezTo>
                    <a:cubicBezTo>
                      <a:pt x="8849" y="1758"/>
                      <a:pt x="10193" y="1947"/>
                      <a:pt x="10740" y="3004"/>
                    </a:cubicBezTo>
                    <a:cubicBezTo>
                      <a:pt x="11287" y="4061"/>
                      <a:pt x="11468" y="6337"/>
                      <a:pt x="11102" y="7683"/>
                    </a:cubicBezTo>
                    <a:cubicBezTo>
                      <a:pt x="10736" y="9030"/>
                      <a:pt x="9940" y="10771"/>
                      <a:pt x="8541" y="11085"/>
                    </a:cubicBezTo>
                    <a:cubicBezTo>
                      <a:pt x="7141" y="11398"/>
                      <a:pt x="4122" y="9898"/>
                      <a:pt x="2705" y="9564"/>
                    </a:cubicBezTo>
                    <a:cubicBezTo>
                      <a:pt x="1288" y="9230"/>
                      <a:pt x="-272" y="10598"/>
                      <a:pt x="40" y="9082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70" name="Group 327"/>
              <p:cNvGrpSpPr>
                <a:grpSpLocks/>
              </p:cNvGrpSpPr>
              <p:nvPr/>
            </p:nvGrpSpPr>
            <p:grpSpPr bwMode="auto">
              <a:xfrm>
                <a:off x="7908175" y="5241780"/>
                <a:ext cx="536554" cy="263548"/>
                <a:chOff x="1871277" y="1576300"/>
                <a:chExt cx="1128371" cy="437861"/>
              </a:xfrm>
            </p:grpSpPr>
            <p:sp>
              <p:nvSpPr>
                <p:cNvPr id="374" name="Oval 373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75" name="Rectangle 374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6" name="Oval 375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77" name="Freeform 376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8" name="Freeform 377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9" name="Freeform 378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80" name="Freeform 379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381" name="Straight Connector 380"/>
                <p:cNvCxnSpPr>
                  <a:endCxn id="376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Straight Connector 381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1" name="Group 370"/>
              <p:cNvGrpSpPr/>
              <p:nvPr/>
            </p:nvGrpSpPr>
            <p:grpSpPr>
              <a:xfrm>
                <a:off x="7876581" y="5223365"/>
                <a:ext cx="466894" cy="369332"/>
                <a:chOff x="599495" y="1708643"/>
                <a:chExt cx="491778" cy="409344"/>
              </a:xfrm>
            </p:grpSpPr>
            <p:sp>
              <p:nvSpPr>
                <p:cNvPr id="372" name="Oval 371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3" name="TextBox 372"/>
                <p:cNvSpPr txBox="1"/>
                <p:nvPr/>
              </p:nvSpPr>
              <p:spPr>
                <a:xfrm>
                  <a:off x="599495" y="1708643"/>
                  <a:ext cx="491778" cy="4093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  X</a:t>
                  </a:r>
                </a:p>
              </p:txBody>
            </p:sp>
          </p:grpSp>
        </p:grpSp>
        <p:cxnSp>
          <p:nvCxnSpPr>
            <p:cNvPr id="402" name="Straight Connector 401"/>
            <p:cNvCxnSpPr/>
            <p:nvPr/>
          </p:nvCxnSpPr>
          <p:spPr bwMode="auto">
            <a:xfrm flipH="1">
              <a:off x="7133690" y="5764030"/>
              <a:ext cx="870024" cy="999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9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oup 6"/>
          <p:cNvGrpSpPr/>
          <p:nvPr/>
        </p:nvGrpSpPr>
        <p:grpSpPr>
          <a:xfrm>
            <a:off x="5713444" y="2379268"/>
            <a:ext cx="1009362" cy="768350"/>
            <a:chOff x="5713444" y="2379268"/>
            <a:chExt cx="1009362" cy="768350"/>
          </a:xfrm>
        </p:grpSpPr>
        <p:sp>
          <p:nvSpPr>
            <p:cNvPr id="162850" name="AutoShape 118"/>
            <p:cNvSpPr>
              <a:spLocks noChangeArrowheads="1"/>
            </p:cNvSpPr>
            <p:nvPr/>
          </p:nvSpPr>
          <p:spPr bwMode="auto">
            <a:xfrm rot="17597965">
              <a:off x="5467382" y="2625330"/>
              <a:ext cx="768350" cy="276226"/>
            </a:xfrm>
            <a:prstGeom prst="leftArrow">
              <a:avLst>
                <a:gd name="adj1" fmla="val 50000"/>
                <a:gd name="adj2" fmla="val 6954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51" name="Text Box 119"/>
            <p:cNvSpPr txBox="1">
              <a:spLocks noChangeArrowheads="1"/>
            </p:cNvSpPr>
            <p:nvPr/>
          </p:nvSpPr>
          <p:spPr bwMode="auto">
            <a:xfrm>
              <a:off x="5906829" y="2784958"/>
              <a:ext cx="81597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en-US" sz="1600" i="1" dirty="0">
                  <a:solidFill>
                    <a:srgbClr val="CC0000"/>
                  </a:solidFill>
                </a:rPr>
                <a:t>AS3,X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28828" y="2438604"/>
            <a:ext cx="1260153" cy="888605"/>
            <a:chOff x="2028828" y="2438604"/>
            <a:chExt cx="1260153" cy="888605"/>
          </a:xfrm>
        </p:grpSpPr>
        <p:sp>
          <p:nvSpPr>
            <p:cNvPr id="332" name="Text Box 119"/>
            <p:cNvSpPr txBox="1">
              <a:spLocks noChangeArrowheads="1"/>
            </p:cNvSpPr>
            <p:nvPr/>
          </p:nvSpPr>
          <p:spPr bwMode="auto">
            <a:xfrm>
              <a:off x="2028828" y="3019432"/>
              <a:ext cx="126015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en-US" sz="1600" i="1" dirty="0">
                  <a:solidFill>
                    <a:srgbClr val="CC0000"/>
                  </a:solidFill>
                </a:rPr>
                <a:t>AS2,AS3,X </a:t>
              </a:r>
            </a:p>
          </p:txBody>
        </p:sp>
        <p:sp>
          <p:nvSpPr>
            <p:cNvPr id="327" name="AutoShape 118"/>
            <p:cNvSpPr>
              <a:spLocks noChangeArrowheads="1"/>
            </p:cNvSpPr>
            <p:nvPr/>
          </p:nvSpPr>
          <p:spPr bwMode="auto">
            <a:xfrm rot="3445218">
              <a:off x="2734864" y="2684666"/>
              <a:ext cx="768350" cy="276225"/>
            </a:xfrm>
            <a:prstGeom prst="leftArrow">
              <a:avLst>
                <a:gd name="adj1" fmla="val 50000"/>
                <a:gd name="adj2" fmla="val 6954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6" name="Rectangle 4"/>
          <p:cNvSpPr txBox="1">
            <a:spLocks noChangeArrowheads="1"/>
          </p:cNvSpPr>
          <p:nvPr/>
        </p:nvSpPr>
        <p:spPr bwMode="auto">
          <a:xfrm>
            <a:off x="415500" y="4289671"/>
            <a:ext cx="8505825" cy="5754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0" indent="0">
              <a:lnSpc>
                <a:spcPts val="2140"/>
              </a:lnSpc>
              <a:buNone/>
            </a:pPr>
            <a:r>
              <a:rPr lang="en-US" sz="2400" dirty="0"/>
              <a:t>gateway router may learn about </a:t>
            </a:r>
            <a:r>
              <a:rPr lang="en-US" sz="2400" dirty="0">
                <a:solidFill>
                  <a:srgbClr val="000090"/>
                </a:solidFill>
              </a:rPr>
              <a:t>multiple</a:t>
            </a:r>
            <a:r>
              <a:rPr lang="en-US" sz="2400" dirty="0"/>
              <a:t> paths to destination: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94769" y="1902431"/>
            <a:ext cx="1118837" cy="826267"/>
            <a:chOff x="4052000" y="2820739"/>
            <a:chExt cx="1118837" cy="826267"/>
          </a:xfrm>
        </p:grpSpPr>
        <p:cxnSp>
          <p:nvCxnSpPr>
            <p:cNvPr id="3" name="Straight Arrow Connector 2"/>
            <p:cNvCxnSpPr/>
            <p:nvPr/>
          </p:nvCxnSpPr>
          <p:spPr bwMode="auto">
            <a:xfrm flipH="1" flipV="1">
              <a:off x="4769093" y="2820739"/>
              <a:ext cx="401744" cy="30237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0" name="Straight Arrow Connector 329"/>
            <p:cNvCxnSpPr/>
            <p:nvPr/>
          </p:nvCxnSpPr>
          <p:spPr bwMode="auto">
            <a:xfrm flipH="1" flipV="1">
              <a:off x="4052000" y="3192229"/>
              <a:ext cx="1059565" cy="1417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1" name="Straight Arrow Connector 330"/>
            <p:cNvCxnSpPr/>
            <p:nvPr/>
          </p:nvCxnSpPr>
          <p:spPr bwMode="auto">
            <a:xfrm flipH="1">
              <a:off x="4748700" y="3344630"/>
              <a:ext cx="401744" cy="30237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325" name="Straight Connector 324"/>
          <p:cNvCxnSpPr/>
          <p:nvPr/>
        </p:nvCxnSpPr>
        <p:spPr bwMode="auto">
          <a:xfrm flipH="1">
            <a:off x="3142123" y="2168219"/>
            <a:ext cx="2534703" cy="14521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" name="Group 3"/>
          <p:cNvGrpSpPr/>
          <p:nvPr/>
        </p:nvGrpSpPr>
        <p:grpSpPr>
          <a:xfrm>
            <a:off x="4617960" y="1621326"/>
            <a:ext cx="968155" cy="547957"/>
            <a:chOff x="4617960" y="1621326"/>
            <a:chExt cx="968155" cy="547957"/>
          </a:xfrm>
        </p:grpSpPr>
        <p:sp>
          <p:nvSpPr>
            <p:cNvPr id="329" name="AutoShape 118"/>
            <p:cNvSpPr>
              <a:spLocks noChangeArrowheads="1"/>
            </p:cNvSpPr>
            <p:nvPr/>
          </p:nvSpPr>
          <p:spPr bwMode="auto">
            <a:xfrm rot="21413181">
              <a:off x="4617960" y="1893058"/>
              <a:ext cx="768350" cy="276225"/>
            </a:xfrm>
            <a:prstGeom prst="leftArrow">
              <a:avLst>
                <a:gd name="adj1" fmla="val 50000"/>
                <a:gd name="adj2" fmla="val 6954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 rot="21418560">
              <a:off x="4770795" y="1621326"/>
              <a:ext cx="8153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CC0000"/>
                  </a:solidFill>
                </a:rPr>
                <a:t>AS3,X</a:t>
              </a:r>
            </a:p>
          </p:txBody>
        </p:sp>
      </p:grpSp>
      <p:sp>
        <p:nvSpPr>
          <p:cNvPr id="333" name="Rectangle 4"/>
          <p:cNvSpPr txBox="1">
            <a:spLocks noChangeArrowheads="1"/>
          </p:cNvSpPr>
          <p:nvPr/>
        </p:nvSpPr>
        <p:spPr bwMode="auto">
          <a:xfrm>
            <a:off x="673347" y="5110285"/>
            <a:ext cx="8505825" cy="5519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293688" indent="-293688">
              <a:lnSpc>
                <a:spcPts val="2140"/>
              </a:lnSpc>
            </a:pPr>
            <a:r>
              <a:rPr lang="en-US" sz="2200" dirty="0"/>
              <a:t>AS</a:t>
            </a:r>
            <a:r>
              <a:rPr lang="en-US" sz="2200" dirty="0">
                <a:cs typeface="Arial"/>
              </a:rPr>
              <a:t>1</a:t>
            </a:r>
            <a:r>
              <a:rPr lang="en-US" sz="2200" dirty="0"/>
              <a:t> gateway router</a:t>
            </a:r>
            <a:r>
              <a:rPr lang="en-US" sz="2200" dirty="0">
                <a:cs typeface="Arial"/>
              </a:rPr>
              <a:t> 1c </a:t>
            </a:r>
            <a:r>
              <a:rPr lang="en-US" sz="2200" dirty="0"/>
              <a:t>learns path </a:t>
            </a:r>
            <a:r>
              <a:rPr lang="en-US" sz="2200" i="1" dirty="0">
                <a:solidFill>
                  <a:srgbClr val="CC0000"/>
                </a:solidFill>
              </a:rPr>
              <a:t>AS3,X </a:t>
            </a:r>
            <a:r>
              <a:rPr lang="en-US" sz="2200" dirty="0"/>
              <a:t>from 3a</a:t>
            </a:r>
            <a:endParaRPr lang="en-US" sz="2000" dirty="0"/>
          </a:p>
          <a:p>
            <a:endParaRPr lang="en-US" sz="2000" dirty="0">
              <a:latin typeface="Gill Sans MT" charset="0"/>
            </a:endParaRPr>
          </a:p>
        </p:txBody>
      </p:sp>
      <p:sp>
        <p:nvSpPr>
          <p:cNvPr id="334" name="Rectangle 4"/>
          <p:cNvSpPr txBox="1">
            <a:spLocks noChangeArrowheads="1"/>
          </p:cNvSpPr>
          <p:nvPr/>
        </p:nvSpPr>
        <p:spPr bwMode="auto">
          <a:xfrm>
            <a:off x="688981" y="5477602"/>
            <a:ext cx="8103327" cy="102870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293688" indent="-293688">
              <a:lnSpc>
                <a:spcPct val="100000"/>
              </a:lnSpc>
            </a:pPr>
            <a:r>
              <a:rPr lang="en-US" sz="2200" dirty="0"/>
              <a:t>Based on policy, AS</a:t>
            </a:r>
            <a:r>
              <a:rPr lang="en-US" sz="2200" dirty="0">
                <a:cs typeface="Arial"/>
              </a:rPr>
              <a:t>1</a:t>
            </a:r>
            <a:r>
              <a:rPr lang="en-US" sz="2200" dirty="0"/>
              <a:t> gateway router</a:t>
            </a:r>
            <a:r>
              <a:rPr lang="en-US" sz="2200" dirty="0">
                <a:cs typeface="Arial"/>
              </a:rPr>
              <a:t> 1c </a:t>
            </a:r>
            <a:r>
              <a:rPr lang="en-US" sz="2200" dirty="0"/>
              <a:t>chooses path </a:t>
            </a:r>
            <a:r>
              <a:rPr lang="en-US" sz="2200" i="1" dirty="0">
                <a:solidFill>
                  <a:srgbClr val="CC0000"/>
                </a:solidFill>
              </a:rPr>
              <a:t>AS3,X, and advertises path within AS</a:t>
            </a:r>
            <a:r>
              <a:rPr lang="en-US" sz="2200" i="1" dirty="0">
                <a:solidFill>
                  <a:srgbClr val="CC0000"/>
                </a:solidFill>
                <a:cs typeface="Arial"/>
              </a:rPr>
              <a:t>1</a:t>
            </a:r>
            <a:r>
              <a:rPr lang="en-US" sz="2200" i="1" dirty="0">
                <a:solidFill>
                  <a:srgbClr val="CC0000"/>
                </a:solidFill>
              </a:rPr>
              <a:t> via iBGP</a:t>
            </a: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2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53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" grpId="0"/>
      <p:bldP spid="33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5" name="Rectangle 2"/>
          <p:cNvSpPr>
            <a:spLocks noGrp="1" noChangeArrowheads="1"/>
          </p:cNvSpPr>
          <p:nvPr>
            <p:ph type="title"/>
          </p:nvPr>
        </p:nvSpPr>
        <p:spPr>
          <a:xfrm>
            <a:off x="60763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BGP messages</a:t>
            </a:r>
            <a:endParaRPr lang="en-US" sz="3200" dirty="0"/>
          </a:p>
        </p:txBody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229600" cy="5029200"/>
          </a:xfrm>
        </p:spPr>
        <p:txBody>
          <a:bodyPr/>
          <a:lstStyle/>
          <a:p>
            <a:pPr marL="293688" indent="-293688"/>
            <a:r>
              <a:rPr lang="en-US" sz="2400" dirty="0"/>
              <a:t>BGP messages exchanged between peers over TCP connection</a:t>
            </a:r>
          </a:p>
          <a:p>
            <a:pPr marL="293688" indent="-293688"/>
            <a:r>
              <a:rPr lang="en-US" sz="2400" dirty="0"/>
              <a:t>BGP messages:</a:t>
            </a:r>
          </a:p>
          <a:p>
            <a:pPr marL="684213" lvl="1" indent="-227013">
              <a:lnSpc>
                <a:spcPct val="100000"/>
              </a:lnSpc>
            </a:pPr>
            <a:r>
              <a:rPr lang="en-US" dirty="0">
                <a:solidFill>
                  <a:srgbClr val="CC0000"/>
                </a:solidFill>
              </a:rPr>
              <a:t>OPEN:</a:t>
            </a:r>
            <a:r>
              <a:rPr lang="en-US" dirty="0"/>
              <a:t> opens TCP connection to remote BGP peer and authenticates sending BGP peer</a:t>
            </a:r>
          </a:p>
          <a:p>
            <a:pPr marL="684213" lvl="1" indent="-227013">
              <a:lnSpc>
                <a:spcPct val="100000"/>
              </a:lnSpc>
            </a:pPr>
            <a:r>
              <a:rPr lang="en-US" dirty="0">
                <a:solidFill>
                  <a:srgbClr val="CC0000"/>
                </a:solidFill>
              </a:rPr>
              <a:t>UPDATE: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advertises new path (or withdraws old)</a:t>
            </a:r>
          </a:p>
          <a:p>
            <a:pPr marL="684213" lvl="1" indent="-227013">
              <a:lnSpc>
                <a:spcPct val="100000"/>
              </a:lnSpc>
            </a:pPr>
            <a:r>
              <a:rPr lang="en-US" dirty="0">
                <a:solidFill>
                  <a:srgbClr val="CC0000"/>
                </a:solidFill>
              </a:rPr>
              <a:t>KEEPALIVE:</a:t>
            </a:r>
            <a:r>
              <a:rPr lang="en-US" dirty="0"/>
              <a:t> keeps connection alive in absence of UPDATES; also ACKs OPEN request</a:t>
            </a:r>
          </a:p>
          <a:p>
            <a:pPr marL="684213" lvl="1" indent="-227013">
              <a:lnSpc>
                <a:spcPct val="100000"/>
              </a:lnSpc>
            </a:pPr>
            <a:r>
              <a:rPr lang="en-US" dirty="0">
                <a:solidFill>
                  <a:srgbClr val="CC0000"/>
                </a:solidFill>
              </a:rPr>
              <a:t>NOTIFICATION:</a:t>
            </a:r>
            <a:r>
              <a:rPr lang="en-US" dirty="0"/>
              <a:t> reports errors in previous </a:t>
            </a:r>
            <a:r>
              <a:rPr lang="en-US" dirty="0" err="1"/>
              <a:t>msg</a:t>
            </a:r>
            <a:r>
              <a:rPr lang="en-US" dirty="0"/>
              <a:t>; also used to close connection</a:t>
            </a:r>
            <a:endParaRPr lang="en-US" sz="2800" dirty="0"/>
          </a:p>
        </p:txBody>
      </p:sp>
      <p:pic>
        <p:nvPicPr>
          <p:cNvPr id="166917" name="Picture 4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69205"/>
            <a:ext cx="301625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45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lide Number Placeholder 1">
            <a:extLst>
              <a:ext uri="{FF2B5EF4-FFF2-40B4-BE49-F238E27FC236}">
                <a16:creationId xmlns:a16="http://schemas.microsoft.com/office/drawing/2014/main" id="{41C6D1C4-876B-679A-8F74-D2A165AD2F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AEEB36-58B3-BC47-951A-4CE8329CDD0E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0290" name="Rectangle 4">
            <a:extLst>
              <a:ext uri="{FF2B5EF4-FFF2-40B4-BE49-F238E27FC236}">
                <a16:creationId xmlns:a16="http://schemas.microsoft.com/office/drawing/2014/main" id="{09860A02-9623-439E-8599-1767459DD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0291" name="Picture 4">
            <a:extLst>
              <a:ext uri="{FF2B5EF4-FFF2-40B4-BE49-F238E27FC236}">
                <a16:creationId xmlns:a16="http://schemas.microsoft.com/office/drawing/2014/main" id="{4228992D-52FE-DCEE-79D1-7EBE67BE0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3C8592-804C-C29C-6858-2AFFB778DB70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5632DB8C-202A-6D77-20E4-040A7B7CB135}"/>
              </a:ext>
            </a:extLst>
          </p:cNvPr>
          <p:cNvSpPr/>
          <p:nvPr/>
        </p:nvSpPr>
        <p:spPr>
          <a:xfrm>
            <a:off x="5032375" y="1187450"/>
            <a:ext cx="3530600" cy="1284288"/>
          </a:xfrm>
          <a:prstGeom prst="wedgeRoundRectCallout">
            <a:avLst>
              <a:gd name="adj1" fmla="val -41553"/>
              <a:gd name="adj2" fmla="val 9540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(1) R1 knows H1’s IP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, runs ARP to get the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00292" cy="1143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cs typeface="+mj-cs"/>
              </a:rPr>
              <a:t>BGP, OSPF, forwarding table entries</a:t>
            </a:r>
          </a:p>
        </p:txBody>
      </p:sp>
      <p:sp>
        <p:nvSpPr>
          <p:cNvPr id="7536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455674" y="4619374"/>
            <a:ext cx="5183508" cy="551956"/>
          </a:xfrm>
        </p:spPr>
        <p:txBody>
          <a:bodyPr>
            <a:normAutofit fontScale="92500" lnSpcReduction="20000"/>
          </a:bodyPr>
          <a:lstStyle/>
          <a:p>
            <a:pPr marL="292100" indent="-292100">
              <a:lnSpc>
                <a:spcPct val="90000"/>
              </a:lnSpc>
            </a:pPr>
            <a:r>
              <a:rPr lang="en-US" sz="2000" dirty="0"/>
              <a:t>recall: </a:t>
            </a:r>
            <a:r>
              <a:rPr lang="en-US" sz="2000" dirty="0">
                <a:cs typeface="Arial"/>
              </a:rPr>
              <a:t>1</a:t>
            </a:r>
            <a:r>
              <a:rPr lang="en-US" sz="2000" dirty="0"/>
              <a:t>a, </a:t>
            </a:r>
            <a:r>
              <a:rPr lang="en-US" sz="2000" dirty="0">
                <a:cs typeface="Arial"/>
              </a:rPr>
              <a:t>1</a:t>
            </a:r>
            <a:r>
              <a:rPr lang="en-US" sz="2000" dirty="0"/>
              <a:t>b, </a:t>
            </a:r>
            <a:r>
              <a:rPr lang="en-US" sz="2000" dirty="0">
                <a:cs typeface="Arial"/>
              </a:rPr>
              <a:t>1d</a:t>
            </a:r>
            <a:r>
              <a:rPr lang="en-US" sz="2000" dirty="0"/>
              <a:t> learn about </a:t>
            </a:r>
            <a:r>
              <a:rPr lang="en-US" sz="2000" dirty="0" err="1"/>
              <a:t>dest</a:t>
            </a:r>
            <a:r>
              <a:rPr lang="en-US" sz="2000" dirty="0"/>
              <a:t> X via iBGP from </a:t>
            </a:r>
            <a:r>
              <a:rPr lang="en-US" sz="2000" dirty="0">
                <a:cs typeface="Arial"/>
              </a:rPr>
              <a:t>1</a:t>
            </a:r>
            <a:r>
              <a:rPr lang="en-US" sz="2000" dirty="0"/>
              <a:t>c: “path to X goes through </a:t>
            </a:r>
            <a:r>
              <a:rPr lang="en-US" sz="2000" dirty="0">
                <a:cs typeface="Arial"/>
              </a:rPr>
              <a:t>1</a:t>
            </a:r>
            <a:r>
              <a:rPr lang="en-US" sz="2000" dirty="0"/>
              <a:t>c”</a:t>
            </a:r>
          </a:p>
        </p:txBody>
      </p:sp>
      <p:pic>
        <p:nvPicPr>
          <p:cNvPr id="162849" name="Picture 121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" y="800100"/>
            <a:ext cx="7966198" cy="2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5" name="Group 124"/>
          <p:cNvGrpSpPr/>
          <p:nvPr/>
        </p:nvGrpSpPr>
        <p:grpSpPr>
          <a:xfrm>
            <a:off x="624887" y="1814322"/>
            <a:ext cx="2557336" cy="1719017"/>
            <a:chOff x="-2170772" y="2784954"/>
            <a:chExt cx="2712783" cy="1853712"/>
          </a:xfrm>
        </p:grpSpPr>
        <p:sp>
          <p:nvSpPr>
            <p:cNvPr id="261" name="Freeform 2"/>
            <p:cNvSpPr>
              <a:spLocks/>
            </p:cNvSpPr>
            <p:nvPr/>
          </p:nvSpPr>
          <p:spPr bwMode="auto">
            <a:xfrm>
              <a:off x="-2170772" y="2784954"/>
              <a:ext cx="2712783" cy="1853712"/>
            </a:xfrm>
            <a:custGeom>
              <a:avLst/>
              <a:gdLst>
                <a:gd name="T0" fmla="*/ 648763 w 10001"/>
                <a:gd name="T1" fmla="*/ 34777612 h 10125"/>
                <a:gd name="T2" fmla="*/ 115976403 w 10001"/>
                <a:gd name="T3" fmla="*/ 13733703 h 10125"/>
                <a:gd name="T4" fmla="*/ 507700960 w 10001"/>
                <a:gd name="T5" fmla="*/ 8662125 h 10125"/>
                <a:gd name="T6" fmla="*/ 810212713 w 10001"/>
                <a:gd name="T7" fmla="*/ 0 h 10125"/>
                <a:gd name="T8" fmla="*/ 1090015738 w 10001"/>
                <a:gd name="T9" fmla="*/ 8687929 h 10125"/>
                <a:gd name="T10" fmla="*/ 1310938763 w 10001"/>
                <a:gd name="T11" fmla="*/ 4279362 h 10125"/>
                <a:gd name="T12" fmla="*/ 1620263134 w 10001"/>
                <a:gd name="T13" fmla="*/ 25736690 h 10125"/>
                <a:gd name="T14" fmla="*/ 1394798364 w 10001"/>
                <a:gd name="T15" fmla="*/ 58525268 h 10125"/>
                <a:gd name="T16" fmla="*/ 1134622140 w 10001"/>
                <a:gd name="T17" fmla="*/ 80266624 h 10125"/>
                <a:gd name="T18" fmla="*/ 860820276 w 10001"/>
                <a:gd name="T19" fmla="*/ 76142271 h 10125"/>
                <a:gd name="T20" fmla="*/ 708996782 w 10001"/>
                <a:gd name="T21" fmla="*/ 85346835 h 10125"/>
                <a:gd name="T22" fmla="*/ 509322667 w 10001"/>
                <a:gd name="T23" fmla="*/ 86268164 h 10125"/>
                <a:gd name="T24" fmla="*/ 353443899 w 10001"/>
                <a:gd name="T25" fmla="*/ 67979516 h 10125"/>
                <a:gd name="T26" fmla="*/ 192536914 w 10001"/>
                <a:gd name="T27" fmla="*/ 64535347 h 10125"/>
                <a:gd name="T28" fmla="*/ 648763 w 10001"/>
                <a:gd name="T29" fmla="*/ 34777612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4 w 10040"/>
                <a:gd name="connsiteY0" fmla="*/ 4039 h 10125"/>
                <a:gd name="connsiteX1" fmla="*/ 715 w 10040"/>
                <a:gd name="connsiteY1" fmla="*/ 1595 h 10125"/>
                <a:gd name="connsiteX2" fmla="*/ 3130 w 10040"/>
                <a:gd name="connsiteY2" fmla="*/ 1006 h 10125"/>
                <a:gd name="connsiteX3" fmla="*/ 4995 w 10040"/>
                <a:gd name="connsiteY3" fmla="*/ 0 h 10125"/>
                <a:gd name="connsiteX4" fmla="*/ 6720 w 10040"/>
                <a:gd name="connsiteY4" fmla="*/ 1009 h 10125"/>
                <a:gd name="connsiteX5" fmla="*/ 9989 w 10040"/>
                <a:gd name="connsiteY5" fmla="*/ 2989 h 10125"/>
                <a:gd name="connsiteX6" fmla="*/ 8599 w 10040"/>
                <a:gd name="connsiteY6" fmla="*/ 6797 h 10125"/>
                <a:gd name="connsiteX7" fmla="*/ 6995 w 10040"/>
                <a:gd name="connsiteY7" fmla="*/ 9322 h 10125"/>
                <a:gd name="connsiteX8" fmla="*/ 5307 w 10040"/>
                <a:gd name="connsiteY8" fmla="*/ 8843 h 10125"/>
                <a:gd name="connsiteX9" fmla="*/ 4371 w 10040"/>
                <a:gd name="connsiteY9" fmla="*/ 9912 h 10125"/>
                <a:gd name="connsiteX10" fmla="*/ 3140 w 10040"/>
                <a:gd name="connsiteY10" fmla="*/ 10019 h 10125"/>
                <a:gd name="connsiteX11" fmla="*/ 2179 w 10040"/>
                <a:gd name="connsiteY11" fmla="*/ 7895 h 10125"/>
                <a:gd name="connsiteX12" fmla="*/ 1187 w 10040"/>
                <a:gd name="connsiteY12" fmla="*/ 7495 h 10125"/>
                <a:gd name="connsiteX13" fmla="*/ 4 w 10040"/>
                <a:gd name="connsiteY13" fmla="*/ 4039 h 10125"/>
                <a:gd name="connsiteX0" fmla="*/ 4 w 8600"/>
                <a:gd name="connsiteY0" fmla="*/ 4042 h 10128"/>
                <a:gd name="connsiteX1" fmla="*/ 715 w 8600"/>
                <a:gd name="connsiteY1" fmla="*/ 1598 h 10128"/>
                <a:gd name="connsiteX2" fmla="*/ 3130 w 8600"/>
                <a:gd name="connsiteY2" fmla="*/ 1009 h 10128"/>
                <a:gd name="connsiteX3" fmla="*/ 4995 w 8600"/>
                <a:gd name="connsiteY3" fmla="*/ 3 h 10128"/>
                <a:gd name="connsiteX4" fmla="*/ 6720 w 8600"/>
                <a:gd name="connsiteY4" fmla="*/ 1012 h 10128"/>
                <a:gd name="connsiteX5" fmla="*/ 8599 w 8600"/>
                <a:gd name="connsiteY5" fmla="*/ 6800 h 10128"/>
                <a:gd name="connsiteX6" fmla="*/ 6995 w 8600"/>
                <a:gd name="connsiteY6" fmla="*/ 9325 h 10128"/>
                <a:gd name="connsiteX7" fmla="*/ 5307 w 8600"/>
                <a:gd name="connsiteY7" fmla="*/ 8846 h 10128"/>
                <a:gd name="connsiteX8" fmla="*/ 4371 w 8600"/>
                <a:gd name="connsiteY8" fmla="*/ 9915 h 10128"/>
                <a:gd name="connsiteX9" fmla="*/ 3140 w 8600"/>
                <a:gd name="connsiteY9" fmla="*/ 10022 h 10128"/>
                <a:gd name="connsiteX10" fmla="*/ 2179 w 8600"/>
                <a:gd name="connsiteY10" fmla="*/ 7898 h 10128"/>
                <a:gd name="connsiteX11" fmla="*/ 1187 w 8600"/>
                <a:gd name="connsiteY11" fmla="*/ 7498 h 10128"/>
                <a:gd name="connsiteX12" fmla="*/ 4 w 8600"/>
                <a:gd name="connsiteY12" fmla="*/ 4042 h 10128"/>
                <a:gd name="connsiteX0" fmla="*/ 4 w 9326"/>
                <a:gd name="connsiteY0" fmla="*/ 3988 h 9997"/>
                <a:gd name="connsiteX1" fmla="*/ 830 w 9326"/>
                <a:gd name="connsiteY1" fmla="*/ 1575 h 9997"/>
                <a:gd name="connsiteX2" fmla="*/ 3639 w 9326"/>
                <a:gd name="connsiteY2" fmla="*/ 993 h 9997"/>
                <a:gd name="connsiteX3" fmla="*/ 5807 w 9326"/>
                <a:gd name="connsiteY3" fmla="*/ 0 h 9997"/>
                <a:gd name="connsiteX4" fmla="*/ 7813 w 9326"/>
                <a:gd name="connsiteY4" fmla="*/ 996 h 9997"/>
                <a:gd name="connsiteX5" fmla="*/ 9324 w 9326"/>
                <a:gd name="connsiteY5" fmla="*/ 5746 h 9997"/>
                <a:gd name="connsiteX6" fmla="*/ 8133 w 9326"/>
                <a:gd name="connsiteY6" fmla="*/ 9204 h 9997"/>
                <a:gd name="connsiteX7" fmla="*/ 6170 w 9326"/>
                <a:gd name="connsiteY7" fmla="*/ 8731 h 9997"/>
                <a:gd name="connsiteX8" fmla="*/ 5082 w 9326"/>
                <a:gd name="connsiteY8" fmla="*/ 9787 h 9997"/>
                <a:gd name="connsiteX9" fmla="*/ 3650 w 9326"/>
                <a:gd name="connsiteY9" fmla="*/ 9892 h 9997"/>
                <a:gd name="connsiteX10" fmla="*/ 2533 w 9326"/>
                <a:gd name="connsiteY10" fmla="*/ 7795 h 9997"/>
                <a:gd name="connsiteX11" fmla="*/ 1379 w 9326"/>
                <a:gd name="connsiteY11" fmla="*/ 7400 h 9997"/>
                <a:gd name="connsiteX12" fmla="*/ 4 w 9326"/>
                <a:gd name="connsiteY12" fmla="*/ 3988 h 9997"/>
                <a:gd name="connsiteX0" fmla="*/ 4 w 10001"/>
                <a:gd name="connsiteY0" fmla="*/ 3989 h 10041"/>
                <a:gd name="connsiteX1" fmla="*/ 890 w 10001"/>
                <a:gd name="connsiteY1" fmla="*/ 1575 h 10041"/>
                <a:gd name="connsiteX2" fmla="*/ 3902 w 10001"/>
                <a:gd name="connsiteY2" fmla="*/ 993 h 10041"/>
                <a:gd name="connsiteX3" fmla="*/ 6227 w 10001"/>
                <a:gd name="connsiteY3" fmla="*/ 0 h 10041"/>
                <a:gd name="connsiteX4" fmla="*/ 8378 w 10001"/>
                <a:gd name="connsiteY4" fmla="*/ 996 h 10041"/>
                <a:gd name="connsiteX5" fmla="*/ 9998 w 10001"/>
                <a:gd name="connsiteY5" fmla="*/ 5748 h 10041"/>
                <a:gd name="connsiteX6" fmla="*/ 8721 w 10001"/>
                <a:gd name="connsiteY6" fmla="*/ 9207 h 10041"/>
                <a:gd name="connsiteX7" fmla="*/ 5449 w 10001"/>
                <a:gd name="connsiteY7" fmla="*/ 9790 h 10041"/>
                <a:gd name="connsiteX8" fmla="*/ 3914 w 10001"/>
                <a:gd name="connsiteY8" fmla="*/ 9895 h 10041"/>
                <a:gd name="connsiteX9" fmla="*/ 2716 w 10001"/>
                <a:gd name="connsiteY9" fmla="*/ 7797 h 10041"/>
                <a:gd name="connsiteX10" fmla="*/ 1479 w 10001"/>
                <a:gd name="connsiteY10" fmla="*/ 7402 h 10041"/>
                <a:gd name="connsiteX11" fmla="*/ 4 w 10001"/>
                <a:gd name="connsiteY11" fmla="*/ 3989 h 10041"/>
                <a:gd name="connsiteX0" fmla="*/ 4 w 10001"/>
                <a:gd name="connsiteY0" fmla="*/ 3989 h 14825"/>
                <a:gd name="connsiteX1" fmla="*/ 890 w 10001"/>
                <a:gd name="connsiteY1" fmla="*/ 1575 h 14825"/>
                <a:gd name="connsiteX2" fmla="*/ 3902 w 10001"/>
                <a:gd name="connsiteY2" fmla="*/ 993 h 14825"/>
                <a:gd name="connsiteX3" fmla="*/ 6227 w 10001"/>
                <a:gd name="connsiteY3" fmla="*/ 0 h 14825"/>
                <a:gd name="connsiteX4" fmla="*/ 8378 w 10001"/>
                <a:gd name="connsiteY4" fmla="*/ 996 h 14825"/>
                <a:gd name="connsiteX5" fmla="*/ 9998 w 10001"/>
                <a:gd name="connsiteY5" fmla="*/ 5748 h 14825"/>
                <a:gd name="connsiteX6" fmla="*/ 8721 w 10001"/>
                <a:gd name="connsiteY6" fmla="*/ 9207 h 14825"/>
                <a:gd name="connsiteX7" fmla="*/ 6011 w 10001"/>
                <a:gd name="connsiteY7" fmla="*/ 14823 h 14825"/>
                <a:gd name="connsiteX8" fmla="*/ 3914 w 10001"/>
                <a:gd name="connsiteY8" fmla="*/ 9895 h 14825"/>
                <a:gd name="connsiteX9" fmla="*/ 2716 w 10001"/>
                <a:gd name="connsiteY9" fmla="*/ 7797 h 14825"/>
                <a:gd name="connsiteX10" fmla="*/ 1479 w 10001"/>
                <a:gd name="connsiteY10" fmla="*/ 7402 h 14825"/>
                <a:gd name="connsiteX11" fmla="*/ 4 w 10001"/>
                <a:gd name="connsiteY11" fmla="*/ 3989 h 14825"/>
                <a:gd name="connsiteX0" fmla="*/ 4 w 10001"/>
                <a:gd name="connsiteY0" fmla="*/ 7436 h 18272"/>
                <a:gd name="connsiteX1" fmla="*/ 890 w 10001"/>
                <a:gd name="connsiteY1" fmla="*/ 5022 h 18272"/>
                <a:gd name="connsiteX2" fmla="*/ 3902 w 10001"/>
                <a:gd name="connsiteY2" fmla="*/ 4440 h 18272"/>
                <a:gd name="connsiteX3" fmla="*/ 6026 w 10001"/>
                <a:gd name="connsiteY3" fmla="*/ 0 h 18272"/>
                <a:gd name="connsiteX4" fmla="*/ 8378 w 10001"/>
                <a:gd name="connsiteY4" fmla="*/ 4443 h 18272"/>
                <a:gd name="connsiteX5" fmla="*/ 9998 w 10001"/>
                <a:gd name="connsiteY5" fmla="*/ 9195 h 18272"/>
                <a:gd name="connsiteX6" fmla="*/ 8721 w 10001"/>
                <a:gd name="connsiteY6" fmla="*/ 12654 h 18272"/>
                <a:gd name="connsiteX7" fmla="*/ 6011 w 10001"/>
                <a:gd name="connsiteY7" fmla="*/ 18270 h 18272"/>
                <a:gd name="connsiteX8" fmla="*/ 3914 w 10001"/>
                <a:gd name="connsiteY8" fmla="*/ 13342 h 18272"/>
                <a:gd name="connsiteX9" fmla="*/ 2716 w 10001"/>
                <a:gd name="connsiteY9" fmla="*/ 11244 h 18272"/>
                <a:gd name="connsiteX10" fmla="*/ 1479 w 10001"/>
                <a:gd name="connsiteY10" fmla="*/ 10849 h 18272"/>
                <a:gd name="connsiteX11" fmla="*/ 4 w 10001"/>
                <a:gd name="connsiteY11" fmla="*/ 7436 h 18272"/>
                <a:gd name="connsiteX0" fmla="*/ 1 w 9998"/>
                <a:gd name="connsiteY0" fmla="*/ 7436 h 18272"/>
                <a:gd name="connsiteX1" fmla="*/ 3899 w 9998"/>
                <a:gd name="connsiteY1" fmla="*/ 4440 h 18272"/>
                <a:gd name="connsiteX2" fmla="*/ 6023 w 9998"/>
                <a:gd name="connsiteY2" fmla="*/ 0 h 18272"/>
                <a:gd name="connsiteX3" fmla="*/ 8375 w 9998"/>
                <a:gd name="connsiteY3" fmla="*/ 4443 h 18272"/>
                <a:gd name="connsiteX4" fmla="*/ 9995 w 9998"/>
                <a:gd name="connsiteY4" fmla="*/ 9195 h 18272"/>
                <a:gd name="connsiteX5" fmla="*/ 8718 w 9998"/>
                <a:gd name="connsiteY5" fmla="*/ 12654 h 18272"/>
                <a:gd name="connsiteX6" fmla="*/ 6008 w 9998"/>
                <a:gd name="connsiteY6" fmla="*/ 18270 h 18272"/>
                <a:gd name="connsiteX7" fmla="*/ 3911 w 9998"/>
                <a:gd name="connsiteY7" fmla="*/ 13342 h 18272"/>
                <a:gd name="connsiteX8" fmla="*/ 2713 w 9998"/>
                <a:gd name="connsiteY8" fmla="*/ 11244 h 18272"/>
                <a:gd name="connsiteX9" fmla="*/ 1476 w 9998"/>
                <a:gd name="connsiteY9" fmla="*/ 10849 h 18272"/>
                <a:gd name="connsiteX10" fmla="*/ 1 w 9998"/>
                <a:gd name="connsiteY10" fmla="*/ 7436 h 18272"/>
                <a:gd name="connsiteX0" fmla="*/ 35 w 8559"/>
                <a:gd name="connsiteY0" fmla="*/ 5938 h 10000"/>
                <a:gd name="connsiteX1" fmla="*/ 2459 w 8559"/>
                <a:gd name="connsiteY1" fmla="*/ 2430 h 10000"/>
                <a:gd name="connsiteX2" fmla="*/ 4583 w 8559"/>
                <a:gd name="connsiteY2" fmla="*/ 0 h 10000"/>
                <a:gd name="connsiteX3" fmla="*/ 6936 w 8559"/>
                <a:gd name="connsiteY3" fmla="*/ 2432 h 10000"/>
                <a:gd name="connsiteX4" fmla="*/ 8556 w 8559"/>
                <a:gd name="connsiteY4" fmla="*/ 5032 h 10000"/>
                <a:gd name="connsiteX5" fmla="*/ 7279 w 8559"/>
                <a:gd name="connsiteY5" fmla="*/ 6925 h 10000"/>
                <a:gd name="connsiteX6" fmla="*/ 4568 w 8559"/>
                <a:gd name="connsiteY6" fmla="*/ 9999 h 10000"/>
                <a:gd name="connsiteX7" fmla="*/ 2471 w 8559"/>
                <a:gd name="connsiteY7" fmla="*/ 7302 h 10000"/>
                <a:gd name="connsiteX8" fmla="*/ 1273 w 8559"/>
                <a:gd name="connsiteY8" fmla="*/ 6154 h 10000"/>
                <a:gd name="connsiteX9" fmla="*/ 35 w 8559"/>
                <a:gd name="connsiteY9" fmla="*/ 5938 h 10000"/>
                <a:gd name="connsiteX0" fmla="*/ 49 w 9820"/>
                <a:gd name="connsiteY0" fmla="*/ 4655 h 10000"/>
                <a:gd name="connsiteX1" fmla="*/ 2693 w 9820"/>
                <a:gd name="connsiteY1" fmla="*/ 2430 h 10000"/>
                <a:gd name="connsiteX2" fmla="*/ 5175 w 9820"/>
                <a:gd name="connsiteY2" fmla="*/ 0 h 10000"/>
                <a:gd name="connsiteX3" fmla="*/ 7924 w 9820"/>
                <a:gd name="connsiteY3" fmla="*/ 2432 h 10000"/>
                <a:gd name="connsiteX4" fmla="*/ 9816 w 9820"/>
                <a:gd name="connsiteY4" fmla="*/ 5032 h 10000"/>
                <a:gd name="connsiteX5" fmla="*/ 8324 w 9820"/>
                <a:gd name="connsiteY5" fmla="*/ 6925 h 10000"/>
                <a:gd name="connsiteX6" fmla="*/ 5157 w 9820"/>
                <a:gd name="connsiteY6" fmla="*/ 9999 h 10000"/>
                <a:gd name="connsiteX7" fmla="*/ 2707 w 9820"/>
                <a:gd name="connsiteY7" fmla="*/ 7302 h 10000"/>
                <a:gd name="connsiteX8" fmla="*/ 1307 w 9820"/>
                <a:gd name="connsiteY8" fmla="*/ 6154 h 10000"/>
                <a:gd name="connsiteX9" fmla="*/ 49 w 9820"/>
                <a:gd name="connsiteY9" fmla="*/ 4655 h 10000"/>
                <a:gd name="connsiteX0" fmla="*/ 45 w 9995"/>
                <a:gd name="connsiteY0" fmla="*/ 4655 h 10000"/>
                <a:gd name="connsiteX1" fmla="*/ 2737 w 9995"/>
                <a:gd name="connsiteY1" fmla="*/ 2430 h 10000"/>
                <a:gd name="connsiteX2" fmla="*/ 5265 w 9995"/>
                <a:gd name="connsiteY2" fmla="*/ 0 h 10000"/>
                <a:gd name="connsiteX3" fmla="*/ 8064 w 9995"/>
                <a:gd name="connsiteY3" fmla="*/ 2432 h 10000"/>
                <a:gd name="connsiteX4" fmla="*/ 9991 w 9995"/>
                <a:gd name="connsiteY4" fmla="*/ 5032 h 10000"/>
                <a:gd name="connsiteX5" fmla="*/ 8472 w 9995"/>
                <a:gd name="connsiteY5" fmla="*/ 6925 h 10000"/>
                <a:gd name="connsiteX6" fmla="*/ 5247 w 9995"/>
                <a:gd name="connsiteY6" fmla="*/ 9999 h 10000"/>
                <a:gd name="connsiteX7" fmla="*/ 2752 w 9995"/>
                <a:gd name="connsiteY7" fmla="*/ 7302 h 10000"/>
                <a:gd name="connsiteX8" fmla="*/ 1374 w 9995"/>
                <a:gd name="connsiteY8" fmla="*/ 6984 h 10000"/>
                <a:gd name="connsiteX9" fmla="*/ 45 w 9995"/>
                <a:gd name="connsiteY9" fmla="*/ 4655 h 10000"/>
                <a:gd name="connsiteX0" fmla="*/ 45 w 10000"/>
                <a:gd name="connsiteY0" fmla="*/ 5032 h 10377"/>
                <a:gd name="connsiteX1" fmla="*/ 2738 w 10000"/>
                <a:gd name="connsiteY1" fmla="*/ 2807 h 10377"/>
                <a:gd name="connsiteX2" fmla="*/ 4886 w 10000"/>
                <a:gd name="connsiteY2" fmla="*/ 0 h 10377"/>
                <a:gd name="connsiteX3" fmla="*/ 8068 w 10000"/>
                <a:gd name="connsiteY3" fmla="*/ 2809 h 10377"/>
                <a:gd name="connsiteX4" fmla="*/ 9996 w 10000"/>
                <a:gd name="connsiteY4" fmla="*/ 5409 h 10377"/>
                <a:gd name="connsiteX5" fmla="*/ 8476 w 10000"/>
                <a:gd name="connsiteY5" fmla="*/ 7302 h 10377"/>
                <a:gd name="connsiteX6" fmla="*/ 5250 w 10000"/>
                <a:gd name="connsiteY6" fmla="*/ 10376 h 10377"/>
                <a:gd name="connsiteX7" fmla="*/ 2753 w 10000"/>
                <a:gd name="connsiteY7" fmla="*/ 7679 h 10377"/>
                <a:gd name="connsiteX8" fmla="*/ 1375 w 10000"/>
                <a:gd name="connsiteY8" fmla="*/ 7361 h 10377"/>
                <a:gd name="connsiteX9" fmla="*/ 45 w 10000"/>
                <a:gd name="connsiteY9" fmla="*/ 5032 h 10377"/>
                <a:gd name="connsiteX0" fmla="*/ 45 w 10000"/>
                <a:gd name="connsiteY0" fmla="*/ 5036 h 10381"/>
                <a:gd name="connsiteX1" fmla="*/ 2738 w 10000"/>
                <a:gd name="connsiteY1" fmla="*/ 2811 h 10381"/>
                <a:gd name="connsiteX2" fmla="*/ 4886 w 10000"/>
                <a:gd name="connsiteY2" fmla="*/ 4 h 10381"/>
                <a:gd name="connsiteX3" fmla="*/ 8068 w 10000"/>
                <a:gd name="connsiteY3" fmla="*/ 2813 h 10381"/>
                <a:gd name="connsiteX4" fmla="*/ 9996 w 10000"/>
                <a:gd name="connsiteY4" fmla="*/ 5413 h 10381"/>
                <a:gd name="connsiteX5" fmla="*/ 8476 w 10000"/>
                <a:gd name="connsiteY5" fmla="*/ 7306 h 10381"/>
                <a:gd name="connsiteX6" fmla="*/ 5250 w 10000"/>
                <a:gd name="connsiteY6" fmla="*/ 10380 h 10381"/>
                <a:gd name="connsiteX7" fmla="*/ 2753 w 10000"/>
                <a:gd name="connsiteY7" fmla="*/ 7683 h 10381"/>
                <a:gd name="connsiteX8" fmla="*/ 1375 w 10000"/>
                <a:gd name="connsiteY8" fmla="*/ 7365 h 10381"/>
                <a:gd name="connsiteX9" fmla="*/ 45 w 10000"/>
                <a:gd name="connsiteY9" fmla="*/ 5036 h 10381"/>
                <a:gd name="connsiteX0" fmla="*/ 45 w 10000"/>
                <a:gd name="connsiteY0" fmla="*/ 5036 h 10796"/>
                <a:gd name="connsiteX1" fmla="*/ 2738 w 10000"/>
                <a:gd name="connsiteY1" fmla="*/ 2811 h 10796"/>
                <a:gd name="connsiteX2" fmla="*/ 4886 w 10000"/>
                <a:gd name="connsiteY2" fmla="*/ 4 h 10796"/>
                <a:gd name="connsiteX3" fmla="*/ 8068 w 10000"/>
                <a:gd name="connsiteY3" fmla="*/ 2813 h 10796"/>
                <a:gd name="connsiteX4" fmla="*/ 9996 w 10000"/>
                <a:gd name="connsiteY4" fmla="*/ 5413 h 10796"/>
                <a:gd name="connsiteX5" fmla="*/ 8476 w 10000"/>
                <a:gd name="connsiteY5" fmla="*/ 7306 h 10796"/>
                <a:gd name="connsiteX6" fmla="*/ 5202 w 10000"/>
                <a:gd name="connsiteY6" fmla="*/ 10795 h 10796"/>
                <a:gd name="connsiteX7" fmla="*/ 2753 w 10000"/>
                <a:gd name="connsiteY7" fmla="*/ 7683 h 10796"/>
                <a:gd name="connsiteX8" fmla="*/ 1375 w 10000"/>
                <a:gd name="connsiteY8" fmla="*/ 7365 h 10796"/>
                <a:gd name="connsiteX9" fmla="*/ 45 w 10000"/>
                <a:gd name="connsiteY9" fmla="*/ 5036 h 10796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795">
                  <a:moveTo>
                    <a:pt x="45" y="5036"/>
                  </a:moveTo>
                  <a:cubicBezTo>
                    <a:pt x="272" y="4277"/>
                    <a:pt x="1931" y="3650"/>
                    <a:pt x="2738" y="2811"/>
                  </a:cubicBezTo>
                  <a:cubicBezTo>
                    <a:pt x="3545" y="1972"/>
                    <a:pt x="3352" y="117"/>
                    <a:pt x="4886" y="4"/>
                  </a:cubicBezTo>
                  <a:cubicBezTo>
                    <a:pt x="6420" y="-109"/>
                    <a:pt x="7216" y="1912"/>
                    <a:pt x="8068" y="2813"/>
                  </a:cubicBezTo>
                  <a:cubicBezTo>
                    <a:pt x="8920" y="3715"/>
                    <a:pt x="9928" y="3420"/>
                    <a:pt x="9996" y="5413"/>
                  </a:cubicBezTo>
                  <a:cubicBezTo>
                    <a:pt x="10064" y="7406"/>
                    <a:pt x="9275" y="6409"/>
                    <a:pt x="8476" y="7306"/>
                  </a:cubicBezTo>
                  <a:cubicBezTo>
                    <a:pt x="7677" y="8203"/>
                    <a:pt x="7086" y="10770"/>
                    <a:pt x="5202" y="10795"/>
                  </a:cubicBezTo>
                  <a:cubicBezTo>
                    <a:pt x="3318" y="10820"/>
                    <a:pt x="3391" y="8255"/>
                    <a:pt x="2753" y="7683"/>
                  </a:cubicBezTo>
                  <a:cubicBezTo>
                    <a:pt x="2115" y="7111"/>
                    <a:pt x="2326" y="7496"/>
                    <a:pt x="1375" y="7365"/>
                  </a:cubicBezTo>
                  <a:cubicBezTo>
                    <a:pt x="493" y="6773"/>
                    <a:pt x="-182" y="5795"/>
                    <a:pt x="45" y="503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2" name="Group 261"/>
            <p:cNvGrpSpPr/>
            <p:nvPr/>
          </p:nvGrpSpPr>
          <p:grpSpPr>
            <a:xfrm>
              <a:off x="-1935370" y="2935816"/>
              <a:ext cx="2333625" cy="1590649"/>
              <a:chOff x="833331" y="2873352"/>
              <a:chExt cx="2333625" cy="1590649"/>
            </a:xfrm>
          </p:grpSpPr>
          <p:grpSp>
            <p:nvGrpSpPr>
              <p:cNvPr id="263" name="Group 262"/>
              <p:cNvGrpSpPr/>
              <p:nvPr/>
            </p:nvGrpSpPr>
            <p:grpSpPr>
              <a:xfrm>
                <a:off x="1736090" y="287335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312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316" name="Oval 315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17" name="Rectangle 316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18" name="Oval 317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19" name="Freeform 318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0" name="Freeform 319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1" name="Freeform 320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2" name="Freeform 321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323" name="Straight Connector 322"/>
                  <p:cNvCxnSpPr>
                    <a:endCxn id="31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4" name="Straight Connector 323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3" name="Group 312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314" name="Oval 313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5" name="TextBox 314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1b</a:t>
                    </a:r>
                  </a:p>
                </p:txBody>
              </p:sp>
            </p:grpSp>
          </p:grpSp>
          <p:grpSp>
            <p:nvGrpSpPr>
              <p:cNvPr id="264" name="Group 263"/>
              <p:cNvGrpSpPr/>
              <p:nvPr/>
            </p:nvGrpSpPr>
            <p:grpSpPr>
              <a:xfrm>
                <a:off x="1740320" y="409466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99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303" name="Oval 302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04" name="Rectangle 303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5" name="Oval 304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06" name="Freeform 305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7" name="Freeform 306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8" name="Freeform 307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9" name="Freeform 308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310" name="Straight Connector 309"/>
                  <p:cNvCxnSpPr>
                    <a:endCxn id="305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1" name="Straight Connector 310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0" name="Group 299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301" name="Oval 300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2" name="TextBox 301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1d</a:t>
                    </a:r>
                  </a:p>
                </p:txBody>
              </p:sp>
            </p:grpSp>
          </p:grpSp>
          <p:grpSp>
            <p:nvGrpSpPr>
              <p:cNvPr id="265" name="Group 264"/>
              <p:cNvGrpSpPr/>
              <p:nvPr/>
            </p:nvGrpSpPr>
            <p:grpSpPr>
              <a:xfrm>
                <a:off x="2601806" y="348507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86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90" name="Oval 289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91" name="Rectangle 290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2" name="Oval 291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93" name="Freeform 292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4" name="Freeform 293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5" name="Freeform 294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6" name="Freeform 295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97" name="Straight Connector 296"/>
                  <p:cNvCxnSpPr>
                    <a:endCxn id="292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Straight Connector 297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7" name="Group 286"/>
                <p:cNvGrpSpPr/>
                <p:nvPr/>
              </p:nvGrpSpPr>
              <p:grpSpPr>
                <a:xfrm>
                  <a:off x="1770362" y="2873352"/>
                  <a:ext cx="428460" cy="369332"/>
                  <a:chOff x="667045" y="1708643"/>
                  <a:chExt cx="428460" cy="369332"/>
                </a:xfrm>
              </p:grpSpPr>
              <p:sp>
                <p:nvSpPr>
                  <p:cNvPr id="288" name="Oval 287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9" name="TextBox 288"/>
                  <p:cNvSpPr txBox="1"/>
                  <p:nvPr/>
                </p:nvSpPr>
                <p:spPr>
                  <a:xfrm>
                    <a:off x="667045" y="1708643"/>
                    <a:ext cx="428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1c</a:t>
                    </a:r>
                  </a:p>
                </p:txBody>
              </p:sp>
            </p:grpSp>
          </p:grpSp>
          <p:grpSp>
            <p:nvGrpSpPr>
              <p:cNvPr id="266" name="Group 265"/>
              <p:cNvGrpSpPr/>
              <p:nvPr/>
            </p:nvGrpSpPr>
            <p:grpSpPr>
              <a:xfrm>
                <a:off x="833331" y="347871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73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77" name="Oval 276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78" name="Rectangle 277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79" name="Oval 278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80" name="Freeform 279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1" name="Freeform 280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2" name="Freeform 281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3" name="Freeform 282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84" name="Straight Connector 283"/>
                  <p:cNvCxnSpPr>
                    <a:endCxn id="279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Straight Connector 284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4" name="Group 273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75" name="Oval 274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6" name="TextBox 275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1a</a:t>
                    </a:r>
                  </a:p>
                </p:txBody>
              </p:sp>
            </p:grpSp>
          </p:grpSp>
          <p:cxnSp>
            <p:nvCxnSpPr>
              <p:cNvPr id="269" name="Straight Connector 268"/>
              <p:cNvCxnSpPr>
                <a:stCxn id="316" idx="7"/>
              </p:cNvCxnSpPr>
              <p:nvPr/>
            </p:nvCxnSpPr>
            <p:spPr bwMode="auto">
              <a:xfrm>
                <a:off x="2218708" y="3154477"/>
                <a:ext cx="480042" cy="3697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0" name="Straight Connector 269"/>
              <p:cNvCxnSpPr/>
              <p:nvPr/>
            </p:nvCxnSpPr>
            <p:spPr bwMode="auto">
              <a:xfrm>
                <a:off x="1315140" y="3783345"/>
                <a:ext cx="489235" cy="35258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1" name="Straight Connector 270"/>
              <p:cNvCxnSpPr/>
              <p:nvPr/>
            </p:nvCxnSpPr>
            <p:spPr bwMode="auto">
              <a:xfrm flipH="1">
                <a:off x="2196042" y="3783542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7" name="Straight Connector 336"/>
              <p:cNvCxnSpPr>
                <a:endCxn id="316" idx="2"/>
              </p:cNvCxnSpPr>
              <p:nvPr/>
            </p:nvCxnSpPr>
            <p:spPr bwMode="auto">
              <a:xfrm flipV="1">
                <a:off x="1319809" y="3078707"/>
                <a:ext cx="417868" cy="45701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97" name="Freeform 2"/>
          <p:cNvSpPr>
            <a:spLocks/>
          </p:cNvSpPr>
          <p:nvPr/>
        </p:nvSpPr>
        <p:spPr bwMode="auto">
          <a:xfrm>
            <a:off x="3285692" y="2741493"/>
            <a:ext cx="2545688" cy="1720535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8" name="Group 197"/>
          <p:cNvGrpSpPr/>
          <p:nvPr/>
        </p:nvGrpSpPr>
        <p:grpSpPr>
          <a:xfrm>
            <a:off x="3506594" y="2881517"/>
            <a:ext cx="2189884" cy="1476371"/>
            <a:chOff x="833331" y="2873352"/>
            <a:chExt cx="2333625" cy="1590649"/>
          </a:xfrm>
        </p:grpSpPr>
        <p:grpSp>
          <p:nvGrpSpPr>
            <p:cNvPr id="199" name="Group 198"/>
            <p:cNvGrpSpPr/>
            <p:nvPr/>
          </p:nvGrpSpPr>
          <p:grpSpPr>
            <a:xfrm>
              <a:off x="1736090" y="2873352"/>
              <a:ext cx="565150" cy="369332"/>
              <a:chOff x="1736090" y="2873352"/>
              <a:chExt cx="565150" cy="369332"/>
            </a:xfrm>
          </p:grpSpPr>
          <p:grpSp>
            <p:nvGrpSpPr>
              <p:cNvPr id="248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252" name="Oval 251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53" name="Rectangle 252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54" name="Oval 253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55" name="Freeform 254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56" name="Freeform 255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57" name="Freeform 256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58" name="Freeform 257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59" name="Straight Connector 258"/>
                <p:cNvCxnSpPr>
                  <a:endCxn id="254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250" name="Oval 249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1" name="TextBox 250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2b</a:t>
                  </a:r>
                </a:p>
              </p:txBody>
            </p:sp>
          </p:grpSp>
        </p:grpSp>
        <p:grpSp>
          <p:nvGrpSpPr>
            <p:cNvPr id="200" name="Group 199"/>
            <p:cNvGrpSpPr/>
            <p:nvPr/>
          </p:nvGrpSpPr>
          <p:grpSpPr>
            <a:xfrm>
              <a:off x="1740320" y="4094669"/>
              <a:ext cx="565150" cy="369332"/>
              <a:chOff x="1736090" y="2873352"/>
              <a:chExt cx="565150" cy="369332"/>
            </a:xfrm>
          </p:grpSpPr>
          <p:grpSp>
            <p:nvGrpSpPr>
              <p:cNvPr id="235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239" name="Oval 238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40" name="Rectangle 239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1" name="Oval 240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42" name="Freeform 241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3" name="Freeform 242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4" name="Freeform 243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5" name="Freeform 244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46" name="Straight Connector 245"/>
                <p:cNvCxnSpPr>
                  <a:endCxn id="241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6" name="Group 235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237" name="Oval 236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8" name="TextBox 237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2d</a:t>
                  </a:r>
                </a:p>
              </p:txBody>
            </p:sp>
          </p:grpSp>
        </p:grpSp>
        <p:grpSp>
          <p:nvGrpSpPr>
            <p:cNvPr id="201" name="Group 200"/>
            <p:cNvGrpSpPr/>
            <p:nvPr/>
          </p:nvGrpSpPr>
          <p:grpSpPr>
            <a:xfrm>
              <a:off x="2601806" y="3485072"/>
              <a:ext cx="565150" cy="369332"/>
              <a:chOff x="1736090" y="2873352"/>
              <a:chExt cx="565150" cy="369332"/>
            </a:xfrm>
          </p:grpSpPr>
          <p:grpSp>
            <p:nvGrpSpPr>
              <p:cNvPr id="222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226" name="Oval 225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27" name="Rectangle 226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28" name="Oval 227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29" name="Freeform 228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30" name="Freeform 229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31" name="Freeform 230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32" name="Freeform 231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33" name="Straight Connector 232"/>
                <p:cNvCxnSpPr>
                  <a:endCxn id="228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Straight Connector 233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/>
              <p:cNvGrpSpPr/>
              <p:nvPr/>
            </p:nvGrpSpPr>
            <p:grpSpPr>
              <a:xfrm>
                <a:off x="1770362" y="2873352"/>
                <a:ext cx="428460" cy="369332"/>
                <a:chOff x="667045" y="1708643"/>
                <a:chExt cx="428460" cy="369332"/>
              </a:xfrm>
            </p:grpSpPr>
            <p:sp>
              <p:nvSpPr>
                <p:cNvPr id="224" name="Oval 223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5" name="TextBox 224"/>
                <p:cNvSpPr txBox="1"/>
                <p:nvPr/>
              </p:nvSpPr>
              <p:spPr>
                <a:xfrm>
                  <a:off x="667045" y="1708643"/>
                  <a:ext cx="4284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2c</a:t>
                  </a:r>
                </a:p>
              </p:txBody>
            </p:sp>
          </p:grpSp>
        </p:grpSp>
        <p:grpSp>
          <p:nvGrpSpPr>
            <p:cNvPr id="202" name="Group 201"/>
            <p:cNvGrpSpPr/>
            <p:nvPr/>
          </p:nvGrpSpPr>
          <p:grpSpPr>
            <a:xfrm>
              <a:off x="833331" y="3478719"/>
              <a:ext cx="565150" cy="369332"/>
              <a:chOff x="1736090" y="2873352"/>
              <a:chExt cx="565150" cy="369332"/>
            </a:xfrm>
          </p:grpSpPr>
          <p:grpSp>
            <p:nvGrpSpPr>
              <p:cNvPr id="209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213" name="Oval 212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14" name="Rectangle 213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15" name="Oval 214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16" name="Freeform 215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17" name="Freeform 216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18" name="Freeform 217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19" name="Freeform 218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20" name="Straight Connector 219"/>
                <p:cNvCxnSpPr>
                  <a:endCxn id="215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0" name="Group 209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211" name="Oval 210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2" name="TextBox 211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2a</a:t>
                  </a:r>
                </a:p>
              </p:txBody>
            </p:sp>
          </p:grpSp>
        </p:grpSp>
        <p:cxnSp>
          <p:nvCxnSpPr>
            <p:cNvPr id="203" name="Straight Connector 202"/>
            <p:cNvCxnSpPr>
              <a:endCxn id="238" idx="0"/>
            </p:cNvCxnSpPr>
            <p:nvPr/>
          </p:nvCxnSpPr>
          <p:spPr bwMode="auto">
            <a:xfrm>
              <a:off x="1991073" y="3173114"/>
              <a:ext cx="4230" cy="92155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" name="Straight Connector 204"/>
            <p:cNvCxnSpPr/>
            <p:nvPr/>
          </p:nvCxnSpPr>
          <p:spPr bwMode="auto">
            <a:xfrm>
              <a:off x="2280478" y="3145660"/>
              <a:ext cx="435814" cy="35947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6" name="Straight Connector 205"/>
            <p:cNvCxnSpPr/>
            <p:nvPr/>
          </p:nvCxnSpPr>
          <p:spPr bwMode="auto">
            <a:xfrm>
              <a:off x="1300073" y="3768911"/>
              <a:ext cx="527386" cy="36820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7" name="Straight Connector 206"/>
            <p:cNvCxnSpPr/>
            <p:nvPr/>
          </p:nvCxnSpPr>
          <p:spPr bwMode="auto">
            <a:xfrm flipH="1">
              <a:off x="2194462" y="3713972"/>
              <a:ext cx="509583" cy="42894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33" name="Freeform 2"/>
          <p:cNvSpPr>
            <a:spLocks/>
          </p:cNvSpPr>
          <p:nvPr/>
        </p:nvSpPr>
        <p:spPr bwMode="auto">
          <a:xfrm>
            <a:off x="5507686" y="1673235"/>
            <a:ext cx="2575521" cy="1672516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4" name="Group 133"/>
          <p:cNvGrpSpPr/>
          <p:nvPr/>
        </p:nvGrpSpPr>
        <p:grpSpPr>
          <a:xfrm>
            <a:off x="5731177" y="1809351"/>
            <a:ext cx="2215548" cy="2123152"/>
            <a:chOff x="833331" y="2873352"/>
            <a:chExt cx="2333625" cy="2353163"/>
          </a:xfrm>
        </p:grpSpPr>
        <p:grpSp>
          <p:nvGrpSpPr>
            <p:cNvPr id="135" name="Group 134"/>
            <p:cNvGrpSpPr/>
            <p:nvPr/>
          </p:nvGrpSpPr>
          <p:grpSpPr>
            <a:xfrm>
              <a:off x="1736090" y="2873352"/>
              <a:ext cx="565150" cy="369332"/>
              <a:chOff x="1736090" y="2873352"/>
              <a:chExt cx="565150" cy="369332"/>
            </a:xfrm>
          </p:grpSpPr>
          <p:grpSp>
            <p:nvGrpSpPr>
              <p:cNvPr id="184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88" name="Oval 187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89" name="Rectangle 188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0" name="Oval 189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91" name="Freeform 190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2" name="Freeform 191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3" name="Freeform 192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4" name="Freeform 193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95" name="Straight Connector 194"/>
                <p:cNvCxnSpPr>
                  <a:endCxn id="190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86" name="Oval 185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7" name="TextBox 186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3b</a:t>
                  </a: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1740320" y="4094669"/>
              <a:ext cx="565150" cy="369332"/>
              <a:chOff x="1736090" y="2873352"/>
              <a:chExt cx="565150" cy="369332"/>
            </a:xfrm>
          </p:grpSpPr>
          <p:grpSp>
            <p:nvGrpSpPr>
              <p:cNvPr id="171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75" name="Oval 174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6" name="Rectangle 175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7" name="Oval 176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8" name="Freeform 177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9" name="Freeform 178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0" name="Freeform 179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1" name="Freeform 180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82" name="Straight Connector 181"/>
                <p:cNvCxnSpPr>
                  <a:endCxn id="177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2" name="Group 171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73" name="Oval 172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4" name="TextBox 173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3d</a:t>
                  </a:r>
                </a:p>
              </p:txBody>
            </p:sp>
          </p:grpSp>
        </p:grpSp>
        <p:grpSp>
          <p:nvGrpSpPr>
            <p:cNvPr id="137" name="Group 136"/>
            <p:cNvGrpSpPr/>
            <p:nvPr/>
          </p:nvGrpSpPr>
          <p:grpSpPr>
            <a:xfrm>
              <a:off x="2601806" y="3485072"/>
              <a:ext cx="565150" cy="369332"/>
              <a:chOff x="1736090" y="2873352"/>
              <a:chExt cx="565150" cy="369332"/>
            </a:xfrm>
          </p:grpSpPr>
          <p:grpSp>
            <p:nvGrpSpPr>
              <p:cNvPr id="158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62" name="Oval 161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3" name="Rectangle 162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4" name="Oval 163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5" name="Freeform 164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6" name="Freeform 165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7" name="Freeform 166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8" name="Freeform 167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69" name="Straight Connector 168"/>
                <p:cNvCxnSpPr>
                  <a:endCxn id="164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Group 158"/>
              <p:cNvGrpSpPr/>
              <p:nvPr/>
            </p:nvGrpSpPr>
            <p:grpSpPr>
              <a:xfrm>
                <a:off x="1770362" y="2873352"/>
                <a:ext cx="428460" cy="369332"/>
                <a:chOff x="667045" y="1708643"/>
                <a:chExt cx="428460" cy="369332"/>
              </a:xfrm>
            </p:grpSpPr>
            <p:sp>
              <p:nvSpPr>
                <p:cNvPr id="160" name="Oval 159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1" name="TextBox 160"/>
                <p:cNvSpPr txBox="1"/>
                <p:nvPr/>
              </p:nvSpPr>
              <p:spPr>
                <a:xfrm>
                  <a:off x="667045" y="1708643"/>
                  <a:ext cx="4284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3c</a:t>
                  </a:r>
                </a:p>
              </p:txBody>
            </p:sp>
          </p:grpSp>
        </p:grpSp>
        <p:grpSp>
          <p:nvGrpSpPr>
            <p:cNvPr id="138" name="Group 137"/>
            <p:cNvGrpSpPr/>
            <p:nvPr/>
          </p:nvGrpSpPr>
          <p:grpSpPr>
            <a:xfrm>
              <a:off x="833331" y="3478719"/>
              <a:ext cx="565150" cy="369332"/>
              <a:chOff x="1736090" y="2873352"/>
              <a:chExt cx="565150" cy="369332"/>
            </a:xfrm>
          </p:grpSpPr>
          <p:grpSp>
            <p:nvGrpSpPr>
              <p:cNvPr id="145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49" name="Oval 148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0" name="Rectangle 149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1" name="Oval 150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2" name="Freeform 151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5" name="Freeform 154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56" name="Straight Connector 155"/>
                <p:cNvCxnSpPr>
                  <a:endCxn id="151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" name="Group 145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47" name="Oval 146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8" name="TextBox 147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3a</a:t>
                  </a:r>
                </a:p>
              </p:txBody>
            </p:sp>
          </p:grpSp>
        </p:grpSp>
        <p:cxnSp>
          <p:nvCxnSpPr>
            <p:cNvPr id="140" name="Straight Connector 139"/>
            <p:cNvCxnSpPr/>
            <p:nvPr/>
          </p:nvCxnSpPr>
          <p:spPr bwMode="auto">
            <a:xfrm>
              <a:off x="1407477" y="3648621"/>
              <a:ext cx="1204913" cy="635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" name="Straight Connector 140"/>
            <p:cNvCxnSpPr>
              <a:stCxn id="188" idx="7"/>
            </p:cNvCxnSpPr>
            <p:nvPr/>
          </p:nvCxnSpPr>
          <p:spPr bwMode="auto">
            <a:xfrm>
              <a:off x="2218708" y="3154477"/>
              <a:ext cx="480042" cy="36977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" name="Straight Connector 141"/>
            <p:cNvCxnSpPr/>
            <p:nvPr/>
          </p:nvCxnSpPr>
          <p:spPr bwMode="auto">
            <a:xfrm>
              <a:off x="1300073" y="3786304"/>
              <a:ext cx="477927" cy="35707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" name="Straight Connector 143"/>
            <p:cNvCxnSpPr/>
            <p:nvPr/>
          </p:nvCxnSpPr>
          <p:spPr bwMode="auto">
            <a:xfrm flipH="1">
              <a:off x="1287553" y="3166946"/>
              <a:ext cx="508002" cy="3492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6" name="Straight Connector 325"/>
            <p:cNvCxnSpPr/>
            <p:nvPr/>
          </p:nvCxnSpPr>
          <p:spPr bwMode="auto">
            <a:xfrm flipH="1">
              <a:off x="1596702" y="5224152"/>
              <a:ext cx="673647" cy="236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28" name="Straight Connector 127"/>
          <p:cNvCxnSpPr/>
          <p:nvPr/>
        </p:nvCxnSpPr>
        <p:spPr bwMode="auto">
          <a:xfrm flipH="1" flipV="1">
            <a:off x="3046707" y="2702855"/>
            <a:ext cx="542552" cy="7812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9" name="Straight Connector 128"/>
          <p:cNvCxnSpPr/>
          <p:nvPr/>
        </p:nvCxnSpPr>
        <p:spPr bwMode="auto">
          <a:xfrm flipV="1">
            <a:off x="5523188" y="2643973"/>
            <a:ext cx="337735" cy="82312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0" name="TextBox 129"/>
          <p:cNvSpPr txBox="1"/>
          <p:nvPr/>
        </p:nvSpPr>
        <p:spPr>
          <a:xfrm>
            <a:off x="3493291" y="2801177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AS2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543950" y="1714475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AS3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707172" y="1925151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AS1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070827" y="2776082"/>
            <a:ext cx="1701734" cy="616172"/>
            <a:chOff x="7073692" y="5469792"/>
            <a:chExt cx="1701734" cy="616172"/>
          </a:xfrm>
        </p:grpSpPr>
        <p:grpSp>
          <p:nvGrpSpPr>
            <p:cNvPr id="10" name="Group 9"/>
            <p:cNvGrpSpPr/>
            <p:nvPr/>
          </p:nvGrpSpPr>
          <p:grpSpPr>
            <a:xfrm>
              <a:off x="7073692" y="5469792"/>
              <a:ext cx="1701734" cy="616172"/>
              <a:chOff x="6946249" y="5096269"/>
              <a:chExt cx="1701734" cy="616172"/>
            </a:xfrm>
          </p:grpSpPr>
          <p:sp>
            <p:nvSpPr>
              <p:cNvPr id="399" name="Freeform 2"/>
              <p:cNvSpPr>
                <a:spLocks/>
              </p:cNvSpPr>
              <p:nvPr/>
            </p:nvSpPr>
            <p:spPr bwMode="auto">
              <a:xfrm>
                <a:off x="6946249" y="5096269"/>
                <a:ext cx="1701734" cy="616172"/>
              </a:xfrm>
              <a:custGeom>
                <a:avLst/>
                <a:gdLst>
                  <a:gd name="T0" fmla="*/ 648763 w 10001"/>
                  <a:gd name="T1" fmla="*/ 34777612 h 10125"/>
                  <a:gd name="T2" fmla="*/ 115976403 w 10001"/>
                  <a:gd name="T3" fmla="*/ 13733703 h 10125"/>
                  <a:gd name="T4" fmla="*/ 507700960 w 10001"/>
                  <a:gd name="T5" fmla="*/ 8662125 h 10125"/>
                  <a:gd name="T6" fmla="*/ 810212713 w 10001"/>
                  <a:gd name="T7" fmla="*/ 0 h 10125"/>
                  <a:gd name="T8" fmla="*/ 1090015738 w 10001"/>
                  <a:gd name="T9" fmla="*/ 8687929 h 10125"/>
                  <a:gd name="T10" fmla="*/ 1310938763 w 10001"/>
                  <a:gd name="T11" fmla="*/ 4279362 h 10125"/>
                  <a:gd name="T12" fmla="*/ 1620263134 w 10001"/>
                  <a:gd name="T13" fmla="*/ 25736690 h 10125"/>
                  <a:gd name="T14" fmla="*/ 1394798364 w 10001"/>
                  <a:gd name="T15" fmla="*/ 58525268 h 10125"/>
                  <a:gd name="T16" fmla="*/ 1134622140 w 10001"/>
                  <a:gd name="T17" fmla="*/ 80266624 h 10125"/>
                  <a:gd name="T18" fmla="*/ 860820276 w 10001"/>
                  <a:gd name="T19" fmla="*/ 76142271 h 10125"/>
                  <a:gd name="T20" fmla="*/ 708996782 w 10001"/>
                  <a:gd name="T21" fmla="*/ 85346835 h 10125"/>
                  <a:gd name="T22" fmla="*/ 509322667 w 10001"/>
                  <a:gd name="T23" fmla="*/ 86268164 h 10125"/>
                  <a:gd name="T24" fmla="*/ 353443899 w 10001"/>
                  <a:gd name="T25" fmla="*/ 67979516 h 10125"/>
                  <a:gd name="T26" fmla="*/ 192536914 w 10001"/>
                  <a:gd name="T27" fmla="*/ 64535347 h 10125"/>
                  <a:gd name="T28" fmla="*/ 648763 w 10001"/>
                  <a:gd name="T29" fmla="*/ 34777612 h 101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connsiteX0" fmla="*/ 4 w 10040"/>
                  <a:gd name="connsiteY0" fmla="*/ 4039 h 10125"/>
                  <a:gd name="connsiteX1" fmla="*/ 715 w 10040"/>
                  <a:gd name="connsiteY1" fmla="*/ 1595 h 10125"/>
                  <a:gd name="connsiteX2" fmla="*/ 3130 w 10040"/>
                  <a:gd name="connsiteY2" fmla="*/ 1006 h 10125"/>
                  <a:gd name="connsiteX3" fmla="*/ 4995 w 10040"/>
                  <a:gd name="connsiteY3" fmla="*/ 0 h 10125"/>
                  <a:gd name="connsiteX4" fmla="*/ 6720 w 10040"/>
                  <a:gd name="connsiteY4" fmla="*/ 1009 h 10125"/>
                  <a:gd name="connsiteX5" fmla="*/ 9989 w 10040"/>
                  <a:gd name="connsiteY5" fmla="*/ 2989 h 10125"/>
                  <a:gd name="connsiteX6" fmla="*/ 8599 w 10040"/>
                  <a:gd name="connsiteY6" fmla="*/ 6797 h 10125"/>
                  <a:gd name="connsiteX7" fmla="*/ 6995 w 10040"/>
                  <a:gd name="connsiteY7" fmla="*/ 9322 h 10125"/>
                  <a:gd name="connsiteX8" fmla="*/ 5307 w 10040"/>
                  <a:gd name="connsiteY8" fmla="*/ 8843 h 10125"/>
                  <a:gd name="connsiteX9" fmla="*/ 4371 w 10040"/>
                  <a:gd name="connsiteY9" fmla="*/ 9912 h 10125"/>
                  <a:gd name="connsiteX10" fmla="*/ 3140 w 10040"/>
                  <a:gd name="connsiteY10" fmla="*/ 10019 h 10125"/>
                  <a:gd name="connsiteX11" fmla="*/ 2179 w 10040"/>
                  <a:gd name="connsiteY11" fmla="*/ 7895 h 10125"/>
                  <a:gd name="connsiteX12" fmla="*/ 1187 w 10040"/>
                  <a:gd name="connsiteY12" fmla="*/ 7495 h 10125"/>
                  <a:gd name="connsiteX13" fmla="*/ 4 w 10040"/>
                  <a:gd name="connsiteY13" fmla="*/ 4039 h 10125"/>
                  <a:gd name="connsiteX0" fmla="*/ 4 w 8600"/>
                  <a:gd name="connsiteY0" fmla="*/ 4042 h 10128"/>
                  <a:gd name="connsiteX1" fmla="*/ 715 w 8600"/>
                  <a:gd name="connsiteY1" fmla="*/ 1598 h 10128"/>
                  <a:gd name="connsiteX2" fmla="*/ 3130 w 8600"/>
                  <a:gd name="connsiteY2" fmla="*/ 1009 h 10128"/>
                  <a:gd name="connsiteX3" fmla="*/ 4995 w 8600"/>
                  <a:gd name="connsiteY3" fmla="*/ 3 h 10128"/>
                  <a:gd name="connsiteX4" fmla="*/ 6720 w 8600"/>
                  <a:gd name="connsiteY4" fmla="*/ 1012 h 10128"/>
                  <a:gd name="connsiteX5" fmla="*/ 8599 w 8600"/>
                  <a:gd name="connsiteY5" fmla="*/ 6800 h 10128"/>
                  <a:gd name="connsiteX6" fmla="*/ 6995 w 8600"/>
                  <a:gd name="connsiteY6" fmla="*/ 9325 h 10128"/>
                  <a:gd name="connsiteX7" fmla="*/ 5307 w 8600"/>
                  <a:gd name="connsiteY7" fmla="*/ 8846 h 10128"/>
                  <a:gd name="connsiteX8" fmla="*/ 4371 w 8600"/>
                  <a:gd name="connsiteY8" fmla="*/ 9915 h 10128"/>
                  <a:gd name="connsiteX9" fmla="*/ 3140 w 8600"/>
                  <a:gd name="connsiteY9" fmla="*/ 10022 h 10128"/>
                  <a:gd name="connsiteX10" fmla="*/ 2179 w 8600"/>
                  <a:gd name="connsiteY10" fmla="*/ 7898 h 10128"/>
                  <a:gd name="connsiteX11" fmla="*/ 1187 w 8600"/>
                  <a:gd name="connsiteY11" fmla="*/ 7498 h 10128"/>
                  <a:gd name="connsiteX12" fmla="*/ 4 w 8600"/>
                  <a:gd name="connsiteY12" fmla="*/ 4042 h 10128"/>
                  <a:gd name="connsiteX0" fmla="*/ 4 w 9326"/>
                  <a:gd name="connsiteY0" fmla="*/ 3988 h 9997"/>
                  <a:gd name="connsiteX1" fmla="*/ 830 w 9326"/>
                  <a:gd name="connsiteY1" fmla="*/ 1575 h 9997"/>
                  <a:gd name="connsiteX2" fmla="*/ 3639 w 9326"/>
                  <a:gd name="connsiteY2" fmla="*/ 993 h 9997"/>
                  <a:gd name="connsiteX3" fmla="*/ 5807 w 9326"/>
                  <a:gd name="connsiteY3" fmla="*/ 0 h 9997"/>
                  <a:gd name="connsiteX4" fmla="*/ 7813 w 9326"/>
                  <a:gd name="connsiteY4" fmla="*/ 996 h 9997"/>
                  <a:gd name="connsiteX5" fmla="*/ 9324 w 9326"/>
                  <a:gd name="connsiteY5" fmla="*/ 5746 h 9997"/>
                  <a:gd name="connsiteX6" fmla="*/ 8133 w 9326"/>
                  <a:gd name="connsiteY6" fmla="*/ 9204 h 9997"/>
                  <a:gd name="connsiteX7" fmla="*/ 6170 w 9326"/>
                  <a:gd name="connsiteY7" fmla="*/ 8731 h 9997"/>
                  <a:gd name="connsiteX8" fmla="*/ 5082 w 9326"/>
                  <a:gd name="connsiteY8" fmla="*/ 9787 h 9997"/>
                  <a:gd name="connsiteX9" fmla="*/ 3650 w 9326"/>
                  <a:gd name="connsiteY9" fmla="*/ 9892 h 9997"/>
                  <a:gd name="connsiteX10" fmla="*/ 2533 w 9326"/>
                  <a:gd name="connsiteY10" fmla="*/ 7795 h 9997"/>
                  <a:gd name="connsiteX11" fmla="*/ 1379 w 9326"/>
                  <a:gd name="connsiteY11" fmla="*/ 7400 h 9997"/>
                  <a:gd name="connsiteX12" fmla="*/ 4 w 9326"/>
                  <a:gd name="connsiteY12" fmla="*/ 3988 h 9997"/>
                  <a:gd name="connsiteX0" fmla="*/ 4 w 10001"/>
                  <a:gd name="connsiteY0" fmla="*/ 3989 h 10041"/>
                  <a:gd name="connsiteX1" fmla="*/ 890 w 10001"/>
                  <a:gd name="connsiteY1" fmla="*/ 1575 h 10041"/>
                  <a:gd name="connsiteX2" fmla="*/ 3902 w 10001"/>
                  <a:gd name="connsiteY2" fmla="*/ 993 h 10041"/>
                  <a:gd name="connsiteX3" fmla="*/ 6227 w 10001"/>
                  <a:gd name="connsiteY3" fmla="*/ 0 h 10041"/>
                  <a:gd name="connsiteX4" fmla="*/ 8378 w 10001"/>
                  <a:gd name="connsiteY4" fmla="*/ 996 h 10041"/>
                  <a:gd name="connsiteX5" fmla="*/ 9998 w 10001"/>
                  <a:gd name="connsiteY5" fmla="*/ 5748 h 10041"/>
                  <a:gd name="connsiteX6" fmla="*/ 8721 w 10001"/>
                  <a:gd name="connsiteY6" fmla="*/ 9207 h 10041"/>
                  <a:gd name="connsiteX7" fmla="*/ 5449 w 10001"/>
                  <a:gd name="connsiteY7" fmla="*/ 9790 h 10041"/>
                  <a:gd name="connsiteX8" fmla="*/ 3914 w 10001"/>
                  <a:gd name="connsiteY8" fmla="*/ 9895 h 10041"/>
                  <a:gd name="connsiteX9" fmla="*/ 2716 w 10001"/>
                  <a:gd name="connsiteY9" fmla="*/ 7797 h 10041"/>
                  <a:gd name="connsiteX10" fmla="*/ 1479 w 10001"/>
                  <a:gd name="connsiteY10" fmla="*/ 7402 h 10041"/>
                  <a:gd name="connsiteX11" fmla="*/ 4 w 10001"/>
                  <a:gd name="connsiteY11" fmla="*/ 3989 h 10041"/>
                  <a:gd name="connsiteX0" fmla="*/ 4 w 10001"/>
                  <a:gd name="connsiteY0" fmla="*/ 3989 h 14825"/>
                  <a:gd name="connsiteX1" fmla="*/ 890 w 10001"/>
                  <a:gd name="connsiteY1" fmla="*/ 1575 h 14825"/>
                  <a:gd name="connsiteX2" fmla="*/ 3902 w 10001"/>
                  <a:gd name="connsiteY2" fmla="*/ 993 h 14825"/>
                  <a:gd name="connsiteX3" fmla="*/ 6227 w 10001"/>
                  <a:gd name="connsiteY3" fmla="*/ 0 h 14825"/>
                  <a:gd name="connsiteX4" fmla="*/ 8378 w 10001"/>
                  <a:gd name="connsiteY4" fmla="*/ 996 h 14825"/>
                  <a:gd name="connsiteX5" fmla="*/ 9998 w 10001"/>
                  <a:gd name="connsiteY5" fmla="*/ 5748 h 14825"/>
                  <a:gd name="connsiteX6" fmla="*/ 8721 w 10001"/>
                  <a:gd name="connsiteY6" fmla="*/ 9207 h 14825"/>
                  <a:gd name="connsiteX7" fmla="*/ 6011 w 10001"/>
                  <a:gd name="connsiteY7" fmla="*/ 14823 h 14825"/>
                  <a:gd name="connsiteX8" fmla="*/ 3914 w 10001"/>
                  <a:gd name="connsiteY8" fmla="*/ 9895 h 14825"/>
                  <a:gd name="connsiteX9" fmla="*/ 2716 w 10001"/>
                  <a:gd name="connsiteY9" fmla="*/ 7797 h 14825"/>
                  <a:gd name="connsiteX10" fmla="*/ 1479 w 10001"/>
                  <a:gd name="connsiteY10" fmla="*/ 7402 h 14825"/>
                  <a:gd name="connsiteX11" fmla="*/ 4 w 10001"/>
                  <a:gd name="connsiteY11" fmla="*/ 3989 h 14825"/>
                  <a:gd name="connsiteX0" fmla="*/ 4 w 10001"/>
                  <a:gd name="connsiteY0" fmla="*/ 7436 h 18272"/>
                  <a:gd name="connsiteX1" fmla="*/ 890 w 10001"/>
                  <a:gd name="connsiteY1" fmla="*/ 5022 h 18272"/>
                  <a:gd name="connsiteX2" fmla="*/ 3902 w 10001"/>
                  <a:gd name="connsiteY2" fmla="*/ 4440 h 18272"/>
                  <a:gd name="connsiteX3" fmla="*/ 6026 w 10001"/>
                  <a:gd name="connsiteY3" fmla="*/ 0 h 18272"/>
                  <a:gd name="connsiteX4" fmla="*/ 8378 w 10001"/>
                  <a:gd name="connsiteY4" fmla="*/ 4443 h 18272"/>
                  <a:gd name="connsiteX5" fmla="*/ 9998 w 10001"/>
                  <a:gd name="connsiteY5" fmla="*/ 9195 h 18272"/>
                  <a:gd name="connsiteX6" fmla="*/ 8721 w 10001"/>
                  <a:gd name="connsiteY6" fmla="*/ 12654 h 18272"/>
                  <a:gd name="connsiteX7" fmla="*/ 6011 w 10001"/>
                  <a:gd name="connsiteY7" fmla="*/ 18270 h 18272"/>
                  <a:gd name="connsiteX8" fmla="*/ 3914 w 10001"/>
                  <a:gd name="connsiteY8" fmla="*/ 13342 h 18272"/>
                  <a:gd name="connsiteX9" fmla="*/ 2716 w 10001"/>
                  <a:gd name="connsiteY9" fmla="*/ 11244 h 18272"/>
                  <a:gd name="connsiteX10" fmla="*/ 1479 w 10001"/>
                  <a:gd name="connsiteY10" fmla="*/ 10849 h 18272"/>
                  <a:gd name="connsiteX11" fmla="*/ 4 w 10001"/>
                  <a:gd name="connsiteY11" fmla="*/ 7436 h 18272"/>
                  <a:gd name="connsiteX0" fmla="*/ 1 w 9998"/>
                  <a:gd name="connsiteY0" fmla="*/ 7436 h 18272"/>
                  <a:gd name="connsiteX1" fmla="*/ 3899 w 9998"/>
                  <a:gd name="connsiteY1" fmla="*/ 4440 h 18272"/>
                  <a:gd name="connsiteX2" fmla="*/ 6023 w 9998"/>
                  <a:gd name="connsiteY2" fmla="*/ 0 h 18272"/>
                  <a:gd name="connsiteX3" fmla="*/ 8375 w 9998"/>
                  <a:gd name="connsiteY3" fmla="*/ 4443 h 18272"/>
                  <a:gd name="connsiteX4" fmla="*/ 9995 w 9998"/>
                  <a:gd name="connsiteY4" fmla="*/ 9195 h 18272"/>
                  <a:gd name="connsiteX5" fmla="*/ 8718 w 9998"/>
                  <a:gd name="connsiteY5" fmla="*/ 12654 h 18272"/>
                  <a:gd name="connsiteX6" fmla="*/ 6008 w 9998"/>
                  <a:gd name="connsiteY6" fmla="*/ 18270 h 18272"/>
                  <a:gd name="connsiteX7" fmla="*/ 3911 w 9998"/>
                  <a:gd name="connsiteY7" fmla="*/ 13342 h 18272"/>
                  <a:gd name="connsiteX8" fmla="*/ 2713 w 9998"/>
                  <a:gd name="connsiteY8" fmla="*/ 11244 h 18272"/>
                  <a:gd name="connsiteX9" fmla="*/ 1476 w 9998"/>
                  <a:gd name="connsiteY9" fmla="*/ 10849 h 18272"/>
                  <a:gd name="connsiteX10" fmla="*/ 1 w 9998"/>
                  <a:gd name="connsiteY10" fmla="*/ 7436 h 18272"/>
                  <a:gd name="connsiteX0" fmla="*/ 35 w 8559"/>
                  <a:gd name="connsiteY0" fmla="*/ 5938 h 10000"/>
                  <a:gd name="connsiteX1" fmla="*/ 2459 w 8559"/>
                  <a:gd name="connsiteY1" fmla="*/ 2430 h 10000"/>
                  <a:gd name="connsiteX2" fmla="*/ 4583 w 8559"/>
                  <a:gd name="connsiteY2" fmla="*/ 0 h 10000"/>
                  <a:gd name="connsiteX3" fmla="*/ 6936 w 8559"/>
                  <a:gd name="connsiteY3" fmla="*/ 2432 h 10000"/>
                  <a:gd name="connsiteX4" fmla="*/ 8556 w 8559"/>
                  <a:gd name="connsiteY4" fmla="*/ 5032 h 10000"/>
                  <a:gd name="connsiteX5" fmla="*/ 7279 w 8559"/>
                  <a:gd name="connsiteY5" fmla="*/ 6925 h 10000"/>
                  <a:gd name="connsiteX6" fmla="*/ 4568 w 8559"/>
                  <a:gd name="connsiteY6" fmla="*/ 9999 h 10000"/>
                  <a:gd name="connsiteX7" fmla="*/ 2471 w 8559"/>
                  <a:gd name="connsiteY7" fmla="*/ 7302 h 10000"/>
                  <a:gd name="connsiteX8" fmla="*/ 1273 w 8559"/>
                  <a:gd name="connsiteY8" fmla="*/ 6154 h 10000"/>
                  <a:gd name="connsiteX9" fmla="*/ 35 w 8559"/>
                  <a:gd name="connsiteY9" fmla="*/ 5938 h 10000"/>
                  <a:gd name="connsiteX0" fmla="*/ 49 w 9820"/>
                  <a:gd name="connsiteY0" fmla="*/ 4655 h 10000"/>
                  <a:gd name="connsiteX1" fmla="*/ 2693 w 9820"/>
                  <a:gd name="connsiteY1" fmla="*/ 2430 h 10000"/>
                  <a:gd name="connsiteX2" fmla="*/ 5175 w 9820"/>
                  <a:gd name="connsiteY2" fmla="*/ 0 h 10000"/>
                  <a:gd name="connsiteX3" fmla="*/ 7924 w 9820"/>
                  <a:gd name="connsiteY3" fmla="*/ 2432 h 10000"/>
                  <a:gd name="connsiteX4" fmla="*/ 9816 w 9820"/>
                  <a:gd name="connsiteY4" fmla="*/ 5032 h 10000"/>
                  <a:gd name="connsiteX5" fmla="*/ 8324 w 9820"/>
                  <a:gd name="connsiteY5" fmla="*/ 6925 h 10000"/>
                  <a:gd name="connsiteX6" fmla="*/ 5157 w 9820"/>
                  <a:gd name="connsiteY6" fmla="*/ 9999 h 10000"/>
                  <a:gd name="connsiteX7" fmla="*/ 2707 w 9820"/>
                  <a:gd name="connsiteY7" fmla="*/ 7302 h 10000"/>
                  <a:gd name="connsiteX8" fmla="*/ 1307 w 9820"/>
                  <a:gd name="connsiteY8" fmla="*/ 6154 h 10000"/>
                  <a:gd name="connsiteX9" fmla="*/ 49 w 9820"/>
                  <a:gd name="connsiteY9" fmla="*/ 4655 h 10000"/>
                  <a:gd name="connsiteX0" fmla="*/ 45 w 9995"/>
                  <a:gd name="connsiteY0" fmla="*/ 4655 h 10000"/>
                  <a:gd name="connsiteX1" fmla="*/ 2737 w 9995"/>
                  <a:gd name="connsiteY1" fmla="*/ 2430 h 10000"/>
                  <a:gd name="connsiteX2" fmla="*/ 5265 w 9995"/>
                  <a:gd name="connsiteY2" fmla="*/ 0 h 10000"/>
                  <a:gd name="connsiteX3" fmla="*/ 8064 w 9995"/>
                  <a:gd name="connsiteY3" fmla="*/ 2432 h 10000"/>
                  <a:gd name="connsiteX4" fmla="*/ 9991 w 9995"/>
                  <a:gd name="connsiteY4" fmla="*/ 5032 h 10000"/>
                  <a:gd name="connsiteX5" fmla="*/ 8472 w 9995"/>
                  <a:gd name="connsiteY5" fmla="*/ 6925 h 10000"/>
                  <a:gd name="connsiteX6" fmla="*/ 5247 w 9995"/>
                  <a:gd name="connsiteY6" fmla="*/ 9999 h 10000"/>
                  <a:gd name="connsiteX7" fmla="*/ 2752 w 9995"/>
                  <a:gd name="connsiteY7" fmla="*/ 7302 h 10000"/>
                  <a:gd name="connsiteX8" fmla="*/ 1374 w 9995"/>
                  <a:gd name="connsiteY8" fmla="*/ 6984 h 10000"/>
                  <a:gd name="connsiteX9" fmla="*/ 45 w 9995"/>
                  <a:gd name="connsiteY9" fmla="*/ 4655 h 10000"/>
                  <a:gd name="connsiteX0" fmla="*/ 45 w 10000"/>
                  <a:gd name="connsiteY0" fmla="*/ 5032 h 10377"/>
                  <a:gd name="connsiteX1" fmla="*/ 2738 w 10000"/>
                  <a:gd name="connsiteY1" fmla="*/ 2807 h 10377"/>
                  <a:gd name="connsiteX2" fmla="*/ 4886 w 10000"/>
                  <a:gd name="connsiteY2" fmla="*/ 0 h 10377"/>
                  <a:gd name="connsiteX3" fmla="*/ 8068 w 10000"/>
                  <a:gd name="connsiteY3" fmla="*/ 2809 h 10377"/>
                  <a:gd name="connsiteX4" fmla="*/ 9996 w 10000"/>
                  <a:gd name="connsiteY4" fmla="*/ 5409 h 10377"/>
                  <a:gd name="connsiteX5" fmla="*/ 8476 w 10000"/>
                  <a:gd name="connsiteY5" fmla="*/ 7302 h 10377"/>
                  <a:gd name="connsiteX6" fmla="*/ 5250 w 10000"/>
                  <a:gd name="connsiteY6" fmla="*/ 10376 h 10377"/>
                  <a:gd name="connsiteX7" fmla="*/ 2753 w 10000"/>
                  <a:gd name="connsiteY7" fmla="*/ 7679 h 10377"/>
                  <a:gd name="connsiteX8" fmla="*/ 1375 w 10000"/>
                  <a:gd name="connsiteY8" fmla="*/ 7361 h 10377"/>
                  <a:gd name="connsiteX9" fmla="*/ 45 w 10000"/>
                  <a:gd name="connsiteY9" fmla="*/ 5032 h 10377"/>
                  <a:gd name="connsiteX0" fmla="*/ 45 w 10000"/>
                  <a:gd name="connsiteY0" fmla="*/ 5036 h 10381"/>
                  <a:gd name="connsiteX1" fmla="*/ 2738 w 10000"/>
                  <a:gd name="connsiteY1" fmla="*/ 2811 h 10381"/>
                  <a:gd name="connsiteX2" fmla="*/ 4886 w 10000"/>
                  <a:gd name="connsiteY2" fmla="*/ 4 h 10381"/>
                  <a:gd name="connsiteX3" fmla="*/ 8068 w 10000"/>
                  <a:gd name="connsiteY3" fmla="*/ 2813 h 10381"/>
                  <a:gd name="connsiteX4" fmla="*/ 9996 w 10000"/>
                  <a:gd name="connsiteY4" fmla="*/ 5413 h 10381"/>
                  <a:gd name="connsiteX5" fmla="*/ 8476 w 10000"/>
                  <a:gd name="connsiteY5" fmla="*/ 7306 h 10381"/>
                  <a:gd name="connsiteX6" fmla="*/ 5250 w 10000"/>
                  <a:gd name="connsiteY6" fmla="*/ 10380 h 10381"/>
                  <a:gd name="connsiteX7" fmla="*/ 2753 w 10000"/>
                  <a:gd name="connsiteY7" fmla="*/ 7683 h 10381"/>
                  <a:gd name="connsiteX8" fmla="*/ 1375 w 10000"/>
                  <a:gd name="connsiteY8" fmla="*/ 7365 h 10381"/>
                  <a:gd name="connsiteX9" fmla="*/ 45 w 10000"/>
                  <a:gd name="connsiteY9" fmla="*/ 5036 h 10381"/>
                  <a:gd name="connsiteX0" fmla="*/ 45 w 10000"/>
                  <a:gd name="connsiteY0" fmla="*/ 5036 h 10796"/>
                  <a:gd name="connsiteX1" fmla="*/ 2738 w 10000"/>
                  <a:gd name="connsiteY1" fmla="*/ 2811 h 10796"/>
                  <a:gd name="connsiteX2" fmla="*/ 4886 w 10000"/>
                  <a:gd name="connsiteY2" fmla="*/ 4 h 10796"/>
                  <a:gd name="connsiteX3" fmla="*/ 8068 w 10000"/>
                  <a:gd name="connsiteY3" fmla="*/ 2813 h 10796"/>
                  <a:gd name="connsiteX4" fmla="*/ 9996 w 10000"/>
                  <a:gd name="connsiteY4" fmla="*/ 5413 h 10796"/>
                  <a:gd name="connsiteX5" fmla="*/ 8476 w 10000"/>
                  <a:gd name="connsiteY5" fmla="*/ 7306 h 10796"/>
                  <a:gd name="connsiteX6" fmla="*/ 5202 w 10000"/>
                  <a:gd name="connsiteY6" fmla="*/ 10795 h 10796"/>
                  <a:gd name="connsiteX7" fmla="*/ 2753 w 10000"/>
                  <a:gd name="connsiteY7" fmla="*/ 7683 h 10796"/>
                  <a:gd name="connsiteX8" fmla="*/ 1375 w 10000"/>
                  <a:gd name="connsiteY8" fmla="*/ 7365 h 10796"/>
                  <a:gd name="connsiteX9" fmla="*/ 45 w 10000"/>
                  <a:gd name="connsiteY9" fmla="*/ 5036 h 10796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 w 9959"/>
                  <a:gd name="connsiteY0" fmla="*/ 5593 h 11352"/>
                  <a:gd name="connsiteX1" fmla="*/ 1089 w 9959"/>
                  <a:gd name="connsiteY1" fmla="*/ 469 h 11352"/>
                  <a:gd name="connsiteX2" fmla="*/ 4845 w 9959"/>
                  <a:gd name="connsiteY2" fmla="*/ 561 h 11352"/>
                  <a:gd name="connsiteX3" fmla="*/ 8027 w 9959"/>
                  <a:gd name="connsiteY3" fmla="*/ 3370 h 11352"/>
                  <a:gd name="connsiteX4" fmla="*/ 9955 w 9959"/>
                  <a:gd name="connsiteY4" fmla="*/ 5970 h 11352"/>
                  <a:gd name="connsiteX5" fmla="*/ 8435 w 9959"/>
                  <a:gd name="connsiteY5" fmla="*/ 7863 h 11352"/>
                  <a:gd name="connsiteX6" fmla="*/ 5161 w 9959"/>
                  <a:gd name="connsiteY6" fmla="*/ 11352 h 11352"/>
                  <a:gd name="connsiteX7" fmla="*/ 2712 w 9959"/>
                  <a:gd name="connsiteY7" fmla="*/ 8240 h 11352"/>
                  <a:gd name="connsiteX8" fmla="*/ 1334 w 9959"/>
                  <a:gd name="connsiteY8" fmla="*/ 7922 h 11352"/>
                  <a:gd name="connsiteX9" fmla="*/ 4 w 9959"/>
                  <a:gd name="connsiteY9" fmla="*/ 5593 h 11352"/>
                  <a:gd name="connsiteX0" fmla="*/ 0 w 11223"/>
                  <a:gd name="connsiteY0" fmla="*/ 3835 h 9929"/>
                  <a:gd name="connsiteX1" fmla="*/ 2316 w 11223"/>
                  <a:gd name="connsiteY1" fmla="*/ 342 h 9929"/>
                  <a:gd name="connsiteX2" fmla="*/ 6088 w 11223"/>
                  <a:gd name="connsiteY2" fmla="*/ 423 h 9929"/>
                  <a:gd name="connsiteX3" fmla="*/ 9283 w 11223"/>
                  <a:gd name="connsiteY3" fmla="*/ 2898 h 9929"/>
                  <a:gd name="connsiteX4" fmla="*/ 11219 w 11223"/>
                  <a:gd name="connsiteY4" fmla="*/ 5188 h 9929"/>
                  <a:gd name="connsiteX5" fmla="*/ 9693 w 11223"/>
                  <a:gd name="connsiteY5" fmla="*/ 6856 h 9929"/>
                  <a:gd name="connsiteX6" fmla="*/ 6405 w 11223"/>
                  <a:gd name="connsiteY6" fmla="*/ 9929 h 9929"/>
                  <a:gd name="connsiteX7" fmla="*/ 3946 w 11223"/>
                  <a:gd name="connsiteY7" fmla="*/ 7188 h 9929"/>
                  <a:gd name="connsiteX8" fmla="*/ 2562 w 11223"/>
                  <a:gd name="connsiteY8" fmla="*/ 6908 h 9929"/>
                  <a:gd name="connsiteX9" fmla="*/ 0 w 11223"/>
                  <a:gd name="connsiteY9" fmla="*/ 3835 h 9929"/>
                  <a:gd name="connsiteX0" fmla="*/ 0 w 9999"/>
                  <a:gd name="connsiteY0" fmla="*/ 3862 h 10000"/>
                  <a:gd name="connsiteX1" fmla="*/ 2064 w 9999"/>
                  <a:gd name="connsiteY1" fmla="*/ 344 h 10000"/>
                  <a:gd name="connsiteX2" fmla="*/ 5425 w 9999"/>
                  <a:gd name="connsiteY2" fmla="*/ 426 h 10000"/>
                  <a:gd name="connsiteX3" fmla="*/ 8271 w 9999"/>
                  <a:gd name="connsiteY3" fmla="*/ 2919 h 10000"/>
                  <a:gd name="connsiteX4" fmla="*/ 9996 w 9999"/>
                  <a:gd name="connsiteY4" fmla="*/ 5225 h 10000"/>
                  <a:gd name="connsiteX5" fmla="*/ 8637 w 9999"/>
                  <a:gd name="connsiteY5" fmla="*/ 6905 h 10000"/>
                  <a:gd name="connsiteX6" fmla="*/ 5707 w 9999"/>
                  <a:gd name="connsiteY6" fmla="*/ 10000 h 10000"/>
                  <a:gd name="connsiteX7" fmla="*/ 2283 w 9999"/>
                  <a:gd name="connsiteY7" fmla="*/ 6957 h 10000"/>
                  <a:gd name="connsiteX8" fmla="*/ 0 w 9999"/>
                  <a:gd name="connsiteY8" fmla="*/ 3862 h 10000"/>
                  <a:gd name="connsiteX0" fmla="*/ 124 w 10124"/>
                  <a:gd name="connsiteY0" fmla="*/ 3862 h 10000"/>
                  <a:gd name="connsiteX1" fmla="*/ 2188 w 10124"/>
                  <a:gd name="connsiteY1" fmla="*/ 344 h 10000"/>
                  <a:gd name="connsiteX2" fmla="*/ 5550 w 10124"/>
                  <a:gd name="connsiteY2" fmla="*/ 426 h 10000"/>
                  <a:gd name="connsiteX3" fmla="*/ 8396 w 10124"/>
                  <a:gd name="connsiteY3" fmla="*/ 2919 h 10000"/>
                  <a:gd name="connsiteX4" fmla="*/ 10121 w 10124"/>
                  <a:gd name="connsiteY4" fmla="*/ 5225 h 10000"/>
                  <a:gd name="connsiteX5" fmla="*/ 8762 w 10124"/>
                  <a:gd name="connsiteY5" fmla="*/ 6905 h 10000"/>
                  <a:gd name="connsiteX6" fmla="*/ 5832 w 10124"/>
                  <a:gd name="connsiteY6" fmla="*/ 10000 h 10000"/>
                  <a:gd name="connsiteX7" fmla="*/ 124 w 10124"/>
                  <a:gd name="connsiteY7" fmla="*/ 3862 h 10000"/>
                  <a:gd name="connsiteX0" fmla="*/ 43 w 10045"/>
                  <a:gd name="connsiteY0" fmla="*/ 3862 h 6912"/>
                  <a:gd name="connsiteX1" fmla="*/ 2107 w 10045"/>
                  <a:gd name="connsiteY1" fmla="*/ 344 h 6912"/>
                  <a:gd name="connsiteX2" fmla="*/ 5469 w 10045"/>
                  <a:gd name="connsiteY2" fmla="*/ 426 h 6912"/>
                  <a:gd name="connsiteX3" fmla="*/ 8315 w 10045"/>
                  <a:gd name="connsiteY3" fmla="*/ 2919 h 6912"/>
                  <a:gd name="connsiteX4" fmla="*/ 10040 w 10045"/>
                  <a:gd name="connsiteY4" fmla="*/ 5225 h 6912"/>
                  <a:gd name="connsiteX5" fmla="*/ 8681 w 10045"/>
                  <a:gd name="connsiteY5" fmla="*/ 6905 h 6912"/>
                  <a:gd name="connsiteX6" fmla="*/ 3967 w 10045"/>
                  <a:gd name="connsiteY6" fmla="*/ 5885 h 6912"/>
                  <a:gd name="connsiteX7" fmla="*/ 43 w 10045"/>
                  <a:gd name="connsiteY7" fmla="*/ 3862 h 6912"/>
                  <a:gd name="connsiteX0" fmla="*/ 47 w 10004"/>
                  <a:gd name="connsiteY0" fmla="*/ 5106 h 9519"/>
                  <a:gd name="connsiteX1" fmla="*/ 2102 w 10004"/>
                  <a:gd name="connsiteY1" fmla="*/ 17 h 9519"/>
                  <a:gd name="connsiteX2" fmla="*/ 6651 w 10004"/>
                  <a:gd name="connsiteY2" fmla="*/ 3484 h 9519"/>
                  <a:gd name="connsiteX3" fmla="*/ 8282 w 10004"/>
                  <a:gd name="connsiteY3" fmla="*/ 3742 h 9519"/>
                  <a:gd name="connsiteX4" fmla="*/ 9999 w 10004"/>
                  <a:gd name="connsiteY4" fmla="*/ 7078 h 9519"/>
                  <a:gd name="connsiteX5" fmla="*/ 8646 w 10004"/>
                  <a:gd name="connsiteY5" fmla="*/ 9509 h 9519"/>
                  <a:gd name="connsiteX6" fmla="*/ 3953 w 10004"/>
                  <a:gd name="connsiteY6" fmla="*/ 8033 h 9519"/>
                  <a:gd name="connsiteX7" fmla="*/ 47 w 10004"/>
                  <a:gd name="connsiteY7" fmla="*/ 5106 h 9519"/>
                  <a:gd name="connsiteX0" fmla="*/ 43 w 9996"/>
                  <a:gd name="connsiteY0" fmla="*/ 6232 h 10868"/>
                  <a:gd name="connsiteX1" fmla="*/ 2097 w 9996"/>
                  <a:gd name="connsiteY1" fmla="*/ 886 h 10868"/>
                  <a:gd name="connsiteX2" fmla="*/ 5642 w 9996"/>
                  <a:gd name="connsiteY2" fmla="*/ 385 h 10868"/>
                  <a:gd name="connsiteX3" fmla="*/ 8275 w 9996"/>
                  <a:gd name="connsiteY3" fmla="*/ 4799 h 10868"/>
                  <a:gd name="connsiteX4" fmla="*/ 9991 w 9996"/>
                  <a:gd name="connsiteY4" fmla="*/ 8304 h 10868"/>
                  <a:gd name="connsiteX5" fmla="*/ 8639 w 9996"/>
                  <a:gd name="connsiteY5" fmla="*/ 10857 h 10868"/>
                  <a:gd name="connsiteX6" fmla="*/ 3947 w 9996"/>
                  <a:gd name="connsiteY6" fmla="*/ 9307 h 10868"/>
                  <a:gd name="connsiteX7" fmla="*/ 43 w 9996"/>
                  <a:gd name="connsiteY7" fmla="*/ 6232 h 10868"/>
                  <a:gd name="connsiteX0" fmla="*/ 43 w 10004"/>
                  <a:gd name="connsiteY0" fmla="*/ 5543 h 9809"/>
                  <a:gd name="connsiteX1" fmla="*/ 2098 w 10004"/>
                  <a:gd name="connsiteY1" fmla="*/ 624 h 9809"/>
                  <a:gd name="connsiteX2" fmla="*/ 5644 w 10004"/>
                  <a:gd name="connsiteY2" fmla="*/ 163 h 9809"/>
                  <a:gd name="connsiteX3" fmla="*/ 8163 w 10004"/>
                  <a:gd name="connsiteY3" fmla="*/ 1492 h 9809"/>
                  <a:gd name="connsiteX4" fmla="*/ 9995 w 10004"/>
                  <a:gd name="connsiteY4" fmla="*/ 7450 h 9809"/>
                  <a:gd name="connsiteX5" fmla="*/ 8642 w 10004"/>
                  <a:gd name="connsiteY5" fmla="*/ 9799 h 9809"/>
                  <a:gd name="connsiteX6" fmla="*/ 3949 w 10004"/>
                  <a:gd name="connsiteY6" fmla="*/ 8373 h 9809"/>
                  <a:gd name="connsiteX7" fmla="*/ 43 w 10004"/>
                  <a:gd name="connsiteY7" fmla="*/ 5543 h 9809"/>
                  <a:gd name="connsiteX0" fmla="*/ 43 w 8950"/>
                  <a:gd name="connsiteY0" fmla="*/ 5651 h 10081"/>
                  <a:gd name="connsiteX1" fmla="*/ 2097 w 8950"/>
                  <a:gd name="connsiteY1" fmla="*/ 636 h 10081"/>
                  <a:gd name="connsiteX2" fmla="*/ 5642 w 8950"/>
                  <a:gd name="connsiteY2" fmla="*/ 166 h 10081"/>
                  <a:gd name="connsiteX3" fmla="*/ 8160 w 8950"/>
                  <a:gd name="connsiteY3" fmla="*/ 1521 h 10081"/>
                  <a:gd name="connsiteX4" fmla="*/ 8473 w 8950"/>
                  <a:gd name="connsiteY4" fmla="*/ 5322 h 10081"/>
                  <a:gd name="connsiteX5" fmla="*/ 8639 w 8950"/>
                  <a:gd name="connsiteY5" fmla="*/ 9990 h 10081"/>
                  <a:gd name="connsiteX6" fmla="*/ 3947 w 8950"/>
                  <a:gd name="connsiteY6" fmla="*/ 8536 h 10081"/>
                  <a:gd name="connsiteX7" fmla="*/ 43 w 8950"/>
                  <a:gd name="connsiteY7" fmla="*/ 5651 h 10081"/>
                  <a:gd name="connsiteX0" fmla="*/ 48 w 9651"/>
                  <a:gd name="connsiteY0" fmla="*/ 5606 h 8648"/>
                  <a:gd name="connsiteX1" fmla="*/ 2343 w 9651"/>
                  <a:gd name="connsiteY1" fmla="*/ 631 h 8648"/>
                  <a:gd name="connsiteX2" fmla="*/ 6304 w 9651"/>
                  <a:gd name="connsiteY2" fmla="*/ 165 h 8648"/>
                  <a:gd name="connsiteX3" fmla="*/ 9117 w 9651"/>
                  <a:gd name="connsiteY3" fmla="*/ 1509 h 8648"/>
                  <a:gd name="connsiteX4" fmla="*/ 9467 w 9651"/>
                  <a:gd name="connsiteY4" fmla="*/ 5279 h 8648"/>
                  <a:gd name="connsiteX5" fmla="*/ 6997 w 9651"/>
                  <a:gd name="connsiteY5" fmla="*/ 8019 h 8648"/>
                  <a:gd name="connsiteX6" fmla="*/ 4410 w 9651"/>
                  <a:gd name="connsiteY6" fmla="*/ 8467 h 8648"/>
                  <a:gd name="connsiteX7" fmla="*/ 48 w 9651"/>
                  <a:gd name="connsiteY7" fmla="*/ 5606 h 8648"/>
                  <a:gd name="connsiteX0" fmla="*/ 41 w 9991"/>
                  <a:gd name="connsiteY0" fmla="*/ 6482 h 9316"/>
                  <a:gd name="connsiteX1" fmla="*/ 2419 w 9991"/>
                  <a:gd name="connsiteY1" fmla="*/ 730 h 9316"/>
                  <a:gd name="connsiteX2" fmla="*/ 6523 w 9991"/>
                  <a:gd name="connsiteY2" fmla="*/ 191 h 9316"/>
                  <a:gd name="connsiteX3" fmla="*/ 9438 w 9991"/>
                  <a:gd name="connsiteY3" fmla="*/ 1745 h 9316"/>
                  <a:gd name="connsiteX4" fmla="*/ 9800 w 9991"/>
                  <a:gd name="connsiteY4" fmla="*/ 6104 h 9316"/>
                  <a:gd name="connsiteX5" fmla="*/ 7241 w 9991"/>
                  <a:gd name="connsiteY5" fmla="*/ 9273 h 9316"/>
                  <a:gd name="connsiteX6" fmla="*/ 1411 w 9991"/>
                  <a:gd name="connsiteY6" fmla="*/ 7856 h 9316"/>
                  <a:gd name="connsiteX7" fmla="*/ 41 w 9991"/>
                  <a:gd name="connsiteY7" fmla="*/ 6482 h 9316"/>
                  <a:gd name="connsiteX0" fmla="*/ 19 w 10708"/>
                  <a:gd name="connsiteY0" fmla="*/ 7721 h 10038"/>
                  <a:gd name="connsiteX1" fmla="*/ 3129 w 10708"/>
                  <a:gd name="connsiteY1" fmla="*/ 825 h 10038"/>
                  <a:gd name="connsiteX2" fmla="*/ 7237 w 10708"/>
                  <a:gd name="connsiteY2" fmla="*/ 246 h 10038"/>
                  <a:gd name="connsiteX3" fmla="*/ 10155 w 10708"/>
                  <a:gd name="connsiteY3" fmla="*/ 1914 h 10038"/>
                  <a:gd name="connsiteX4" fmla="*/ 10517 w 10708"/>
                  <a:gd name="connsiteY4" fmla="*/ 6593 h 10038"/>
                  <a:gd name="connsiteX5" fmla="*/ 7956 w 10708"/>
                  <a:gd name="connsiteY5" fmla="*/ 9995 h 10038"/>
                  <a:gd name="connsiteX6" fmla="*/ 2120 w 10708"/>
                  <a:gd name="connsiteY6" fmla="*/ 8474 h 10038"/>
                  <a:gd name="connsiteX7" fmla="*/ 19 w 10708"/>
                  <a:gd name="connsiteY7" fmla="*/ 7721 h 10038"/>
                  <a:gd name="connsiteX0" fmla="*/ 359 w 11048"/>
                  <a:gd name="connsiteY0" fmla="*/ 7721 h 10038"/>
                  <a:gd name="connsiteX1" fmla="*/ 3469 w 11048"/>
                  <a:gd name="connsiteY1" fmla="*/ 825 h 10038"/>
                  <a:gd name="connsiteX2" fmla="*/ 7577 w 11048"/>
                  <a:gd name="connsiteY2" fmla="*/ 246 h 10038"/>
                  <a:gd name="connsiteX3" fmla="*/ 10495 w 11048"/>
                  <a:gd name="connsiteY3" fmla="*/ 1914 h 10038"/>
                  <a:gd name="connsiteX4" fmla="*/ 10857 w 11048"/>
                  <a:gd name="connsiteY4" fmla="*/ 6593 h 10038"/>
                  <a:gd name="connsiteX5" fmla="*/ 8296 w 11048"/>
                  <a:gd name="connsiteY5" fmla="*/ 9995 h 10038"/>
                  <a:gd name="connsiteX6" fmla="*/ 2460 w 11048"/>
                  <a:gd name="connsiteY6" fmla="*/ 8474 h 10038"/>
                  <a:gd name="connsiteX7" fmla="*/ 359 w 11048"/>
                  <a:gd name="connsiteY7" fmla="*/ 7721 h 10038"/>
                  <a:gd name="connsiteX0" fmla="*/ 359 w 11048"/>
                  <a:gd name="connsiteY0" fmla="*/ 8392 h 10075"/>
                  <a:gd name="connsiteX1" fmla="*/ 3469 w 11048"/>
                  <a:gd name="connsiteY1" fmla="*/ 864 h 10075"/>
                  <a:gd name="connsiteX2" fmla="*/ 7577 w 11048"/>
                  <a:gd name="connsiteY2" fmla="*/ 285 h 10075"/>
                  <a:gd name="connsiteX3" fmla="*/ 10495 w 11048"/>
                  <a:gd name="connsiteY3" fmla="*/ 1953 h 10075"/>
                  <a:gd name="connsiteX4" fmla="*/ 10857 w 11048"/>
                  <a:gd name="connsiteY4" fmla="*/ 6632 h 10075"/>
                  <a:gd name="connsiteX5" fmla="*/ 8296 w 11048"/>
                  <a:gd name="connsiteY5" fmla="*/ 10034 h 10075"/>
                  <a:gd name="connsiteX6" fmla="*/ 2460 w 11048"/>
                  <a:gd name="connsiteY6" fmla="*/ 8513 h 10075"/>
                  <a:gd name="connsiteX7" fmla="*/ 359 w 11048"/>
                  <a:gd name="connsiteY7" fmla="*/ 8392 h 10075"/>
                  <a:gd name="connsiteX0" fmla="*/ 371 w 11060"/>
                  <a:gd name="connsiteY0" fmla="*/ 8392 h 10075"/>
                  <a:gd name="connsiteX1" fmla="*/ 3481 w 11060"/>
                  <a:gd name="connsiteY1" fmla="*/ 864 h 10075"/>
                  <a:gd name="connsiteX2" fmla="*/ 7589 w 11060"/>
                  <a:gd name="connsiteY2" fmla="*/ 285 h 10075"/>
                  <a:gd name="connsiteX3" fmla="*/ 10507 w 11060"/>
                  <a:gd name="connsiteY3" fmla="*/ 1953 h 10075"/>
                  <a:gd name="connsiteX4" fmla="*/ 10869 w 11060"/>
                  <a:gd name="connsiteY4" fmla="*/ 6632 h 10075"/>
                  <a:gd name="connsiteX5" fmla="*/ 8308 w 11060"/>
                  <a:gd name="connsiteY5" fmla="*/ 10034 h 10075"/>
                  <a:gd name="connsiteX6" fmla="*/ 2472 w 11060"/>
                  <a:gd name="connsiteY6" fmla="*/ 8513 h 10075"/>
                  <a:gd name="connsiteX7" fmla="*/ 371 w 11060"/>
                  <a:gd name="connsiteY7" fmla="*/ 8392 h 10075"/>
                  <a:gd name="connsiteX0" fmla="*/ 54 w 10743"/>
                  <a:gd name="connsiteY0" fmla="*/ 9468 h 11151"/>
                  <a:gd name="connsiteX1" fmla="*/ 4027 w 10743"/>
                  <a:gd name="connsiteY1" fmla="*/ 495 h 11151"/>
                  <a:gd name="connsiteX2" fmla="*/ 7272 w 10743"/>
                  <a:gd name="connsiteY2" fmla="*/ 1361 h 11151"/>
                  <a:gd name="connsiteX3" fmla="*/ 10190 w 10743"/>
                  <a:gd name="connsiteY3" fmla="*/ 3029 h 11151"/>
                  <a:gd name="connsiteX4" fmla="*/ 10552 w 10743"/>
                  <a:gd name="connsiteY4" fmla="*/ 7708 h 11151"/>
                  <a:gd name="connsiteX5" fmla="*/ 7991 w 10743"/>
                  <a:gd name="connsiteY5" fmla="*/ 11110 h 11151"/>
                  <a:gd name="connsiteX6" fmla="*/ 2155 w 10743"/>
                  <a:gd name="connsiteY6" fmla="*/ 9589 h 11151"/>
                  <a:gd name="connsiteX7" fmla="*/ 54 w 10743"/>
                  <a:gd name="connsiteY7" fmla="*/ 9468 h 11151"/>
                  <a:gd name="connsiteX0" fmla="*/ 54 w 10743"/>
                  <a:gd name="connsiteY0" fmla="*/ 9506 h 11189"/>
                  <a:gd name="connsiteX1" fmla="*/ 4027 w 10743"/>
                  <a:gd name="connsiteY1" fmla="*/ 533 h 11189"/>
                  <a:gd name="connsiteX2" fmla="*/ 7272 w 10743"/>
                  <a:gd name="connsiteY2" fmla="*/ 1399 h 11189"/>
                  <a:gd name="connsiteX3" fmla="*/ 10190 w 10743"/>
                  <a:gd name="connsiteY3" fmla="*/ 3067 h 11189"/>
                  <a:gd name="connsiteX4" fmla="*/ 10552 w 10743"/>
                  <a:gd name="connsiteY4" fmla="*/ 7746 h 11189"/>
                  <a:gd name="connsiteX5" fmla="*/ 7991 w 10743"/>
                  <a:gd name="connsiteY5" fmla="*/ 11148 h 11189"/>
                  <a:gd name="connsiteX6" fmla="*/ 2155 w 10743"/>
                  <a:gd name="connsiteY6" fmla="*/ 9627 h 11189"/>
                  <a:gd name="connsiteX7" fmla="*/ 54 w 10743"/>
                  <a:gd name="connsiteY7" fmla="*/ 9506 h 11189"/>
                  <a:gd name="connsiteX0" fmla="*/ 40 w 11293"/>
                  <a:gd name="connsiteY0" fmla="*/ 9082 h 11127"/>
                  <a:gd name="connsiteX1" fmla="*/ 4577 w 11293"/>
                  <a:gd name="connsiteY1" fmla="*/ 470 h 11127"/>
                  <a:gd name="connsiteX2" fmla="*/ 7822 w 11293"/>
                  <a:gd name="connsiteY2" fmla="*/ 1336 h 11127"/>
                  <a:gd name="connsiteX3" fmla="*/ 10740 w 11293"/>
                  <a:gd name="connsiteY3" fmla="*/ 3004 h 11127"/>
                  <a:gd name="connsiteX4" fmla="*/ 11102 w 11293"/>
                  <a:gd name="connsiteY4" fmla="*/ 7683 h 11127"/>
                  <a:gd name="connsiteX5" fmla="*/ 8541 w 11293"/>
                  <a:gd name="connsiteY5" fmla="*/ 11085 h 11127"/>
                  <a:gd name="connsiteX6" fmla="*/ 2705 w 11293"/>
                  <a:gd name="connsiteY6" fmla="*/ 9564 h 11127"/>
                  <a:gd name="connsiteX7" fmla="*/ 40 w 11293"/>
                  <a:gd name="connsiteY7" fmla="*/ 9082 h 1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3" h="11127">
                    <a:moveTo>
                      <a:pt x="40" y="9082"/>
                    </a:moveTo>
                    <a:cubicBezTo>
                      <a:pt x="352" y="7566"/>
                      <a:pt x="3280" y="1761"/>
                      <a:pt x="4577" y="470"/>
                    </a:cubicBezTo>
                    <a:cubicBezTo>
                      <a:pt x="5874" y="-821"/>
                      <a:pt x="6795" y="914"/>
                      <a:pt x="7822" y="1336"/>
                    </a:cubicBezTo>
                    <a:cubicBezTo>
                      <a:pt x="8849" y="1758"/>
                      <a:pt x="10193" y="1947"/>
                      <a:pt x="10740" y="3004"/>
                    </a:cubicBezTo>
                    <a:cubicBezTo>
                      <a:pt x="11287" y="4061"/>
                      <a:pt x="11468" y="6337"/>
                      <a:pt x="11102" y="7683"/>
                    </a:cubicBezTo>
                    <a:cubicBezTo>
                      <a:pt x="10736" y="9030"/>
                      <a:pt x="9940" y="10771"/>
                      <a:pt x="8541" y="11085"/>
                    </a:cubicBezTo>
                    <a:cubicBezTo>
                      <a:pt x="7141" y="11398"/>
                      <a:pt x="4122" y="9898"/>
                      <a:pt x="2705" y="9564"/>
                    </a:cubicBezTo>
                    <a:cubicBezTo>
                      <a:pt x="1288" y="9230"/>
                      <a:pt x="-272" y="10598"/>
                      <a:pt x="40" y="9082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70" name="Group 327"/>
              <p:cNvGrpSpPr>
                <a:grpSpLocks/>
              </p:cNvGrpSpPr>
              <p:nvPr/>
            </p:nvGrpSpPr>
            <p:grpSpPr bwMode="auto">
              <a:xfrm>
                <a:off x="7908175" y="5241780"/>
                <a:ext cx="536554" cy="263548"/>
                <a:chOff x="1871277" y="1576300"/>
                <a:chExt cx="1128371" cy="437861"/>
              </a:xfrm>
            </p:grpSpPr>
            <p:sp>
              <p:nvSpPr>
                <p:cNvPr id="374" name="Oval 373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75" name="Rectangle 374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6" name="Oval 375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77" name="Freeform 376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8" name="Freeform 377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9" name="Freeform 378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80" name="Freeform 379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381" name="Straight Connector 380"/>
                <p:cNvCxnSpPr>
                  <a:endCxn id="376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Straight Connector 381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1" name="Group 370"/>
              <p:cNvGrpSpPr/>
              <p:nvPr/>
            </p:nvGrpSpPr>
            <p:grpSpPr>
              <a:xfrm>
                <a:off x="7876581" y="5223365"/>
                <a:ext cx="466894" cy="369332"/>
                <a:chOff x="599495" y="1708643"/>
                <a:chExt cx="491778" cy="409344"/>
              </a:xfrm>
            </p:grpSpPr>
            <p:sp>
              <p:nvSpPr>
                <p:cNvPr id="372" name="Oval 371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3" name="TextBox 372"/>
                <p:cNvSpPr txBox="1"/>
                <p:nvPr/>
              </p:nvSpPr>
              <p:spPr>
                <a:xfrm>
                  <a:off x="599495" y="1708643"/>
                  <a:ext cx="491778" cy="4093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  X</a:t>
                  </a:r>
                </a:p>
              </p:txBody>
            </p:sp>
          </p:grpSp>
        </p:grpSp>
        <p:cxnSp>
          <p:nvCxnSpPr>
            <p:cNvPr id="402" name="Straight Connector 401"/>
            <p:cNvCxnSpPr/>
            <p:nvPr/>
          </p:nvCxnSpPr>
          <p:spPr bwMode="auto">
            <a:xfrm flipH="1">
              <a:off x="7133690" y="5764030"/>
              <a:ext cx="870024" cy="999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oup 6"/>
          <p:cNvGrpSpPr/>
          <p:nvPr/>
        </p:nvGrpSpPr>
        <p:grpSpPr>
          <a:xfrm>
            <a:off x="5713444" y="2742076"/>
            <a:ext cx="1009362" cy="768350"/>
            <a:chOff x="5713444" y="2379268"/>
            <a:chExt cx="1009362" cy="768350"/>
          </a:xfrm>
        </p:grpSpPr>
        <p:sp>
          <p:nvSpPr>
            <p:cNvPr id="162850" name="AutoShape 118"/>
            <p:cNvSpPr>
              <a:spLocks noChangeArrowheads="1"/>
            </p:cNvSpPr>
            <p:nvPr/>
          </p:nvSpPr>
          <p:spPr bwMode="auto">
            <a:xfrm rot="17597965">
              <a:off x="5467382" y="2625330"/>
              <a:ext cx="768350" cy="276226"/>
            </a:xfrm>
            <a:prstGeom prst="leftArrow">
              <a:avLst>
                <a:gd name="adj1" fmla="val 50000"/>
                <a:gd name="adj2" fmla="val 6954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51" name="Text Box 119"/>
            <p:cNvSpPr txBox="1">
              <a:spLocks noChangeArrowheads="1"/>
            </p:cNvSpPr>
            <p:nvPr/>
          </p:nvSpPr>
          <p:spPr bwMode="auto">
            <a:xfrm>
              <a:off x="5906829" y="2784958"/>
              <a:ext cx="81597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en-US" sz="1600" i="1" dirty="0">
                  <a:solidFill>
                    <a:srgbClr val="CC0000"/>
                  </a:solidFill>
                </a:rPr>
                <a:t>AS3,X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28828" y="2801412"/>
            <a:ext cx="1260153" cy="888605"/>
            <a:chOff x="2028828" y="2438604"/>
            <a:chExt cx="1260153" cy="888605"/>
          </a:xfrm>
        </p:grpSpPr>
        <p:sp>
          <p:nvSpPr>
            <p:cNvPr id="332" name="Text Box 119"/>
            <p:cNvSpPr txBox="1">
              <a:spLocks noChangeArrowheads="1"/>
            </p:cNvSpPr>
            <p:nvPr/>
          </p:nvSpPr>
          <p:spPr bwMode="auto">
            <a:xfrm>
              <a:off x="2028828" y="3019432"/>
              <a:ext cx="126015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en-US" sz="1600" i="1" dirty="0">
                  <a:solidFill>
                    <a:srgbClr val="CC0000"/>
                  </a:solidFill>
                </a:rPr>
                <a:t>AS2,AS3,X </a:t>
              </a:r>
            </a:p>
          </p:txBody>
        </p:sp>
        <p:sp>
          <p:nvSpPr>
            <p:cNvPr id="327" name="AutoShape 118"/>
            <p:cNvSpPr>
              <a:spLocks noChangeArrowheads="1"/>
            </p:cNvSpPr>
            <p:nvPr/>
          </p:nvSpPr>
          <p:spPr bwMode="auto">
            <a:xfrm rot="3445218">
              <a:off x="2734864" y="2684666"/>
              <a:ext cx="768350" cy="276225"/>
            </a:xfrm>
            <a:prstGeom prst="leftArrow">
              <a:avLst>
                <a:gd name="adj1" fmla="val 50000"/>
                <a:gd name="adj2" fmla="val 6954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00150" y="2281383"/>
            <a:ext cx="1113456" cy="802903"/>
            <a:chOff x="4057381" y="2820739"/>
            <a:chExt cx="1113456" cy="802903"/>
          </a:xfrm>
        </p:grpSpPr>
        <p:cxnSp>
          <p:nvCxnSpPr>
            <p:cNvPr id="3" name="Straight Arrow Connector 2"/>
            <p:cNvCxnSpPr/>
            <p:nvPr/>
          </p:nvCxnSpPr>
          <p:spPr bwMode="auto">
            <a:xfrm flipH="1" flipV="1">
              <a:off x="4769093" y="2820739"/>
              <a:ext cx="401744" cy="30237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0" name="Straight Arrow Connector 329"/>
            <p:cNvCxnSpPr/>
            <p:nvPr/>
          </p:nvCxnSpPr>
          <p:spPr bwMode="auto">
            <a:xfrm flipH="1" flipV="1">
              <a:off x="4057381" y="3181458"/>
              <a:ext cx="1059565" cy="1417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1" name="Straight Arrow Connector 330"/>
            <p:cNvCxnSpPr/>
            <p:nvPr/>
          </p:nvCxnSpPr>
          <p:spPr bwMode="auto">
            <a:xfrm flipH="1">
              <a:off x="4741068" y="3344630"/>
              <a:ext cx="409376" cy="27901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325" name="Straight Connector 324"/>
          <p:cNvCxnSpPr>
            <a:stCxn id="148" idx="1"/>
          </p:cNvCxnSpPr>
          <p:nvPr/>
        </p:nvCxnSpPr>
        <p:spPr bwMode="auto">
          <a:xfrm flipH="1">
            <a:off x="3046901" y="2522161"/>
            <a:ext cx="2716814" cy="1439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" name="Group 3"/>
          <p:cNvGrpSpPr/>
          <p:nvPr/>
        </p:nvGrpSpPr>
        <p:grpSpPr>
          <a:xfrm>
            <a:off x="4617960" y="1984134"/>
            <a:ext cx="968155" cy="547957"/>
            <a:chOff x="4617960" y="1621326"/>
            <a:chExt cx="968155" cy="547957"/>
          </a:xfrm>
        </p:grpSpPr>
        <p:sp>
          <p:nvSpPr>
            <p:cNvPr id="329" name="AutoShape 118"/>
            <p:cNvSpPr>
              <a:spLocks noChangeArrowheads="1"/>
            </p:cNvSpPr>
            <p:nvPr/>
          </p:nvSpPr>
          <p:spPr bwMode="auto">
            <a:xfrm rot="21413181">
              <a:off x="4617960" y="1893058"/>
              <a:ext cx="768350" cy="276225"/>
            </a:xfrm>
            <a:prstGeom prst="leftArrow">
              <a:avLst>
                <a:gd name="adj1" fmla="val 50000"/>
                <a:gd name="adj2" fmla="val 6954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 rot="21418560">
              <a:off x="4770795" y="1621326"/>
              <a:ext cx="8153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CC0000"/>
                  </a:solidFill>
                </a:rPr>
                <a:t>AS3,X</a:t>
              </a:r>
            </a:p>
          </p:txBody>
        </p:sp>
      </p:grpSp>
      <p:sp>
        <p:nvSpPr>
          <p:cNvPr id="334" name="Rectangle 4"/>
          <p:cNvSpPr txBox="1">
            <a:spLocks noChangeArrowheads="1"/>
          </p:cNvSpPr>
          <p:nvPr/>
        </p:nvSpPr>
        <p:spPr bwMode="auto">
          <a:xfrm>
            <a:off x="3478500" y="5238590"/>
            <a:ext cx="5389671" cy="102870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293688" indent="-293688">
              <a:lnSpc>
                <a:spcPct val="90000"/>
              </a:lnSpc>
            </a:pPr>
            <a:r>
              <a:rPr lang="en-US" sz="2000" dirty="0">
                <a:cs typeface="Arial"/>
              </a:rPr>
              <a:t>1</a:t>
            </a:r>
            <a:r>
              <a:rPr lang="en-US" sz="2000" dirty="0"/>
              <a:t>d: OSPF intra-domain routing: to get to </a:t>
            </a:r>
            <a:r>
              <a:rPr lang="en-US" sz="2000" dirty="0">
                <a:cs typeface="Arial"/>
              </a:rPr>
              <a:t>1</a:t>
            </a:r>
            <a:r>
              <a:rPr lang="en-US" sz="2000" dirty="0"/>
              <a:t>c, forward over outgoing local interface </a:t>
            </a:r>
            <a:r>
              <a:rPr lang="en-US" sz="2000" dirty="0">
                <a:cs typeface="Arial"/>
              </a:rPr>
              <a:t>1</a:t>
            </a:r>
          </a:p>
        </p:txBody>
      </p:sp>
      <p:sp>
        <p:nvSpPr>
          <p:cNvPr id="328" name="TextBox 327"/>
          <p:cNvSpPr txBox="1"/>
          <p:nvPr/>
        </p:nvSpPr>
        <p:spPr>
          <a:xfrm rot="21418560">
            <a:off x="2282548" y="2116378"/>
            <a:ext cx="815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C0000"/>
                </a:solidFill>
              </a:rPr>
              <a:t>AS3,X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4729" y="1189190"/>
            <a:ext cx="7270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Q: how does router set forwarding table entry to distant prefix?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149470" y="2245331"/>
            <a:ext cx="1300492" cy="1068501"/>
            <a:chOff x="1149470" y="2245331"/>
            <a:chExt cx="1300492" cy="1068501"/>
          </a:xfrm>
        </p:grpSpPr>
        <p:sp>
          <p:nvSpPr>
            <p:cNvPr id="9" name="TextBox 8"/>
            <p:cNvSpPr txBox="1"/>
            <p:nvPr/>
          </p:nvSpPr>
          <p:spPr>
            <a:xfrm>
              <a:off x="2165447" y="2998844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</a:t>
              </a:r>
            </a:p>
          </p:txBody>
        </p:sp>
        <p:sp>
          <p:nvSpPr>
            <p:cNvPr id="336" name="TextBox 335"/>
            <p:cNvSpPr txBox="1"/>
            <p:nvPr/>
          </p:nvSpPr>
          <p:spPr>
            <a:xfrm>
              <a:off x="1458923" y="3006055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  <p:sp>
          <p:nvSpPr>
            <p:cNvPr id="338" name="TextBox 337"/>
            <p:cNvSpPr txBox="1"/>
            <p:nvPr/>
          </p:nvSpPr>
          <p:spPr>
            <a:xfrm>
              <a:off x="1149470" y="2245331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</a:t>
              </a:r>
            </a:p>
          </p:txBody>
        </p:sp>
        <p:sp>
          <p:nvSpPr>
            <p:cNvPr id="339" name="TextBox 338"/>
            <p:cNvSpPr txBox="1"/>
            <p:nvPr/>
          </p:nvSpPr>
          <p:spPr>
            <a:xfrm>
              <a:off x="1339883" y="2623598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7654" y="3379309"/>
            <a:ext cx="1694528" cy="2911109"/>
            <a:chOff x="537654" y="3379309"/>
            <a:chExt cx="1694528" cy="2911109"/>
          </a:xfrm>
        </p:grpSpPr>
        <p:sp>
          <p:nvSpPr>
            <p:cNvPr id="469" name="Freeform 468"/>
            <p:cNvSpPr/>
            <p:nvPr/>
          </p:nvSpPr>
          <p:spPr>
            <a:xfrm rot="10326036" flipH="1">
              <a:off x="771808" y="3379309"/>
              <a:ext cx="1333280" cy="959366"/>
            </a:xfrm>
            <a:custGeom>
              <a:avLst/>
              <a:gdLst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418712 w 1040633"/>
                <a:gd name="connsiteY4" fmla="*/ 1189324 h 1219697"/>
                <a:gd name="connsiteX5" fmla="*/ 139870 w 1040633"/>
                <a:gd name="connsiteY5" fmla="*/ 1191723 h 1219697"/>
                <a:gd name="connsiteX0" fmla="*/ 139870 w 1040633"/>
                <a:gd name="connsiteY0" fmla="*/ 1191723 h 1355926"/>
                <a:gd name="connsiteX1" fmla="*/ 0 w 1040633"/>
                <a:gd name="connsiteY1" fmla="*/ 0 h 1355926"/>
                <a:gd name="connsiteX2" fmla="*/ 1040633 w 1040633"/>
                <a:gd name="connsiteY2" fmla="*/ 16785 h 1355926"/>
                <a:gd name="connsiteX3" fmla="*/ 833625 w 1040633"/>
                <a:gd name="connsiteY3" fmla="*/ 1219697 h 1355926"/>
                <a:gd name="connsiteX4" fmla="*/ 139870 w 1040633"/>
                <a:gd name="connsiteY4" fmla="*/ 1191723 h 1355926"/>
                <a:gd name="connsiteX0" fmla="*/ 139870 w 1040633"/>
                <a:gd name="connsiteY0" fmla="*/ 1191723 h 1289901"/>
                <a:gd name="connsiteX1" fmla="*/ 0 w 1040633"/>
                <a:gd name="connsiteY1" fmla="*/ 0 h 1289901"/>
                <a:gd name="connsiteX2" fmla="*/ 1040633 w 1040633"/>
                <a:gd name="connsiteY2" fmla="*/ 16785 h 1289901"/>
                <a:gd name="connsiteX3" fmla="*/ 833625 w 1040633"/>
                <a:gd name="connsiteY3" fmla="*/ 1219697 h 1289901"/>
                <a:gd name="connsiteX4" fmla="*/ 139870 w 1040633"/>
                <a:gd name="connsiteY4" fmla="*/ 1191723 h 1289901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191723"/>
                <a:gd name="connsiteX1" fmla="*/ 0 w 1040633"/>
                <a:gd name="connsiteY1" fmla="*/ 0 h 1191723"/>
                <a:gd name="connsiteX2" fmla="*/ 1040633 w 1040633"/>
                <a:gd name="connsiteY2" fmla="*/ 16785 h 1191723"/>
                <a:gd name="connsiteX3" fmla="*/ 671988 w 1040633"/>
                <a:gd name="connsiteY3" fmla="*/ 1158121 h 1191723"/>
                <a:gd name="connsiteX4" fmla="*/ 139870 w 1040633"/>
                <a:gd name="connsiteY4" fmla="*/ 1191723 h 1191723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363082 w 1040633"/>
                <a:gd name="connsiteY4" fmla="*/ 1160935 h 1160935"/>
                <a:gd name="connsiteX0" fmla="*/ 448507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448507 w 1040633"/>
                <a:gd name="connsiteY4" fmla="*/ 1160935 h 1160935"/>
                <a:gd name="connsiteX0" fmla="*/ 448507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448507 w 1040633"/>
                <a:gd name="connsiteY4" fmla="*/ 1160935 h 1160935"/>
                <a:gd name="connsiteX0" fmla="*/ 448507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448507 w 1040633"/>
                <a:gd name="connsiteY4" fmla="*/ 1160935 h 1160935"/>
                <a:gd name="connsiteX0" fmla="*/ 448507 w 1325315"/>
                <a:gd name="connsiteY0" fmla="*/ 1160935 h 1160935"/>
                <a:gd name="connsiteX1" fmla="*/ 0 w 1325315"/>
                <a:gd name="connsiteY1" fmla="*/ 0 h 1160935"/>
                <a:gd name="connsiteX2" fmla="*/ 1040633 w 1325315"/>
                <a:gd name="connsiteY2" fmla="*/ 16785 h 1160935"/>
                <a:gd name="connsiteX3" fmla="*/ 1214315 w 1325315"/>
                <a:gd name="connsiteY3" fmla="*/ 1064597 h 1160935"/>
                <a:gd name="connsiteX4" fmla="*/ 448507 w 1325315"/>
                <a:gd name="connsiteY4" fmla="*/ 1160935 h 1160935"/>
                <a:gd name="connsiteX0" fmla="*/ 448507 w 1214315"/>
                <a:gd name="connsiteY0" fmla="*/ 1160935 h 1160935"/>
                <a:gd name="connsiteX1" fmla="*/ 0 w 1214315"/>
                <a:gd name="connsiteY1" fmla="*/ 0 h 1160935"/>
                <a:gd name="connsiteX2" fmla="*/ 1040633 w 1214315"/>
                <a:gd name="connsiteY2" fmla="*/ 16785 h 1160935"/>
                <a:gd name="connsiteX3" fmla="*/ 1214315 w 1214315"/>
                <a:gd name="connsiteY3" fmla="*/ 1064597 h 1160935"/>
                <a:gd name="connsiteX4" fmla="*/ 448507 w 1214315"/>
                <a:gd name="connsiteY4" fmla="*/ 1160935 h 1160935"/>
                <a:gd name="connsiteX0" fmla="*/ 448507 w 1214315"/>
                <a:gd name="connsiteY0" fmla="*/ 1160935 h 1160935"/>
                <a:gd name="connsiteX1" fmla="*/ 0 w 1214315"/>
                <a:gd name="connsiteY1" fmla="*/ 0 h 1160935"/>
                <a:gd name="connsiteX2" fmla="*/ 1040633 w 1214315"/>
                <a:gd name="connsiteY2" fmla="*/ 16785 h 1160935"/>
                <a:gd name="connsiteX3" fmla="*/ 1214315 w 1214315"/>
                <a:gd name="connsiteY3" fmla="*/ 1064597 h 1160935"/>
                <a:gd name="connsiteX4" fmla="*/ 448507 w 1214315"/>
                <a:gd name="connsiteY4" fmla="*/ 1160935 h 1160935"/>
                <a:gd name="connsiteX0" fmla="*/ 1053964 w 1214315"/>
                <a:gd name="connsiteY0" fmla="*/ 1136323 h 1136323"/>
                <a:gd name="connsiteX1" fmla="*/ 0 w 1214315"/>
                <a:gd name="connsiteY1" fmla="*/ 0 h 1136323"/>
                <a:gd name="connsiteX2" fmla="*/ 1040633 w 1214315"/>
                <a:gd name="connsiteY2" fmla="*/ 16785 h 1136323"/>
                <a:gd name="connsiteX3" fmla="*/ 1214315 w 1214315"/>
                <a:gd name="connsiteY3" fmla="*/ 1064597 h 1136323"/>
                <a:gd name="connsiteX4" fmla="*/ 1053964 w 1214315"/>
                <a:gd name="connsiteY4" fmla="*/ 1136323 h 1136323"/>
                <a:gd name="connsiteX0" fmla="*/ 1053964 w 1214315"/>
                <a:gd name="connsiteY0" fmla="*/ 1136323 h 1136323"/>
                <a:gd name="connsiteX1" fmla="*/ 0 w 1214315"/>
                <a:gd name="connsiteY1" fmla="*/ 0 h 1136323"/>
                <a:gd name="connsiteX2" fmla="*/ 1040633 w 1214315"/>
                <a:gd name="connsiteY2" fmla="*/ 16785 h 1136323"/>
                <a:gd name="connsiteX3" fmla="*/ 1214315 w 1214315"/>
                <a:gd name="connsiteY3" fmla="*/ 1064597 h 1136323"/>
                <a:gd name="connsiteX4" fmla="*/ 1053964 w 1214315"/>
                <a:gd name="connsiteY4" fmla="*/ 1136323 h 1136323"/>
                <a:gd name="connsiteX0" fmla="*/ 1053964 w 1214315"/>
                <a:gd name="connsiteY0" fmla="*/ 1136323 h 1136323"/>
                <a:gd name="connsiteX1" fmla="*/ 0 w 1214315"/>
                <a:gd name="connsiteY1" fmla="*/ 0 h 1136323"/>
                <a:gd name="connsiteX2" fmla="*/ 1040633 w 1214315"/>
                <a:gd name="connsiteY2" fmla="*/ 16785 h 1136323"/>
                <a:gd name="connsiteX3" fmla="*/ 1214315 w 1214315"/>
                <a:gd name="connsiteY3" fmla="*/ 1064597 h 1136323"/>
                <a:gd name="connsiteX4" fmla="*/ 1053964 w 1214315"/>
                <a:gd name="connsiteY4" fmla="*/ 1136323 h 1136323"/>
                <a:gd name="connsiteX0" fmla="*/ 1060159 w 1220510"/>
                <a:gd name="connsiteY0" fmla="*/ 1119627 h 1119627"/>
                <a:gd name="connsiteX1" fmla="*/ 0 w 1220510"/>
                <a:gd name="connsiteY1" fmla="*/ 249694 h 1119627"/>
                <a:gd name="connsiteX2" fmla="*/ 1046828 w 1220510"/>
                <a:gd name="connsiteY2" fmla="*/ 89 h 1119627"/>
                <a:gd name="connsiteX3" fmla="*/ 1220510 w 1220510"/>
                <a:gd name="connsiteY3" fmla="*/ 1047901 h 1119627"/>
                <a:gd name="connsiteX4" fmla="*/ 1060159 w 1220510"/>
                <a:gd name="connsiteY4" fmla="*/ 1119627 h 1119627"/>
                <a:gd name="connsiteX0" fmla="*/ 1060159 w 1220510"/>
                <a:gd name="connsiteY0" fmla="*/ 1119627 h 1119627"/>
                <a:gd name="connsiteX1" fmla="*/ 0 w 1220510"/>
                <a:gd name="connsiteY1" fmla="*/ 249694 h 1119627"/>
                <a:gd name="connsiteX2" fmla="*/ 1046828 w 1220510"/>
                <a:gd name="connsiteY2" fmla="*/ 89 h 1119627"/>
                <a:gd name="connsiteX3" fmla="*/ 1220510 w 1220510"/>
                <a:gd name="connsiteY3" fmla="*/ 1047901 h 1119627"/>
                <a:gd name="connsiteX4" fmla="*/ 1060159 w 1220510"/>
                <a:gd name="connsiteY4" fmla="*/ 1119627 h 1119627"/>
                <a:gd name="connsiteX0" fmla="*/ 1060159 w 1220510"/>
                <a:gd name="connsiteY0" fmla="*/ 1119627 h 1119627"/>
                <a:gd name="connsiteX1" fmla="*/ 0 w 1220510"/>
                <a:gd name="connsiteY1" fmla="*/ 249694 h 1119627"/>
                <a:gd name="connsiteX2" fmla="*/ 1046828 w 1220510"/>
                <a:gd name="connsiteY2" fmla="*/ 89 h 1119627"/>
                <a:gd name="connsiteX3" fmla="*/ 1220510 w 1220510"/>
                <a:gd name="connsiteY3" fmla="*/ 1047901 h 1119627"/>
                <a:gd name="connsiteX4" fmla="*/ 1060159 w 1220510"/>
                <a:gd name="connsiteY4" fmla="*/ 1119627 h 1119627"/>
                <a:gd name="connsiteX0" fmla="*/ 1060159 w 1220510"/>
                <a:gd name="connsiteY0" fmla="*/ 921649 h 921649"/>
                <a:gd name="connsiteX1" fmla="*/ 0 w 1220510"/>
                <a:gd name="connsiteY1" fmla="*/ 51716 h 921649"/>
                <a:gd name="connsiteX2" fmla="*/ 1059218 w 1220510"/>
                <a:gd name="connsiteY2" fmla="*/ 355 h 921649"/>
                <a:gd name="connsiteX3" fmla="*/ 1220510 w 1220510"/>
                <a:gd name="connsiteY3" fmla="*/ 849923 h 921649"/>
                <a:gd name="connsiteX4" fmla="*/ 1060159 w 1220510"/>
                <a:gd name="connsiteY4" fmla="*/ 921649 h 921649"/>
                <a:gd name="connsiteX0" fmla="*/ 1060159 w 1220510"/>
                <a:gd name="connsiteY0" fmla="*/ 921649 h 921649"/>
                <a:gd name="connsiteX1" fmla="*/ 0 w 1220510"/>
                <a:gd name="connsiteY1" fmla="*/ 51716 h 921649"/>
                <a:gd name="connsiteX2" fmla="*/ 1059218 w 1220510"/>
                <a:gd name="connsiteY2" fmla="*/ 355 h 921649"/>
                <a:gd name="connsiteX3" fmla="*/ 1220510 w 1220510"/>
                <a:gd name="connsiteY3" fmla="*/ 849923 h 921649"/>
                <a:gd name="connsiteX4" fmla="*/ 1060159 w 1220510"/>
                <a:gd name="connsiteY4" fmla="*/ 921649 h 921649"/>
                <a:gd name="connsiteX0" fmla="*/ 1060159 w 1220510"/>
                <a:gd name="connsiteY0" fmla="*/ 921649 h 921649"/>
                <a:gd name="connsiteX1" fmla="*/ 0 w 1220510"/>
                <a:gd name="connsiteY1" fmla="*/ 51716 h 921649"/>
                <a:gd name="connsiteX2" fmla="*/ 1059218 w 1220510"/>
                <a:gd name="connsiteY2" fmla="*/ 355 h 921649"/>
                <a:gd name="connsiteX3" fmla="*/ 1220510 w 1220510"/>
                <a:gd name="connsiteY3" fmla="*/ 849923 h 921649"/>
                <a:gd name="connsiteX4" fmla="*/ 1060159 w 1220510"/>
                <a:gd name="connsiteY4" fmla="*/ 921649 h 921649"/>
                <a:gd name="connsiteX0" fmla="*/ 1006934 w 1167285"/>
                <a:gd name="connsiteY0" fmla="*/ 967578 h 967578"/>
                <a:gd name="connsiteX1" fmla="*/ 0 w 1167285"/>
                <a:gd name="connsiteY1" fmla="*/ 0 h 967578"/>
                <a:gd name="connsiteX2" fmla="*/ 1005993 w 1167285"/>
                <a:gd name="connsiteY2" fmla="*/ 46284 h 967578"/>
                <a:gd name="connsiteX3" fmla="*/ 1167285 w 1167285"/>
                <a:gd name="connsiteY3" fmla="*/ 895852 h 967578"/>
                <a:gd name="connsiteX4" fmla="*/ 1006934 w 1167285"/>
                <a:gd name="connsiteY4" fmla="*/ 967578 h 967578"/>
                <a:gd name="connsiteX0" fmla="*/ 1006934 w 1167285"/>
                <a:gd name="connsiteY0" fmla="*/ 1132232 h 1132232"/>
                <a:gd name="connsiteX1" fmla="*/ 0 w 1167285"/>
                <a:gd name="connsiteY1" fmla="*/ 164654 h 1132232"/>
                <a:gd name="connsiteX2" fmla="*/ 991394 w 1167285"/>
                <a:gd name="connsiteY2" fmla="*/ 130 h 1132232"/>
                <a:gd name="connsiteX3" fmla="*/ 1167285 w 1167285"/>
                <a:gd name="connsiteY3" fmla="*/ 1060506 h 1132232"/>
                <a:gd name="connsiteX4" fmla="*/ 1006934 w 1167285"/>
                <a:gd name="connsiteY4" fmla="*/ 1132232 h 1132232"/>
                <a:gd name="connsiteX0" fmla="*/ 986900 w 1167285"/>
                <a:gd name="connsiteY0" fmla="*/ 1088164 h 1088164"/>
                <a:gd name="connsiteX1" fmla="*/ 0 w 1167285"/>
                <a:gd name="connsiteY1" fmla="*/ 164654 h 1088164"/>
                <a:gd name="connsiteX2" fmla="*/ 991394 w 1167285"/>
                <a:gd name="connsiteY2" fmla="*/ 130 h 1088164"/>
                <a:gd name="connsiteX3" fmla="*/ 1167285 w 1167285"/>
                <a:gd name="connsiteY3" fmla="*/ 1060506 h 1088164"/>
                <a:gd name="connsiteX4" fmla="*/ 986900 w 1167285"/>
                <a:gd name="connsiteY4" fmla="*/ 1088164 h 1088164"/>
                <a:gd name="connsiteX0" fmla="*/ 986900 w 1167285"/>
                <a:gd name="connsiteY0" fmla="*/ 1088164 h 1088164"/>
                <a:gd name="connsiteX1" fmla="*/ 0 w 1167285"/>
                <a:gd name="connsiteY1" fmla="*/ 164654 h 1088164"/>
                <a:gd name="connsiteX2" fmla="*/ 991394 w 1167285"/>
                <a:gd name="connsiteY2" fmla="*/ 130 h 1088164"/>
                <a:gd name="connsiteX3" fmla="*/ 1167285 w 1167285"/>
                <a:gd name="connsiteY3" fmla="*/ 1060506 h 1088164"/>
                <a:gd name="connsiteX4" fmla="*/ 986900 w 1167285"/>
                <a:gd name="connsiteY4" fmla="*/ 1088164 h 1088164"/>
                <a:gd name="connsiteX0" fmla="*/ 986900 w 1332977"/>
                <a:gd name="connsiteY0" fmla="*/ 1088164 h 1088164"/>
                <a:gd name="connsiteX1" fmla="*/ 0 w 1332977"/>
                <a:gd name="connsiteY1" fmla="*/ 164654 h 1088164"/>
                <a:gd name="connsiteX2" fmla="*/ 991394 w 1332977"/>
                <a:gd name="connsiteY2" fmla="*/ 130 h 1088164"/>
                <a:gd name="connsiteX3" fmla="*/ 1332977 w 1332977"/>
                <a:gd name="connsiteY3" fmla="*/ 1045574 h 1088164"/>
                <a:gd name="connsiteX4" fmla="*/ 986900 w 1332977"/>
                <a:gd name="connsiteY4" fmla="*/ 1088164 h 1088164"/>
                <a:gd name="connsiteX0" fmla="*/ 1029955 w 1332977"/>
                <a:gd name="connsiteY0" fmla="*/ 1143414 h 1143414"/>
                <a:gd name="connsiteX1" fmla="*/ 0 w 1332977"/>
                <a:gd name="connsiteY1" fmla="*/ 164654 h 1143414"/>
                <a:gd name="connsiteX2" fmla="*/ 991394 w 1332977"/>
                <a:gd name="connsiteY2" fmla="*/ 130 h 1143414"/>
                <a:gd name="connsiteX3" fmla="*/ 1332977 w 1332977"/>
                <a:gd name="connsiteY3" fmla="*/ 1045574 h 1143414"/>
                <a:gd name="connsiteX4" fmla="*/ 1029955 w 1332977"/>
                <a:gd name="connsiteY4" fmla="*/ 1143414 h 1143414"/>
                <a:gd name="connsiteX0" fmla="*/ 1029955 w 1332977"/>
                <a:gd name="connsiteY0" fmla="*/ 1143414 h 1143414"/>
                <a:gd name="connsiteX1" fmla="*/ 0 w 1332977"/>
                <a:gd name="connsiteY1" fmla="*/ 164654 h 1143414"/>
                <a:gd name="connsiteX2" fmla="*/ 991394 w 1332977"/>
                <a:gd name="connsiteY2" fmla="*/ 130 h 1143414"/>
                <a:gd name="connsiteX3" fmla="*/ 1332977 w 1332977"/>
                <a:gd name="connsiteY3" fmla="*/ 1045574 h 1143414"/>
                <a:gd name="connsiteX4" fmla="*/ 1029955 w 1332977"/>
                <a:gd name="connsiteY4" fmla="*/ 1143414 h 1143414"/>
                <a:gd name="connsiteX0" fmla="*/ 1029955 w 1332977"/>
                <a:gd name="connsiteY0" fmla="*/ 1143414 h 1143414"/>
                <a:gd name="connsiteX1" fmla="*/ 0 w 1332977"/>
                <a:gd name="connsiteY1" fmla="*/ 164654 h 1143414"/>
                <a:gd name="connsiteX2" fmla="*/ 991394 w 1332977"/>
                <a:gd name="connsiteY2" fmla="*/ 130 h 1143414"/>
                <a:gd name="connsiteX3" fmla="*/ 1332977 w 1332977"/>
                <a:gd name="connsiteY3" fmla="*/ 1045574 h 1143414"/>
                <a:gd name="connsiteX4" fmla="*/ 1029955 w 1332977"/>
                <a:gd name="connsiteY4" fmla="*/ 1143414 h 1143414"/>
                <a:gd name="connsiteX0" fmla="*/ 1029955 w 1332977"/>
                <a:gd name="connsiteY0" fmla="*/ 1143414 h 1143414"/>
                <a:gd name="connsiteX1" fmla="*/ 0 w 1332977"/>
                <a:gd name="connsiteY1" fmla="*/ 164654 h 1143414"/>
                <a:gd name="connsiteX2" fmla="*/ 991394 w 1332977"/>
                <a:gd name="connsiteY2" fmla="*/ 130 h 1143414"/>
                <a:gd name="connsiteX3" fmla="*/ 1332977 w 1332977"/>
                <a:gd name="connsiteY3" fmla="*/ 1045574 h 1143414"/>
                <a:gd name="connsiteX4" fmla="*/ 1029955 w 1332977"/>
                <a:gd name="connsiteY4" fmla="*/ 1143414 h 1143414"/>
                <a:gd name="connsiteX0" fmla="*/ 1029955 w 1332977"/>
                <a:gd name="connsiteY0" fmla="*/ 1143414 h 1143414"/>
                <a:gd name="connsiteX1" fmla="*/ 0 w 1332977"/>
                <a:gd name="connsiteY1" fmla="*/ 164654 h 1143414"/>
                <a:gd name="connsiteX2" fmla="*/ 991394 w 1332977"/>
                <a:gd name="connsiteY2" fmla="*/ 130 h 1143414"/>
                <a:gd name="connsiteX3" fmla="*/ 1332977 w 1332977"/>
                <a:gd name="connsiteY3" fmla="*/ 1045574 h 1143414"/>
                <a:gd name="connsiteX4" fmla="*/ 1029955 w 1332977"/>
                <a:gd name="connsiteY4" fmla="*/ 1143414 h 1143414"/>
                <a:gd name="connsiteX0" fmla="*/ 1029955 w 1332977"/>
                <a:gd name="connsiteY0" fmla="*/ 1143414 h 1143414"/>
                <a:gd name="connsiteX1" fmla="*/ 0 w 1332977"/>
                <a:gd name="connsiteY1" fmla="*/ 164654 h 1143414"/>
                <a:gd name="connsiteX2" fmla="*/ 991394 w 1332977"/>
                <a:gd name="connsiteY2" fmla="*/ 130 h 1143414"/>
                <a:gd name="connsiteX3" fmla="*/ 1332977 w 1332977"/>
                <a:gd name="connsiteY3" fmla="*/ 1045574 h 1143414"/>
                <a:gd name="connsiteX4" fmla="*/ 1029955 w 1332977"/>
                <a:gd name="connsiteY4" fmla="*/ 1143414 h 1143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977" h="1143414">
                  <a:moveTo>
                    <a:pt x="1029955" y="1143414"/>
                  </a:moveTo>
                  <a:cubicBezTo>
                    <a:pt x="771645" y="868623"/>
                    <a:pt x="908943" y="903822"/>
                    <a:pt x="0" y="164654"/>
                  </a:cubicBezTo>
                  <a:cubicBezTo>
                    <a:pt x="346878" y="170249"/>
                    <a:pt x="644516" y="-5465"/>
                    <a:pt x="991394" y="130"/>
                  </a:cubicBezTo>
                  <a:cubicBezTo>
                    <a:pt x="1125143" y="751678"/>
                    <a:pt x="1116033" y="592331"/>
                    <a:pt x="1332977" y="1045574"/>
                  </a:cubicBezTo>
                  <a:cubicBezTo>
                    <a:pt x="1183663" y="1029001"/>
                    <a:pt x="1194267" y="1059672"/>
                    <a:pt x="1029955" y="114341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537654" y="4169528"/>
              <a:ext cx="1694528" cy="2120890"/>
              <a:chOff x="537654" y="4169528"/>
              <a:chExt cx="1694528" cy="2120890"/>
            </a:xfrm>
          </p:grpSpPr>
          <p:sp>
            <p:nvSpPr>
              <p:cNvPr id="481" name="Rectangle 480"/>
              <p:cNvSpPr/>
              <p:nvPr/>
            </p:nvSpPr>
            <p:spPr bwMode="auto">
              <a:xfrm rot="10800000">
                <a:off x="809301" y="4261100"/>
                <a:ext cx="1027112" cy="994484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482" name="Group 104"/>
              <p:cNvGrpSpPr>
                <a:grpSpLocks/>
              </p:cNvGrpSpPr>
              <p:nvPr/>
            </p:nvGrpSpPr>
            <p:grpSpPr bwMode="auto">
              <a:xfrm>
                <a:off x="812771" y="5933069"/>
                <a:ext cx="1034710" cy="357349"/>
                <a:chOff x="4128636" y="3606589"/>
                <a:chExt cx="568145" cy="338667"/>
              </a:xfrm>
            </p:grpSpPr>
            <p:sp>
              <p:nvSpPr>
                <p:cNvPr id="496" name="Oval 495"/>
                <p:cNvSpPr/>
                <p:nvPr/>
              </p:nvSpPr>
              <p:spPr>
                <a:xfrm>
                  <a:off x="4128649" y="3720080"/>
                  <a:ext cx="568332" cy="225176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97" name="Rectangle 496"/>
                <p:cNvSpPr/>
                <p:nvPr/>
              </p:nvSpPr>
              <p:spPr>
                <a:xfrm>
                  <a:off x="4128649" y="3720080"/>
                  <a:ext cx="568332" cy="11189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98" name="Oval 497"/>
                <p:cNvSpPr/>
                <p:nvPr/>
              </p:nvSpPr>
              <p:spPr>
                <a:xfrm>
                  <a:off x="4128649" y="3606801"/>
                  <a:ext cx="568332" cy="225176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  <a:alpha val="7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499" name="Straight Connector 498"/>
                <p:cNvCxnSpPr/>
                <p:nvPr/>
              </p:nvCxnSpPr>
              <p:spPr>
                <a:xfrm>
                  <a:off x="4696981" y="3720080"/>
                  <a:ext cx="0" cy="111898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0" name="Straight Connector 499"/>
                <p:cNvCxnSpPr/>
                <p:nvPr/>
              </p:nvCxnSpPr>
              <p:spPr>
                <a:xfrm>
                  <a:off x="4128649" y="3720080"/>
                  <a:ext cx="0" cy="111898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3" name="Rectangle 482"/>
              <p:cNvSpPr/>
              <p:nvPr/>
            </p:nvSpPr>
            <p:spPr bwMode="auto">
              <a:xfrm>
                <a:off x="817079" y="5203658"/>
                <a:ext cx="1027112" cy="860514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60000"/>
                      <a:lumOff val="40000"/>
                      <a:alpha val="62000"/>
                    </a:schemeClr>
                  </a:gs>
                  <a:gs pos="54000">
                    <a:schemeClr val="accent2">
                      <a:lumMod val="40000"/>
                      <a:lumOff val="6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84" name="Straight Connector 483"/>
              <p:cNvCxnSpPr>
                <a:endCxn id="497" idx="1"/>
              </p:cNvCxnSpPr>
              <p:nvPr/>
            </p:nvCxnSpPr>
            <p:spPr bwMode="auto">
              <a:xfrm>
                <a:off x="801363" y="4466995"/>
                <a:ext cx="11432" cy="1644862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/>
              <p:cNvCxnSpPr>
                <a:endCxn id="497" idx="3"/>
              </p:cNvCxnSpPr>
              <p:nvPr/>
            </p:nvCxnSpPr>
            <p:spPr bwMode="auto">
              <a:xfrm>
                <a:off x="1842763" y="4466995"/>
                <a:ext cx="5083" cy="1644862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6" name="Group 9"/>
              <p:cNvGrpSpPr>
                <a:grpSpLocks/>
              </p:cNvGrpSpPr>
              <p:nvPr/>
            </p:nvGrpSpPr>
            <p:grpSpPr bwMode="auto">
              <a:xfrm>
                <a:off x="777993" y="4169528"/>
                <a:ext cx="1079500" cy="395024"/>
                <a:chOff x="2183302" y="1574638"/>
                <a:chExt cx="1200154" cy="430181"/>
              </a:xfrm>
            </p:grpSpPr>
            <p:sp>
              <p:nvSpPr>
                <p:cNvPr id="487" name="Oval 486"/>
                <p:cNvSpPr/>
                <p:nvPr/>
              </p:nvSpPr>
              <p:spPr bwMode="auto">
                <a:xfrm flipV="1">
                  <a:off x="2186832" y="1690517"/>
                  <a:ext cx="1194859" cy="31430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3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</a:schemeClr>
                    </a:gs>
                  </a:gsLst>
                  <a:lin ang="16200000" scaled="0"/>
                  <a:tileRect/>
                </a:gradFill>
                <a:ln w="635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488" name="Rectangle 487"/>
                <p:cNvSpPr/>
                <p:nvPr/>
              </p:nvSpPr>
              <p:spPr bwMode="auto">
                <a:xfrm>
                  <a:off x="2183302" y="1734964"/>
                  <a:ext cx="1198389" cy="112704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5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62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89" name="Oval 488"/>
                <p:cNvSpPr/>
                <p:nvPr/>
              </p:nvSpPr>
              <p:spPr bwMode="auto">
                <a:xfrm flipV="1">
                  <a:off x="2183302" y="1574638"/>
                  <a:ext cx="1196624" cy="31430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490" name="Freeform 489"/>
                <p:cNvSpPr/>
                <p:nvPr/>
              </p:nvSpPr>
              <p:spPr bwMode="auto">
                <a:xfrm>
                  <a:off x="2490400" y="1671469"/>
                  <a:ext cx="582428" cy="157150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91" name="Freeform 490"/>
                <p:cNvSpPr/>
                <p:nvPr/>
              </p:nvSpPr>
              <p:spPr bwMode="auto">
                <a:xfrm>
                  <a:off x="2430393" y="1630197"/>
                  <a:ext cx="702443" cy="109529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92" name="Freeform 491"/>
                <p:cNvSpPr/>
                <p:nvPr/>
              </p:nvSpPr>
              <p:spPr bwMode="auto">
                <a:xfrm>
                  <a:off x="2892805" y="1723852"/>
                  <a:ext cx="257680" cy="95243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93" name="Freeform 492"/>
                <p:cNvSpPr/>
                <p:nvPr/>
              </p:nvSpPr>
              <p:spPr bwMode="auto">
                <a:xfrm>
                  <a:off x="2418037" y="1725440"/>
                  <a:ext cx="254150" cy="95243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494" name="Straight Connector 493"/>
                <p:cNvCxnSpPr>
                  <a:endCxn id="489" idx="2"/>
                </p:cNvCxnSpPr>
                <p:nvPr/>
              </p:nvCxnSpPr>
              <p:spPr bwMode="auto">
                <a:xfrm flipH="1" flipV="1">
                  <a:off x="2183302" y="1731787"/>
                  <a:ext cx="3530" cy="122228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5" name="Straight Connector 494"/>
                <p:cNvCxnSpPr/>
                <p:nvPr/>
              </p:nvCxnSpPr>
              <p:spPr bwMode="auto">
                <a:xfrm flipH="1" flipV="1">
                  <a:off x="3379926" y="1728615"/>
                  <a:ext cx="3530" cy="122228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2" name="Rectangle 471"/>
              <p:cNvSpPr/>
              <p:nvPr/>
            </p:nvSpPr>
            <p:spPr bwMode="auto">
              <a:xfrm>
                <a:off x="546153" y="4588083"/>
                <a:ext cx="1670709" cy="13038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3" name="TextBox 472"/>
              <p:cNvSpPr txBox="1"/>
              <p:nvPr/>
            </p:nvSpPr>
            <p:spPr>
              <a:xfrm>
                <a:off x="540390" y="4583226"/>
                <a:ext cx="620971" cy="311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dest</a:t>
                </a:r>
                <a:endParaRPr lang="en-US" dirty="0"/>
              </a:p>
            </p:txBody>
          </p:sp>
          <p:sp>
            <p:nvSpPr>
              <p:cNvPr id="474" name="TextBox 473"/>
              <p:cNvSpPr txBox="1"/>
              <p:nvPr/>
            </p:nvSpPr>
            <p:spPr>
              <a:xfrm>
                <a:off x="1162170" y="4587898"/>
                <a:ext cx="1070012" cy="311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interface</a:t>
                </a:r>
              </a:p>
            </p:txBody>
          </p:sp>
          <p:cxnSp>
            <p:nvCxnSpPr>
              <p:cNvPr id="475" name="Straight Connector 474"/>
              <p:cNvCxnSpPr/>
              <p:nvPr/>
            </p:nvCxnSpPr>
            <p:spPr bwMode="auto">
              <a:xfrm>
                <a:off x="1154183" y="4593421"/>
                <a:ext cx="1345" cy="129354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76" name="Straight Connector 475"/>
              <p:cNvCxnSpPr/>
              <p:nvPr/>
            </p:nvCxnSpPr>
            <p:spPr bwMode="auto">
              <a:xfrm flipH="1">
                <a:off x="537654" y="4911108"/>
                <a:ext cx="1679208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77" name="TextBox 476"/>
              <p:cNvSpPr txBox="1"/>
              <p:nvPr/>
            </p:nvSpPr>
            <p:spPr>
              <a:xfrm>
                <a:off x="597755" y="4905652"/>
                <a:ext cx="415498" cy="7779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…</a:t>
                </a:r>
              </a:p>
              <a:p>
                <a:endParaRPr lang="en-US" dirty="0"/>
              </a:p>
              <a:p>
                <a:r>
                  <a:rPr lang="en-US" dirty="0"/>
                  <a:t>…</a:t>
                </a:r>
              </a:p>
            </p:txBody>
          </p:sp>
          <p:sp>
            <p:nvSpPr>
              <p:cNvPr id="478" name="TextBox 477"/>
              <p:cNvSpPr txBox="1"/>
              <p:nvPr/>
            </p:nvSpPr>
            <p:spPr>
              <a:xfrm>
                <a:off x="649592" y="5234010"/>
                <a:ext cx="33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C0000"/>
                    </a:solidFill>
                  </a:rPr>
                  <a:t>X</a:t>
                </a:r>
              </a:p>
            </p:txBody>
          </p:sp>
          <p:sp>
            <p:nvSpPr>
              <p:cNvPr id="479" name="TextBox 478"/>
              <p:cNvSpPr txBox="1"/>
              <p:nvPr/>
            </p:nvSpPr>
            <p:spPr>
              <a:xfrm>
                <a:off x="1230781" y="4917583"/>
                <a:ext cx="415498" cy="7779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…</a:t>
                </a:r>
              </a:p>
              <a:p>
                <a:endParaRPr lang="en-US" dirty="0"/>
              </a:p>
              <a:p>
                <a:r>
                  <a:rPr lang="en-US" dirty="0"/>
                  <a:t>…</a:t>
                </a:r>
              </a:p>
            </p:txBody>
          </p:sp>
          <p:sp>
            <p:nvSpPr>
              <p:cNvPr id="480" name="TextBox 479"/>
              <p:cNvSpPr txBox="1"/>
              <p:nvPr/>
            </p:nvSpPr>
            <p:spPr>
              <a:xfrm>
                <a:off x="1308433" y="5241003"/>
                <a:ext cx="3130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C0000"/>
                    </a:solidFill>
                  </a:rPr>
                  <a:t>1</a:t>
                </a:r>
              </a:p>
            </p:txBody>
          </p:sp>
        </p:grpSp>
      </p:grpSp>
      <p:cxnSp>
        <p:nvCxnSpPr>
          <p:cNvPr id="272" name="Straight Arrow Connector 271"/>
          <p:cNvCxnSpPr/>
          <p:nvPr/>
        </p:nvCxnSpPr>
        <p:spPr bwMode="auto">
          <a:xfrm flipV="1">
            <a:off x="2219982" y="3159942"/>
            <a:ext cx="300087" cy="1834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7035014" y="3728816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physical link</a:t>
            </a:r>
          </a:p>
        </p:txBody>
      </p:sp>
      <p:sp>
        <p:nvSpPr>
          <p:cNvPr id="333" name="TextBox 332"/>
          <p:cNvSpPr txBox="1"/>
          <p:nvPr/>
        </p:nvSpPr>
        <p:spPr>
          <a:xfrm>
            <a:off x="396605" y="2859586"/>
            <a:ext cx="1122212" cy="761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local link interfaces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at 1a, 1d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331251" y="2431189"/>
            <a:ext cx="961014" cy="810304"/>
            <a:chOff x="1331251" y="2431189"/>
            <a:chExt cx="961014" cy="810304"/>
          </a:xfrm>
        </p:grpSpPr>
        <p:cxnSp>
          <p:nvCxnSpPr>
            <p:cNvPr id="16" name="Straight Connector 15"/>
            <p:cNvCxnSpPr/>
            <p:nvPr/>
          </p:nvCxnSpPr>
          <p:spPr bwMode="auto">
            <a:xfrm flipH="1" flipV="1">
              <a:off x="1331251" y="2431189"/>
              <a:ext cx="48189" cy="81030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5" name="Straight Connector 334"/>
            <p:cNvCxnSpPr/>
            <p:nvPr/>
          </p:nvCxnSpPr>
          <p:spPr bwMode="auto">
            <a:xfrm flipV="1">
              <a:off x="1381115" y="2850809"/>
              <a:ext cx="104212" cy="37268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2" name="Straight Connector 341"/>
            <p:cNvCxnSpPr/>
            <p:nvPr/>
          </p:nvCxnSpPr>
          <p:spPr bwMode="auto">
            <a:xfrm flipV="1">
              <a:off x="1386317" y="3162800"/>
              <a:ext cx="168546" cy="5884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3" name="Straight Connector 342"/>
            <p:cNvCxnSpPr/>
            <p:nvPr/>
          </p:nvCxnSpPr>
          <p:spPr bwMode="auto">
            <a:xfrm flipV="1">
              <a:off x="1364971" y="3164519"/>
              <a:ext cx="927294" cy="6788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7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" grpId="0"/>
      <p:bldP spid="328" grpId="0"/>
      <p:bldP spid="328" grpId="1"/>
      <p:bldP spid="333" grpId="0"/>
      <p:bldP spid="333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00292" cy="1143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cs typeface="+mj-cs"/>
              </a:rPr>
              <a:t>BGP, OSPF, forwarding table entries</a:t>
            </a:r>
          </a:p>
        </p:txBody>
      </p:sp>
      <p:sp>
        <p:nvSpPr>
          <p:cNvPr id="7536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455674" y="4619374"/>
            <a:ext cx="5183508" cy="551956"/>
          </a:xfrm>
        </p:spPr>
        <p:txBody>
          <a:bodyPr>
            <a:normAutofit fontScale="92500" lnSpcReduction="20000"/>
          </a:bodyPr>
          <a:lstStyle/>
          <a:p>
            <a:pPr marL="292100" indent="-292100">
              <a:lnSpc>
                <a:spcPct val="90000"/>
              </a:lnSpc>
            </a:pPr>
            <a:r>
              <a:rPr lang="en-US" sz="2000" dirty="0"/>
              <a:t>recall: 1a, 1b, 1d learn about </a:t>
            </a:r>
            <a:r>
              <a:rPr lang="en-US" sz="2000" dirty="0" err="1"/>
              <a:t>dest</a:t>
            </a:r>
            <a:r>
              <a:rPr lang="en-US" sz="2000" dirty="0"/>
              <a:t> X via iBGP from 1c: “path to X goes through 1c”</a:t>
            </a:r>
          </a:p>
        </p:txBody>
      </p:sp>
      <p:pic>
        <p:nvPicPr>
          <p:cNvPr id="162849" name="Picture 121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" y="800100"/>
            <a:ext cx="7966198" cy="2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5" name="Group 124"/>
          <p:cNvGrpSpPr/>
          <p:nvPr/>
        </p:nvGrpSpPr>
        <p:grpSpPr>
          <a:xfrm>
            <a:off x="624887" y="1814322"/>
            <a:ext cx="2557336" cy="1719017"/>
            <a:chOff x="-2170772" y="2784954"/>
            <a:chExt cx="2712783" cy="1853712"/>
          </a:xfrm>
        </p:grpSpPr>
        <p:sp>
          <p:nvSpPr>
            <p:cNvPr id="261" name="Freeform 2"/>
            <p:cNvSpPr>
              <a:spLocks/>
            </p:cNvSpPr>
            <p:nvPr/>
          </p:nvSpPr>
          <p:spPr bwMode="auto">
            <a:xfrm>
              <a:off x="-2170772" y="2784954"/>
              <a:ext cx="2712783" cy="1853712"/>
            </a:xfrm>
            <a:custGeom>
              <a:avLst/>
              <a:gdLst>
                <a:gd name="T0" fmla="*/ 648763 w 10001"/>
                <a:gd name="T1" fmla="*/ 34777612 h 10125"/>
                <a:gd name="T2" fmla="*/ 115976403 w 10001"/>
                <a:gd name="T3" fmla="*/ 13733703 h 10125"/>
                <a:gd name="T4" fmla="*/ 507700960 w 10001"/>
                <a:gd name="T5" fmla="*/ 8662125 h 10125"/>
                <a:gd name="T6" fmla="*/ 810212713 w 10001"/>
                <a:gd name="T7" fmla="*/ 0 h 10125"/>
                <a:gd name="T8" fmla="*/ 1090015738 w 10001"/>
                <a:gd name="T9" fmla="*/ 8687929 h 10125"/>
                <a:gd name="T10" fmla="*/ 1310938763 w 10001"/>
                <a:gd name="T11" fmla="*/ 4279362 h 10125"/>
                <a:gd name="T12" fmla="*/ 1620263134 w 10001"/>
                <a:gd name="T13" fmla="*/ 25736690 h 10125"/>
                <a:gd name="T14" fmla="*/ 1394798364 w 10001"/>
                <a:gd name="T15" fmla="*/ 58525268 h 10125"/>
                <a:gd name="T16" fmla="*/ 1134622140 w 10001"/>
                <a:gd name="T17" fmla="*/ 80266624 h 10125"/>
                <a:gd name="T18" fmla="*/ 860820276 w 10001"/>
                <a:gd name="T19" fmla="*/ 76142271 h 10125"/>
                <a:gd name="T20" fmla="*/ 708996782 w 10001"/>
                <a:gd name="T21" fmla="*/ 85346835 h 10125"/>
                <a:gd name="T22" fmla="*/ 509322667 w 10001"/>
                <a:gd name="T23" fmla="*/ 86268164 h 10125"/>
                <a:gd name="T24" fmla="*/ 353443899 w 10001"/>
                <a:gd name="T25" fmla="*/ 67979516 h 10125"/>
                <a:gd name="T26" fmla="*/ 192536914 w 10001"/>
                <a:gd name="T27" fmla="*/ 64535347 h 10125"/>
                <a:gd name="T28" fmla="*/ 648763 w 10001"/>
                <a:gd name="T29" fmla="*/ 34777612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4 w 10040"/>
                <a:gd name="connsiteY0" fmla="*/ 4039 h 10125"/>
                <a:gd name="connsiteX1" fmla="*/ 715 w 10040"/>
                <a:gd name="connsiteY1" fmla="*/ 1595 h 10125"/>
                <a:gd name="connsiteX2" fmla="*/ 3130 w 10040"/>
                <a:gd name="connsiteY2" fmla="*/ 1006 h 10125"/>
                <a:gd name="connsiteX3" fmla="*/ 4995 w 10040"/>
                <a:gd name="connsiteY3" fmla="*/ 0 h 10125"/>
                <a:gd name="connsiteX4" fmla="*/ 6720 w 10040"/>
                <a:gd name="connsiteY4" fmla="*/ 1009 h 10125"/>
                <a:gd name="connsiteX5" fmla="*/ 9989 w 10040"/>
                <a:gd name="connsiteY5" fmla="*/ 2989 h 10125"/>
                <a:gd name="connsiteX6" fmla="*/ 8599 w 10040"/>
                <a:gd name="connsiteY6" fmla="*/ 6797 h 10125"/>
                <a:gd name="connsiteX7" fmla="*/ 6995 w 10040"/>
                <a:gd name="connsiteY7" fmla="*/ 9322 h 10125"/>
                <a:gd name="connsiteX8" fmla="*/ 5307 w 10040"/>
                <a:gd name="connsiteY8" fmla="*/ 8843 h 10125"/>
                <a:gd name="connsiteX9" fmla="*/ 4371 w 10040"/>
                <a:gd name="connsiteY9" fmla="*/ 9912 h 10125"/>
                <a:gd name="connsiteX10" fmla="*/ 3140 w 10040"/>
                <a:gd name="connsiteY10" fmla="*/ 10019 h 10125"/>
                <a:gd name="connsiteX11" fmla="*/ 2179 w 10040"/>
                <a:gd name="connsiteY11" fmla="*/ 7895 h 10125"/>
                <a:gd name="connsiteX12" fmla="*/ 1187 w 10040"/>
                <a:gd name="connsiteY12" fmla="*/ 7495 h 10125"/>
                <a:gd name="connsiteX13" fmla="*/ 4 w 10040"/>
                <a:gd name="connsiteY13" fmla="*/ 4039 h 10125"/>
                <a:gd name="connsiteX0" fmla="*/ 4 w 8600"/>
                <a:gd name="connsiteY0" fmla="*/ 4042 h 10128"/>
                <a:gd name="connsiteX1" fmla="*/ 715 w 8600"/>
                <a:gd name="connsiteY1" fmla="*/ 1598 h 10128"/>
                <a:gd name="connsiteX2" fmla="*/ 3130 w 8600"/>
                <a:gd name="connsiteY2" fmla="*/ 1009 h 10128"/>
                <a:gd name="connsiteX3" fmla="*/ 4995 w 8600"/>
                <a:gd name="connsiteY3" fmla="*/ 3 h 10128"/>
                <a:gd name="connsiteX4" fmla="*/ 6720 w 8600"/>
                <a:gd name="connsiteY4" fmla="*/ 1012 h 10128"/>
                <a:gd name="connsiteX5" fmla="*/ 8599 w 8600"/>
                <a:gd name="connsiteY5" fmla="*/ 6800 h 10128"/>
                <a:gd name="connsiteX6" fmla="*/ 6995 w 8600"/>
                <a:gd name="connsiteY6" fmla="*/ 9325 h 10128"/>
                <a:gd name="connsiteX7" fmla="*/ 5307 w 8600"/>
                <a:gd name="connsiteY7" fmla="*/ 8846 h 10128"/>
                <a:gd name="connsiteX8" fmla="*/ 4371 w 8600"/>
                <a:gd name="connsiteY8" fmla="*/ 9915 h 10128"/>
                <a:gd name="connsiteX9" fmla="*/ 3140 w 8600"/>
                <a:gd name="connsiteY9" fmla="*/ 10022 h 10128"/>
                <a:gd name="connsiteX10" fmla="*/ 2179 w 8600"/>
                <a:gd name="connsiteY10" fmla="*/ 7898 h 10128"/>
                <a:gd name="connsiteX11" fmla="*/ 1187 w 8600"/>
                <a:gd name="connsiteY11" fmla="*/ 7498 h 10128"/>
                <a:gd name="connsiteX12" fmla="*/ 4 w 8600"/>
                <a:gd name="connsiteY12" fmla="*/ 4042 h 10128"/>
                <a:gd name="connsiteX0" fmla="*/ 4 w 9326"/>
                <a:gd name="connsiteY0" fmla="*/ 3988 h 9997"/>
                <a:gd name="connsiteX1" fmla="*/ 830 w 9326"/>
                <a:gd name="connsiteY1" fmla="*/ 1575 h 9997"/>
                <a:gd name="connsiteX2" fmla="*/ 3639 w 9326"/>
                <a:gd name="connsiteY2" fmla="*/ 993 h 9997"/>
                <a:gd name="connsiteX3" fmla="*/ 5807 w 9326"/>
                <a:gd name="connsiteY3" fmla="*/ 0 h 9997"/>
                <a:gd name="connsiteX4" fmla="*/ 7813 w 9326"/>
                <a:gd name="connsiteY4" fmla="*/ 996 h 9997"/>
                <a:gd name="connsiteX5" fmla="*/ 9324 w 9326"/>
                <a:gd name="connsiteY5" fmla="*/ 5746 h 9997"/>
                <a:gd name="connsiteX6" fmla="*/ 8133 w 9326"/>
                <a:gd name="connsiteY6" fmla="*/ 9204 h 9997"/>
                <a:gd name="connsiteX7" fmla="*/ 6170 w 9326"/>
                <a:gd name="connsiteY7" fmla="*/ 8731 h 9997"/>
                <a:gd name="connsiteX8" fmla="*/ 5082 w 9326"/>
                <a:gd name="connsiteY8" fmla="*/ 9787 h 9997"/>
                <a:gd name="connsiteX9" fmla="*/ 3650 w 9326"/>
                <a:gd name="connsiteY9" fmla="*/ 9892 h 9997"/>
                <a:gd name="connsiteX10" fmla="*/ 2533 w 9326"/>
                <a:gd name="connsiteY10" fmla="*/ 7795 h 9997"/>
                <a:gd name="connsiteX11" fmla="*/ 1379 w 9326"/>
                <a:gd name="connsiteY11" fmla="*/ 7400 h 9997"/>
                <a:gd name="connsiteX12" fmla="*/ 4 w 9326"/>
                <a:gd name="connsiteY12" fmla="*/ 3988 h 9997"/>
                <a:gd name="connsiteX0" fmla="*/ 4 w 10001"/>
                <a:gd name="connsiteY0" fmla="*/ 3989 h 10041"/>
                <a:gd name="connsiteX1" fmla="*/ 890 w 10001"/>
                <a:gd name="connsiteY1" fmla="*/ 1575 h 10041"/>
                <a:gd name="connsiteX2" fmla="*/ 3902 w 10001"/>
                <a:gd name="connsiteY2" fmla="*/ 993 h 10041"/>
                <a:gd name="connsiteX3" fmla="*/ 6227 w 10001"/>
                <a:gd name="connsiteY3" fmla="*/ 0 h 10041"/>
                <a:gd name="connsiteX4" fmla="*/ 8378 w 10001"/>
                <a:gd name="connsiteY4" fmla="*/ 996 h 10041"/>
                <a:gd name="connsiteX5" fmla="*/ 9998 w 10001"/>
                <a:gd name="connsiteY5" fmla="*/ 5748 h 10041"/>
                <a:gd name="connsiteX6" fmla="*/ 8721 w 10001"/>
                <a:gd name="connsiteY6" fmla="*/ 9207 h 10041"/>
                <a:gd name="connsiteX7" fmla="*/ 5449 w 10001"/>
                <a:gd name="connsiteY7" fmla="*/ 9790 h 10041"/>
                <a:gd name="connsiteX8" fmla="*/ 3914 w 10001"/>
                <a:gd name="connsiteY8" fmla="*/ 9895 h 10041"/>
                <a:gd name="connsiteX9" fmla="*/ 2716 w 10001"/>
                <a:gd name="connsiteY9" fmla="*/ 7797 h 10041"/>
                <a:gd name="connsiteX10" fmla="*/ 1479 w 10001"/>
                <a:gd name="connsiteY10" fmla="*/ 7402 h 10041"/>
                <a:gd name="connsiteX11" fmla="*/ 4 w 10001"/>
                <a:gd name="connsiteY11" fmla="*/ 3989 h 10041"/>
                <a:gd name="connsiteX0" fmla="*/ 4 w 10001"/>
                <a:gd name="connsiteY0" fmla="*/ 3989 h 14825"/>
                <a:gd name="connsiteX1" fmla="*/ 890 w 10001"/>
                <a:gd name="connsiteY1" fmla="*/ 1575 h 14825"/>
                <a:gd name="connsiteX2" fmla="*/ 3902 w 10001"/>
                <a:gd name="connsiteY2" fmla="*/ 993 h 14825"/>
                <a:gd name="connsiteX3" fmla="*/ 6227 w 10001"/>
                <a:gd name="connsiteY3" fmla="*/ 0 h 14825"/>
                <a:gd name="connsiteX4" fmla="*/ 8378 w 10001"/>
                <a:gd name="connsiteY4" fmla="*/ 996 h 14825"/>
                <a:gd name="connsiteX5" fmla="*/ 9998 w 10001"/>
                <a:gd name="connsiteY5" fmla="*/ 5748 h 14825"/>
                <a:gd name="connsiteX6" fmla="*/ 8721 w 10001"/>
                <a:gd name="connsiteY6" fmla="*/ 9207 h 14825"/>
                <a:gd name="connsiteX7" fmla="*/ 6011 w 10001"/>
                <a:gd name="connsiteY7" fmla="*/ 14823 h 14825"/>
                <a:gd name="connsiteX8" fmla="*/ 3914 w 10001"/>
                <a:gd name="connsiteY8" fmla="*/ 9895 h 14825"/>
                <a:gd name="connsiteX9" fmla="*/ 2716 w 10001"/>
                <a:gd name="connsiteY9" fmla="*/ 7797 h 14825"/>
                <a:gd name="connsiteX10" fmla="*/ 1479 w 10001"/>
                <a:gd name="connsiteY10" fmla="*/ 7402 h 14825"/>
                <a:gd name="connsiteX11" fmla="*/ 4 w 10001"/>
                <a:gd name="connsiteY11" fmla="*/ 3989 h 14825"/>
                <a:gd name="connsiteX0" fmla="*/ 4 w 10001"/>
                <a:gd name="connsiteY0" fmla="*/ 7436 h 18272"/>
                <a:gd name="connsiteX1" fmla="*/ 890 w 10001"/>
                <a:gd name="connsiteY1" fmla="*/ 5022 h 18272"/>
                <a:gd name="connsiteX2" fmla="*/ 3902 w 10001"/>
                <a:gd name="connsiteY2" fmla="*/ 4440 h 18272"/>
                <a:gd name="connsiteX3" fmla="*/ 6026 w 10001"/>
                <a:gd name="connsiteY3" fmla="*/ 0 h 18272"/>
                <a:gd name="connsiteX4" fmla="*/ 8378 w 10001"/>
                <a:gd name="connsiteY4" fmla="*/ 4443 h 18272"/>
                <a:gd name="connsiteX5" fmla="*/ 9998 w 10001"/>
                <a:gd name="connsiteY5" fmla="*/ 9195 h 18272"/>
                <a:gd name="connsiteX6" fmla="*/ 8721 w 10001"/>
                <a:gd name="connsiteY6" fmla="*/ 12654 h 18272"/>
                <a:gd name="connsiteX7" fmla="*/ 6011 w 10001"/>
                <a:gd name="connsiteY7" fmla="*/ 18270 h 18272"/>
                <a:gd name="connsiteX8" fmla="*/ 3914 w 10001"/>
                <a:gd name="connsiteY8" fmla="*/ 13342 h 18272"/>
                <a:gd name="connsiteX9" fmla="*/ 2716 w 10001"/>
                <a:gd name="connsiteY9" fmla="*/ 11244 h 18272"/>
                <a:gd name="connsiteX10" fmla="*/ 1479 w 10001"/>
                <a:gd name="connsiteY10" fmla="*/ 10849 h 18272"/>
                <a:gd name="connsiteX11" fmla="*/ 4 w 10001"/>
                <a:gd name="connsiteY11" fmla="*/ 7436 h 18272"/>
                <a:gd name="connsiteX0" fmla="*/ 1 w 9998"/>
                <a:gd name="connsiteY0" fmla="*/ 7436 h 18272"/>
                <a:gd name="connsiteX1" fmla="*/ 3899 w 9998"/>
                <a:gd name="connsiteY1" fmla="*/ 4440 h 18272"/>
                <a:gd name="connsiteX2" fmla="*/ 6023 w 9998"/>
                <a:gd name="connsiteY2" fmla="*/ 0 h 18272"/>
                <a:gd name="connsiteX3" fmla="*/ 8375 w 9998"/>
                <a:gd name="connsiteY3" fmla="*/ 4443 h 18272"/>
                <a:gd name="connsiteX4" fmla="*/ 9995 w 9998"/>
                <a:gd name="connsiteY4" fmla="*/ 9195 h 18272"/>
                <a:gd name="connsiteX5" fmla="*/ 8718 w 9998"/>
                <a:gd name="connsiteY5" fmla="*/ 12654 h 18272"/>
                <a:gd name="connsiteX6" fmla="*/ 6008 w 9998"/>
                <a:gd name="connsiteY6" fmla="*/ 18270 h 18272"/>
                <a:gd name="connsiteX7" fmla="*/ 3911 w 9998"/>
                <a:gd name="connsiteY7" fmla="*/ 13342 h 18272"/>
                <a:gd name="connsiteX8" fmla="*/ 2713 w 9998"/>
                <a:gd name="connsiteY8" fmla="*/ 11244 h 18272"/>
                <a:gd name="connsiteX9" fmla="*/ 1476 w 9998"/>
                <a:gd name="connsiteY9" fmla="*/ 10849 h 18272"/>
                <a:gd name="connsiteX10" fmla="*/ 1 w 9998"/>
                <a:gd name="connsiteY10" fmla="*/ 7436 h 18272"/>
                <a:gd name="connsiteX0" fmla="*/ 35 w 8559"/>
                <a:gd name="connsiteY0" fmla="*/ 5938 h 10000"/>
                <a:gd name="connsiteX1" fmla="*/ 2459 w 8559"/>
                <a:gd name="connsiteY1" fmla="*/ 2430 h 10000"/>
                <a:gd name="connsiteX2" fmla="*/ 4583 w 8559"/>
                <a:gd name="connsiteY2" fmla="*/ 0 h 10000"/>
                <a:gd name="connsiteX3" fmla="*/ 6936 w 8559"/>
                <a:gd name="connsiteY3" fmla="*/ 2432 h 10000"/>
                <a:gd name="connsiteX4" fmla="*/ 8556 w 8559"/>
                <a:gd name="connsiteY4" fmla="*/ 5032 h 10000"/>
                <a:gd name="connsiteX5" fmla="*/ 7279 w 8559"/>
                <a:gd name="connsiteY5" fmla="*/ 6925 h 10000"/>
                <a:gd name="connsiteX6" fmla="*/ 4568 w 8559"/>
                <a:gd name="connsiteY6" fmla="*/ 9999 h 10000"/>
                <a:gd name="connsiteX7" fmla="*/ 2471 w 8559"/>
                <a:gd name="connsiteY7" fmla="*/ 7302 h 10000"/>
                <a:gd name="connsiteX8" fmla="*/ 1273 w 8559"/>
                <a:gd name="connsiteY8" fmla="*/ 6154 h 10000"/>
                <a:gd name="connsiteX9" fmla="*/ 35 w 8559"/>
                <a:gd name="connsiteY9" fmla="*/ 5938 h 10000"/>
                <a:gd name="connsiteX0" fmla="*/ 49 w 9820"/>
                <a:gd name="connsiteY0" fmla="*/ 4655 h 10000"/>
                <a:gd name="connsiteX1" fmla="*/ 2693 w 9820"/>
                <a:gd name="connsiteY1" fmla="*/ 2430 h 10000"/>
                <a:gd name="connsiteX2" fmla="*/ 5175 w 9820"/>
                <a:gd name="connsiteY2" fmla="*/ 0 h 10000"/>
                <a:gd name="connsiteX3" fmla="*/ 7924 w 9820"/>
                <a:gd name="connsiteY3" fmla="*/ 2432 h 10000"/>
                <a:gd name="connsiteX4" fmla="*/ 9816 w 9820"/>
                <a:gd name="connsiteY4" fmla="*/ 5032 h 10000"/>
                <a:gd name="connsiteX5" fmla="*/ 8324 w 9820"/>
                <a:gd name="connsiteY5" fmla="*/ 6925 h 10000"/>
                <a:gd name="connsiteX6" fmla="*/ 5157 w 9820"/>
                <a:gd name="connsiteY6" fmla="*/ 9999 h 10000"/>
                <a:gd name="connsiteX7" fmla="*/ 2707 w 9820"/>
                <a:gd name="connsiteY7" fmla="*/ 7302 h 10000"/>
                <a:gd name="connsiteX8" fmla="*/ 1307 w 9820"/>
                <a:gd name="connsiteY8" fmla="*/ 6154 h 10000"/>
                <a:gd name="connsiteX9" fmla="*/ 49 w 9820"/>
                <a:gd name="connsiteY9" fmla="*/ 4655 h 10000"/>
                <a:gd name="connsiteX0" fmla="*/ 45 w 9995"/>
                <a:gd name="connsiteY0" fmla="*/ 4655 h 10000"/>
                <a:gd name="connsiteX1" fmla="*/ 2737 w 9995"/>
                <a:gd name="connsiteY1" fmla="*/ 2430 h 10000"/>
                <a:gd name="connsiteX2" fmla="*/ 5265 w 9995"/>
                <a:gd name="connsiteY2" fmla="*/ 0 h 10000"/>
                <a:gd name="connsiteX3" fmla="*/ 8064 w 9995"/>
                <a:gd name="connsiteY3" fmla="*/ 2432 h 10000"/>
                <a:gd name="connsiteX4" fmla="*/ 9991 w 9995"/>
                <a:gd name="connsiteY4" fmla="*/ 5032 h 10000"/>
                <a:gd name="connsiteX5" fmla="*/ 8472 w 9995"/>
                <a:gd name="connsiteY5" fmla="*/ 6925 h 10000"/>
                <a:gd name="connsiteX6" fmla="*/ 5247 w 9995"/>
                <a:gd name="connsiteY6" fmla="*/ 9999 h 10000"/>
                <a:gd name="connsiteX7" fmla="*/ 2752 w 9995"/>
                <a:gd name="connsiteY7" fmla="*/ 7302 h 10000"/>
                <a:gd name="connsiteX8" fmla="*/ 1374 w 9995"/>
                <a:gd name="connsiteY8" fmla="*/ 6984 h 10000"/>
                <a:gd name="connsiteX9" fmla="*/ 45 w 9995"/>
                <a:gd name="connsiteY9" fmla="*/ 4655 h 10000"/>
                <a:gd name="connsiteX0" fmla="*/ 45 w 10000"/>
                <a:gd name="connsiteY0" fmla="*/ 5032 h 10377"/>
                <a:gd name="connsiteX1" fmla="*/ 2738 w 10000"/>
                <a:gd name="connsiteY1" fmla="*/ 2807 h 10377"/>
                <a:gd name="connsiteX2" fmla="*/ 4886 w 10000"/>
                <a:gd name="connsiteY2" fmla="*/ 0 h 10377"/>
                <a:gd name="connsiteX3" fmla="*/ 8068 w 10000"/>
                <a:gd name="connsiteY3" fmla="*/ 2809 h 10377"/>
                <a:gd name="connsiteX4" fmla="*/ 9996 w 10000"/>
                <a:gd name="connsiteY4" fmla="*/ 5409 h 10377"/>
                <a:gd name="connsiteX5" fmla="*/ 8476 w 10000"/>
                <a:gd name="connsiteY5" fmla="*/ 7302 h 10377"/>
                <a:gd name="connsiteX6" fmla="*/ 5250 w 10000"/>
                <a:gd name="connsiteY6" fmla="*/ 10376 h 10377"/>
                <a:gd name="connsiteX7" fmla="*/ 2753 w 10000"/>
                <a:gd name="connsiteY7" fmla="*/ 7679 h 10377"/>
                <a:gd name="connsiteX8" fmla="*/ 1375 w 10000"/>
                <a:gd name="connsiteY8" fmla="*/ 7361 h 10377"/>
                <a:gd name="connsiteX9" fmla="*/ 45 w 10000"/>
                <a:gd name="connsiteY9" fmla="*/ 5032 h 10377"/>
                <a:gd name="connsiteX0" fmla="*/ 45 w 10000"/>
                <a:gd name="connsiteY0" fmla="*/ 5036 h 10381"/>
                <a:gd name="connsiteX1" fmla="*/ 2738 w 10000"/>
                <a:gd name="connsiteY1" fmla="*/ 2811 h 10381"/>
                <a:gd name="connsiteX2" fmla="*/ 4886 w 10000"/>
                <a:gd name="connsiteY2" fmla="*/ 4 h 10381"/>
                <a:gd name="connsiteX3" fmla="*/ 8068 w 10000"/>
                <a:gd name="connsiteY3" fmla="*/ 2813 h 10381"/>
                <a:gd name="connsiteX4" fmla="*/ 9996 w 10000"/>
                <a:gd name="connsiteY4" fmla="*/ 5413 h 10381"/>
                <a:gd name="connsiteX5" fmla="*/ 8476 w 10000"/>
                <a:gd name="connsiteY5" fmla="*/ 7306 h 10381"/>
                <a:gd name="connsiteX6" fmla="*/ 5250 w 10000"/>
                <a:gd name="connsiteY6" fmla="*/ 10380 h 10381"/>
                <a:gd name="connsiteX7" fmla="*/ 2753 w 10000"/>
                <a:gd name="connsiteY7" fmla="*/ 7683 h 10381"/>
                <a:gd name="connsiteX8" fmla="*/ 1375 w 10000"/>
                <a:gd name="connsiteY8" fmla="*/ 7365 h 10381"/>
                <a:gd name="connsiteX9" fmla="*/ 45 w 10000"/>
                <a:gd name="connsiteY9" fmla="*/ 5036 h 10381"/>
                <a:gd name="connsiteX0" fmla="*/ 45 w 10000"/>
                <a:gd name="connsiteY0" fmla="*/ 5036 h 10796"/>
                <a:gd name="connsiteX1" fmla="*/ 2738 w 10000"/>
                <a:gd name="connsiteY1" fmla="*/ 2811 h 10796"/>
                <a:gd name="connsiteX2" fmla="*/ 4886 w 10000"/>
                <a:gd name="connsiteY2" fmla="*/ 4 h 10796"/>
                <a:gd name="connsiteX3" fmla="*/ 8068 w 10000"/>
                <a:gd name="connsiteY3" fmla="*/ 2813 h 10796"/>
                <a:gd name="connsiteX4" fmla="*/ 9996 w 10000"/>
                <a:gd name="connsiteY4" fmla="*/ 5413 h 10796"/>
                <a:gd name="connsiteX5" fmla="*/ 8476 w 10000"/>
                <a:gd name="connsiteY5" fmla="*/ 7306 h 10796"/>
                <a:gd name="connsiteX6" fmla="*/ 5202 w 10000"/>
                <a:gd name="connsiteY6" fmla="*/ 10795 h 10796"/>
                <a:gd name="connsiteX7" fmla="*/ 2753 w 10000"/>
                <a:gd name="connsiteY7" fmla="*/ 7683 h 10796"/>
                <a:gd name="connsiteX8" fmla="*/ 1375 w 10000"/>
                <a:gd name="connsiteY8" fmla="*/ 7365 h 10796"/>
                <a:gd name="connsiteX9" fmla="*/ 45 w 10000"/>
                <a:gd name="connsiteY9" fmla="*/ 5036 h 10796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795">
                  <a:moveTo>
                    <a:pt x="45" y="5036"/>
                  </a:moveTo>
                  <a:cubicBezTo>
                    <a:pt x="272" y="4277"/>
                    <a:pt x="1931" y="3650"/>
                    <a:pt x="2738" y="2811"/>
                  </a:cubicBezTo>
                  <a:cubicBezTo>
                    <a:pt x="3545" y="1972"/>
                    <a:pt x="3352" y="117"/>
                    <a:pt x="4886" y="4"/>
                  </a:cubicBezTo>
                  <a:cubicBezTo>
                    <a:pt x="6420" y="-109"/>
                    <a:pt x="7216" y="1912"/>
                    <a:pt x="8068" y="2813"/>
                  </a:cubicBezTo>
                  <a:cubicBezTo>
                    <a:pt x="8920" y="3715"/>
                    <a:pt x="9928" y="3420"/>
                    <a:pt x="9996" y="5413"/>
                  </a:cubicBezTo>
                  <a:cubicBezTo>
                    <a:pt x="10064" y="7406"/>
                    <a:pt x="9275" y="6409"/>
                    <a:pt x="8476" y="7306"/>
                  </a:cubicBezTo>
                  <a:cubicBezTo>
                    <a:pt x="7677" y="8203"/>
                    <a:pt x="7086" y="10770"/>
                    <a:pt x="5202" y="10795"/>
                  </a:cubicBezTo>
                  <a:cubicBezTo>
                    <a:pt x="3318" y="10820"/>
                    <a:pt x="3391" y="8255"/>
                    <a:pt x="2753" y="7683"/>
                  </a:cubicBezTo>
                  <a:cubicBezTo>
                    <a:pt x="2115" y="7111"/>
                    <a:pt x="2326" y="7496"/>
                    <a:pt x="1375" y="7365"/>
                  </a:cubicBezTo>
                  <a:cubicBezTo>
                    <a:pt x="493" y="6773"/>
                    <a:pt x="-182" y="5795"/>
                    <a:pt x="45" y="503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2" name="Group 261"/>
            <p:cNvGrpSpPr/>
            <p:nvPr/>
          </p:nvGrpSpPr>
          <p:grpSpPr>
            <a:xfrm>
              <a:off x="-1935370" y="2935816"/>
              <a:ext cx="2333625" cy="1590649"/>
              <a:chOff x="833331" y="2873352"/>
              <a:chExt cx="2333625" cy="1590649"/>
            </a:xfrm>
          </p:grpSpPr>
          <p:grpSp>
            <p:nvGrpSpPr>
              <p:cNvPr id="263" name="Group 262"/>
              <p:cNvGrpSpPr/>
              <p:nvPr/>
            </p:nvGrpSpPr>
            <p:grpSpPr>
              <a:xfrm>
                <a:off x="1736090" y="287335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312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316" name="Oval 315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17" name="Rectangle 316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18" name="Oval 317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19" name="Freeform 318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0" name="Freeform 319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1" name="Freeform 320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22" name="Freeform 321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323" name="Straight Connector 322"/>
                  <p:cNvCxnSpPr>
                    <a:endCxn id="31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4" name="Straight Connector 323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3" name="Group 312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314" name="Oval 313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15" name="TextBox 314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1b</a:t>
                    </a:r>
                  </a:p>
                </p:txBody>
              </p:sp>
            </p:grpSp>
          </p:grpSp>
          <p:grpSp>
            <p:nvGrpSpPr>
              <p:cNvPr id="264" name="Group 263"/>
              <p:cNvGrpSpPr/>
              <p:nvPr/>
            </p:nvGrpSpPr>
            <p:grpSpPr>
              <a:xfrm>
                <a:off x="1740320" y="409466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99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303" name="Oval 302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04" name="Rectangle 303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5" name="Oval 304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306" name="Freeform 305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7" name="Freeform 306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8" name="Freeform 307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309" name="Freeform 308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310" name="Straight Connector 309"/>
                  <p:cNvCxnSpPr>
                    <a:endCxn id="305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1" name="Straight Connector 310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0" name="Group 299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301" name="Oval 300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2" name="TextBox 301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1d</a:t>
                    </a:r>
                  </a:p>
                </p:txBody>
              </p:sp>
            </p:grpSp>
          </p:grpSp>
          <p:grpSp>
            <p:nvGrpSpPr>
              <p:cNvPr id="265" name="Group 264"/>
              <p:cNvGrpSpPr/>
              <p:nvPr/>
            </p:nvGrpSpPr>
            <p:grpSpPr>
              <a:xfrm>
                <a:off x="2601806" y="348507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86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90" name="Oval 289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91" name="Rectangle 290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2" name="Oval 291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93" name="Freeform 292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4" name="Freeform 293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5" name="Freeform 294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96" name="Freeform 295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97" name="Straight Connector 296"/>
                  <p:cNvCxnSpPr>
                    <a:endCxn id="292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Straight Connector 297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87" name="Group 286"/>
                <p:cNvGrpSpPr/>
                <p:nvPr/>
              </p:nvGrpSpPr>
              <p:grpSpPr>
                <a:xfrm>
                  <a:off x="1770362" y="2873352"/>
                  <a:ext cx="428460" cy="369332"/>
                  <a:chOff x="667045" y="1708643"/>
                  <a:chExt cx="428460" cy="369332"/>
                </a:xfrm>
              </p:grpSpPr>
              <p:sp>
                <p:nvSpPr>
                  <p:cNvPr id="288" name="Oval 287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9" name="TextBox 288"/>
                  <p:cNvSpPr txBox="1"/>
                  <p:nvPr/>
                </p:nvSpPr>
                <p:spPr>
                  <a:xfrm>
                    <a:off x="667045" y="1708643"/>
                    <a:ext cx="428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1c</a:t>
                    </a:r>
                  </a:p>
                </p:txBody>
              </p:sp>
            </p:grpSp>
          </p:grpSp>
          <p:grpSp>
            <p:nvGrpSpPr>
              <p:cNvPr id="266" name="Group 265"/>
              <p:cNvGrpSpPr/>
              <p:nvPr/>
            </p:nvGrpSpPr>
            <p:grpSpPr>
              <a:xfrm>
                <a:off x="833331" y="347871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273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277" name="Oval 276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78" name="Rectangle 277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79" name="Oval 278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280" name="Freeform 279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1" name="Freeform 280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2" name="Freeform 281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83" name="Freeform 282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284" name="Straight Connector 283"/>
                  <p:cNvCxnSpPr>
                    <a:endCxn id="279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Straight Connector 284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4" name="Group 273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275" name="Oval 274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6" name="TextBox 275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1a</a:t>
                    </a:r>
                  </a:p>
                </p:txBody>
              </p:sp>
            </p:grpSp>
          </p:grpSp>
          <p:cxnSp>
            <p:nvCxnSpPr>
              <p:cNvPr id="269" name="Straight Connector 268"/>
              <p:cNvCxnSpPr>
                <a:stCxn id="316" idx="7"/>
              </p:cNvCxnSpPr>
              <p:nvPr/>
            </p:nvCxnSpPr>
            <p:spPr bwMode="auto">
              <a:xfrm>
                <a:off x="2218708" y="3154477"/>
                <a:ext cx="480042" cy="3697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0" name="Straight Connector 269"/>
              <p:cNvCxnSpPr/>
              <p:nvPr/>
            </p:nvCxnSpPr>
            <p:spPr bwMode="auto">
              <a:xfrm>
                <a:off x="1315140" y="3783345"/>
                <a:ext cx="489235" cy="35258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1" name="Straight Connector 270"/>
              <p:cNvCxnSpPr/>
              <p:nvPr/>
            </p:nvCxnSpPr>
            <p:spPr bwMode="auto">
              <a:xfrm flipH="1">
                <a:off x="2196042" y="3783542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7" name="Straight Connector 336"/>
              <p:cNvCxnSpPr>
                <a:endCxn id="316" idx="2"/>
              </p:cNvCxnSpPr>
              <p:nvPr/>
            </p:nvCxnSpPr>
            <p:spPr bwMode="auto">
              <a:xfrm flipV="1">
                <a:off x="1319809" y="3078707"/>
                <a:ext cx="417868" cy="45701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97" name="Freeform 2"/>
          <p:cNvSpPr>
            <a:spLocks/>
          </p:cNvSpPr>
          <p:nvPr/>
        </p:nvSpPr>
        <p:spPr bwMode="auto">
          <a:xfrm>
            <a:off x="3285692" y="2741493"/>
            <a:ext cx="2545688" cy="1720535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8" name="Group 197"/>
          <p:cNvGrpSpPr/>
          <p:nvPr/>
        </p:nvGrpSpPr>
        <p:grpSpPr>
          <a:xfrm>
            <a:off x="3506594" y="2881517"/>
            <a:ext cx="2189884" cy="1476371"/>
            <a:chOff x="833331" y="2873352"/>
            <a:chExt cx="2333625" cy="1590649"/>
          </a:xfrm>
        </p:grpSpPr>
        <p:grpSp>
          <p:nvGrpSpPr>
            <p:cNvPr id="199" name="Group 198"/>
            <p:cNvGrpSpPr/>
            <p:nvPr/>
          </p:nvGrpSpPr>
          <p:grpSpPr>
            <a:xfrm>
              <a:off x="1736090" y="2873352"/>
              <a:ext cx="565150" cy="369332"/>
              <a:chOff x="1736090" y="2873352"/>
              <a:chExt cx="565150" cy="369332"/>
            </a:xfrm>
          </p:grpSpPr>
          <p:grpSp>
            <p:nvGrpSpPr>
              <p:cNvPr id="248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252" name="Oval 251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53" name="Rectangle 252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54" name="Oval 253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55" name="Freeform 254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56" name="Freeform 255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57" name="Freeform 256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58" name="Freeform 257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59" name="Straight Connector 258"/>
                <p:cNvCxnSpPr>
                  <a:endCxn id="254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250" name="Oval 249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1" name="TextBox 250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2b</a:t>
                  </a:r>
                </a:p>
              </p:txBody>
            </p:sp>
          </p:grpSp>
        </p:grpSp>
        <p:grpSp>
          <p:nvGrpSpPr>
            <p:cNvPr id="200" name="Group 199"/>
            <p:cNvGrpSpPr/>
            <p:nvPr/>
          </p:nvGrpSpPr>
          <p:grpSpPr>
            <a:xfrm>
              <a:off x="1740320" y="4094669"/>
              <a:ext cx="565150" cy="369332"/>
              <a:chOff x="1736090" y="2873352"/>
              <a:chExt cx="565150" cy="369332"/>
            </a:xfrm>
          </p:grpSpPr>
          <p:grpSp>
            <p:nvGrpSpPr>
              <p:cNvPr id="235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239" name="Oval 238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40" name="Rectangle 239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1" name="Oval 240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42" name="Freeform 241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3" name="Freeform 242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4" name="Freeform 243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5" name="Freeform 244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46" name="Straight Connector 245"/>
                <p:cNvCxnSpPr>
                  <a:endCxn id="241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6" name="Group 235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237" name="Oval 236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8" name="TextBox 237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2d</a:t>
                  </a:r>
                </a:p>
              </p:txBody>
            </p:sp>
          </p:grpSp>
        </p:grpSp>
        <p:grpSp>
          <p:nvGrpSpPr>
            <p:cNvPr id="201" name="Group 200"/>
            <p:cNvGrpSpPr/>
            <p:nvPr/>
          </p:nvGrpSpPr>
          <p:grpSpPr>
            <a:xfrm>
              <a:off x="2601806" y="3485072"/>
              <a:ext cx="565150" cy="369332"/>
              <a:chOff x="1736090" y="2873352"/>
              <a:chExt cx="565150" cy="369332"/>
            </a:xfrm>
          </p:grpSpPr>
          <p:grpSp>
            <p:nvGrpSpPr>
              <p:cNvPr id="222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226" name="Oval 225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27" name="Rectangle 226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28" name="Oval 227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29" name="Freeform 228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30" name="Freeform 229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31" name="Freeform 230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32" name="Freeform 231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33" name="Straight Connector 232"/>
                <p:cNvCxnSpPr>
                  <a:endCxn id="228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Straight Connector 233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/>
              <p:cNvGrpSpPr/>
              <p:nvPr/>
            </p:nvGrpSpPr>
            <p:grpSpPr>
              <a:xfrm>
                <a:off x="1770362" y="2873352"/>
                <a:ext cx="428460" cy="369332"/>
                <a:chOff x="667045" y="1708643"/>
                <a:chExt cx="428460" cy="369332"/>
              </a:xfrm>
            </p:grpSpPr>
            <p:sp>
              <p:nvSpPr>
                <p:cNvPr id="224" name="Oval 223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5" name="TextBox 224"/>
                <p:cNvSpPr txBox="1"/>
                <p:nvPr/>
              </p:nvSpPr>
              <p:spPr>
                <a:xfrm>
                  <a:off x="667045" y="1708643"/>
                  <a:ext cx="4284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2c</a:t>
                  </a:r>
                </a:p>
              </p:txBody>
            </p:sp>
          </p:grpSp>
        </p:grpSp>
        <p:grpSp>
          <p:nvGrpSpPr>
            <p:cNvPr id="202" name="Group 201"/>
            <p:cNvGrpSpPr/>
            <p:nvPr/>
          </p:nvGrpSpPr>
          <p:grpSpPr>
            <a:xfrm>
              <a:off x="833331" y="3478719"/>
              <a:ext cx="565150" cy="369332"/>
              <a:chOff x="1736090" y="2873352"/>
              <a:chExt cx="565150" cy="369332"/>
            </a:xfrm>
          </p:grpSpPr>
          <p:grpSp>
            <p:nvGrpSpPr>
              <p:cNvPr id="209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213" name="Oval 212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14" name="Rectangle 213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15" name="Oval 214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16" name="Freeform 215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17" name="Freeform 216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18" name="Freeform 217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19" name="Freeform 218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20" name="Straight Connector 219"/>
                <p:cNvCxnSpPr>
                  <a:endCxn id="215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0" name="Group 209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211" name="Oval 210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2" name="TextBox 211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2a</a:t>
                  </a:r>
                </a:p>
              </p:txBody>
            </p:sp>
          </p:grpSp>
        </p:grpSp>
        <p:cxnSp>
          <p:nvCxnSpPr>
            <p:cNvPr id="203" name="Straight Connector 202"/>
            <p:cNvCxnSpPr>
              <a:endCxn id="238" idx="0"/>
            </p:cNvCxnSpPr>
            <p:nvPr/>
          </p:nvCxnSpPr>
          <p:spPr bwMode="auto">
            <a:xfrm>
              <a:off x="1991073" y="3173114"/>
              <a:ext cx="4230" cy="92155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5" name="Straight Connector 204"/>
            <p:cNvCxnSpPr/>
            <p:nvPr/>
          </p:nvCxnSpPr>
          <p:spPr bwMode="auto">
            <a:xfrm>
              <a:off x="2280478" y="3145660"/>
              <a:ext cx="435814" cy="35947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6" name="Straight Connector 205"/>
            <p:cNvCxnSpPr/>
            <p:nvPr/>
          </p:nvCxnSpPr>
          <p:spPr bwMode="auto">
            <a:xfrm>
              <a:off x="1300073" y="3768911"/>
              <a:ext cx="527386" cy="36820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7" name="Straight Connector 206"/>
            <p:cNvCxnSpPr/>
            <p:nvPr/>
          </p:nvCxnSpPr>
          <p:spPr bwMode="auto">
            <a:xfrm flipH="1">
              <a:off x="2194462" y="3713972"/>
              <a:ext cx="509583" cy="42894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33" name="Freeform 2"/>
          <p:cNvSpPr>
            <a:spLocks/>
          </p:cNvSpPr>
          <p:nvPr/>
        </p:nvSpPr>
        <p:spPr bwMode="auto">
          <a:xfrm>
            <a:off x="5507686" y="1673235"/>
            <a:ext cx="2575521" cy="1672516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4" name="Group 133"/>
          <p:cNvGrpSpPr/>
          <p:nvPr/>
        </p:nvGrpSpPr>
        <p:grpSpPr>
          <a:xfrm>
            <a:off x="5731177" y="1809351"/>
            <a:ext cx="2215548" cy="1435167"/>
            <a:chOff x="833331" y="2873352"/>
            <a:chExt cx="2333625" cy="1590649"/>
          </a:xfrm>
        </p:grpSpPr>
        <p:grpSp>
          <p:nvGrpSpPr>
            <p:cNvPr id="135" name="Group 134"/>
            <p:cNvGrpSpPr/>
            <p:nvPr/>
          </p:nvGrpSpPr>
          <p:grpSpPr>
            <a:xfrm>
              <a:off x="1736090" y="2873352"/>
              <a:ext cx="565150" cy="369332"/>
              <a:chOff x="1736090" y="2873352"/>
              <a:chExt cx="565150" cy="369332"/>
            </a:xfrm>
          </p:grpSpPr>
          <p:grpSp>
            <p:nvGrpSpPr>
              <p:cNvPr id="184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88" name="Oval 187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89" name="Rectangle 188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0" name="Oval 189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91" name="Freeform 190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2" name="Freeform 191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3" name="Freeform 192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94" name="Freeform 193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95" name="Straight Connector 194"/>
                <p:cNvCxnSpPr>
                  <a:endCxn id="190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86" name="Oval 185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7" name="TextBox 186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3b</a:t>
                  </a:r>
                </a:p>
              </p:txBody>
            </p:sp>
          </p:grpSp>
        </p:grpSp>
        <p:grpSp>
          <p:nvGrpSpPr>
            <p:cNvPr id="136" name="Group 135"/>
            <p:cNvGrpSpPr/>
            <p:nvPr/>
          </p:nvGrpSpPr>
          <p:grpSpPr>
            <a:xfrm>
              <a:off x="1740320" y="4094669"/>
              <a:ext cx="565150" cy="369332"/>
              <a:chOff x="1736090" y="2873352"/>
              <a:chExt cx="565150" cy="369332"/>
            </a:xfrm>
          </p:grpSpPr>
          <p:grpSp>
            <p:nvGrpSpPr>
              <p:cNvPr id="171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75" name="Oval 174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6" name="Rectangle 175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7" name="Oval 176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78" name="Freeform 177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79" name="Freeform 178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0" name="Freeform 179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1" name="Freeform 180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82" name="Straight Connector 181"/>
                <p:cNvCxnSpPr>
                  <a:endCxn id="177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2" name="Group 171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73" name="Oval 172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4" name="TextBox 173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3d</a:t>
                  </a:r>
                </a:p>
              </p:txBody>
            </p:sp>
          </p:grpSp>
        </p:grpSp>
        <p:grpSp>
          <p:nvGrpSpPr>
            <p:cNvPr id="137" name="Group 136"/>
            <p:cNvGrpSpPr/>
            <p:nvPr/>
          </p:nvGrpSpPr>
          <p:grpSpPr>
            <a:xfrm>
              <a:off x="2601806" y="3485072"/>
              <a:ext cx="565150" cy="369332"/>
              <a:chOff x="1736090" y="2873352"/>
              <a:chExt cx="565150" cy="369332"/>
            </a:xfrm>
          </p:grpSpPr>
          <p:grpSp>
            <p:nvGrpSpPr>
              <p:cNvPr id="158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62" name="Oval 161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3" name="Rectangle 162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4" name="Oval 163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65" name="Freeform 164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6" name="Freeform 165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7" name="Freeform 166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68" name="Freeform 167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69" name="Straight Connector 168"/>
                <p:cNvCxnSpPr>
                  <a:endCxn id="164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9" name="Group 158"/>
              <p:cNvGrpSpPr/>
              <p:nvPr/>
            </p:nvGrpSpPr>
            <p:grpSpPr>
              <a:xfrm>
                <a:off x="1770362" y="2873352"/>
                <a:ext cx="428460" cy="369332"/>
                <a:chOff x="667045" y="1708643"/>
                <a:chExt cx="428460" cy="369332"/>
              </a:xfrm>
            </p:grpSpPr>
            <p:sp>
              <p:nvSpPr>
                <p:cNvPr id="160" name="Oval 159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1" name="TextBox 160"/>
                <p:cNvSpPr txBox="1"/>
                <p:nvPr/>
              </p:nvSpPr>
              <p:spPr>
                <a:xfrm>
                  <a:off x="667045" y="1708643"/>
                  <a:ext cx="4284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3c</a:t>
                  </a:r>
                </a:p>
              </p:txBody>
            </p:sp>
          </p:grpSp>
        </p:grpSp>
        <p:grpSp>
          <p:nvGrpSpPr>
            <p:cNvPr id="138" name="Group 137"/>
            <p:cNvGrpSpPr/>
            <p:nvPr/>
          </p:nvGrpSpPr>
          <p:grpSpPr>
            <a:xfrm>
              <a:off x="833331" y="3478719"/>
              <a:ext cx="565150" cy="369332"/>
              <a:chOff x="1736090" y="2873352"/>
              <a:chExt cx="565150" cy="369332"/>
            </a:xfrm>
          </p:grpSpPr>
          <p:grpSp>
            <p:nvGrpSpPr>
              <p:cNvPr id="145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149" name="Oval 148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0" name="Rectangle 149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1" name="Oval 150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152" name="Freeform 151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5" name="Freeform 154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156" name="Straight Connector 155"/>
                <p:cNvCxnSpPr>
                  <a:endCxn id="151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" name="Group 145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47" name="Oval 146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8" name="TextBox 147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3a</a:t>
                  </a:r>
                </a:p>
              </p:txBody>
            </p:sp>
          </p:grpSp>
        </p:grpSp>
        <p:cxnSp>
          <p:nvCxnSpPr>
            <p:cNvPr id="140" name="Straight Connector 139"/>
            <p:cNvCxnSpPr/>
            <p:nvPr/>
          </p:nvCxnSpPr>
          <p:spPr bwMode="auto">
            <a:xfrm>
              <a:off x="1407477" y="3648621"/>
              <a:ext cx="1204913" cy="635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" name="Straight Connector 140"/>
            <p:cNvCxnSpPr>
              <a:stCxn id="188" idx="7"/>
            </p:cNvCxnSpPr>
            <p:nvPr/>
          </p:nvCxnSpPr>
          <p:spPr bwMode="auto">
            <a:xfrm>
              <a:off x="2218708" y="3154477"/>
              <a:ext cx="480042" cy="36977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2" name="Straight Connector 141"/>
            <p:cNvCxnSpPr/>
            <p:nvPr/>
          </p:nvCxnSpPr>
          <p:spPr bwMode="auto">
            <a:xfrm>
              <a:off x="1300073" y="3786304"/>
              <a:ext cx="477927" cy="35707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" name="Straight Connector 143"/>
            <p:cNvCxnSpPr/>
            <p:nvPr/>
          </p:nvCxnSpPr>
          <p:spPr bwMode="auto">
            <a:xfrm flipH="1">
              <a:off x="1287553" y="3166946"/>
              <a:ext cx="508002" cy="34925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28" name="Straight Connector 127"/>
          <p:cNvCxnSpPr/>
          <p:nvPr/>
        </p:nvCxnSpPr>
        <p:spPr bwMode="auto">
          <a:xfrm flipH="1" flipV="1">
            <a:off x="3046707" y="2702855"/>
            <a:ext cx="542552" cy="7812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9" name="Straight Connector 128"/>
          <p:cNvCxnSpPr/>
          <p:nvPr/>
        </p:nvCxnSpPr>
        <p:spPr bwMode="auto">
          <a:xfrm flipV="1">
            <a:off x="5523188" y="2643973"/>
            <a:ext cx="337735" cy="82312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0" name="TextBox 129"/>
          <p:cNvSpPr txBox="1"/>
          <p:nvPr/>
        </p:nvSpPr>
        <p:spPr>
          <a:xfrm>
            <a:off x="3493291" y="2801177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AS2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543950" y="1714475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AS3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707172" y="1925151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AS1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070827" y="2776082"/>
            <a:ext cx="1701734" cy="616172"/>
            <a:chOff x="7073692" y="5469792"/>
            <a:chExt cx="1701734" cy="616172"/>
          </a:xfrm>
        </p:grpSpPr>
        <p:grpSp>
          <p:nvGrpSpPr>
            <p:cNvPr id="10" name="Group 9"/>
            <p:cNvGrpSpPr/>
            <p:nvPr/>
          </p:nvGrpSpPr>
          <p:grpSpPr>
            <a:xfrm>
              <a:off x="7073692" y="5469792"/>
              <a:ext cx="1701734" cy="616172"/>
              <a:chOff x="6946249" y="5096269"/>
              <a:chExt cx="1701734" cy="616172"/>
            </a:xfrm>
          </p:grpSpPr>
          <p:sp>
            <p:nvSpPr>
              <p:cNvPr id="399" name="Freeform 2"/>
              <p:cNvSpPr>
                <a:spLocks/>
              </p:cNvSpPr>
              <p:nvPr/>
            </p:nvSpPr>
            <p:spPr bwMode="auto">
              <a:xfrm>
                <a:off x="6946249" y="5096269"/>
                <a:ext cx="1701734" cy="616172"/>
              </a:xfrm>
              <a:custGeom>
                <a:avLst/>
                <a:gdLst>
                  <a:gd name="T0" fmla="*/ 648763 w 10001"/>
                  <a:gd name="T1" fmla="*/ 34777612 h 10125"/>
                  <a:gd name="T2" fmla="*/ 115976403 w 10001"/>
                  <a:gd name="T3" fmla="*/ 13733703 h 10125"/>
                  <a:gd name="T4" fmla="*/ 507700960 w 10001"/>
                  <a:gd name="T5" fmla="*/ 8662125 h 10125"/>
                  <a:gd name="T6" fmla="*/ 810212713 w 10001"/>
                  <a:gd name="T7" fmla="*/ 0 h 10125"/>
                  <a:gd name="T8" fmla="*/ 1090015738 w 10001"/>
                  <a:gd name="T9" fmla="*/ 8687929 h 10125"/>
                  <a:gd name="T10" fmla="*/ 1310938763 w 10001"/>
                  <a:gd name="T11" fmla="*/ 4279362 h 10125"/>
                  <a:gd name="T12" fmla="*/ 1620263134 w 10001"/>
                  <a:gd name="T13" fmla="*/ 25736690 h 10125"/>
                  <a:gd name="T14" fmla="*/ 1394798364 w 10001"/>
                  <a:gd name="T15" fmla="*/ 58525268 h 10125"/>
                  <a:gd name="T16" fmla="*/ 1134622140 w 10001"/>
                  <a:gd name="T17" fmla="*/ 80266624 h 10125"/>
                  <a:gd name="T18" fmla="*/ 860820276 w 10001"/>
                  <a:gd name="T19" fmla="*/ 76142271 h 10125"/>
                  <a:gd name="T20" fmla="*/ 708996782 w 10001"/>
                  <a:gd name="T21" fmla="*/ 85346835 h 10125"/>
                  <a:gd name="T22" fmla="*/ 509322667 w 10001"/>
                  <a:gd name="T23" fmla="*/ 86268164 h 10125"/>
                  <a:gd name="T24" fmla="*/ 353443899 w 10001"/>
                  <a:gd name="T25" fmla="*/ 67979516 h 10125"/>
                  <a:gd name="T26" fmla="*/ 192536914 w 10001"/>
                  <a:gd name="T27" fmla="*/ 64535347 h 10125"/>
                  <a:gd name="T28" fmla="*/ 648763 w 10001"/>
                  <a:gd name="T29" fmla="*/ 34777612 h 101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connsiteX0" fmla="*/ 4 w 10040"/>
                  <a:gd name="connsiteY0" fmla="*/ 4039 h 10125"/>
                  <a:gd name="connsiteX1" fmla="*/ 715 w 10040"/>
                  <a:gd name="connsiteY1" fmla="*/ 1595 h 10125"/>
                  <a:gd name="connsiteX2" fmla="*/ 3130 w 10040"/>
                  <a:gd name="connsiteY2" fmla="*/ 1006 h 10125"/>
                  <a:gd name="connsiteX3" fmla="*/ 4995 w 10040"/>
                  <a:gd name="connsiteY3" fmla="*/ 0 h 10125"/>
                  <a:gd name="connsiteX4" fmla="*/ 6720 w 10040"/>
                  <a:gd name="connsiteY4" fmla="*/ 1009 h 10125"/>
                  <a:gd name="connsiteX5" fmla="*/ 9989 w 10040"/>
                  <a:gd name="connsiteY5" fmla="*/ 2989 h 10125"/>
                  <a:gd name="connsiteX6" fmla="*/ 8599 w 10040"/>
                  <a:gd name="connsiteY6" fmla="*/ 6797 h 10125"/>
                  <a:gd name="connsiteX7" fmla="*/ 6995 w 10040"/>
                  <a:gd name="connsiteY7" fmla="*/ 9322 h 10125"/>
                  <a:gd name="connsiteX8" fmla="*/ 5307 w 10040"/>
                  <a:gd name="connsiteY8" fmla="*/ 8843 h 10125"/>
                  <a:gd name="connsiteX9" fmla="*/ 4371 w 10040"/>
                  <a:gd name="connsiteY9" fmla="*/ 9912 h 10125"/>
                  <a:gd name="connsiteX10" fmla="*/ 3140 w 10040"/>
                  <a:gd name="connsiteY10" fmla="*/ 10019 h 10125"/>
                  <a:gd name="connsiteX11" fmla="*/ 2179 w 10040"/>
                  <a:gd name="connsiteY11" fmla="*/ 7895 h 10125"/>
                  <a:gd name="connsiteX12" fmla="*/ 1187 w 10040"/>
                  <a:gd name="connsiteY12" fmla="*/ 7495 h 10125"/>
                  <a:gd name="connsiteX13" fmla="*/ 4 w 10040"/>
                  <a:gd name="connsiteY13" fmla="*/ 4039 h 10125"/>
                  <a:gd name="connsiteX0" fmla="*/ 4 w 8600"/>
                  <a:gd name="connsiteY0" fmla="*/ 4042 h 10128"/>
                  <a:gd name="connsiteX1" fmla="*/ 715 w 8600"/>
                  <a:gd name="connsiteY1" fmla="*/ 1598 h 10128"/>
                  <a:gd name="connsiteX2" fmla="*/ 3130 w 8600"/>
                  <a:gd name="connsiteY2" fmla="*/ 1009 h 10128"/>
                  <a:gd name="connsiteX3" fmla="*/ 4995 w 8600"/>
                  <a:gd name="connsiteY3" fmla="*/ 3 h 10128"/>
                  <a:gd name="connsiteX4" fmla="*/ 6720 w 8600"/>
                  <a:gd name="connsiteY4" fmla="*/ 1012 h 10128"/>
                  <a:gd name="connsiteX5" fmla="*/ 8599 w 8600"/>
                  <a:gd name="connsiteY5" fmla="*/ 6800 h 10128"/>
                  <a:gd name="connsiteX6" fmla="*/ 6995 w 8600"/>
                  <a:gd name="connsiteY6" fmla="*/ 9325 h 10128"/>
                  <a:gd name="connsiteX7" fmla="*/ 5307 w 8600"/>
                  <a:gd name="connsiteY7" fmla="*/ 8846 h 10128"/>
                  <a:gd name="connsiteX8" fmla="*/ 4371 w 8600"/>
                  <a:gd name="connsiteY8" fmla="*/ 9915 h 10128"/>
                  <a:gd name="connsiteX9" fmla="*/ 3140 w 8600"/>
                  <a:gd name="connsiteY9" fmla="*/ 10022 h 10128"/>
                  <a:gd name="connsiteX10" fmla="*/ 2179 w 8600"/>
                  <a:gd name="connsiteY10" fmla="*/ 7898 h 10128"/>
                  <a:gd name="connsiteX11" fmla="*/ 1187 w 8600"/>
                  <a:gd name="connsiteY11" fmla="*/ 7498 h 10128"/>
                  <a:gd name="connsiteX12" fmla="*/ 4 w 8600"/>
                  <a:gd name="connsiteY12" fmla="*/ 4042 h 10128"/>
                  <a:gd name="connsiteX0" fmla="*/ 4 w 9326"/>
                  <a:gd name="connsiteY0" fmla="*/ 3988 h 9997"/>
                  <a:gd name="connsiteX1" fmla="*/ 830 w 9326"/>
                  <a:gd name="connsiteY1" fmla="*/ 1575 h 9997"/>
                  <a:gd name="connsiteX2" fmla="*/ 3639 w 9326"/>
                  <a:gd name="connsiteY2" fmla="*/ 993 h 9997"/>
                  <a:gd name="connsiteX3" fmla="*/ 5807 w 9326"/>
                  <a:gd name="connsiteY3" fmla="*/ 0 h 9997"/>
                  <a:gd name="connsiteX4" fmla="*/ 7813 w 9326"/>
                  <a:gd name="connsiteY4" fmla="*/ 996 h 9997"/>
                  <a:gd name="connsiteX5" fmla="*/ 9324 w 9326"/>
                  <a:gd name="connsiteY5" fmla="*/ 5746 h 9997"/>
                  <a:gd name="connsiteX6" fmla="*/ 8133 w 9326"/>
                  <a:gd name="connsiteY6" fmla="*/ 9204 h 9997"/>
                  <a:gd name="connsiteX7" fmla="*/ 6170 w 9326"/>
                  <a:gd name="connsiteY7" fmla="*/ 8731 h 9997"/>
                  <a:gd name="connsiteX8" fmla="*/ 5082 w 9326"/>
                  <a:gd name="connsiteY8" fmla="*/ 9787 h 9997"/>
                  <a:gd name="connsiteX9" fmla="*/ 3650 w 9326"/>
                  <a:gd name="connsiteY9" fmla="*/ 9892 h 9997"/>
                  <a:gd name="connsiteX10" fmla="*/ 2533 w 9326"/>
                  <a:gd name="connsiteY10" fmla="*/ 7795 h 9997"/>
                  <a:gd name="connsiteX11" fmla="*/ 1379 w 9326"/>
                  <a:gd name="connsiteY11" fmla="*/ 7400 h 9997"/>
                  <a:gd name="connsiteX12" fmla="*/ 4 w 9326"/>
                  <a:gd name="connsiteY12" fmla="*/ 3988 h 9997"/>
                  <a:gd name="connsiteX0" fmla="*/ 4 w 10001"/>
                  <a:gd name="connsiteY0" fmla="*/ 3989 h 10041"/>
                  <a:gd name="connsiteX1" fmla="*/ 890 w 10001"/>
                  <a:gd name="connsiteY1" fmla="*/ 1575 h 10041"/>
                  <a:gd name="connsiteX2" fmla="*/ 3902 w 10001"/>
                  <a:gd name="connsiteY2" fmla="*/ 993 h 10041"/>
                  <a:gd name="connsiteX3" fmla="*/ 6227 w 10001"/>
                  <a:gd name="connsiteY3" fmla="*/ 0 h 10041"/>
                  <a:gd name="connsiteX4" fmla="*/ 8378 w 10001"/>
                  <a:gd name="connsiteY4" fmla="*/ 996 h 10041"/>
                  <a:gd name="connsiteX5" fmla="*/ 9998 w 10001"/>
                  <a:gd name="connsiteY5" fmla="*/ 5748 h 10041"/>
                  <a:gd name="connsiteX6" fmla="*/ 8721 w 10001"/>
                  <a:gd name="connsiteY6" fmla="*/ 9207 h 10041"/>
                  <a:gd name="connsiteX7" fmla="*/ 5449 w 10001"/>
                  <a:gd name="connsiteY7" fmla="*/ 9790 h 10041"/>
                  <a:gd name="connsiteX8" fmla="*/ 3914 w 10001"/>
                  <a:gd name="connsiteY8" fmla="*/ 9895 h 10041"/>
                  <a:gd name="connsiteX9" fmla="*/ 2716 w 10001"/>
                  <a:gd name="connsiteY9" fmla="*/ 7797 h 10041"/>
                  <a:gd name="connsiteX10" fmla="*/ 1479 w 10001"/>
                  <a:gd name="connsiteY10" fmla="*/ 7402 h 10041"/>
                  <a:gd name="connsiteX11" fmla="*/ 4 w 10001"/>
                  <a:gd name="connsiteY11" fmla="*/ 3989 h 10041"/>
                  <a:gd name="connsiteX0" fmla="*/ 4 w 10001"/>
                  <a:gd name="connsiteY0" fmla="*/ 3989 h 14825"/>
                  <a:gd name="connsiteX1" fmla="*/ 890 w 10001"/>
                  <a:gd name="connsiteY1" fmla="*/ 1575 h 14825"/>
                  <a:gd name="connsiteX2" fmla="*/ 3902 w 10001"/>
                  <a:gd name="connsiteY2" fmla="*/ 993 h 14825"/>
                  <a:gd name="connsiteX3" fmla="*/ 6227 w 10001"/>
                  <a:gd name="connsiteY3" fmla="*/ 0 h 14825"/>
                  <a:gd name="connsiteX4" fmla="*/ 8378 w 10001"/>
                  <a:gd name="connsiteY4" fmla="*/ 996 h 14825"/>
                  <a:gd name="connsiteX5" fmla="*/ 9998 w 10001"/>
                  <a:gd name="connsiteY5" fmla="*/ 5748 h 14825"/>
                  <a:gd name="connsiteX6" fmla="*/ 8721 w 10001"/>
                  <a:gd name="connsiteY6" fmla="*/ 9207 h 14825"/>
                  <a:gd name="connsiteX7" fmla="*/ 6011 w 10001"/>
                  <a:gd name="connsiteY7" fmla="*/ 14823 h 14825"/>
                  <a:gd name="connsiteX8" fmla="*/ 3914 w 10001"/>
                  <a:gd name="connsiteY8" fmla="*/ 9895 h 14825"/>
                  <a:gd name="connsiteX9" fmla="*/ 2716 w 10001"/>
                  <a:gd name="connsiteY9" fmla="*/ 7797 h 14825"/>
                  <a:gd name="connsiteX10" fmla="*/ 1479 w 10001"/>
                  <a:gd name="connsiteY10" fmla="*/ 7402 h 14825"/>
                  <a:gd name="connsiteX11" fmla="*/ 4 w 10001"/>
                  <a:gd name="connsiteY11" fmla="*/ 3989 h 14825"/>
                  <a:gd name="connsiteX0" fmla="*/ 4 w 10001"/>
                  <a:gd name="connsiteY0" fmla="*/ 7436 h 18272"/>
                  <a:gd name="connsiteX1" fmla="*/ 890 w 10001"/>
                  <a:gd name="connsiteY1" fmla="*/ 5022 h 18272"/>
                  <a:gd name="connsiteX2" fmla="*/ 3902 w 10001"/>
                  <a:gd name="connsiteY2" fmla="*/ 4440 h 18272"/>
                  <a:gd name="connsiteX3" fmla="*/ 6026 w 10001"/>
                  <a:gd name="connsiteY3" fmla="*/ 0 h 18272"/>
                  <a:gd name="connsiteX4" fmla="*/ 8378 w 10001"/>
                  <a:gd name="connsiteY4" fmla="*/ 4443 h 18272"/>
                  <a:gd name="connsiteX5" fmla="*/ 9998 w 10001"/>
                  <a:gd name="connsiteY5" fmla="*/ 9195 h 18272"/>
                  <a:gd name="connsiteX6" fmla="*/ 8721 w 10001"/>
                  <a:gd name="connsiteY6" fmla="*/ 12654 h 18272"/>
                  <a:gd name="connsiteX7" fmla="*/ 6011 w 10001"/>
                  <a:gd name="connsiteY7" fmla="*/ 18270 h 18272"/>
                  <a:gd name="connsiteX8" fmla="*/ 3914 w 10001"/>
                  <a:gd name="connsiteY8" fmla="*/ 13342 h 18272"/>
                  <a:gd name="connsiteX9" fmla="*/ 2716 w 10001"/>
                  <a:gd name="connsiteY9" fmla="*/ 11244 h 18272"/>
                  <a:gd name="connsiteX10" fmla="*/ 1479 w 10001"/>
                  <a:gd name="connsiteY10" fmla="*/ 10849 h 18272"/>
                  <a:gd name="connsiteX11" fmla="*/ 4 w 10001"/>
                  <a:gd name="connsiteY11" fmla="*/ 7436 h 18272"/>
                  <a:gd name="connsiteX0" fmla="*/ 1 w 9998"/>
                  <a:gd name="connsiteY0" fmla="*/ 7436 h 18272"/>
                  <a:gd name="connsiteX1" fmla="*/ 3899 w 9998"/>
                  <a:gd name="connsiteY1" fmla="*/ 4440 h 18272"/>
                  <a:gd name="connsiteX2" fmla="*/ 6023 w 9998"/>
                  <a:gd name="connsiteY2" fmla="*/ 0 h 18272"/>
                  <a:gd name="connsiteX3" fmla="*/ 8375 w 9998"/>
                  <a:gd name="connsiteY3" fmla="*/ 4443 h 18272"/>
                  <a:gd name="connsiteX4" fmla="*/ 9995 w 9998"/>
                  <a:gd name="connsiteY4" fmla="*/ 9195 h 18272"/>
                  <a:gd name="connsiteX5" fmla="*/ 8718 w 9998"/>
                  <a:gd name="connsiteY5" fmla="*/ 12654 h 18272"/>
                  <a:gd name="connsiteX6" fmla="*/ 6008 w 9998"/>
                  <a:gd name="connsiteY6" fmla="*/ 18270 h 18272"/>
                  <a:gd name="connsiteX7" fmla="*/ 3911 w 9998"/>
                  <a:gd name="connsiteY7" fmla="*/ 13342 h 18272"/>
                  <a:gd name="connsiteX8" fmla="*/ 2713 w 9998"/>
                  <a:gd name="connsiteY8" fmla="*/ 11244 h 18272"/>
                  <a:gd name="connsiteX9" fmla="*/ 1476 w 9998"/>
                  <a:gd name="connsiteY9" fmla="*/ 10849 h 18272"/>
                  <a:gd name="connsiteX10" fmla="*/ 1 w 9998"/>
                  <a:gd name="connsiteY10" fmla="*/ 7436 h 18272"/>
                  <a:gd name="connsiteX0" fmla="*/ 35 w 8559"/>
                  <a:gd name="connsiteY0" fmla="*/ 5938 h 10000"/>
                  <a:gd name="connsiteX1" fmla="*/ 2459 w 8559"/>
                  <a:gd name="connsiteY1" fmla="*/ 2430 h 10000"/>
                  <a:gd name="connsiteX2" fmla="*/ 4583 w 8559"/>
                  <a:gd name="connsiteY2" fmla="*/ 0 h 10000"/>
                  <a:gd name="connsiteX3" fmla="*/ 6936 w 8559"/>
                  <a:gd name="connsiteY3" fmla="*/ 2432 h 10000"/>
                  <a:gd name="connsiteX4" fmla="*/ 8556 w 8559"/>
                  <a:gd name="connsiteY4" fmla="*/ 5032 h 10000"/>
                  <a:gd name="connsiteX5" fmla="*/ 7279 w 8559"/>
                  <a:gd name="connsiteY5" fmla="*/ 6925 h 10000"/>
                  <a:gd name="connsiteX6" fmla="*/ 4568 w 8559"/>
                  <a:gd name="connsiteY6" fmla="*/ 9999 h 10000"/>
                  <a:gd name="connsiteX7" fmla="*/ 2471 w 8559"/>
                  <a:gd name="connsiteY7" fmla="*/ 7302 h 10000"/>
                  <a:gd name="connsiteX8" fmla="*/ 1273 w 8559"/>
                  <a:gd name="connsiteY8" fmla="*/ 6154 h 10000"/>
                  <a:gd name="connsiteX9" fmla="*/ 35 w 8559"/>
                  <a:gd name="connsiteY9" fmla="*/ 5938 h 10000"/>
                  <a:gd name="connsiteX0" fmla="*/ 49 w 9820"/>
                  <a:gd name="connsiteY0" fmla="*/ 4655 h 10000"/>
                  <a:gd name="connsiteX1" fmla="*/ 2693 w 9820"/>
                  <a:gd name="connsiteY1" fmla="*/ 2430 h 10000"/>
                  <a:gd name="connsiteX2" fmla="*/ 5175 w 9820"/>
                  <a:gd name="connsiteY2" fmla="*/ 0 h 10000"/>
                  <a:gd name="connsiteX3" fmla="*/ 7924 w 9820"/>
                  <a:gd name="connsiteY3" fmla="*/ 2432 h 10000"/>
                  <a:gd name="connsiteX4" fmla="*/ 9816 w 9820"/>
                  <a:gd name="connsiteY4" fmla="*/ 5032 h 10000"/>
                  <a:gd name="connsiteX5" fmla="*/ 8324 w 9820"/>
                  <a:gd name="connsiteY5" fmla="*/ 6925 h 10000"/>
                  <a:gd name="connsiteX6" fmla="*/ 5157 w 9820"/>
                  <a:gd name="connsiteY6" fmla="*/ 9999 h 10000"/>
                  <a:gd name="connsiteX7" fmla="*/ 2707 w 9820"/>
                  <a:gd name="connsiteY7" fmla="*/ 7302 h 10000"/>
                  <a:gd name="connsiteX8" fmla="*/ 1307 w 9820"/>
                  <a:gd name="connsiteY8" fmla="*/ 6154 h 10000"/>
                  <a:gd name="connsiteX9" fmla="*/ 49 w 9820"/>
                  <a:gd name="connsiteY9" fmla="*/ 4655 h 10000"/>
                  <a:gd name="connsiteX0" fmla="*/ 45 w 9995"/>
                  <a:gd name="connsiteY0" fmla="*/ 4655 h 10000"/>
                  <a:gd name="connsiteX1" fmla="*/ 2737 w 9995"/>
                  <a:gd name="connsiteY1" fmla="*/ 2430 h 10000"/>
                  <a:gd name="connsiteX2" fmla="*/ 5265 w 9995"/>
                  <a:gd name="connsiteY2" fmla="*/ 0 h 10000"/>
                  <a:gd name="connsiteX3" fmla="*/ 8064 w 9995"/>
                  <a:gd name="connsiteY3" fmla="*/ 2432 h 10000"/>
                  <a:gd name="connsiteX4" fmla="*/ 9991 w 9995"/>
                  <a:gd name="connsiteY4" fmla="*/ 5032 h 10000"/>
                  <a:gd name="connsiteX5" fmla="*/ 8472 w 9995"/>
                  <a:gd name="connsiteY5" fmla="*/ 6925 h 10000"/>
                  <a:gd name="connsiteX6" fmla="*/ 5247 w 9995"/>
                  <a:gd name="connsiteY6" fmla="*/ 9999 h 10000"/>
                  <a:gd name="connsiteX7" fmla="*/ 2752 w 9995"/>
                  <a:gd name="connsiteY7" fmla="*/ 7302 h 10000"/>
                  <a:gd name="connsiteX8" fmla="*/ 1374 w 9995"/>
                  <a:gd name="connsiteY8" fmla="*/ 6984 h 10000"/>
                  <a:gd name="connsiteX9" fmla="*/ 45 w 9995"/>
                  <a:gd name="connsiteY9" fmla="*/ 4655 h 10000"/>
                  <a:gd name="connsiteX0" fmla="*/ 45 w 10000"/>
                  <a:gd name="connsiteY0" fmla="*/ 5032 h 10377"/>
                  <a:gd name="connsiteX1" fmla="*/ 2738 w 10000"/>
                  <a:gd name="connsiteY1" fmla="*/ 2807 h 10377"/>
                  <a:gd name="connsiteX2" fmla="*/ 4886 w 10000"/>
                  <a:gd name="connsiteY2" fmla="*/ 0 h 10377"/>
                  <a:gd name="connsiteX3" fmla="*/ 8068 w 10000"/>
                  <a:gd name="connsiteY3" fmla="*/ 2809 h 10377"/>
                  <a:gd name="connsiteX4" fmla="*/ 9996 w 10000"/>
                  <a:gd name="connsiteY4" fmla="*/ 5409 h 10377"/>
                  <a:gd name="connsiteX5" fmla="*/ 8476 w 10000"/>
                  <a:gd name="connsiteY5" fmla="*/ 7302 h 10377"/>
                  <a:gd name="connsiteX6" fmla="*/ 5250 w 10000"/>
                  <a:gd name="connsiteY6" fmla="*/ 10376 h 10377"/>
                  <a:gd name="connsiteX7" fmla="*/ 2753 w 10000"/>
                  <a:gd name="connsiteY7" fmla="*/ 7679 h 10377"/>
                  <a:gd name="connsiteX8" fmla="*/ 1375 w 10000"/>
                  <a:gd name="connsiteY8" fmla="*/ 7361 h 10377"/>
                  <a:gd name="connsiteX9" fmla="*/ 45 w 10000"/>
                  <a:gd name="connsiteY9" fmla="*/ 5032 h 10377"/>
                  <a:gd name="connsiteX0" fmla="*/ 45 w 10000"/>
                  <a:gd name="connsiteY0" fmla="*/ 5036 h 10381"/>
                  <a:gd name="connsiteX1" fmla="*/ 2738 w 10000"/>
                  <a:gd name="connsiteY1" fmla="*/ 2811 h 10381"/>
                  <a:gd name="connsiteX2" fmla="*/ 4886 w 10000"/>
                  <a:gd name="connsiteY2" fmla="*/ 4 h 10381"/>
                  <a:gd name="connsiteX3" fmla="*/ 8068 w 10000"/>
                  <a:gd name="connsiteY3" fmla="*/ 2813 h 10381"/>
                  <a:gd name="connsiteX4" fmla="*/ 9996 w 10000"/>
                  <a:gd name="connsiteY4" fmla="*/ 5413 h 10381"/>
                  <a:gd name="connsiteX5" fmla="*/ 8476 w 10000"/>
                  <a:gd name="connsiteY5" fmla="*/ 7306 h 10381"/>
                  <a:gd name="connsiteX6" fmla="*/ 5250 w 10000"/>
                  <a:gd name="connsiteY6" fmla="*/ 10380 h 10381"/>
                  <a:gd name="connsiteX7" fmla="*/ 2753 w 10000"/>
                  <a:gd name="connsiteY7" fmla="*/ 7683 h 10381"/>
                  <a:gd name="connsiteX8" fmla="*/ 1375 w 10000"/>
                  <a:gd name="connsiteY8" fmla="*/ 7365 h 10381"/>
                  <a:gd name="connsiteX9" fmla="*/ 45 w 10000"/>
                  <a:gd name="connsiteY9" fmla="*/ 5036 h 10381"/>
                  <a:gd name="connsiteX0" fmla="*/ 45 w 10000"/>
                  <a:gd name="connsiteY0" fmla="*/ 5036 h 10796"/>
                  <a:gd name="connsiteX1" fmla="*/ 2738 w 10000"/>
                  <a:gd name="connsiteY1" fmla="*/ 2811 h 10796"/>
                  <a:gd name="connsiteX2" fmla="*/ 4886 w 10000"/>
                  <a:gd name="connsiteY2" fmla="*/ 4 h 10796"/>
                  <a:gd name="connsiteX3" fmla="*/ 8068 w 10000"/>
                  <a:gd name="connsiteY3" fmla="*/ 2813 h 10796"/>
                  <a:gd name="connsiteX4" fmla="*/ 9996 w 10000"/>
                  <a:gd name="connsiteY4" fmla="*/ 5413 h 10796"/>
                  <a:gd name="connsiteX5" fmla="*/ 8476 w 10000"/>
                  <a:gd name="connsiteY5" fmla="*/ 7306 h 10796"/>
                  <a:gd name="connsiteX6" fmla="*/ 5202 w 10000"/>
                  <a:gd name="connsiteY6" fmla="*/ 10795 h 10796"/>
                  <a:gd name="connsiteX7" fmla="*/ 2753 w 10000"/>
                  <a:gd name="connsiteY7" fmla="*/ 7683 h 10796"/>
                  <a:gd name="connsiteX8" fmla="*/ 1375 w 10000"/>
                  <a:gd name="connsiteY8" fmla="*/ 7365 h 10796"/>
                  <a:gd name="connsiteX9" fmla="*/ 45 w 10000"/>
                  <a:gd name="connsiteY9" fmla="*/ 5036 h 10796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 w 9959"/>
                  <a:gd name="connsiteY0" fmla="*/ 5593 h 11352"/>
                  <a:gd name="connsiteX1" fmla="*/ 1089 w 9959"/>
                  <a:gd name="connsiteY1" fmla="*/ 469 h 11352"/>
                  <a:gd name="connsiteX2" fmla="*/ 4845 w 9959"/>
                  <a:gd name="connsiteY2" fmla="*/ 561 h 11352"/>
                  <a:gd name="connsiteX3" fmla="*/ 8027 w 9959"/>
                  <a:gd name="connsiteY3" fmla="*/ 3370 h 11352"/>
                  <a:gd name="connsiteX4" fmla="*/ 9955 w 9959"/>
                  <a:gd name="connsiteY4" fmla="*/ 5970 h 11352"/>
                  <a:gd name="connsiteX5" fmla="*/ 8435 w 9959"/>
                  <a:gd name="connsiteY5" fmla="*/ 7863 h 11352"/>
                  <a:gd name="connsiteX6" fmla="*/ 5161 w 9959"/>
                  <a:gd name="connsiteY6" fmla="*/ 11352 h 11352"/>
                  <a:gd name="connsiteX7" fmla="*/ 2712 w 9959"/>
                  <a:gd name="connsiteY7" fmla="*/ 8240 h 11352"/>
                  <a:gd name="connsiteX8" fmla="*/ 1334 w 9959"/>
                  <a:gd name="connsiteY8" fmla="*/ 7922 h 11352"/>
                  <a:gd name="connsiteX9" fmla="*/ 4 w 9959"/>
                  <a:gd name="connsiteY9" fmla="*/ 5593 h 11352"/>
                  <a:gd name="connsiteX0" fmla="*/ 0 w 11223"/>
                  <a:gd name="connsiteY0" fmla="*/ 3835 h 9929"/>
                  <a:gd name="connsiteX1" fmla="*/ 2316 w 11223"/>
                  <a:gd name="connsiteY1" fmla="*/ 342 h 9929"/>
                  <a:gd name="connsiteX2" fmla="*/ 6088 w 11223"/>
                  <a:gd name="connsiteY2" fmla="*/ 423 h 9929"/>
                  <a:gd name="connsiteX3" fmla="*/ 9283 w 11223"/>
                  <a:gd name="connsiteY3" fmla="*/ 2898 h 9929"/>
                  <a:gd name="connsiteX4" fmla="*/ 11219 w 11223"/>
                  <a:gd name="connsiteY4" fmla="*/ 5188 h 9929"/>
                  <a:gd name="connsiteX5" fmla="*/ 9693 w 11223"/>
                  <a:gd name="connsiteY5" fmla="*/ 6856 h 9929"/>
                  <a:gd name="connsiteX6" fmla="*/ 6405 w 11223"/>
                  <a:gd name="connsiteY6" fmla="*/ 9929 h 9929"/>
                  <a:gd name="connsiteX7" fmla="*/ 3946 w 11223"/>
                  <a:gd name="connsiteY7" fmla="*/ 7188 h 9929"/>
                  <a:gd name="connsiteX8" fmla="*/ 2562 w 11223"/>
                  <a:gd name="connsiteY8" fmla="*/ 6908 h 9929"/>
                  <a:gd name="connsiteX9" fmla="*/ 0 w 11223"/>
                  <a:gd name="connsiteY9" fmla="*/ 3835 h 9929"/>
                  <a:gd name="connsiteX0" fmla="*/ 0 w 9999"/>
                  <a:gd name="connsiteY0" fmla="*/ 3862 h 10000"/>
                  <a:gd name="connsiteX1" fmla="*/ 2064 w 9999"/>
                  <a:gd name="connsiteY1" fmla="*/ 344 h 10000"/>
                  <a:gd name="connsiteX2" fmla="*/ 5425 w 9999"/>
                  <a:gd name="connsiteY2" fmla="*/ 426 h 10000"/>
                  <a:gd name="connsiteX3" fmla="*/ 8271 w 9999"/>
                  <a:gd name="connsiteY3" fmla="*/ 2919 h 10000"/>
                  <a:gd name="connsiteX4" fmla="*/ 9996 w 9999"/>
                  <a:gd name="connsiteY4" fmla="*/ 5225 h 10000"/>
                  <a:gd name="connsiteX5" fmla="*/ 8637 w 9999"/>
                  <a:gd name="connsiteY5" fmla="*/ 6905 h 10000"/>
                  <a:gd name="connsiteX6" fmla="*/ 5707 w 9999"/>
                  <a:gd name="connsiteY6" fmla="*/ 10000 h 10000"/>
                  <a:gd name="connsiteX7" fmla="*/ 2283 w 9999"/>
                  <a:gd name="connsiteY7" fmla="*/ 6957 h 10000"/>
                  <a:gd name="connsiteX8" fmla="*/ 0 w 9999"/>
                  <a:gd name="connsiteY8" fmla="*/ 3862 h 10000"/>
                  <a:gd name="connsiteX0" fmla="*/ 124 w 10124"/>
                  <a:gd name="connsiteY0" fmla="*/ 3862 h 10000"/>
                  <a:gd name="connsiteX1" fmla="*/ 2188 w 10124"/>
                  <a:gd name="connsiteY1" fmla="*/ 344 h 10000"/>
                  <a:gd name="connsiteX2" fmla="*/ 5550 w 10124"/>
                  <a:gd name="connsiteY2" fmla="*/ 426 h 10000"/>
                  <a:gd name="connsiteX3" fmla="*/ 8396 w 10124"/>
                  <a:gd name="connsiteY3" fmla="*/ 2919 h 10000"/>
                  <a:gd name="connsiteX4" fmla="*/ 10121 w 10124"/>
                  <a:gd name="connsiteY4" fmla="*/ 5225 h 10000"/>
                  <a:gd name="connsiteX5" fmla="*/ 8762 w 10124"/>
                  <a:gd name="connsiteY5" fmla="*/ 6905 h 10000"/>
                  <a:gd name="connsiteX6" fmla="*/ 5832 w 10124"/>
                  <a:gd name="connsiteY6" fmla="*/ 10000 h 10000"/>
                  <a:gd name="connsiteX7" fmla="*/ 124 w 10124"/>
                  <a:gd name="connsiteY7" fmla="*/ 3862 h 10000"/>
                  <a:gd name="connsiteX0" fmla="*/ 43 w 10045"/>
                  <a:gd name="connsiteY0" fmla="*/ 3862 h 6912"/>
                  <a:gd name="connsiteX1" fmla="*/ 2107 w 10045"/>
                  <a:gd name="connsiteY1" fmla="*/ 344 h 6912"/>
                  <a:gd name="connsiteX2" fmla="*/ 5469 w 10045"/>
                  <a:gd name="connsiteY2" fmla="*/ 426 h 6912"/>
                  <a:gd name="connsiteX3" fmla="*/ 8315 w 10045"/>
                  <a:gd name="connsiteY3" fmla="*/ 2919 h 6912"/>
                  <a:gd name="connsiteX4" fmla="*/ 10040 w 10045"/>
                  <a:gd name="connsiteY4" fmla="*/ 5225 h 6912"/>
                  <a:gd name="connsiteX5" fmla="*/ 8681 w 10045"/>
                  <a:gd name="connsiteY5" fmla="*/ 6905 h 6912"/>
                  <a:gd name="connsiteX6" fmla="*/ 3967 w 10045"/>
                  <a:gd name="connsiteY6" fmla="*/ 5885 h 6912"/>
                  <a:gd name="connsiteX7" fmla="*/ 43 w 10045"/>
                  <a:gd name="connsiteY7" fmla="*/ 3862 h 6912"/>
                  <a:gd name="connsiteX0" fmla="*/ 47 w 10004"/>
                  <a:gd name="connsiteY0" fmla="*/ 5106 h 9519"/>
                  <a:gd name="connsiteX1" fmla="*/ 2102 w 10004"/>
                  <a:gd name="connsiteY1" fmla="*/ 17 h 9519"/>
                  <a:gd name="connsiteX2" fmla="*/ 6651 w 10004"/>
                  <a:gd name="connsiteY2" fmla="*/ 3484 h 9519"/>
                  <a:gd name="connsiteX3" fmla="*/ 8282 w 10004"/>
                  <a:gd name="connsiteY3" fmla="*/ 3742 h 9519"/>
                  <a:gd name="connsiteX4" fmla="*/ 9999 w 10004"/>
                  <a:gd name="connsiteY4" fmla="*/ 7078 h 9519"/>
                  <a:gd name="connsiteX5" fmla="*/ 8646 w 10004"/>
                  <a:gd name="connsiteY5" fmla="*/ 9509 h 9519"/>
                  <a:gd name="connsiteX6" fmla="*/ 3953 w 10004"/>
                  <a:gd name="connsiteY6" fmla="*/ 8033 h 9519"/>
                  <a:gd name="connsiteX7" fmla="*/ 47 w 10004"/>
                  <a:gd name="connsiteY7" fmla="*/ 5106 h 9519"/>
                  <a:gd name="connsiteX0" fmla="*/ 43 w 9996"/>
                  <a:gd name="connsiteY0" fmla="*/ 6232 h 10868"/>
                  <a:gd name="connsiteX1" fmla="*/ 2097 w 9996"/>
                  <a:gd name="connsiteY1" fmla="*/ 886 h 10868"/>
                  <a:gd name="connsiteX2" fmla="*/ 5642 w 9996"/>
                  <a:gd name="connsiteY2" fmla="*/ 385 h 10868"/>
                  <a:gd name="connsiteX3" fmla="*/ 8275 w 9996"/>
                  <a:gd name="connsiteY3" fmla="*/ 4799 h 10868"/>
                  <a:gd name="connsiteX4" fmla="*/ 9991 w 9996"/>
                  <a:gd name="connsiteY4" fmla="*/ 8304 h 10868"/>
                  <a:gd name="connsiteX5" fmla="*/ 8639 w 9996"/>
                  <a:gd name="connsiteY5" fmla="*/ 10857 h 10868"/>
                  <a:gd name="connsiteX6" fmla="*/ 3947 w 9996"/>
                  <a:gd name="connsiteY6" fmla="*/ 9307 h 10868"/>
                  <a:gd name="connsiteX7" fmla="*/ 43 w 9996"/>
                  <a:gd name="connsiteY7" fmla="*/ 6232 h 10868"/>
                  <a:gd name="connsiteX0" fmla="*/ 43 w 10004"/>
                  <a:gd name="connsiteY0" fmla="*/ 5543 h 9809"/>
                  <a:gd name="connsiteX1" fmla="*/ 2098 w 10004"/>
                  <a:gd name="connsiteY1" fmla="*/ 624 h 9809"/>
                  <a:gd name="connsiteX2" fmla="*/ 5644 w 10004"/>
                  <a:gd name="connsiteY2" fmla="*/ 163 h 9809"/>
                  <a:gd name="connsiteX3" fmla="*/ 8163 w 10004"/>
                  <a:gd name="connsiteY3" fmla="*/ 1492 h 9809"/>
                  <a:gd name="connsiteX4" fmla="*/ 9995 w 10004"/>
                  <a:gd name="connsiteY4" fmla="*/ 7450 h 9809"/>
                  <a:gd name="connsiteX5" fmla="*/ 8642 w 10004"/>
                  <a:gd name="connsiteY5" fmla="*/ 9799 h 9809"/>
                  <a:gd name="connsiteX6" fmla="*/ 3949 w 10004"/>
                  <a:gd name="connsiteY6" fmla="*/ 8373 h 9809"/>
                  <a:gd name="connsiteX7" fmla="*/ 43 w 10004"/>
                  <a:gd name="connsiteY7" fmla="*/ 5543 h 9809"/>
                  <a:gd name="connsiteX0" fmla="*/ 43 w 8950"/>
                  <a:gd name="connsiteY0" fmla="*/ 5651 h 10081"/>
                  <a:gd name="connsiteX1" fmla="*/ 2097 w 8950"/>
                  <a:gd name="connsiteY1" fmla="*/ 636 h 10081"/>
                  <a:gd name="connsiteX2" fmla="*/ 5642 w 8950"/>
                  <a:gd name="connsiteY2" fmla="*/ 166 h 10081"/>
                  <a:gd name="connsiteX3" fmla="*/ 8160 w 8950"/>
                  <a:gd name="connsiteY3" fmla="*/ 1521 h 10081"/>
                  <a:gd name="connsiteX4" fmla="*/ 8473 w 8950"/>
                  <a:gd name="connsiteY4" fmla="*/ 5322 h 10081"/>
                  <a:gd name="connsiteX5" fmla="*/ 8639 w 8950"/>
                  <a:gd name="connsiteY5" fmla="*/ 9990 h 10081"/>
                  <a:gd name="connsiteX6" fmla="*/ 3947 w 8950"/>
                  <a:gd name="connsiteY6" fmla="*/ 8536 h 10081"/>
                  <a:gd name="connsiteX7" fmla="*/ 43 w 8950"/>
                  <a:gd name="connsiteY7" fmla="*/ 5651 h 10081"/>
                  <a:gd name="connsiteX0" fmla="*/ 48 w 9651"/>
                  <a:gd name="connsiteY0" fmla="*/ 5606 h 8648"/>
                  <a:gd name="connsiteX1" fmla="*/ 2343 w 9651"/>
                  <a:gd name="connsiteY1" fmla="*/ 631 h 8648"/>
                  <a:gd name="connsiteX2" fmla="*/ 6304 w 9651"/>
                  <a:gd name="connsiteY2" fmla="*/ 165 h 8648"/>
                  <a:gd name="connsiteX3" fmla="*/ 9117 w 9651"/>
                  <a:gd name="connsiteY3" fmla="*/ 1509 h 8648"/>
                  <a:gd name="connsiteX4" fmla="*/ 9467 w 9651"/>
                  <a:gd name="connsiteY4" fmla="*/ 5279 h 8648"/>
                  <a:gd name="connsiteX5" fmla="*/ 6997 w 9651"/>
                  <a:gd name="connsiteY5" fmla="*/ 8019 h 8648"/>
                  <a:gd name="connsiteX6" fmla="*/ 4410 w 9651"/>
                  <a:gd name="connsiteY6" fmla="*/ 8467 h 8648"/>
                  <a:gd name="connsiteX7" fmla="*/ 48 w 9651"/>
                  <a:gd name="connsiteY7" fmla="*/ 5606 h 8648"/>
                  <a:gd name="connsiteX0" fmla="*/ 41 w 9991"/>
                  <a:gd name="connsiteY0" fmla="*/ 6482 h 9316"/>
                  <a:gd name="connsiteX1" fmla="*/ 2419 w 9991"/>
                  <a:gd name="connsiteY1" fmla="*/ 730 h 9316"/>
                  <a:gd name="connsiteX2" fmla="*/ 6523 w 9991"/>
                  <a:gd name="connsiteY2" fmla="*/ 191 h 9316"/>
                  <a:gd name="connsiteX3" fmla="*/ 9438 w 9991"/>
                  <a:gd name="connsiteY3" fmla="*/ 1745 h 9316"/>
                  <a:gd name="connsiteX4" fmla="*/ 9800 w 9991"/>
                  <a:gd name="connsiteY4" fmla="*/ 6104 h 9316"/>
                  <a:gd name="connsiteX5" fmla="*/ 7241 w 9991"/>
                  <a:gd name="connsiteY5" fmla="*/ 9273 h 9316"/>
                  <a:gd name="connsiteX6" fmla="*/ 1411 w 9991"/>
                  <a:gd name="connsiteY6" fmla="*/ 7856 h 9316"/>
                  <a:gd name="connsiteX7" fmla="*/ 41 w 9991"/>
                  <a:gd name="connsiteY7" fmla="*/ 6482 h 9316"/>
                  <a:gd name="connsiteX0" fmla="*/ 19 w 10708"/>
                  <a:gd name="connsiteY0" fmla="*/ 7721 h 10038"/>
                  <a:gd name="connsiteX1" fmla="*/ 3129 w 10708"/>
                  <a:gd name="connsiteY1" fmla="*/ 825 h 10038"/>
                  <a:gd name="connsiteX2" fmla="*/ 7237 w 10708"/>
                  <a:gd name="connsiteY2" fmla="*/ 246 h 10038"/>
                  <a:gd name="connsiteX3" fmla="*/ 10155 w 10708"/>
                  <a:gd name="connsiteY3" fmla="*/ 1914 h 10038"/>
                  <a:gd name="connsiteX4" fmla="*/ 10517 w 10708"/>
                  <a:gd name="connsiteY4" fmla="*/ 6593 h 10038"/>
                  <a:gd name="connsiteX5" fmla="*/ 7956 w 10708"/>
                  <a:gd name="connsiteY5" fmla="*/ 9995 h 10038"/>
                  <a:gd name="connsiteX6" fmla="*/ 2120 w 10708"/>
                  <a:gd name="connsiteY6" fmla="*/ 8474 h 10038"/>
                  <a:gd name="connsiteX7" fmla="*/ 19 w 10708"/>
                  <a:gd name="connsiteY7" fmla="*/ 7721 h 10038"/>
                  <a:gd name="connsiteX0" fmla="*/ 359 w 11048"/>
                  <a:gd name="connsiteY0" fmla="*/ 7721 h 10038"/>
                  <a:gd name="connsiteX1" fmla="*/ 3469 w 11048"/>
                  <a:gd name="connsiteY1" fmla="*/ 825 h 10038"/>
                  <a:gd name="connsiteX2" fmla="*/ 7577 w 11048"/>
                  <a:gd name="connsiteY2" fmla="*/ 246 h 10038"/>
                  <a:gd name="connsiteX3" fmla="*/ 10495 w 11048"/>
                  <a:gd name="connsiteY3" fmla="*/ 1914 h 10038"/>
                  <a:gd name="connsiteX4" fmla="*/ 10857 w 11048"/>
                  <a:gd name="connsiteY4" fmla="*/ 6593 h 10038"/>
                  <a:gd name="connsiteX5" fmla="*/ 8296 w 11048"/>
                  <a:gd name="connsiteY5" fmla="*/ 9995 h 10038"/>
                  <a:gd name="connsiteX6" fmla="*/ 2460 w 11048"/>
                  <a:gd name="connsiteY6" fmla="*/ 8474 h 10038"/>
                  <a:gd name="connsiteX7" fmla="*/ 359 w 11048"/>
                  <a:gd name="connsiteY7" fmla="*/ 7721 h 10038"/>
                  <a:gd name="connsiteX0" fmla="*/ 359 w 11048"/>
                  <a:gd name="connsiteY0" fmla="*/ 8392 h 10075"/>
                  <a:gd name="connsiteX1" fmla="*/ 3469 w 11048"/>
                  <a:gd name="connsiteY1" fmla="*/ 864 h 10075"/>
                  <a:gd name="connsiteX2" fmla="*/ 7577 w 11048"/>
                  <a:gd name="connsiteY2" fmla="*/ 285 h 10075"/>
                  <a:gd name="connsiteX3" fmla="*/ 10495 w 11048"/>
                  <a:gd name="connsiteY3" fmla="*/ 1953 h 10075"/>
                  <a:gd name="connsiteX4" fmla="*/ 10857 w 11048"/>
                  <a:gd name="connsiteY4" fmla="*/ 6632 h 10075"/>
                  <a:gd name="connsiteX5" fmla="*/ 8296 w 11048"/>
                  <a:gd name="connsiteY5" fmla="*/ 10034 h 10075"/>
                  <a:gd name="connsiteX6" fmla="*/ 2460 w 11048"/>
                  <a:gd name="connsiteY6" fmla="*/ 8513 h 10075"/>
                  <a:gd name="connsiteX7" fmla="*/ 359 w 11048"/>
                  <a:gd name="connsiteY7" fmla="*/ 8392 h 10075"/>
                  <a:gd name="connsiteX0" fmla="*/ 371 w 11060"/>
                  <a:gd name="connsiteY0" fmla="*/ 8392 h 10075"/>
                  <a:gd name="connsiteX1" fmla="*/ 3481 w 11060"/>
                  <a:gd name="connsiteY1" fmla="*/ 864 h 10075"/>
                  <a:gd name="connsiteX2" fmla="*/ 7589 w 11060"/>
                  <a:gd name="connsiteY2" fmla="*/ 285 h 10075"/>
                  <a:gd name="connsiteX3" fmla="*/ 10507 w 11060"/>
                  <a:gd name="connsiteY3" fmla="*/ 1953 h 10075"/>
                  <a:gd name="connsiteX4" fmla="*/ 10869 w 11060"/>
                  <a:gd name="connsiteY4" fmla="*/ 6632 h 10075"/>
                  <a:gd name="connsiteX5" fmla="*/ 8308 w 11060"/>
                  <a:gd name="connsiteY5" fmla="*/ 10034 h 10075"/>
                  <a:gd name="connsiteX6" fmla="*/ 2472 w 11060"/>
                  <a:gd name="connsiteY6" fmla="*/ 8513 h 10075"/>
                  <a:gd name="connsiteX7" fmla="*/ 371 w 11060"/>
                  <a:gd name="connsiteY7" fmla="*/ 8392 h 10075"/>
                  <a:gd name="connsiteX0" fmla="*/ 54 w 10743"/>
                  <a:gd name="connsiteY0" fmla="*/ 9468 h 11151"/>
                  <a:gd name="connsiteX1" fmla="*/ 4027 w 10743"/>
                  <a:gd name="connsiteY1" fmla="*/ 495 h 11151"/>
                  <a:gd name="connsiteX2" fmla="*/ 7272 w 10743"/>
                  <a:gd name="connsiteY2" fmla="*/ 1361 h 11151"/>
                  <a:gd name="connsiteX3" fmla="*/ 10190 w 10743"/>
                  <a:gd name="connsiteY3" fmla="*/ 3029 h 11151"/>
                  <a:gd name="connsiteX4" fmla="*/ 10552 w 10743"/>
                  <a:gd name="connsiteY4" fmla="*/ 7708 h 11151"/>
                  <a:gd name="connsiteX5" fmla="*/ 7991 w 10743"/>
                  <a:gd name="connsiteY5" fmla="*/ 11110 h 11151"/>
                  <a:gd name="connsiteX6" fmla="*/ 2155 w 10743"/>
                  <a:gd name="connsiteY6" fmla="*/ 9589 h 11151"/>
                  <a:gd name="connsiteX7" fmla="*/ 54 w 10743"/>
                  <a:gd name="connsiteY7" fmla="*/ 9468 h 11151"/>
                  <a:gd name="connsiteX0" fmla="*/ 54 w 10743"/>
                  <a:gd name="connsiteY0" fmla="*/ 9506 h 11189"/>
                  <a:gd name="connsiteX1" fmla="*/ 4027 w 10743"/>
                  <a:gd name="connsiteY1" fmla="*/ 533 h 11189"/>
                  <a:gd name="connsiteX2" fmla="*/ 7272 w 10743"/>
                  <a:gd name="connsiteY2" fmla="*/ 1399 h 11189"/>
                  <a:gd name="connsiteX3" fmla="*/ 10190 w 10743"/>
                  <a:gd name="connsiteY3" fmla="*/ 3067 h 11189"/>
                  <a:gd name="connsiteX4" fmla="*/ 10552 w 10743"/>
                  <a:gd name="connsiteY4" fmla="*/ 7746 h 11189"/>
                  <a:gd name="connsiteX5" fmla="*/ 7991 w 10743"/>
                  <a:gd name="connsiteY5" fmla="*/ 11148 h 11189"/>
                  <a:gd name="connsiteX6" fmla="*/ 2155 w 10743"/>
                  <a:gd name="connsiteY6" fmla="*/ 9627 h 11189"/>
                  <a:gd name="connsiteX7" fmla="*/ 54 w 10743"/>
                  <a:gd name="connsiteY7" fmla="*/ 9506 h 11189"/>
                  <a:gd name="connsiteX0" fmla="*/ 40 w 11293"/>
                  <a:gd name="connsiteY0" fmla="*/ 9082 h 11127"/>
                  <a:gd name="connsiteX1" fmla="*/ 4577 w 11293"/>
                  <a:gd name="connsiteY1" fmla="*/ 470 h 11127"/>
                  <a:gd name="connsiteX2" fmla="*/ 7822 w 11293"/>
                  <a:gd name="connsiteY2" fmla="*/ 1336 h 11127"/>
                  <a:gd name="connsiteX3" fmla="*/ 10740 w 11293"/>
                  <a:gd name="connsiteY3" fmla="*/ 3004 h 11127"/>
                  <a:gd name="connsiteX4" fmla="*/ 11102 w 11293"/>
                  <a:gd name="connsiteY4" fmla="*/ 7683 h 11127"/>
                  <a:gd name="connsiteX5" fmla="*/ 8541 w 11293"/>
                  <a:gd name="connsiteY5" fmla="*/ 11085 h 11127"/>
                  <a:gd name="connsiteX6" fmla="*/ 2705 w 11293"/>
                  <a:gd name="connsiteY6" fmla="*/ 9564 h 11127"/>
                  <a:gd name="connsiteX7" fmla="*/ 40 w 11293"/>
                  <a:gd name="connsiteY7" fmla="*/ 9082 h 1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3" h="11127">
                    <a:moveTo>
                      <a:pt x="40" y="9082"/>
                    </a:moveTo>
                    <a:cubicBezTo>
                      <a:pt x="352" y="7566"/>
                      <a:pt x="3280" y="1761"/>
                      <a:pt x="4577" y="470"/>
                    </a:cubicBezTo>
                    <a:cubicBezTo>
                      <a:pt x="5874" y="-821"/>
                      <a:pt x="6795" y="914"/>
                      <a:pt x="7822" y="1336"/>
                    </a:cubicBezTo>
                    <a:cubicBezTo>
                      <a:pt x="8849" y="1758"/>
                      <a:pt x="10193" y="1947"/>
                      <a:pt x="10740" y="3004"/>
                    </a:cubicBezTo>
                    <a:cubicBezTo>
                      <a:pt x="11287" y="4061"/>
                      <a:pt x="11468" y="6337"/>
                      <a:pt x="11102" y="7683"/>
                    </a:cubicBezTo>
                    <a:cubicBezTo>
                      <a:pt x="10736" y="9030"/>
                      <a:pt x="9940" y="10771"/>
                      <a:pt x="8541" y="11085"/>
                    </a:cubicBezTo>
                    <a:cubicBezTo>
                      <a:pt x="7141" y="11398"/>
                      <a:pt x="4122" y="9898"/>
                      <a:pt x="2705" y="9564"/>
                    </a:cubicBezTo>
                    <a:cubicBezTo>
                      <a:pt x="1288" y="9230"/>
                      <a:pt x="-272" y="10598"/>
                      <a:pt x="40" y="9082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70" name="Group 327"/>
              <p:cNvGrpSpPr>
                <a:grpSpLocks/>
              </p:cNvGrpSpPr>
              <p:nvPr/>
            </p:nvGrpSpPr>
            <p:grpSpPr bwMode="auto">
              <a:xfrm>
                <a:off x="7908175" y="5241780"/>
                <a:ext cx="536554" cy="263548"/>
                <a:chOff x="1871277" y="1576300"/>
                <a:chExt cx="1128371" cy="437861"/>
              </a:xfrm>
            </p:grpSpPr>
            <p:sp>
              <p:nvSpPr>
                <p:cNvPr id="374" name="Oval 373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75" name="Rectangle 374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6" name="Oval 375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77" name="Freeform 376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8" name="Freeform 377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9" name="Freeform 378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80" name="Freeform 379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381" name="Straight Connector 380"/>
                <p:cNvCxnSpPr>
                  <a:endCxn id="376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Straight Connector 381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1" name="Group 370"/>
              <p:cNvGrpSpPr/>
              <p:nvPr/>
            </p:nvGrpSpPr>
            <p:grpSpPr>
              <a:xfrm>
                <a:off x="7876581" y="5223365"/>
                <a:ext cx="466894" cy="369332"/>
                <a:chOff x="599495" y="1708643"/>
                <a:chExt cx="491778" cy="409344"/>
              </a:xfrm>
            </p:grpSpPr>
            <p:sp>
              <p:nvSpPr>
                <p:cNvPr id="372" name="Oval 371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3" name="TextBox 372"/>
                <p:cNvSpPr txBox="1"/>
                <p:nvPr/>
              </p:nvSpPr>
              <p:spPr>
                <a:xfrm>
                  <a:off x="599495" y="1708643"/>
                  <a:ext cx="491778" cy="4093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  X</a:t>
                  </a:r>
                </a:p>
              </p:txBody>
            </p:sp>
          </p:grpSp>
        </p:grpSp>
        <p:cxnSp>
          <p:nvCxnSpPr>
            <p:cNvPr id="402" name="Straight Connector 401"/>
            <p:cNvCxnSpPr/>
            <p:nvPr/>
          </p:nvCxnSpPr>
          <p:spPr bwMode="auto">
            <a:xfrm flipH="1">
              <a:off x="7133690" y="5764030"/>
              <a:ext cx="870024" cy="999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34" name="Rectangle 4"/>
          <p:cNvSpPr txBox="1">
            <a:spLocks noChangeArrowheads="1"/>
          </p:cNvSpPr>
          <p:nvPr/>
        </p:nvSpPr>
        <p:spPr bwMode="auto">
          <a:xfrm>
            <a:off x="3478500" y="5238590"/>
            <a:ext cx="5389671" cy="102870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293688" indent="-293688">
              <a:lnSpc>
                <a:spcPct val="90000"/>
              </a:lnSpc>
            </a:pPr>
            <a:r>
              <a:rPr lang="en-US" sz="2000" dirty="0">
                <a:cs typeface="Arial"/>
              </a:rPr>
              <a:t>1</a:t>
            </a:r>
            <a:r>
              <a:rPr lang="en-US" sz="2000" dirty="0"/>
              <a:t>d: OSPF intra-domain routing: to get to </a:t>
            </a:r>
            <a:r>
              <a:rPr lang="en-US" sz="2000" dirty="0">
                <a:cs typeface="Arial"/>
              </a:rPr>
              <a:t>1</a:t>
            </a:r>
            <a:r>
              <a:rPr lang="en-US" sz="2000" dirty="0"/>
              <a:t>c, forward over outgoing local interface </a:t>
            </a:r>
            <a:r>
              <a:rPr lang="en-US" sz="2000" dirty="0">
                <a:cs typeface="Arial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4729" y="1189190"/>
            <a:ext cx="7270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Q: how does router set forwarding table entry to distant prefix?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37654" y="2724170"/>
            <a:ext cx="1694528" cy="3566248"/>
            <a:chOff x="537654" y="2724170"/>
            <a:chExt cx="1694528" cy="3566248"/>
          </a:xfrm>
        </p:grpSpPr>
        <p:sp>
          <p:nvSpPr>
            <p:cNvPr id="469" name="Freeform 468"/>
            <p:cNvSpPr/>
            <p:nvPr/>
          </p:nvSpPr>
          <p:spPr>
            <a:xfrm rot="10326036" flipH="1">
              <a:off x="726574" y="2724170"/>
              <a:ext cx="991619" cy="1641218"/>
            </a:xfrm>
            <a:custGeom>
              <a:avLst/>
              <a:gdLst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418712 w 1040633"/>
                <a:gd name="connsiteY4" fmla="*/ 1189324 h 1219697"/>
                <a:gd name="connsiteX5" fmla="*/ 139870 w 1040633"/>
                <a:gd name="connsiteY5" fmla="*/ 1191723 h 1219697"/>
                <a:gd name="connsiteX0" fmla="*/ 139870 w 1040633"/>
                <a:gd name="connsiteY0" fmla="*/ 1191723 h 1355926"/>
                <a:gd name="connsiteX1" fmla="*/ 0 w 1040633"/>
                <a:gd name="connsiteY1" fmla="*/ 0 h 1355926"/>
                <a:gd name="connsiteX2" fmla="*/ 1040633 w 1040633"/>
                <a:gd name="connsiteY2" fmla="*/ 16785 h 1355926"/>
                <a:gd name="connsiteX3" fmla="*/ 833625 w 1040633"/>
                <a:gd name="connsiteY3" fmla="*/ 1219697 h 1355926"/>
                <a:gd name="connsiteX4" fmla="*/ 139870 w 1040633"/>
                <a:gd name="connsiteY4" fmla="*/ 1191723 h 1355926"/>
                <a:gd name="connsiteX0" fmla="*/ 139870 w 1040633"/>
                <a:gd name="connsiteY0" fmla="*/ 1191723 h 1289901"/>
                <a:gd name="connsiteX1" fmla="*/ 0 w 1040633"/>
                <a:gd name="connsiteY1" fmla="*/ 0 h 1289901"/>
                <a:gd name="connsiteX2" fmla="*/ 1040633 w 1040633"/>
                <a:gd name="connsiteY2" fmla="*/ 16785 h 1289901"/>
                <a:gd name="connsiteX3" fmla="*/ 833625 w 1040633"/>
                <a:gd name="connsiteY3" fmla="*/ 1219697 h 1289901"/>
                <a:gd name="connsiteX4" fmla="*/ 139870 w 1040633"/>
                <a:gd name="connsiteY4" fmla="*/ 1191723 h 1289901"/>
                <a:gd name="connsiteX0" fmla="*/ 139870 w 1040633"/>
                <a:gd name="connsiteY0" fmla="*/ 1191723 h 1219697"/>
                <a:gd name="connsiteX1" fmla="*/ 0 w 1040633"/>
                <a:gd name="connsiteY1" fmla="*/ 0 h 1219697"/>
                <a:gd name="connsiteX2" fmla="*/ 1040633 w 1040633"/>
                <a:gd name="connsiteY2" fmla="*/ 16785 h 1219697"/>
                <a:gd name="connsiteX3" fmla="*/ 833625 w 1040633"/>
                <a:gd name="connsiteY3" fmla="*/ 1219697 h 1219697"/>
                <a:gd name="connsiteX4" fmla="*/ 139870 w 1040633"/>
                <a:gd name="connsiteY4" fmla="*/ 1191723 h 1219697"/>
                <a:gd name="connsiteX0" fmla="*/ 139870 w 1040633"/>
                <a:gd name="connsiteY0" fmla="*/ 1191723 h 1191723"/>
                <a:gd name="connsiteX1" fmla="*/ 0 w 1040633"/>
                <a:gd name="connsiteY1" fmla="*/ 0 h 1191723"/>
                <a:gd name="connsiteX2" fmla="*/ 1040633 w 1040633"/>
                <a:gd name="connsiteY2" fmla="*/ 16785 h 1191723"/>
                <a:gd name="connsiteX3" fmla="*/ 671988 w 1040633"/>
                <a:gd name="connsiteY3" fmla="*/ 1158121 h 1191723"/>
                <a:gd name="connsiteX4" fmla="*/ 139870 w 1040633"/>
                <a:gd name="connsiteY4" fmla="*/ 1191723 h 1191723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67198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363082 w 1040633"/>
                <a:gd name="connsiteY4" fmla="*/ 1160935 h 1160935"/>
                <a:gd name="connsiteX0" fmla="*/ 363082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363082 w 1040633"/>
                <a:gd name="connsiteY4" fmla="*/ 1160935 h 1160935"/>
                <a:gd name="connsiteX0" fmla="*/ 448507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448507 w 1040633"/>
                <a:gd name="connsiteY4" fmla="*/ 1160935 h 1160935"/>
                <a:gd name="connsiteX0" fmla="*/ 448507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448507 w 1040633"/>
                <a:gd name="connsiteY4" fmla="*/ 1160935 h 1160935"/>
                <a:gd name="connsiteX0" fmla="*/ 448507 w 1040633"/>
                <a:gd name="connsiteY0" fmla="*/ 1160935 h 1160935"/>
                <a:gd name="connsiteX1" fmla="*/ 0 w 1040633"/>
                <a:gd name="connsiteY1" fmla="*/ 0 h 1160935"/>
                <a:gd name="connsiteX2" fmla="*/ 1040633 w 1040633"/>
                <a:gd name="connsiteY2" fmla="*/ 16785 h 1160935"/>
                <a:gd name="connsiteX3" fmla="*/ 569478 w 1040633"/>
                <a:gd name="connsiteY3" fmla="*/ 1158121 h 1160935"/>
                <a:gd name="connsiteX4" fmla="*/ 448507 w 1040633"/>
                <a:gd name="connsiteY4" fmla="*/ 1160935 h 1160935"/>
                <a:gd name="connsiteX0" fmla="*/ 448507 w 1325315"/>
                <a:gd name="connsiteY0" fmla="*/ 1160935 h 1160935"/>
                <a:gd name="connsiteX1" fmla="*/ 0 w 1325315"/>
                <a:gd name="connsiteY1" fmla="*/ 0 h 1160935"/>
                <a:gd name="connsiteX2" fmla="*/ 1040633 w 1325315"/>
                <a:gd name="connsiteY2" fmla="*/ 16785 h 1160935"/>
                <a:gd name="connsiteX3" fmla="*/ 1214315 w 1325315"/>
                <a:gd name="connsiteY3" fmla="*/ 1064597 h 1160935"/>
                <a:gd name="connsiteX4" fmla="*/ 448507 w 1325315"/>
                <a:gd name="connsiteY4" fmla="*/ 1160935 h 1160935"/>
                <a:gd name="connsiteX0" fmla="*/ 448507 w 1214315"/>
                <a:gd name="connsiteY0" fmla="*/ 1160935 h 1160935"/>
                <a:gd name="connsiteX1" fmla="*/ 0 w 1214315"/>
                <a:gd name="connsiteY1" fmla="*/ 0 h 1160935"/>
                <a:gd name="connsiteX2" fmla="*/ 1040633 w 1214315"/>
                <a:gd name="connsiteY2" fmla="*/ 16785 h 1160935"/>
                <a:gd name="connsiteX3" fmla="*/ 1214315 w 1214315"/>
                <a:gd name="connsiteY3" fmla="*/ 1064597 h 1160935"/>
                <a:gd name="connsiteX4" fmla="*/ 448507 w 1214315"/>
                <a:gd name="connsiteY4" fmla="*/ 1160935 h 1160935"/>
                <a:gd name="connsiteX0" fmla="*/ 448507 w 1214315"/>
                <a:gd name="connsiteY0" fmla="*/ 1160935 h 1160935"/>
                <a:gd name="connsiteX1" fmla="*/ 0 w 1214315"/>
                <a:gd name="connsiteY1" fmla="*/ 0 h 1160935"/>
                <a:gd name="connsiteX2" fmla="*/ 1040633 w 1214315"/>
                <a:gd name="connsiteY2" fmla="*/ 16785 h 1160935"/>
                <a:gd name="connsiteX3" fmla="*/ 1214315 w 1214315"/>
                <a:gd name="connsiteY3" fmla="*/ 1064597 h 1160935"/>
                <a:gd name="connsiteX4" fmla="*/ 448507 w 1214315"/>
                <a:gd name="connsiteY4" fmla="*/ 1160935 h 1160935"/>
                <a:gd name="connsiteX0" fmla="*/ 1053964 w 1214315"/>
                <a:gd name="connsiteY0" fmla="*/ 1136323 h 1136323"/>
                <a:gd name="connsiteX1" fmla="*/ 0 w 1214315"/>
                <a:gd name="connsiteY1" fmla="*/ 0 h 1136323"/>
                <a:gd name="connsiteX2" fmla="*/ 1040633 w 1214315"/>
                <a:gd name="connsiteY2" fmla="*/ 16785 h 1136323"/>
                <a:gd name="connsiteX3" fmla="*/ 1214315 w 1214315"/>
                <a:gd name="connsiteY3" fmla="*/ 1064597 h 1136323"/>
                <a:gd name="connsiteX4" fmla="*/ 1053964 w 1214315"/>
                <a:gd name="connsiteY4" fmla="*/ 1136323 h 1136323"/>
                <a:gd name="connsiteX0" fmla="*/ 1053964 w 1214315"/>
                <a:gd name="connsiteY0" fmla="*/ 1136323 h 1136323"/>
                <a:gd name="connsiteX1" fmla="*/ 0 w 1214315"/>
                <a:gd name="connsiteY1" fmla="*/ 0 h 1136323"/>
                <a:gd name="connsiteX2" fmla="*/ 1040633 w 1214315"/>
                <a:gd name="connsiteY2" fmla="*/ 16785 h 1136323"/>
                <a:gd name="connsiteX3" fmla="*/ 1214315 w 1214315"/>
                <a:gd name="connsiteY3" fmla="*/ 1064597 h 1136323"/>
                <a:gd name="connsiteX4" fmla="*/ 1053964 w 1214315"/>
                <a:gd name="connsiteY4" fmla="*/ 1136323 h 1136323"/>
                <a:gd name="connsiteX0" fmla="*/ 1053964 w 1214315"/>
                <a:gd name="connsiteY0" fmla="*/ 1136323 h 1136323"/>
                <a:gd name="connsiteX1" fmla="*/ 0 w 1214315"/>
                <a:gd name="connsiteY1" fmla="*/ 0 h 1136323"/>
                <a:gd name="connsiteX2" fmla="*/ 1040633 w 1214315"/>
                <a:gd name="connsiteY2" fmla="*/ 16785 h 1136323"/>
                <a:gd name="connsiteX3" fmla="*/ 1214315 w 1214315"/>
                <a:gd name="connsiteY3" fmla="*/ 1064597 h 1136323"/>
                <a:gd name="connsiteX4" fmla="*/ 1053964 w 1214315"/>
                <a:gd name="connsiteY4" fmla="*/ 1136323 h 1136323"/>
                <a:gd name="connsiteX0" fmla="*/ 1060159 w 1220510"/>
                <a:gd name="connsiteY0" fmla="*/ 1119627 h 1119627"/>
                <a:gd name="connsiteX1" fmla="*/ 0 w 1220510"/>
                <a:gd name="connsiteY1" fmla="*/ 249694 h 1119627"/>
                <a:gd name="connsiteX2" fmla="*/ 1046828 w 1220510"/>
                <a:gd name="connsiteY2" fmla="*/ 89 h 1119627"/>
                <a:gd name="connsiteX3" fmla="*/ 1220510 w 1220510"/>
                <a:gd name="connsiteY3" fmla="*/ 1047901 h 1119627"/>
                <a:gd name="connsiteX4" fmla="*/ 1060159 w 1220510"/>
                <a:gd name="connsiteY4" fmla="*/ 1119627 h 1119627"/>
                <a:gd name="connsiteX0" fmla="*/ 1060159 w 1220510"/>
                <a:gd name="connsiteY0" fmla="*/ 1119627 h 1119627"/>
                <a:gd name="connsiteX1" fmla="*/ 0 w 1220510"/>
                <a:gd name="connsiteY1" fmla="*/ 249694 h 1119627"/>
                <a:gd name="connsiteX2" fmla="*/ 1046828 w 1220510"/>
                <a:gd name="connsiteY2" fmla="*/ 89 h 1119627"/>
                <a:gd name="connsiteX3" fmla="*/ 1220510 w 1220510"/>
                <a:gd name="connsiteY3" fmla="*/ 1047901 h 1119627"/>
                <a:gd name="connsiteX4" fmla="*/ 1060159 w 1220510"/>
                <a:gd name="connsiteY4" fmla="*/ 1119627 h 1119627"/>
                <a:gd name="connsiteX0" fmla="*/ 1060159 w 1220510"/>
                <a:gd name="connsiteY0" fmla="*/ 1119627 h 1119627"/>
                <a:gd name="connsiteX1" fmla="*/ 0 w 1220510"/>
                <a:gd name="connsiteY1" fmla="*/ 249694 h 1119627"/>
                <a:gd name="connsiteX2" fmla="*/ 1046828 w 1220510"/>
                <a:gd name="connsiteY2" fmla="*/ 89 h 1119627"/>
                <a:gd name="connsiteX3" fmla="*/ 1220510 w 1220510"/>
                <a:gd name="connsiteY3" fmla="*/ 1047901 h 1119627"/>
                <a:gd name="connsiteX4" fmla="*/ 1060159 w 1220510"/>
                <a:gd name="connsiteY4" fmla="*/ 1119627 h 1119627"/>
                <a:gd name="connsiteX0" fmla="*/ 1060159 w 1220510"/>
                <a:gd name="connsiteY0" fmla="*/ 921649 h 921649"/>
                <a:gd name="connsiteX1" fmla="*/ 0 w 1220510"/>
                <a:gd name="connsiteY1" fmla="*/ 51716 h 921649"/>
                <a:gd name="connsiteX2" fmla="*/ 1059218 w 1220510"/>
                <a:gd name="connsiteY2" fmla="*/ 355 h 921649"/>
                <a:gd name="connsiteX3" fmla="*/ 1220510 w 1220510"/>
                <a:gd name="connsiteY3" fmla="*/ 849923 h 921649"/>
                <a:gd name="connsiteX4" fmla="*/ 1060159 w 1220510"/>
                <a:gd name="connsiteY4" fmla="*/ 921649 h 921649"/>
                <a:gd name="connsiteX0" fmla="*/ 1060159 w 1220510"/>
                <a:gd name="connsiteY0" fmla="*/ 921649 h 921649"/>
                <a:gd name="connsiteX1" fmla="*/ 0 w 1220510"/>
                <a:gd name="connsiteY1" fmla="*/ 51716 h 921649"/>
                <a:gd name="connsiteX2" fmla="*/ 1059218 w 1220510"/>
                <a:gd name="connsiteY2" fmla="*/ 355 h 921649"/>
                <a:gd name="connsiteX3" fmla="*/ 1220510 w 1220510"/>
                <a:gd name="connsiteY3" fmla="*/ 849923 h 921649"/>
                <a:gd name="connsiteX4" fmla="*/ 1060159 w 1220510"/>
                <a:gd name="connsiteY4" fmla="*/ 921649 h 921649"/>
                <a:gd name="connsiteX0" fmla="*/ 1060159 w 1220510"/>
                <a:gd name="connsiteY0" fmla="*/ 921649 h 921649"/>
                <a:gd name="connsiteX1" fmla="*/ 0 w 1220510"/>
                <a:gd name="connsiteY1" fmla="*/ 51716 h 921649"/>
                <a:gd name="connsiteX2" fmla="*/ 1059218 w 1220510"/>
                <a:gd name="connsiteY2" fmla="*/ 355 h 921649"/>
                <a:gd name="connsiteX3" fmla="*/ 1220510 w 1220510"/>
                <a:gd name="connsiteY3" fmla="*/ 849923 h 921649"/>
                <a:gd name="connsiteX4" fmla="*/ 1060159 w 1220510"/>
                <a:gd name="connsiteY4" fmla="*/ 921649 h 921649"/>
                <a:gd name="connsiteX0" fmla="*/ 1006934 w 1167285"/>
                <a:gd name="connsiteY0" fmla="*/ 967578 h 967578"/>
                <a:gd name="connsiteX1" fmla="*/ 0 w 1167285"/>
                <a:gd name="connsiteY1" fmla="*/ 0 h 967578"/>
                <a:gd name="connsiteX2" fmla="*/ 1005993 w 1167285"/>
                <a:gd name="connsiteY2" fmla="*/ 46284 h 967578"/>
                <a:gd name="connsiteX3" fmla="*/ 1167285 w 1167285"/>
                <a:gd name="connsiteY3" fmla="*/ 895852 h 967578"/>
                <a:gd name="connsiteX4" fmla="*/ 1006934 w 1167285"/>
                <a:gd name="connsiteY4" fmla="*/ 967578 h 967578"/>
                <a:gd name="connsiteX0" fmla="*/ 1006934 w 1167285"/>
                <a:gd name="connsiteY0" fmla="*/ 1132232 h 1132232"/>
                <a:gd name="connsiteX1" fmla="*/ 0 w 1167285"/>
                <a:gd name="connsiteY1" fmla="*/ 164654 h 1132232"/>
                <a:gd name="connsiteX2" fmla="*/ 991394 w 1167285"/>
                <a:gd name="connsiteY2" fmla="*/ 130 h 1132232"/>
                <a:gd name="connsiteX3" fmla="*/ 1167285 w 1167285"/>
                <a:gd name="connsiteY3" fmla="*/ 1060506 h 1132232"/>
                <a:gd name="connsiteX4" fmla="*/ 1006934 w 1167285"/>
                <a:gd name="connsiteY4" fmla="*/ 1132232 h 1132232"/>
                <a:gd name="connsiteX0" fmla="*/ 986900 w 1167285"/>
                <a:gd name="connsiteY0" fmla="*/ 1088164 h 1088164"/>
                <a:gd name="connsiteX1" fmla="*/ 0 w 1167285"/>
                <a:gd name="connsiteY1" fmla="*/ 164654 h 1088164"/>
                <a:gd name="connsiteX2" fmla="*/ 991394 w 1167285"/>
                <a:gd name="connsiteY2" fmla="*/ 130 h 1088164"/>
                <a:gd name="connsiteX3" fmla="*/ 1167285 w 1167285"/>
                <a:gd name="connsiteY3" fmla="*/ 1060506 h 1088164"/>
                <a:gd name="connsiteX4" fmla="*/ 986900 w 1167285"/>
                <a:gd name="connsiteY4" fmla="*/ 1088164 h 1088164"/>
                <a:gd name="connsiteX0" fmla="*/ 986900 w 1167285"/>
                <a:gd name="connsiteY0" fmla="*/ 1088164 h 1088164"/>
                <a:gd name="connsiteX1" fmla="*/ 0 w 1167285"/>
                <a:gd name="connsiteY1" fmla="*/ 164654 h 1088164"/>
                <a:gd name="connsiteX2" fmla="*/ 991394 w 1167285"/>
                <a:gd name="connsiteY2" fmla="*/ 130 h 1088164"/>
                <a:gd name="connsiteX3" fmla="*/ 1167285 w 1167285"/>
                <a:gd name="connsiteY3" fmla="*/ 1060506 h 1088164"/>
                <a:gd name="connsiteX4" fmla="*/ 986900 w 1167285"/>
                <a:gd name="connsiteY4" fmla="*/ 1088164 h 1088164"/>
                <a:gd name="connsiteX0" fmla="*/ 986900 w 1332977"/>
                <a:gd name="connsiteY0" fmla="*/ 1088164 h 1088164"/>
                <a:gd name="connsiteX1" fmla="*/ 0 w 1332977"/>
                <a:gd name="connsiteY1" fmla="*/ 164654 h 1088164"/>
                <a:gd name="connsiteX2" fmla="*/ 991394 w 1332977"/>
                <a:gd name="connsiteY2" fmla="*/ 130 h 1088164"/>
                <a:gd name="connsiteX3" fmla="*/ 1332977 w 1332977"/>
                <a:gd name="connsiteY3" fmla="*/ 1045574 h 1088164"/>
                <a:gd name="connsiteX4" fmla="*/ 986900 w 1332977"/>
                <a:gd name="connsiteY4" fmla="*/ 1088164 h 1088164"/>
                <a:gd name="connsiteX0" fmla="*/ 1029955 w 1332977"/>
                <a:gd name="connsiteY0" fmla="*/ 1143414 h 1143414"/>
                <a:gd name="connsiteX1" fmla="*/ 0 w 1332977"/>
                <a:gd name="connsiteY1" fmla="*/ 164654 h 1143414"/>
                <a:gd name="connsiteX2" fmla="*/ 991394 w 1332977"/>
                <a:gd name="connsiteY2" fmla="*/ 130 h 1143414"/>
                <a:gd name="connsiteX3" fmla="*/ 1332977 w 1332977"/>
                <a:gd name="connsiteY3" fmla="*/ 1045574 h 1143414"/>
                <a:gd name="connsiteX4" fmla="*/ 1029955 w 1332977"/>
                <a:gd name="connsiteY4" fmla="*/ 1143414 h 1143414"/>
                <a:gd name="connsiteX0" fmla="*/ 1029955 w 1332977"/>
                <a:gd name="connsiteY0" fmla="*/ 1143414 h 1143414"/>
                <a:gd name="connsiteX1" fmla="*/ 0 w 1332977"/>
                <a:gd name="connsiteY1" fmla="*/ 164654 h 1143414"/>
                <a:gd name="connsiteX2" fmla="*/ 991394 w 1332977"/>
                <a:gd name="connsiteY2" fmla="*/ 130 h 1143414"/>
                <a:gd name="connsiteX3" fmla="*/ 1332977 w 1332977"/>
                <a:gd name="connsiteY3" fmla="*/ 1045574 h 1143414"/>
                <a:gd name="connsiteX4" fmla="*/ 1029955 w 1332977"/>
                <a:gd name="connsiteY4" fmla="*/ 1143414 h 1143414"/>
                <a:gd name="connsiteX0" fmla="*/ 1029955 w 1332977"/>
                <a:gd name="connsiteY0" fmla="*/ 1143414 h 1143414"/>
                <a:gd name="connsiteX1" fmla="*/ 0 w 1332977"/>
                <a:gd name="connsiteY1" fmla="*/ 164654 h 1143414"/>
                <a:gd name="connsiteX2" fmla="*/ 991394 w 1332977"/>
                <a:gd name="connsiteY2" fmla="*/ 130 h 1143414"/>
                <a:gd name="connsiteX3" fmla="*/ 1332977 w 1332977"/>
                <a:gd name="connsiteY3" fmla="*/ 1045574 h 1143414"/>
                <a:gd name="connsiteX4" fmla="*/ 1029955 w 1332977"/>
                <a:gd name="connsiteY4" fmla="*/ 1143414 h 1143414"/>
                <a:gd name="connsiteX0" fmla="*/ 1029955 w 1332977"/>
                <a:gd name="connsiteY0" fmla="*/ 1143414 h 1143414"/>
                <a:gd name="connsiteX1" fmla="*/ 0 w 1332977"/>
                <a:gd name="connsiteY1" fmla="*/ 164654 h 1143414"/>
                <a:gd name="connsiteX2" fmla="*/ 991394 w 1332977"/>
                <a:gd name="connsiteY2" fmla="*/ 130 h 1143414"/>
                <a:gd name="connsiteX3" fmla="*/ 1332977 w 1332977"/>
                <a:gd name="connsiteY3" fmla="*/ 1045574 h 1143414"/>
                <a:gd name="connsiteX4" fmla="*/ 1029955 w 1332977"/>
                <a:gd name="connsiteY4" fmla="*/ 1143414 h 1143414"/>
                <a:gd name="connsiteX0" fmla="*/ 1029955 w 1332977"/>
                <a:gd name="connsiteY0" fmla="*/ 1143414 h 1143414"/>
                <a:gd name="connsiteX1" fmla="*/ 0 w 1332977"/>
                <a:gd name="connsiteY1" fmla="*/ 164654 h 1143414"/>
                <a:gd name="connsiteX2" fmla="*/ 991394 w 1332977"/>
                <a:gd name="connsiteY2" fmla="*/ 130 h 1143414"/>
                <a:gd name="connsiteX3" fmla="*/ 1332977 w 1332977"/>
                <a:gd name="connsiteY3" fmla="*/ 1045574 h 1143414"/>
                <a:gd name="connsiteX4" fmla="*/ 1029955 w 1332977"/>
                <a:gd name="connsiteY4" fmla="*/ 1143414 h 1143414"/>
                <a:gd name="connsiteX0" fmla="*/ 1029955 w 1332977"/>
                <a:gd name="connsiteY0" fmla="*/ 1143414 h 1143414"/>
                <a:gd name="connsiteX1" fmla="*/ 0 w 1332977"/>
                <a:gd name="connsiteY1" fmla="*/ 164654 h 1143414"/>
                <a:gd name="connsiteX2" fmla="*/ 991394 w 1332977"/>
                <a:gd name="connsiteY2" fmla="*/ 130 h 1143414"/>
                <a:gd name="connsiteX3" fmla="*/ 1332977 w 1332977"/>
                <a:gd name="connsiteY3" fmla="*/ 1045574 h 1143414"/>
                <a:gd name="connsiteX4" fmla="*/ 1029955 w 1332977"/>
                <a:gd name="connsiteY4" fmla="*/ 1143414 h 1143414"/>
                <a:gd name="connsiteX0" fmla="*/ 302061 w 1332977"/>
                <a:gd name="connsiteY0" fmla="*/ 1951097 h 1951096"/>
                <a:gd name="connsiteX1" fmla="*/ 0 w 1332977"/>
                <a:gd name="connsiteY1" fmla="*/ 164654 h 1951096"/>
                <a:gd name="connsiteX2" fmla="*/ 991394 w 1332977"/>
                <a:gd name="connsiteY2" fmla="*/ 130 h 1951096"/>
                <a:gd name="connsiteX3" fmla="*/ 1332977 w 1332977"/>
                <a:gd name="connsiteY3" fmla="*/ 1045574 h 1951096"/>
                <a:gd name="connsiteX4" fmla="*/ 302061 w 1332977"/>
                <a:gd name="connsiteY4" fmla="*/ 1951097 h 1951096"/>
                <a:gd name="connsiteX0" fmla="*/ 302061 w 1008228"/>
                <a:gd name="connsiteY0" fmla="*/ 1951097 h 1951097"/>
                <a:gd name="connsiteX1" fmla="*/ 0 w 1008228"/>
                <a:gd name="connsiteY1" fmla="*/ 164654 h 1951097"/>
                <a:gd name="connsiteX2" fmla="*/ 991394 w 1008228"/>
                <a:gd name="connsiteY2" fmla="*/ 130 h 1951097"/>
                <a:gd name="connsiteX3" fmla="*/ 628320 w 1008228"/>
                <a:gd name="connsiteY3" fmla="*/ 1842100 h 1951097"/>
                <a:gd name="connsiteX4" fmla="*/ 302061 w 1008228"/>
                <a:gd name="connsiteY4" fmla="*/ 1951097 h 1951097"/>
                <a:gd name="connsiteX0" fmla="*/ 302061 w 1020405"/>
                <a:gd name="connsiteY0" fmla="*/ 1951097 h 1951097"/>
                <a:gd name="connsiteX1" fmla="*/ 0 w 1020405"/>
                <a:gd name="connsiteY1" fmla="*/ 164654 h 1951097"/>
                <a:gd name="connsiteX2" fmla="*/ 991394 w 1020405"/>
                <a:gd name="connsiteY2" fmla="*/ 130 h 1951097"/>
                <a:gd name="connsiteX3" fmla="*/ 628320 w 1020405"/>
                <a:gd name="connsiteY3" fmla="*/ 1842100 h 1951097"/>
                <a:gd name="connsiteX4" fmla="*/ 302061 w 1020405"/>
                <a:gd name="connsiteY4" fmla="*/ 1951097 h 1951097"/>
                <a:gd name="connsiteX0" fmla="*/ 302061 w 991394"/>
                <a:gd name="connsiteY0" fmla="*/ 1951097 h 1951097"/>
                <a:gd name="connsiteX1" fmla="*/ 0 w 991394"/>
                <a:gd name="connsiteY1" fmla="*/ 164654 h 1951097"/>
                <a:gd name="connsiteX2" fmla="*/ 991394 w 991394"/>
                <a:gd name="connsiteY2" fmla="*/ 130 h 1951097"/>
                <a:gd name="connsiteX3" fmla="*/ 628320 w 991394"/>
                <a:gd name="connsiteY3" fmla="*/ 1842100 h 1951097"/>
                <a:gd name="connsiteX4" fmla="*/ 302061 w 991394"/>
                <a:gd name="connsiteY4" fmla="*/ 1951097 h 1951097"/>
                <a:gd name="connsiteX0" fmla="*/ 271973 w 991394"/>
                <a:gd name="connsiteY0" fmla="*/ 1956074 h 1956074"/>
                <a:gd name="connsiteX1" fmla="*/ 0 w 991394"/>
                <a:gd name="connsiteY1" fmla="*/ 164654 h 1956074"/>
                <a:gd name="connsiteX2" fmla="*/ 991394 w 991394"/>
                <a:gd name="connsiteY2" fmla="*/ 130 h 1956074"/>
                <a:gd name="connsiteX3" fmla="*/ 628320 w 991394"/>
                <a:gd name="connsiteY3" fmla="*/ 1842100 h 1956074"/>
                <a:gd name="connsiteX4" fmla="*/ 271973 w 991394"/>
                <a:gd name="connsiteY4" fmla="*/ 1956074 h 1956074"/>
                <a:gd name="connsiteX0" fmla="*/ 271973 w 991394"/>
                <a:gd name="connsiteY0" fmla="*/ 1956074 h 1956074"/>
                <a:gd name="connsiteX1" fmla="*/ 0 w 991394"/>
                <a:gd name="connsiteY1" fmla="*/ 164654 h 1956074"/>
                <a:gd name="connsiteX2" fmla="*/ 991394 w 991394"/>
                <a:gd name="connsiteY2" fmla="*/ 130 h 1956074"/>
                <a:gd name="connsiteX3" fmla="*/ 628320 w 991394"/>
                <a:gd name="connsiteY3" fmla="*/ 1842100 h 1956074"/>
                <a:gd name="connsiteX4" fmla="*/ 271973 w 991394"/>
                <a:gd name="connsiteY4" fmla="*/ 1956074 h 1956074"/>
                <a:gd name="connsiteX0" fmla="*/ 271973 w 991394"/>
                <a:gd name="connsiteY0" fmla="*/ 1956074 h 1956074"/>
                <a:gd name="connsiteX1" fmla="*/ 0 w 991394"/>
                <a:gd name="connsiteY1" fmla="*/ 164654 h 1956074"/>
                <a:gd name="connsiteX2" fmla="*/ 991394 w 991394"/>
                <a:gd name="connsiteY2" fmla="*/ 130 h 1956074"/>
                <a:gd name="connsiteX3" fmla="*/ 628320 w 991394"/>
                <a:gd name="connsiteY3" fmla="*/ 1842100 h 1956074"/>
                <a:gd name="connsiteX4" fmla="*/ 271973 w 991394"/>
                <a:gd name="connsiteY4" fmla="*/ 1956074 h 195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1394" h="1956074">
                  <a:moveTo>
                    <a:pt x="271973" y="1956074"/>
                  </a:moveTo>
                  <a:cubicBezTo>
                    <a:pt x="357744" y="1054071"/>
                    <a:pt x="286439" y="1036036"/>
                    <a:pt x="0" y="164654"/>
                  </a:cubicBezTo>
                  <a:cubicBezTo>
                    <a:pt x="346878" y="170249"/>
                    <a:pt x="644516" y="-5465"/>
                    <a:pt x="991394" y="130"/>
                  </a:cubicBezTo>
                  <a:cubicBezTo>
                    <a:pt x="818067" y="853650"/>
                    <a:pt x="760467" y="804686"/>
                    <a:pt x="628320" y="1842100"/>
                  </a:cubicBezTo>
                  <a:cubicBezTo>
                    <a:pt x="479006" y="1825527"/>
                    <a:pt x="436285" y="1872332"/>
                    <a:pt x="271973" y="195607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</a:gra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537654" y="4169528"/>
              <a:ext cx="1694528" cy="2120890"/>
              <a:chOff x="537654" y="4169528"/>
              <a:chExt cx="1694528" cy="2120890"/>
            </a:xfrm>
          </p:grpSpPr>
          <p:sp>
            <p:nvSpPr>
              <p:cNvPr id="481" name="Rectangle 480"/>
              <p:cNvSpPr/>
              <p:nvPr/>
            </p:nvSpPr>
            <p:spPr bwMode="auto">
              <a:xfrm rot="10800000">
                <a:off x="809301" y="4261100"/>
                <a:ext cx="1027112" cy="994484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  <a:alpha val="62000"/>
                    </a:schemeClr>
                  </a:gs>
                  <a:gs pos="54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482" name="Group 104"/>
              <p:cNvGrpSpPr>
                <a:grpSpLocks/>
              </p:cNvGrpSpPr>
              <p:nvPr/>
            </p:nvGrpSpPr>
            <p:grpSpPr bwMode="auto">
              <a:xfrm>
                <a:off x="812771" y="5933069"/>
                <a:ext cx="1034710" cy="357349"/>
                <a:chOff x="4128636" y="3606589"/>
                <a:chExt cx="568145" cy="338667"/>
              </a:xfrm>
            </p:grpSpPr>
            <p:sp>
              <p:nvSpPr>
                <p:cNvPr id="496" name="Oval 495"/>
                <p:cNvSpPr/>
                <p:nvPr/>
              </p:nvSpPr>
              <p:spPr>
                <a:xfrm>
                  <a:off x="4128649" y="3720080"/>
                  <a:ext cx="568332" cy="225176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97" name="Rectangle 496"/>
                <p:cNvSpPr/>
                <p:nvPr/>
              </p:nvSpPr>
              <p:spPr>
                <a:xfrm>
                  <a:off x="4128649" y="3720080"/>
                  <a:ext cx="568332" cy="11189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98" name="Oval 497"/>
                <p:cNvSpPr/>
                <p:nvPr/>
              </p:nvSpPr>
              <p:spPr>
                <a:xfrm>
                  <a:off x="4128649" y="3606801"/>
                  <a:ext cx="568332" cy="225176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  <a:alpha val="7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499" name="Straight Connector 498"/>
                <p:cNvCxnSpPr/>
                <p:nvPr/>
              </p:nvCxnSpPr>
              <p:spPr>
                <a:xfrm>
                  <a:off x="4696981" y="3720080"/>
                  <a:ext cx="0" cy="111898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0" name="Straight Connector 499"/>
                <p:cNvCxnSpPr/>
                <p:nvPr/>
              </p:nvCxnSpPr>
              <p:spPr>
                <a:xfrm>
                  <a:off x="4128649" y="3720080"/>
                  <a:ext cx="0" cy="111898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3" name="Rectangle 482"/>
              <p:cNvSpPr/>
              <p:nvPr/>
            </p:nvSpPr>
            <p:spPr bwMode="auto">
              <a:xfrm>
                <a:off x="817079" y="5203658"/>
                <a:ext cx="1027112" cy="860514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60000"/>
                      <a:lumOff val="40000"/>
                      <a:alpha val="62000"/>
                    </a:schemeClr>
                  </a:gs>
                  <a:gs pos="54000">
                    <a:schemeClr val="accent2">
                      <a:lumMod val="40000"/>
                      <a:lumOff val="60000"/>
                    </a:schemeClr>
                  </a:gs>
                  <a:gs pos="100000">
                    <a:schemeClr val="bg1"/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84" name="Straight Connector 483"/>
              <p:cNvCxnSpPr>
                <a:endCxn id="497" idx="1"/>
              </p:cNvCxnSpPr>
              <p:nvPr/>
            </p:nvCxnSpPr>
            <p:spPr bwMode="auto">
              <a:xfrm>
                <a:off x="801363" y="4466995"/>
                <a:ext cx="11432" cy="1644862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/>
              <p:cNvCxnSpPr>
                <a:endCxn id="497" idx="3"/>
              </p:cNvCxnSpPr>
              <p:nvPr/>
            </p:nvCxnSpPr>
            <p:spPr bwMode="auto">
              <a:xfrm>
                <a:off x="1842763" y="4466995"/>
                <a:ext cx="5083" cy="1644862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6" name="Group 9"/>
              <p:cNvGrpSpPr>
                <a:grpSpLocks/>
              </p:cNvGrpSpPr>
              <p:nvPr/>
            </p:nvGrpSpPr>
            <p:grpSpPr bwMode="auto">
              <a:xfrm>
                <a:off x="777993" y="4169528"/>
                <a:ext cx="1079500" cy="395024"/>
                <a:chOff x="2183302" y="1574638"/>
                <a:chExt cx="1200154" cy="430181"/>
              </a:xfrm>
            </p:grpSpPr>
            <p:sp>
              <p:nvSpPr>
                <p:cNvPr id="487" name="Oval 486"/>
                <p:cNvSpPr/>
                <p:nvPr/>
              </p:nvSpPr>
              <p:spPr bwMode="auto">
                <a:xfrm flipV="1">
                  <a:off x="2186832" y="1690517"/>
                  <a:ext cx="1194859" cy="31430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31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</a:schemeClr>
                    </a:gs>
                  </a:gsLst>
                  <a:lin ang="16200000" scaled="0"/>
                  <a:tileRect/>
                </a:gradFill>
                <a:ln w="635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488" name="Rectangle 487"/>
                <p:cNvSpPr/>
                <p:nvPr/>
              </p:nvSpPr>
              <p:spPr bwMode="auto">
                <a:xfrm>
                  <a:off x="2183302" y="1734964"/>
                  <a:ext cx="1198389" cy="112704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54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62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89" name="Oval 488"/>
                <p:cNvSpPr/>
                <p:nvPr/>
              </p:nvSpPr>
              <p:spPr bwMode="auto">
                <a:xfrm flipV="1">
                  <a:off x="2183302" y="1574638"/>
                  <a:ext cx="1196624" cy="31430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490" name="Freeform 489"/>
                <p:cNvSpPr/>
                <p:nvPr/>
              </p:nvSpPr>
              <p:spPr bwMode="auto">
                <a:xfrm>
                  <a:off x="2490400" y="1671469"/>
                  <a:ext cx="582428" cy="157150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91" name="Freeform 490"/>
                <p:cNvSpPr/>
                <p:nvPr/>
              </p:nvSpPr>
              <p:spPr bwMode="auto">
                <a:xfrm>
                  <a:off x="2430393" y="1630197"/>
                  <a:ext cx="702443" cy="109529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92" name="Freeform 491"/>
                <p:cNvSpPr/>
                <p:nvPr/>
              </p:nvSpPr>
              <p:spPr bwMode="auto">
                <a:xfrm>
                  <a:off x="2892805" y="1723852"/>
                  <a:ext cx="257680" cy="95243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93" name="Freeform 492"/>
                <p:cNvSpPr/>
                <p:nvPr/>
              </p:nvSpPr>
              <p:spPr bwMode="auto">
                <a:xfrm>
                  <a:off x="2418037" y="1725440"/>
                  <a:ext cx="254150" cy="95243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494" name="Straight Connector 493"/>
                <p:cNvCxnSpPr>
                  <a:endCxn id="489" idx="2"/>
                </p:cNvCxnSpPr>
                <p:nvPr/>
              </p:nvCxnSpPr>
              <p:spPr bwMode="auto">
                <a:xfrm flipH="1" flipV="1">
                  <a:off x="2183302" y="1731787"/>
                  <a:ext cx="3530" cy="122228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5" name="Straight Connector 494"/>
                <p:cNvCxnSpPr/>
                <p:nvPr/>
              </p:nvCxnSpPr>
              <p:spPr bwMode="auto">
                <a:xfrm flipH="1" flipV="1">
                  <a:off x="3379926" y="1728615"/>
                  <a:ext cx="3530" cy="122228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2" name="Rectangle 471"/>
              <p:cNvSpPr/>
              <p:nvPr/>
            </p:nvSpPr>
            <p:spPr bwMode="auto">
              <a:xfrm>
                <a:off x="546153" y="4588083"/>
                <a:ext cx="1670709" cy="13038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3" name="TextBox 472"/>
              <p:cNvSpPr txBox="1"/>
              <p:nvPr/>
            </p:nvSpPr>
            <p:spPr>
              <a:xfrm>
                <a:off x="540390" y="4583226"/>
                <a:ext cx="620971" cy="311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dest</a:t>
                </a:r>
                <a:endParaRPr lang="en-US" dirty="0"/>
              </a:p>
            </p:txBody>
          </p:sp>
          <p:sp>
            <p:nvSpPr>
              <p:cNvPr id="474" name="TextBox 473"/>
              <p:cNvSpPr txBox="1"/>
              <p:nvPr/>
            </p:nvSpPr>
            <p:spPr>
              <a:xfrm>
                <a:off x="1162170" y="4587898"/>
                <a:ext cx="1070012" cy="3111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interface</a:t>
                </a:r>
              </a:p>
            </p:txBody>
          </p:sp>
          <p:cxnSp>
            <p:nvCxnSpPr>
              <p:cNvPr id="475" name="Straight Connector 474"/>
              <p:cNvCxnSpPr/>
              <p:nvPr/>
            </p:nvCxnSpPr>
            <p:spPr bwMode="auto">
              <a:xfrm>
                <a:off x="1154183" y="4593421"/>
                <a:ext cx="1345" cy="129354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76" name="Straight Connector 475"/>
              <p:cNvCxnSpPr/>
              <p:nvPr/>
            </p:nvCxnSpPr>
            <p:spPr bwMode="auto">
              <a:xfrm flipH="1">
                <a:off x="537654" y="4911108"/>
                <a:ext cx="1679208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77" name="TextBox 476"/>
              <p:cNvSpPr txBox="1"/>
              <p:nvPr/>
            </p:nvSpPr>
            <p:spPr>
              <a:xfrm>
                <a:off x="597755" y="4905652"/>
                <a:ext cx="415498" cy="7779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…</a:t>
                </a:r>
              </a:p>
              <a:p>
                <a:endParaRPr lang="en-US" dirty="0"/>
              </a:p>
              <a:p>
                <a:r>
                  <a:rPr lang="en-US" dirty="0"/>
                  <a:t>…</a:t>
                </a:r>
              </a:p>
            </p:txBody>
          </p:sp>
          <p:sp>
            <p:nvSpPr>
              <p:cNvPr id="478" name="TextBox 477"/>
              <p:cNvSpPr txBox="1"/>
              <p:nvPr/>
            </p:nvSpPr>
            <p:spPr>
              <a:xfrm>
                <a:off x="649592" y="5234010"/>
                <a:ext cx="3386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C0000"/>
                    </a:solidFill>
                  </a:rPr>
                  <a:t>X</a:t>
                </a:r>
              </a:p>
            </p:txBody>
          </p:sp>
          <p:sp>
            <p:nvSpPr>
              <p:cNvPr id="479" name="TextBox 478"/>
              <p:cNvSpPr txBox="1"/>
              <p:nvPr/>
            </p:nvSpPr>
            <p:spPr>
              <a:xfrm>
                <a:off x="1230781" y="4917583"/>
                <a:ext cx="415498" cy="7779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…</a:t>
                </a:r>
              </a:p>
              <a:p>
                <a:endParaRPr lang="en-US" dirty="0"/>
              </a:p>
              <a:p>
                <a:r>
                  <a:rPr lang="en-US" dirty="0"/>
                  <a:t>…</a:t>
                </a:r>
              </a:p>
            </p:txBody>
          </p:sp>
          <p:sp>
            <p:nvSpPr>
              <p:cNvPr id="480" name="TextBox 479"/>
              <p:cNvSpPr txBox="1"/>
              <p:nvPr/>
            </p:nvSpPr>
            <p:spPr>
              <a:xfrm>
                <a:off x="1308433" y="5241003"/>
                <a:ext cx="3130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C0000"/>
                    </a:solidFill>
                  </a:rPr>
                  <a:t>2</a:t>
                </a:r>
              </a:p>
            </p:txBody>
          </p:sp>
        </p:grpSp>
      </p:grpSp>
      <p:sp>
        <p:nvSpPr>
          <p:cNvPr id="267" name="Rectangle 4"/>
          <p:cNvSpPr txBox="1">
            <a:spLocks noChangeArrowheads="1"/>
          </p:cNvSpPr>
          <p:nvPr/>
        </p:nvSpPr>
        <p:spPr bwMode="auto">
          <a:xfrm>
            <a:off x="3487781" y="5828603"/>
            <a:ext cx="4993774" cy="102870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 pitchFamily="66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-109" charset="0"/>
              </a:defRPr>
            </a:lvl9pPr>
          </a:lstStyle>
          <a:p>
            <a:pPr marL="293688" indent="-293688">
              <a:lnSpc>
                <a:spcPct val="90000"/>
              </a:lnSpc>
            </a:pPr>
            <a:r>
              <a:rPr lang="en-US" sz="2000" dirty="0">
                <a:cs typeface="Arial"/>
              </a:rPr>
              <a:t>1a: OSPF intra-domain routing: to get to 1c, forward over outgoing local interface 2</a:t>
            </a:r>
            <a:endParaRPr lang="en-US" sz="2000" dirty="0"/>
          </a:p>
        </p:txBody>
      </p:sp>
      <p:grpSp>
        <p:nvGrpSpPr>
          <p:cNvPr id="268" name="Group 267"/>
          <p:cNvGrpSpPr/>
          <p:nvPr/>
        </p:nvGrpSpPr>
        <p:grpSpPr>
          <a:xfrm>
            <a:off x="1149470" y="2245331"/>
            <a:ext cx="474928" cy="686044"/>
            <a:chOff x="1149470" y="2245331"/>
            <a:chExt cx="474928" cy="686044"/>
          </a:xfrm>
        </p:grpSpPr>
        <p:sp>
          <p:nvSpPr>
            <p:cNvPr id="333" name="TextBox 332"/>
            <p:cNvSpPr txBox="1"/>
            <p:nvPr/>
          </p:nvSpPr>
          <p:spPr>
            <a:xfrm>
              <a:off x="1149470" y="2245331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</a:t>
              </a:r>
            </a:p>
          </p:txBody>
        </p:sp>
        <p:sp>
          <p:nvSpPr>
            <p:cNvPr id="335" name="TextBox 334"/>
            <p:cNvSpPr txBox="1"/>
            <p:nvPr/>
          </p:nvSpPr>
          <p:spPr>
            <a:xfrm>
              <a:off x="1339883" y="2623598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</p:grpSp>
      <p:cxnSp>
        <p:nvCxnSpPr>
          <p:cNvPr id="15" name="Straight Arrow Connector 14"/>
          <p:cNvCxnSpPr/>
          <p:nvPr/>
        </p:nvCxnSpPr>
        <p:spPr bwMode="auto">
          <a:xfrm>
            <a:off x="1144952" y="2748406"/>
            <a:ext cx="315088" cy="2415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0" name="Straight Connector 339"/>
          <p:cNvCxnSpPr/>
          <p:nvPr/>
        </p:nvCxnSpPr>
        <p:spPr bwMode="auto">
          <a:xfrm flipH="1">
            <a:off x="3046901" y="2522161"/>
            <a:ext cx="2716814" cy="1439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5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BGP route selection</a:t>
            </a:r>
          </a:p>
        </p:txBody>
      </p:sp>
      <p:sp>
        <p:nvSpPr>
          <p:cNvPr id="1208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2288" y="1786759"/>
            <a:ext cx="7772400" cy="4294954"/>
          </a:xfrm>
        </p:spPr>
        <p:txBody>
          <a:bodyPr/>
          <a:lstStyle/>
          <a:p>
            <a:pPr marL="346075" indent="-346075">
              <a:defRPr/>
            </a:pPr>
            <a:r>
              <a:rPr lang="en-US" dirty="0">
                <a:cs typeface="+mn-cs"/>
              </a:rPr>
              <a:t>router may learn about more than one route to destination AS, selects route based on:</a:t>
            </a:r>
          </a:p>
          <a:p>
            <a:pPr marL="1084263" lvl="1" indent="-457200">
              <a:buFont typeface="ZapfDingbats" charset="0"/>
              <a:buAutoNum type="arabicPeriod"/>
              <a:defRPr/>
            </a:pPr>
            <a:r>
              <a:rPr lang="en-US" dirty="0"/>
              <a:t>local preference value attribute: policy decision</a:t>
            </a:r>
          </a:p>
          <a:p>
            <a:pPr marL="1084263" lvl="1" indent="-457200">
              <a:buFont typeface="ZapfDingbats" charset="0"/>
              <a:buAutoNum type="arabicPeriod"/>
              <a:defRPr/>
            </a:pPr>
            <a:r>
              <a:rPr lang="en-US" dirty="0"/>
              <a:t>shortest AS-PATH </a:t>
            </a:r>
          </a:p>
          <a:p>
            <a:pPr marL="1084263" lvl="1" indent="-457200">
              <a:buFont typeface="ZapfDingbats" charset="0"/>
              <a:buAutoNum type="arabicPeriod"/>
              <a:defRPr/>
            </a:pPr>
            <a:r>
              <a:rPr lang="en-US" dirty="0"/>
              <a:t>closest NEXT-HOP router: hot potato routing</a:t>
            </a:r>
          </a:p>
          <a:p>
            <a:pPr marL="1084263" lvl="1" indent="-457200">
              <a:buFont typeface="ZapfDingbats" charset="0"/>
              <a:buAutoNum type="arabicPeriod"/>
              <a:defRPr/>
            </a:pPr>
            <a:r>
              <a:rPr lang="en-US" dirty="0"/>
              <a:t>additional criteria </a:t>
            </a:r>
          </a:p>
        </p:txBody>
      </p:sp>
      <p:pic>
        <p:nvPicPr>
          <p:cNvPr id="165893" name="Picture 6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60475"/>
            <a:ext cx="50276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240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itle 1"/>
          <p:cNvSpPr>
            <a:spLocks noGrp="1"/>
          </p:cNvSpPr>
          <p:nvPr>
            <p:ph type="title"/>
          </p:nvPr>
        </p:nvSpPr>
        <p:spPr>
          <a:xfrm>
            <a:off x="533400" y="87508"/>
            <a:ext cx="7772400" cy="1143000"/>
          </a:xfrm>
        </p:spPr>
        <p:txBody>
          <a:bodyPr/>
          <a:lstStyle/>
          <a:p>
            <a:r>
              <a:rPr lang="en-US"/>
              <a:t>Hot Potato Routing</a:t>
            </a:r>
          </a:p>
        </p:txBody>
      </p:sp>
      <p:sp>
        <p:nvSpPr>
          <p:cNvPr id="40" name="Content Placeholder 39"/>
          <p:cNvSpPr>
            <a:spLocks noGrp="1"/>
          </p:cNvSpPr>
          <p:nvPr>
            <p:ph idx="1"/>
          </p:nvPr>
        </p:nvSpPr>
        <p:spPr>
          <a:xfrm>
            <a:off x="914400" y="4747113"/>
            <a:ext cx="7600950" cy="82649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000" dirty="0"/>
              <a:t>2d learns (via iBGP) it can route to X via 2a or 2c</a:t>
            </a:r>
          </a:p>
          <a:p>
            <a:pPr>
              <a:defRPr/>
            </a:pPr>
            <a:r>
              <a:rPr lang="en-US" sz="2000" i="1" dirty="0">
                <a:solidFill>
                  <a:srgbClr val="000090"/>
                </a:solidFill>
              </a:rPr>
              <a:t>hot potato routing: </a:t>
            </a:r>
            <a:r>
              <a:rPr lang="en-US" sz="2000" dirty="0"/>
              <a:t>choose local gateway that has least intra-domain cost (e.g., 2d chooses 2a, even though more AS hops to </a:t>
            </a:r>
            <a:r>
              <a:rPr lang="en-US" sz="2000" i="1" dirty="0"/>
              <a:t>X</a:t>
            </a:r>
            <a:r>
              <a:rPr lang="en-US" sz="2000" dirty="0"/>
              <a:t>): don’t worry about inter-domain cost!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3302" name="Picture 36" descr="underline_base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25708"/>
            <a:ext cx="457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1" name="Group 120"/>
          <p:cNvGrpSpPr/>
          <p:nvPr/>
        </p:nvGrpSpPr>
        <p:grpSpPr>
          <a:xfrm>
            <a:off x="624887" y="1673230"/>
            <a:ext cx="2557336" cy="1719017"/>
            <a:chOff x="-2170772" y="2784954"/>
            <a:chExt cx="2712783" cy="1853712"/>
          </a:xfrm>
        </p:grpSpPr>
        <p:sp>
          <p:nvSpPr>
            <p:cNvPr id="122" name="Freeform 2"/>
            <p:cNvSpPr>
              <a:spLocks/>
            </p:cNvSpPr>
            <p:nvPr/>
          </p:nvSpPr>
          <p:spPr bwMode="auto">
            <a:xfrm>
              <a:off x="-2170772" y="2784954"/>
              <a:ext cx="2712783" cy="1853712"/>
            </a:xfrm>
            <a:custGeom>
              <a:avLst/>
              <a:gdLst>
                <a:gd name="T0" fmla="*/ 648763 w 10001"/>
                <a:gd name="T1" fmla="*/ 34777612 h 10125"/>
                <a:gd name="T2" fmla="*/ 115976403 w 10001"/>
                <a:gd name="T3" fmla="*/ 13733703 h 10125"/>
                <a:gd name="T4" fmla="*/ 507700960 w 10001"/>
                <a:gd name="T5" fmla="*/ 8662125 h 10125"/>
                <a:gd name="T6" fmla="*/ 810212713 w 10001"/>
                <a:gd name="T7" fmla="*/ 0 h 10125"/>
                <a:gd name="T8" fmla="*/ 1090015738 w 10001"/>
                <a:gd name="T9" fmla="*/ 8687929 h 10125"/>
                <a:gd name="T10" fmla="*/ 1310938763 w 10001"/>
                <a:gd name="T11" fmla="*/ 4279362 h 10125"/>
                <a:gd name="T12" fmla="*/ 1620263134 w 10001"/>
                <a:gd name="T13" fmla="*/ 25736690 h 10125"/>
                <a:gd name="T14" fmla="*/ 1394798364 w 10001"/>
                <a:gd name="T15" fmla="*/ 58525268 h 10125"/>
                <a:gd name="T16" fmla="*/ 1134622140 w 10001"/>
                <a:gd name="T17" fmla="*/ 80266624 h 10125"/>
                <a:gd name="T18" fmla="*/ 860820276 w 10001"/>
                <a:gd name="T19" fmla="*/ 76142271 h 10125"/>
                <a:gd name="T20" fmla="*/ 708996782 w 10001"/>
                <a:gd name="T21" fmla="*/ 85346835 h 10125"/>
                <a:gd name="T22" fmla="*/ 509322667 w 10001"/>
                <a:gd name="T23" fmla="*/ 86268164 h 10125"/>
                <a:gd name="T24" fmla="*/ 353443899 w 10001"/>
                <a:gd name="T25" fmla="*/ 67979516 h 10125"/>
                <a:gd name="T26" fmla="*/ 192536914 w 10001"/>
                <a:gd name="T27" fmla="*/ 64535347 h 10125"/>
                <a:gd name="T28" fmla="*/ 648763 w 10001"/>
                <a:gd name="T29" fmla="*/ 34777612 h 101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connsiteX0" fmla="*/ 4 w 10040"/>
                <a:gd name="connsiteY0" fmla="*/ 4039 h 10125"/>
                <a:gd name="connsiteX1" fmla="*/ 715 w 10040"/>
                <a:gd name="connsiteY1" fmla="*/ 1595 h 10125"/>
                <a:gd name="connsiteX2" fmla="*/ 3130 w 10040"/>
                <a:gd name="connsiteY2" fmla="*/ 1006 h 10125"/>
                <a:gd name="connsiteX3" fmla="*/ 4995 w 10040"/>
                <a:gd name="connsiteY3" fmla="*/ 0 h 10125"/>
                <a:gd name="connsiteX4" fmla="*/ 6720 w 10040"/>
                <a:gd name="connsiteY4" fmla="*/ 1009 h 10125"/>
                <a:gd name="connsiteX5" fmla="*/ 9989 w 10040"/>
                <a:gd name="connsiteY5" fmla="*/ 2989 h 10125"/>
                <a:gd name="connsiteX6" fmla="*/ 8599 w 10040"/>
                <a:gd name="connsiteY6" fmla="*/ 6797 h 10125"/>
                <a:gd name="connsiteX7" fmla="*/ 6995 w 10040"/>
                <a:gd name="connsiteY7" fmla="*/ 9322 h 10125"/>
                <a:gd name="connsiteX8" fmla="*/ 5307 w 10040"/>
                <a:gd name="connsiteY8" fmla="*/ 8843 h 10125"/>
                <a:gd name="connsiteX9" fmla="*/ 4371 w 10040"/>
                <a:gd name="connsiteY9" fmla="*/ 9912 h 10125"/>
                <a:gd name="connsiteX10" fmla="*/ 3140 w 10040"/>
                <a:gd name="connsiteY10" fmla="*/ 10019 h 10125"/>
                <a:gd name="connsiteX11" fmla="*/ 2179 w 10040"/>
                <a:gd name="connsiteY11" fmla="*/ 7895 h 10125"/>
                <a:gd name="connsiteX12" fmla="*/ 1187 w 10040"/>
                <a:gd name="connsiteY12" fmla="*/ 7495 h 10125"/>
                <a:gd name="connsiteX13" fmla="*/ 4 w 10040"/>
                <a:gd name="connsiteY13" fmla="*/ 4039 h 10125"/>
                <a:gd name="connsiteX0" fmla="*/ 4 w 8600"/>
                <a:gd name="connsiteY0" fmla="*/ 4042 h 10128"/>
                <a:gd name="connsiteX1" fmla="*/ 715 w 8600"/>
                <a:gd name="connsiteY1" fmla="*/ 1598 h 10128"/>
                <a:gd name="connsiteX2" fmla="*/ 3130 w 8600"/>
                <a:gd name="connsiteY2" fmla="*/ 1009 h 10128"/>
                <a:gd name="connsiteX3" fmla="*/ 4995 w 8600"/>
                <a:gd name="connsiteY3" fmla="*/ 3 h 10128"/>
                <a:gd name="connsiteX4" fmla="*/ 6720 w 8600"/>
                <a:gd name="connsiteY4" fmla="*/ 1012 h 10128"/>
                <a:gd name="connsiteX5" fmla="*/ 8599 w 8600"/>
                <a:gd name="connsiteY5" fmla="*/ 6800 h 10128"/>
                <a:gd name="connsiteX6" fmla="*/ 6995 w 8600"/>
                <a:gd name="connsiteY6" fmla="*/ 9325 h 10128"/>
                <a:gd name="connsiteX7" fmla="*/ 5307 w 8600"/>
                <a:gd name="connsiteY7" fmla="*/ 8846 h 10128"/>
                <a:gd name="connsiteX8" fmla="*/ 4371 w 8600"/>
                <a:gd name="connsiteY8" fmla="*/ 9915 h 10128"/>
                <a:gd name="connsiteX9" fmla="*/ 3140 w 8600"/>
                <a:gd name="connsiteY9" fmla="*/ 10022 h 10128"/>
                <a:gd name="connsiteX10" fmla="*/ 2179 w 8600"/>
                <a:gd name="connsiteY10" fmla="*/ 7898 h 10128"/>
                <a:gd name="connsiteX11" fmla="*/ 1187 w 8600"/>
                <a:gd name="connsiteY11" fmla="*/ 7498 h 10128"/>
                <a:gd name="connsiteX12" fmla="*/ 4 w 8600"/>
                <a:gd name="connsiteY12" fmla="*/ 4042 h 10128"/>
                <a:gd name="connsiteX0" fmla="*/ 4 w 9326"/>
                <a:gd name="connsiteY0" fmla="*/ 3988 h 9997"/>
                <a:gd name="connsiteX1" fmla="*/ 830 w 9326"/>
                <a:gd name="connsiteY1" fmla="*/ 1575 h 9997"/>
                <a:gd name="connsiteX2" fmla="*/ 3639 w 9326"/>
                <a:gd name="connsiteY2" fmla="*/ 993 h 9997"/>
                <a:gd name="connsiteX3" fmla="*/ 5807 w 9326"/>
                <a:gd name="connsiteY3" fmla="*/ 0 h 9997"/>
                <a:gd name="connsiteX4" fmla="*/ 7813 w 9326"/>
                <a:gd name="connsiteY4" fmla="*/ 996 h 9997"/>
                <a:gd name="connsiteX5" fmla="*/ 9324 w 9326"/>
                <a:gd name="connsiteY5" fmla="*/ 5746 h 9997"/>
                <a:gd name="connsiteX6" fmla="*/ 8133 w 9326"/>
                <a:gd name="connsiteY6" fmla="*/ 9204 h 9997"/>
                <a:gd name="connsiteX7" fmla="*/ 6170 w 9326"/>
                <a:gd name="connsiteY7" fmla="*/ 8731 h 9997"/>
                <a:gd name="connsiteX8" fmla="*/ 5082 w 9326"/>
                <a:gd name="connsiteY8" fmla="*/ 9787 h 9997"/>
                <a:gd name="connsiteX9" fmla="*/ 3650 w 9326"/>
                <a:gd name="connsiteY9" fmla="*/ 9892 h 9997"/>
                <a:gd name="connsiteX10" fmla="*/ 2533 w 9326"/>
                <a:gd name="connsiteY10" fmla="*/ 7795 h 9997"/>
                <a:gd name="connsiteX11" fmla="*/ 1379 w 9326"/>
                <a:gd name="connsiteY11" fmla="*/ 7400 h 9997"/>
                <a:gd name="connsiteX12" fmla="*/ 4 w 9326"/>
                <a:gd name="connsiteY12" fmla="*/ 3988 h 9997"/>
                <a:gd name="connsiteX0" fmla="*/ 4 w 10001"/>
                <a:gd name="connsiteY0" fmla="*/ 3989 h 10041"/>
                <a:gd name="connsiteX1" fmla="*/ 890 w 10001"/>
                <a:gd name="connsiteY1" fmla="*/ 1575 h 10041"/>
                <a:gd name="connsiteX2" fmla="*/ 3902 w 10001"/>
                <a:gd name="connsiteY2" fmla="*/ 993 h 10041"/>
                <a:gd name="connsiteX3" fmla="*/ 6227 w 10001"/>
                <a:gd name="connsiteY3" fmla="*/ 0 h 10041"/>
                <a:gd name="connsiteX4" fmla="*/ 8378 w 10001"/>
                <a:gd name="connsiteY4" fmla="*/ 996 h 10041"/>
                <a:gd name="connsiteX5" fmla="*/ 9998 w 10001"/>
                <a:gd name="connsiteY5" fmla="*/ 5748 h 10041"/>
                <a:gd name="connsiteX6" fmla="*/ 8721 w 10001"/>
                <a:gd name="connsiteY6" fmla="*/ 9207 h 10041"/>
                <a:gd name="connsiteX7" fmla="*/ 5449 w 10001"/>
                <a:gd name="connsiteY7" fmla="*/ 9790 h 10041"/>
                <a:gd name="connsiteX8" fmla="*/ 3914 w 10001"/>
                <a:gd name="connsiteY8" fmla="*/ 9895 h 10041"/>
                <a:gd name="connsiteX9" fmla="*/ 2716 w 10001"/>
                <a:gd name="connsiteY9" fmla="*/ 7797 h 10041"/>
                <a:gd name="connsiteX10" fmla="*/ 1479 w 10001"/>
                <a:gd name="connsiteY10" fmla="*/ 7402 h 10041"/>
                <a:gd name="connsiteX11" fmla="*/ 4 w 10001"/>
                <a:gd name="connsiteY11" fmla="*/ 3989 h 10041"/>
                <a:gd name="connsiteX0" fmla="*/ 4 w 10001"/>
                <a:gd name="connsiteY0" fmla="*/ 3989 h 14825"/>
                <a:gd name="connsiteX1" fmla="*/ 890 w 10001"/>
                <a:gd name="connsiteY1" fmla="*/ 1575 h 14825"/>
                <a:gd name="connsiteX2" fmla="*/ 3902 w 10001"/>
                <a:gd name="connsiteY2" fmla="*/ 993 h 14825"/>
                <a:gd name="connsiteX3" fmla="*/ 6227 w 10001"/>
                <a:gd name="connsiteY3" fmla="*/ 0 h 14825"/>
                <a:gd name="connsiteX4" fmla="*/ 8378 w 10001"/>
                <a:gd name="connsiteY4" fmla="*/ 996 h 14825"/>
                <a:gd name="connsiteX5" fmla="*/ 9998 w 10001"/>
                <a:gd name="connsiteY5" fmla="*/ 5748 h 14825"/>
                <a:gd name="connsiteX6" fmla="*/ 8721 w 10001"/>
                <a:gd name="connsiteY6" fmla="*/ 9207 h 14825"/>
                <a:gd name="connsiteX7" fmla="*/ 6011 w 10001"/>
                <a:gd name="connsiteY7" fmla="*/ 14823 h 14825"/>
                <a:gd name="connsiteX8" fmla="*/ 3914 w 10001"/>
                <a:gd name="connsiteY8" fmla="*/ 9895 h 14825"/>
                <a:gd name="connsiteX9" fmla="*/ 2716 w 10001"/>
                <a:gd name="connsiteY9" fmla="*/ 7797 h 14825"/>
                <a:gd name="connsiteX10" fmla="*/ 1479 w 10001"/>
                <a:gd name="connsiteY10" fmla="*/ 7402 h 14825"/>
                <a:gd name="connsiteX11" fmla="*/ 4 w 10001"/>
                <a:gd name="connsiteY11" fmla="*/ 3989 h 14825"/>
                <a:gd name="connsiteX0" fmla="*/ 4 w 10001"/>
                <a:gd name="connsiteY0" fmla="*/ 7436 h 18272"/>
                <a:gd name="connsiteX1" fmla="*/ 890 w 10001"/>
                <a:gd name="connsiteY1" fmla="*/ 5022 h 18272"/>
                <a:gd name="connsiteX2" fmla="*/ 3902 w 10001"/>
                <a:gd name="connsiteY2" fmla="*/ 4440 h 18272"/>
                <a:gd name="connsiteX3" fmla="*/ 6026 w 10001"/>
                <a:gd name="connsiteY3" fmla="*/ 0 h 18272"/>
                <a:gd name="connsiteX4" fmla="*/ 8378 w 10001"/>
                <a:gd name="connsiteY4" fmla="*/ 4443 h 18272"/>
                <a:gd name="connsiteX5" fmla="*/ 9998 w 10001"/>
                <a:gd name="connsiteY5" fmla="*/ 9195 h 18272"/>
                <a:gd name="connsiteX6" fmla="*/ 8721 w 10001"/>
                <a:gd name="connsiteY6" fmla="*/ 12654 h 18272"/>
                <a:gd name="connsiteX7" fmla="*/ 6011 w 10001"/>
                <a:gd name="connsiteY7" fmla="*/ 18270 h 18272"/>
                <a:gd name="connsiteX8" fmla="*/ 3914 w 10001"/>
                <a:gd name="connsiteY8" fmla="*/ 13342 h 18272"/>
                <a:gd name="connsiteX9" fmla="*/ 2716 w 10001"/>
                <a:gd name="connsiteY9" fmla="*/ 11244 h 18272"/>
                <a:gd name="connsiteX10" fmla="*/ 1479 w 10001"/>
                <a:gd name="connsiteY10" fmla="*/ 10849 h 18272"/>
                <a:gd name="connsiteX11" fmla="*/ 4 w 10001"/>
                <a:gd name="connsiteY11" fmla="*/ 7436 h 18272"/>
                <a:gd name="connsiteX0" fmla="*/ 1 w 9998"/>
                <a:gd name="connsiteY0" fmla="*/ 7436 h 18272"/>
                <a:gd name="connsiteX1" fmla="*/ 3899 w 9998"/>
                <a:gd name="connsiteY1" fmla="*/ 4440 h 18272"/>
                <a:gd name="connsiteX2" fmla="*/ 6023 w 9998"/>
                <a:gd name="connsiteY2" fmla="*/ 0 h 18272"/>
                <a:gd name="connsiteX3" fmla="*/ 8375 w 9998"/>
                <a:gd name="connsiteY3" fmla="*/ 4443 h 18272"/>
                <a:gd name="connsiteX4" fmla="*/ 9995 w 9998"/>
                <a:gd name="connsiteY4" fmla="*/ 9195 h 18272"/>
                <a:gd name="connsiteX5" fmla="*/ 8718 w 9998"/>
                <a:gd name="connsiteY5" fmla="*/ 12654 h 18272"/>
                <a:gd name="connsiteX6" fmla="*/ 6008 w 9998"/>
                <a:gd name="connsiteY6" fmla="*/ 18270 h 18272"/>
                <a:gd name="connsiteX7" fmla="*/ 3911 w 9998"/>
                <a:gd name="connsiteY7" fmla="*/ 13342 h 18272"/>
                <a:gd name="connsiteX8" fmla="*/ 2713 w 9998"/>
                <a:gd name="connsiteY8" fmla="*/ 11244 h 18272"/>
                <a:gd name="connsiteX9" fmla="*/ 1476 w 9998"/>
                <a:gd name="connsiteY9" fmla="*/ 10849 h 18272"/>
                <a:gd name="connsiteX10" fmla="*/ 1 w 9998"/>
                <a:gd name="connsiteY10" fmla="*/ 7436 h 18272"/>
                <a:gd name="connsiteX0" fmla="*/ 35 w 8559"/>
                <a:gd name="connsiteY0" fmla="*/ 5938 h 10000"/>
                <a:gd name="connsiteX1" fmla="*/ 2459 w 8559"/>
                <a:gd name="connsiteY1" fmla="*/ 2430 h 10000"/>
                <a:gd name="connsiteX2" fmla="*/ 4583 w 8559"/>
                <a:gd name="connsiteY2" fmla="*/ 0 h 10000"/>
                <a:gd name="connsiteX3" fmla="*/ 6936 w 8559"/>
                <a:gd name="connsiteY3" fmla="*/ 2432 h 10000"/>
                <a:gd name="connsiteX4" fmla="*/ 8556 w 8559"/>
                <a:gd name="connsiteY4" fmla="*/ 5032 h 10000"/>
                <a:gd name="connsiteX5" fmla="*/ 7279 w 8559"/>
                <a:gd name="connsiteY5" fmla="*/ 6925 h 10000"/>
                <a:gd name="connsiteX6" fmla="*/ 4568 w 8559"/>
                <a:gd name="connsiteY6" fmla="*/ 9999 h 10000"/>
                <a:gd name="connsiteX7" fmla="*/ 2471 w 8559"/>
                <a:gd name="connsiteY7" fmla="*/ 7302 h 10000"/>
                <a:gd name="connsiteX8" fmla="*/ 1273 w 8559"/>
                <a:gd name="connsiteY8" fmla="*/ 6154 h 10000"/>
                <a:gd name="connsiteX9" fmla="*/ 35 w 8559"/>
                <a:gd name="connsiteY9" fmla="*/ 5938 h 10000"/>
                <a:gd name="connsiteX0" fmla="*/ 49 w 9820"/>
                <a:gd name="connsiteY0" fmla="*/ 4655 h 10000"/>
                <a:gd name="connsiteX1" fmla="*/ 2693 w 9820"/>
                <a:gd name="connsiteY1" fmla="*/ 2430 h 10000"/>
                <a:gd name="connsiteX2" fmla="*/ 5175 w 9820"/>
                <a:gd name="connsiteY2" fmla="*/ 0 h 10000"/>
                <a:gd name="connsiteX3" fmla="*/ 7924 w 9820"/>
                <a:gd name="connsiteY3" fmla="*/ 2432 h 10000"/>
                <a:gd name="connsiteX4" fmla="*/ 9816 w 9820"/>
                <a:gd name="connsiteY4" fmla="*/ 5032 h 10000"/>
                <a:gd name="connsiteX5" fmla="*/ 8324 w 9820"/>
                <a:gd name="connsiteY5" fmla="*/ 6925 h 10000"/>
                <a:gd name="connsiteX6" fmla="*/ 5157 w 9820"/>
                <a:gd name="connsiteY6" fmla="*/ 9999 h 10000"/>
                <a:gd name="connsiteX7" fmla="*/ 2707 w 9820"/>
                <a:gd name="connsiteY7" fmla="*/ 7302 h 10000"/>
                <a:gd name="connsiteX8" fmla="*/ 1307 w 9820"/>
                <a:gd name="connsiteY8" fmla="*/ 6154 h 10000"/>
                <a:gd name="connsiteX9" fmla="*/ 49 w 9820"/>
                <a:gd name="connsiteY9" fmla="*/ 4655 h 10000"/>
                <a:gd name="connsiteX0" fmla="*/ 45 w 9995"/>
                <a:gd name="connsiteY0" fmla="*/ 4655 h 10000"/>
                <a:gd name="connsiteX1" fmla="*/ 2737 w 9995"/>
                <a:gd name="connsiteY1" fmla="*/ 2430 h 10000"/>
                <a:gd name="connsiteX2" fmla="*/ 5265 w 9995"/>
                <a:gd name="connsiteY2" fmla="*/ 0 h 10000"/>
                <a:gd name="connsiteX3" fmla="*/ 8064 w 9995"/>
                <a:gd name="connsiteY3" fmla="*/ 2432 h 10000"/>
                <a:gd name="connsiteX4" fmla="*/ 9991 w 9995"/>
                <a:gd name="connsiteY4" fmla="*/ 5032 h 10000"/>
                <a:gd name="connsiteX5" fmla="*/ 8472 w 9995"/>
                <a:gd name="connsiteY5" fmla="*/ 6925 h 10000"/>
                <a:gd name="connsiteX6" fmla="*/ 5247 w 9995"/>
                <a:gd name="connsiteY6" fmla="*/ 9999 h 10000"/>
                <a:gd name="connsiteX7" fmla="*/ 2752 w 9995"/>
                <a:gd name="connsiteY7" fmla="*/ 7302 h 10000"/>
                <a:gd name="connsiteX8" fmla="*/ 1374 w 9995"/>
                <a:gd name="connsiteY8" fmla="*/ 6984 h 10000"/>
                <a:gd name="connsiteX9" fmla="*/ 45 w 9995"/>
                <a:gd name="connsiteY9" fmla="*/ 4655 h 10000"/>
                <a:gd name="connsiteX0" fmla="*/ 45 w 10000"/>
                <a:gd name="connsiteY0" fmla="*/ 5032 h 10377"/>
                <a:gd name="connsiteX1" fmla="*/ 2738 w 10000"/>
                <a:gd name="connsiteY1" fmla="*/ 2807 h 10377"/>
                <a:gd name="connsiteX2" fmla="*/ 4886 w 10000"/>
                <a:gd name="connsiteY2" fmla="*/ 0 h 10377"/>
                <a:gd name="connsiteX3" fmla="*/ 8068 w 10000"/>
                <a:gd name="connsiteY3" fmla="*/ 2809 h 10377"/>
                <a:gd name="connsiteX4" fmla="*/ 9996 w 10000"/>
                <a:gd name="connsiteY4" fmla="*/ 5409 h 10377"/>
                <a:gd name="connsiteX5" fmla="*/ 8476 w 10000"/>
                <a:gd name="connsiteY5" fmla="*/ 7302 h 10377"/>
                <a:gd name="connsiteX6" fmla="*/ 5250 w 10000"/>
                <a:gd name="connsiteY6" fmla="*/ 10376 h 10377"/>
                <a:gd name="connsiteX7" fmla="*/ 2753 w 10000"/>
                <a:gd name="connsiteY7" fmla="*/ 7679 h 10377"/>
                <a:gd name="connsiteX8" fmla="*/ 1375 w 10000"/>
                <a:gd name="connsiteY8" fmla="*/ 7361 h 10377"/>
                <a:gd name="connsiteX9" fmla="*/ 45 w 10000"/>
                <a:gd name="connsiteY9" fmla="*/ 5032 h 10377"/>
                <a:gd name="connsiteX0" fmla="*/ 45 w 10000"/>
                <a:gd name="connsiteY0" fmla="*/ 5036 h 10381"/>
                <a:gd name="connsiteX1" fmla="*/ 2738 w 10000"/>
                <a:gd name="connsiteY1" fmla="*/ 2811 h 10381"/>
                <a:gd name="connsiteX2" fmla="*/ 4886 w 10000"/>
                <a:gd name="connsiteY2" fmla="*/ 4 h 10381"/>
                <a:gd name="connsiteX3" fmla="*/ 8068 w 10000"/>
                <a:gd name="connsiteY3" fmla="*/ 2813 h 10381"/>
                <a:gd name="connsiteX4" fmla="*/ 9996 w 10000"/>
                <a:gd name="connsiteY4" fmla="*/ 5413 h 10381"/>
                <a:gd name="connsiteX5" fmla="*/ 8476 w 10000"/>
                <a:gd name="connsiteY5" fmla="*/ 7306 h 10381"/>
                <a:gd name="connsiteX6" fmla="*/ 5250 w 10000"/>
                <a:gd name="connsiteY6" fmla="*/ 10380 h 10381"/>
                <a:gd name="connsiteX7" fmla="*/ 2753 w 10000"/>
                <a:gd name="connsiteY7" fmla="*/ 7683 h 10381"/>
                <a:gd name="connsiteX8" fmla="*/ 1375 w 10000"/>
                <a:gd name="connsiteY8" fmla="*/ 7365 h 10381"/>
                <a:gd name="connsiteX9" fmla="*/ 45 w 10000"/>
                <a:gd name="connsiteY9" fmla="*/ 5036 h 10381"/>
                <a:gd name="connsiteX0" fmla="*/ 45 w 10000"/>
                <a:gd name="connsiteY0" fmla="*/ 5036 h 10796"/>
                <a:gd name="connsiteX1" fmla="*/ 2738 w 10000"/>
                <a:gd name="connsiteY1" fmla="*/ 2811 h 10796"/>
                <a:gd name="connsiteX2" fmla="*/ 4886 w 10000"/>
                <a:gd name="connsiteY2" fmla="*/ 4 h 10796"/>
                <a:gd name="connsiteX3" fmla="*/ 8068 w 10000"/>
                <a:gd name="connsiteY3" fmla="*/ 2813 h 10796"/>
                <a:gd name="connsiteX4" fmla="*/ 9996 w 10000"/>
                <a:gd name="connsiteY4" fmla="*/ 5413 h 10796"/>
                <a:gd name="connsiteX5" fmla="*/ 8476 w 10000"/>
                <a:gd name="connsiteY5" fmla="*/ 7306 h 10796"/>
                <a:gd name="connsiteX6" fmla="*/ 5202 w 10000"/>
                <a:gd name="connsiteY6" fmla="*/ 10795 h 10796"/>
                <a:gd name="connsiteX7" fmla="*/ 2753 w 10000"/>
                <a:gd name="connsiteY7" fmla="*/ 7683 h 10796"/>
                <a:gd name="connsiteX8" fmla="*/ 1375 w 10000"/>
                <a:gd name="connsiteY8" fmla="*/ 7365 h 10796"/>
                <a:gd name="connsiteX9" fmla="*/ 45 w 10000"/>
                <a:gd name="connsiteY9" fmla="*/ 5036 h 10796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  <a:gd name="connsiteX0" fmla="*/ 45 w 10000"/>
                <a:gd name="connsiteY0" fmla="*/ 5036 h 10795"/>
                <a:gd name="connsiteX1" fmla="*/ 2738 w 10000"/>
                <a:gd name="connsiteY1" fmla="*/ 2811 h 10795"/>
                <a:gd name="connsiteX2" fmla="*/ 4886 w 10000"/>
                <a:gd name="connsiteY2" fmla="*/ 4 h 10795"/>
                <a:gd name="connsiteX3" fmla="*/ 8068 w 10000"/>
                <a:gd name="connsiteY3" fmla="*/ 2813 h 10795"/>
                <a:gd name="connsiteX4" fmla="*/ 9996 w 10000"/>
                <a:gd name="connsiteY4" fmla="*/ 5413 h 10795"/>
                <a:gd name="connsiteX5" fmla="*/ 8476 w 10000"/>
                <a:gd name="connsiteY5" fmla="*/ 7306 h 10795"/>
                <a:gd name="connsiteX6" fmla="*/ 5202 w 10000"/>
                <a:gd name="connsiteY6" fmla="*/ 10795 h 10795"/>
                <a:gd name="connsiteX7" fmla="*/ 2753 w 10000"/>
                <a:gd name="connsiteY7" fmla="*/ 7683 h 10795"/>
                <a:gd name="connsiteX8" fmla="*/ 1375 w 10000"/>
                <a:gd name="connsiteY8" fmla="*/ 7365 h 10795"/>
                <a:gd name="connsiteX9" fmla="*/ 45 w 10000"/>
                <a:gd name="connsiteY9" fmla="*/ 5036 h 10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795">
                  <a:moveTo>
                    <a:pt x="45" y="5036"/>
                  </a:moveTo>
                  <a:cubicBezTo>
                    <a:pt x="272" y="4277"/>
                    <a:pt x="1931" y="3650"/>
                    <a:pt x="2738" y="2811"/>
                  </a:cubicBezTo>
                  <a:cubicBezTo>
                    <a:pt x="3545" y="1972"/>
                    <a:pt x="3352" y="117"/>
                    <a:pt x="4886" y="4"/>
                  </a:cubicBezTo>
                  <a:cubicBezTo>
                    <a:pt x="6420" y="-109"/>
                    <a:pt x="7216" y="1912"/>
                    <a:pt x="8068" y="2813"/>
                  </a:cubicBezTo>
                  <a:cubicBezTo>
                    <a:pt x="8920" y="3715"/>
                    <a:pt x="9928" y="3420"/>
                    <a:pt x="9996" y="5413"/>
                  </a:cubicBezTo>
                  <a:cubicBezTo>
                    <a:pt x="10064" y="7406"/>
                    <a:pt x="9275" y="6409"/>
                    <a:pt x="8476" y="7306"/>
                  </a:cubicBezTo>
                  <a:cubicBezTo>
                    <a:pt x="7677" y="8203"/>
                    <a:pt x="7086" y="10770"/>
                    <a:pt x="5202" y="10795"/>
                  </a:cubicBezTo>
                  <a:cubicBezTo>
                    <a:pt x="3318" y="10820"/>
                    <a:pt x="3391" y="8255"/>
                    <a:pt x="2753" y="7683"/>
                  </a:cubicBezTo>
                  <a:cubicBezTo>
                    <a:pt x="2115" y="7111"/>
                    <a:pt x="2326" y="7496"/>
                    <a:pt x="1375" y="7365"/>
                  </a:cubicBezTo>
                  <a:cubicBezTo>
                    <a:pt x="493" y="6773"/>
                    <a:pt x="-182" y="5795"/>
                    <a:pt x="45" y="5036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3" name="Group 122"/>
            <p:cNvGrpSpPr/>
            <p:nvPr/>
          </p:nvGrpSpPr>
          <p:grpSpPr>
            <a:xfrm>
              <a:off x="-1935370" y="2935816"/>
              <a:ext cx="2333625" cy="1590649"/>
              <a:chOff x="833331" y="2873352"/>
              <a:chExt cx="2333625" cy="1590649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1736090" y="287335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173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177" name="Oval 176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178" name="Rectangle 177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79" name="Oval 178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180" name="Freeform 179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81" name="Freeform 180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82" name="Freeform 181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83" name="Freeform 182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184" name="Straight Connector 183"/>
                  <p:cNvCxnSpPr>
                    <a:endCxn id="179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Straight Connector 184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4" name="Group 173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175" name="Oval 174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" name="TextBox 175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1b</a:t>
                    </a:r>
                  </a:p>
                </p:txBody>
              </p:sp>
            </p:grpSp>
          </p:grpSp>
          <p:grpSp>
            <p:nvGrpSpPr>
              <p:cNvPr id="125" name="Group 124"/>
              <p:cNvGrpSpPr/>
              <p:nvPr/>
            </p:nvGrpSpPr>
            <p:grpSpPr>
              <a:xfrm>
                <a:off x="1740320" y="409466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160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164" name="Oval 163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165" name="Rectangle 164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66" name="Oval 165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167" name="Freeform 166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68" name="Freeform 167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69" name="Freeform 168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70" name="Freeform 169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171" name="Straight Connector 170"/>
                  <p:cNvCxnSpPr>
                    <a:endCxn id="166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1" name="Group 160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162" name="Oval 161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" name="TextBox 162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1d</a:t>
                    </a:r>
                  </a:p>
                </p:txBody>
              </p:sp>
            </p:grpSp>
          </p:grpSp>
          <p:grpSp>
            <p:nvGrpSpPr>
              <p:cNvPr id="126" name="Group 125"/>
              <p:cNvGrpSpPr/>
              <p:nvPr/>
            </p:nvGrpSpPr>
            <p:grpSpPr>
              <a:xfrm>
                <a:off x="2601806" y="3485072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145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149" name="Oval 148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150" name="Rectangle 149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51" name="Oval 150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152" name="Freeform 151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53" name="Freeform 152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54" name="Freeform 153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57" name="Freeform 156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158" name="Straight Connector 157"/>
                  <p:cNvCxnSpPr>
                    <a:endCxn id="151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Straight Connector 158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6" name="Group 145"/>
                <p:cNvGrpSpPr/>
                <p:nvPr/>
              </p:nvGrpSpPr>
              <p:grpSpPr>
                <a:xfrm>
                  <a:off x="1770362" y="2873352"/>
                  <a:ext cx="428460" cy="369332"/>
                  <a:chOff x="667045" y="1708643"/>
                  <a:chExt cx="428460" cy="369332"/>
                </a:xfrm>
              </p:grpSpPr>
              <p:sp>
                <p:nvSpPr>
                  <p:cNvPr id="147" name="Oval 146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" name="TextBox 147"/>
                  <p:cNvSpPr txBox="1"/>
                  <p:nvPr/>
                </p:nvSpPr>
                <p:spPr>
                  <a:xfrm>
                    <a:off x="667045" y="1708643"/>
                    <a:ext cx="4284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1c</a:t>
                    </a:r>
                  </a:p>
                </p:txBody>
              </p:sp>
            </p:grpSp>
          </p:grpSp>
          <p:grpSp>
            <p:nvGrpSpPr>
              <p:cNvPr id="127" name="Group 126"/>
              <p:cNvGrpSpPr/>
              <p:nvPr/>
            </p:nvGrpSpPr>
            <p:grpSpPr>
              <a:xfrm>
                <a:off x="833331" y="3478719"/>
                <a:ext cx="565150" cy="369332"/>
                <a:chOff x="1736090" y="2873352"/>
                <a:chExt cx="565150" cy="369332"/>
              </a:xfrm>
            </p:grpSpPr>
            <p:grpSp>
              <p:nvGrpSpPr>
                <p:cNvPr id="132" name="Group 327"/>
                <p:cNvGrpSpPr>
                  <a:grpSpLocks/>
                </p:cNvGrpSpPr>
                <p:nvPr/>
              </p:nvGrpSpPr>
              <p:grpSpPr bwMode="auto">
                <a:xfrm>
                  <a:off x="1736090" y="2893762"/>
                  <a:ext cx="565150" cy="292100"/>
                  <a:chOff x="1871277" y="1576300"/>
                  <a:chExt cx="1128371" cy="437861"/>
                </a:xfrm>
              </p:grpSpPr>
              <p:sp>
                <p:nvSpPr>
                  <p:cNvPr id="136" name="Oval 135"/>
                  <p:cNvSpPr/>
                  <p:nvPr/>
                </p:nvSpPr>
                <p:spPr bwMode="auto">
                  <a:xfrm flipV="1">
                    <a:off x="1874446" y="1692905"/>
                    <a:ext cx="1125202" cy="321256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0" scaled="1"/>
                    <a:tileRect/>
                  </a:gra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137" name="Rectangle 136"/>
                  <p:cNvSpPr/>
                  <p:nvPr/>
                </p:nvSpPr>
                <p:spPr bwMode="auto">
                  <a:xfrm>
                    <a:off x="1871277" y="1740499"/>
                    <a:ext cx="1128371" cy="114225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53000">
                        <a:schemeClr val="accent2">
                          <a:lumMod val="60000"/>
                          <a:lumOff val="40000"/>
                        </a:schemeClr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10800000" scaled="0"/>
                  </a:gradFill>
                  <a:ln w="25400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38" name="Oval 137"/>
                  <p:cNvSpPr/>
                  <p:nvPr/>
                </p:nvSpPr>
                <p:spPr bwMode="auto">
                  <a:xfrm flipV="1">
                    <a:off x="1871277" y="1576300"/>
                    <a:ext cx="1125200" cy="321257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dirty="0">
                      <a:ln>
                        <a:solidFill>
                          <a:schemeClr val="tx1"/>
                        </a:solidFill>
                      </a:ln>
                    </a:endParaRPr>
                  </a:p>
                </p:txBody>
              </p:sp>
              <p:sp>
                <p:nvSpPr>
                  <p:cNvPr id="139" name="Freeform 138"/>
                  <p:cNvSpPr/>
                  <p:nvPr/>
                </p:nvSpPr>
                <p:spPr bwMode="auto">
                  <a:xfrm>
                    <a:off x="2159708" y="1673868"/>
                    <a:ext cx="548339" cy="159438"/>
                  </a:xfrm>
                  <a:custGeom>
                    <a:avLst/>
                    <a:gdLst>
                      <a:gd name="connsiteX0" fmla="*/ 1486231 w 2944854"/>
                      <a:gd name="connsiteY0" fmla="*/ 727041 h 1302232"/>
                      <a:gd name="connsiteX1" fmla="*/ 257675 w 2944854"/>
                      <a:gd name="connsiteY1" fmla="*/ 1302232 h 1302232"/>
                      <a:gd name="connsiteX2" fmla="*/ 0 w 2944854"/>
                      <a:gd name="connsiteY2" fmla="*/ 1228607 h 1302232"/>
                      <a:gd name="connsiteX3" fmla="*/ 911064 w 2944854"/>
                      <a:gd name="connsiteY3" fmla="*/ 837478 h 1302232"/>
                      <a:gd name="connsiteX4" fmla="*/ 883456 w 2944854"/>
                      <a:gd name="connsiteY4" fmla="*/ 450949 h 1302232"/>
                      <a:gd name="connsiteX5" fmla="*/ 161047 w 2944854"/>
                      <a:gd name="connsiteY5" fmla="*/ 119640 h 1302232"/>
                      <a:gd name="connsiteX6" fmla="*/ 404917 w 2944854"/>
                      <a:gd name="connsiteY6" fmla="*/ 50617 h 1302232"/>
                      <a:gd name="connsiteX7" fmla="*/ 1477028 w 2944854"/>
                      <a:gd name="connsiteY7" fmla="*/ 501566 h 1302232"/>
                      <a:gd name="connsiteX8" fmla="*/ 2572146 w 2944854"/>
                      <a:gd name="connsiteY8" fmla="*/ 0 h 1302232"/>
                      <a:gd name="connsiteX9" fmla="*/ 2875834 w 2944854"/>
                      <a:gd name="connsiteY9" fmla="*/ 96632 h 1302232"/>
                      <a:gd name="connsiteX10" fmla="*/ 2079803 w 2944854"/>
                      <a:gd name="connsiteY10" fmla="*/ 432543 h 1302232"/>
                      <a:gd name="connsiteX11" fmla="*/ 2240850 w 2944854"/>
                      <a:gd name="connsiteY11" fmla="*/ 920305 h 1302232"/>
                      <a:gd name="connsiteX12" fmla="*/ 2944854 w 2944854"/>
                      <a:gd name="connsiteY12" fmla="*/ 1228607 h 1302232"/>
                      <a:gd name="connsiteX13" fmla="*/ 2733192 w 2944854"/>
                      <a:gd name="connsiteY13" fmla="*/ 1297630 h 1302232"/>
                      <a:gd name="connsiteX14" fmla="*/ 1486231 w 2944854"/>
                      <a:gd name="connsiteY14" fmla="*/ 727041 h 1302232"/>
                      <a:gd name="connsiteX0" fmla="*/ 1486231 w 2944854"/>
                      <a:gd name="connsiteY0" fmla="*/ 727041 h 1316375"/>
                      <a:gd name="connsiteX1" fmla="*/ 257675 w 2944854"/>
                      <a:gd name="connsiteY1" fmla="*/ 1302232 h 1316375"/>
                      <a:gd name="connsiteX2" fmla="*/ 0 w 2944854"/>
                      <a:gd name="connsiteY2" fmla="*/ 1228607 h 1316375"/>
                      <a:gd name="connsiteX3" fmla="*/ 911064 w 2944854"/>
                      <a:gd name="connsiteY3" fmla="*/ 837478 h 1316375"/>
                      <a:gd name="connsiteX4" fmla="*/ 883456 w 2944854"/>
                      <a:gd name="connsiteY4" fmla="*/ 450949 h 1316375"/>
                      <a:gd name="connsiteX5" fmla="*/ 161047 w 2944854"/>
                      <a:gd name="connsiteY5" fmla="*/ 119640 h 1316375"/>
                      <a:gd name="connsiteX6" fmla="*/ 404917 w 2944854"/>
                      <a:gd name="connsiteY6" fmla="*/ 50617 h 1316375"/>
                      <a:gd name="connsiteX7" fmla="*/ 1477028 w 2944854"/>
                      <a:gd name="connsiteY7" fmla="*/ 501566 h 1316375"/>
                      <a:gd name="connsiteX8" fmla="*/ 2572146 w 2944854"/>
                      <a:gd name="connsiteY8" fmla="*/ 0 h 1316375"/>
                      <a:gd name="connsiteX9" fmla="*/ 2875834 w 2944854"/>
                      <a:gd name="connsiteY9" fmla="*/ 96632 h 1316375"/>
                      <a:gd name="connsiteX10" fmla="*/ 2079803 w 2944854"/>
                      <a:gd name="connsiteY10" fmla="*/ 432543 h 1316375"/>
                      <a:gd name="connsiteX11" fmla="*/ 2240850 w 2944854"/>
                      <a:gd name="connsiteY11" fmla="*/ 920305 h 1316375"/>
                      <a:gd name="connsiteX12" fmla="*/ 2944854 w 2944854"/>
                      <a:gd name="connsiteY12" fmla="*/ 1228607 h 1316375"/>
                      <a:gd name="connsiteX13" fmla="*/ 2756623 w 2944854"/>
                      <a:gd name="connsiteY13" fmla="*/ 1316375 h 1316375"/>
                      <a:gd name="connsiteX14" fmla="*/ 1486231 w 2944854"/>
                      <a:gd name="connsiteY14" fmla="*/ 727041 h 1316375"/>
                      <a:gd name="connsiteX0" fmla="*/ 1486231 w 3024520"/>
                      <a:gd name="connsiteY0" fmla="*/ 727041 h 1316375"/>
                      <a:gd name="connsiteX1" fmla="*/ 257675 w 3024520"/>
                      <a:gd name="connsiteY1" fmla="*/ 1302232 h 1316375"/>
                      <a:gd name="connsiteX2" fmla="*/ 0 w 3024520"/>
                      <a:gd name="connsiteY2" fmla="*/ 1228607 h 1316375"/>
                      <a:gd name="connsiteX3" fmla="*/ 911064 w 3024520"/>
                      <a:gd name="connsiteY3" fmla="*/ 837478 h 1316375"/>
                      <a:gd name="connsiteX4" fmla="*/ 883456 w 3024520"/>
                      <a:gd name="connsiteY4" fmla="*/ 450949 h 1316375"/>
                      <a:gd name="connsiteX5" fmla="*/ 161047 w 3024520"/>
                      <a:gd name="connsiteY5" fmla="*/ 119640 h 1316375"/>
                      <a:gd name="connsiteX6" fmla="*/ 404917 w 3024520"/>
                      <a:gd name="connsiteY6" fmla="*/ 50617 h 1316375"/>
                      <a:gd name="connsiteX7" fmla="*/ 1477028 w 3024520"/>
                      <a:gd name="connsiteY7" fmla="*/ 501566 h 1316375"/>
                      <a:gd name="connsiteX8" fmla="*/ 2572146 w 3024520"/>
                      <a:gd name="connsiteY8" fmla="*/ 0 h 1316375"/>
                      <a:gd name="connsiteX9" fmla="*/ 2875834 w 3024520"/>
                      <a:gd name="connsiteY9" fmla="*/ 96632 h 1316375"/>
                      <a:gd name="connsiteX10" fmla="*/ 2079803 w 3024520"/>
                      <a:gd name="connsiteY10" fmla="*/ 432543 h 1316375"/>
                      <a:gd name="connsiteX11" fmla="*/ 2240850 w 3024520"/>
                      <a:gd name="connsiteY11" fmla="*/ 920305 h 1316375"/>
                      <a:gd name="connsiteX12" fmla="*/ 3024520 w 3024520"/>
                      <a:gd name="connsiteY12" fmla="*/ 1228607 h 1316375"/>
                      <a:gd name="connsiteX13" fmla="*/ 2756623 w 3024520"/>
                      <a:gd name="connsiteY13" fmla="*/ 1316375 h 1316375"/>
                      <a:gd name="connsiteX14" fmla="*/ 1486231 w 3024520"/>
                      <a:gd name="connsiteY14" fmla="*/ 727041 h 1316375"/>
                      <a:gd name="connsiteX0" fmla="*/ 1537780 w 3076069"/>
                      <a:gd name="connsiteY0" fmla="*/ 727041 h 1316375"/>
                      <a:gd name="connsiteX1" fmla="*/ 309224 w 3076069"/>
                      <a:gd name="connsiteY1" fmla="*/ 1302232 h 1316375"/>
                      <a:gd name="connsiteX2" fmla="*/ 0 w 3076069"/>
                      <a:gd name="connsiteY2" fmla="*/ 1228607 h 1316375"/>
                      <a:gd name="connsiteX3" fmla="*/ 962613 w 3076069"/>
                      <a:gd name="connsiteY3" fmla="*/ 837478 h 1316375"/>
                      <a:gd name="connsiteX4" fmla="*/ 935005 w 3076069"/>
                      <a:gd name="connsiteY4" fmla="*/ 450949 h 1316375"/>
                      <a:gd name="connsiteX5" fmla="*/ 212596 w 3076069"/>
                      <a:gd name="connsiteY5" fmla="*/ 119640 h 1316375"/>
                      <a:gd name="connsiteX6" fmla="*/ 456466 w 3076069"/>
                      <a:gd name="connsiteY6" fmla="*/ 50617 h 1316375"/>
                      <a:gd name="connsiteX7" fmla="*/ 1528577 w 3076069"/>
                      <a:gd name="connsiteY7" fmla="*/ 501566 h 1316375"/>
                      <a:gd name="connsiteX8" fmla="*/ 2623695 w 3076069"/>
                      <a:gd name="connsiteY8" fmla="*/ 0 h 1316375"/>
                      <a:gd name="connsiteX9" fmla="*/ 2927383 w 3076069"/>
                      <a:gd name="connsiteY9" fmla="*/ 96632 h 1316375"/>
                      <a:gd name="connsiteX10" fmla="*/ 2131352 w 3076069"/>
                      <a:gd name="connsiteY10" fmla="*/ 432543 h 1316375"/>
                      <a:gd name="connsiteX11" fmla="*/ 2292399 w 3076069"/>
                      <a:gd name="connsiteY11" fmla="*/ 920305 h 1316375"/>
                      <a:gd name="connsiteX12" fmla="*/ 3076069 w 3076069"/>
                      <a:gd name="connsiteY12" fmla="*/ 1228607 h 1316375"/>
                      <a:gd name="connsiteX13" fmla="*/ 2808172 w 3076069"/>
                      <a:gd name="connsiteY13" fmla="*/ 1316375 h 1316375"/>
                      <a:gd name="connsiteX14" fmla="*/ 1537780 w 3076069"/>
                      <a:gd name="connsiteY14" fmla="*/ 727041 h 1316375"/>
                      <a:gd name="connsiteX0" fmla="*/ 1537780 w 3076069"/>
                      <a:gd name="connsiteY0" fmla="*/ 727041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27041 h 1321259"/>
                      <a:gd name="connsiteX0" fmla="*/ 1537780 w 3076069"/>
                      <a:gd name="connsiteY0" fmla="*/ 750825 h 1321259"/>
                      <a:gd name="connsiteX1" fmla="*/ 313981 w 3076069"/>
                      <a:gd name="connsiteY1" fmla="*/ 1321259 h 1321259"/>
                      <a:gd name="connsiteX2" fmla="*/ 0 w 3076069"/>
                      <a:gd name="connsiteY2" fmla="*/ 1228607 h 1321259"/>
                      <a:gd name="connsiteX3" fmla="*/ 962613 w 3076069"/>
                      <a:gd name="connsiteY3" fmla="*/ 837478 h 1321259"/>
                      <a:gd name="connsiteX4" fmla="*/ 935005 w 3076069"/>
                      <a:gd name="connsiteY4" fmla="*/ 450949 h 1321259"/>
                      <a:gd name="connsiteX5" fmla="*/ 212596 w 3076069"/>
                      <a:gd name="connsiteY5" fmla="*/ 119640 h 1321259"/>
                      <a:gd name="connsiteX6" fmla="*/ 456466 w 3076069"/>
                      <a:gd name="connsiteY6" fmla="*/ 50617 h 1321259"/>
                      <a:gd name="connsiteX7" fmla="*/ 1528577 w 3076069"/>
                      <a:gd name="connsiteY7" fmla="*/ 501566 h 1321259"/>
                      <a:gd name="connsiteX8" fmla="*/ 2623695 w 3076069"/>
                      <a:gd name="connsiteY8" fmla="*/ 0 h 1321259"/>
                      <a:gd name="connsiteX9" fmla="*/ 2927383 w 3076069"/>
                      <a:gd name="connsiteY9" fmla="*/ 96632 h 1321259"/>
                      <a:gd name="connsiteX10" fmla="*/ 2131352 w 3076069"/>
                      <a:gd name="connsiteY10" fmla="*/ 432543 h 1321259"/>
                      <a:gd name="connsiteX11" fmla="*/ 2292399 w 3076069"/>
                      <a:gd name="connsiteY11" fmla="*/ 920305 h 1321259"/>
                      <a:gd name="connsiteX12" fmla="*/ 3076069 w 3076069"/>
                      <a:gd name="connsiteY12" fmla="*/ 1228607 h 1321259"/>
                      <a:gd name="connsiteX13" fmla="*/ 2808172 w 3076069"/>
                      <a:gd name="connsiteY13" fmla="*/ 1316375 h 1321259"/>
                      <a:gd name="connsiteX14" fmla="*/ 1537780 w 3076069"/>
                      <a:gd name="connsiteY14" fmla="*/ 750825 h 1321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076069" h="1321259">
                        <a:moveTo>
                          <a:pt x="1537780" y="750825"/>
                        </a:moveTo>
                        <a:lnTo>
                          <a:pt x="313981" y="1321259"/>
                        </a:lnTo>
                        <a:lnTo>
                          <a:pt x="0" y="1228607"/>
                        </a:lnTo>
                        <a:lnTo>
                          <a:pt x="962613" y="837478"/>
                        </a:lnTo>
                        <a:lnTo>
                          <a:pt x="935005" y="450949"/>
                        </a:lnTo>
                        <a:lnTo>
                          <a:pt x="212596" y="119640"/>
                        </a:lnTo>
                        <a:lnTo>
                          <a:pt x="456466" y="50617"/>
                        </a:lnTo>
                        <a:lnTo>
                          <a:pt x="1528577" y="501566"/>
                        </a:lnTo>
                        <a:lnTo>
                          <a:pt x="2623695" y="0"/>
                        </a:lnTo>
                        <a:lnTo>
                          <a:pt x="2927383" y="96632"/>
                        </a:lnTo>
                        <a:lnTo>
                          <a:pt x="2131352" y="432543"/>
                        </a:lnTo>
                        <a:lnTo>
                          <a:pt x="2292399" y="920305"/>
                        </a:lnTo>
                        <a:lnTo>
                          <a:pt x="3076069" y="1228607"/>
                        </a:lnTo>
                        <a:lnTo>
                          <a:pt x="2808172" y="1316375"/>
                        </a:lnTo>
                        <a:lnTo>
                          <a:pt x="1537780" y="750825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40" name="Freeform 139"/>
                  <p:cNvSpPr/>
                  <p:nvPr/>
                </p:nvSpPr>
                <p:spPr bwMode="auto">
                  <a:xfrm>
                    <a:off x="2102655" y="1633412"/>
                    <a:ext cx="662444" cy="111846"/>
                  </a:xfrm>
                  <a:custGeom>
                    <a:avLst/>
                    <a:gdLst>
                      <a:gd name="connsiteX0" fmla="*/ 0 w 3645229"/>
                      <a:gd name="connsiteY0" fmla="*/ 214441 h 923747"/>
                      <a:gd name="connsiteX1" fmla="*/ 659770 w 3645229"/>
                      <a:gd name="connsiteY1" fmla="*/ 16495 h 923747"/>
                      <a:gd name="connsiteX2" fmla="*/ 1814367 w 3645229"/>
                      <a:gd name="connsiteY2" fmla="*/ 511360 h 923747"/>
                      <a:gd name="connsiteX3" fmla="*/ 2968965 w 3645229"/>
                      <a:gd name="connsiteY3" fmla="*/ 0 h 923747"/>
                      <a:gd name="connsiteX4" fmla="*/ 3645229 w 3645229"/>
                      <a:gd name="connsiteY4" fmla="*/ 197946 h 923747"/>
                      <a:gd name="connsiteX5" fmla="*/ 3199884 w 3645229"/>
                      <a:gd name="connsiteY5" fmla="*/ 461874 h 923747"/>
                      <a:gd name="connsiteX6" fmla="*/ 2985459 w 3645229"/>
                      <a:gd name="connsiteY6" fmla="*/ 379396 h 923747"/>
                      <a:gd name="connsiteX7" fmla="*/ 1830861 w 3645229"/>
                      <a:gd name="connsiteY7" fmla="*/ 923747 h 923747"/>
                      <a:gd name="connsiteX8" fmla="*/ 676264 w 3645229"/>
                      <a:gd name="connsiteY8" fmla="*/ 412387 h 923747"/>
                      <a:gd name="connsiteX9" fmla="*/ 527816 w 3645229"/>
                      <a:gd name="connsiteY9" fmla="*/ 478369 h 923747"/>
                      <a:gd name="connsiteX10" fmla="*/ 0 w 3645229"/>
                      <a:gd name="connsiteY10" fmla="*/ 21444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78369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71662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23747"/>
                      <a:gd name="connsiteX1" fmla="*/ 655168 w 3640627"/>
                      <a:gd name="connsiteY1" fmla="*/ 16495 h 923747"/>
                      <a:gd name="connsiteX2" fmla="*/ 1809765 w 3640627"/>
                      <a:gd name="connsiteY2" fmla="*/ 511360 h 923747"/>
                      <a:gd name="connsiteX3" fmla="*/ 2964363 w 3640627"/>
                      <a:gd name="connsiteY3" fmla="*/ 0 h 923747"/>
                      <a:gd name="connsiteX4" fmla="*/ 3640627 w 3640627"/>
                      <a:gd name="connsiteY4" fmla="*/ 197946 h 923747"/>
                      <a:gd name="connsiteX5" fmla="*/ 3195282 w 3640627"/>
                      <a:gd name="connsiteY5" fmla="*/ 461874 h 923747"/>
                      <a:gd name="connsiteX6" fmla="*/ 2980857 w 3640627"/>
                      <a:gd name="connsiteY6" fmla="*/ 379396 h 923747"/>
                      <a:gd name="connsiteX7" fmla="*/ 1826259 w 3640627"/>
                      <a:gd name="connsiteY7" fmla="*/ 923747 h 923747"/>
                      <a:gd name="connsiteX8" fmla="*/ 690067 w 3640627"/>
                      <a:gd name="connsiteY8" fmla="*/ 412387 h 923747"/>
                      <a:gd name="connsiteX9" fmla="*/ 523214 w 3640627"/>
                      <a:gd name="connsiteY9" fmla="*/ 482971 h 923747"/>
                      <a:gd name="connsiteX10" fmla="*/ 0 w 3640627"/>
                      <a:gd name="connsiteY10" fmla="*/ 242051 h 923747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09765 w 3640627"/>
                      <a:gd name="connsiteY2" fmla="*/ 511360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2980857 w 3640627"/>
                      <a:gd name="connsiteY6" fmla="*/ 379396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640627"/>
                      <a:gd name="connsiteY0" fmla="*/ 242051 h 946755"/>
                      <a:gd name="connsiteX1" fmla="*/ 655168 w 3640627"/>
                      <a:gd name="connsiteY1" fmla="*/ 16495 h 946755"/>
                      <a:gd name="connsiteX2" fmla="*/ 1855778 w 3640627"/>
                      <a:gd name="connsiteY2" fmla="*/ 534367 h 946755"/>
                      <a:gd name="connsiteX3" fmla="*/ 2964363 w 3640627"/>
                      <a:gd name="connsiteY3" fmla="*/ 0 h 946755"/>
                      <a:gd name="connsiteX4" fmla="*/ 3640627 w 3640627"/>
                      <a:gd name="connsiteY4" fmla="*/ 197946 h 946755"/>
                      <a:gd name="connsiteX5" fmla="*/ 3195282 w 3640627"/>
                      <a:gd name="connsiteY5" fmla="*/ 461874 h 946755"/>
                      <a:gd name="connsiteX6" fmla="*/ 3008465 w 3640627"/>
                      <a:gd name="connsiteY6" fmla="*/ 402404 h 946755"/>
                      <a:gd name="connsiteX7" fmla="*/ 1876873 w 3640627"/>
                      <a:gd name="connsiteY7" fmla="*/ 946755 h 946755"/>
                      <a:gd name="connsiteX8" fmla="*/ 690067 w 3640627"/>
                      <a:gd name="connsiteY8" fmla="*/ 412387 h 946755"/>
                      <a:gd name="connsiteX9" fmla="*/ 523214 w 3640627"/>
                      <a:gd name="connsiteY9" fmla="*/ 482971 h 946755"/>
                      <a:gd name="connsiteX10" fmla="*/ 0 w 3640627"/>
                      <a:gd name="connsiteY10" fmla="*/ 242051 h 946755"/>
                      <a:gd name="connsiteX0" fmla="*/ 0 w 3723451"/>
                      <a:gd name="connsiteY0" fmla="*/ 242051 h 946755"/>
                      <a:gd name="connsiteX1" fmla="*/ 655168 w 3723451"/>
                      <a:gd name="connsiteY1" fmla="*/ 16495 h 946755"/>
                      <a:gd name="connsiteX2" fmla="*/ 1855778 w 3723451"/>
                      <a:gd name="connsiteY2" fmla="*/ 534367 h 946755"/>
                      <a:gd name="connsiteX3" fmla="*/ 2964363 w 3723451"/>
                      <a:gd name="connsiteY3" fmla="*/ 0 h 946755"/>
                      <a:gd name="connsiteX4" fmla="*/ 3723451 w 3723451"/>
                      <a:gd name="connsiteY4" fmla="*/ 220954 h 946755"/>
                      <a:gd name="connsiteX5" fmla="*/ 3195282 w 3723451"/>
                      <a:gd name="connsiteY5" fmla="*/ 461874 h 946755"/>
                      <a:gd name="connsiteX6" fmla="*/ 3008465 w 3723451"/>
                      <a:gd name="connsiteY6" fmla="*/ 402404 h 946755"/>
                      <a:gd name="connsiteX7" fmla="*/ 1876873 w 3723451"/>
                      <a:gd name="connsiteY7" fmla="*/ 946755 h 946755"/>
                      <a:gd name="connsiteX8" fmla="*/ 690067 w 3723451"/>
                      <a:gd name="connsiteY8" fmla="*/ 412387 h 946755"/>
                      <a:gd name="connsiteX9" fmla="*/ 523214 w 3723451"/>
                      <a:gd name="connsiteY9" fmla="*/ 482971 h 946755"/>
                      <a:gd name="connsiteX10" fmla="*/ 0 w 3723451"/>
                      <a:gd name="connsiteY10" fmla="*/ 242051 h 946755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08465 w 3723451"/>
                      <a:gd name="connsiteY6" fmla="*/ 388599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95282 w 3723451"/>
                      <a:gd name="connsiteY5" fmla="*/ 448069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690067 w 3723451"/>
                      <a:gd name="connsiteY8" fmla="*/ 398582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  <a:gd name="connsiteX0" fmla="*/ 0 w 3723451"/>
                      <a:gd name="connsiteY0" fmla="*/ 228246 h 932950"/>
                      <a:gd name="connsiteX1" fmla="*/ 655168 w 3723451"/>
                      <a:gd name="connsiteY1" fmla="*/ 2690 h 932950"/>
                      <a:gd name="connsiteX2" fmla="*/ 1855778 w 3723451"/>
                      <a:gd name="connsiteY2" fmla="*/ 520562 h 932950"/>
                      <a:gd name="connsiteX3" fmla="*/ 3001174 w 3723451"/>
                      <a:gd name="connsiteY3" fmla="*/ 0 h 932950"/>
                      <a:gd name="connsiteX4" fmla="*/ 3723451 w 3723451"/>
                      <a:gd name="connsiteY4" fmla="*/ 207149 h 932950"/>
                      <a:gd name="connsiteX5" fmla="*/ 3186079 w 3723451"/>
                      <a:gd name="connsiteY5" fmla="*/ 461874 h 932950"/>
                      <a:gd name="connsiteX6" fmla="*/ 3013067 w 3723451"/>
                      <a:gd name="connsiteY6" fmla="*/ 393200 h 932950"/>
                      <a:gd name="connsiteX7" fmla="*/ 1876873 w 3723451"/>
                      <a:gd name="connsiteY7" fmla="*/ 932950 h 932950"/>
                      <a:gd name="connsiteX8" fmla="*/ 711613 w 3723451"/>
                      <a:gd name="connsiteY8" fmla="*/ 413055 h 932950"/>
                      <a:gd name="connsiteX9" fmla="*/ 523214 w 3723451"/>
                      <a:gd name="connsiteY9" fmla="*/ 469166 h 932950"/>
                      <a:gd name="connsiteX10" fmla="*/ 0 w 3723451"/>
                      <a:gd name="connsiteY10" fmla="*/ 228246 h 93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723451" h="932950">
                        <a:moveTo>
                          <a:pt x="0" y="228246"/>
                        </a:moveTo>
                        <a:lnTo>
                          <a:pt x="655168" y="2690"/>
                        </a:lnTo>
                        <a:lnTo>
                          <a:pt x="1855778" y="520562"/>
                        </a:lnTo>
                        <a:lnTo>
                          <a:pt x="3001174" y="0"/>
                        </a:lnTo>
                        <a:lnTo>
                          <a:pt x="3723451" y="207149"/>
                        </a:lnTo>
                        <a:lnTo>
                          <a:pt x="3186079" y="461874"/>
                        </a:lnTo>
                        <a:lnTo>
                          <a:pt x="3013067" y="393200"/>
                        </a:lnTo>
                        <a:lnTo>
                          <a:pt x="1876873" y="932950"/>
                        </a:lnTo>
                        <a:lnTo>
                          <a:pt x="711613" y="413055"/>
                        </a:lnTo>
                        <a:lnTo>
                          <a:pt x="523214" y="469166"/>
                        </a:lnTo>
                        <a:lnTo>
                          <a:pt x="0" y="228246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41" name="Freeform 140"/>
                  <p:cNvSpPr/>
                  <p:nvPr/>
                </p:nvSpPr>
                <p:spPr bwMode="auto">
                  <a:xfrm>
                    <a:off x="2536889" y="1728599"/>
                    <a:ext cx="244057" cy="97568"/>
                  </a:xfrm>
                  <a:custGeom>
                    <a:avLst/>
                    <a:gdLst>
                      <a:gd name="connsiteX0" fmla="*/ 55216 w 1421812"/>
                      <a:gd name="connsiteY0" fmla="*/ 0 h 800665"/>
                      <a:gd name="connsiteX1" fmla="*/ 1421812 w 1421812"/>
                      <a:gd name="connsiteY1" fmla="*/ 625807 h 800665"/>
                      <a:gd name="connsiteX2" fmla="*/ 947874 w 1421812"/>
                      <a:gd name="connsiteY2" fmla="*/ 800665 h 800665"/>
                      <a:gd name="connsiteX3" fmla="*/ 50614 w 1421812"/>
                      <a:gd name="connsiteY3" fmla="*/ 404934 h 800665"/>
                      <a:gd name="connsiteX4" fmla="*/ 0 w 1421812"/>
                      <a:gd name="connsiteY4" fmla="*/ 404934 h 800665"/>
                      <a:gd name="connsiteX5" fmla="*/ 55216 w 1421812"/>
                      <a:gd name="connsiteY5" fmla="*/ 0 h 800665"/>
                      <a:gd name="connsiteX0" fmla="*/ 4602 w 1371198"/>
                      <a:gd name="connsiteY0" fmla="*/ 0 h 800665"/>
                      <a:gd name="connsiteX1" fmla="*/ 1371198 w 1371198"/>
                      <a:gd name="connsiteY1" fmla="*/ 625807 h 800665"/>
                      <a:gd name="connsiteX2" fmla="*/ 897260 w 1371198"/>
                      <a:gd name="connsiteY2" fmla="*/ 800665 h 800665"/>
                      <a:gd name="connsiteX3" fmla="*/ 0 w 1371198"/>
                      <a:gd name="connsiteY3" fmla="*/ 404934 h 800665"/>
                      <a:gd name="connsiteX4" fmla="*/ 4602 w 1371198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0665"/>
                      <a:gd name="connsiteX1" fmla="*/ 1366596 w 1366596"/>
                      <a:gd name="connsiteY1" fmla="*/ 625807 h 800665"/>
                      <a:gd name="connsiteX2" fmla="*/ 892658 w 1366596"/>
                      <a:gd name="connsiteY2" fmla="*/ 800665 h 800665"/>
                      <a:gd name="connsiteX3" fmla="*/ 4601 w 1366596"/>
                      <a:gd name="connsiteY3" fmla="*/ 427942 h 800665"/>
                      <a:gd name="connsiteX4" fmla="*/ 0 w 1366596"/>
                      <a:gd name="connsiteY4" fmla="*/ 0 h 800665"/>
                      <a:gd name="connsiteX0" fmla="*/ 0 w 1366596"/>
                      <a:gd name="connsiteY0" fmla="*/ 0 h 809868"/>
                      <a:gd name="connsiteX1" fmla="*/ 1366596 w 1366596"/>
                      <a:gd name="connsiteY1" fmla="*/ 625807 h 809868"/>
                      <a:gd name="connsiteX2" fmla="*/ 865050 w 1366596"/>
                      <a:gd name="connsiteY2" fmla="*/ 809868 h 809868"/>
                      <a:gd name="connsiteX3" fmla="*/ 4601 w 1366596"/>
                      <a:gd name="connsiteY3" fmla="*/ 427942 h 809868"/>
                      <a:gd name="connsiteX4" fmla="*/ 0 w 1366596"/>
                      <a:gd name="connsiteY4" fmla="*/ 0 h 809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6596" h="809868">
                        <a:moveTo>
                          <a:pt x="0" y="0"/>
                        </a:moveTo>
                        <a:lnTo>
                          <a:pt x="1366596" y="625807"/>
                        </a:lnTo>
                        <a:lnTo>
                          <a:pt x="865050" y="809868"/>
                        </a:lnTo>
                        <a:lnTo>
                          <a:pt x="4601" y="427942"/>
                        </a:lnTo>
                        <a:cubicBezTo>
                          <a:pt x="-1535" y="105836"/>
                          <a:pt x="1534" y="142647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142" name="Freeform 141"/>
                  <p:cNvSpPr/>
                  <p:nvPr/>
                </p:nvSpPr>
                <p:spPr bwMode="auto">
                  <a:xfrm>
                    <a:off x="2089977" y="1730980"/>
                    <a:ext cx="240888" cy="95187"/>
                  </a:xfrm>
                  <a:custGeom>
                    <a:avLst/>
                    <a:gdLst>
                      <a:gd name="connsiteX0" fmla="*/ 1329786 w 1348191"/>
                      <a:gd name="connsiteY0" fmla="*/ 0 h 809869"/>
                      <a:gd name="connsiteX1" fmla="*/ 1348191 w 1348191"/>
                      <a:gd name="connsiteY1" fmla="*/ 400333 h 809869"/>
                      <a:gd name="connsiteX2" fmla="*/ 487742 w 1348191"/>
                      <a:gd name="connsiteY2" fmla="*/ 809869 h 809869"/>
                      <a:gd name="connsiteX3" fmla="*/ 0 w 1348191"/>
                      <a:gd name="connsiteY3" fmla="*/ 630409 h 809869"/>
                      <a:gd name="connsiteX4" fmla="*/ 1329786 w 1348191"/>
                      <a:gd name="connsiteY4" fmla="*/ 0 h 809869"/>
                      <a:gd name="connsiteX0" fmla="*/ 1329786 w 1348191"/>
                      <a:gd name="connsiteY0" fmla="*/ 0 h 791462"/>
                      <a:gd name="connsiteX1" fmla="*/ 1348191 w 1348191"/>
                      <a:gd name="connsiteY1" fmla="*/ 381926 h 791462"/>
                      <a:gd name="connsiteX2" fmla="*/ 487742 w 1348191"/>
                      <a:gd name="connsiteY2" fmla="*/ 791462 h 791462"/>
                      <a:gd name="connsiteX3" fmla="*/ 0 w 1348191"/>
                      <a:gd name="connsiteY3" fmla="*/ 612002 h 791462"/>
                      <a:gd name="connsiteX4" fmla="*/ 1329786 w 1348191"/>
                      <a:gd name="connsiteY4" fmla="*/ 0 h 79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8191" h="791462">
                        <a:moveTo>
                          <a:pt x="1329786" y="0"/>
                        </a:moveTo>
                        <a:lnTo>
                          <a:pt x="1348191" y="381926"/>
                        </a:lnTo>
                        <a:lnTo>
                          <a:pt x="487742" y="791462"/>
                        </a:lnTo>
                        <a:lnTo>
                          <a:pt x="0" y="612002"/>
                        </a:lnTo>
                        <a:lnTo>
                          <a:pt x="1329786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143" name="Straight Connector 142"/>
                  <p:cNvCxnSpPr>
                    <a:endCxn id="138" idx="2"/>
                  </p:cNvCxnSpPr>
                  <p:nvPr/>
                </p:nvCxnSpPr>
                <p:spPr bwMode="auto">
                  <a:xfrm flipH="1" flipV="1">
                    <a:off x="1871277" y="1735739"/>
                    <a:ext cx="3169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/>
                  <p:cNvCxnSpPr/>
                  <p:nvPr/>
                </p:nvCxnSpPr>
                <p:spPr bwMode="auto">
                  <a:xfrm flipH="1" flipV="1">
                    <a:off x="2996477" y="1733359"/>
                    <a:ext cx="3171" cy="123743"/>
                  </a:xfrm>
                  <a:prstGeom prst="line">
                    <a:avLst/>
                  </a:prstGeom>
                  <a:ln w="6350" cmpd="sng">
                    <a:solidFill>
                      <a:schemeClr val="tx1"/>
                    </a:solidFill>
                  </a:ln>
                  <a:effectLst>
                    <a:outerShdw blurRad="40005" dist="19939" dir="5400000" algn="tl" rotWithShape="0">
                      <a:srgbClr val="000000">
                        <a:alpha val="38000"/>
                      </a:srgbClr>
                    </a:outerShdw>
                  </a:effectLst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3" name="Group 132"/>
                <p:cNvGrpSpPr/>
                <p:nvPr/>
              </p:nvGrpSpPr>
              <p:grpSpPr>
                <a:xfrm>
                  <a:off x="1770362" y="2873352"/>
                  <a:ext cx="441422" cy="369332"/>
                  <a:chOff x="667045" y="1708643"/>
                  <a:chExt cx="441422" cy="369332"/>
                </a:xfrm>
              </p:grpSpPr>
              <p:sp>
                <p:nvSpPr>
                  <p:cNvPr id="134" name="Oval 133"/>
                  <p:cNvSpPr/>
                  <p:nvPr/>
                </p:nvSpPr>
                <p:spPr bwMode="auto">
                  <a:xfrm>
                    <a:off x="725417" y="1787240"/>
                    <a:ext cx="356365" cy="231962"/>
                  </a:xfrm>
                  <a:prstGeom prst="ellipse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" name="TextBox 134"/>
                  <p:cNvSpPr txBox="1"/>
                  <p:nvPr/>
                </p:nvSpPr>
                <p:spPr>
                  <a:xfrm>
                    <a:off x="667045" y="1708643"/>
                    <a:ext cx="4414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1a</a:t>
                    </a:r>
                  </a:p>
                </p:txBody>
              </p:sp>
            </p:grpSp>
          </p:grpSp>
          <p:cxnSp>
            <p:nvCxnSpPr>
              <p:cNvPr id="128" name="Straight Connector 127"/>
              <p:cNvCxnSpPr>
                <a:stCxn id="177" idx="7"/>
              </p:cNvCxnSpPr>
              <p:nvPr/>
            </p:nvCxnSpPr>
            <p:spPr bwMode="auto">
              <a:xfrm>
                <a:off x="2218708" y="3154477"/>
                <a:ext cx="480042" cy="36977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9" name="Straight Connector 128"/>
              <p:cNvCxnSpPr/>
              <p:nvPr/>
            </p:nvCxnSpPr>
            <p:spPr bwMode="auto">
              <a:xfrm>
                <a:off x="1315140" y="3783345"/>
                <a:ext cx="489235" cy="35258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0" name="Straight Connector 129"/>
              <p:cNvCxnSpPr/>
              <p:nvPr/>
            </p:nvCxnSpPr>
            <p:spPr bwMode="auto">
              <a:xfrm flipH="1">
                <a:off x="2196042" y="3783542"/>
                <a:ext cx="508002" cy="3492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1" name="Straight Connector 130"/>
              <p:cNvCxnSpPr>
                <a:endCxn id="177" idx="2"/>
              </p:cNvCxnSpPr>
              <p:nvPr/>
            </p:nvCxnSpPr>
            <p:spPr bwMode="auto">
              <a:xfrm flipV="1">
                <a:off x="1319809" y="3078707"/>
                <a:ext cx="417868" cy="45701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86" name="Freeform 2"/>
          <p:cNvSpPr>
            <a:spLocks/>
          </p:cNvSpPr>
          <p:nvPr/>
        </p:nvSpPr>
        <p:spPr bwMode="auto">
          <a:xfrm>
            <a:off x="3285692" y="2600401"/>
            <a:ext cx="2545688" cy="1720535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7" name="Group 186"/>
          <p:cNvGrpSpPr/>
          <p:nvPr/>
        </p:nvGrpSpPr>
        <p:grpSpPr>
          <a:xfrm>
            <a:off x="3506594" y="2740425"/>
            <a:ext cx="2189884" cy="1476371"/>
            <a:chOff x="833331" y="2873352"/>
            <a:chExt cx="2333625" cy="1590649"/>
          </a:xfrm>
        </p:grpSpPr>
        <p:grpSp>
          <p:nvGrpSpPr>
            <p:cNvPr id="188" name="Group 187"/>
            <p:cNvGrpSpPr/>
            <p:nvPr/>
          </p:nvGrpSpPr>
          <p:grpSpPr>
            <a:xfrm>
              <a:off x="1736090" y="2873352"/>
              <a:ext cx="565150" cy="369332"/>
              <a:chOff x="1736090" y="2873352"/>
              <a:chExt cx="565150" cy="369332"/>
            </a:xfrm>
          </p:grpSpPr>
          <p:grpSp>
            <p:nvGrpSpPr>
              <p:cNvPr id="235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239" name="Oval 238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40" name="Rectangle 239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1" name="Oval 240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42" name="Freeform 241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3" name="Freeform 242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4" name="Freeform 243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5" name="Freeform 244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46" name="Straight Connector 245"/>
                <p:cNvCxnSpPr>
                  <a:endCxn id="241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6" name="Group 235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237" name="Oval 236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8" name="TextBox 237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2b</a:t>
                  </a:r>
                </a:p>
              </p:txBody>
            </p:sp>
          </p:grpSp>
        </p:grpSp>
        <p:grpSp>
          <p:nvGrpSpPr>
            <p:cNvPr id="189" name="Group 188"/>
            <p:cNvGrpSpPr/>
            <p:nvPr/>
          </p:nvGrpSpPr>
          <p:grpSpPr>
            <a:xfrm>
              <a:off x="1740320" y="4094669"/>
              <a:ext cx="565150" cy="369332"/>
              <a:chOff x="1736090" y="2873352"/>
              <a:chExt cx="565150" cy="369332"/>
            </a:xfrm>
          </p:grpSpPr>
          <p:grpSp>
            <p:nvGrpSpPr>
              <p:cNvPr id="222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226" name="Oval 225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27" name="Rectangle 226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28" name="Oval 227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29" name="Freeform 228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30" name="Freeform 229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31" name="Freeform 230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32" name="Freeform 231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33" name="Straight Connector 232"/>
                <p:cNvCxnSpPr>
                  <a:endCxn id="228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Straight Connector 233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224" name="Oval 223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5" name="TextBox 224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2d</a:t>
                  </a:r>
                </a:p>
              </p:txBody>
            </p:sp>
          </p:grpSp>
        </p:grpSp>
        <p:grpSp>
          <p:nvGrpSpPr>
            <p:cNvPr id="190" name="Group 189"/>
            <p:cNvGrpSpPr/>
            <p:nvPr/>
          </p:nvGrpSpPr>
          <p:grpSpPr>
            <a:xfrm>
              <a:off x="2601806" y="3485072"/>
              <a:ext cx="565150" cy="369332"/>
              <a:chOff x="1736090" y="2873352"/>
              <a:chExt cx="565150" cy="369332"/>
            </a:xfrm>
          </p:grpSpPr>
          <p:grpSp>
            <p:nvGrpSpPr>
              <p:cNvPr id="209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213" name="Oval 212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14" name="Rectangle 213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15" name="Oval 214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16" name="Freeform 215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17" name="Freeform 216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18" name="Freeform 217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19" name="Freeform 218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20" name="Straight Connector 219"/>
                <p:cNvCxnSpPr>
                  <a:endCxn id="215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0" name="Group 209"/>
              <p:cNvGrpSpPr/>
              <p:nvPr/>
            </p:nvGrpSpPr>
            <p:grpSpPr>
              <a:xfrm>
                <a:off x="1770362" y="2873352"/>
                <a:ext cx="428460" cy="369332"/>
                <a:chOff x="667045" y="1708643"/>
                <a:chExt cx="428460" cy="369332"/>
              </a:xfrm>
            </p:grpSpPr>
            <p:sp>
              <p:nvSpPr>
                <p:cNvPr id="211" name="Oval 210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2" name="TextBox 211"/>
                <p:cNvSpPr txBox="1"/>
                <p:nvPr/>
              </p:nvSpPr>
              <p:spPr>
                <a:xfrm>
                  <a:off x="667045" y="1708643"/>
                  <a:ext cx="4284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2c</a:t>
                  </a:r>
                </a:p>
              </p:txBody>
            </p:sp>
          </p:grpSp>
        </p:grpSp>
        <p:grpSp>
          <p:nvGrpSpPr>
            <p:cNvPr id="191" name="Group 190"/>
            <p:cNvGrpSpPr/>
            <p:nvPr/>
          </p:nvGrpSpPr>
          <p:grpSpPr>
            <a:xfrm>
              <a:off x="833331" y="3478719"/>
              <a:ext cx="565150" cy="369332"/>
              <a:chOff x="1736090" y="2873352"/>
              <a:chExt cx="565150" cy="369332"/>
            </a:xfrm>
          </p:grpSpPr>
          <p:grpSp>
            <p:nvGrpSpPr>
              <p:cNvPr id="196" name="Group 327"/>
              <p:cNvGrpSpPr>
                <a:grpSpLocks/>
              </p:cNvGrpSpPr>
              <p:nvPr/>
            </p:nvGrpSpPr>
            <p:grpSpPr bwMode="auto">
              <a:xfrm>
                <a:off x="1736090" y="2893762"/>
                <a:ext cx="565150" cy="292100"/>
                <a:chOff x="1871277" y="1576300"/>
                <a:chExt cx="1128371" cy="437861"/>
              </a:xfrm>
            </p:grpSpPr>
            <p:sp>
              <p:nvSpPr>
                <p:cNvPr id="200" name="Oval 199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01" name="Rectangle 200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02" name="Oval 201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203" name="Freeform 202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04" name="Freeform 203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05" name="Freeform 204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06" name="Freeform 205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207" name="Straight Connector 206"/>
                <p:cNvCxnSpPr>
                  <a:endCxn id="202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7" name="Group 196"/>
              <p:cNvGrpSpPr/>
              <p:nvPr/>
            </p:nvGrpSpPr>
            <p:grpSpPr>
              <a:xfrm>
                <a:off x="1770362" y="2873352"/>
                <a:ext cx="441422" cy="369332"/>
                <a:chOff x="667045" y="1708643"/>
                <a:chExt cx="441422" cy="369332"/>
              </a:xfrm>
            </p:grpSpPr>
            <p:sp>
              <p:nvSpPr>
                <p:cNvPr id="198" name="Oval 197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9" name="TextBox 198"/>
                <p:cNvSpPr txBox="1"/>
                <p:nvPr/>
              </p:nvSpPr>
              <p:spPr>
                <a:xfrm>
                  <a:off x="667045" y="1708643"/>
                  <a:ext cx="4414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2a</a:t>
                  </a:r>
                </a:p>
              </p:txBody>
            </p:sp>
          </p:grpSp>
        </p:grpSp>
        <p:cxnSp>
          <p:nvCxnSpPr>
            <p:cNvPr id="192" name="Straight Connector 191"/>
            <p:cNvCxnSpPr>
              <a:endCxn id="225" idx="0"/>
            </p:cNvCxnSpPr>
            <p:nvPr/>
          </p:nvCxnSpPr>
          <p:spPr bwMode="auto">
            <a:xfrm>
              <a:off x="1991073" y="3173114"/>
              <a:ext cx="4230" cy="92155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3" name="Straight Connector 192"/>
            <p:cNvCxnSpPr/>
            <p:nvPr/>
          </p:nvCxnSpPr>
          <p:spPr bwMode="auto">
            <a:xfrm>
              <a:off x="2280478" y="3145660"/>
              <a:ext cx="435814" cy="35947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4" name="Straight Connector 193"/>
            <p:cNvCxnSpPr/>
            <p:nvPr/>
          </p:nvCxnSpPr>
          <p:spPr bwMode="auto">
            <a:xfrm>
              <a:off x="1300073" y="3768911"/>
              <a:ext cx="527386" cy="36820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5" name="Straight Connector 194"/>
            <p:cNvCxnSpPr/>
            <p:nvPr/>
          </p:nvCxnSpPr>
          <p:spPr bwMode="auto">
            <a:xfrm flipH="1">
              <a:off x="2194462" y="3713972"/>
              <a:ext cx="509583" cy="42894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48" name="Freeform 2"/>
          <p:cNvSpPr>
            <a:spLocks/>
          </p:cNvSpPr>
          <p:nvPr/>
        </p:nvSpPr>
        <p:spPr bwMode="auto">
          <a:xfrm>
            <a:off x="5507686" y="1532143"/>
            <a:ext cx="2575521" cy="1672516"/>
          </a:xfrm>
          <a:custGeom>
            <a:avLst/>
            <a:gdLst>
              <a:gd name="T0" fmla="*/ 648763 w 10001"/>
              <a:gd name="T1" fmla="*/ 34777612 h 10125"/>
              <a:gd name="T2" fmla="*/ 115976403 w 10001"/>
              <a:gd name="T3" fmla="*/ 13733703 h 10125"/>
              <a:gd name="T4" fmla="*/ 507700960 w 10001"/>
              <a:gd name="T5" fmla="*/ 8662125 h 10125"/>
              <a:gd name="T6" fmla="*/ 810212713 w 10001"/>
              <a:gd name="T7" fmla="*/ 0 h 10125"/>
              <a:gd name="T8" fmla="*/ 1090015738 w 10001"/>
              <a:gd name="T9" fmla="*/ 8687929 h 10125"/>
              <a:gd name="T10" fmla="*/ 1310938763 w 10001"/>
              <a:gd name="T11" fmla="*/ 4279362 h 10125"/>
              <a:gd name="T12" fmla="*/ 1620263134 w 10001"/>
              <a:gd name="T13" fmla="*/ 25736690 h 10125"/>
              <a:gd name="T14" fmla="*/ 1394798364 w 10001"/>
              <a:gd name="T15" fmla="*/ 58525268 h 10125"/>
              <a:gd name="T16" fmla="*/ 1134622140 w 10001"/>
              <a:gd name="T17" fmla="*/ 80266624 h 10125"/>
              <a:gd name="T18" fmla="*/ 860820276 w 10001"/>
              <a:gd name="T19" fmla="*/ 76142271 h 10125"/>
              <a:gd name="T20" fmla="*/ 708996782 w 10001"/>
              <a:gd name="T21" fmla="*/ 85346835 h 10125"/>
              <a:gd name="T22" fmla="*/ 509322667 w 10001"/>
              <a:gd name="T23" fmla="*/ 86268164 h 10125"/>
              <a:gd name="T24" fmla="*/ 353443899 w 10001"/>
              <a:gd name="T25" fmla="*/ 67979516 h 10125"/>
              <a:gd name="T26" fmla="*/ 192536914 w 10001"/>
              <a:gd name="T27" fmla="*/ 64535347 h 10125"/>
              <a:gd name="T28" fmla="*/ 648763 w 10001"/>
              <a:gd name="T29" fmla="*/ 34777612 h 101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connsiteX0" fmla="*/ 4 w 10040"/>
              <a:gd name="connsiteY0" fmla="*/ 4039 h 10125"/>
              <a:gd name="connsiteX1" fmla="*/ 715 w 10040"/>
              <a:gd name="connsiteY1" fmla="*/ 1595 h 10125"/>
              <a:gd name="connsiteX2" fmla="*/ 3130 w 10040"/>
              <a:gd name="connsiteY2" fmla="*/ 1006 h 10125"/>
              <a:gd name="connsiteX3" fmla="*/ 4995 w 10040"/>
              <a:gd name="connsiteY3" fmla="*/ 0 h 10125"/>
              <a:gd name="connsiteX4" fmla="*/ 6720 w 10040"/>
              <a:gd name="connsiteY4" fmla="*/ 1009 h 10125"/>
              <a:gd name="connsiteX5" fmla="*/ 9989 w 10040"/>
              <a:gd name="connsiteY5" fmla="*/ 2989 h 10125"/>
              <a:gd name="connsiteX6" fmla="*/ 8599 w 10040"/>
              <a:gd name="connsiteY6" fmla="*/ 6797 h 10125"/>
              <a:gd name="connsiteX7" fmla="*/ 6995 w 10040"/>
              <a:gd name="connsiteY7" fmla="*/ 9322 h 10125"/>
              <a:gd name="connsiteX8" fmla="*/ 5307 w 10040"/>
              <a:gd name="connsiteY8" fmla="*/ 8843 h 10125"/>
              <a:gd name="connsiteX9" fmla="*/ 4371 w 10040"/>
              <a:gd name="connsiteY9" fmla="*/ 9912 h 10125"/>
              <a:gd name="connsiteX10" fmla="*/ 3140 w 10040"/>
              <a:gd name="connsiteY10" fmla="*/ 10019 h 10125"/>
              <a:gd name="connsiteX11" fmla="*/ 2179 w 10040"/>
              <a:gd name="connsiteY11" fmla="*/ 7895 h 10125"/>
              <a:gd name="connsiteX12" fmla="*/ 1187 w 10040"/>
              <a:gd name="connsiteY12" fmla="*/ 7495 h 10125"/>
              <a:gd name="connsiteX13" fmla="*/ 4 w 10040"/>
              <a:gd name="connsiteY13" fmla="*/ 4039 h 10125"/>
              <a:gd name="connsiteX0" fmla="*/ 4 w 8600"/>
              <a:gd name="connsiteY0" fmla="*/ 4042 h 10128"/>
              <a:gd name="connsiteX1" fmla="*/ 715 w 8600"/>
              <a:gd name="connsiteY1" fmla="*/ 1598 h 10128"/>
              <a:gd name="connsiteX2" fmla="*/ 3130 w 8600"/>
              <a:gd name="connsiteY2" fmla="*/ 1009 h 10128"/>
              <a:gd name="connsiteX3" fmla="*/ 4995 w 8600"/>
              <a:gd name="connsiteY3" fmla="*/ 3 h 10128"/>
              <a:gd name="connsiteX4" fmla="*/ 6720 w 8600"/>
              <a:gd name="connsiteY4" fmla="*/ 1012 h 10128"/>
              <a:gd name="connsiteX5" fmla="*/ 8599 w 8600"/>
              <a:gd name="connsiteY5" fmla="*/ 6800 h 10128"/>
              <a:gd name="connsiteX6" fmla="*/ 6995 w 8600"/>
              <a:gd name="connsiteY6" fmla="*/ 9325 h 10128"/>
              <a:gd name="connsiteX7" fmla="*/ 5307 w 8600"/>
              <a:gd name="connsiteY7" fmla="*/ 8846 h 10128"/>
              <a:gd name="connsiteX8" fmla="*/ 4371 w 8600"/>
              <a:gd name="connsiteY8" fmla="*/ 9915 h 10128"/>
              <a:gd name="connsiteX9" fmla="*/ 3140 w 8600"/>
              <a:gd name="connsiteY9" fmla="*/ 10022 h 10128"/>
              <a:gd name="connsiteX10" fmla="*/ 2179 w 8600"/>
              <a:gd name="connsiteY10" fmla="*/ 7898 h 10128"/>
              <a:gd name="connsiteX11" fmla="*/ 1187 w 8600"/>
              <a:gd name="connsiteY11" fmla="*/ 7498 h 10128"/>
              <a:gd name="connsiteX12" fmla="*/ 4 w 8600"/>
              <a:gd name="connsiteY12" fmla="*/ 4042 h 10128"/>
              <a:gd name="connsiteX0" fmla="*/ 4 w 9326"/>
              <a:gd name="connsiteY0" fmla="*/ 3988 h 9997"/>
              <a:gd name="connsiteX1" fmla="*/ 830 w 9326"/>
              <a:gd name="connsiteY1" fmla="*/ 1575 h 9997"/>
              <a:gd name="connsiteX2" fmla="*/ 3639 w 9326"/>
              <a:gd name="connsiteY2" fmla="*/ 993 h 9997"/>
              <a:gd name="connsiteX3" fmla="*/ 5807 w 9326"/>
              <a:gd name="connsiteY3" fmla="*/ 0 h 9997"/>
              <a:gd name="connsiteX4" fmla="*/ 7813 w 9326"/>
              <a:gd name="connsiteY4" fmla="*/ 996 h 9997"/>
              <a:gd name="connsiteX5" fmla="*/ 9324 w 9326"/>
              <a:gd name="connsiteY5" fmla="*/ 5746 h 9997"/>
              <a:gd name="connsiteX6" fmla="*/ 8133 w 9326"/>
              <a:gd name="connsiteY6" fmla="*/ 9204 h 9997"/>
              <a:gd name="connsiteX7" fmla="*/ 6170 w 9326"/>
              <a:gd name="connsiteY7" fmla="*/ 8731 h 9997"/>
              <a:gd name="connsiteX8" fmla="*/ 5082 w 9326"/>
              <a:gd name="connsiteY8" fmla="*/ 9787 h 9997"/>
              <a:gd name="connsiteX9" fmla="*/ 3650 w 9326"/>
              <a:gd name="connsiteY9" fmla="*/ 9892 h 9997"/>
              <a:gd name="connsiteX10" fmla="*/ 2533 w 9326"/>
              <a:gd name="connsiteY10" fmla="*/ 7795 h 9997"/>
              <a:gd name="connsiteX11" fmla="*/ 1379 w 9326"/>
              <a:gd name="connsiteY11" fmla="*/ 7400 h 9997"/>
              <a:gd name="connsiteX12" fmla="*/ 4 w 9326"/>
              <a:gd name="connsiteY12" fmla="*/ 3988 h 9997"/>
              <a:gd name="connsiteX0" fmla="*/ 4 w 10001"/>
              <a:gd name="connsiteY0" fmla="*/ 3989 h 10041"/>
              <a:gd name="connsiteX1" fmla="*/ 890 w 10001"/>
              <a:gd name="connsiteY1" fmla="*/ 1575 h 10041"/>
              <a:gd name="connsiteX2" fmla="*/ 3902 w 10001"/>
              <a:gd name="connsiteY2" fmla="*/ 993 h 10041"/>
              <a:gd name="connsiteX3" fmla="*/ 6227 w 10001"/>
              <a:gd name="connsiteY3" fmla="*/ 0 h 10041"/>
              <a:gd name="connsiteX4" fmla="*/ 8378 w 10001"/>
              <a:gd name="connsiteY4" fmla="*/ 996 h 10041"/>
              <a:gd name="connsiteX5" fmla="*/ 9998 w 10001"/>
              <a:gd name="connsiteY5" fmla="*/ 5748 h 10041"/>
              <a:gd name="connsiteX6" fmla="*/ 8721 w 10001"/>
              <a:gd name="connsiteY6" fmla="*/ 9207 h 10041"/>
              <a:gd name="connsiteX7" fmla="*/ 5449 w 10001"/>
              <a:gd name="connsiteY7" fmla="*/ 9790 h 10041"/>
              <a:gd name="connsiteX8" fmla="*/ 3914 w 10001"/>
              <a:gd name="connsiteY8" fmla="*/ 9895 h 10041"/>
              <a:gd name="connsiteX9" fmla="*/ 2716 w 10001"/>
              <a:gd name="connsiteY9" fmla="*/ 7797 h 10041"/>
              <a:gd name="connsiteX10" fmla="*/ 1479 w 10001"/>
              <a:gd name="connsiteY10" fmla="*/ 7402 h 10041"/>
              <a:gd name="connsiteX11" fmla="*/ 4 w 10001"/>
              <a:gd name="connsiteY11" fmla="*/ 3989 h 10041"/>
              <a:gd name="connsiteX0" fmla="*/ 4 w 10001"/>
              <a:gd name="connsiteY0" fmla="*/ 3989 h 14825"/>
              <a:gd name="connsiteX1" fmla="*/ 890 w 10001"/>
              <a:gd name="connsiteY1" fmla="*/ 1575 h 14825"/>
              <a:gd name="connsiteX2" fmla="*/ 3902 w 10001"/>
              <a:gd name="connsiteY2" fmla="*/ 993 h 14825"/>
              <a:gd name="connsiteX3" fmla="*/ 6227 w 10001"/>
              <a:gd name="connsiteY3" fmla="*/ 0 h 14825"/>
              <a:gd name="connsiteX4" fmla="*/ 8378 w 10001"/>
              <a:gd name="connsiteY4" fmla="*/ 996 h 14825"/>
              <a:gd name="connsiteX5" fmla="*/ 9998 w 10001"/>
              <a:gd name="connsiteY5" fmla="*/ 5748 h 14825"/>
              <a:gd name="connsiteX6" fmla="*/ 8721 w 10001"/>
              <a:gd name="connsiteY6" fmla="*/ 9207 h 14825"/>
              <a:gd name="connsiteX7" fmla="*/ 6011 w 10001"/>
              <a:gd name="connsiteY7" fmla="*/ 14823 h 14825"/>
              <a:gd name="connsiteX8" fmla="*/ 3914 w 10001"/>
              <a:gd name="connsiteY8" fmla="*/ 9895 h 14825"/>
              <a:gd name="connsiteX9" fmla="*/ 2716 w 10001"/>
              <a:gd name="connsiteY9" fmla="*/ 7797 h 14825"/>
              <a:gd name="connsiteX10" fmla="*/ 1479 w 10001"/>
              <a:gd name="connsiteY10" fmla="*/ 7402 h 14825"/>
              <a:gd name="connsiteX11" fmla="*/ 4 w 10001"/>
              <a:gd name="connsiteY11" fmla="*/ 3989 h 14825"/>
              <a:gd name="connsiteX0" fmla="*/ 4 w 10001"/>
              <a:gd name="connsiteY0" fmla="*/ 7436 h 18272"/>
              <a:gd name="connsiteX1" fmla="*/ 890 w 10001"/>
              <a:gd name="connsiteY1" fmla="*/ 5022 h 18272"/>
              <a:gd name="connsiteX2" fmla="*/ 3902 w 10001"/>
              <a:gd name="connsiteY2" fmla="*/ 4440 h 18272"/>
              <a:gd name="connsiteX3" fmla="*/ 6026 w 10001"/>
              <a:gd name="connsiteY3" fmla="*/ 0 h 18272"/>
              <a:gd name="connsiteX4" fmla="*/ 8378 w 10001"/>
              <a:gd name="connsiteY4" fmla="*/ 4443 h 18272"/>
              <a:gd name="connsiteX5" fmla="*/ 9998 w 10001"/>
              <a:gd name="connsiteY5" fmla="*/ 9195 h 18272"/>
              <a:gd name="connsiteX6" fmla="*/ 8721 w 10001"/>
              <a:gd name="connsiteY6" fmla="*/ 12654 h 18272"/>
              <a:gd name="connsiteX7" fmla="*/ 6011 w 10001"/>
              <a:gd name="connsiteY7" fmla="*/ 18270 h 18272"/>
              <a:gd name="connsiteX8" fmla="*/ 3914 w 10001"/>
              <a:gd name="connsiteY8" fmla="*/ 13342 h 18272"/>
              <a:gd name="connsiteX9" fmla="*/ 2716 w 10001"/>
              <a:gd name="connsiteY9" fmla="*/ 11244 h 18272"/>
              <a:gd name="connsiteX10" fmla="*/ 1479 w 10001"/>
              <a:gd name="connsiteY10" fmla="*/ 10849 h 18272"/>
              <a:gd name="connsiteX11" fmla="*/ 4 w 10001"/>
              <a:gd name="connsiteY11" fmla="*/ 7436 h 18272"/>
              <a:gd name="connsiteX0" fmla="*/ 1 w 9998"/>
              <a:gd name="connsiteY0" fmla="*/ 7436 h 18272"/>
              <a:gd name="connsiteX1" fmla="*/ 3899 w 9998"/>
              <a:gd name="connsiteY1" fmla="*/ 4440 h 18272"/>
              <a:gd name="connsiteX2" fmla="*/ 6023 w 9998"/>
              <a:gd name="connsiteY2" fmla="*/ 0 h 18272"/>
              <a:gd name="connsiteX3" fmla="*/ 8375 w 9998"/>
              <a:gd name="connsiteY3" fmla="*/ 4443 h 18272"/>
              <a:gd name="connsiteX4" fmla="*/ 9995 w 9998"/>
              <a:gd name="connsiteY4" fmla="*/ 9195 h 18272"/>
              <a:gd name="connsiteX5" fmla="*/ 8718 w 9998"/>
              <a:gd name="connsiteY5" fmla="*/ 12654 h 18272"/>
              <a:gd name="connsiteX6" fmla="*/ 6008 w 9998"/>
              <a:gd name="connsiteY6" fmla="*/ 18270 h 18272"/>
              <a:gd name="connsiteX7" fmla="*/ 3911 w 9998"/>
              <a:gd name="connsiteY7" fmla="*/ 13342 h 18272"/>
              <a:gd name="connsiteX8" fmla="*/ 2713 w 9998"/>
              <a:gd name="connsiteY8" fmla="*/ 11244 h 18272"/>
              <a:gd name="connsiteX9" fmla="*/ 1476 w 9998"/>
              <a:gd name="connsiteY9" fmla="*/ 10849 h 18272"/>
              <a:gd name="connsiteX10" fmla="*/ 1 w 9998"/>
              <a:gd name="connsiteY10" fmla="*/ 7436 h 18272"/>
              <a:gd name="connsiteX0" fmla="*/ 35 w 8559"/>
              <a:gd name="connsiteY0" fmla="*/ 5938 h 10000"/>
              <a:gd name="connsiteX1" fmla="*/ 2459 w 8559"/>
              <a:gd name="connsiteY1" fmla="*/ 2430 h 10000"/>
              <a:gd name="connsiteX2" fmla="*/ 4583 w 8559"/>
              <a:gd name="connsiteY2" fmla="*/ 0 h 10000"/>
              <a:gd name="connsiteX3" fmla="*/ 6936 w 8559"/>
              <a:gd name="connsiteY3" fmla="*/ 2432 h 10000"/>
              <a:gd name="connsiteX4" fmla="*/ 8556 w 8559"/>
              <a:gd name="connsiteY4" fmla="*/ 5032 h 10000"/>
              <a:gd name="connsiteX5" fmla="*/ 7279 w 8559"/>
              <a:gd name="connsiteY5" fmla="*/ 6925 h 10000"/>
              <a:gd name="connsiteX6" fmla="*/ 4568 w 8559"/>
              <a:gd name="connsiteY6" fmla="*/ 9999 h 10000"/>
              <a:gd name="connsiteX7" fmla="*/ 2471 w 8559"/>
              <a:gd name="connsiteY7" fmla="*/ 7302 h 10000"/>
              <a:gd name="connsiteX8" fmla="*/ 1273 w 8559"/>
              <a:gd name="connsiteY8" fmla="*/ 6154 h 10000"/>
              <a:gd name="connsiteX9" fmla="*/ 35 w 8559"/>
              <a:gd name="connsiteY9" fmla="*/ 5938 h 10000"/>
              <a:gd name="connsiteX0" fmla="*/ 49 w 9820"/>
              <a:gd name="connsiteY0" fmla="*/ 4655 h 10000"/>
              <a:gd name="connsiteX1" fmla="*/ 2693 w 9820"/>
              <a:gd name="connsiteY1" fmla="*/ 2430 h 10000"/>
              <a:gd name="connsiteX2" fmla="*/ 5175 w 9820"/>
              <a:gd name="connsiteY2" fmla="*/ 0 h 10000"/>
              <a:gd name="connsiteX3" fmla="*/ 7924 w 9820"/>
              <a:gd name="connsiteY3" fmla="*/ 2432 h 10000"/>
              <a:gd name="connsiteX4" fmla="*/ 9816 w 9820"/>
              <a:gd name="connsiteY4" fmla="*/ 5032 h 10000"/>
              <a:gd name="connsiteX5" fmla="*/ 8324 w 9820"/>
              <a:gd name="connsiteY5" fmla="*/ 6925 h 10000"/>
              <a:gd name="connsiteX6" fmla="*/ 5157 w 9820"/>
              <a:gd name="connsiteY6" fmla="*/ 9999 h 10000"/>
              <a:gd name="connsiteX7" fmla="*/ 2707 w 9820"/>
              <a:gd name="connsiteY7" fmla="*/ 7302 h 10000"/>
              <a:gd name="connsiteX8" fmla="*/ 1307 w 9820"/>
              <a:gd name="connsiteY8" fmla="*/ 6154 h 10000"/>
              <a:gd name="connsiteX9" fmla="*/ 49 w 9820"/>
              <a:gd name="connsiteY9" fmla="*/ 4655 h 10000"/>
              <a:gd name="connsiteX0" fmla="*/ 45 w 9995"/>
              <a:gd name="connsiteY0" fmla="*/ 4655 h 10000"/>
              <a:gd name="connsiteX1" fmla="*/ 2737 w 9995"/>
              <a:gd name="connsiteY1" fmla="*/ 2430 h 10000"/>
              <a:gd name="connsiteX2" fmla="*/ 5265 w 9995"/>
              <a:gd name="connsiteY2" fmla="*/ 0 h 10000"/>
              <a:gd name="connsiteX3" fmla="*/ 8064 w 9995"/>
              <a:gd name="connsiteY3" fmla="*/ 2432 h 10000"/>
              <a:gd name="connsiteX4" fmla="*/ 9991 w 9995"/>
              <a:gd name="connsiteY4" fmla="*/ 5032 h 10000"/>
              <a:gd name="connsiteX5" fmla="*/ 8472 w 9995"/>
              <a:gd name="connsiteY5" fmla="*/ 6925 h 10000"/>
              <a:gd name="connsiteX6" fmla="*/ 5247 w 9995"/>
              <a:gd name="connsiteY6" fmla="*/ 9999 h 10000"/>
              <a:gd name="connsiteX7" fmla="*/ 2752 w 9995"/>
              <a:gd name="connsiteY7" fmla="*/ 7302 h 10000"/>
              <a:gd name="connsiteX8" fmla="*/ 1374 w 9995"/>
              <a:gd name="connsiteY8" fmla="*/ 6984 h 10000"/>
              <a:gd name="connsiteX9" fmla="*/ 45 w 9995"/>
              <a:gd name="connsiteY9" fmla="*/ 4655 h 10000"/>
              <a:gd name="connsiteX0" fmla="*/ 45 w 10000"/>
              <a:gd name="connsiteY0" fmla="*/ 5032 h 10377"/>
              <a:gd name="connsiteX1" fmla="*/ 2738 w 10000"/>
              <a:gd name="connsiteY1" fmla="*/ 2807 h 10377"/>
              <a:gd name="connsiteX2" fmla="*/ 4886 w 10000"/>
              <a:gd name="connsiteY2" fmla="*/ 0 h 10377"/>
              <a:gd name="connsiteX3" fmla="*/ 8068 w 10000"/>
              <a:gd name="connsiteY3" fmla="*/ 2809 h 10377"/>
              <a:gd name="connsiteX4" fmla="*/ 9996 w 10000"/>
              <a:gd name="connsiteY4" fmla="*/ 5409 h 10377"/>
              <a:gd name="connsiteX5" fmla="*/ 8476 w 10000"/>
              <a:gd name="connsiteY5" fmla="*/ 7302 h 10377"/>
              <a:gd name="connsiteX6" fmla="*/ 5250 w 10000"/>
              <a:gd name="connsiteY6" fmla="*/ 10376 h 10377"/>
              <a:gd name="connsiteX7" fmla="*/ 2753 w 10000"/>
              <a:gd name="connsiteY7" fmla="*/ 7679 h 10377"/>
              <a:gd name="connsiteX8" fmla="*/ 1375 w 10000"/>
              <a:gd name="connsiteY8" fmla="*/ 7361 h 10377"/>
              <a:gd name="connsiteX9" fmla="*/ 45 w 10000"/>
              <a:gd name="connsiteY9" fmla="*/ 5032 h 10377"/>
              <a:gd name="connsiteX0" fmla="*/ 45 w 10000"/>
              <a:gd name="connsiteY0" fmla="*/ 5036 h 10381"/>
              <a:gd name="connsiteX1" fmla="*/ 2738 w 10000"/>
              <a:gd name="connsiteY1" fmla="*/ 2811 h 10381"/>
              <a:gd name="connsiteX2" fmla="*/ 4886 w 10000"/>
              <a:gd name="connsiteY2" fmla="*/ 4 h 10381"/>
              <a:gd name="connsiteX3" fmla="*/ 8068 w 10000"/>
              <a:gd name="connsiteY3" fmla="*/ 2813 h 10381"/>
              <a:gd name="connsiteX4" fmla="*/ 9996 w 10000"/>
              <a:gd name="connsiteY4" fmla="*/ 5413 h 10381"/>
              <a:gd name="connsiteX5" fmla="*/ 8476 w 10000"/>
              <a:gd name="connsiteY5" fmla="*/ 7306 h 10381"/>
              <a:gd name="connsiteX6" fmla="*/ 5250 w 10000"/>
              <a:gd name="connsiteY6" fmla="*/ 10380 h 10381"/>
              <a:gd name="connsiteX7" fmla="*/ 2753 w 10000"/>
              <a:gd name="connsiteY7" fmla="*/ 7683 h 10381"/>
              <a:gd name="connsiteX8" fmla="*/ 1375 w 10000"/>
              <a:gd name="connsiteY8" fmla="*/ 7365 h 10381"/>
              <a:gd name="connsiteX9" fmla="*/ 45 w 10000"/>
              <a:gd name="connsiteY9" fmla="*/ 5036 h 10381"/>
              <a:gd name="connsiteX0" fmla="*/ 45 w 10000"/>
              <a:gd name="connsiteY0" fmla="*/ 5036 h 10796"/>
              <a:gd name="connsiteX1" fmla="*/ 2738 w 10000"/>
              <a:gd name="connsiteY1" fmla="*/ 2811 h 10796"/>
              <a:gd name="connsiteX2" fmla="*/ 4886 w 10000"/>
              <a:gd name="connsiteY2" fmla="*/ 4 h 10796"/>
              <a:gd name="connsiteX3" fmla="*/ 8068 w 10000"/>
              <a:gd name="connsiteY3" fmla="*/ 2813 h 10796"/>
              <a:gd name="connsiteX4" fmla="*/ 9996 w 10000"/>
              <a:gd name="connsiteY4" fmla="*/ 5413 h 10796"/>
              <a:gd name="connsiteX5" fmla="*/ 8476 w 10000"/>
              <a:gd name="connsiteY5" fmla="*/ 7306 h 10796"/>
              <a:gd name="connsiteX6" fmla="*/ 5202 w 10000"/>
              <a:gd name="connsiteY6" fmla="*/ 10795 h 10796"/>
              <a:gd name="connsiteX7" fmla="*/ 2753 w 10000"/>
              <a:gd name="connsiteY7" fmla="*/ 7683 h 10796"/>
              <a:gd name="connsiteX8" fmla="*/ 1375 w 10000"/>
              <a:gd name="connsiteY8" fmla="*/ 7365 h 10796"/>
              <a:gd name="connsiteX9" fmla="*/ 45 w 10000"/>
              <a:gd name="connsiteY9" fmla="*/ 5036 h 10796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  <a:gd name="connsiteX0" fmla="*/ 45 w 10000"/>
              <a:gd name="connsiteY0" fmla="*/ 5036 h 10795"/>
              <a:gd name="connsiteX1" fmla="*/ 2738 w 10000"/>
              <a:gd name="connsiteY1" fmla="*/ 2811 h 10795"/>
              <a:gd name="connsiteX2" fmla="*/ 4886 w 10000"/>
              <a:gd name="connsiteY2" fmla="*/ 4 h 10795"/>
              <a:gd name="connsiteX3" fmla="*/ 8068 w 10000"/>
              <a:gd name="connsiteY3" fmla="*/ 2813 h 10795"/>
              <a:gd name="connsiteX4" fmla="*/ 9996 w 10000"/>
              <a:gd name="connsiteY4" fmla="*/ 5413 h 10795"/>
              <a:gd name="connsiteX5" fmla="*/ 8476 w 10000"/>
              <a:gd name="connsiteY5" fmla="*/ 7306 h 10795"/>
              <a:gd name="connsiteX6" fmla="*/ 5202 w 10000"/>
              <a:gd name="connsiteY6" fmla="*/ 10795 h 10795"/>
              <a:gd name="connsiteX7" fmla="*/ 2753 w 10000"/>
              <a:gd name="connsiteY7" fmla="*/ 7683 h 10795"/>
              <a:gd name="connsiteX8" fmla="*/ 1375 w 10000"/>
              <a:gd name="connsiteY8" fmla="*/ 7365 h 10795"/>
              <a:gd name="connsiteX9" fmla="*/ 45 w 10000"/>
              <a:gd name="connsiteY9" fmla="*/ 5036 h 1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795">
                <a:moveTo>
                  <a:pt x="45" y="5036"/>
                </a:moveTo>
                <a:cubicBezTo>
                  <a:pt x="272" y="4277"/>
                  <a:pt x="1931" y="3650"/>
                  <a:pt x="2738" y="2811"/>
                </a:cubicBezTo>
                <a:cubicBezTo>
                  <a:pt x="3545" y="1972"/>
                  <a:pt x="3352" y="117"/>
                  <a:pt x="4886" y="4"/>
                </a:cubicBezTo>
                <a:cubicBezTo>
                  <a:pt x="6420" y="-109"/>
                  <a:pt x="7216" y="1912"/>
                  <a:pt x="8068" y="2813"/>
                </a:cubicBezTo>
                <a:cubicBezTo>
                  <a:pt x="8920" y="3715"/>
                  <a:pt x="9928" y="3420"/>
                  <a:pt x="9996" y="5413"/>
                </a:cubicBezTo>
                <a:cubicBezTo>
                  <a:pt x="10064" y="7406"/>
                  <a:pt x="9275" y="6409"/>
                  <a:pt x="8476" y="7306"/>
                </a:cubicBezTo>
                <a:cubicBezTo>
                  <a:pt x="7677" y="8203"/>
                  <a:pt x="7086" y="10770"/>
                  <a:pt x="5202" y="10795"/>
                </a:cubicBezTo>
                <a:cubicBezTo>
                  <a:pt x="3318" y="10820"/>
                  <a:pt x="3391" y="8255"/>
                  <a:pt x="2753" y="7683"/>
                </a:cubicBezTo>
                <a:cubicBezTo>
                  <a:pt x="2115" y="7111"/>
                  <a:pt x="2326" y="7496"/>
                  <a:pt x="1375" y="7365"/>
                </a:cubicBezTo>
                <a:cubicBezTo>
                  <a:pt x="493" y="6773"/>
                  <a:pt x="-182" y="5795"/>
                  <a:pt x="45" y="5036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0" name="Group 249"/>
          <p:cNvGrpSpPr/>
          <p:nvPr/>
        </p:nvGrpSpPr>
        <p:grpSpPr>
          <a:xfrm>
            <a:off x="6588258" y="1668259"/>
            <a:ext cx="536554" cy="333232"/>
            <a:chOff x="1736090" y="2873352"/>
            <a:chExt cx="565150" cy="369332"/>
          </a:xfrm>
        </p:grpSpPr>
        <p:grpSp>
          <p:nvGrpSpPr>
            <p:cNvPr id="298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302" name="Oval 301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03" name="Rectangle 302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4" name="Oval 303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05" name="Freeform 304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6" name="Freeform 305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7" name="Freeform 306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8" name="Freeform 307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309" name="Straight Connector 308"/>
              <p:cNvCxnSpPr>
                <a:endCxn id="304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9" name="Group 298"/>
            <p:cNvGrpSpPr/>
            <p:nvPr/>
          </p:nvGrpSpPr>
          <p:grpSpPr>
            <a:xfrm>
              <a:off x="1770362" y="2873352"/>
              <a:ext cx="441422" cy="369332"/>
              <a:chOff x="667045" y="1708643"/>
              <a:chExt cx="441422" cy="369332"/>
            </a:xfrm>
          </p:grpSpPr>
          <p:sp>
            <p:nvSpPr>
              <p:cNvPr id="300" name="Oval 299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1" name="TextBox 300"/>
              <p:cNvSpPr txBox="1"/>
              <p:nvPr/>
            </p:nvSpPr>
            <p:spPr>
              <a:xfrm>
                <a:off x="667045" y="1708643"/>
                <a:ext cx="441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3b</a:t>
                </a:r>
              </a:p>
            </p:txBody>
          </p:sp>
        </p:grpSp>
      </p:grpSp>
      <p:grpSp>
        <p:nvGrpSpPr>
          <p:cNvPr id="251" name="Group 250"/>
          <p:cNvGrpSpPr/>
          <p:nvPr/>
        </p:nvGrpSpPr>
        <p:grpSpPr>
          <a:xfrm>
            <a:off x="6592274" y="2770198"/>
            <a:ext cx="536554" cy="333232"/>
            <a:chOff x="1736090" y="2873352"/>
            <a:chExt cx="565150" cy="369332"/>
          </a:xfrm>
        </p:grpSpPr>
        <p:grpSp>
          <p:nvGrpSpPr>
            <p:cNvPr id="285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289" name="Oval 288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90" name="Rectangle 289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1" name="Oval 290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92" name="Freeform 291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3" name="Freeform 292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4" name="Freeform 293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5" name="Freeform 294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96" name="Straight Connector 295"/>
              <p:cNvCxnSpPr>
                <a:endCxn id="291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6" name="Group 285"/>
            <p:cNvGrpSpPr/>
            <p:nvPr/>
          </p:nvGrpSpPr>
          <p:grpSpPr>
            <a:xfrm>
              <a:off x="1770362" y="2873352"/>
              <a:ext cx="441422" cy="369332"/>
              <a:chOff x="667045" y="1708643"/>
              <a:chExt cx="441422" cy="369332"/>
            </a:xfrm>
          </p:grpSpPr>
          <p:sp>
            <p:nvSpPr>
              <p:cNvPr id="287" name="Oval 286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8" name="TextBox 287"/>
              <p:cNvSpPr txBox="1"/>
              <p:nvPr/>
            </p:nvSpPr>
            <p:spPr>
              <a:xfrm>
                <a:off x="667045" y="1708643"/>
                <a:ext cx="441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3d</a:t>
                </a:r>
              </a:p>
            </p:txBody>
          </p:sp>
        </p:grpSp>
      </p:grpSp>
      <p:grpSp>
        <p:nvGrpSpPr>
          <p:cNvPr id="252" name="Group 251"/>
          <p:cNvGrpSpPr/>
          <p:nvPr/>
        </p:nvGrpSpPr>
        <p:grpSpPr>
          <a:xfrm>
            <a:off x="7410171" y="2220186"/>
            <a:ext cx="536554" cy="333232"/>
            <a:chOff x="1736090" y="2873352"/>
            <a:chExt cx="565150" cy="369332"/>
          </a:xfrm>
        </p:grpSpPr>
        <p:grpSp>
          <p:nvGrpSpPr>
            <p:cNvPr id="272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276" name="Oval 275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77" name="Rectangle 276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8" name="Oval 277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79" name="Freeform 278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0" name="Freeform 279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1" name="Freeform 280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2" name="Freeform 281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83" name="Straight Connector 282"/>
              <p:cNvCxnSpPr>
                <a:endCxn id="278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3" name="Group 272"/>
            <p:cNvGrpSpPr/>
            <p:nvPr/>
          </p:nvGrpSpPr>
          <p:grpSpPr>
            <a:xfrm>
              <a:off x="1770362" y="2873352"/>
              <a:ext cx="428460" cy="369332"/>
              <a:chOff x="667045" y="1708643"/>
              <a:chExt cx="428460" cy="369332"/>
            </a:xfrm>
          </p:grpSpPr>
          <p:sp>
            <p:nvSpPr>
              <p:cNvPr id="274" name="Oval 273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5" name="TextBox 274"/>
              <p:cNvSpPr txBox="1"/>
              <p:nvPr/>
            </p:nvSpPr>
            <p:spPr>
              <a:xfrm>
                <a:off x="667045" y="1708643"/>
                <a:ext cx="4284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3c</a:t>
                </a:r>
              </a:p>
            </p:txBody>
          </p:sp>
        </p:grpSp>
      </p:grpSp>
      <p:grpSp>
        <p:nvGrpSpPr>
          <p:cNvPr id="253" name="Group 252"/>
          <p:cNvGrpSpPr/>
          <p:nvPr/>
        </p:nvGrpSpPr>
        <p:grpSpPr>
          <a:xfrm>
            <a:off x="5731177" y="2214454"/>
            <a:ext cx="536554" cy="333232"/>
            <a:chOff x="1736090" y="2873352"/>
            <a:chExt cx="565150" cy="369332"/>
          </a:xfrm>
        </p:grpSpPr>
        <p:grpSp>
          <p:nvGrpSpPr>
            <p:cNvPr id="259" name="Group 327"/>
            <p:cNvGrpSpPr>
              <a:grpSpLocks/>
            </p:cNvGrpSpPr>
            <p:nvPr/>
          </p:nvGrpSpPr>
          <p:grpSpPr bwMode="auto">
            <a:xfrm>
              <a:off x="1736090" y="2893762"/>
              <a:ext cx="565150" cy="292100"/>
              <a:chOff x="1871277" y="1576300"/>
              <a:chExt cx="1128371" cy="437861"/>
            </a:xfrm>
          </p:grpSpPr>
          <p:sp>
            <p:nvSpPr>
              <p:cNvPr id="263" name="Oval 262"/>
              <p:cNvSpPr/>
              <p:nvPr/>
            </p:nvSpPr>
            <p:spPr bwMode="auto">
              <a:xfrm flipV="1">
                <a:off x="1874446" y="1692905"/>
                <a:ext cx="1125202" cy="32125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64" name="Rectangle 263"/>
              <p:cNvSpPr/>
              <p:nvPr/>
            </p:nvSpPr>
            <p:spPr bwMode="auto">
              <a:xfrm>
                <a:off x="1871277" y="1740499"/>
                <a:ext cx="1128371" cy="114225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53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5" name="Oval 264"/>
              <p:cNvSpPr/>
              <p:nvPr/>
            </p:nvSpPr>
            <p:spPr bwMode="auto">
              <a:xfrm flipV="1">
                <a:off x="1871277" y="1576300"/>
                <a:ext cx="1125200" cy="32125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66" name="Freeform 265"/>
              <p:cNvSpPr/>
              <p:nvPr/>
            </p:nvSpPr>
            <p:spPr bwMode="auto">
              <a:xfrm>
                <a:off x="2159708" y="1673868"/>
                <a:ext cx="548339" cy="159438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7" name="Freeform 266"/>
              <p:cNvSpPr/>
              <p:nvPr/>
            </p:nvSpPr>
            <p:spPr bwMode="auto">
              <a:xfrm>
                <a:off x="2102655" y="1633412"/>
                <a:ext cx="662444" cy="111846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8" name="Freeform 267"/>
              <p:cNvSpPr/>
              <p:nvPr/>
            </p:nvSpPr>
            <p:spPr bwMode="auto">
              <a:xfrm>
                <a:off x="2536889" y="1728599"/>
                <a:ext cx="244057" cy="97568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9" name="Freeform 268"/>
              <p:cNvSpPr/>
              <p:nvPr/>
            </p:nvSpPr>
            <p:spPr bwMode="auto">
              <a:xfrm>
                <a:off x="2089977" y="1730980"/>
                <a:ext cx="240888" cy="95187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270" name="Straight Connector 269"/>
              <p:cNvCxnSpPr>
                <a:endCxn id="265" idx="2"/>
              </p:cNvCxnSpPr>
              <p:nvPr/>
            </p:nvCxnSpPr>
            <p:spPr bwMode="auto">
              <a:xfrm flipH="1" flipV="1">
                <a:off x="1871277" y="1735739"/>
                <a:ext cx="3169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/>
              <p:cNvCxnSpPr/>
              <p:nvPr/>
            </p:nvCxnSpPr>
            <p:spPr bwMode="auto">
              <a:xfrm flipH="1" flipV="1">
                <a:off x="2996477" y="1733359"/>
                <a:ext cx="3171" cy="123743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0" name="Group 259"/>
            <p:cNvGrpSpPr/>
            <p:nvPr/>
          </p:nvGrpSpPr>
          <p:grpSpPr>
            <a:xfrm>
              <a:off x="1770362" y="2873352"/>
              <a:ext cx="441422" cy="369332"/>
              <a:chOff x="667045" y="1708643"/>
              <a:chExt cx="441422" cy="369332"/>
            </a:xfrm>
          </p:grpSpPr>
          <p:sp>
            <p:nvSpPr>
              <p:cNvPr id="261" name="Oval 260"/>
              <p:cNvSpPr/>
              <p:nvPr/>
            </p:nvSpPr>
            <p:spPr bwMode="auto">
              <a:xfrm>
                <a:off x="725417" y="1787240"/>
                <a:ext cx="356365" cy="231962"/>
              </a:xfrm>
              <a:prstGeom prst="ellipse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2" name="TextBox 261"/>
              <p:cNvSpPr txBox="1"/>
              <p:nvPr/>
            </p:nvSpPr>
            <p:spPr>
              <a:xfrm>
                <a:off x="667045" y="1708643"/>
                <a:ext cx="4414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3a</a:t>
                </a:r>
              </a:p>
            </p:txBody>
          </p:sp>
        </p:grpSp>
      </p:grpSp>
      <p:cxnSp>
        <p:nvCxnSpPr>
          <p:cNvPr id="254" name="Straight Connector 253"/>
          <p:cNvCxnSpPr/>
          <p:nvPr/>
        </p:nvCxnSpPr>
        <p:spPr bwMode="auto">
          <a:xfrm>
            <a:off x="6276273" y="2367749"/>
            <a:ext cx="1143946" cy="573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5" name="Straight Connector 254"/>
          <p:cNvCxnSpPr>
            <a:stCxn id="302" idx="7"/>
          </p:cNvCxnSpPr>
          <p:nvPr/>
        </p:nvCxnSpPr>
        <p:spPr bwMode="auto">
          <a:xfrm>
            <a:off x="7046457" y="1921905"/>
            <a:ext cx="455753" cy="33362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6" name="Straight Connector 255"/>
          <p:cNvCxnSpPr/>
          <p:nvPr/>
        </p:nvCxnSpPr>
        <p:spPr bwMode="auto">
          <a:xfrm>
            <a:off x="6174303" y="2491974"/>
            <a:ext cx="453745" cy="32216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7" name="Straight Connector 256"/>
          <p:cNvCxnSpPr/>
          <p:nvPr/>
        </p:nvCxnSpPr>
        <p:spPr bwMode="auto">
          <a:xfrm flipH="1">
            <a:off x="6162417" y="1933156"/>
            <a:ext cx="482298" cy="31511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8" name="Straight Connector 257"/>
          <p:cNvCxnSpPr/>
          <p:nvPr/>
        </p:nvCxnSpPr>
        <p:spPr bwMode="auto">
          <a:xfrm flipH="1" flipV="1">
            <a:off x="5412148" y="3178324"/>
            <a:ext cx="1295763" cy="64375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1" name="Straight Connector 310"/>
          <p:cNvCxnSpPr/>
          <p:nvPr/>
        </p:nvCxnSpPr>
        <p:spPr bwMode="auto">
          <a:xfrm flipH="1" flipV="1">
            <a:off x="3046707" y="2561763"/>
            <a:ext cx="542552" cy="78120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2" name="Straight Connector 311"/>
          <p:cNvCxnSpPr/>
          <p:nvPr/>
        </p:nvCxnSpPr>
        <p:spPr bwMode="auto">
          <a:xfrm flipV="1">
            <a:off x="5523188" y="2502881"/>
            <a:ext cx="337735" cy="82312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3" name="TextBox 312"/>
          <p:cNvSpPr txBox="1"/>
          <p:nvPr/>
        </p:nvSpPr>
        <p:spPr>
          <a:xfrm>
            <a:off x="3493291" y="2660085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AS2</a:t>
            </a:r>
          </a:p>
        </p:txBody>
      </p:sp>
      <p:sp>
        <p:nvSpPr>
          <p:cNvPr id="314" name="TextBox 313"/>
          <p:cNvSpPr txBox="1"/>
          <p:nvPr/>
        </p:nvSpPr>
        <p:spPr>
          <a:xfrm>
            <a:off x="5543950" y="1573383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AS3</a:t>
            </a:r>
          </a:p>
        </p:txBody>
      </p:sp>
      <p:sp>
        <p:nvSpPr>
          <p:cNvPr id="315" name="TextBox 314"/>
          <p:cNvSpPr txBox="1"/>
          <p:nvPr/>
        </p:nvSpPr>
        <p:spPr>
          <a:xfrm>
            <a:off x="707172" y="1784059"/>
            <a:ext cx="68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AS1</a:t>
            </a:r>
          </a:p>
        </p:txBody>
      </p:sp>
      <p:grpSp>
        <p:nvGrpSpPr>
          <p:cNvPr id="316" name="Group 315"/>
          <p:cNvGrpSpPr/>
          <p:nvPr/>
        </p:nvGrpSpPr>
        <p:grpSpPr>
          <a:xfrm>
            <a:off x="7070827" y="2634990"/>
            <a:ext cx="1701734" cy="616172"/>
            <a:chOff x="7073692" y="5469792"/>
            <a:chExt cx="1701734" cy="616172"/>
          </a:xfrm>
        </p:grpSpPr>
        <p:grpSp>
          <p:nvGrpSpPr>
            <p:cNvPr id="317" name="Group 316"/>
            <p:cNvGrpSpPr/>
            <p:nvPr/>
          </p:nvGrpSpPr>
          <p:grpSpPr>
            <a:xfrm>
              <a:off x="7073692" y="5469792"/>
              <a:ext cx="1701734" cy="616172"/>
              <a:chOff x="6946249" y="5096269"/>
              <a:chExt cx="1701734" cy="616172"/>
            </a:xfrm>
          </p:grpSpPr>
          <p:sp>
            <p:nvSpPr>
              <p:cNvPr id="319" name="Freeform 2"/>
              <p:cNvSpPr>
                <a:spLocks/>
              </p:cNvSpPr>
              <p:nvPr/>
            </p:nvSpPr>
            <p:spPr bwMode="auto">
              <a:xfrm>
                <a:off x="6946249" y="5096269"/>
                <a:ext cx="1701734" cy="616172"/>
              </a:xfrm>
              <a:custGeom>
                <a:avLst/>
                <a:gdLst>
                  <a:gd name="T0" fmla="*/ 648763 w 10001"/>
                  <a:gd name="T1" fmla="*/ 34777612 h 10125"/>
                  <a:gd name="T2" fmla="*/ 115976403 w 10001"/>
                  <a:gd name="T3" fmla="*/ 13733703 h 10125"/>
                  <a:gd name="T4" fmla="*/ 507700960 w 10001"/>
                  <a:gd name="T5" fmla="*/ 8662125 h 10125"/>
                  <a:gd name="T6" fmla="*/ 810212713 w 10001"/>
                  <a:gd name="T7" fmla="*/ 0 h 10125"/>
                  <a:gd name="T8" fmla="*/ 1090015738 w 10001"/>
                  <a:gd name="T9" fmla="*/ 8687929 h 10125"/>
                  <a:gd name="T10" fmla="*/ 1310938763 w 10001"/>
                  <a:gd name="T11" fmla="*/ 4279362 h 10125"/>
                  <a:gd name="T12" fmla="*/ 1620263134 w 10001"/>
                  <a:gd name="T13" fmla="*/ 25736690 h 10125"/>
                  <a:gd name="T14" fmla="*/ 1394798364 w 10001"/>
                  <a:gd name="T15" fmla="*/ 58525268 h 10125"/>
                  <a:gd name="T16" fmla="*/ 1134622140 w 10001"/>
                  <a:gd name="T17" fmla="*/ 80266624 h 10125"/>
                  <a:gd name="T18" fmla="*/ 860820276 w 10001"/>
                  <a:gd name="T19" fmla="*/ 76142271 h 10125"/>
                  <a:gd name="T20" fmla="*/ 708996782 w 10001"/>
                  <a:gd name="T21" fmla="*/ 85346835 h 10125"/>
                  <a:gd name="T22" fmla="*/ 509322667 w 10001"/>
                  <a:gd name="T23" fmla="*/ 86268164 h 10125"/>
                  <a:gd name="T24" fmla="*/ 353443899 w 10001"/>
                  <a:gd name="T25" fmla="*/ 67979516 h 10125"/>
                  <a:gd name="T26" fmla="*/ 192536914 w 10001"/>
                  <a:gd name="T27" fmla="*/ 64535347 h 10125"/>
                  <a:gd name="T28" fmla="*/ 648763 w 10001"/>
                  <a:gd name="T29" fmla="*/ 34777612 h 101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connsiteX0" fmla="*/ 4 w 10040"/>
                  <a:gd name="connsiteY0" fmla="*/ 4039 h 10125"/>
                  <a:gd name="connsiteX1" fmla="*/ 715 w 10040"/>
                  <a:gd name="connsiteY1" fmla="*/ 1595 h 10125"/>
                  <a:gd name="connsiteX2" fmla="*/ 3130 w 10040"/>
                  <a:gd name="connsiteY2" fmla="*/ 1006 h 10125"/>
                  <a:gd name="connsiteX3" fmla="*/ 4995 w 10040"/>
                  <a:gd name="connsiteY3" fmla="*/ 0 h 10125"/>
                  <a:gd name="connsiteX4" fmla="*/ 6720 w 10040"/>
                  <a:gd name="connsiteY4" fmla="*/ 1009 h 10125"/>
                  <a:gd name="connsiteX5" fmla="*/ 9989 w 10040"/>
                  <a:gd name="connsiteY5" fmla="*/ 2989 h 10125"/>
                  <a:gd name="connsiteX6" fmla="*/ 8599 w 10040"/>
                  <a:gd name="connsiteY6" fmla="*/ 6797 h 10125"/>
                  <a:gd name="connsiteX7" fmla="*/ 6995 w 10040"/>
                  <a:gd name="connsiteY7" fmla="*/ 9322 h 10125"/>
                  <a:gd name="connsiteX8" fmla="*/ 5307 w 10040"/>
                  <a:gd name="connsiteY8" fmla="*/ 8843 h 10125"/>
                  <a:gd name="connsiteX9" fmla="*/ 4371 w 10040"/>
                  <a:gd name="connsiteY9" fmla="*/ 9912 h 10125"/>
                  <a:gd name="connsiteX10" fmla="*/ 3140 w 10040"/>
                  <a:gd name="connsiteY10" fmla="*/ 10019 h 10125"/>
                  <a:gd name="connsiteX11" fmla="*/ 2179 w 10040"/>
                  <a:gd name="connsiteY11" fmla="*/ 7895 h 10125"/>
                  <a:gd name="connsiteX12" fmla="*/ 1187 w 10040"/>
                  <a:gd name="connsiteY12" fmla="*/ 7495 h 10125"/>
                  <a:gd name="connsiteX13" fmla="*/ 4 w 10040"/>
                  <a:gd name="connsiteY13" fmla="*/ 4039 h 10125"/>
                  <a:gd name="connsiteX0" fmla="*/ 4 w 8600"/>
                  <a:gd name="connsiteY0" fmla="*/ 4042 h 10128"/>
                  <a:gd name="connsiteX1" fmla="*/ 715 w 8600"/>
                  <a:gd name="connsiteY1" fmla="*/ 1598 h 10128"/>
                  <a:gd name="connsiteX2" fmla="*/ 3130 w 8600"/>
                  <a:gd name="connsiteY2" fmla="*/ 1009 h 10128"/>
                  <a:gd name="connsiteX3" fmla="*/ 4995 w 8600"/>
                  <a:gd name="connsiteY3" fmla="*/ 3 h 10128"/>
                  <a:gd name="connsiteX4" fmla="*/ 6720 w 8600"/>
                  <a:gd name="connsiteY4" fmla="*/ 1012 h 10128"/>
                  <a:gd name="connsiteX5" fmla="*/ 8599 w 8600"/>
                  <a:gd name="connsiteY5" fmla="*/ 6800 h 10128"/>
                  <a:gd name="connsiteX6" fmla="*/ 6995 w 8600"/>
                  <a:gd name="connsiteY6" fmla="*/ 9325 h 10128"/>
                  <a:gd name="connsiteX7" fmla="*/ 5307 w 8600"/>
                  <a:gd name="connsiteY7" fmla="*/ 8846 h 10128"/>
                  <a:gd name="connsiteX8" fmla="*/ 4371 w 8600"/>
                  <a:gd name="connsiteY8" fmla="*/ 9915 h 10128"/>
                  <a:gd name="connsiteX9" fmla="*/ 3140 w 8600"/>
                  <a:gd name="connsiteY9" fmla="*/ 10022 h 10128"/>
                  <a:gd name="connsiteX10" fmla="*/ 2179 w 8600"/>
                  <a:gd name="connsiteY10" fmla="*/ 7898 h 10128"/>
                  <a:gd name="connsiteX11" fmla="*/ 1187 w 8600"/>
                  <a:gd name="connsiteY11" fmla="*/ 7498 h 10128"/>
                  <a:gd name="connsiteX12" fmla="*/ 4 w 8600"/>
                  <a:gd name="connsiteY12" fmla="*/ 4042 h 10128"/>
                  <a:gd name="connsiteX0" fmla="*/ 4 w 9326"/>
                  <a:gd name="connsiteY0" fmla="*/ 3988 h 9997"/>
                  <a:gd name="connsiteX1" fmla="*/ 830 w 9326"/>
                  <a:gd name="connsiteY1" fmla="*/ 1575 h 9997"/>
                  <a:gd name="connsiteX2" fmla="*/ 3639 w 9326"/>
                  <a:gd name="connsiteY2" fmla="*/ 993 h 9997"/>
                  <a:gd name="connsiteX3" fmla="*/ 5807 w 9326"/>
                  <a:gd name="connsiteY3" fmla="*/ 0 h 9997"/>
                  <a:gd name="connsiteX4" fmla="*/ 7813 w 9326"/>
                  <a:gd name="connsiteY4" fmla="*/ 996 h 9997"/>
                  <a:gd name="connsiteX5" fmla="*/ 9324 w 9326"/>
                  <a:gd name="connsiteY5" fmla="*/ 5746 h 9997"/>
                  <a:gd name="connsiteX6" fmla="*/ 8133 w 9326"/>
                  <a:gd name="connsiteY6" fmla="*/ 9204 h 9997"/>
                  <a:gd name="connsiteX7" fmla="*/ 6170 w 9326"/>
                  <a:gd name="connsiteY7" fmla="*/ 8731 h 9997"/>
                  <a:gd name="connsiteX8" fmla="*/ 5082 w 9326"/>
                  <a:gd name="connsiteY8" fmla="*/ 9787 h 9997"/>
                  <a:gd name="connsiteX9" fmla="*/ 3650 w 9326"/>
                  <a:gd name="connsiteY9" fmla="*/ 9892 h 9997"/>
                  <a:gd name="connsiteX10" fmla="*/ 2533 w 9326"/>
                  <a:gd name="connsiteY10" fmla="*/ 7795 h 9997"/>
                  <a:gd name="connsiteX11" fmla="*/ 1379 w 9326"/>
                  <a:gd name="connsiteY11" fmla="*/ 7400 h 9997"/>
                  <a:gd name="connsiteX12" fmla="*/ 4 w 9326"/>
                  <a:gd name="connsiteY12" fmla="*/ 3988 h 9997"/>
                  <a:gd name="connsiteX0" fmla="*/ 4 w 10001"/>
                  <a:gd name="connsiteY0" fmla="*/ 3989 h 10041"/>
                  <a:gd name="connsiteX1" fmla="*/ 890 w 10001"/>
                  <a:gd name="connsiteY1" fmla="*/ 1575 h 10041"/>
                  <a:gd name="connsiteX2" fmla="*/ 3902 w 10001"/>
                  <a:gd name="connsiteY2" fmla="*/ 993 h 10041"/>
                  <a:gd name="connsiteX3" fmla="*/ 6227 w 10001"/>
                  <a:gd name="connsiteY3" fmla="*/ 0 h 10041"/>
                  <a:gd name="connsiteX4" fmla="*/ 8378 w 10001"/>
                  <a:gd name="connsiteY4" fmla="*/ 996 h 10041"/>
                  <a:gd name="connsiteX5" fmla="*/ 9998 w 10001"/>
                  <a:gd name="connsiteY5" fmla="*/ 5748 h 10041"/>
                  <a:gd name="connsiteX6" fmla="*/ 8721 w 10001"/>
                  <a:gd name="connsiteY6" fmla="*/ 9207 h 10041"/>
                  <a:gd name="connsiteX7" fmla="*/ 5449 w 10001"/>
                  <a:gd name="connsiteY7" fmla="*/ 9790 h 10041"/>
                  <a:gd name="connsiteX8" fmla="*/ 3914 w 10001"/>
                  <a:gd name="connsiteY8" fmla="*/ 9895 h 10041"/>
                  <a:gd name="connsiteX9" fmla="*/ 2716 w 10001"/>
                  <a:gd name="connsiteY9" fmla="*/ 7797 h 10041"/>
                  <a:gd name="connsiteX10" fmla="*/ 1479 w 10001"/>
                  <a:gd name="connsiteY10" fmla="*/ 7402 h 10041"/>
                  <a:gd name="connsiteX11" fmla="*/ 4 w 10001"/>
                  <a:gd name="connsiteY11" fmla="*/ 3989 h 10041"/>
                  <a:gd name="connsiteX0" fmla="*/ 4 w 10001"/>
                  <a:gd name="connsiteY0" fmla="*/ 3989 h 14825"/>
                  <a:gd name="connsiteX1" fmla="*/ 890 w 10001"/>
                  <a:gd name="connsiteY1" fmla="*/ 1575 h 14825"/>
                  <a:gd name="connsiteX2" fmla="*/ 3902 w 10001"/>
                  <a:gd name="connsiteY2" fmla="*/ 993 h 14825"/>
                  <a:gd name="connsiteX3" fmla="*/ 6227 w 10001"/>
                  <a:gd name="connsiteY3" fmla="*/ 0 h 14825"/>
                  <a:gd name="connsiteX4" fmla="*/ 8378 w 10001"/>
                  <a:gd name="connsiteY4" fmla="*/ 996 h 14825"/>
                  <a:gd name="connsiteX5" fmla="*/ 9998 w 10001"/>
                  <a:gd name="connsiteY5" fmla="*/ 5748 h 14825"/>
                  <a:gd name="connsiteX6" fmla="*/ 8721 w 10001"/>
                  <a:gd name="connsiteY6" fmla="*/ 9207 h 14825"/>
                  <a:gd name="connsiteX7" fmla="*/ 6011 w 10001"/>
                  <a:gd name="connsiteY7" fmla="*/ 14823 h 14825"/>
                  <a:gd name="connsiteX8" fmla="*/ 3914 w 10001"/>
                  <a:gd name="connsiteY8" fmla="*/ 9895 h 14825"/>
                  <a:gd name="connsiteX9" fmla="*/ 2716 w 10001"/>
                  <a:gd name="connsiteY9" fmla="*/ 7797 h 14825"/>
                  <a:gd name="connsiteX10" fmla="*/ 1479 w 10001"/>
                  <a:gd name="connsiteY10" fmla="*/ 7402 h 14825"/>
                  <a:gd name="connsiteX11" fmla="*/ 4 w 10001"/>
                  <a:gd name="connsiteY11" fmla="*/ 3989 h 14825"/>
                  <a:gd name="connsiteX0" fmla="*/ 4 w 10001"/>
                  <a:gd name="connsiteY0" fmla="*/ 7436 h 18272"/>
                  <a:gd name="connsiteX1" fmla="*/ 890 w 10001"/>
                  <a:gd name="connsiteY1" fmla="*/ 5022 h 18272"/>
                  <a:gd name="connsiteX2" fmla="*/ 3902 w 10001"/>
                  <a:gd name="connsiteY2" fmla="*/ 4440 h 18272"/>
                  <a:gd name="connsiteX3" fmla="*/ 6026 w 10001"/>
                  <a:gd name="connsiteY3" fmla="*/ 0 h 18272"/>
                  <a:gd name="connsiteX4" fmla="*/ 8378 w 10001"/>
                  <a:gd name="connsiteY4" fmla="*/ 4443 h 18272"/>
                  <a:gd name="connsiteX5" fmla="*/ 9998 w 10001"/>
                  <a:gd name="connsiteY5" fmla="*/ 9195 h 18272"/>
                  <a:gd name="connsiteX6" fmla="*/ 8721 w 10001"/>
                  <a:gd name="connsiteY6" fmla="*/ 12654 h 18272"/>
                  <a:gd name="connsiteX7" fmla="*/ 6011 w 10001"/>
                  <a:gd name="connsiteY7" fmla="*/ 18270 h 18272"/>
                  <a:gd name="connsiteX8" fmla="*/ 3914 w 10001"/>
                  <a:gd name="connsiteY8" fmla="*/ 13342 h 18272"/>
                  <a:gd name="connsiteX9" fmla="*/ 2716 w 10001"/>
                  <a:gd name="connsiteY9" fmla="*/ 11244 h 18272"/>
                  <a:gd name="connsiteX10" fmla="*/ 1479 w 10001"/>
                  <a:gd name="connsiteY10" fmla="*/ 10849 h 18272"/>
                  <a:gd name="connsiteX11" fmla="*/ 4 w 10001"/>
                  <a:gd name="connsiteY11" fmla="*/ 7436 h 18272"/>
                  <a:gd name="connsiteX0" fmla="*/ 1 w 9998"/>
                  <a:gd name="connsiteY0" fmla="*/ 7436 h 18272"/>
                  <a:gd name="connsiteX1" fmla="*/ 3899 w 9998"/>
                  <a:gd name="connsiteY1" fmla="*/ 4440 h 18272"/>
                  <a:gd name="connsiteX2" fmla="*/ 6023 w 9998"/>
                  <a:gd name="connsiteY2" fmla="*/ 0 h 18272"/>
                  <a:gd name="connsiteX3" fmla="*/ 8375 w 9998"/>
                  <a:gd name="connsiteY3" fmla="*/ 4443 h 18272"/>
                  <a:gd name="connsiteX4" fmla="*/ 9995 w 9998"/>
                  <a:gd name="connsiteY4" fmla="*/ 9195 h 18272"/>
                  <a:gd name="connsiteX5" fmla="*/ 8718 w 9998"/>
                  <a:gd name="connsiteY5" fmla="*/ 12654 h 18272"/>
                  <a:gd name="connsiteX6" fmla="*/ 6008 w 9998"/>
                  <a:gd name="connsiteY6" fmla="*/ 18270 h 18272"/>
                  <a:gd name="connsiteX7" fmla="*/ 3911 w 9998"/>
                  <a:gd name="connsiteY7" fmla="*/ 13342 h 18272"/>
                  <a:gd name="connsiteX8" fmla="*/ 2713 w 9998"/>
                  <a:gd name="connsiteY8" fmla="*/ 11244 h 18272"/>
                  <a:gd name="connsiteX9" fmla="*/ 1476 w 9998"/>
                  <a:gd name="connsiteY9" fmla="*/ 10849 h 18272"/>
                  <a:gd name="connsiteX10" fmla="*/ 1 w 9998"/>
                  <a:gd name="connsiteY10" fmla="*/ 7436 h 18272"/>
                  <a:gd name="connsiteX0" fmla="*/ 35 w 8559"/>
                  <a:gd name="connsiteY0" fmla="*/ 5938 h 10000"/>
                  <a:gd name="connsiteX1" fmla="*/ 2459 w 8559"/>
                  <a:gd name="connsiteY1" fmla="*/ 2430 h 10000"/>
                  <a:gd name="connsiteX2" fmla="*/ 4583 w 8559"/>
                  <a:gd name="connsiteY2" fmla="*/ 0 h 10000"/>
                  <a:gd name="connsiteX3" fmla="*/ 6936 w 8559"/>
                  <a:gd name="connsiteY3" fmla="*/ 2432 h 10000"/>
                  <a:gd name="connsiteX4" fmla="*/ 8556 w 8559"/>
                  <a:gd name="connsiteY4" fmla="*/ 5032 h 10000"/>
                  <a:gd name="connsiteX5" fmla="*/ 7279 w 8559"/>
                  <a:gd name="connsiteY5" fmla="*/ 6925 h 10000"/>
                  <a:gd name="connsiteX6" fmla="*/ 4568 w 8559"/>
                  <a:gd name="connsiteY6" fmla="*/ 9999 h 10000"/>
                  <a:gd name="connsiteX7" fmla="*/ 2471 w 8559"/>
                  <a:gd name="connsiteY7" fmla="*/ 7302 h 10000"/>
                  <a:gd name="connsiteX8" fmla="*/ 1273 w 8559"/>
                  <a:gd name="connsiteY8" fmla="*/ 6154 h 10000"/>
                  <a:gd name="connsiteX9" fmla="*/ 35 w 8559"/>
                  <a:gd name="connsiteY9" fmla="*/ 5938 h 10000"/>
                  <a:gd name="connsiteX0" fmla="*/ 49 w 9820"/>
                  <a:gd name="connsiteY0" fmla="*/ 4655 h 10000"/>
                  <a:gd name="connsiteX1" fmla="*/ 2693 w 9820"/>
                  <a:gd name="connsiteY1" fmla="*/ 2430 h 10000"/>
                  <a:gd name="connsiteX2" fmla="*/ 5175 w 9820"/>
                  <a:gd name="connsiteY2" fmla="*/ 0 h 10000"/>
                  <a:gd name="connsiteX3" fmla="*/ 7924 w 9820"/>
                  <a:gd name="connsiteY3" fmla="*/ 2432 h 10000"/>
                  <a:gd name="connsiteX4" fmla="*/ 9816 w 9820"/>
                  <a:gd name="connsiteY4" fmla="*/ 5032 h 10000"/>
                  <a:gd name="connsiteX5" fmla="*/ 8324 w 9820"/>
                  <a:gd name="connsiteY5" fmla="*/ 6925 h 10000"/>
                  <a:gd name="connsiteX6" fmla="*/ 5157 w 9820"/>
                  <a:gd name="connsiteY6" fmla="*/ 9999 h 10000"/>
                  <a:gd name="connsiteX7" fmla="*/ 2707 w 9820"/>
                  <a:gd name="connsiteY7" fmla="*/ 7302 h 10000"/>
                  <a:gd name="connsiteX8" fmla="*/ 1307 w 9820"/>
                  <a:gd name="connsiteY8" fmla="*/ 6154 h 10000"/>
                  <a:gd name="connsiteX9" fmla="*/ 49 w 9820"/>
                  <a:gd name="connsiteY9" fmla="*/ 4655 h 10000"/>
                  <a:gd name="connsiteX0" fmla="*/ 45 w 9995"/>
                  <a:gd name="connsiteY0" fmla="*/ 4655 h 10000"/>
                  <a:gd name="connsiteX1" fmla="*/ 2737 w 9995"/>
                  <a:gd name="connsiteY1" fmla="*/ 2430 h 10000"/>
                  <a:gd name="connsiteX2" fmla="*/ 5265 w 9995"/>
                  <a:gd name="connsiteY2" fmla="*/ 0 h 10000"/>
                  <a:gd name="connsiteX3" fmla="*/ 8064 w 9995"/>
                  <a:gd name="connsiteY3" fmla="*/ 2432 h 10000"/>
                  <a:gd name="connsiteX4" fmla="*/ 9991 w 9995"/>
                  <a:gd name="connsiteY4" fmla="*/ 5032 h 10000"/>
                  <a:gd name="connsiteX5" fmla="*/ 8472 w 9995"/>
                  <a:gd name="connsiteY5" fmla="*/ 6925 h 10000"/>
                  <a:gd name="connsiteX6" fmla="*/ 5247 w 9995"/>
                  <a:gd name="connsiteY6" fmla="*/ 9999 h 10000"/>
                  <a:gd name="connsiteX7" fmla="*/ 2752 w 9995"/>
                  <a:gd name="connsiteY7" fmla="*/ 7302 h 10000"/>
                  <a:gd name="connsiteX8" fmla="*/ 1374 w 9995"/>
                  <a:gd name="connsiteY8" fmla="*/ 6984 h 10000"/>
                  <a:gd name="connsiteX9" fmla="*/ 45 w 9995"/>
                  <a:gd name="connsiteY9" fmla="*/ 4655 h 10000"/>
                  <a:gd name="connsiteX0" fmla="*/ 45 w 10000"/>
                  <a:gd name="connsiteY0" fmla="*/ 5032 h 10377"/>
                  <a:gd name="connsiteX1" fmla="*/ 2738 w 10000"/>
                  <a:gd name="connsiteY1" fmla="*/ 2807 h 10377"/>
                  <a:gd name="connsiteX2" fmla="*/ 4886 w 10000"/>
                  <a:gd name="connsiteY2" fmla="*/ 0 h 10377"/>
                  <a:gd name="connsiteX3" fmla="*/ 8068 w 10000"/>
                  <a:gd name="connsiteY3" fmla="*/ 2809 h 10377"/>
                  <a:gd name="connsiteX4" fmla="*/ 9996 w 10000"/>
                  <a:gd name="connsiteY4" fmla="*/ 5409 h 10377"/>
                  <a:gd name="connsiteX5" fmla="*/ 8476 w 10000"/>
                  <a:gd name="connsiteY5" fmla="*/ 7302 h 10377"/>
                  <a:gd name="connsiteX6" fmla="*/ 5250 w 10000"/>
                  <a:gd name="connsiteY6" fmla="*/ 10376 h 10377"/>
                  <a:gd name="connsiteX7" fmla="*/ 2753 w 10000"/>
                  <a:gd name="connsiteY7" fmla="*/ 7679 h 10377"/>
                  <a:gd name="connsiteX8" fmla="*/ 1375 w 10000"/>
                  <a:gd name="connsiteY8" fmla="*/ 7361 h 10377"/>
                  <a:gd name="connsiteX9" fmla="*/ 45 w 10000"/>
                  <a:gd name="connsiteY9" fmla="*/ 5032 h 10377"/>
                  <a:gd name="connsiteX0" fmla="*/ 45 w 10000"/>
                  <a:gd name="connsiteY0" fmla="*/ 5036 h 10381"/>
                  <a:gd name="connsiteX1" fmla="*/ 2738 w 10000"/>
                  <a:gd name="connsiteY1" fmla="*/ 2811 h 10381"/>
                  <a:gd name="connsiteX2" fmla="*/ 4886 w 10000"/>
                  <a:gd name="connsiteY2" fmla="*/ 4 h 10381"/>
                  <a:gd name="connsiteX3" fmla="*/ 8068 w 10000"/>
                  <a:gd name="connsiteY3" fmla="*/ 2813 h 10381"/>
                  <a:gd name="connsiteX4" fmla="*/ 9996 w 10000"/>
                  <a:gd name="connsiteY4" fmla="*/ 5413 h 10381"/>
                  <a:gd name="connsiteX5" fmla="*/ 8476 w 10000"/>
                  <a:gd name="connsiteY5" fmla="*/ 7306 h 10381"/>
                  <a:gd name="connsiteX6" fmla="*/ 5250 w 10000"/>
                  <a:gd name="connsiteY6" fmla="*/ 10380 h 10381"/>
                  <a:gd name="connsiteX7" fmla="*/ 2753 w 10000"/>
                  <a:gd name="connsiteY7" fmla="*/ 7683 h 10381"/>
                  <a:gd name="connsiteX8" fmla="*/ 1375 w 10000"/>
                  <a:gd name="connsiteY8" fmla="*/ 7365 h 10381"/>
                  <a:gd name="connsiteX9" fmla="*/ 45 w 10000"/>
                  <a:gd name="connsiteY9" fmla="*/ 5036 h 10381"/>
                  <a:gd name="connsiteX0" fmla="*/ 45 w 10000"/>
                  <a:gd name="connsiteY0" fmla="*/ 5036 h 10796"/>
                  <a:gd name="connsiteX1" fmla="*/ 2738 w 10000"/>
                  <a:gd name="connsiteY1" fmla="*/ 2811 h 10796"/>
                  <a:gd name="connsiteX2" fmla="*/ 4886 w 10000"/>
                  <a:gd name="connsiteY2" fmla="*/ 4 h 10796"/>
                  <a:gd name="connsiteX3" fmla="*/ 8068 w 10000"/>
                  <a:gd name="connsiteY3" fmla="*/ 2813 h 10796"/>
                  <a:gd name="connsiteX4" fmla="*/ 9996 w 10000"/>
                  <a:gd name="connsiteY4" fmla="*/ 5413 h 10796"/>
                  <a:gd name="connsiteX5" fmla="*/ 8476 w 10000"/>
                  <a:gd name="connsiteY5" fmla="*/ 7306 h 10796"/>
                  <a:gd name="connsiteX6" fmla="*/ 5202 w 10000"/>
                  <a:gd name="connsiteY6" fmla="*/ 10795 h 10796"/>
                  <a:gd name="connsiteX7" fmla="*/ 2753 w 10000"/>
                  <a:gd name="connsiteY7" fmla="*/ 7683 h 10796"/>
                  <a:gd name="connsiteX8" fmla="*/ 1375 w 10000"/>
                  <a:gd name="connsiteY8" fmla="*/ 7365 h 10796"/>
                  <a:gd name="connsiteX9" fmla="*/ 45 w 10000"/>
                  <a:gd name="connsiteY9" fmla="*/ 5036 h 10796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5 w 10000"/>
                  <a:gd name="connsiteY0" fmla="*/ 5036 h 10795"/>
                  <a:gd name="connsiteX1" fmla="*/ 2738 w 10000"/>
                  <a:gd name="connsiteY1" fmla="*/ 2811 h 10795"/>
                  <a:gd name="connsiteX2" fmla="*/ 4886 w 10000"/>
                  <a:gd name="connsiteY2" fmla="*/ 4 h 10795"/>
                  <a:gd name="connsiteX3" fmla="*/ 8068 w 10000"/>
                  <a:gd name="connsiteY3" fmla="*/ 2813 h 10795"/>
                  <a:gd name="connsiteX4" fmla="*/ 9996 w 10000"/>
                  <a:gd name="connsiteY4" fmla="*/ 5413 h 10795"/>
                  <a:gd name="connsiteX5" fmla="*/ 8476 w 10000"/>
                  <a:gd name="connsiteY5" fmla="*/ 7306 h 10795"/>
                  <a:gd name="connsiteX6" fmla="*/ 5202 w 10000"/>
                  <a:gd name="connsiteY6" fmla="*/ 10795 h 10795"/>
                  <a:gd name="connsiteX7" fmla="*/ 2753 w 10000"/>
                  <a:gd name="connsiteY7" fmla="*/ 7683 h 10795"/>
                  <a:gd name="connsiteX8" fmla="*/ 1375 w 10000"/>
                  <a:gd name="connsiteY8" fmla="*/ 7365 h 10795"/>
                  <a:gd name="connsiteX9" fmla="*/ 45 w 10000"/>
                  <a:gd name="connsiteY9" fmla="*/ 5036 h 10795"/>
                  <a:gd name="connsiteX0" fmla="*/ 4 w 9959"/>
                  <a:gd name="connsiteY0" fmla="*/ 5593 h 11352"/>
                  <a:gd name="connsiteX1" fmla="*/ 1089 w 9959"/>
                  <a:gd name="connsiteY1" fmla="*/ 469 h 11352"/>
                  <a:gd name="connsiteX2" fmla="*/ 4845 w 9959"/>
                  <a:gd name="connsiteY2" fmla="*/ 561 h 11352"/>
                  <a:gd name="connsiteX3" fmla="*/ 8027 w 9959"/>
                  <a:gd name="connsiteY3" fmla="*/ 3370 h 11352"/>
                  <a:gd name="connsiteX4" fmla="*/ 9955 w 9959"/>
                  <a:gd name="connsiteY4" fmla="*/ 5970 h 11352"/>
                  <a:gd name="connsiteX5" fmla="*/ 8435 w 9959"/>
                  <a:gd name="connsiteY5" fmla="*/ 7863 h 11352"/>
                  <a:gd name="connsiteX6" fmla="*/ 5161 w 9959"/>
                  <a:gd name="connsiteY6" fmla="*/ 11352 h 11352"/>
                  <a:gd name="connsiteX7" fmla="*/ 2712 w 9959"/>
                  <a:gd name="connsiteY7" fmla="*/ 8240 h 11352"/>
                  <a:gd name="connsiteX8" fmla="*/ 1334 w 9959"/>
                  <a:gd name="connsiteY8" fmla="*/ 7922 h 11352"/>
                  <a:gd name="connsiteX9" fmla="*/ 4 w 9959"/>
                  <a:gd name="connsiteY9" fmla="*/ 5593 h 11352"/>
                  <a:gd name="connsiteX0" fmla="*/ 0 w 11223"/>
                  <a:gd name="connsiteY0" fmla="*/ 3835 h 9929"/>
                  <a:gd name="connsiteX1" fmla="*/ 2316 w 11223"/>
                  <a:gd name="connsiteY1" fmla="*/ 342 h 9929"/>
                  <a:gd name="connsiteX2" fmla="*/ 6088 w 11223"/>
                  <a:gd name="connsiteY2" fmla="*/ 423 h 9929"/>
                  <a:gd name="connsiteX3" fmla="*/ 9283 w 11223"/>
                  <a:gd name="connsiteY3" fmla="*/ 2898 h 9929"/>
                  <a:gd name="connsiteX4" fmla="*/ 11219 w 11223"/>
                  <a:gd name="connsiteY4" fmla="*/ 5188 h 9929"/>
                  <a:gd name="connsiteX5" fmla="*/ 9693 w 11223"/>
                  <a:gd name="connsiteY5" fmla="*/ 6856 h 9929"/>
                  <a:gd name="connsiteX6" fmla="*/ 6405 w 11223"/>
                  <a:gd name="connsiteY6" fmla="*/ 9929 h 9929"/>
                  <a:gd name="connsiteX7" fmla="*/ 3946 w 11223"/>
                  <a:gd name="connsiteY7" fmla="*/ 7188 h 9929"/>
                  <a:gd name="connsiteX8" fmla="*/ 2562 w 11223"/>
                  <a:gd name="connsiteY8" fmla="*/ 6908 h 9929"/>
                  <a:gd name="connsiteX9" fmla="*/ 0 w 11223"/>
                  <a:gd name="connsiteY9" fmla="*/ 3835 h 9929"/>
                  <a:gd name="connsiteX0" fmla="*/ 0 w 9999"/>
                  <a:gd name="connsiteY0" fmla="*/ 3862 h 10000"/>
                  <a:gd name="connsiteX1" fmla="*/ 2064 w 9999"/>
                  <a:gd name="connsiteY1" fmla="*/ 344 h 10000"/>
                  <a:gd name="connsiteX2" fmla="*/ 5425 w 9999"/>
                  <a:gd name="connsiteY2" fmla="*/ 426 h 10000"/>
                  <a:gd name="connsiteX3" fmla="*/ 8271 w 9999"/>
                  <a:gd name="connsiteY3" fmla="*/ 2919 h 10000"/>
                  <a:gd name="connsiteX4" fmla="*/ 9996 w 9999"/>
                  <a:gd name="connsiteY4" fmla="*/ 5225 h 10000"/>
                  <a:gd name="connsiteX5" fmla="*/ 8637 w 9999"/>
                  <a:gd name="connsiteY5" fmla="*/ 6905 h 10000"/>
                  <a:gd name="connsiteX6" fmla="*/ 5707 w 9999"/>
                  <a:gd name="connsiteY6" fmla="*/ 10000 h 10000"/>
                  <a:gd name="connsiteX7" fmla="*/ 2283 w 9999"/>
                  <a:gd name="connsiteY7" fmla="*/ 6957 h 10000"/>
                  <a:gd name="connsiteX8" fmla="*/ 0 w 9999"/>
                  <a:gd name="connsiteY8" fmla="*/ 3862 h 10000"/>
                  <a:gd name="connsiteX0" fmla="*/ 124 w 10124"/>
                  <a:gd name="connsiteY0" fmla="*/ 3862 h 10000"/>
                  <a:gd name="connsiteX1" fmla="*/ 2188 w 10124"/>
                  <a:gd name="connsiteY1" fmla="*/ 344 h 10000"/>
                  <a:gd name="connsiteX2" fmla="*/ 5550 w 10124"/>
                  <a:gd name="connsiteY2" fmla="*/ 426 h 10000"/>
                  <a:gd name="connsiteX3" fmla="*/ 8396 w 10124"/>
                  <a:gd name="connsiteY3" fmla="*/ 2919 h 10000"/>
                  <a:gd name="connsiteX4" fmla="*/ 10121 w 10124"/>
                  <a:gd name="connsiteY4" fmla="*/ 5225 h 10000"/>
                  <a:gd name="connsiteX5" fmla="*/ 8762 w 10124"/>
                  <a:gd name="connsiteY5" fmla="*/ 6905 h 10000"/>
                  <a:gd name="connsiteX6" fmla="*/ 5832 w 10124"/>
                  <a:gd name="connsiteY6" fmla="*/ 10000 h 10000"/>
                  <a:gd name="connsiteX7" fmla="*/ 124 w 10124"/>
                  <a:gd name="connsiteY7" fmla="*/ 3862 h 10000"/>
                  <a:gd name="connsiteX0" fmla="*/ 43 w 10045"/>
                  <a:gd name="connsiteY0" fmla="*/ 3862 h 6912"/>
                  <a:gd name="connsiteX1" fmla="*/ 2107 w 10045"/>
                  <a:gd name="connsiteY1" fmla="*/ 344 h 6912"/>
                  <a:gd name="connsiteX2" fmla="*/ 5469 w 10045"/>
                  <a:gd name="connsiteY2" fmla="*/ 426 h 6912"/>
                  <a:gd name="connsiteX3" fmla="*/ 8315 w 10045"/>
                  <a:gd name="connsiteY3" fmla="*/ 2919 h 6912"/>
                  <a:gd name="connsiteX4" fmla="*/ 10040 w 10045"/>
                  <a:gd name="connsiteY4" fmla="*/ 5225 h 6912"/>
                  <a:gd name="connsiteX5" fmla="*/ 8681 w 10045"/>
                  <a:gd name="connsiteY5" fmla="*/ 6905 h 6912"/>
                  <a:gd name="connsiteX6" fmla="*/ 3967 w 10045"/>
                  <a:gd name="connsiteY6" fmla="*/ 5885 h 6912"/>
                  <a:gd name="connsiteX7" fmla="*/ 43 w 10045"/>
                  <a:gd name="connsiteY7" fmla="*/ 3862 h 6912"/>
                  <a:gd name="connsiteX0" fmla="*/ 47 w 10004"/>
                  <a:gd name="connsiteY0" fmla="*/ 5106 h 9519"/>
                  <a:gd name="connsiteX1" fmla="*/ 2102 w 10004"/>
                  <a:gd name="connsiteY1" fmla="*/ 17 h 9519"/>
                  <a:gd name="connsiteX2" fmla="*/ 6651 w 10004"/>
                  <a:gd name="connsiteY2" fmla="*/ 3484 h 9519"/>
                  <a:gd name="connsiteX3" fmla="*/ 8282 w 10004"/>
                  <a:gd name="connsiteY3" fmla="*/ 3742 h 9519"/>
                  <a:gd name="connsiteX4" fmla="*/ 9999 w 10004"/>
                  <a:gd name="connsiteY4" fmla="*/ 7078 h 9519"/>
                  <a:gd name="connsiteX5" fmla="*/ 8646 w 10004"/>
                  <a:gd name="connsiteY5" fmla="*/ 9509 h 9519"/>
                  <a:gd name="connsiteX6" fmla="*/ 3953 w 10004"/>
                  <a:gd name="connsiteY6" fmla="*/ 8033 h 9519"/>
                  <a:gd name="connsiteX7" fmla="*/ 47 w 10004"/>
                  <a:gd name="connsiteY7" fmla="*/ 5106 h 9519"/>
                  <a:gd name="connsiteX0" fmla="*/ 43 w 9996"/>
                  <a:gd name="connsiteY0" fmla="*/ 6232 h 10868"/>
                  <a:gd name="connsiteX1" fmla="*/ 2097 w 9996"/>
                  <a:gd name="connsiteY1" fmla="*/ 886 h 10868"/>
                  <a:gd name="connsiteX2" fmla="*/ 5642 w 9996"/>
                  <a:gd name="connsiteY2" fmla="*/ 385 h 10868"/>
                  <a:gd name="connsiteX3" fmla="*/ 8275 w 9996"/>
                  <a:gd name="connsiteY3" fmla="*/ 4799 h 10868"/>
                  <a:gd name="connsiteX4" fmla="*/ 9991 w 9996"/>
                  <a:gd name="connsiteY4" fmla="*/ 8304 h 10868"/>
                  <a:gd name="connsiteX5" fmla="*/ 8639 w 9996"/>
                  <a:gd name="connsiteY5" fmla="*/ 10857 h 10868"/>
                  <a:gd name="connsiteX6" fmla="*/ 3947 w 9996"/>
                  <a:gd name="connsiteY6" fmla="*/ 9307 h 10868"/>
                  <a:gd name="connsiteX7" fmla="*/ 43 w 9996"/>
                  <a:gd name="connsiteY7" fmla="*/ 6232 h 10868"/>
                  <a:gd name="connsiteX0" fmla="*/ 43 w 10004"/>
                  <a:gd name="connsiteY0" fmla="*/ 5543 h 9809"/>
                  <a:gd name="connsiteX1" fmla="*/ 2098 w 10004"/>
                  <a:gd name="connsiteY1" fmla="*/ 624 h 9809"/>
                  <a:gd name="connsiteX2" fmla="*/ 5644 w 10004"/>
                  <a:gd name="connsiteY2" fmla="*/ 163 h 9809"/>
                  <a:gd name="connsiteX3" fmla="*/ 8163 w 10004"/>
                  <a:gd name="connsiteY3" fmla="*/ 1492 h 9809"/>
                  <a:gd name="connsiteX4" fmla="*/ 9995 w 10004"/>
                  <a:gd name="connsiteY4" fmla="*/ 7450 h 9809"/>
                  <a:gd name="connsiteX5" fmla="*/ 8642 w 10004"/>
                  <a:gd name="connsiteY5" fmla="*/ 9799 h 9809"/>
                  <a:gd name="connsiteX6" fmla="*/ 3949 w 10004"/>
                  <a:gd name="connsiteY6" fmla="*/ 8373 h 9809"/>
                  <a:gd name="connsiteX7" fmla="*/ 43 w 10004"/>
                  <a:gd name="connsiteY7" fmla="*/ 5543 h 9809"/>
                  <a:gd name="connsiteX0" fmla="*/ 43 w 8950"/>
                  <a:gd name="connsiteY0" fmla="*/ 5651 h 10081"/>
                  <a:gd name="connsiteX1" fmla="*/ 2097 w 8950"/>
                  <a:gd name="connsiteY1" fmla="*/ 636 h 10081"/>
                  <a:gd name="connsiteX2" fmla="*/ 5642 w 8950"/>
                  <a:gd name="connsiteY2" fmla="*/ 166 h 10081"/>
                  <a:gd name="connsiteX3" fmla="*/ 8160 w 8950"/>
                  <a:gd name="connsiteY3" fmla="*/ 1521 h 10081"/>
                  <a:gd name="connsiteX4" fmla="*/ 8473 w 8950"/>
                  <a:gd name="connsiteY4" fmla="*/ 5322 h 10081"/>
                  <a:gd name="connsiteX5" fmla="*/ 8639 w 8950"/>
                  <a:gd name="connsiteY5" fmla="*/ 9990 h 10081"/>
                  <a:gd name="connsiteX6" fmla="*/ 3947 w 8950"/>
                  <a:gd name="connsiteY6" fmla="*/ 8536 h 10081"/>
                  <a:gd name="connsiteX7" fmla="*/ 43 w 8950"/>
                  <a:gd name="connsiteY7" fmla="*/ 5651 h 10081"/>
                  <a:gd name="connsiteX0" fmla="*/ 48 w 9651"/>
                  <a:gd name="connsiteY0" fmla="*/ 5606 h 8648"/>
                  <a:gd name="connsiteX1" fmla="*/ 2343 w 9651"/>
                  <a:gd name="connsiteY1" fmla="*/ 631 h 8648"/>
                  <a:gd name="connsiteX2" fmla="*/ 6304 w 9651"/>
                  <a:gd name="connsiteY2" fmla="*/ 165 h 8648"/>
                  <a:gd name="connsiteX3" fmla="*/ 9117 w 9651"/>
                  <a:gd name="connsiteY3" fmla="*/ 1509 h 8648"/>
                  <a:gd name="connsiteX4" fmla="*/ 9467 w 9651"/>
                  <a:gd name="connsiteY4" fmla="*/ 5279 h 8648"/>
                  <a:gd name="connsiteX5" fmla="*/ 6997 w 9651"/>
                  <a:gd name="connsiteY5" fmla="*/ 8019 h 8648"/>
                  <a:gd name="connsiteX6" fmla="*/ 4410 w 9651"/>
                  <a:gd name="connsiteY6" fmla="*/ 8467 h 8648"/>
                  <a:gd name="connsiteX7" fmla="*/ 48 w 9651"/>
                  <a:gd name="connsiteY7" fmla="*/ 5606 h 8648"/>
                  <a:gd name="connsiteX0" fmla="*/ 41 w 9991"/>
                  <a:gd name="connsiteY0" fmla="*/ 6482 h 9316"/>
                  <a:gd name="connsiteX1" fmla="*/ 2419 w 9991"/>
                  <a:gd name="connsiteY1" fmla="*/ 730 h 9316"/>
                  <a:gd name="connsiteX2" fmla="*/ 6523 w 9991"/>
                  <a:gd name="connsiteY2" fmla="*/ 191 h 9316"/>
                  <a:gd name="connsiteX3" fmla="*/ 9438 w 9991"/>
                  <a:gd name="connsiteY3" fmla="*/ 1745 h 9316"/>
                  <a:gd name="connsiteX4" fmla="*/ 9800 w 9991"/>
                  <a:gd name="connsiteY4" fmla="*/ 6104 h 9316"/>
                  <a:gd name="connsiteX5" fmla="*/ 7241 w 9991"/>
                  <a:gd name="connsiteY5" fmla="*/ 9273 h 9316"/>
                  <a:gd name="connsiteX6" fmla="*/ 1411 w 9991"/>
                  <a:gd name="connsiteY6" fmla="*/ 7856 h 9316"/>
                  <a:gd name="connsiteX7" fmla="*/ 41 w 9991"/>
                  <a:gd name="connsiteY7" fmla="*/ 6482 h 9316"/>
                  <a:gd name="connsiteX0" fmla="*/ 19 w 10708"/>
                  <a:gd name="connsiteY0" fmla="*/ 7721 h 10038"/>
                  <a:gd name="connsiteX1" fmla="*/ 3129 w 10708"/>
                  <a:gd name="connsiteY1" fmla="*/ 825 h 10038"/>
                  <a:gd name="connsiteX2" fmla="*/ 7237 w 10708"/>
                  <a:gd name="connsiteY2" fmla="*/ 246 h 10038"/>
                  <a:gd name="connsiteX3" fmla="*/ 10155 w 10708"/>
                  <a:gd name="connsiteY3" fmla="*/ 1914 h 10038"/>
                  <a:gd name="connsiteX4" fmla="*/ 10517 w 10708"/>
                  <a:gd name="connsiteY4" fmla="*/ 6593 h 10038"/>
                  <a:gd name="connsiteX5" fmla="*/ 7956 w 10708"/>
                  <a:gd name="connsiteY5" fmla="*/ 9995 h 10038"/>
                  <a:gd name="connsiteX6" fmla="*/ 2120 w 10708"/>
                  <a:gd name="connsiteY6" fmla="*/ 8474 h 10038"/>
                  <a:gd name="connsiteX7" fmla="*/ 19 w 10708"/>
                  <a:gd name="connsiteY7" fmla="*/ 7721 h 10038"/>
                  <a:gd name="connsiteX0" fmla="*/ 359 w 11048"/>
                  <a:gd name="connsiteY0" fmla="*/ 7721 h 10038"/>
                  <a:gd name="connsiteX1" fmla="*/ 3469 w 11048"/>
                  <a:gd name="connsiteY1" fmla="*/ 825 h 10038"/>
                  <a:gd name="connsiteX2" fmla="*/ 7577 w 11048"/>
                  <a:gd name="connsiteY2" fmla="*/ 246 h 10038"/>
                  <a:gd name="connsiteX3" fmla="*/ 10495 w 11048"/>
                  <a:gd name="connsiteY3" fmla="*/ 1914 h 10038"/>
                  <a:gd name="connsiteX4" fmla="*/ 10857 w 11048"/>
                  <a:gd name="connsiteY4" fmla="*/ 6593 h 10038"/>
                  <a:gd name="connsiteX5" fmla="*/ 8296 w 11048"/>
                  <a:gd name="connsiteY5" fmla="*/ 9995 h 10038"/>
                  <a:gd name="connsiteX6" fmla="*/ 2460 w 11048"/>
                  <a:gd name="connsiteY6" fmla="*/ 8474 h 10038"/>
                  <a:gd name="connsiteX7" fmla="*/ 359 w 11048"/>
                  <a:gd name="connsiteY7" fmla="*/ 7721 h 10038"/>
                  <a:gd name="connsiteX0" fmla="*/ 359 w 11048"/>
                  <a:gd name="connsiteY0" fmla="*/ 8392 h 10075"/>
                  <a:gd name="connsiteX1" fmla="*/ 3469 w 11048"/>
                  <a:gd name="connsiteY1" fmla="*/ 864 h 10075"/>
                  <a:gd name="connsiteX2" fmla="*/ 7577 w 11048"/>
                  <a:gd name="connsiteY2" fmla="*/ 285 h 10075"/>
                  <a:gd name="connsiteX3" fmla="*/ 10495 w 11048"/>
                  <a:gd name="connsiteY3" fmla="*/ 1953 h 10075"/>
                  <a:gd name="connsiteX4" fmla="*/ 10857 w 11048"/>
                  <a:gd name="connsiteY4" fmla="*/ 6632 h 10075"/>
                  <a:gd name="connsiteX5" fmla="*/ 8296 w 11048"/>
                  <a:gd name="connsiteY5" fmla="*/ 10034 h 10075"/>
                  <a:gd name="connsiteX6" fmla="*/ 2460 w 11048"/>
                  <a:gd name="connsiteY6" fmla="*/ 8513 h 10075"/>
                  <a:gd name="connsiteX7" fmla="*/ 359 w 11048"/>
                  <a:gd name="connsiteY7" fmla="*/ 8392 h 10075"/>
                  <a:gd name="connsiteX0" fmla="*/ 371 w 11060"/>
                  <a:gd name="connsiteY0" fmla="*/ 8392 h 10075"/>
                  <a:gd name="connsiteX1" fmla="*/ 3481 w 11060"/>
                  <a:gd name="connsiteY1" fmla="*/ 864 h 10075"/>
                  <a:gd name="connsiteX2" fmla="*/ 7589 w 11060"/>
                  <a:gd name="connsiteY2" fmla="*/ 285 h 10075"/>
                  <a:gd name="connsiteX3" fmla="*/ 10507 w 11060"/>
                  <a:gd name="connsiteY3" fmla="*/ 1953 h 10075"/>
                  <a:gd name="connsiteX4" fmla="*/ 10869 w 11060"/>
                  <a:gd name="connsiteY4" fmla="*/ 6632 h 10075"/>
                  <a:gd name="connsiteX5" fmla="*/ 8308 w 11060"/>
                  <a:gd name="connsiteY5" fmla="*/ 10034 h 10075"/>
                  <a:gd name="connsiteX6" fmla="*/ 2472 w 11060"/>
                  <a:gd name="connsiteY6" fmla="*/ 8513 h 10075"/>
                  <a:gd name="connsiteX7" fmla="*/ 371 w 11060"/>
                  <a:gd name="connsiteY7" fmla="*/ 8392 h 10075"/>
                  <a:gd name="connsiteX0" fmla="*/ 54 w 10743"/>
                  <a:gd name="connsiteY0" fmla="*/ 9468 h 11151"/>
                  <a:gd name="connsiteX1" fmla="*/ 4027 w 10743"/>
                  <a:gd name="connsiteY1" fmla="*/ 495 h 11151"/>
                  <a:gd name="connsiteX2" fmla="*/ 7272 w 10743"/>
                  <a:gd name="connsiteY2" fmla="*/ 1361 h 11151"/>
                  <a:gd name="connsiteX3" fmla="*/ 10190 w 10743"/>
                  <a:gd name="connsiteY3" fmla="*/ 3029 h 11151"/>
                  <a:gd name="connsiteX4" fmla="*/ 10552 w 10743"/>
                  <a:gd name="connsiteY4" fmla="*/ 7708 h 11151"/>
                  <a:gd name="connsiteX5" fmla="*/ 7991 w 10743"/>
                  <a:gd name="connsiteY5" fmla="*/ 11110 h 11151"/>
                  <a:gd name="connsiteX6" fmla="*/ 2155 w 10743"/>
                  <a:gd name="connsiteY6" fmla="*/ 9589 h 11151"/>
                  <a:gd name="connsiteX7" fmla="*/ 54 w 10743"/>
                  <a:gd name="connsiteY7" fmla="*/ 9468 h 11151"/>
                  <a:gd name="connsiteX0" fmla="*/ 54 w 10743"/>
                  <a:gd name="connsiteY0" fmla="*/ 9506 h 11189"/>
                  <a:gd name="connsiteX1" fmla="*/ 4027 w 10743"/>
                  <a:gd name="connsiteY1" fmla="*/ 533 h 11189"/>
                  <a:gd name="connsiteX2" fmla="*/ 7272 w 10743"/>
                  <a:gd name="connsiteY2" fmla="*/ 1399 h 11189"/>
                  <a:gd name="connsiteX3" fmla="*/ 10190 w 10743"/>
                  <a:gd name="connsiteY3" fmla="*/ 3067 h 11189"/>
                  <a:gd name="connsiteX4" fmla="*/ 10552 w 10743"/>
                  <a:gd name="connsiteY4" fmla="*/ 7746 h 11189"/>
                  <a:gd name="connsiteX5" fmla="*/ 7991 w 10743"/>
                  <a:gd name="connsiteY5" fmla="*/ 11148 h 11189"/>
                  <a:gd name="connsiteX6" fmla="*/ 2155 w 10743"/>
                  <a:gd name="connsiteY6" fmla="*/ 9627 h 11189"/>
                  <a:gd name="connsiteX7" fmla="*/ 54 w 10743"/>
                  <a:gd name="connsiteY7" fmla="*/ 9506 h 11189"/>
                  <a:gd name="connsiteX0" fmla="*/ 40 w 11293"/>
                  <a:gd name="connsiteY0" fmla="*/ 9082 h 11127"/>
                  <a:gd name="connsiteX1" fmla="*/ 4577 w 11293"/>
                  <a:gd name="connsiteY1" fmla="*/ 470 h 11127"/>
                  <a:gd name="connsiteX2" fmla="*/ 7822 w 11293"/>
                  <a:gd name="connsiteY2" fmla="*/ 1336 h 11127"/>
                  <a:gd name="connsiteX3" fmla="*/ 10740 w 11293"/>
                  <a:gd name="connsiteY3" fmla="*/ 3004 h 11127"/>
                  <a:gd name="connsiteX4" fmla="*/ 11102 w 11293"/>
                  <a:gd name="connsiteY4" fmla="*/ 7683 h 11127"/>
                  <a:gd name="connsiteX5" fmla="*/ 8541 w 11293"/>
                  <a:gd name="connsiteY5" fmla="*/ 11085 h 11127"/>
                  <a:gd name="connsiteX6" fmla="*/ 2705 w 11293"/>
                  <a:gd name="connsiteY6" fmla="*/ 9564 h 11127"/>
                  <a:gd name="connsiteX7" fmla="*/ 40 w 11293"/>
                  <a:gd name="connsiteY7" fmla="*/ 9082 h 1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3" h="11127">
                    <a:moveTo>
                      <a:pt x="40" y="9082"/>
                    </a:moveTo>
                    <a:cubicBezTo>
                      <a:pt x="352" y="7566"/>
                      <a:pt x="3280" y="1761"/>
                      <a:pt x="4577" y="470"/>
                    </a:cubicBezTo>
                    <a:cubicBezTo>
                      <a:pt x="5874" y="-821"/>
                      <a:pt x="6795" y="914"/>
                      <a:pt x="7822" y="1336"/>
                    </a:cubicBezTo>
                    <a:cubicBezTo>
                      <a:pt x="8849" y="1758"/>
                      <a:pt x="10193" y="1947"/>
                      <a:pt x="10740" y="3004"/>
                    </a:cubicBezTo>
                    <a:cubicBezTo>
                      <a:pt x="11287" y="4061"/>
                      <a:pt x="11468" y="6337"/>
                      <a:pt x="11102" y="7683"/>
                    </a:cubicBezTo>
                    <a:cubicBezTo>
                      <a:pt x="10736" y="9030"/>
                      <a:pt x="9940" y="10771"/>
                      <a:pt x="8541" y="11085"/>
                    </a:cubicBezTo>
                    <a:cubicBezTo>
                      <a:pt x="7141" y="11398"/>
                      <a:pt x="4122" y="9898"/>
                      <a:pt x="2705" y="9564"/>
                    </a:cubicBezTo>
                    <a:cubicBezTo>
                      <a:pt x="1288" y="9230"/>
                      <a:pt x="-272" y="10598"/>
                      <a:pt x="40" y="9082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20" name="Group 327"/>
              <p:cNvGrpSpPr>
                <a:grpSpLocks/>
              </p:cNvGrpSpPr>
              <p:nvPr/>
            </p:nvGrpSpPr>
            <p:grpSpPr bwMode="auto">
              <a:xfrm>
                <a:off x="7908175" y="5241780"/>
                <a:ext cx="536554" cy="263548"/>
                <a:chOff x="1871277" y="1576300"/>
                <a:chExt cx="1128371" cy="437861"/>
              </a:xfrm>
            </p:grpSpPr>
            <p:sp>
              <p:nvSpPr>
                <p:cNvPr id="324" name="Oval 323"/>
                <p:cNvSpPr/>
                <p:nvPr/>
              </p:nvSpPr>
              <p:spPr bwMode="auto">
                <a:xfrm flipV="1">
                  <a:off x="1874446" y="1692905"/>
                  <a:ext cx="1125202" cy="3212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1"/>
                  <a:tileRect/>
                </a:gra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25" name="Rectangle 324"/>
                <p:cNvSpPr/>
                <p:nvPr/>
              </p:nvSpPr>
              <p:spPr bwMode="auto">
                <a:xfrm>
                  <a:off x="1871277" y="1740499"/>
                  <a:ext cx="1128371" cy="114225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75000"/>
                      </a:schemeClr>
                    </a:gs>
                    <a:gs pos="53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0800000" scaled="0"/>
                </a:gradFill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26" name="Oval 325"/>
                <p:cNvSpPr/>
                <p:nvPr/>
              </p:nvSpPr>
              <p:spPr bwMode="auto">
                <a:xfrm flipV="1">
                  <a:off x="1871277" y="1576300"/>
                  <a:ext cx="1125200" cy="321257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63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sp>
              <p:nvSpPr>
                <p:cNvPr id="327" name="Freeform 326"/>
                <p:cNvSpPr/>
                <p:nvPr/>
              </p:nvSpPr>
              <p:spPr bwMode="auto">
                <a:xfrm>
                  <a:off x="2159708" y="1673868"/>
                  <a:ext cx="548339" cy="159438"/>
                </a:xfrm>
                <a:custGeom>
                  <a:avLst/>
                  <a:gdLst>
                    <a:gd name="connsiteX0" fmla="*/ 1486231 w 2944854"/>
                    <a:gd name="connsiteY0" fmla="*/ 727041 h 1302232"/>
                    <a:gd name="connsiteX1" fmla="*/ 257675 w 2944854"/>
                    <a:gd name="connsiteY1" fmla="*/ 1302232 h 1302232"/>
                    <a:gd name="connsiteX2" fmla="*/ 0 w 2944854"/>
                    <a:gd name="connsiteY2" fmla="*/ 1228607 h 1302232"/>
                    <a:gd name="connsiteX3" fmla="*/ 911064 w 2944854"/>
                    <a:gd name="connsiteY3" fmla="*/ 837478 h 1302232"/>
                    <a:gd name="connsiteX4" fmla="*/ 883456 w 2944854"/>
                    <a:gd name="connsiteY4" fmla="*/ 450949 h 1302232"/>
                    <a:gd name="connsiteX5" fmla="*/ 161047 w 2944854"/>
                    <a:gd name="connsiteY5" fmla="*/ 119640 h 1302232"/>
                    <a:gd name="connsiteX6" fmla="*/ 404917 w 2944854"/>
                    <a:gd name="connsiteY6" fmla="*/ 50617 h 1302232"/>
                    <a:gd name="connsiteX7" fmla="*/ 1477028 w 2944854"/>
                    <a:gd name="connsiteY7" fmla="*/ 501566 h 1302232"/>
                    <a:gd name="connsiteX8" fmla="*/ 2572146 w 2944854"/>
                    <a:gd name="connsiteY8" fmla="*/ 0 h 1302232"/>
                    <a:gd name="connsiteX9" fmla="*/ 2875834 w 2944854"/>
                    <a:gd name="connsiteY9" fmla="*/ 96632 h 1302232"/>
                    <a:gd name="connsiteX10" fmla="*/ 2079803 w 2944854"/>
                    <a:gd name="connsiteY10" fmla="*/ 432543 h 1302232"/>
                    <a:gd name="connsiteX11" fmla="*/ 2240850 w 2944854"/>
                    <a:gd name="connsiteY11" fmla="*/ 920305 h 1302232"/>
                    <a:gd name="connsiteX12" fmla="*/ 2944854 w 2944854"/>
                    <a:gd name="connsiteY12" fmla="*/ 1228607 h 1302232"/>
                    <a:gd name="connsiteX13" fmla="*/ 2733192 w 2944854"/>
                    <a:gd name="connsiteY13" fmla="*/ 1297630 h 1302232"/>
                    <a:gd name="connsiteX14" fmla="*/ 1486231 w 2944854"/>
                    <a:gd name="connsiteY14" fmla="*/ 727041 h 1302232"/>
                    <a:gd name="connsiteX0" fmla="*/ 1486231 w 2944854"/>
                    <a:gd name="connsiteY0" fmla="*/ 727041 h 1316375"/>
                    <a:gd name="connsiteX1" fmla="*/ 257675 w 2944854"/>
                    <a:gd name="connsiteY1" fmla="*/ 1302232 h 1316375"/>
                    <a:gd name="connsiteX2" fmla="*/ 0 w 2944854"/>
                    <a:gd name="connsiteY2" fmla="*/ 1228607 h 1316375"/>
                    <a:gd name="connsiteX3" fmla="*/ 911064 w 2944854"/>
                    <a:gd name="connsiteY3" fmla="*/ 837478 h 1316375"/>
                    <a:gd name="connsiteX4" fmla="*/ 883456 w 2944854"/>
                    <a:gd name="connsiteY4" fmla="*/ 450949 h 1316375"/>
                    <a:gd name="connsiteX5" fmla="*/ 161047 w 2944854"/>
                    <a:gd name="connsiteY5" fmla="*/ 119640 h 1316375"/>
                    <a:gd name="connsiteX6" fmla="*/ 404917 w 2944854"/>
                    <a:gd name="connsiteY6" fmla="*/ 50617 h 1316375"/>
                    <a:gd name="connsiteX7" fmla="*/ 1477028 w 2944854"/>
                    <a:gd name="connsiteY7" fmla="*/ 501566 h 1316375"/>
                    <a:gd name="connsiteX8" fmla="*/ 2572146 w 2944854"/>
                    <a:gd name="connsiteY8" fmla="*/ 0 h 1316375"/>
                    <a:gd name="connsiteX9" fmla="*/ 2875834 w 2944854"/>
                    <a:gd name="connsiteY9" fmla="*/ 96632 h 1316375"/>
                    <a:gd name="connsiteX10" fmla="*/ 2079803 w 2944854"/>
                    <a:gd name="connsiteY10" fmla="*/ 432543 h 1316375"/>
                    <a:gd name="connsiteX11" fmla="*/ 2240850 w 2944854"/>
                    <a:gd name="connsiteY11" fmla="*/ 920305 h 1316375"/>
                    <a:gd name="connsiteX12" fmla="*/ 2944854 w 2944854"/>
                    <a:gd name="connsiteY12" fmla="*/ 1228607 h 1316375"/>
                    <a:gd name="connsiteX13" fmla="*/ 2756623 w 2944854"/>
                    <a:gd name="connsiteY13" fmla="*/ 1316375 h 1316375"/>
                    <a:gd name="connsiteX14" fmla="*/ 1486231 w 2944854"/>
                    <a:gd name="connsiteY14" fmla="*/ 727041 h 1316375"/>
                    <a:gd name="connsiteX0" fmla="*/ 1486231 w 3024520"/>
                    <a:gd name="connsiteY0" fmla="*/ 727041 h 1316375"/>
                    <a:gd name="connsiteX1" fmla="*/ 257675 w 3024520"/>
                    <a:gd name="connsiteY1" fmla="*/ 1302232 h 1316375"/>
                    <a:gd name="connsiteX2" fmla="*/ 0 w 3024520"/>
                    <a:gd name="connsiteY2" fmla="*/ 1228607 h 1316375"/>
                    <a:gd name="connsiteX3" fmla="*/ 911064 w 3024520"/>
                    <a:gd name="connsiteY3" fmla="*/ 837478 h 1316375"/>
                    <a:gd name="connsiteX4" fmla="*/ 883456 w 3024520"/>
                    <a:gd name="connsiteY4" fmla="*/ 450949 h 1316375"/>
                    <a:gd name="connsiteX5" fmla="*/ 161047 w 3024520"/>
                    <a:gd name="connsiteY5" fmla="*/ 119640 h 1316375"/>
                    <a:gd name="connsiteX6" fmla="*/ 404917 w 3024520"/>
                    <a:gd name="connsiteY6" fmla="*/ 50617 h 1316375"/>
                    <a:gd name="connsiteX7" fmla="*/ 1477028 w 3024520"/>
                    <a:gd name="connsiteY7" fmla="*/ 501566 h 1316375"/>
                    <a:gd name="connsiteX8" fmla="*/ 2572146 w 3024520"/>
                    <a:gd name="connsiteY8" fmla="*/ 0 h 1316375"/>
                    <a:gd name="connsiteX9" fmla="*/ 2875834 w 3024520"/>
                    <a:gd name="connsiteY9" fmla="*/ 96632 h 1316375"/>
                    <a:gd name="connsiteX10" fmla="*/ 2079803 w 3024520"/>
                    <a:gd name="connsiteY10" fmla="*/ 432543 h 1316375"/>
                    <a:gd name="connsiteX11" fmla="*/ 2240850 w 3024520"/>
                    <a:gd name="connsiteY11" fmla="*/ 920305 h 1316375"/>
                    <a:gd name="connsiteX12" fmla="*/ 3024520 w 3024520"/>
                    <a:gd name="connsiteY12" fmla="*/ 1228607 h 1316375"/>
                    <a:gd name="connsiteX13" fmla="*/ 2756623 w 3024520"/>
                    <a:gd name="connsiteY13" fmla="*/ 1316375 h 1316375"/>
                    <a:gd name="connsiteX14" fmla="*/ 1486231 w 3024520"/>
                    <a:gd name="connsiteY14" fmla="*/ 727041 h 1316375"/>
                    <a:gd name="connsiteX0" fmla="*/ 1537780 w 3076069"/>
                    <a:gd name="connsiteY0" fmla="*/ 727041 h 1316375"/>
                    <a:gd name="connsiteX1" fmla="*/ 309224 w 3076069"/>
                    <a:gd name="connsiteY1" fmla="*/ 1302232 h 1316375"/>
                    <a:gd name="connsiteX2" fmla="*/ 0 w 3076069"/>
                    <a:gd name="connsiteY2" fmla="*/ 1228607 h 1316375"/>
                    <a:gd name="connsiteX3" fmla="*/ 962613 w 3076069"/>
                    <a:gd name="connsiteY3" fmla="*/ 837478 h 1316375"/>
                    <a:gd name="connsiteX4" fmla="*/ 935005 w 3076069"/>
                    <a:gd name="connsiteY4" fmla="*/ 450949 h 1316375"/>
                    <a:gd name="connsiteX5" fmla="*/ 212596 w 3076069"/>
                    <a:gd name="connsiteY5" fmla="*/ 119640 h 1316375"/>
                    <a:gd name="connsiteX6" fmla="*/ 456466 w 3076069"/>
                    <a:gd name="connsiteY6" fmla="*/ 50617 h 1316375"/>
                    <a:gd name="connsiteX7" fmla="*/ 1528577 w 3076069"/>
                    <a:gd name="connsiteY7" fmla="*/ 501566 h 1316375"/>
                    <a:gd name="connsiteX8" fmla="*/ 2623695 w 3076069"/>
                    <a:gd name="connsiteY8" fmla="*/ 0 h 1316375"/>
                    <a:gd name="connsiteX9" fmla="*/ 2927383 w 3076069"/>
                    <a:gd name="connsiteY9" fmla="*/ 96632 h 1316375"/>
                    <a:gd name="connsiteX10" fmla="*/ 2131352 w 3076069"/>
                    <a:gd name="connsiteY10" fmla="*/ 432543 h 1316375"/>
                    <a:gd name="connsiteX11" fmla="*/ 2292399 w 3076069"/>
                    <a:gd name="connsiteY11" fmla="*/ 920305 h 1316375"/>
                    <a:gd name="connsiteX12" fmla="*/ 3076069 w 3076069"/>
                    <a:gd name="connsiteY12" fmla="*/ 1228607 h 1316375"/>
                    <a:gd name="connsiteX13" fmla="*/ 2808172 w 3076069"/>
                    <a:gd name="connsiteY13" fmla="*/ 1316375 h 1316375"/>
                    <a:gd name="connsiteX14" fmla="*/ 1537780 w 3076069"/>
                    <a:gd name="connsiteY14" fmla="*/ 727041 h 1316375"/>
                    <a:gd name="connsiteX0" fmla="*/ 1537780 w 3076069"/>
                    <a:gd name="connsiteY0" fmla="*/ 727041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27041 h 1321259"/>
                    <a:gd name="connsiteX0" fmla="*/ 1537780 w 3076069"/>
                    <a:gd name="connsiteY0" fmla="*/ 750825 h 1321259"/>
                    <a:gd name="connsiteX1" fmla="*/ 313981 w 3076069"/>
                    <a:gd name="connsiteY1" fmla="*/ 1321259 h 1321259"/>
                    <a:gd name="connsiteX2" fmla="*/ 0 w 3076069"/>
                    <a:gd name="connsiteY2" fmla="*/ 1228607 h 1321259"/>
                    <a:gd name="connsiteX3" fmla="*/ 962613 w 3076069"/>
                    <a:gd name="connsiteY3" fmla="*/ 837478 h 1321259"/>
                    <a:gd name="connsiteX4" fmla="*/ 935005 w 3076069"/>
                    <a:gd name="connsiteY4" fmla="*/ 450949 h 1321259"/>
                    <a:gd name="connsiteX5" fmla="*/ 212596 w 3076069"/>
                    <a:gd name="connsiteY5" fmla="*/ 119640 h 1321259"/>
                    <a:gd name="connsiteX6" fmla="*/ 456466 w 3076069"/>
                    <a:gd name="connsiteY6" fmla="*/ 50617 h 1321259"/>
                    <a:gd name="connsiteX7" fmla="*/ 1528577 w 3076069"/>
                    <a:gd name="connsiteY7" fmla="*/ 501566 h 1321259"/>
                    <a:gd name="connsiteX8" fmla="*/ 2623695 w 3076069"/>
                    <a:gd name="connsiteY8" fmla="*/ 0 h 1321259"/>
                    <a:gd name="connsiteX9" fmla="*/ 2927383 w 3076069"/>
                    <a:gd name="connsiteY9" fmla="*/ 96632 h 1321259"/>
                    <a:gd name="connsiteX10" fmla="*/ 2131352 w 3076069"/>
                    <a:gd name="connsiteY10" fmla="*/ 432543 h 1321259"/>
                    <a:gd name="connsiteX11" fmla="*/ 2292399 w 3076069"/>
                    <a:gd name="connsiteY11" fmla="*/ 920305 h 1321259"/>
                    <a:gd name="connsiteX12" fmla="*/ 3076069 w 3076069"/>
                    <a:gd name="connsiteY12" fmla="*/ 1228607 h 1321259"/>
                    <a:gd name="connsiteX13" fmla="*/ 2808172 w 3076069"/>
                    <a:gd name="connsiteY13" fmla="*/ 1316375 h 1321259"/>
                    <a:gd name="connsiteX14" fmla="*/ 1537780 w 3076069"/>
                    <a:gd name="connsiteY14" fmla="*/ 750825 h 1321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76069" h="1321259">
                      <a:moveTo>
                        <a:pt x="1537780" y="750825"/>
                      </a:moveTo>
                      <a:lnTo>
                        <a:pt x="313981" y="1321259"/>
                      </a:lnTo>
                      <a:lnTo>
                        <a:pt x="0" y="1228607"/>
                      </a:lnTo>
                      <a:lnTo>
                        <a:pt x="962613" y="837478"/>
                      </a:lnTo>
                      <a:lnTo>
                        <a:pt x="935005" y="450949"/>
                      </a:lnTo>
                      <a:lnTo>
                        <a:pt x="212596" y="119640"/>
                      </a:lnTo>
                      <a:lnTo>
                        <a:pt x="456466" y="50617"/>
                      </a:lnTo>
                      <a:lnTo>
                        <a:pt x="1528577" y="501566"/>
                      </a:lnTo>
                      <a:lnTo>
                        <a:pt x="2623695" y="0"/>
                      </a:lnTo>
                      <a:lnTo>
                        <a:pt x="2927383" y="96632"/>
                      </a:lnTo>
                      <a:lnTo>
                        <a:pt x="2131352" y="432543"/>
                      </a:lnTo>
                      <a:lnTo>
                        <a:pt x="2292399" y="920305"/>
                      </a:lnTo>
                      <a:lnTo>
                        <a:pt x="3076069" y="1228607"/>
                      </a:lnTo>
                      <a:lnTo>
                        <a:pt x="2808172" y="1316375"/>
                      </a:lnTo>
                      <a:lnTo>
                        <a:pt x="1537780" y="750825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28" name="Freeform 327"/>
                <p:cNvSpPr/>
                <p:nvPr/>
              </p:nvSpPr>
              <p:spPr bwMode="auto">
                <a:xfrm>
                  <a:off x="2102655" y="1633412"/>
                  <a:ext cx="662444" cy="111846"/>
                </a:xfrm>
                <a:custGeom>
                  <a:avLst/>
                  <a:gdLst>
                    <a:gd name="connsiteX0" fmla="*/ 0 w 3645229"/>
                    <a:gd name="connsiteY0" fmla="*/ 214441 h 923747"/>
                    <a:gd name="connsiteX1" fmla="*/ 659770 w 3645229"/>
                    <a:gd name="connsiteY1" fmla="*/ 16495 h 923747"/>
                    <a:gd name="connsiteX2" fmla="*/ 1814367 w 3645229"/>
                    <a:gd name="connsiteY2" fmla="*/ 511360 h 923747"/>
                    <a:gd name="connsiteX3" fmla="*/ 2968965 w 3645229"/>
                    <a:gd name="connsiteY3" fmla="*/ 0 h 923747"/>
                    <a:gd name="connsiteX4" fmla="*/ 3645229 w 3645229"/>
                    <a:gd name="connsiteY4" fmla="*/ 197946 h 923747"/>
                    <a:gd name="connsiteX5" fmla="*/ 3199884 w 3645229"/>
                    <a:gd name="connsiteY5" fmla="*/ 461874 h 923747"/>
                    <a:gd name="connsiteX6" fmla="*/ 2985459 w 3645229"/>
                    <a:gd name="connsiteY6" fmla="*/ 379396 h 923747"/>
                    <a:gd name="connsiteX7" fmla="*/ 1830861 w 3645229"/>
                    <a:gd name="connsiteY7" fmla="*/ 923747 h 923747"/>
                    <a:gd name="connsiteX8" fmla="*/ 676264 w 3645229"/>
                    <a:gd name="connsiteY8" fmla="*/ 412387 h 923747"/>
                    <a:gd name="connsiteX9" fmla="*/ 527816 w 3645229"/>
                    <a:gd name="connsiteY9" fmla="*/ 478369 h 923747"/>
                    <a:gd name="connsiteX10" fmla="*/ 0 w 3645229"/>
                    <a:gd name="connsiteY10" fmla="*/ 21444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78369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71662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23747"/>
                    <a:gd name="connsiteX1" fmla="*/ 655168 w 3640627"/>
                    <a:gd name="connsiteY1" fmla="*/ 16495 h 923747"/>
                    <a:gd name="connsiteX2" fmla="*/ 1809765 w 3640627"/>
                    <a:gd name="connsiteY2" fmla="*/ 511360 h 923747"/>
                    <a:gd name="connsiteX3" fmla="*/ 2964363 w 3640627"/>
                    <a:gd name="connsiteY3" fmla="*/ 0 h 923747"/>
                    <a:gd name="connsiteX4" fmla="*/ 3640627 w 3640627"/>
                    <a:gd name="connsiteY4" fmla="*/ 197946 h 923747"/>
                    <a:gd name="connsiteX5" fmla="*/ 3195282 w 3640627"/>
                    <a:gd name="connsiteY5" fmla="*/ 461874 h 923747"/>
                    <a:gd name="connsiteX6" fmla="*/ 2980857 w 3640627"/>
                    <a:gd name="connsiteY6" fmla="*/ 379396 h 923747"/>
                    <a:gd name="connsiteX7" fmla="*/ 1826259 w 3640627"/>
                    <a:gd name="connsiteY7" fmla="*/ 923747 h 923747"/>
                    <a:gd name="connsiteX8" fmla="*/ 690067 w 3640627"/>
                    <a:gd name="connsiteY8" fmla="*/ 412387 h 923747"/>
                    <a:gd name="connsiteX9" fmla="*/ 523214 w 3640627"/>
                    <a:gd name="connsiteY9" fmla="*/ 482971 h 923747"/>
                    <a:gd name="connsiteX10" fmla="*/ 0 w 3640627"/>
                    <a:gd name="connsiteY10" fmla="*/ 242051 h 923747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09765 w 3640627"/>
                    <a:gd name="connsiteY2" fmla="*/ 511360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2980857 w 3640627"/>
                    <a:gd name="connsiteY6" fmla="*/ 379396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640627"/>
                    <a:gd name="connsiteY0" fmla="*/ 242051 h 946755"/>
                    <a:gd name="connsiteX1" fmla="*/ 655168 w 3640627"/>
                    <a:gd name="connsiteY1" fmla="*/ 16495 h 946755"/>
                    <a:gd name="connsiteX2" fmla="*/ 1855778 w 3640627"/>
                    <a:gd name="connsiteY2" fmla="*/ 534367 h 946755"/>
                    <a:gd name="connsiteX3" fmla="*/ 2964363 w 3640627"/>
                    <a:gd name="connsiteY3" fmla="*/ 0 h 946755"/>
                    <a:gd name="connsiteX4" fmla="*/ 3640627 w 3640627"/>
                    <a:gd name="connsiteY4" fmla="*/ 197946 h 946755"/>
                    <a:gd name="connsiteX5" fmla="*/ 3195282 w 3640627"/>
                    <a:gd name="connsiteY5" fmla="*/ 461874 h 946755"/>
                    <a:gd name="connsiteX6" fmla="*/ 3008465 w 3640627"/>
                    <a:gd name="connsiteY6" fmla="*/ 402404 h 946755"/>
                    <a:gd name="connsiteX7" fmla="*/ 1876873 w 3640627"/>
                    <a:gd name="connsiteY7" fmla="*/ 946755 h 946755"/>
                    <a:gd name="connsiteX8" fmla="*/ 690067 w 3640627"/>
                    <a:gd name="connsiteY8" fmla="*/ 412387 h 946755"/>
                    <a:gd name="connsiteX9" fmla="*/ 523214 w 3640627"/>
                    <a:gd name="connsiteY9" fmla="*/ 482971 h 946755"/>
                    <a:gd name="connsiteX10" fmla="*/ 0 w 3640627"/>
                    <a:gd name="connsiteY10" fmla="*/ 242051 h 946755"/>
                    <a:gd name="connsiteX0" fmla="*/ 0 w 3723451"/>
                    <a:gd name="connsiteY0" fmla="*/ 242051 h 946755"/>
                    <a:gd name="connsiteX1" fmla="*/ 655168 w 3723451"/>
                    <a:gd name="connsiteY1" fmla="*/ 16495 h 946755"/>
                    <a:gd name="connsiteX2" fmla="*/ 1855778 w 3723451"/>
                    <a:gd name="connsiteY2" fmla="*/ 534367 h 946755"/>
                    <a:gd name="connsiteX3" fmla="*/ 2964363 w 3723451"/>
                    <a:gd name="connsiteY3" fmla="*/ 0 h 946755"/>
                    <a:gd name="connsiteX4" fmla="*/ 3723451 w 3723451"/>
                    <a:gd name="connsiteY4" fmla="*/ 220954 h 946755"/>
                    <a:gd name="connsiteX5" fmla="*/ 3195282 w 3723451"/>
                    <a:gd name="connsiteY5" fmla="*/ 461874 h 946755"/>
                    <a:gd name="connsiteX6" fmla="*/ 3008465 w 3723451"/>
                    <a:gd name="connsiteY6" fmla="*/ 402404 h 946755"/>
                    <a:gd name="connsiteX7" fmla="*/ 1876873 w 3723451"/>
                    <a:gd name="connsiteY7" fmla="*/ 946755 h 946755"/>
                    <a:gd name="connsiteX8" fmla="*/ 690067 w 3723451"/>
                    <a:gd name="connsiteY8" fmla="*/ 412387 h 946755"/>
                    <a:gd name="connsiteX9" fmla="*/ 523214 w 3723451"/>
                    <a:gd name="connsiteY9" fmla="*/ 482971 h 946755"/>
                    <a:gd name="connsiteX10" fmla="*/ 0 w 3723451"/>
                    <a:gd name="connsiteY10" fmla="*/ 242051 h 946755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08465 w 3723451"/>
                    <a:gd name="connsiteY6" fmla="*/ 388599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95282 w 3723451"/>
                    <a:gd name="connsiteY5" fmla="*/ 448069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690067 w 3723451"/>
                    <a:gd name="connsiteY8" fmla="*/ 398582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  <a:gd name="connsiteX0" fmla="*/ 0 w 3723451"/>
                    <a:gd name="connsiteY0" fmla="*/ 228246 h 932950"/>
                    <a:gd name="connsiteX1" fmla="*/ 655168 w 3723451"/>
                    <a:gd name="connsiteY1" fmla="*/ 2690 h 932950"/>
                    <a:gd name="connsiteX2" fmla="*/ 1855778 w 3723451"/>
                    <a:gd name="connsiteY2" fmla="*/ 520562 h 932950"/>
                    <a:gd name="connsiteX3" fmla="*/ 3001174 w 3723451"/>
                    <a:gd name="connsiteY3" fmla="*/ 0 h 932950"/>
                    <a:gd name="connsiteX4" fmla="*/ 3723451 w 3723451"/>
                    <a:gd name="connsiteY4" fmla="*/ 207149 h 932950"/>
                    <a:gd name="connsiteX5" fmla="*/ 3186079 w 3723451"/>
                    <a:gd name="connsiteY5" fmla="*/ 461874 h 932950"/>
                    <a:gd name="connsiteX6" fmla="*/ 3013067 w 3723451"/>
                    <a:gd name="connsiteY6" fmla="*/ 393200 h 932950"/>
                    <a:gd name="connsiteX7" fmla="*/ 1876873 w 3723451"/>
                    <a:gd name="connsiteY7" fmla="*/ 932950 h 932950"/>
                    <a:gd name="connsiteX8" fmla="*/ 711613 w 3723451"/>
                    <a:gd name="connsiteY8" fmla="*/ 413055 h 932950"/>
                    <a:gd name="connsiteX9" fmla="*/ 523214 w 3723451"/>
                    <a:gd name="connsiteY9" fmla="*/ 469166 h 932950"/>
                    <a:gd name="connsiteX10" fmla="*/ 0 w 3723451"/>
                    <a:gd name="connsiteY10" fmla="*/ 228246 h 932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23451" h="932950">
                      <a:moveTo>
                        <a:pt x="0" y="228246"/>
                      </a:moveTo>
                      <a:lnTo>
                        <a:pt x="655168" y="2690"/>
                      </a:lnTo>
                      <a:lnTo>
                        <a:pt x="1855778" y="520562"/>
                      </a:lnTo>
                      <a:lnTo>
                        <a:pt x="3001174" y="0"/>
                      </a:lnTo>
                      <a:lnTo>
                        <a:pt x="3723451" y="207149"/>
                      </a:lnTo>
                      <a:lnTo>
                        <a:pt x="3186079" y="461874"/>
                      </a:lnTo>
                      <a:lnTo>
                        <a:pt x="3013067" y="393200"/>
                      </a:lnTo>
                      <a:lnTo>
                        <a:pt x="1876873" y="932950"/>
                      </a:lnTo>
                      <a:lnTo>
                        <a:pt x="711613" y="413055"/>
                      </a:lnTo>
                      <a:lnTo>
                        <a:pt x="523214" y="469166"/>
                      </a:lnTo>
                      <a:lnTo>
                        <a:pt x="0" y="22824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29" name="Freeform 328"/>
                <p:cNvSpPr/>
                <p:nvPr/>
              </p:nvSpPr>
              <p:spPr bwMode="auto">
                <a:xfrm>
                  <a:off x="2536889" y="1728599"/>
                  <a:ext cx="244057" cy="97568"/>
                </a:xfrm>
                <a:custGeom>
                  <a:avLst/>
                  <a:gdLst>
                    <a:gd name="connsiteX0" fmla="*/ 55216 w 1421812"/>
                    <a:gd name="connsiteY0" fmla="*/ 0 h 800665"/>
                    <a:gd name="connsiteX1" fmla="*/ 1421812 w 1421812"/>
                    <a:gd name="connsiteY1" fmla="*/ 625807 h 800665"/>
                    <a:gd name="connsiteX2" fmla="*/ 947874 w 1421812"/>
                    <a:gd name="connsiteY2" fmla="*/ 800665 h 800665"/>
                    <a:gd name="connsiteX3" fmla="*/ 50614 w 1421812"/>
                    <a:gd name="connsiteY3" fmla="*/ 404934 h 800665"/>
                    <a:gd name="connsiteX4" fmla="*/ 0 w 1421812"/>
                    <a:gd name="connsiteY4" fmla="*/ 404934 h 800665"/>
                    <a:gd name="connsiteX5" fmla="*/ 55216 w 1421812"/>
                    <a:gd name="connsiteY5" fmla="*/ 0 h 800665"/>
                    <a:gd name="connsiteX0" fmla="*/ 4602 w 1371198"/>
                    <a:gd name="connsiteY0" fmla="*/ 0 h 800665"/>
                    <a:gd name="connsiteX1" fmla="*/ 1371198 w 1371198"/>
                    <a:gd name="connsiteY1" fmla="*/ 625807 h 800665"/>
                    <a:gd name="connsiteX2" fmla="*/ 897260 w 1371198"/>
                    <a:gd name="connsiteY2" fmla="*/ 800665 h 800665"/>
                    <a:gd name="connsiteX3" fmla="*/ 0 w 1371198"/>
                    <a:gd name="connsiteY3" fmla="*/ 404934 h 800665"/>
                    <a:gd name="connsiteX4" fmla="*/ 4602 w 1371198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0665"/>
                    <a:gd name="connsiteX1" fmla="*/ 1366596 w 1366596"/>
                    <a:gd name="connsiteY1" fmla="*/ 625807 h 800665"/>
                    <a:gd name="connsiteX2" fmla="*/ 892658 w 1366596"/>
                    <a:gd name="connsiteY2" fmla="*/ 800665 h 800665"/>
                    <a:gd name="connsiteX3" fmla="*/ 4601 w 1366596"/>
                    <a:gd name="connsiteY3" fmla="*/ 427942 h 800665"/>
                    <a:gd name="connsiteX4" fmla="*/ 0 w 1366596"/>
                    <a:gd name="connsiteY4" fmla="*/ 0 h 800665"/>
                    <a:gd name="connsiteX0" fmla="*/ 0 w 1366596"/>
                    <a:gd name="connsiteY0" fmla="*/ 0 h 809868"/>
                    <a:gd name="connsiteX1" fmla="*/ 1366596 w 1366596"/>
                    <a:gd name="connsiteY1" fmla="*/ 625807 h 809868"/>
                    <a:gd name="connsiteX2" fmla="*/ 865050 w 1366596"/>
                    <a:gd name="connsiteY2" fmla="*/ 809868 h 809868"/>
                    <a:gd name="connsiteX3" fmla="*/ 4601 w 1366596"/>
                    <a:gd name="connsiteY3" fmla="*/ 427942 h 809868"/>
                    <a:gd name="connsiteX4" fmla="*/ 0 w 1366596"/>
                    <a:gd name="connsiteY4" fmla="*/ 0 h 809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6596" h="809868">
                      <a:moveTo>
                        <a:pt x="0" y="0"/>
                      </a:moveTo>
                      <a:lnTo>
                        <a:pt x="1366596" y="625807"/>
                      </a:lnTo>
                      <a:lnTo>
                        <a:pt x="865050" y="809868"/>
                      </a:lnTo>
                      <a:lnTo>
                        <a:pt x="4601" y="427942"/>
                      </a:lnTo>
                      <a:cubicBezTo>
                        <a:pt x="-1535" y="105836"/>
                        <a:pt x="1534" y="14264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30" name="Freeform 329"/>
                <p:cNvSpPr/>
                <p:nvPr/>
              </p:nvSpPr>
              <p:spPr bwMode="auto">
                <a:xfrm>
                  <a:off x="2089977" y="1730980"/>
                  <a:ext cx="240888" cy="95187"/>
                </a:xfrm>
                <a:custGeom>
                  <a:avLst/>
                  <a:gdLst>
                    <a:gd name="connsiteX0" fmla="*/ 1329786 w 1348191"/>
                    <a:gd name="connsiteY0" fmla="*/ 0 h 809869"/>
                    <a:gd name="connsiteX1" fmla="*/ 1348191 w 1348191"/>
                    <a:gd name="connsiteY1" fmla="*/ 400333 h 809869"/>
                    <a:gd name="connsiteX2" fmla="*/ 487742 w 1348191"/>
                    <a:gd name="connsiteY2" fmla="*/ 809869 h 809869"/>
                    <a:gd name="connsiteX3" fmla="*/ 0 w 1348191"/>
                    <a:gd name="connsiteY3" fmla="*/ 630409 h 809869"/>
                    <a:gd name="connsiteX4" fmla="*/ 1329786 w 1348191"/>
                    <a:gd name="connsiteY4" fmla="*/ 0 h 809869"/>
                    <a:gd name="connsiteX0" fmla="*/ 1329786 w 1348191"/>
                    <a:gd name="connsiteY0" fmla="*/ 0 h 791462"/>
                    <a:gd name="connsiteX1" fmla="*/ 1348191 w 1348191"/>
                    <a:gd name="connsiteY1" fmla="*/ 381926 h 791462"/>
                    <a:gd name="connsiteX2" fmla="*/ 487742 w 1348191"/>
                    <a:gd name="connsiteY2" fmla="*/ 791462 h 791462"/>
                    <a:gd name="connsiteX3" fmla="*/ 0 w 1348191"/>
                    <a:gd name="connsiteY3" fmla="*/ 612002 h 791462"/>
                    <a:gd name="connsiteX4" fmla="*/ 1329786 w 1348191"/>
                    <a:gd name="connsiteY4" fmla="*/ 0 h 791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48191" h="791462">
                      <a:moveTo>
                        <a:pt x="1329786" y="0"/>
                      </a:moveTo>
                      <a:lnTo>
                        <a:pt x="1348191" y="381926"/>
                      </a:lnTo>
                      <a:lnTo>
                        <a:pt x="487742" y="791462"/>
                      </a:lnTo>
                      <a:lnTo>
                        <a:pt x="0" y="612002"/>
                      </a:lnTo>
                      <a:lnTo>
                        <a:pt x="1329786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331" name="Straight Connector 330"/>
                <p:cNvCxnSpPr>
                  <a:endCxn id="326" idx="2"/>
                </p:cNvCxnSpPr>
                <p:nvPr/>
              </p:nvCxnSpPr>
              <p:spPr bwMode="auto">
                <a:xfrm flipH="1" flipV="1">
                  <a:off x="1871277" y="1735739"/>
                  <a:ext cx="3169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 bwMode="auto">
                <a:xfrm flipH="1" flipV="1">
                  <a:off x="2996477" y="1733359"/>
                  <a:ext cx="3171" cy="123743"/>
                </a:xfrm>
                <a:prstGeom prst="line">
                  <a:avLst/>
                </a:prstGeom>
                <a:ln w="6350" cmpd="sng">
                  <a:solidFill>
                    <a:schemeClr val="tx1"/>
                  </a:solidFill>
                </a:ln>
                <a:effectLst>
                  <a:outerShdw blurRad="40005" dist="19939" dir="5400000" algn="tl" rotWithShape="0">
                    <a:srgbClr val="000000">
                      <a:alpha val="38000"/>
                    </a:srgbClr>
                  </a:outerShdw>
                </a:effectLst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1" name="Group 320"/>
              <p:cNvGrpSpPr/>
              <p:nvPr/>
            </p:nvGrpSpPr>
            <p:grpSpPr>
              <a:xfrm>
                <a:off x="7876581" y="5223365"/>
                <a:ext cx="466894" cy="369332"/>
                <a:chOff x="599495" y="1708643"/>
                <a:chExt cx="491778" cy="409344"/>
              </a:xfrm>
            </p:grpSpPr>
            <p:sp>
              <p:nvSpPr>
                <p:cNvPr id="322" name="Oval 321"/>
                <p:cNvSpPr/>
                <p:nvPr/>
              </p:nvSpPr>
              <p:spPr bwMode="auto">
                <a:xfrm>
                  <a:off x="725417" y="1787240"/>
                  <a:ext cx="356365" cy="231962"/>
                </a:xfrm>
                <a:prstGeom prst="ellipse">
                  <a:avLst/>
                </a:prstGeom>
                <a:solidFill>
                  <a:schemeClr val="bg1">
                    <a:alpha val="76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3" name="TextBox 322"/>
                <p:cNvSpPr txBox="1"/>
                <p:nvPr/>
              </p:nvSpPr>
              <p:spPr>
                <a:xfrm>
                  <a:off x="599495" y="1708643"/>
                  <a:ext cx="491778" cy="4093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  X</a:t>
                  </a:r>
                </a:p>
              </p:txBody>
            </p:sp>
          </p:grpSp>
        </p:grpSp>
        <p:cxnSp>
          <p:nvCxnSpPr>
            <p:cNvPr id="318" name="Straight Connector 317"/>
            <p:cNvCxnSpPr/>
            <p:nvPr/>
          </p:nvCxnSpPr>
          <p:spPr bwMode="auto">
            <a:xfrm flipH="1">
              <a:off x="7133690" y="5764030"/>
              <a:ext cx="870024" cy="999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3" name="Group 332"/>
          <p:cNvGrpSpPr/>
          <p:nvPr/>
        </p:nvGrpSpPr>
        <p:grpSpPr>
          <a:xfrm>
            <a:off x="5713444" y="2600984"/>
            <a:ext cx="872159" cy="788717"/>
            <a:chOff x="5713444" y="2379268"/>
            <a:chExt cx="872159" cy="788717"/>
          </a:xfrm>
        </p:grpSpPr>
        <p:sp>
          <p:nvSpPr>
            <p:cNvPr id="334" name="AutoShape 118"/>
            <p:cNvSpPr>
              <a:spLocks noChangeArrowheads="1"/>
            </p:cNvSpPr>
            <p:nvPr/>
          </p:nvSpPr>
          <p:spPr bwMode="auto">
            <a:xfrm rot="17597965">
              <a:off x="5467382" y="2625330"/>
              <a:ext cx="768350" cy="276226"/>
            </a:xfrm>
            <a:prstGeom prst="leftArrow">
              <a:avLst>
                <a:gd name="adj1" fmla="val 50000"/>
                <a:gd name="adj2" fmla="val 6954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" name="Text Box 119"/>
            <p:cNvSpPr txBox="1">
              <a:spLocks noChangeArrowheads="1"/>
            </p:cNvSpPr>
            <p:nvPr/>
          </p:nvSpPr>
          <p:spPr bwMode="auto">
            <a:xfrm>
              <a:off x="5848435" y="2887139"/>
              <a:ext cx="737168" cy="280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en-US" sz="1400" i="1" dirty="0">
                  <a:solidFill>
                    <a:srgbClr val="CC0000"/>
                  </a:solidFill>
                </a:rPr>
                <a:t>AS3,X </a:t>
              </a:r>
            </a:p>
          </p:txBody>
        </p:sp>
      </p:grpSp>
      <p:grpSp>
        <p:nvGrpSpPr>
          <p:cNvPr id="336" name="Group 335"/>
          <p:cNvGrpSpPr/>
          <p:nvPr/>
        </p:nvGrpSpPr>
        <p:grpSpPr>
          <a:xfrm>
            <a:off x="2240503" y="2660320"/>
            <a:ext cx="1126397" cy="993049"/>
            <a:chOff x="2240503" y="2438604"/>
            <a:chExt cx="1126397" cy="993049"/>
          </a:xfrm>
        </p:grpSpPr>
        <p:sp>
          <p:nvSpPr>
            <p:cNvPr id="337" name="Text Box 119"/>
            <p:cNvSpPr txBox="1">
              <a:spLocks noChangeArrowheads="1"/>
            </p:cNvSpPr>
            <p:nvPr/>
          </p:nvSpPr>
          <p:spPr bwMode="auto">
            <a:xfrm>
              <a:off x="2240503" y="3150807"/>
              <a:ext cx="1126397" cy="280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en-US" sz="1400" i="1" dirty="0">
                  <a:solidFill>
                    <a:srgbClr val="CC0000"/>
                  </a:solidFill>
                </a:rPr>
                <a:t>AS1,AS3,X </a:t>
              </a:r>
            </a:p>
          </p:txBody>
        </p:sp>
        <p:sp>
          <p:nvSpPr>
            <p:cNvPr id="338" name="AutoShape 118"/>
            <p:cNvSpPr>
              <a:spLocks noChangeArrowheads="1"/>
            </p:cNvSpPr>
            <p:nvPr/>
          </p:nvSpPr>
          <p:spPr bwMode="auto">
            <a:xfrm rot="14228333">
              <a:off x="2734864" y="2684666"/>
              <a:ext cx="768350" cy="276225"/>
            </a:xfrm>
            <a:prstGeom prst="leftArrow">
              <a:avLst>
                <a:gd name="adj1" fmla="val 50000"/>
                <a:gd name="adj2" fmla="val 6954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340" name="Straight Arrow Connector 339"/>
          <p:cNvCxnSpPr/>
          <p:nvPr/>
        </p:nvCxnSpPr>
        <p:spPr bwMode="auto">
          <a:xfrm flipH="1">
            <a:off x="4912930" y="3654209"/>
            <a:ext cx="357050" cy="28859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2" name="Straight Arrow Connector 341"/>
          <p:cNvCxnSpPr/>
          <p:nvPr/>
        </p:nvCxnSpPr>
        <p:spPr bwMode="auto">
          <a:xfrm>
            <a:off x="3885547" y="3671141"/>
            <a:ext cx="413648" cy="29691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3" name="Straight Connector 342"/>
          <p:cNvCxnSpPr>
            <a:stCxn id="262" idx="1"/>
          </p:cNvCxnSpPr>
          <p:nvPr/>
        </p:nvCxnSpPr>
        <p:spPr bwMode="auto">
          <a:xfrm flipH="1">
            <a:off x="3046901" y="2381069"/>
            <a:ext cx="2716814" cy="1439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4" name="TextBox 353"/>
          <p:cNvSpPr txBox="1"/>
          <p:nvPr/>
        </p:nvSpPr>
        <p:spPr>
          <a:xfrm>
            <a:off x="6713852" y="3668010"/>
            <a:ext cx="1860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OSPF link weights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72921" y="3471742"/>
            <a:ext cx="527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606060"/>
                </a:solidFill>
              </a:rPr>
              <a:t>201</a:t>
            </a:r>
            <a:endParaRPr lang="en-US" i="1" dirty="0">
              <a:solidFill>
                <a:srgbClr val="606060"/>
              </a:solidFill>
            </a:endParaRPr>
          </a:p>
        </p:txBody>
      </p:sp>
      <p:sp>
        <p:nvSpPr>
          <p:cNvPr id="357" name="TextBox 356"/>
          <p:cNvSpPr txBox="1"/>
          <p:nvPr/>
        </p:nvSpPr>
        <p:spPr>
          <a:xfrm>
            <a:off x="4531886" y="3127836"/>
            <a:ext cx="527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606060"/>
                </a:solidFill>
              </a:rPr>
              <a:t>152</a:t>
            </a:r>
            <a:endParaRPr lang="en-US" i="1" dirty="0">
              <a:solidFill>
                <a:srgbClr val="606060"/>
              </a:solidFill>
            </a:endParaRPr>
          </a:p>
        </p:txBody>
      </p:sp>
      <p:sp>
        <p:nvSpPr>
          <p:cNvPr id="358" name="TextBox 357"/>
          <p:cNvSpPr txBox="1"/>
          <p:nvPr/>
        </p:nvSpPr>
        <p:spPr>
          <a:xfrm>
            <a:off x="5012749" y="2966393"/>
            <a:ext cx="5144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606060"/>
                </a:solidFill>
              </a:rPr>
              <a:t>112</a:t>
            </a:r>
            <a:endParaRPr lang="en-US" i="1" dirty="0">
              <a:solidFill>
                <a:srgbClr val="606060"/>
              </a:solidFill>
            </a:endParaRPr>
          </a:p>
        </p:txBody>
      </p:sp>
      <p:sp>
        <p:nvSpPr>
          <p:cNvPr id="359" name="TextBox 358"/>
          <p:cNvSpPr txBox="1"/>
          <p:nvPr/>
        </p:nvSpPr>
        <p:spPr>
          <a:xfrm>
            <a:off x="4662388" y="3433508"/>
            <a:ext cx="527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606060"/>
                </a:solidFill>
              </a:rPr>
              <a:t>263</a:t>
            </a:r>
            <a:endParaRPr lang="en-US" i="1" dirty="0">
              <a:solidFill>
                <a:srgbClr val="60606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D898D-F9A3-E241-91D0-5625106A0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FFDE57-CFFE-814D-B3F1-3314434BC427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202" name="Rectangle 2">
            <a:extLst>
              <a:ext uri="{FF2B5EF4-FFF2-40B4-BE49-F238E27FC236}">
                <a16:creationId xmlns:a16="http://schemas.microsoft.com/office/drawing/2014/main" id="{E8B64D47-E11D-A341-A99B-BB71C870B8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76078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A dive into the BGP policies</a:t>
            </a:r>
          </a:p>
        </p:txBody>
      </p:sp>
    </p:spTree>
    <p:extLst>
      <p:ext uri="{BB962C8B-B14F-4D97-AF65-F5344CB8AC3E}">
        <p14:creationId xmlns:p14="http://schemas.microsoft.com/office/powerpoint/2010/main" val="17355459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230CB628-B7CB-2C48-AE95-B6592A2F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0077B9-0CFE-4341-B9B4-D7FE69E0D5F3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9612FE41-C2B5-0D43-AB17-EDDE5EF438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265113"/>
            <a:ext cx="8558212" cy="635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altLang="zh-CN">
                <a:ea typeface="宋体" charset="0"/>
                <a:cs typeface="宋体" charset="0"/>
              </a:rPr>
              <a:t>Nontransit vs. Transit ASes</a:t>
            </a:r>
          </a:p>
        </p:txBody>
      </p:sp>
      <p:sp>
        <p:nvSpPr>
          <p:cNvPr id="17412" name="Line 4">
            <a:extLst>
              <a:ext uri="{FF2B5EF4-FFF2-40B4-BE49-F238E27FC236}">
                <a16:creationId xmlns:a16="http://schemas.microsoft.com/office/drawing/2014/main" id="{3164FB02-502B-4642-8722-6662A5D2A8B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2895600"/>
            <a:ext cx="1447800" cy="1600200"/>
          </a:xfrm>
          <a:prstGeom prst="line">
            <a:avLst/>
          </a:prstGeom>
          <a:noFill/>
          <a:ln w="57150" cmpd="thickThin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7414" name="Line 6">
            <a:extLst>
              <a:ext uri="{FF2B5EF4-FFF2-40B4-BE49-F238E27FC236}">
                <a16:creationId xmlns:a16="http://schemas.microsoft.com/office/drawing/2014/main" id="{5012BC6D-7BD2-EA46-A481-D119505725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00600" y="2819400"/>
            <a:ext cx="762000" cy="1411288"/>
          </a:xfrm>
          <a:prstGeom prst="line">
            <a:avLst/>
          </a:prstGeom>
          <a:noFill/>
          <a:ln w="57150" cmpd="thinThick">
            <a:solidFill>
              <a:srgbClr val="FF00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pic>
        <p:nvPicPr>
          <p:cNvPr id="17415" name="Picture 7">
            <a:extLst>
              <a:ext uri="{FF2B5EF4-FFF2-40B4-BE49-F238E27FC236}">
                <a16:creationId xmlns:a16="http://schemas.microsoft.com/office/drawing/2014/main" id="{E3CA594F-08B3-F446-8CAD-69C0F933221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57400"/>
            <a:ext cx="2057400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418" name="Picture 10">
            <a:extLst>
              <a:ext uri="{FF2B5EF4-FFF2-40B4-BE49-F238E27FC236}">
                <a16:creationId xmlns:a16="http://schemas.microsoft.com/office/drawing/2014/main" id="{B5D0CF08-F83B-0840-8D36-B19615DC625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038600"/>
            <a:ext cx="1920875" cy="10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420" name="Picture 12">
            <a:extLst>
              <a:ext uri="{FF2B5EF4-FFF2-40B4-BE49-F238E27FC236}">
                <a16:creationId xmlns:a16="http://schemas.microsoft.com/office/drawing/2014/main" id="{12C0916C-92A2-FF4B-A16A-F706E3A44BF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47800"/>
            <a:ext cx="2435225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423" name="Line 15">
            <a:extLst>
              <a:ext uri="{FF2B5EF4-FFF2-40B4-BE49-F238E27FC236}">
                <a16:creationId xmlns:a16="http://schemas.microsoft.com/office/drawing/2014/main" id="{9F457F1A-71ED-4242-BD64-A276AC6D52B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1905000"/>
            <a:ext cx="2057400" cy="22860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7424" name="Line 16">
            <a:extLst>
              <a:ext uri="{FF2B5EF4-FFF2-40B4-BE49-F238E27FC236}">
                <a16:creationId xmlns:a16="http://schemas.microsoft.com/office/drawing/2014/main" id="{2EB6A620-92F0-D14F-8A63-4A8E73C18F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1143000"/>
            <a:ext cx="1676400" cy="310197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charset="0"/>
              <a:ea typeface="ＭＳ Ｐゴシック" charset="0"/>
              <a:cs typeface="+mn-cs"/>
            </a:endParaRPr>
          </a:p>
        </p:txBody>
      </p:sp>
      <p:sp>
        <p:nvSpPr>
          <p:cNvPr id="17432" name="Rectangle 24">
            <a:extLst>
              <a:ext uri="{FF2B5EF4-FFF2-40B4-BE49-F238E27FC236}">
                <a16:creationId xmlns:a16="http://schemas.microsoft.com/office/drawing/2014/main" id="{BCF3A08A-8CDE-0C45-9A79-EC411F17F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438400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ISP 1</a:t>
            </a:r>
          </a:p>
        </p:txBody>
      </p:sp>
      <p:sp>
        <p:nvSpPr>
          <p:cNvPr id="17435" name="Rectangle 27">
            <a:extLst>
              <a:ext uri="{FF2B5EF4-FFF2-40B4-BE49-F238E27FC236}">
                <a16:creationId xmlns:a16="http://schemas.microsoft.com/office/drawing/2014/main" id="{29AA03BA-DD1A-334D-9969-D03B55D40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133600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ISP 2</a:t>
            </a:r>
          </a:p>
        </p:txBody>
      </p:sp>
      <p:sp>
        <p:nvSpPr>
          <p:cNvPr id="17436" name="Text Box 28">
            <a:extLst>
              <a:ext uri="{FF2B5EF4-FFF2-40B4-BE49-F238E27FC236}">
                <a16:creationId xmlns:a16="http://schemas.microsoft.com/office/drawing/2014/main" id="{48ED1D7D-A48D-5140-AE4C-FC2DF669A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419600"/>
            <a:ext cx="28003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Nontransit 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might be a corporate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or campus network.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Could be a “content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宋体" panose="02010600030101010101" pitchFamily="2" charset="-122"/>
                <a:cs typeface="+mn-cs"/>
              </a:rPr>
              <a:t>provider”</a:t>
            </a:r>
          </a:p>
        </p:txBody>
      </p:sp>
      <p:sp>
        <p:nvSpPr>
          <p:cNvPr id="17441" name="Text Box 33">
            <a:extLst>
              <a:ext uri="{FF2B5EF4-FFF2-40B4-BE49-F238E27FC236}">
                <a16:creationId xmlns:a16="http://schemas.microsoft.com/office/drawing/2014/main" id="{B98B771F-1365-E74D-9E7B-0A6A70297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351338"/>
            <a:ext cx="1217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NET A</a:t>
            </a:r>
          </a:p>
        </p:txBody>
      </p:sp>
      <p:sp>
        <p:nvSpPr>
          <p:cNvPr id="17442" name="Text Box 34">
            <a:extLst>
              <a:ext uri="{FF2B5EF4-FFF2-40B4-BE49-F238E27FC236}">
                <a16:creationId xmlns:a16="http://schemas.microsoft.com/office/drawing/2014/main" id="{E807AC08-48F8-5342-A2AA-EECC8D371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495800"/>
            <a:ext cx="39084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Traffic NEVER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flows from ISP 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through NET A to ISP 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(At least not intentionally!)</a:t>
            </a:r>
          </a:p>
        </p:txBody>
      </p:sp>
      <p:grpSp>
        <p:nvGrpSpPr>
          <p:cNvPr id="19471" name="Group 36">
            <a:extLst>
              <a:ext uri="{FF2B5EF4-FFF2-40B4-BE49-F238E27FC236}">
                <a16:creationId xmlns:a16="http://schemas.microsoft.com/office/drawing/2014/main" id="{E2AF3D3F-EB96-7741-8802-4F0CA758480E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5943600"/>
            <a:ext cx="3200400" cy="762000"/>
            <a:chOff x="3264" y="3456"/>
            <a:chExt cx="2016" cy="480"/>
          </a:xfrm>
        </p:grpSpPr>
        <p:sp>
          <p:nvSpPr>
            <p:cNvPr id="17427" name="Line 19">
              <a:extLst>
                <a:ext uri="{FF2B5EF4-FFF2-40B4-BE49-F238E27FC236}">
                  <a16:creationId xmlns:a16="http://schemas.microsoft.com/office/drawing/2014/main" id="{311FE14A-B7D0-3C43-84F0-C9DE6A6074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04" y="3696"/>
              <a:ext cx="880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  <p:sp>
          <p:nvSpPr>
            <p:cNvPr id="17428" name="Rectangle 20">
              <a:extLst>
                <a:ext uri="{FF2B5EF4-FFF2-40B4-BE49-F238E27FC236}">
                  <a16:creationId xmlns:a16="http://schemas.microsoft.com/office/drawing/2014/main" id="{D8241337-5201-1849-8A47-C0892F5AB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4" y="3566"/>
              <a:ext cx="8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charset="0"/>
                  <a:ea typeface="宋体" charset="0"/>
                  <a:cs typeface="宋体" charset="0"/>
                </a:rPr>
                <a:t>IP traffic</a:t>
              </a:r>
            </a:p>
          </p:txBody>
        </p:sp>
        <p:sp>
          <p:nvSpPr>
            <p:cNvPr id="17443" name="Rectangle 35">
              <a:extLst>
                <a:ext uri="{FF2B5EF4-FFF2-40B4-BE49-F238E27FC236}">
                  <a16:creationId xmlns:a16="http://schemas.microsoft.com/office/drawing/2014/main" id="{62814BA8-DCE2-B047-BE49-95F9403D9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456"/>
              <a:ext cx="201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17445" name="Text Box 37">
            <a:extLst>
              <a:ext uri="{FF2B5EF4-FFF2-40B4-BE49-F238E27FC236}">
                <a16:creationId xmlns:a16="http://schemas.microsoft.com/office/drawing/2014/main" id="{14C345CD-AE8A-4B4B-8CB6-1CA82C8DC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0" y="1981200"/>
            <a:ext cx="22542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Internet Service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providers (often)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have transit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charset="0"/>
                <a:ea typeface="宋体" charset="0"/>
                <a:cs typeface="宋体" charset="0"/>
              </a:rPr>
              <a:t>networks</a:t>
            </a:r>
          </a:p>
        </p:txBody>
      </p:sp>
    </p:spTree>
    <p:extLst>
      <p:ext uri="{BB962C8B-B14F-4D97-AF65-F5344CB8AC3E}">
        <p14:creationId xmlns:p14="http://schemas.microsoft.com/office/powerpoint/2010/main" val="194431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Slide Number Placeholder 1">
            <a:extLst>
              <a:ext uri="{FF2B5EF4-FFF2-40B4-BE49-F238E27FC236}">
                <a16:creationId xmlns:a16="http://schemas.microsoft.com/office/drawing/2014/main" id="{F15CFFE2-1B87-E301-5C6D-D86FC8B731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37E55A-B899-504C-BA76-8AD7819DFFDD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1314" name="Rectangle 4">
            <a:extLst>
              <a:ext uri="{FF2B5EF4-FFF2-40B4-BE49-F238E27FC236}">
                <a16:creationId xmlns:a16="http://schemas.microsoft.com/office/drawing/2014/main" id="{002D5412-CDDC-A17E-BB2D-89E9F7FDA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1315" name="Picture 4">
            <a:extLst>
              <a:ext uri="{FF2B5EF4-FFF2-40B4-BE49-F238E27FC236}">
                <a16:creationId xmlns:a16="http://schemas.microsoft.com/office/drawing/2014/main" id="{17D1F443-3325-EDBE-1A9D-65C300D36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601C3B-7AD8-69E5-E704-B34D67D4FA1B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C418472F-BF78-1108-D660-4CF55A11B1A3}"/>
              </a:ext>
            </a:extLst>
          </p:cNvPr>
          <p:cNvSpPr/>
          <p:nvPr/>
        </p:nvSpPr>
        <p:spPr>
          <a:xfrm>
            <a:off x="5032375" y="804863"/>
            <a:ext cx="3530600" cy="1666875"/>
          </a:xfrm>
          <a:prstGeom prst="wedgeRoundRectCallout">
            <a:avLst>
              <a:gd name="adj1" fmla="val -46733"/>
              <a:gd name="adj2" fmla="val 8580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(2) R1 encapsulates the data in Ethernet frame.</a:t>
            </a: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Source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: R1’s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Dest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: H1’s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Number Placeholder 1">
            <a:extLst>
              <a:ext uri="{FF2B5EF4-FFF2-40B4-BE49-F238E27FC236}">
                <a16:creationId xmlns:a16="http://schemas.microsoft.com/office/drawing/2014/main" id="{DD1AA2D5-100F-2396-CD05-29048CC833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25E13A-6595-1846-88C8-61E07DBB030B}" type="slidenum">
              <a:rPr lang="en-US" altLang="en-US" sz="1200" smtClean="0">
                <a:solidFill>
                  <a:srgbClr val="898989"/>
                </a:solidFill>
                <a:latin typeface="Courier New" panose="02070309020205020404" pitchFamily="49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  <a:latin typeface="Courier New" panose="02070309020205020404" pitchFamily="49" charset="0"/>
            </a:endParaRPr>
          </a:p>
        </p:txBody>
      </p:sp>
      <p:sp>
        <p:nvSpPr>
          <p:cNvPr id="142338" name="Rectangle 4">
            <a:extLst>
              <a:ext uri="{FF2B5EF4-FFF2-40B4-BE49-F238E27FC236}">
                <a16:creationId xmlns:a16="http://schemas.microsoft.com/office/drawing/2014/main" id="{F269C521-5D03-BBE0-B3E1-6EF83BA05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7313"/>
            <a:ext cx="77724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0">
                <a:solidFill>
                  <a:srgbClr val="000090"/>
                </a:solidFill>
              </a:rPr>
              <a:t>802.11 Frame: The secret of Address-3</a:t>
            </a:r>
          </a:p>
        </p:txBody>
      </p:sp>
      <p:pic>
        <p:nvPicPr>
          <p:cNvPr id="142339" name="Picture 4">
            <a:extLst>
              <a:ext uri="{FF2B5EF4-FFF2-40B4-BE49-F238E27FC236}">
                <a16:creationId xmlns:a16="http://schemas.microsoft.com/office/drawing/2014/main" id="{489F6200-F56E-F1D6-9377-E741749A3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490663"/>
            <a:ext cx="669925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5656BA-8325-2F23-62BC-4513613A84B4}"/>
              </a:ext>
            </a:extLst>
          </p:cNvPr>
          <p:cNvSpPr txBox="1"/>
          <p:nvPr/>
        </p:nvSpPr>
        <p:spPr>
          <a:xfrm>
            <a:off x="273050" y="987425"/>
            <a:ext cx="4298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+mn-lt"/>
              </a:rPr>
              <a:t>Case 1: Router R1 send data to host H1</a:t>
            </a: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5AA10BFC-971B-5C7C-EF2D-ECC061D9829C}"/>
              </a:ext>
            </a:extLst>
          </p:cNvPr>
          <p:cNvSpPr/>
          <p:nvPr/>
        </p:nvSpPr>
        <p:spPr>
          <a:xfrm>
            <a:off x="3535363" y="4533900"/>
            <a:ext cx="3530600" cy="2187575"/>
          </a:xfrm>
          <a:prstGeom prst="wedgeRoundRectCallout">
            <a:avLst>
              <a:gd name="adj1" fmla="val -67453"/>
              <a:gd name="adj2" fmla="val -9245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(3) AP converts the Ethernet (802.3) frame to </a:t>
            </a:r>
            <a:r>
              <a:rPr lang="en-US" dirty="0" err="1">
                <a:solidFill>
                  <a:schemeClr val="tx1"/>
                </a:solidFill>
              </a:rPr>
              <a:t>WiFi</a:t>
            </a:r>
            <a:r>
              <a:rPr lang="en-US" dirty="0">
                <a:solidFill>
                  <a:schemeClr val="tx1"/>
                </a:solidFill>
              </a:rPr>
              <a:t> frame (802.11).</a:t>
            </a:r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1: H1’s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2: AP’s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/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Addr</a:t>
            </a:r>
            <a:r>
              <a:rPr lang="en-US" dirty="0">
                <a:solidFill>
                  <a:schemeClr val="tx1"/>
                </a:solidFill>
              </a:rPr>
              <a:t> 3: R1’s MAC </a:t>
            </a:r>
            <a:r>
              <a:rPr lang="en-US" dirty="0" err="1">
                <a:solidFill>
                  <a:schemeClr val="tx1"/>
                </a:solidFill>
              </a:rPr>
              <a:t>addr</a:t>
            </a:r>
            <a:endParaRPr lang="en-US" dirty="0"/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20172</TotalTime>
  <Words>3367</Words>
  <Application>Microsoft Macintosh PowerPoint</Application>
  <PresentationFormat>On-screen Show (4:3)</PresentationFormat>
  <Paragraphs>812</Paragraphs>
  <Slides>75</Slides>
  <Notes>30</Notes>
  <HiddenSlides>17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75</vt:i4>
      </vt:variant>
    </vt:vector>
  </HeadingPairs>
  <TitlesOfParts>
    <vt:vector size="94" baseType="lpstr">
      <vt:lpstr>ＭＳ Ｐゴシック</vt:lpstr>
      <vt:lpstr>宋体</vt:lpstr>
      <vt:lpstr>Arial</vt:lpstr>
      <vt:lpstr>Arial Black</vt:lpstr>
      <vt:lpstr>Calibri</vt:lpstr>
      <vt:lpstr>Calibri Light</vt:lpstr>
      <vt:lpstr>Comic Sans MS</vt:lpstr>
      <vt:lpstr>Courier New</vt:lpstr>
      <vt:lpstr>Gill Sans MT</vt:lpstr>
      <vt:lpstr>Helvetica</vt:lpstr>
      <vt:lpstr>Lato</vt:lpstr>
      <vt:lpstr>Lucida Bright</vt:lpstr>
      <vt:lpstr>Raleway</vt:lpstr>
      <vt:lpstr>Times New Roman</vt:lpstr>
      <vt:lpstr>Wingdings</vt:lpstr>
      <vt:lpstr>ZapfDingbats</vt:lpstr>
      <vt:lpstr>1_Office Theme</vt:lpstr>
      <vt:lpstr>Streamline</vt:lpstr>
      <vt:lpstr>Custom Design</vt:lpstr>
      <vt:lpstr>PowerPoint Presentation</vt:lpstr>
      <vt:lpstr>WiFi: IEEE 802.11 Wireless LANs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WiFi: IEEE 802.11 Wireless LANs</vt:lpstr>
      <vt:lpstr>WiFi: Advanced features</vt:lpstr>
      <vt:lpstr>PowerPoint Presentation</vt:lpstr>
      <vt:lpstr>PowerPoint Presentation</vt:lpstr>
      <vt:lpstr>PowerPoint Presentation</vt:lpstr>
      <vt:lpstr>PowerPoint Presentation</vt:lpstr>
      <vt:lpstr>Cellular networks: the first hop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Mobility in Wireless Networks</vt:lpstr>
      <vt:lpstr>What is mobility?</vt:lpstr>
      <vt:lpstr>Mobility: approaches</vt:lpstr>
      <vt:lpstr>Mobility: vocabulary</vt:lpstr>
      <vt:lpstr>Mobility: more vocabulary</vt:lpstr>
      <vt:lpstr>Mobility: approaches</vt:lpstr>
      <vt:lpstr>Mobility: registration</vt:lpstr>
      <vt:lpstr>Mobility via indirect routing</vt:lpstr>
      <vt:lpstr>PowerPoint Presentation</vt:lpstr>
      <vt:lpstr>Mobility via indirect routing</vt:lpstr>
      <vt:lpstr>Indirect Routing: comments</vt:lpstr>
      <vt:lpstr>Mobility via direct routing</vt:lpstr>
      <vt:lpstr>Mobility via direct routing</vt:lpstr>
      <vt:lpstr>PowerPoint Presentation</vt:lpstr>
      <vt:lpstr>Inter-domain routing</vt:lpstr>
      <vt:lpstr>PowerPoint Presentation</vt:lpstr>
      <vt:lpstr>Making routing scalable</vt:lpstr>
      <vt:lpstr>Autonomous Routing Domains</vt:lpstr>
      <vt:lpstr>Autonomous Systems (ASes)</vt:lpstr>
      <vt:lpstr>AS Numbers (ASNs)</vt:lpstr>
      <vt:lpstr>Interdomain routing = routing between autonomous systems</vt:lpstr>
      <vt:lpstr>Internet approach to scalable routing</vt:lpstr>
      <vt:lpstr>Interconnected ASes</vt:lpstr>
      <vt:lpstr>PowerPoint Presentation</vt:lpstr>
      <vt:lpstr>Intra-AS Routing</vt:lpstr>
      <vt:lpstr>OSPF (Open Shortest Path First)</vt:lpstr>
      <vt:lpstr>OSPF “advanced” features</vt:lpstr>
      <vt:lpstr>Hierarchical OSPF</vt:lpstr>
      <vt:lpstr>Hierarchical OSPF</vt:lpstr>
      <vt:lpstr>Inter-AS tasks</vt:lpstr>
      <vt:lpstr>PowerPoint Presentation</vt:lpstr>
      <vt:lpstr>Internet inter-AS routing: BGP</vt:lpstr>
      <vt:lpstr>eBGP, iBGP connections</vt:lpstr>
      <vt:lpstr>BGP basics</vt:lpstr>
      <vt:lpstr>BGP basics</vt:lpstr>
      <vt:lpstr>BGP basics</vt:lpstr>
      <vt:lpstr>Path attributes and BGP routes</vt:lpstr>
      <vt:lpstr>BGP path advertisement</vt:lpstr>
      <vt:lpstr>BGP path advertisement</vt:lpstr>
      <vt:lpstr>BGP messages</vt:lpstr>
      <vt:lpstr>BGP, OSPF, forwarding table entries</vt:lpstr>
      <vt:lpstr>BGP, OSPF, forwarding table entries</vt:lpstr>
      <vt:lpstr>BGP route selection</vt:lpstr>
      <vt:lpstr>Hot Potato Routing</vt:lpstr>
      <vt:lpstr>A dive into the BGP policies</vt:lpstr>
      <vt:lpstr>Nontransit vs. Transit ASes</vt:lpstr>
    </vt:vector>
  </TitlesOfParts>
  <Company>Princeton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</dc:title>
  <dc:creator>Kai Li</dc:creator>
  <cp:lastModifiedBy>Nirupam Roy</cp:lastModifiedBy>
  <cp:revision>1364</cp:revision>
  <dcterms:created xsi:type="dcterms:W3CDTF">2012-02-13T00:10:32Z</dcterms:created>
  <dcterms:modified xsi:type="dcterms:W3CDTF">2024-04-25T17:48:08Z</dcterms:modified>
</cp:coreProperties>
</file>