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87"/>
  </p:notesMasterIdLst>
  <p:handoutMasterIdLst>
    <p:handoutMasterId r:id="rId88"/>
  </p:handoutMasterIdLst>
  <p:sldIdLst>
    <p:sldId id="1532" r:id="rId4"/>
    <p:sldId id="1694" r:id="rId5"/>
    <p:sldId id="1682" r:id="rId6"/>
    <p:sldId id="1533" r:id="rId7"/>
    <p:sldId id="737" r:id="rId8"/>
    <p:sldId id="570" r:id="rId9"/>
    <p:sldId id="571" r:id="rId10"/>
    <p:sldId id="572" r:id="rId11"/>
    <p:sldId id="1683" r:id="rId12"/>
    <p:sldId id="738" r:id="rId13"/>
    <p:sldId id="739" r:id="rId14"/>
    <p:sldId id="1534" r:id="rId15"/>
    <p:sldId id="741" r:id="rId16"/>
    <p:sldId id="742" r:id="rId17"/>
    <p:sldId id="743" r:id="rId18"/>
    <p:sldId id="744" r:id="rId19"/>
    <p:sldId id="745" r:id="rId20"/>
    <p:sldId id="740" r:id="rId21"/>
    <p:sldId id="1535" r:id="rId22"/>
    <p:sldId id="747" r:id="rId23"/>
    <p:sldId id="748" r:id="rId24"/>
    <p:sldId id="749" r:id="rId25"/>
    <p:sldId id="1696" r:id="rId26"/>
    <p:sldId id="1685" r:id="rId27"/>
    <p:sldId id="1686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1687" r:id="rId37"/>
    <p:sldId id="1688" r:id="rId38"/>
    <p:sldId id="507" r:id="rId39"/>
    <p:sldId id="508" r:id="rId40"/>
    <p:sldId id="536" r:id="rId41"/>
    <p:sldId id="509" r:id="rId42"/>
    <p:sldId id="510" r:id="rId43"/>
    <p:sldId id="513" r:id="rId44"/>
    <p:sldId id="270" r:id="rId45"/>
    <p:sldId id="271" r:id="rId46"/>
    <p:sldId id="273" r:id="rId47"/>
    <p:sldId id="505" r:id="rId48"/>
    <p:sldId id="565" r:id="rId49"/>
    <p:sldId id="277" r:id="rId50"/>
    <p:sldId id="546" r:id="rId51"/>
    <p:sldId id="396" r:id="rId52"/>
    <p:sldId id="398" r:id="rId53"/>
    <p:sldId id="400" r:id="rId54"/>
    <p:sldId id="284" r:id="rId55"/>
    <p:sldId id="1536" r:id="rId56"/>
    <p:sldId id="525" r:id="rId57"/>
    <p:sldId id="524" r:id="rId58"/>
    <p:sldId id="533" r:id="rId59"/>
    <p:sldId id="462" r:id="rId60"/>
    <p:sldId id="519" r:id="rId61"/>
    <p:sldId id="275" r:id="rId62"/>
    <p:sldId id="1689" r:id="rId63"/>
    <p:sldId id="550" r:id="rId64"/>
    <p:sldId id="551" r:id="rId65"/>
    <p:sldId id="404" r:id="rId66"/>
    <p:sldId id="278" r:id="rId67"/>
    <p:sldId id="483" r:id="rId68"/>
    <p:sldId id="520" r:id="rId69"/>
    <p:sldId id="280" r:id="rId70"/>
    <p:sldId id="458" r:id="rId71"/>
    <p:sldId id="459" r:id="rId72"/>
    <p:sldId id="402" r:id="rId73"/>
    <p:sldId id="263" r:id="rId74"/>
    <p:sldId id="264" r:id="rId75"/>
    <p:sldId id="268" r:id="rId76"/>
    <p:sldId id="265" r:id="rId77"/>
    <p:sldId id="702" r:id="rId78"/>
    <p:sldId id="703" r:id="rId79"/>
    <p:sldId id="704" r:id="rId80"/>
    <p:sldId id="269" r:id="rId81"/>
    <p:sldId id="1690" r:id="rId82"/>
    <p:sldId id="1691" r:id="rId83"/>
    <p:sldId id="1692" r:id="rId84"/>
    <p:sldId id="281" r:id="rId85"/>
    <p:sldId id="1693" r:id="rId8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60"/>
    <p:restoredTop sz="80272"/>
  </p:normalViewPr>
  <p:slideViewPr>
    <p:cSldViewPr>
      <p:cViewPr>
        <p:scale>
          <a:sx n="80" d="100"/>
          <a:sy n="80" d="100"/>
        </p:scale>
        <p:origin x="82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1EA8B30-71BF-774B-AFC9-B5F086472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F970598-4160-594C-A212-3732537F2215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50F38-6CC5-2F4A-BC1E-EEC5D002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5E98-05BD-304A-93E5-47530B92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30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D57B2-D08E-BE4B-A93A-75B68A293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FA9C5-4731-BE46-ABC4-873B340B2B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D235242D-0210-2E47-8861-0908CA028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F7271602-8ECC-E64B-9FE7-01A865D8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5617C-8A38-0646-BC01-BD84A1C08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2396-16D7-1340-B4C7-0214F8C2CF8C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FBD81A-4780-3F40-BC2B-FC1B86ACE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493B129A-7CC9-D944-A97D-52B15CBF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B3B97B-5A15-E048-9B2A-56C2C99F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6CBC2-460E-3046-A8F9-3A56A546009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F0CFEEA-F326-E14A-8F2F-66B1B968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433E3754-F178-BD43-A9FE-F13BC03FF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7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4/30/24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4/30/24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2024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231A3-F49B-926B-9BAF-2C25E87D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April 30</a:t>
            </a:r>
            <a:r>
              <a:rPr lang="en-US" altLang="en-US" sz="2000" baseline="30000" dirty="0">
                <a:solidFill>
                  <a:schemeClr val="tx1"/>
                </a:solidFill>
                <a:latin typeface="Lucida Bright" panose="02040602050505020304" pitchFamily="18" charset="77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75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intra-AS routing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hosts, routers 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same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AS can run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routing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at “edge” of its own AS, has link(s) to router(s) in other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AS’es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88535"/>
            <a:chOff x="0" y="878"/>
            <a:chExt cx="4232" cy="2976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10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37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4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155338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32403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36341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935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/>
              <a:t>“open”: publicly available</a:t>
            </a:r>
          </a:p>
          <a:p>
            <a:r>
              <a:rPr lang="en-US" dirty="0"/>
              <a:t>uses link-state algorithm </a:t>
            </a:r>
          </a:p>
          <a:p>
            <a:pPr lvl="1"/>
            <a:r>
              <a:rPr lang="en-US" dirty="0"/>
              <a:t>link state packet dissemination</a:t>
            </a:r>
          </a:p>
          <a:p>
            <a:pPr lvl="1"/>
            <a:r>
              <a:rPr lang="en-US" dirty="0"/>
              <a:t>topology map at each node</a:t>
            </a:r>
          </a:p>
          <a:p>
            <a:pPr lvl="1"/>
            <a:r>
              <a:rPr lang="en-US" dirty="0"/>
              <a:t>route computation using Dijkstra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</a:p>
          <a:p>
            <a:r>
              <a:rPr lang="en-US" dirty="0"/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</a:rPr>
              <a:t>entire</a:t>
            </a:r>
            <a:r>
              <a:rPr lang="en-US" dirty="0"/>
              <a:t> AS</a:t>
            </a:r>
          </a:p>
          <a:p>
            <a:pPr lvl="1"/>
            <a:r>
              <a:rPr lang="en-US" dirty="0"/>
              <a:t>carried in OSPF messages directly over IP (rather than TCP or UDP</a:t>
            </a:r>
          </a:p>
          <a:p>
            <a:pPr lvl="1"/>
            <a:r>
              <a:rPr lang="en-US" dirty="0"/>
              <a:t>link state: for each attached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06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OSPF “</a:t>
            </a:r>
            <a:r>
              <a:rPr lang="en-US" altLang="ja-JP" sz="4000" dirty="0"/>
              <a:t>advanced” features</a:t>
            </a:r>
            <a:endParaRPr lang="en-US" sz="4800" dirty="0"/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security:</a:t>
            </a:r>
            <a:r>
              <a:rPr lang="en-US" dirty="0"/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</a:rPr>
              <a:t>multiple </a:t>
            </a:r>
            <a:r>
              <a:rPr lang="en-US" dirty="0"/>
              <a:t>same-cost </a:t>
            </a:r>
            <a:r>
              <a:rPr lang="en-US" dirty="0">
                <a:solidFill>
                  <a:srgbClr val="CC0000"/>
                </a:solidFill>
              </a:rPr>
              <a:t>paths</a:t>
            </a:r>
            <a:r>
              <a:rPr lang="en-US" dirty="0"/>
              <a:t> allowed (only one path in RIP)</a:t>
            </a:r>
          </a:p>
          <a:p>
            <a:r>
              <a:rPr lang="en-US" dirty="0"/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</a:rPr>
              <a:t>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satellite link cost set </a:t>
            </a:r>
            <a:r>
              <a:rPr lang="en-US" altLang="ja-JP" dirty="0"/>
              <a:t>low for best effort </a:t>
            </a:r>
            <a:r>
              <a:rPr lang="en-US" altLang="ja-JP" dirty="0" err="1"/>
              <a:t>ToS</a:t>
            </a:r>
            <a:r>
              <a:rPr lang="en-US" altLang="ja-JP" dirty="0"/>
              <a:t>; high for real-time </a:t>
            </a:r>
            <a:r>
              <a:rPr lang="en-US" altLang="ja-JP" dirty="0" err="1"/>
              <a:t>ToS</a:t>
            </a:r>
            <a:r>
              <a:rPr lang="en-US" altLang="ja-JP" dirty="0"/>
              <a:t>)</a:t>
            </a:r>
          </a:p>
          <a:p>
            <a:r>
              <a:rPr lang="en-US" dirty="0"/>
              <a:t>integrated </a:t>
            </a:r>
            <a:r>
              <a:rPr lang="en-US" dirty="0" err="1"/>
              <a:t>uni</a:t>
            </a:r>
            <a:r>
              <a:rPr lang="en-US" dirty="0"/>
              <a:t>- and </a:t>
            </a:r>
            <a:r>
              <a:rPr lang="en-US" dirty="0">
                <a:solidFill>
                  <a:srgbClr val="CC0000"/>
                </a:solidFill>
              </a:rPr>
              <a:t>multi-cast</a:t>
            </a:r>
            <a:r>
              <a:rPr lang="en-US" dirty="0"/>
              <a:t> support: </a:t>
            </a:r>
          </a:p>
          <a:p>
            <a:pPr lvl="1"/>
            <a:r>
              <a:rPr lang="en-US" sz="2800" dirty="0"/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</a:rPr>
              <a:t>hierarchical</a:t>
            </a:r>
            <a:r>
              <a:rPr lang="en-US" dirty="0"/>
              <a:t> OSPF in large domains.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>
            <a:normAutofit/>
          </a:bodyPr>
          <a:lstStyle/>
          <a:p>
            <a:r>
              <a:rPr lang="en-US"/>
              <a:t>Hierarchical OSPF</a:t>
            </a:r>
            <a:endParaRPr lang="en-US" sz="4800"/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65" grpId="0" animBg="1"/>
      <p:bldP spid="159766" grpId="0" animBg="1"/>
      <p:bldP spid="159767" grpId="0" animBg="1"/>
      <p:bldP spid="159768" grpId="0"/>
      <p:bldP spid="159769" grpId="0"/>
      <p:bldP spid="159770" grpId="0"/>
      <p:bldP spid="159771" grpId="0"/>
      <p:bldP spid="159772" grpId="0"/>
      <p:bldP spid="159773" grpId="0"/>
      <p:bldP spid="159774" grpId="0"/>
      <p:bldP spid="159775" grpId="0"/>
      <p:bldP spid="159776" grpId="0" animBg="1"/>
      <p:bldP spid="159777" grpId="0" animBg="1"/>
      <p:bldP spid="159779" grpId="0" animBg="1"/>
      <p:bldP spid="159780" grpId="0" animBg="1"/>
      <p:bldP spid="159781" grpId="0" animBg="1"/>
      <p:bldP spid="1597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79797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two-level hierarchy:</a:t>
            </a:r>
            <a:r>
              <a:rPr lang="en-US" dirty="0"/>
              <a:t> local area, backbone.</a:t>
            </a:r>
          </a:p>
          <a:p>
            <a:pPr lvl="1"/>
            <a:r>
              <a:rPr lang="en-US" sz="2800" dirty="0"/>
              <a:t>link-state advertisements only in area </a:t>
            </a:r>
          </a:p>
          <a:p>
            <a:pPr lvl="1"/>
            <a:r>
              <a:rPr lang="en-US" sz="2800" dirty="0"/>
              <a:t>each nodes has detailed area topology; only know direction (shortest path) to nets in other areas.</a:t>
            </a:r>
            <a:endParaRPr lang="en-US" dirty="0"/>
          </a:p>
          <a:p>
            <a:r>
              <a:rPr lang="en-US" i="1" dirty="0">
                <a:solidFill>
                  <a:srgbClr val="CC0000"/>
                </a:solidFill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ja-JP" altLang="en-US" dirty="0"/>
              <a:t>“</a:t>
            </a:r>
            <a:r>
              <a:rPr lang="en-US" altLang="ja-JP" dirty="0"/>
              <a:t>summarize</a:t>
            </a:r>
            <a:r>
              <a:rPr lang="ja-JP" altLang="en-US" dirty="0"/>
              <a:t>”</a:t>
            </a:r>
            <a:r>
              <a:rPr lang="en-US" altLang="ja-JP" dirty="0"/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</a:rPr>
              <a:t>backbone routers:</a:t>
            </a:r>
            <a:r>
              <a:rPr lang="en-US" dirty="0"/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</a:rPr>
              <a:t>boundary routers:</a:t>
            </a:r>
            <a:r>
              <a:rPr lang="en-US" dirty="0"/>
              <a:t> connect to other </a:t>
            </a:r>
            <a:r>
              <a:rPr lang="en-US" dirty="0" err="1"/>
              <a:t>AS’</a:t>
            </a:r>
            <a:r>
              <a:rPr lang="en-US" altLang="ja-JP" dirty="0" err="1"/>
              <a:t>es</a:t>
            </a:r>
            <a:r>
              <a:rPr lang="en-US" altLang="ja-JP" dirty="0"/>
              <a:t>.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81031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15991-9E60-79DB-44BF-5FE4D829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250CC-3683-8162-DB75-CFCAF07A8CF4}"/>
              </a:ext>
            </a:extLst>
          </p:cNvPr>
          <p:cNvSpPr txBox="1"/>
          <p:nvPr/>
        </p:nvSpPr>
        <p:spPr>
          <a:xfrm>
            <a:off x="1111890" y="2200040"/>
            <a:ext cx="699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Lucida Bright" panose="02040602050505020304" pitchFamily="18" charset="77"/>
              </a:rPr>
              <a:t>1) A4 assignment:  Mark your group/partner  on </a:t>
            </a:r>
            <a:r>
              <a:rPr lang="en-US" sz="2400" b="0" dirty="0" err="1">
                <a:latin typeface="Lucida Bright" panose="02040602050505020304" pitchFamily="18" charset="77"/>
              </a:rPr>
              <a:t>gradescope</a:t>
            </a:r>
            <a:r>
              <a:rPr lang="en-US" sz="2400" b="0" dirty="0">
                <a:latin typeface="Lucida Bright" panose="02040602050505020304" pitchFamily="18" charset="77"/>
              </a:rPr>
              <a:t>.</a:t>
            </a:r>
          </a:p>
          <a:p>
            <a:endParaRPr lang="en-US" sz="2400" b="0" dirty="0">
              <a:latin typeface="Lucida Bright" panose="02040602050505020304" pitchFamily="18" charset="77"/>
            </a:endParaRPr>
          </a:p>
          <a:p>
            <a:r>
              <a:rPr lang="en-US" sz="2400" b="0" dirty="0">
                <a:latin typeface="Lucida Bright" panose="02040602050505020304" pitchFamily="18" charset="77"/>
              </a:rPr>
              <a:t>2) Final project: Form groups of four.</a:t>
            </a:r>
          </a:p>
        </p:txBody>
      </p:sp>
    </p:spTree>
    <p:extLst>
      <p:ext uri="{BB962C8B-B14F-4D97-AF65-F5344CB8AC3E}">
        <p14:creationId xmlns:p14="http://schemas.microsoft.com/office/powerpoint/2010/main" val="411774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6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16" y="2600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inter-AS routing: BGP</a:t>
            </a:r>
            <a:endParaRPr lang="en-US" sz="3600" dirty="0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</a:rPr>
              <a:t>BGP (Border Gateway Protocol):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de facto inter-domain routing protocol</a:t>
            </a:r>
          </a:p>
          <a:p>
            <a:pPr marL="800100" lvl="1" indent="-342900"/>
            <a:r>
              <a:rPr lang="ja-JP" altLang="en-US" dirty="0"/>
              <a:t>“</a:t>
            </a:r>
            <a:r>
              <a:rPr lang="en-US" altLang="ja-JP" dirty="0"/>
              <a:t>glue that holds the Internet together</a:t>
            </a:r>
            <a:r>
              <a:rPr lang="ja-JP" altLang="en-US" dirty="0"/>
              <a:t>”</a:t>
            </a:r>
            <a:endParaRPr lang="en-US" altLang="ja-JP" dirty="0"/>
          </a:p>
          <a:p>
            <a:pPr marL="381000" indent="-381000"/>
            <a:r>
              <a:rPr lang="en-US" dirty="0"/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eBGP:</a:t>
            </a:r>
            <a:r>
              <a:rPr lang="en-US" dirty="0"/>
              <a:t> obtain subnet reachability information from neighboring </a:t>
            </a:r>
            <a:r>
              <a:rPr lang="en-US" dirty="0" err="1"/>
              <a:t>ASes</a:t>
            </a:r>
            <a:endParaRPr lang="en-US" dirty="0"/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iBGP:</a:t>
            </a:r>
            <a:r>
              <a:rPr lang="en-US" dirty="0"/>
              <a:t> propagate reachability information to all AS-internal routers.</a:t>
            </a:r>
          </a:p>
          <a:p>
            <a:pPr marL="800100" lvl="1" indent="-342900"/>
            <a:r>
              <a:rPr lang="en-US" dirty="0"/>
              <a:t>determine </a:t>
            </a:r>
            <a:r>
              <a:rPr lang="ja-JP" altLang="en-US" dirty="0"/>
              <a:t>“</a:t>
            </a:r>
            <a:r>
              <a:rPr lang="en-US" altLang="ja-JP" dirty="0"/>
              <a:t>good</a:t>
            </a:r>
            <a:r>
              <a:rPr lang="ja-JP" altLang="en-US" dirty="0"/>
              <a:t>”</a:t>
            </a:r>
            <a:r>
              <a:rPr lang="en-US" altLang="ja-JP" dirty="0"/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</a:rPr>
              <a:t>policy</a:t>
            </a:r>
            <a:endParaRPr lang="en-US" altLang="ja-JP" dirty="0">
              <a:solidFill>
                <a:srgbClr val="000090"/>
              </a:solidFill>
            </a:endParaRPr>
          </a:p>
          <a:p>
            <a:pPr marL="381000" indent="-381000"/>
            <a:r>
              <a:rPr lang="en-US" dirty="0"/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</a:rPr>
              <a:t>“</a:t>
            </a:r>
            <a:r>
              <a:rPr lang="en-US" altLang="ja-JP" i="1" dirty="0">
                <a:solidFill>
                  <a:srgbClr val="000099"/>
                </a:solidFill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</a:rPr>
              <a:t>”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cxnSp>
        <p:nvCxnSpPr>
          <p:cNvPr id="273" name="Straight Connector 272"/>
          <p:cNvCxnSpPr/>
          <p:nvPr/>
        </p:nvCxnSpPr>
        <p:spPr bwMode="auto">
          <a:xfrm flipH="1" flipV="1">
            <a:off x="3374823" y="4784980"/>
            <a:ext cx="749784" cy="115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flipV="1">
            <a:off x="3404301" y="5065158"/>
            <a:ext cx="699488" cy="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4228606" y="45787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eBGP connectivity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253562" y="48454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iBGP connectivity</a:t>
            </a:r>
          </a:p>
        </p:txBody>
      </p: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Freeform 2"/>
          <p:cNvSpPr>
            <a:spLocks/>
          </p:cNvSpPr>
          <p:nvPr/>
        </p:nvSpPr>
        <p:spPr bwMode="auto">
          <a:xfrm>
            <a:off x="3167773" y="1871068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05934" y="2021930"/>
            <a:ext cx="565150" cy="369332"/>
            <a:chOff x="1736090" y="2873352"/>
            <a:chExt cx="565150" cy="369332"/>
          </a:xfrm>
        </p:grpSpPr>
        <p:grpSp>
          <p:nvGrpSpPr>
            <p:cNvPr id="1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3" name="Oval 1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2b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310164" y="3243247"/>
            <a:ext cx="565150" cy="369332"/>
            <a:chOff x="1736090" y="2873352"/>
            <a:chExt cx="565150" cy="369332"/>
          </a:xfrm>
        </p:grpSpPr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80" name="Oval 17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Connector 186"/>
              <p:cNvCxnSpPr>
                <a:endCxn id="18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2d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171650" y="2633650"/>
            <a:ext cx="565150" cy="369332"/>
            <a:chOff x="1736090" y="2873352"/>
            <a:chExt cx="565150" cy="369332"/>
          </a:xfrm>
        </p:grpSpPr>
        <p:grpSp>
          <p:nvGrpSpPr>
            <p:cNvPr id="16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7" name="Oval 16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endCxn id="16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2c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03175" y="2627297"/>
            <a:ext cx="565150" cy="369332"/>
            <a:chOff x="1736090" y="2873352"/>
            <a:chExt cx="565150" cy="369332"/>
          </a:xfrm>
        </p:grpSpPr>
        <p:grpSp>
          <p:nvGrpSpPr>
            <p:cNvPr id="15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54" name="Oval 15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>
                <a:endCxn id="15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2a</a:t>
                </a:r>
              </a:p>
            </p:txBody>
          </p:sp>
        </p:grpSp>
      </p:grpSp>
      <p:cxnSp>
        <p:nvCxnSpPr>
          <p:cNvPr id="144" name="Straight Connector 143"/>
          <p:cNvCxnSpPr>
            <a:stCxn id="192" idx="2"/>
            <a:endCxn id="179" idx="0"/>
          </p:cNvCxnSpPr>
          <p:nvPr/>
        </p:nvCxnSpPr>
        <p:spPr bwMode="auto">
          <a:xfrm>
            <a:off x="4560917" y="2391262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3977321" y="2797199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93" idx="7"/>
          </p:cNvCxnSpPr>
          <p:nvPr/>
        </p:nvCxnSpPr>
        <p:spPr bwMode="auto">
          <a:xfrm>
            <a:off x="4788552" y="2303055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869917" y="2934882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4765886" y="2932120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H="1">
            <a:off x="3857397" y="2315524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Freeform 2"/>
          <p:cNvSpPr>
            <a:spLocks/>
          </p:cNvSpPr>
          <p:nvPr/>
        </p:nvSpPr>
        <p:spPr bwMode="auto">
          <a:xfrm>
            <a:off x="5839067" y="2689747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6977228" y="2840609"/>
            <a:ext cx="565150" cy="369332"/>
            <a:chOff x="1736090" y="2873352"/>
            <a:chExt cx="565150" cy="369332"/>
          </a:xfrm>
        </p:grpSpPr>
        <p:grpSp>
          <p:nvGrpSpPr>
            <p:cNvPr id="25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5" name="Straight Connector 264"/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981458" y="4061926"/>
            <a:ext cx="565150" cy="369332"/>
            <a:chOff x="1736090" y="2873352"/>
            <a:chExt cx="565150" cy="369332"/>
          </a:xfrm>
        </p:grpSpPr>
        <p:grpSp>
          <p:nvGrpSpPr>
            <p:cNvPr id="241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5" name="Oval 244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endCxn id="247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3" name="Oval 242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842944" y="3452329"/>
            <a:ext cx="565150" cy="369332"/>
            <a:chOff x="1736090" y="2873352"/>
            <a:chExt cx="565150" cy="369332"/>
          </a:xfrm>
        </p:grpSpPr>
        <p:grpSp>
          <p:nvGrpSpPr>
            <p:cNvPr id="22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2" name="Oval 23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9" name="Straight Connector 238"/>
              <p:cNvCxnSpPr>
                <a:endCxn id="23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074469" y="3445976"/>
            <a:ext cx="565150" cy="369332"/>
            <a:chOff x="1736090" y="2873352"/>
            <a:chExt cx="565150" cy="369332"/>
          </a:xfrm>
        </p:grpSpPr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19" name="Oval 21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6" name="Straight Connector 225"/>
              <p:cNvCxnSpPr>
                <a:endCxn id="22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17" name="Oval 21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09" name="Straight Connector 208"/>
          <p:cNvCxnSpPr>
            <a:stCxn id="257" idx="2"/>
            <a:endCxn id="244" idx="0"/>
          </p:cNvCxnSpPr>
          <p:nvPr/>
        </p:nvCxnSpPr>
        <p:spPr bwMode="auto">
          <a:xfrm>
            <a:off x="7232211" y="3209941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6648615" y="3615878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>
            <a:stCxn id="258" idx="7"/>
          </p:cNvCxnSpPr>
          <p:nvPr/>
        </p:nvCxnSpPr>
        <p:spPr bwMode="auto">
          <a:xfrm>
            <a:off x="7459846" y="3121734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6541211" y="3753561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7437180" y="3750799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6528691" y="3134203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95597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20408" y="2368720"/>
            <a:ext cx="5949668" cy="3959125"/>
            <a:chOff x="1020408" y="2368720"/>
            <a:chExt cx="594966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5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</a:t>
              </a:r>
              <a:r>
                <a:rPr lang="en-US" dirty="0" err="1"/>
                <a:t>iBGP</a:t>
              </a:r>
              <a:r>
                <a:rPr lang="en-US" dirty="0"/>
                <a:t> protocols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6661A-CA4C-5CB0-7E3A-4950C216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D7959D-DB0A-1959-8EFA-E9DE74E8727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b="0" dirty="0">
                <a:cs typeface="+mj-cs"/>
              </a:rPr>
              <a:t>Acronym nightmares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8E13C-7D6E-1E3E-BBD9-12E46968CA3B}"/>
              </a:ext>
            </a:extLst>
          </p:cNvPr>
          <p:cNvSpPr txBox="1"/>
          <p:nvPr/>
        </p:nvSpPr>
        <p:spPr>
          <a:xfrm>
            <a:off x="3137152" y="1134071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Lucida Bright" panose="02040602050505020304" pitchFamily="18" charset="77"/>
              </a:rPr>
              <a:t>Routing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09EA8-E072-1D4B-C2B8-23A707F31693}"/>
              </a:ext>
            </a:extLst>
          </p:cNvPr>
          <p:cNvSpPr txBox="1"/>
          <p:nvPr/>
        </p:nvSpPr>
        <p:spPr>
          <a:xfrm>
            <a:off x="5820900" y="2411728"/>
            <a:ext cx="288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Exterior Gateway Routing Protocol 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(EGP)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28F52-28AF-AEDF-210C-67FE7D2C06E4}"/>
              </a:ext>
            </a:extLst>
          </p:cNvPr>
          <p:cNvSpPr txBox="1"/>
          <p:nvPr/>
        </p:nvSpPr>
        <p:spPr>
          <a:xfrm>
            <a:off x="442725" y="2411727"/>
            <a:ext cx="288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Interior Gateway Routing Protocol </a:t>
            </a:r>
          </a:p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(IGP)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0DB50-8B58-02A2-D8B5-58F5445A8B2D}"/>
              </a:ext>
            </a:extLst>
          </p:cNvPr>
          <p:cNvSpPr txBox="1"/>
          <p:nvPr/>
        </p:nvSpPr>
        <p:spPr>
          <a:xfrm>
            <a:off x="0" y="3950074"/>
            <a:ext cx="374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e.g., OSPF, RIP</a:t>
            </a:r>
          </a:p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(recall LS and DV routing)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8A61C-3822-E1CD-4FB9-B8A5DED3C15F}"/>
              </a:ext>
            </a:extLst>
          </p:cNvPr>
          <p:cNvSpPr txBox="1"/>
          <p:nvPr/>
        </p:nvSpPr>
        <p:spPr>
          <a:xfrm>
            <a:off x="5398774" y="3950610"/>
            <a:ext cx="374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e.g., BGP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2B912-8A06-3D3C-DC68-0457C2E3E5A9}"/>
              </a:ext>
            </a:extLst>
          </p:cNvPr>
          <p:cNvSpPr txBox="1"/>
          <p:nvPr/>
        </p:nvSpPr>
        <p:spPr>
          <a:xfrm>
            <a:off x="6063363" y="4973860"/>
            <a:ext cx="3745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External Border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Gateway Protocol</a:t>
            </a:r>
            <a:b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</a:b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(e-BGP)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239F0-3C67-54E0-A749-EB94E2000BBB}"/>
              </a:ext>
            </a:extLst>
          </p:cNvPr>
          <p:cNvSpPr txBox="1"/>
          <p:nvPr/>
        </p:nvSpPr>
        <p:spPr>
          <a:xfrm>
            <a:off x="3510516" y="5064356"/>
            <a:ext cx="3095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Internal Border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Gateway Protocol</a:t>
            </a:r>
            <a:b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</a:b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</a:t>
            </a:r>
            <a:r>
              <a:rPr lang="en-US" b="0" dirty="0" err="1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-BGP)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B26D1B-11BC-FD3C-97D1-53EA9444EA5A}"/>
              </a:ext>
            </a:extLst>
          </p:cNvPr>
          <p:cNvCxnSpPr/>
          <p:nvPr/>
        </p:nvCxnSpPr>
        <p:spPr>
          <a:xfrm flipH="1">
            <a:off x="1998865" y="1595736"/>
            <a:ext cx="2420735" cy="815991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065D7F-52A4-453A-BB73-3809A5B53D9B}"/>
              </a:ext>
            </a:extLst>
          </p:cNvPr>
          <p:cNvCxnSpPr>
            <a:cxnSpLocks/>
          </p:cNvCxnSpPr>
          <p:nvPr/>
        </p:nvCxnSpPr>
        <p:spPr>
          <a:xfrm flipH="1">
            <a:off x="1872613" y="3427390"/>
            <a:ext cx="2630" cy="464194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4D9B9B-E688-ED64-72C9-3E2920CABED6}"/>
              </a:ext>
            </a:extLst>
          </p:cNvPr>
          <p:cNvCxnSpPr>
            <a:cxnSpLocks/>
          </p:cNvCxnSpPr>
          <p:nvPr/>
        </p:nvCxnSpPr>
        <p:spPr>
          <a:xfrm>
            <a:off x="4419600" y="1595736"/>
            <a:ext cx="2725535" cy="79737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F77103-426B-D72E-B4E9-F1C7A2A36FD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261088" y="3427391"/>
            <a:ext cx="7669" cy="52268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A50614-E9DA-45FD-2E7D-A339D002B36E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058130" y="4350720"/>
            <a:ext cx="2265902" cy="7136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46759C-CDFF-3731-1614-7E3385DF145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7271387" y="4350720"/>
            <a:ext cx="664589" cy="6231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basics</a:t>
            </a: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315255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connection.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advertised prefix includes BGP attributes </a:t>
            </a:r>
          </a:p>
          <a:p>
            <a:pPr lvl="1"/>
            <a:r>
              <a:rPr lang="en-US" dirty="0"/>
              <a:t>prefix + attributes = </a:t>
            </a:r>
            <a:r>
              <a:rPr lang="ja-JP" altLang="en-US" dirty="0"/>
              <a:t>“</a:t>
            </a:r>
            <a:r>
              <a:rPr lang="en-US" altLang="ja-JP" dirty="0"/>
              <a:t>route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</a:t>
            </a:r>
            <a:r>
              <a:rPr lang="en-US" dirty="0" err="1"/>
              <a:t>ASes</a:t>
            </a:r>
            <a:r>
              <a:rPr lang="en-US" dirty="0"/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NEXT-HOP</a:t>
            </a:r>
            <a:r>
              <a:rPr lang="en-US" dirty="0">
                <a:solidFill>
                  <a:srgbClr val="CC0000"/>
                </a:solidFill>
              </a:rPr>
              <a:t>:</a:t>
            </a:r>
            <a:r>
              <a:rPr lang="en-US" dirty="0"/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</a:rPr>
              <a:t>Policy-based routing:</a:t>
            </a:r>
          </a:p>
          <a:p>
            <a:pPr lvl="1"/>
            <a:r>
              <a:rPr lang="en-US" dirty="0"/>
              <a:t>gateway receiving route advertisement uses </a:t>
            </a:r>
            <a:r>
              <a:rPr lang="en-US" i="1" dirty="0">
                <a:solidFill>
                  <a:srgbClr val="CC0000"/>
                </a:solidFill>
              </a:rPr>
              <a:t>import policy</a:t>
            </a:r>
            <a:r>
              <a:rPr lang="en-US" i="1" dirty="0"/>
              <a:t> </a:t>
            </a:r>
            <a:r>
              <a:rPr lang="en-US" dirty="0"/>
              <a:t>to accept/decline path (e.g., never route through AS Y).</a:t>
            </a:r>
          </a:p>
          <a:p>
            <a:pPr lvl="1"/>
            <a:r>
              <a:rPr lang="en-US" dirty="0"/>
              <a:t>AS policy also determines whether to </a:t>
            </a:r>
            <a:r>
              <a:rPr lang="en-US" i="1" dirty="0">
                <a:solidFill>
                  <a:srgbClr val="CC0000"/>
                </a:solidFill>
              </a:rPr>
              <a:t>advertise</a:t>
            </a:r>
            <a:r>
              <a:rPr lang="en-US" dirty="0"/>
              <a:t> path to other other neighboring </a:t>
            </a:r>
            <a:r>
              <a:rPr lang="en-US" dirty="0" err="1"/>
              <a:t>ASes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AS2 router 2c accepts path AS3,X, propagates (via iBGP) to all AS2 routers</a:t>
            </a:r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352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(via eBGP) from AS3 router 3a</a:t>
            </a:r>
            <a:endParaRPr lang="en-US" sz="2000" dirty="0"/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</a:rPr>
              <a:t>AS2, AS3, X  </a:t>
            </a:r>
            <a:r>
              <a:rPr lang="en-US" sz="2200" dirty="0"/>
              <a:t> to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router 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c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AS2,AS3,X </a:t>
            </a:r>
            <a:r>
              <a:rPr lang="en-US" sz="2200" dirty="0"/>
              <a:t>from 2a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/>
              <a:t>gateway router may learn about </a:t>
            </a:r>
            <a:r>
              <a:rPr lang="en-US" sz="2400" dirty="0">
                <a:solidFill>
                  <a:srgbClr val="000090"/>
                </a:solidFill>
              </a:rPr>
              <a:t>multiple</a:t>
            </a:r>
            <a:r>
              <a:rPr lang="en-US" sz="2400" dirty="0"/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from 3a</a:t>
            </a:r>
            <a:endParaRPr lang="en-US" sz="2000" dirty="0"/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/>
              <a:t>Based on policy,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chooses path </a:t>
            </a:r>
            <a:r>
              <a:rPr lang="en-US" sz="2200" i="1" dirty="0">
                <a:solidFill>
                  <a:srgbClr val="CC0000"/>
                </a:solidFill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</a:rPr>
              <a:t> via iBGP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63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BGP messages</a:t>
            </a:r>
            <a:endParaRPr lang="en-US" sz="3200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/>
              <a:t>BGP messages exchanged between peers over TCP connection</a:t>
            </a:r>
          </a:p>
          <a:p>
            <a:pPr marL="293688" indent="-293688"/>
            <a:r>
              <a:rPr lang="en-US" sz="2400" dirty="0"/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OPEN:</a:t>
            </a:r>
            <a:r>
              <a:rPr lang="en-US" dirty="0"/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UPDATE: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KEEPALIVE:</a:t>
            </a:r>
            <a:r>
              <a:rPr lang="en-US" dirty="0"/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NOTIFICATION:</a:t>
            </a:r>
            <a:r>
              <a:rPr lang="en-US" dirty="0"/>
              <a:t> reports errors in previous </a:t>
            </a:r>
            <a:r>
              <a:rPr lang="en-US" dirty="0" err="1"/>
              <a:t>msg</a:t>
            </a:r>
            <a:r>
              <a:rPr lang="en-US" dirty="0"/>
              <a:t>; also used to close connection</a:t>
            </a:r>
            <a:endParaRPr lang="en-US" sz="2800" dirty="0"/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920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2CCCCC-B3FC-F50A-6EDB-DAD20518ABDF}"/>
              </a:ext>
            </a:extLst>
          </p:cNvPr>
          <p:cNvSpPr/>
          <p:nvPr/>
        </p:nvSpPr>
        <p:spPr>
          <a:xfrm>
            <a:off x="0" y="2699305"/>
            <a:ext cx="9144000" cy="153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Rectangle 2">
            <a:extLst>
              <a:ext uri="{FF2B5EF4-FFF2-40B4-BE49-F238E27FC236}">
                <a16:creationId xmlns:a16="http://schemas.microsoft.com/office/drawing/2014/main" id="{2185AD8B-A220-4240-958F-4AB8D6634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2857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Inter-domain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1C7EA-B735-874C-9C7F-910A84E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1FC630-8B8A-1845-B2FF-8F70D2AB0E64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722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-210325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16846" y="3097832"/>
            <a:ext cx="1488696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63478-AF4D-6472-A453-2D0A3738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210325"/>
            <a:ext cx="82002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4000" b="0">
                <a:cs typeface="+mj-cs"/>
              </a:rPr>
              <a:t>BGP, OSPF, forwarding table entries</a:t>
            </a:r>
            <a:endParaRPr lang="en-US" sz="4000" b="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3F15D-F86D-4A35-9E44-AA590DBE6B2D}"/>
              </a:ext>
            </a:extLst>
          </p:cNvPr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3686501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9652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D9255-91E1-4D4F-81FF-9E951C64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FFD0-11DB-8D40-9E46-3BD240C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55"/>
            <a:ext cx="9144000" cy="4682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A6D8D-CE64-0D48-8D94-FF201C8166B4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Our (improved) view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86997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41300"/>
            <a:ext cx="5749413" cy="885825"/>
          </a:xfrm>
        </p:spPr>
        <p:txBody>
          <a:bodyPr>
            <a:noAutofit/>
          </a:bodyPr>
          <a:lstStyle/>
          <a:p>
            <a:r>
              <a:rPr lang="en-US" dirty="0"/>
              <a:t>Making routing scalable</a:t>
            </a:r>
            <a:endParaRPr lang="en-US" sz="4800" dirty="0"/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scale:</a:t>
            </a:r>
            <a:r>
              <a:rPr lang="en-US" dirty="0"/>
              <a:t> with billions of destinations:</a:t>
            </a:r>
          </a:p>
          <a:p>
            <a:r>
              <a:rPr lang="en-US" sz="2400" dirty="0"/>
              <a:t>Can’</a:t>
            </a:r>
            <a:r>
              <a:rPr lang="en-US" altLang="ja-JP" sz="2400" dirty="0"/>
              <a:t>t store all destinations in routing tables!</a:t>
            </a:r>
          </a:p>
          <a:p>
            <a:r>
              <a:rPr lang="en-US" sz="2400" dirty="0"/>
              <a:t>routing table exchange would swamp links!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49"/>
            <a:ext cx="6543675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/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network </a:t>
            </a:r>
            <a:r>
              <a:rPr lang="ja-JP" altLang="en-US" sz="2800" dirty="0"/>
              <a:t>“</a:t>
            </a:r>
            <a:r>
              <a:rPr lang="en-US" altLang="ja-JP" sz="2800" dirty="0"/>
              <a:t>flat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/>
              <a:t>… not</a:t>
            </a:r>
            <a:r>
              <a:rPr lang="en-US" sz="2800" dirty="0"/>
              <a:t> true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5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</p:spTree>
    <p:extLst>
      <p:ext uri="{BB962C8B-B14F-4D97-AF65-F5344CB8AC3E}">
        <p14:creationId xmlns:p14="http://schemas.microsoft.com/office/powerpoint/2010/main" val="37780290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4D5383-5D77-EB48-B6F3-0678C6B3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15C9-BF7D-0148-AA39-63F16F7596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95F8520-3C99-5E49-AA89-DE5DBEB5D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Routing Domains</a:t>
            </a:r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ED67681D-7E6E-644E-82F9-67F69EF8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89925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 collection of physical networks glued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using IP, that have a unified administrative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routing policy.</a:t>
            </a: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DF34EB94-2B81-7E43-A632-913B218F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Campus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Corporate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ISP Internal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960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4E45D3-46E6-014E-B0D4-6D47A31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5166E-4213-2E47-8946-7E946362D7A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B62E6ECB-B87F-F54D-B912-82E45E6A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Systems (ASes)</a:t>
            </a:r>
          </a:p>
        </p:txBody>
      </p:sp>
      <p:sp>
        <p:nvSpPr>
          <p:cNvPr id="553987" name="Text Box 3">
            <a:extLst>
              <a:ext uri="{FF2B5EF4-FFF2-40B4-BE49-F238E27FC236}">
                <a16:creationId xmlns:a16="http://schemas.microsoft.com/office/drawing/2014/main" id="{3D2419C1-1DC8-E240-9E2F-A27AAFB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032750" cy="6413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 autonomous system is an autonomous routing domain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that has been assigned an Autonomous System Number (ASN).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A35314EE-5CF9-E547-B773-C48A8FB0FED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8077200" cy="2438400"/>
            <a:chOff x="384" y="2496"/>
            <a:chExt cx="5088" cy="1536"/>
          </a:xfrm>
        </p:grpSpPr>
        <p:sp>
          <p:nvSpPr>
            <p:cNvPr id="553989" name="Rectangle 5">
              <a:extLst>
                <a:ext uri="{FF2B5EF4-FFF2-40B4-BE49-F238E27FC236}">
                  <a16:creationId xmlns:a16="http://schemas.microsoft.com/office/drawing/2014/main" id="{CC3A8AA0-2653-7545-848A-60ECB89C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96"/>
              <a:ext cx="5088" cy="153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3990" name="Text Box 6">
              <a:extLst>
                <a:ext uri="{FF2B5EF4-FFF2-40B4-BE49-F238E27FC236}">
                  <a16:creationId xmlns:a16="http://schemas.microsoft.com/office/drawing/2014/main" id="{51048712-97B3-304C-A5CE-9DB145D4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36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RFC 1930: Guidelines for creation, selection,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and registration of an Autonomous System</a:t>
              </a:r>
            </a:p>
          </p:txBody>
        </p:sp>
        <p:sp>
          <p:nvSpPr>
            <p:cNvPr id="553991" name="Text Box 7">
              <a:extLst>
                <a:ext uri="{FF2B5EF4-FFF2-40B4-BE49-F238E27FC236}">
                  <a16:creationId xmlns:a16="http://schemas.microsoft.com/office/drawing/2014/main" id="{215C6B39-9353-5545-9336-575FAAED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92"/>
              <a:ext cx="47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…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the administration of an AS appears to other ASes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have a single coherent interior routing plan and presents 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consistent picture of what networks are reachable through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6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Pakistan Telecom hijacks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40FD80-4879-954D-A62E-743A571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79433-9526-6944-BA20-CD6539B177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CF0FCD76-2858-AC44-B42A-734CA839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AS Numbers (ASNs)</a:t>
            </a:r>
          </a:p>
        </p:txBody>
      </p:sp>
      <p:sp>
        <p:nvSpPr>
          <p:cNvPr id="556035" name="Text Box 3">
            <a:extLst>
              <a:ext uri="{FF2B5EF4-FFF2-40B4-BE49-F238E27FC236}">
                <a16:creationId xmlns:a16="http://schemas.microsoft.com/office/drawing/2014/main" id="{F5D17B1B-1FFD-3843-A0CD-212E3CFC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80" y="1198860"/>
            <a:ext cx="533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are 16 and 32 bit values.</a:t>
            </a:r>
          </a:p>
        </p:txBody>
      </p:sp>
      <p:sp>
        <p:nvSpPr>
          <p:cNvPr id="556036" name="Text Box 4">
            <a:extLst>
              <a:ext uri="{FF2B5EF4-FFF2-40B4-BE49-F238E27FC236}">
                <a16:creationId xmlns:a16="http://schemas.microsoft.com/office/drawing/2014/main" id="{A4DEB533-CD22-3644-BC5E-F0F59980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64512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through 65535 are “private”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CAC68629-7C3C-AB4E-BCFD-37D9FC4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772400" cy="3733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Genuity: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MIT: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Harvard: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UC San Diego: 7377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AT&amp;T: 7018, 6341, 5074, 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UUNET: 701, 702, 284, 12199,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Sprint: 1239, 1240, 6211, 6242,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556038" name="Text Box 6">
            <a:extLst>
              <a:ext uri="{FF2B5EF4-FFF2-40B4-BE49-F238E27FC236}">
                <a16:creationId xmlns:a16="http://schemas.microsoft.com/office/drawing/2014/main" id="{EDF77D4F-0A1C-584D-A164-23D4785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4784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represent units of routing policy</a:t>
            </a:r>
          </a:p>
        </p:txBody>
      </p:sp>
      <p:sp>
        <p:nvSpPr>
          <p:cNvPr id="556039" name="Text Box 7">
            <a:extLst>
              <a:ext uri="{FF2B5EF4-FFF2-40B4-BE49-F238E27FC236}">
                <a16:creationId xmlns:a16="http://schemas.microsoft.com/office/drawing/2014/main" id="{735B8151-FD6C-9843-8A0A-05CE374C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9720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Currently over 11,000 in use.</a:t>
            </a:r>
          </a:p>
        </p:txBody>
      </p:sp>
    </p:spTree>
    <p:extLst>
      <p:ext uri="{BB962C8B-B14F-4D97-AF65-F5344CB8AC3E}">
        <p14:creationId xmlns:p14="http://schemas.microsoft.com/office/powerpoint/2010/main" val="16863893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20497</TotalTime>
  <Words>5217</Words>
  <Application>Microsoft Macintosh PowerPoint</Application>
  <PresentationFormat>On-screen Show (4:3)</PresentationFormat>
  <Paragraphs>1277</Paragraphs>
  <Slides>83</Slides>
  <Notes>41</Notes>
  <HiddenSlides>7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1" baseType="lpstr">
      <vt:lpstr>ＭＳ Ｐゴシック</vt:lpstr>
      <vt:lpstr>宋体</vt:lpstr>
      <vt:lpstr>Arial</vt:lpstr>
      <vt:lpstr>Arial Black</vt:lpstr>
      <vt:lpstr>Calibri</vt:lpstr>
      <vt:lpstr>Calibri Light</vt:lpstr>
      <vt:lpstr>Courier New</vt:lpstr>
      <vt:lpstr>Gill Sans MT</vt:lpstr>
      <vt:lpstr>Helvetica</vt:lpstr>
      <vt:lpstr>Lucida Bright</vt:lpstr>
      <vt:lpstr>Lucida Console</vt:lpstr>
      <vt:lpstr>Times New Roman</vt:lpstr>
      <vt:lpstr>Wingdings</vt:lpstr>
      <vt:lpstr>ZapfDingbats</vt:lpstr>
      <vt:lpstr>1_Office Theme</vt:lpstr>
      <vt:lpstr>Custom Design</vt:lpstr>
      <vt:lpstr>Default Design</vt:lpstr>
      <vt:lpstr>Photo Editor Photo</vt:lpstr>
      <vt:lpstr>PowerPoint Presentation</vt:lpstr>
      <vt:lpstr>PowerPoint Presentation</vt:lpstr>
      <vt:lpstr>Inter-domain routing</vt:lpstr>
      <vt:lpstr>PowerPoint Presentation</vt:lpstr>
      <vt:lpstr>Making routing scalable</vt:lpstr>
      <vt:lpstr>Autonomous Routing Domains</vt:lpstr>
      <vt:lpstr>Autonomous Systems (ASes)</vt:lpstr>
      <vt:lpstr>AS Numbers (ASNs)</vt:lpstr>
      <vt:lpstr>Interdomain routing = routing between autonomous systems</vt:lpstr>
      <vt:lpstr>Internet approach to scalable routing</vt:lpstr>
      <vt:lpstr>Interconnected ASes</vt:lpstr>
      <vt:lpstr>PowerPoint Presentation</vt:lpstr>
      <vt:lpstr>Intra-AS Routing</vt:lpstr>
      <vt:lpstr>OSPF (Open Shortest Path First)</vt:lpstr>
      <vt:lpstr>OSPF “advanced” features</vt:lpstr>
      <vt:lpstr>Hierarchical OSPF</vt:lpstr>
      <vt:lpstr>Hierarchical OSPF</vt:lpstr>
      <vt:lpstr>Inter-AS tasks</vt:lpstr>
      <vt:lpstr>PowerPoint Presentation</vt:lpstr>
      <vt:lpstr>Internet inter-AS routing: BGP</vt:lpstr>
      <vt:lpstr>eBGP, iBGP connections</vt:lpstr>
      <vt:lpstr>BGP basics</vt:lpstr>
      <vt:lpstr>PowerPoint Presentation</vt:lpstr>
      <vt:lpstr>BGP basics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PowerPoint Presentation</vt:lpstr>
      <vt:lpstr>BGP route selection</vt:lpstr>
      <vt:lpstr>Hot Potato Routing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PowerPoint Presentation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1371</cp:revision>
  <dcterms:created xsi:type="dcterms:W3CDTF">2012-02-13T00:10:32Z</dcterms:created>
  <dcterms:modified xsi:type="dcterms:W3CDTF">2024-04-30T17:35:50Z</dcterms:modified>
</cp:coreProperties>
</file>