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8" r:id="rId1"/>
    <p:sldMasterId id="2147483737" r:id="rId2"/>
    <p:sldMasterId id="2147483749" r:id="rId3"/>
    <p:sldMasterId id="2147483761" r:id="rId4"/>
    <p:sldMasterId id="2147483777" r:id="rId5"/>
  </p:sldMasterIdLst>
  <p:notesMasterIdLst>
    <p:notesMasterId r:id="rId82"/>
  </p:notesMasterIdLst>
  <p:sldIdLst>
    <p:sldId id="1694" r:id="rId6"/>
    <p:sldId id="263" r:id="rId7"/>
    <p:sldId id="264" r:id="rId8"/>
    <p:sldId id="1710" r:id="rId9"/>
    <p:sldId id="269" r:id="rId10"/>
    <p:sldId id="1690" r:id="rId11"/>
    <p:sldId id="1691" r:id="rId12"/>
    <p:sldId id="1692" r:id="rId13"/>
    <p:sldId id="281" r:id="rId14"/>
    <p:sldId id="1693" r:id="rId15"/>
    <p:sldId id="1532" r:id="rId16"/>
    <p:sldId id="1718" r:id="rId17"/>
    <p:sldId id="1719" r:id="rId18"/>
    <p:sldId id="1720" r:id="rId19"/>
    <p:sldId id="1722" r:id="rId20"/>
    <p:sldId id="1724" r:id="rId21"/>
    <p:sldId id="1698" r:id="rId22"/>
    <p:sldId id="1725" r:id="rId23"/>
    <p:sldId id="1726" r:id="rId24"/>
    <p:sldId id="1696" r:id="rId25"/>
    <p:sldId id="1699" r:id="rId26"/>
    <p:sldId id="1700" r:id="rId27"/>
    <p:sldId id="1701" r:id="rId28"/>
    <p:sldId id="1702" r:id="rId29"/>
    <p:sldId id="1703" r:id="rId30"/>
    <p:sldId id="1704" r:id="rId31"/>
    <p:sldId id="1705" r:id="rId32"/>
    <p:sldId id="1697" r:id="rId33"/>
    <p:sldId id="1706" r:id="rId34"/>
    <p:sldId id="1707" r:id="rId35"/>
    <p:sldId id="1708" r:id="rId36"/>
    <p:sldId id="1709" r:id="rId37"/>
    <p:sldId id="1717" r:id="rId38"/>
    <p:sldId id="280" r:id="rId39"/>
    <p:sldId id="1715" r:id="rId40"/>
    <p:sldId id="282" r:id="rId41"/>
    <p:sldId id="283" r:id="rId42"/>
    <p:sldId id="284" r:id="rId43"/>
    <p:sldId id="286" r:id="rId44"/>
    <p:sldId id="287" r:id="rId45"/>
    <p:sldId id="288" r:id="rId46"/>
    <p:sldId id="289" r:id="rId47"/>
    <p:sldId id="290" r:id="rId48"/>
    <p:sldId id="292" r:id="rId49"/>
    <p:sldId id="293" r:id="rId50"/>
    <p:sldId id="294" r:id="rId51"/>
    <p:sldId id="295" r:id="rId52"/>
    <p:sldId id="296" r:id="rId53"/>
    <p:sldId id="301" r:id="rId54"/>
    <p:sldId id="1716" r:id="rId55"/>
    <p:sldId id="1695" r:id="rId56"/>
    <p:sldId id="1711" r:id="rId57"/>
    <p:sldId id="1712" r:id="rId58"/>
    <p:sldId id="1713" r:id="rId59"/>
    <p:sldId id="1714" r:id="rId60"/>
    <p:sldId id="302" r:id="rId61"/>
    <p:sldId id="303" r:id="rId62"/>
    <p:sldId id="304" r:id="rId63"/>
    <p:sldId id="305" r:id="rId64"/>
    <p:sldId id="306" r:id="rId65"/>
    <p:sldId id="307" r:id="rId66"/>
    <p:sldId id="383" r:id="rId67"/>
    <p:sldId id="325" r:id="rId68"/>
    <p:sldId id="326" r:id="rId69"/>
    <p:sldId id="327" r:id="rId70"/>
    <p:sldId id="328" r:id="rId71"/>
    <p:sldId id="329" r:id="rId72"/>
    <p:sldId id="331" r:id="rId73"/>
    <p:sldId id="332" r:id="rId74"/>
    <p:sldId id="333" r:id="rId75"/>
    <p:sldId id="385" r:id="rId76"/>
    <p:sldId id="1723" r:id="rId77"/>
    <p:sldId id="1504" r:id="rId78"/>
    <p:sldId id="267" r:id="rId79"/>
    <p:sldId id="1507" r:id="rId80"/>
    <p:sldId id="395" r:id="rId8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63"/>
    <p:restoredTop sz="94626"/>
  </p:normalViewPr>
  <p:slideViewPr>
    <p:cSldViewPr snapToGrid="0" snapToObjects="1">
      <p:cViewPr varScale="1">
        <p:scale>
          <a:sx n="116" d="100"/>
          <a:sy n="116" d="100"/>
        </p:scale>
        <p:origin x="9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viewProps" Target="viewProp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61" Type="http://schemas.openxmlformats.org/officeDocument/2006/relationships/slide" Target="slides/slide56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10947-AF21-E640-911C-C22E4344EE47}" type="datetimeFigureOut">
              <a:rPr lang="en-US" smtClean="0"/>
              <a:t>5/7/24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8F0C0-8A03-904A-A665-B7C6FFEB0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114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B0DEFA09-62A8-134B-81C2-A1C902F596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F96344-9057-5346-BAE8-B0F9E543302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1D8D96DA-4A41-0343-893D-D661496D58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0950" y="708025"/>
            <a:ext cx="4814888" cy="3611563"/>
          </a:xfrm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7B39CBE2-E500-B447-81A8-F7B1E1F0D1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2975" y="4564063"/>
            <a:ext cx="5429250" cy="4333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52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1A61F4-51CF-2F44-A1F1-79E1145AF77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257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54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BECE3-C546-944A-85AB-A15963CEDAA8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885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56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C36A-6169-E341-98D9-4323E731302D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422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58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9AC7F-AF24-EA47-BE83-2E314AA7F9AA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9931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607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1289E-7EB0-134E-9624-944745ADAE5F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9154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62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327735-61A8-744C-BCC8-C68A1C9F7A7B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482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48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20FB81-4E57-8C4F-A601-46273BC771C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4408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64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2DD6F-5CE3-834F-BA45-33903BE0114D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3578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669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5CC32-D65A-B34A-AEBC-F637B396A9FF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8925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8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altLang="en-US" dirty="0">
                <a:latin typeface="Times New Roman" charset="0"/>
                <a:ea typeface="ＭＳ Ｐゴシック" charset="-128"/>
              </a:rPr>
              <a:t>Does</a:t>
            </a:r>
            <a:r>
              <a:rPr lang="en-US" altLang="en-US" baseline="0" dirty="0">
                <a:latin typeface="Times New Roman" charset="0"/>
                <a:ea typeface="ＭＳ Ｐゴシック" charset="-128"/>
              </a:rPr>
              <a:t> DNS use TCP or UDP? Why?</a:t>
            </a:r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  <p:sp>
        <p:nvSpPr>
          <p:cNvPr id="168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FD87E-4754-3142-9363-1CFA835FDCA9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130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644E1-5405-4BC2-9597-85334D1206F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[Ref] https://</a:t>
            </a:r>
            <a:r>
              <a:rPr lang="en-US" dirty="0" err="1"/>
              <a:t>www.ripe.net</a:t>
            </a:r>
            <a:r>
              <a:rPr lang="en-US" dirty="0"/>
              <a:t>/publications/news/</a:t>
            </a:r>
            <a:r>
              <a:rPr lang="en-US" dirty="0" err="1"/>
              <a:t>youtube</a:t>
            </a:r>
            <a:r>
              <a:rPr lang="en-US" dirty="0"/>
              <a:t>-hijacking-a-ripe-</a:t>
            </a:r>
            <a:r>
              <a:rPr lang="en-US" dirty="0" err="1"/>
              <a:t>ncc</a:t>
            </a:r>
            <a:r>
              <a:rPr lang="en-US" dirty="0"/>
              <a:t>-</a:t>
            </a:r>
            <a:r>
              <a:rPr lang="en-US" dirty="0" err="1"/>
              <a:t>ris</a:t>
            </a:r>
            <a:r>
              <a:rPr lang="en-US" dirty="0"/>
              <a:t>-case-study/#:~:text=On%20Sunday%2C%2024%20February%202008,traffic%20on%20a%20global%20scale.</a:t>
            </a:r>
          </a:p>
        </p:txBody>
      </p:sp>
    </p:spTree>
    <p:extLst>
      <p:ext uri="{BB962C8B-B14F-4D97-AF65-F5344CB8AC3E}">
        <p14:creationId xmlns:p14="http://schemas.microsoft.com/office/powerpoint/2010/main" val="34374194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71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0F01B-BEA6-6546-93AF-883401C08822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1138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745657-5E4A-5B4E-80C1-15FA3604CD5D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0124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E1B2B5-ACE1-FE44-835F-8C52DDB3D3BE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6597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8459BB-2168-4541-B2B6-682D39DB2535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1142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FAF7D-8A5D-CE41-AC79-F5FA08448EAA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7667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23EFC9-646C-FC49-BD21-A78796B34AC3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9154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59153-25E5-3742-A3C7-D44C71357DAA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3133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altLang="en-US" dirty="0">
                <a:latin typeface="Times New Roman" charset="0"/>
                <a:ea typeface="ＭＳ Ｐゴシック" charset="-128"/>
              </a:rPr>
              <a:t>Breakdown of</a:t>
            </a:r>
            <a:r>
              <a:rPr lang="en-US" altLang="en-US" baseline="0" dirty="0">
                <a:latin typeface="Times New Roman" charset="0"/>
                <a:ea typeface="ＭＳ Ｐゴシック" charset="-128"/>
              </a:rPr>
              <a:t> </a:t>
            </a:r>
            <a:r>
              <a:rPr lang="en-US" altLang="en-US" dirty="0">
                <a:latin typeface="Times New Roman" charset="0"/>
                <a:ea typeface="ＭＳ Ｐゴシック" charset="-128"/>
              </a:rPr>
              <a:t>layering</a:t>
            </a:r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361EF9-686B-5A44-9993-0957A6528A2B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695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AA712-1D52-8B48-ABC4-C0B1E9F2717B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9149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870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5FC8A9-EF84-6648-A013-8F518B865CB0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165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31BF2CFF-BAFD-D04E-AF83-1195EDB14B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0D1CAC-0280-4841-9E09-F51CD6380AA3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E94DAB38-70D3-F146-A36F-40341C6B83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7200A0FC-AE4D-4547-A631-14B036F936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CD098E-CD50-DB4D-8C5F-88AFA1BF891B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6331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E82FBE-68E9-3E49-B624-ED6BF52CFE8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8432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77A7D9-8425-7047-BD80-933D61F33F5B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2628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altLang="en-US" dirty="0">
                <a:latin typeface="Times New Roman" charset="0"/>
                <a:ea typeface="ＭＳ Ｐゴシック" charset="-128"/>
              </a:rPr>
              <a:t>cats</a:t>
            </a:r>
          </a:p>
        </p:txBody>
      </p:sp>
      <p:sp>
        <p:nvSpPr>
          <p:cNvPr id="952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D5DAC-E5FC-414D-A913-A454A78C5A1D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6043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B0FB03-5924-D440-8C6A-1606C6017B1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4679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5DB0FB03-5924-D440-8C6A-1606C6017B1C}" type="slidenum">
              <a:rPr lang="en-US" altLang="en-US" sz="1300">
                <a:latin typeface="Times New Roman" charset="0"/>
              </a:rPr>
              <a:pPr/>
              <a:t>56</a:t>
            </a:fld>
            <a:endParaRPr lang="en-US" altLang="en-US" sz="13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4679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993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08112A-B6CA-CE49-B97C-5986837245C2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0392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013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F49AB9-1C94-9045-B130-1D0B2EB8A029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6007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altLang="en-US" dirty="0">
                <a:latin typeface="Times New Roman" charset="0"/>
                <a:ea typeface="ＭＳ Ｐゴシック" charset="-128"/>
              </a:rPr>
              <a:t>tracking</a:t>
            </a:r>
          </a:p>
        </p:txBody>
      </p:sp>
      <p:sp>
        <p:nvSpPr>
          <p:cNvPr id="1034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877B8E-45CF-2748-8178-6AFEDF563F97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4261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054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DE2F9-DDC8-FF49-A6AF-36204A1BB9D8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280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1366781B-3CE4-F64C-BC84-6E30DF10CA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73E412-E6FC-EA49-A14E-C64B298A1DE7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EF345451-17DE-8942-A4E8-F5E2506048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B42B3380-5B20-7A45-AF7C-C45376D3A7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altLang="en-US" dirty="0">
                <a:latin typeface="Times New Roman" charset="0"/>
                <a:ea typeface="ＭＳ Ｐゴシック" charset="-128"/>
              </a:rPr>
              <a:t>proxy</a:t>
            </a:r>
          </a:p>
        </p:txBody>
      </p:sp>
      <p:sp>
        <p:nvSpPr>
          <p:cNvPr id="1075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ACF7E7-8383-F84B-90EC-18A7C5F2DAA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7577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DFD8E-9E57-E548-981C-AE311CDD890F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48499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218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F72C-7AA9-FE46-B19F-6059A89C5604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4228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239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CF7680-EF30-E747-9CC4-8D6EE7D71563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2072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259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1946EC-ADD6-0149-AB2B-A7EA8D944421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1328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280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C754C-54DD-3640-9C14-46B5552A33A4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91979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altLang="en-US" dirty="0">
                <a:latin typeface="Times New Roman" charset="0"/>
                <a:ea typeface="ＭＳ Ｐゴシック" charset="-128"/>
              </a:rPr>
              <a:t>Note: no authentication</a:t>
            </a:r>
          </a:p>
        </p:txBody>
      </p:sp>
      <p:sp>
        <p:nvSpPr>
          <p:cNvPr id="1300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14C95-7168-1A4D-9C21-6BF3AFE6F68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44425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altLang="en-US" dirty="0">
                <a:latin typeface="Times New Roman" charset="0"/>
                <a:ea typeface="ＭＳ Ｐゴシック" charset="-128"/>
              </a:rPr>
              <a:t>Question: what happens in an email with</a:t>
            </a:r>
            <a:r>
              <a:rPr lang="en-US" altLang="en-US" baseline="0" dirty="0">
                <a:latin typeface="Times New Roman" charset="0"/>
                <a:ea typeface="ＭＳ Ｐゴシック" charset="-128"/>
              </a:rPr>
              <a:t> a single dot on a line?</a:t>
            </a:r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  <p:sp>
        <p:nvSpPr>
          <p:cNvPr id="1341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41909C-5E4D-8645-95C9-0C48AD457E04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12813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361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82C72-DE26-3B4D-96B2-A3BEED352208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59315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382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558501-3314-3B44-B716-D5D7329E3F92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026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2D9376AF-4A42-9844-AE87-0528CF56B6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EBE8A-599A-3B42-BA2E-4B54CDD5C68B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EC67F7A2-4885-B646-AACE-A4EE5BD481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0725ED61-F3E2-FA46-9118-69223CCD5B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DFD8E-9E57-E548-981C-AE311CDD890F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621882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</a:t>
            </a:r>
            <a:r>
              <a:rPr lang="en-US" baseline="0" dirty="0"/>
              <a:t> building networks is hard</a:t>
            </a:r>
          </a:p>
          <a:p>
            <a:r>
              <a:rPr lang="en-US" baseline="0" dirty="0"/>
              <a:t>But unfortunately, computer networks are becoming increasingly critical to our daily lives</a:t>
            </a:r>
          </a:p>
          <a:p>
            <a:r>
              <a:rPr lang="en-US" baseline="0" dirty="0"/>
              <a:t>You know all the standard uses of computers…</a:t>
            </a:r>
          </a:p>
          <a:p>
            <a:r>
              <a:rPr lang="en-US" baseline="0" dirty="0"/>
              <a:t>Social networking</a:t>
            </a:r>
          </a:p>
          <a:p>
            <a:r>
              <a:rPr lang="en-US" baseline="0" dirty="0"/>
              <a:t>Gaming</a:t>
            </a:r>
          </a:p>
          <a:p>
            <a:endParaRPr lang="en-US" baseline="0" dirty="0"/>
          </a:p>
          <a:p>
            <a:r>
              <a:rPr lang="en-US" baseline="0" dirty="0"/>
              <a:t>But there’s a lot you may not </a:t>
            </a:r>
            <a:r>
              <a:rPr lang="en-US" baseline="0" dirty="0" err="1"/>
              <a:t>thinki</a:t>
            </a:r>
            <a:r>
              <a:rPr lang="en-US" baseline="0" dirty="0"/>
              <a:t> about</a:t>
            </a:r>
          </a:p>
          <a:p>
            <a:r>
              <a:rPr lang="en-US" baseline="0" dirty="0"/>
              <a:t>Financial sector – trillions of dollars – </a:t>
            </a:r>
          </a:p>
          <a:p>
            <a:r>
              <a:rPr lang="en-US" baseline="0" dirty="0"/>
              <a:t>Critical infrastructures – power grid, water </a:t>
            </a:r>
            <a:r>
              <a:rPr lang="en-US" baseline="0" dirty="0" err="1"/>
              <a:t>delibvery</a:t>
            </a:r>
            <a:r>
              <a:rPr lang="en-US" baseline="0" dirty="0"/>
              <a:t> systems – now all managed and operated with IP networks</a:t>
            </a:r>
          </a:p>
          <a:p>
            <a:r>
              <a:rPr lang="en-US" baseline="0" dirty="0"/>
              <a:t>911 communication services</a:t>
            </a:r>
          </a:p>
          <a:p>
            <a:endParaRPr lang="en-US" baseline="0" dirty="0"/>
          </a:p>
          <a:p>
            <a:r>
              <a:rPr lang="en-US" baseline="0" dirty="0"/>
              <a:t>…</a:t>
            </a:r>
          </a:p>
          <a:p>
            <a:r>
              <a:rPr lang="en-US" baseline="0" dirty="0"/>
              <a:t>Remote medicine</a:t>
            </a:r>
          </a:p>
          <a:p>
            <a:r>
              <a:rPr lang="en-US" baseline="0" dirty="0"/>
              <a:t>Brakes of your car</a:t>
            </a:r>
          </a:p>
          <a:p>
            <a:endParaRPr lang="en-US" baseline="0" dirty="0"/>
          </a:p>
          <a:p>
            <a:r>
              <a:rPr lang="en-US" baseline="0" dirty="0"/>
              <a:t>Power grid and critical infrastructure</a:t>
            </a:r>
          </a:p>
          <a:p>
            <a:r>
              <a:rPr lang="en-US" baseline="0" dirty="0"/>
              <a:t>Financial and trading networks – move billions of dollars per day over computer </a:t>
            </a:r>
            <a:r>
              <a:rPr lang="en-US" baseline="0" dirty="0" err="1"/>
              <a:t>netowrks</a:t>
            </a:r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Computer networks are no longer just for fun and games</a:t>
            </a:r>
          </a:p>
          <a:p>
            <a:r>
              <a:rPr lang="en-US" baseline="0" dirty="0"/>
              <a:t>People’s lives every day depend on the availability and functioning of computer </a:t>
            </a:r>
            <a:r>
              <a:rPr lang="en-US" baseline="0" dirty="0" err="1"/>
              <a:t>netowrks</a:t>
            </a:r>
            <a:endParaRPr lang="en-US" baseline="0" dirty="0"/>
          </a:p>
          <a:p>
            <a:r>
              <a:rPr lang="en-US" baseline="0" dirty="0" err="1"/>
              <a:t>Makign</a:t>
            </a:r>
            <a:r>
              <a:rPr lang="en-US" baseline="0" dirty="0"/>
              <a:t> it very important that we build them well, and protect them from adversaries,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2312A-0363-4862-9B77-D2C84F28D7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32646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</a:t>
            </a:r>
            <a:r>
              <a:rPr lang="en-US" baseline="0"/>
              <a:t> building networks is hard</a:t>
            </a:r>
          </a:p>
          <a:p>
            <a:r>
              <a:rPr lang="en-US" baseline="0"/>
              <a:t>But unfortunately, computer networks are becoming increasingly critical to our daily lives</a:t>
            </a:r>
          </a:p>
          <a:p>
            <a:r>
              <a:rPr lang="en-US" baseline="0"/>
              <a:t>You know all the standard uses of computers…</a:t>
            </a:r>
          </a:p>
          <a:p>
            <a:r>
              <a:rPr lang="en-US" baseline="0"/>
              <a:t>Social networking</a:t>
            </a:r>
          </a:p>
          <a:p>
            <a:r>
              <a:rPr lang="en-US" baseline="0"/>
              <a:t>Gaming</a:t>
            </a:r>
          </a:p>
          <a:p>
            <a:endParaRPr lang="en-US" baseline="0"/>
          </a:p>
          <a:p>
            <a:r>
              <a:rPr lang="en-US" baseline="0"/>
              <a:t>But there’s a lot you may not </a:t>
            </a:r>
            <a:r>
              <a:rPr lang="en-US" baseline="0" err="1"/>
              <a:t>thinki</a:t>
            </a:r>
            <a:r>
              <a:rPr lang="en-US" baseline="0"/>
              <a:t> about</a:t>
            </a:r>
          </a:p>
          <a:p>
            <a:r>
              <a:rPr lang="en-US" baseline="0"/>
              <a:t>Financial sector – trillions of dollars – </a:t>
            </a:r>
          </a:p>
          <a:p>
            <a:r>
              <a:rPr lang="en-US" baseline="0"/>
              <a:t>Critical infrastructures – power grid, water </a:t>
            </a:r>
            <a:r>
              <a:rPr lang="en-US" baseline="0" err="1"/>
              <a:t>delibvery</a:t>
            </a:r>
            <a:r>
              <a:rPr lang="en-US" baseline="0"/>
              <a:t> systems – now all managed and operated with IP networks</a:t>
            </a:r>
          </a:p>
          <a:p>
            <a:r>
              <a:rPr lang="en-US" baseline="0"/>
              <a:t>911 communication services</a:t>
            </a:r>
          </a:p>
          <a:p>
            <a:endParaRPr lang="en-US" baseline="0"/>
          </a:p>
          <a:p>
            <a:r>
              <a:rPr lang="en-US" baseline="0"/>
              <a:t>…</a:t>
            </a:r>
          </a:p>
          <a:p>
            <a:r>
              <a:rPr lang="en-US" baseline="0"/>
              <a:t>Remote medicine</a:t>
            </a:r>
          </a:p>
          <a:p>
            <a:r>
              <a:rPr lang="en-US" baseline="0"/>
              <a:t>Brakes of your car</a:t>
            </a:r>
          </a:p>
          <a:p>
            <a:endParaRPr lang="en-US" baseline="0"/>
          </a:p>
          <a:p>
            <a:r>
              <a:rPr lang="en-US" baseline="0"/>
              <a:t>Power grid and critical infrastructure</a:t>
            </a:r>
          </a:p>
          <a:p>
            <a:r>
              <a:rPr lang="en-US" baseline="0"/>
              <a:t>Financial and trading networks – move billions of dollars per day over computer </a:t>
            </a:r>
            <a:r>
              <a:rPr lang="en-US" baseline="0" err="1"/>
              <a:t>netowrks</a:t>
            </a:r>
            <a:endParaRPr lang="en-US" baseline="0"/>
          </a:p>
          <a:p>
            <a:endParaRPr lang="en-US" baseline="0"/>
          </a:p>
          <a:p>
            <a:endParaRPr lang="en-US" baseline="0"/>
          </a:p>
          <a:p>
            <a:r>
              <a:rPr lang="en-US" baseline="0"/>
              <a:t>Computer networks are no longer just for fun and games</a:t>
            </a:r>
          </a:p>
          <a:p>
            <a:r>
              <a:rPr lang="en-US" baseline="0"/>
              <a:t>People’s lives every day depend on the availability and functioning of computer </a:t>
            </a:r>
            <a:r>
              <a:rPr lang="en-US" baseline="0" err="1"/>
              <a:t>netowrks</a:t>
            </a:r>
            <a:endParaRPr lang="en-US" baseline="0"/>
          </a:p>
          <a:p>
            <a:r>
              <a:rPr lang="en-US" baseline="0" err="1"/>
              <a:t>Makign</a:t>
            </a:r>
            <a:r>
              <a:rPr lang="en-US" baseline="0"/>
              <a:t> it very important that we build them well, and protect them from adversaries,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2312A-0363-4862-9B77-D2C84F28D7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51509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25FFD-FB44-3E32-A74A-B99C22B17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6537B5BD-8A16-6C66-E396-2B4E3A3960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6D13279-0917-5248-A975-F621F68BF2B8}" type="slidenum">
              <a:rPr lang="en-US" altLang="en-US" sz="1300">
                <a:latin typeface="Times New Roman" charset="0"/>
              </a:rPr>
              <a:pPr/>
              <a:t>76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D2654BC2-0F6E-0E93-687B-1029A26BBB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F606BD1C-BE3C-9FAA-3828-393F87A159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altLang="en-US" dirty="0">
                <a:latin typeface="Times New Roman" charset="0"/>
                <a:ea typeface="ＭＳ Ｐゴシック" charset="-128"/>
              </a:rPr>
              <a:t>Associate press: an Internet vs the Internet</a:t>
            </a:r>
          </a:p>
        </p:txBody>
      </p:sp>
    </p:spTree>
    <p:extLst>
      <p:ext uri="{BB962C8B-B14F-4D97-AF65-F5344CB8AC3E}">
        <p14:creationId xmlns:p14="http://schemas.microsoft.com/office/powerpoint/2010/main" val="4268126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C284FC46-7AB7-A64B-8553-497ADCDDD3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22CDD8-B4E1-4048-A87D-FF3B7C482F5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4B497CA0-0D0E-E644-8752-00539B3750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22BDDB4-EE5D-AB48-8EB0-8C1499A515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512k Day: </a:t>
            </a:r>
            <a:r>
              <a:rPr lang="en-US" b="0" i="0" u="none" strike="noStrike" dirty="0">
                <a:solidFill>
                  <a:srgbClr val="8B989E"/>
                </a:solidFill>
                <a:effectLst/>
                <a:highlight>
                  <a:srgbClr val="FFFFFF"/>
                </a:highlight>
                <a:latin typeface="Open Sans" panose="020F0502020204030204" pitchFamily="34" charset="0"/>
              </a:rPr>
              <a:t>The August 2014 event, also known as the 512k Day, was caused when prominent internet service provider (ISP) Verizon dumped roughly 15,000 new routes on a 'master' table. Gigantic routers house tables, which in turn contain routes packets of data need to follow to retrieve search results and display them to users. </a:t>
            </a:r>
          </a:p>
          <a:p>
            <a:endParaRPr lang="en-US" b="0" i="0" u="none" strike="noStrike" dirty="0">
              <a:solidFill>
                <a:srgbClr val="8B989E"/>
              </a:solidFill>
              <a:effectLst/>
              <a:highlight>
                <a:srgbClr val="FFFFFF"/>
              </a:highlight>
              <a:latin typeface="Open Sans" panose="020F0502020204030204" pitchFamily="34" charset="0"/>
            </a:endParaRPr>
          </a:p>
          <a:p>
            <a:r>
              <a:rPr lang="en-US" b="0" i="0" u="none" strike="noStrike" dirty="0">
                <a:solidFill>
                  <a:srgbClr val="8B989E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Roughly 512,000 routes were the norm in terms of BGP capacity during the pre-512K Day period.</a:t>
            </a:r>
            <a:endParaRPr lang="en-US" b="0" i="0" u="none" strike="noStrike" dirty="0">
              <a:solidFill>
                <a:srgbClr val="8B989E"/>
              </a:solidFill>
              <a:effectLst/>
              <a:highlight>
                <a:srgbClr val="FFFFFF"/>
              </a:highlight>
              <a:latin typeface="Open Sans" panose="020F0502020204030204" pitchFamily="34" charset="0"/>
            </a:endParaRPr>
          </a:p>
          <a:p>
            <a:endParaRPr lang="en-US" b="0" i="0" u="none" strike="noStrike" dirty="0">
              <a:solidFill>
                <a:srgbClr val="8B989E"/>
              </a:solidFill>
              <a:effectLst/>
              <a:highlight>
                <a:srgbClr val="FFFFFF"/>
              </a:highlight>
              <a:latin typeface="Open Sans" panose="020F0502020204030204" pitchFamily="34" charset="0"/>
            </a:endParaRPr>
          </a:p>
          <a:p>
            <a:r>
              <a:rPr lang="en-US" b="0" i="0" u="none" strike="noStrike" dirty="0">
                <a:solidFill>
                  <a:srgbClr val="8B989E"/>
                </a:solidFill>
                <a:effectLst/>
                <a:highlight>
                  <a:srgbClr val="FFFFFF"/>
                </a:highlight>
                <a:latin typeface="Open Sans" panose="020F0502020204030204" pitchFamily="34" charset="0"/>
              </a:rPr>
              <a:t>[Ref] https://</a:t>
            </a:r>
            <a:r>
              <a:rPr lang="en-US" b="0" i="0" u="none" strike="noStrike" dirty="0" err="1">
                <a:solidFill>
                  <a:srgbClr val="8B989E"/>
                </a:solidFill>
                <a:effectLst/>
                <a:highlight>
                  <a:srgbClr val="FFFFFF"/>
                </a:highlight>
                <a:latin typeface="Open Sans" panose="020F0502020204030204" pitchFamily="34" charset="0"/>
              </a:rPr>
              <a:t>prefixx.net</a:t>
            </a:r>
            <a:r>
              <a:rPr lang="en-US" b="0" i="0" u="none" strike="noStrike" dirty="0">
                <a:solidFill>
                  <a:srgbClr val="8B989E"/>
                </a:solidFill>
                <a:effectLst/>
                <a:highlight>
                  <a:srgbClr val="FFFFFF"/>
                </a:highlight>
                <a:latin typeface="Open Sans" panose="020F0502020204030204" pitchFamily="34" charset="0"/>
              </a:rPr>
              <a:t>/news/512k-day#:~:text=The%20August%202014%20event%2C%20also,and%20display%20them%20to%20users.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1DE876-845E-814B-A07B-7B43A23062A1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257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46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611E2-22D2-5A4B-95FD-BA570F968091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22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  <p:sp>
        <p:nvSpPr>
          <p:cNvPr id="150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5CCCC-1877-3B4D-A58C-5967B5172CD0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079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8F6E-BFA2-E14C-8BC4-867A927D0D2A}" type="datetime1">
              <a:rPr lang="en-US" smtClean="0"/>
              <a:t>5/7/24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7AA91-4E89-F548-BBB3-D34C5129279F}" type="datetime1">
              <a:rPr lang="en-US" smtClean="0"/>
              <a:t>5/7/24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B500B-F297-9B40-A10A-167768D80851}" type="datetime1">
              <a:rPr lang="en-US" smtClean="0"/>
              <a:t>5/7/24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600200"/>
            <a:ext cx="7772400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4000500"/>
            <a:ext cx="7772400" cy="2247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330BAE-CFB7-B64C-B21A-9D4E37467830}" type="datetime1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</a:t>
            </a:r>
            <a:fld id="{CE518614-272C-FF40-AD9D-508A23B042A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652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600200"/>
            <a:ext cx="38100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495800" y="1600200"/>
            <a:ext cx="3810000" cy="46482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6B2C3-2946-3A4D-B8CD-3920D0A61277}" type="datetime1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5/6/24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</a:t>
            </a:r>
            <a:fld id="{6BDA39AF-423E-834C-86D0-767B544CD73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29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263E5D-2C3D-E343-9185-B364E57F70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851AE3-D314-DD48-B3E1-D1432A74BB8C}" type="datetime1">
              <a:rPr lang="en-US" altLang="zh-CN" smtClean="0"/>
              <a:t>5/7/24</a:t>
            </a:fld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F85403-0CA0-3D40-97DD-9021CE893E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Network Layer: Control Plane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6897789-310A-F745-8B84-00C6795430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FC74E-6CCA-3848-AAF6-CFC630EC0F8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91848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57A564-2168-F846-AC6C-5EA7411279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668E3-2338-1748-B98D-BDED83D86150}" type="datetime1">
              <a:rPr lang="en-US" altLang="zh-CN" smtClean="0"/>
              <a:t>5/7/24</a:t>
            </a:fld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B927F68-B023-CD47-94FB-988F1D1E20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Network Layer: Control Plane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512E51-3349-9545-8C5D-C7F97FB9E5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D16A73-F503-5440-82D0-DB86EBDD50D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50086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E787F1-52BC-4544-85ED-E1F3E30CBF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F49D5-A625-6A4F-8062-D7C85D5A9D3B}" type="datetime1">
              <a:rPr lang="en-US" altLang="zh-CN" smtClean="0"/>
              <a:t>5/7/24</a:t>
            </a:fld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8441D1-CC16-F543-8E88-4A4CB45053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Network Layer: Control Plane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C6DA3C-B798-F44E-BE6E-C9242195DE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3D7894-EB5C-AF44-9680-175E2BEBAC8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31028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B72415-2C83-184F-B731-E29280242A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3CA1E-F2CB-6A48-BAD8-F1CE6180BEEB}" type="datetime1">
              <a:rPr lang="en-US" altLang="zh-CN" smtClean="0"/>
              <a:t>5/7/24</a:t>
            </a:fld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BC70AC-1E7E-444C-BD57-57FBD74B76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Network Layer: Control Plane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B07F2F-F478-924C-8893-F0C0810450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6A1427-4AE4-484A-BDCA-A0A8D94D9AA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08218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BE9687A-3E89-8249-A998-096F0FF444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0742BC-EBBF-3148-AA7F-F62B13604C47}" type="datetime1">
              <a:rPr lang="en-US" altLang="zh-CN" smtClean="0"/>
              <a:t>5/7/24</a:t>
            </a:fld>
            <a:endParaRPr lang="en-US" altLang="zh-C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1B0B79B-529B-D044-A2D2-C595B45914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Network Layer: Control Plane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34DFF17-4035-1444-9D8D-F8BE26F84B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ADD73A-F8C0-9740-9A33-3BEDEE5CA78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52383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FC89070-E44B-3B42-9A68-5213A1D2A7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6BA1E-6FE6-7447-9629-F4D77931ECED}" type="datetime1">
              <a:rPr lang="en-US" altLang="zh-CN" smtClean="0"/>
              <a:t>5/7/24</a:t>
            </a:fld>
            <a:endParaRPr lang="en-US" altLang="zh-C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7EB7644-46D2-AC4D-8710-283848F79D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Network Layer: Control Plane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B3B9398-7E14-6F4B-B0A6-5EE00F320B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02CFAE-B6D1-A040-A9EF-DA027DC87CE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4091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3C1A-0730-0940-AAB4-5D0390C5A59C}" type="datetime1">
              <a:rPr lang="en-US" smtClean="0"/>
              <a:t>5/7/24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1261630-B0B7-1940-9B4C-7F3BF2246F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9D9FD-C6EB-2745-AC58-D8A5DAC75BE7}" type="datetime1">
              <a:rPr lang="en-US" altLang="zh-CN" smtClean="0"/>
              <a:t>5/7/24</a:t>
            </a:fld>
            <a:endParaRPr lang="en-US" altLang="zh-C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3713D83-6840-3148-A933-B2B8A9CD26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Network Layer: Control Plane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E0BC569-E7E5-204F-BF2E-592ADF5112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48E5C8-B485-E04F-89D5-D55E40A8E6A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1668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F26ECE-5DE7-C142-857D-6308089C78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52F2D-E32A-CF48-B41E-57D930C12344}" type="datetime1">
              <a:rPr lang="en-US" altLang="zh-CN" smtClean="0"/>
              <a:t>5/7/24</a:t>
            </a:fld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D47132-41CA-7D48-BBB6-3FBD68D845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Network Layer: Control Plane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BF7E6A-5FF1-C442-9A7E-745593D5FA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325BED-856E-1141-A0B4-D25AF6DE5A2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5143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C12C10-55D9-6E4B-B03F-1858A5B566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67CDE-D758-2846-B611-591883E73906}" type="datetime1">
              <a:rPr lang="en-US" altLang="zh-CN" smtClean="0"/>
              <a:t>5/7/24</a:t>
            </a:fld>
            <a:endParaRPr lang="en-US" altLang="zh-C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AE3B39-E9DB-7548-A87A-C89C40FBD3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Network Layer: Control Plane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CB7F88-46BF-7C49-A8B4-7A0F05BF18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45D108-EAD3-4C49-A160-E3DF988354D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34223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F7481F-F60C-5941-80A8-8359014407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E4C9E-B597-C044-A5F0-2201B7D1E93D}" type="datetime1">
              <a:rPr lang="en-US" altLang="zh-CN" smtClean="0"/>
              <a:t>5/7/24</a:t>
            </a:fld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846668-29F0-5A45-9925-8E7718A2E8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Network Layer: Control Plane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DF39C43-2452-4A4A-A610-CB59574937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CF4BC8-D915-CC43-97AB-682EBDAC7E6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188659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5C776CA-0481-AF41-9343-2C56C63ED8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8A6AF-76C7-E54F-9161-8440C3A41927}" type="datetime1">
              <a:rPr lang="en-US" altLang="zh-CN" smtClean="0"/>
              <a:t>5/7/24</a:t>
            </a:fld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258ED5-EE13-DF48-A96A-FAD82C7DB2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Network Layer: Control Plane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224FB0-B5C3-5D4D-A77C-C00DF60544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43E9E9-A631-E742-AC58-14899622E6B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309884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EEB2B-03D5-8E40-8F61-48FDB5EB214A}" type="datetime1">
              <a:rPr lang="en-US" smtClean="0"/>
              <a:t>5/7/24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41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0EDD7-4DF1-3240-A474-0B2FF4A954D9}" type="datetime1">
              <a:rPr lang="en-US" smtClean="0"/>
              <a:t>5/7/24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8212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AF52E-D7FE-0F4D-BA70-83CC8090E49C}" type="datetime1">
              <a:rPr lang="en-US" smtClean="0"/>
              <a:t>5/7/24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4241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8D33C-6693-4944-9E89-4A3A20375B2A}" type="datetime1">
              <a:rPr lang="en-US" smtClean="0"/>
              <a:t>5/7/24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4341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DDBB-E28E-A341-94E8-9FB0D4870E93}" type="datetime1">
              <a:rPr lang="en-US" smtClean="0"/>
              <a:t>5/7/24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24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D0114-3E23-0A46-9920-9A06B9DCE82F}" type="datetime1">
              <a:rPr lang="en-US" smtClean="0"/>
              <a:t>5/7/24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651B4-381A-2241-989C-6E7A7CB96908}" type="datetime1">
              <a:rPr lang="en-US" smtClean="0"/>
              <a:t>5/7/24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81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61D38-92D6-364E-ABFC-F2F409DFC044}" type="datetime1">
              <a:rPr lang="en-US" smtClean="0"/>
              <a:t>5/7/24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744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4D577-0A36-4E4E-A427-A3B35B1F2565}" type="datetime1">
              <a:rPr lang="en-US" smtClean="0"/>
              <a:t>5/7/24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2935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AF6D5-B309-F044-A4A6-5BCE52CD123E}" type="datetime1">
              <a:rPr lang="en-US" smtClean="0"/>
              <a:t>5/7/24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8420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E86A4-DE29-2A44-A5FD-2AA57B76E750}" type="datetime1">
              <a:rPr lang="en-US" smtClean="0"/>
              <a:t>5/7/24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1986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296C0-E19A-8643-8997-C530A2B5F4BA}" type="datetime1">
              <a:rPr lang="en-US" smtClean="0"/>
              <a:t>5/7/24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3014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02A8D-4959-E076-04C8-ABBDB3C6A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BD128-74EA-3049-8955-D09321A79661}" type="datetime1">
              <a:rPr lang="en-US" altLang="en-US"/>
              <a:pPr>
                <a:defRPr/>
              </a:pPr>
              <a:t>5/7/24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0FC18-B67B-D173-4722-AD2482445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B4F7E-0518-78B8-2981-E1E56B24B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CCFA9-98DF-3445-AF38-DFC040054D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4380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CFB7F-ACF6-7F13-C363-C9B593E63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90B3A-E3D3-524C-9FB1-20C7CC949A7B}" type="datetime1">
              <a:rPr lang="en-US" altLang="en-US"/>
              <a:pPr>
                <a:defRPr/>
              </a:pPr>
              <a:t>5/7/24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80417-A4D4-4807-9EC7-8343BADC0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D17B1-708F-0E5F-4CB7-CC8E819E2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B33E6-E29D-F74E-A082-1C3F2E4EAF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72982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70C37-3B6A-B890-FEF6-FE7226FF0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1EAC9-31C1-424D-9C17-C0259BF8D31F}" type="datetime1">
              <a:rPr lang="en-US" altLang="en-US"/>
              <a:pPr>
                <a:defRPr/>
              </a:pPr>
              <a:t>5/7/24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22F4C-EE57-B21C-63A8-CC436D4CD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1029B-AB03-5CC5-A77E-CC77550A9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C181D-F700-F24F-A947-880A198C4C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29669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FDA3C3-AE31-FEDB-1B04-4A43EE803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3F1DE-733F-8549-A8F4-06E48C0E55FD}" type="datetime1">
              <a:rPr lang="en-US" altLang="en-US"/>
              <a:pPr>
                <a:defRPr/>
              </a:pPr>
              <a:t>5/7/24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53BF3C2-4460-141A-4420-DDB0F5EA8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91FC92-1C4B-C122-66AC-074B14742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68026-DD09-6647-B43B-2C5CA286B2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7225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F561E-1FF2-654E-B1B9-FF20841CEDF7}" type="datetime1">
              <a:rPr lang="en-US" smtClean="0"/>
              <a:t>5/7/24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95CACD3-4F45-CFA4-475C-999ABDAC8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EE73A-103C-514B-A931-A9203F34F1D9}" type="datetime1">
              <a:rPr lang="en-US" altLang="en-US"/>
              <a:pPr>
                <a:defRPr/>
              </a:pPr>
              <a:t>5/7/24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A95924F-4804-8F60-6CC5-9AD39271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94351EC-F826-A813-9496-EF163CC78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4A86D-414F-D44B-8317-F869CF6B44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50395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3026F36-87B9-5AFF-2C15-37E9644DA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6C096-5653-824E-9FC8-A571A2132E95}" type="datetime1">
              <a:rPr lang="en-US" altLang="en-US"/>
              <a:pPr>
                <a:defRPr/>
              </a:pPr>
              <a:t>5/7/24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41EBFE6-DB07-7CAF-629F-EB9806902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665FC9C-9ABA-F04C-6558-0E199E25D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5F653-134D-004E-921B-31803B5B80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11039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7E30DEF-1481-0ED3-CF0E-1676476A2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22B6C-AE4E-5043-B709-CBA439D9BA43}" type="datetime1">
              <a:rPr lang="en-US" altLang="en-US"/>
              <a:pPr>
                <a:defRPr/>
              </a:pPr>
              <a:t>5/7/24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CA92885-62D9-647A-F9E3-4F429AFCC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D391CFE-D5C2-A720-2D62-260F53FC1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95986-B31A-D245-BC24-FD95E60280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46695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1904645-9290-E326-2741-793D87B90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FC43A-506C-534B-9E8A-3290D87506D9}" type="datetime1">
              <a:rPr lang="en-US" altLang="en-US"/>
              <a:pPr>
                <a:defRPr/>
              </a:pPr>
              <a:t>5/7/24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0F7C197-8694-7786-99FB-DDC81E05B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E52D02-EF8B-EF6D-2D00-1A4531A92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EA9A0-E170-2C49-8A73-9D27DB089A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07193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0C35BB4-FEF6-2A56-8ABD-0F515397D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428C2-2CEF-F644-A861-8FCD6A3205F5}" type="datetime1">
              <a:rPr lang="en-US" altLang="en-US"/>
              <a:pPr>
                <a:defRPr/>
              </a:pPr>
              <a:t>5/7/24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065C3E5-6E98-63E5-7E11-CE258B62C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DB80326-A29D-D4CB-AE0E-D876DDD5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9B94E-0A1D-D84E-ABB1-65BB643FEB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89462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D3FA9-34F0-9C86-2213-5B02775F9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9C4BA-33DC-904A-A478-47B49A6E2C9B}" type="datetime1">
              <a:rPr lang="en-US" altLang="en-US"/>
              <a:pPr>
                <a:defRPr/>
              </a:pPr>
              <a:t>5/7/24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9E068-E255-8B75-838F-7229A827A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D518B-8FBD-974F-68AE-B6FAD253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B2BEB-B42D-1D44-B67F-9DBDAB0F71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0854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99FBA-20C3-3799-33C5-C2E40ED03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363F9-0F17-DB48-97AE-B81601345824}" type="datetime1">
              <a:rPr lang="en-US" altLang="en-US"/>
              <a:pPr>
                <a:defRPr/>
              </a:pPr>
              <a:t>5/7/24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372D7-CEFE-25E2-ED0E-391D39D4A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11EA2-D573-8360-FF93-6D831F8D2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2DCA8-27F8-AC48-9530-B8637151D8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16005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30312-3EDB-8410-7A9D-C7469EF5D7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11629-CB17-F54E-A6C0-BB2660F07E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64911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B2C156-27F7-D125-9F13-2BC7FFF9F3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ED4A9-4126-754C-A62C-78FB1F56E2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92913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C572F-D945-9E6E-66D0-0BB08BB8B3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84057-3682-3247-8B62-770AF49096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7538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07BA8-F7EC-9941-A5F1-22DC297599BF}" type="datetime1">
              <a:rPr lang="en-US" smtClean="0"/>
              <a:t>5/7/24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5/7/24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277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5/7/24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818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5/7/24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740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5/7/24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996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5/7/24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4790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5/7/24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486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5/7/24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3850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5/7/24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564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5/7/24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4148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5/7/24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291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089A4-6DC7-2B4E-92E5-CA0991E5AF67}" type="datetime1">
              <a:rPr lang="en-US" smtClean="0"/>
              <a:t>5/7/24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5/7/24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5873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304560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2592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792EC-27CF-1741-93A4-DF246026192F}" type="datetime1">
              <a:rPr lang="en-US" smtClean="0"/>
              <a:t>5/7/24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0EBEC-81D3-9F43-B558-F9A845ED744C}" type="datetime1">
              <a:rPr lang="en-US" smtClean="0"/>
              <a:t>5/7/24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79513-D130-604C-846C-196477CACA24}" type="datetime1">
              <a:rPr lang="en-US" smtClean="0"/>
              <a:t>5/7/24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5F53F-1A49-2D4D-ABC2-5299D88B6FDF}" type="datetime1">
              <a:rPr lang="en-US" smtClean="0"/>
              <a:t>5/7/24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306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36" r:id="rId12"/>
    <p:sldLayoutId id="2147483776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5A718EB-4ED3-1948-BA54-40062E71B6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DCB1E1D-D558-A443-B01D-5D93E2B2B0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296BECD-B934-A246-A7D0-93F3AC9F6C7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Times New Roman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4E7E50A1-6371-7A40-83A1-907317A4B591}" type="datetime1">
              <a:rPr lang="en-US" altLang="zh-CN" smtClean="0"/>
              <a:t>5/7/24</a:t>
            </a:fld>
            <a:endParaRPr lang="en-US" altLang="zh-C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E25039D-C615-8C49-A2C0-FDC447725B1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Times New Roman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r>
              <a:rPr lang="en-US" altLang="zh-CN"/>
              <a:t>Network Layer: Control Plane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6B529D9-5A50-464A-B68E-5D7FBEADB07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fld id="{9BC13B7E-EAA7-EC4F-AA51-FD4758C18C2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6890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 Black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 Black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 Black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 Black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 Black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 Black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 Black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 Black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B4811-509D-3043-AF6D-A28605B0DBA5}" type="datetime1">
              <a:rPr lang="en-US" smtClean="0"/>
              <a:t>5/7/24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57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05C0DC5-2E9B-CF5A-B6C9-3E0DBC98A44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B65467C-9468-0483-FE35-AE218091A4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60BD6-B587-8279-56A0-E5D6D2EAEF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91EA724-8535-B744-883A-5639BCFC83E2}" type="datetime1">
              <a:rPr lang="en-US" altLang="en-US"/>
              <a:pPr>
                <a:defRPr/>
              </a:pPr>
              <a:t>5/7/24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4CE82-A57D-3485-47DE-B0BF40287F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F3B83-BD5E-CC61-81EE-534BE9ED41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11E176E-B86E-684F-A983-567D388E43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790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EE309-4415-F04B-B6C1-168876F832F4}" type="datetimeFigureOut">
              <a:rPr lang="en-US" smtClean="0"/>
              <a:t>5/7/24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071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6.bin"/><Relationship Id="rId4" Type="http://schemas.openxmlformats.org/officeDocument/2006/relationships/image" Target="../media/image3.png"/><Relationship Id="rId9" Type="http://schemas.openxmlformats.org/officeDocument/2006/relationships/oleObject" Target="../embeddings/oleObject5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oleObject" Target="../embeddings/oleObject13.bin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tiff"/><Relationship Id="rId4" Type="http://schemas.openxmlformats.org/officeDocument/2006/relationships/image" Target="../media/image1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oleObject" Target="../embeddings/oleObject15.bin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tiff"/><Relationship Id="rId4" Type="http://schemas.openxmlformats.org/officeDocument/2006/relationships/image" Target="../media/image13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oleObject" Target="../embeddings/oleObject17.bin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>
            <a:extLst>
              <a:ext uri="{FF2B5EF4-FFF2-40B4-BE49-F238E27FC236}">
                <a16:creationId xmlns:a16="http://schemas.microsoft.com/office/drawing/2014/main" id="{1AFC82B4-B4D2-47FA-FD2B-06AA0853C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19BF18-9D68-74C7-E3BB-87C46F58E914}"/>
              </a:ext>
            </a:extLst>
          </p:cNvPr>
          <p:cNvSpPr txBox="1"/>
          <p:nvPr/>
        </p:nvSpPr>
        <p:spPr>
          <a:xfrm>
            <a:off x="0" y="1408113"/>
            <a:ext cx="9144000" cy="6461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Centaur" panose="020F0502020204030204" pitchFamily="34" charset="0"/>
              </a:rPr>
              <a:t>Computer Networks</a:t>
            </a:r>
          </a:p>
        </p:txBody>
      </p:sp>
      <p:sp>
        <p:nvSpPr>
          <p:cNvPr id="19459" name="TextBox 3">
            <a:extLst>
              <a:ext uri="{FF2B5EF4-FFF2-40B4-BE49-F238E27FC236}">
                <a16:creationId xmlns:a16="http://schemas.microsoft.com/office/drawing/2014/main" id="{B2477BAE-0B3F-DCDD-937A-E3C27FEF1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164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Nirupam Roy</a:t>
            </a:r>
          </a:p>
        </p:txBody>
      </p:sp>
      <p:sp>
        <p:nvSpPr>
          <p:cNvPr id="19460" name="TextBox 4">
            <a:extLst>
              <a:ext uri="{FF2B5EF4-FFF2-40B4-BE49-F238E27FC236}">
                <a16:creationId xmlns:a16="http://schemas.microsoft.com/office/drawing/2014/main" id="{180BC73D-D361-F896-9A1F-314A75EFF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81563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Tu-Th 2:00-3:15pm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CSI 2117</a:t>
            </a:r>
          </a:p>
        </p:txBody>
      </p:sp>
      <p:pic>
        <p:nvPicPr>
          <p:cNvPr id="19461" name="Picture 5">
            <a:extLst>
              <a:ext uri="{FF2B5EF4-FFF2-40B4-BE49-F238E27FC236}">
                <a16:creationId xmlns:a16="http://schemas.microsoft.com/office/drawing/2014/main" id="{6B6D27DD-5BDF-6BA5-26A9-EBC731D13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2536825"/>
            <a:ext cx="180975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Box 6">
            <a:extLst>
              <a:ext uri="{FF2B5EF4-FFF2-40B4-BE49-F238E27FC236}">
                <a16:creationId xmlns:a16="http://schemas.microsoft.com/office/drawing/2014/main" id="{213F78F1-AB81-7632-FFCD-D049D73C3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942" y="2066925"/>
            <a:ext cx="38876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CMSC 417 : Spring 2024</a:t>
            </a:r>
          </a:p>
        </p:txBody>
      </p:sp>
      <p:sp>
        <p:nvSpPr>
          <p:cNvPr id="19463" name="TextBox 7">
            <a:extLst>
              <a:ext uri="{FF2B5EF4-FFF2-40B4-BE49-F238E27FC236}">
                <a16:creationId xmlns:a16="http://schemas.microsoft.com/office/drawing/2014/main" id="{D8E43A6C-9FF9-F774-E0AD-29F05534F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288" y="3271626"/>
            <a:ext cx="914400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Topics: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BGP </a:t>
            </a:r>
            <a:r>
              <a:rPr lang="en-US" altLang="en-US" sz="2200" b="1" dirty="0">
                <a:solidFill>
                  <a:srgbClr val="376092"/>
                </a:solidFill>
                <a:latin typeface="Lucida Bright" panose="02040602050505020304" pitchFamily="18" charset="77"/>
              </a:rPr>
              <a:t>Attacks (continued…) 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(Textbook chapter 4)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Application layer</a:t>
            </a:r>
            <a:r>
              <a:rPr lang="en-US" altLang="en-US" sz="2200" b="1" dirty="0">
                <a:solidFill>
                  <a:srgbClr val="376092"/>
                </a:solidFill>
                <a:latin typeface="Lucida Bright" panose="02040602050505020304" pitchFamily="18" charset="77"/>
              </a:rPr>
              <a:t> </a:t>
            </a: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(Textbook chapter 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8E3B54-A82A-F64A-86E9-0E6E6A649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763" y="5022850"/>
            <a:ext cx="27892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May 7</a:t>
            </a:r>
            <a:r>
              <a:rPr lang="en-US" altLang="en-US" sz="2000" b="1" baseline="30000" dirty="0" err="1">
                <a:solidFill>
                  <a:prstClr val="black"/>
                </a:solidFill>
                <a:latin typeface="Lucida Bright" panose="02040602050505020304" pitchFamily="18" charset="77"/>
              </a:rPr>
              <a:t>th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,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82778D05-BDF4-F14B-85C9-B4719923B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/>
          <a:lstStyle/>
          <a:p>
            <a:r>
              <a:rPr lang="en-US" altLang="en-US" b="0" dirty="0">
                <a:latin typeface="Lucida Bright" panose="02040602050505020304" pitchFamily="18" charset="77"/>
                <a:ea typeface="ＭＳ Ｐゴシック" panose="020B0600070205080204" pitchFamily="34" charset="-128"/>
              </a:rPr>
              <a:t>Solution Techniques</a:t>
            </a:r>
          </a:p>
        </p:txBody>
      </p:sp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58BC2158-258C-0D41-AE56-35E3C4D15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71084"/>
            <a:ext cx="7772400" cy="4114800"/>
          </a:xfrm>
        </p:spPr>
        <p:txBody>
          <a:bodyPr/>
          <a:lstStyle/>
          <a:p>
            <a:r>
              <a:rPr lang="en-US" altLang="en-US" sz="2000" dirty="0">
                <a:ea typeface="ＭＳ Ｐゴシック" panose="020B0600070205080204" pitchFamily="34" charset="-128"/>
              </a:rPr>
              <a:t>Protective filtering</a:t>
            </a:r>
          </a:p>
          <a:p>
            <a:pPr lvl="1"/>
            <a:r>
              <a:rPr lang="en-US" altLang="en-US" sz="2000" dirty="0"/>
              <a:t>Know your neighbors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Anomaly detection</a:t>
            </a:r>
          </a:p>
          <a:p>
            <a:pPr lvl="1"/>
            <a:r>
              <a:rPr lang="en-US" altLang="en-US" sz="2000" dirty="0"/>
              <a:t>Suspect the unexpected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Checking against registries</a:t>
            </a:r>
          </a:p>
          <a:p>
            <a:pPr lvl="1"/>
            <a:r>
              <a:rPr lang="en-US" altLang="en-US" sz="2000" dirty="0"/>
              <a:t>Establish ground truth for prefix origination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Signing and verifying</a:t>
            </a:r>
          </a:p>
          <a:p>
            <a:pPr lvl="1"/>
            <a:r>
              <a:rPr lang="en-US" altLang="en-US" sz="2000" dirty="0"/>
              <a:t>Prevent bogus AS PATHs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Data-plane verification</a:t>
            </a:r>
          </a:p>
          <a:p>
            <a:pPr lvl="1"/>
            <a:r>
              <a:rPr lang="en-US" altLang="en-US" sz="2000" dirty="0"/>
              <a:t>Ensure the path is actually followed</a:t>
            </a:r>
          </a:p>
          <a:p>
            <a:endParaRPr lang="en-US" altLang="en-US" sz="2000" dirty="0">
              <a:ea typeface="ＭＳ Ｐゴシック" panose="020B0600070205080204" pitchFamily="34" charset="-128"/>
            </a:endParaRPr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367D2DE9-8C04-2F43-A640-C5DDD1FA5A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D7B933-4D52-9A4D-AEA0-2A4908A4B7C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>
            <a:extLst>
              <a:ext uri="{FF2B5EF4-FFF2-40B4-BE49-F238E27FC236}">
                <a16:creationId xmlns:a16="http://schemas.microsoft.com/office/drawing/2014/main" id="{2E587D8C-B4B3-C547-97BE-C056D93EA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39400F-44D2-3743-A2CB-8D8B2208C275}"/>
              </a:ext>
            </a:extLst>
          </p:cNvPr>
          <p:cNvSpPr txBox="1"/>
          <p:nvPr/>
        </p:nvSpPr>
        <p:spPr>
          <a:xfrm>
            <a:off x="0" y="1408113"/>
            <a:ext cx="9144000" cy="6461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Computer Networks</a:t>
            </a:r>
          </a:p>
        </p:txBody>
      </p:sp>
      <p:sp>
        <p:nvSpPr>
          <p:cNvPr id="17411" name="TextBox 3">
            <a:extLst>
              <a:ext uri="{FF2B5EF4-FFF2-40B4-BE49-F238E27FC236}">
                <a16:creationId xmlns:a16="http://schemas.microsoft.com/office/drawing/2014/main" id="{D8CE4F15-BD8D-8643-91CC-5E6CC5420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164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Nirupam Roy</a:t>
            </a:r>
          </a:p>
        </p:txBody>
      </p:sp>
      <p:sp>
        <p:nvSpPr>
          <p:cNvPr id="17412" name="TextBox 4">
            <a:extLst>
              <a:ext uri="{FF2B5EF4-FFF2-40B4-BE49-F238E27FC236}">
                <a16:creationId xmlns:a16="http://schemas.microsoft.com/office/drawing/2014/main" id="{167C363F-F001-DE48-9E1C-9028C6F78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81563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Tu-Th 2:00-3:15pm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CSI 2117</a:t>
            </a:r>
          </a:p>
        </p:txBody>
      </p:sp>
      <p:pic>
        <p:nvPicPr>
          <p:cNvPr id="17413" name="Picture 5">
            <a:extLst>
              <a:ext uri="{FF2B5EF4-FFF2-40B4-BE49-F238E27FC236}">
                <a16:creationId xmlns:a16="http://schemas.microsoft.com/office/drawing/2014/main" id="{C3D2A60A-A563-B54F-8E5E-6B47C4B96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8" y="2536825"/>
            <a:ext cx="1809750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6">
            <a:extLst>
              <a:ext uri="{FF2B5EF4-FFF2-40B4-BE49-F238E27FC236}">
                <a16:creationId xmlns:a16="http://schemas.microsoft.com/office/drawing/2014/main" id="{51DFA817-9C5D-2748-B6BD-684D4AC71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850" y="2066925"/>
            <a:ext cx="3887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CMSC 417 : Spring 2024</a:t>
            </a:r>
          </a:p>
        </p:txBody>
      </p:sp>
      <p:sp>
        <p:nvSpPr>
          <p:cNvPr id="17415" name="TextBox 7">
            <a:extLst>
              <a:ext uri="{FF2B5EF4-FFF2-40B4-BE49-F238E27FC236}">
                <a16:creationId xmlns:a16="http://schemas.microsoft.com/office/drawing/2014/main" id="{7A8DCB55-FF65-1947-A9D5-9A81B56E7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06775"/>
            <a:ext cx="9144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Topic: Application Layer Protocols Part-1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(Textbook chapter 9)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A048B9-7575-EE46-8A1F-003EC422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78A9EC-51F7-F524-F084-7A0F6AD09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763" y="5022850"/>
            <a:ext cx="27892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May 7</a:t>
            </a:r>
            <a:r>
              <a:rPr kumimoji="0" lang="en-US" alt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828581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7EF7C40-5B33-C0F0-C4EC-08F37466CA5D}"/>
              </a:ext>
            </a:extLst>
          </p:cNvPr>
          <p:cNvGrpSpPr/>
          <p:nvPr/>
        </p:nvGrpSpPr>
        <p:grpSpPr>
          <a:xfrm>
            <a:off x="7066908" y="724328"/>
            <a:ext cx="1507849" cy="2389382"/>
            <a:chOff x="7066908" y="724328"/>
            <a:chExt cx="1507849" cy="2389382"/>
          </a:xfrm>
        </p:grpSpPr>
        <p:pic>
          <p:nvPicPr>
            <p:cNvPr id="13" name="Picture 2" descr="Electric Plug Power Vector Consumption Ac Symbol Icon Electric Plug Icon  Illustration Isolated Adapter Cable Connect Stock Illustration - Download  Image Now - iStock">
              <a:extLst>
                <a:ext uri="{FF2B5EF4-FFF2-40B4-BE49-F238E27FC236}">
                  <a16:creationId xmlns:a16="http://schemas.microsoft.com/office/drawing/2014/main" id="{981C1015-A3D4-8826-425E-29D6AE88BD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1" t="25859" r="67245" b="18796"/>
            <a:stretch/>
          </p:blipFill>
          <p:spPr bwMode="auto">
            <a:xfrm rot="10800000">
              <a:off x="7302286" y="1900832"/>
              <a:ext cx="612235" cy="1212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Computer - Free computer icons">
              <a:extLst>
                <a:ext uri="{FF2B5EF4-FFF2-40B4-BE49-F238E27FC236}">
                  <a16:creationId xmlns:a16="http://schemas.microsoft.com/office/drawing/2014/main" id="{45D4397E-3FC1-6FCD-6694-8D4EF052C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66908" y="724328"/>
              <a:ext cx="1507849" cy="1507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63A9E82-BE8F-0CA4-45B3-91D06C8B64E4}"/>
              </a:ext>
            </a:extLst>
          </p:cNvPr>
          <p:cNvGrpSpPr/>
          <p:nvPr/>
        </p:nvGrpSpPr>
        <p:grpSpPr>
          <a:xfrm>
            <a:off x="410966" y="724329"/>
            <a:ext cx="1507849" cy="2391686"/>
            <a:chOff x="410966" y="724329"/>
            <a:chExt cx="1507849" cy="2391686"/>
          </a:xfrm>
        </p:grpSpPr>
        <p:pic>
          <p:nvPicPr>
            <p:cNvPr id="1026" name="Picture 2" descr="Electric Plug Power Vector Consumption Ac Symbol Icon Electric Plug Icon  Illustration Isolated Adapter Cable Connect Stock Illustration - Download  Image Now - iStock">
              <a:extLst>
                <a:ext uri="{FF2B5EF4-FFF2-40B4-BE49-F238E27FC236}">
                  <a16:creationId xmlns:a16="http://schemas.microsoft.com/office/drawing/2014/main" id="{3C919835-7B42-B6D3-C539-4FB82CDE1F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1" t="25859" r="67245" b="18796"/>
            <a:stretch/>
          </p:blipFill>
          <p:spPr bwMode="auto">
            <a:xfrm rot="10800000">
              <a:off x="1106972" y="1903137"/>
              <a:ext cx="612235" cy="1212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omputer - Free computer icons">
              <a:extLst>
                <a:ext uri="{FF2B5EF4-FFF2-40B4-BE49-F238E27FC236}">
                  <a16:creationId xmlns:a16="http://schemas.microsoft.com/office/drawing/2014/main" id="{399FCFD5-0666-4E13-807D-B28F16396E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966" y="724329"/>
              <a:ext cx="1507849" cy="1507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100A86D-BFFB-A181-3406-9CF59D8CF114}"/>
              </a:ext>
            </a:extLst>
          </p:cNvPr>
          <p:cNvSpPr/>
          <p:nvPr/>
        </p:nvSpPr>
        <p:spPr>
          <a:xfrm>
            <a:off x="2027432" y="5168483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74664A4-360A-380C-CC12-76810151A6BA}"/>
              </a:ext>
            </a:extLst>
          </p:cNvPr>
          <p:cNvSpPr/>
          <p:nvPr/>
        </p:nvSpPr>
        <p:spPr>
          <a:xfrm>
            <a:off x="1678110" y="4480813"/>
            <a:ext cx="6010383" cy="56507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00FF587-A2B0-88D7-8AC5-8DC2EE68597D}"/>
              </a:ext>
            </a:extLst>
          </p:cNvPr>
          <p:cNvSpPr/>
          <p:nvPr/>
        </p:nvSpPr>
        <p:spPr>
          <a:xfrm>
            <a:off x="1215774" y="3752635"/>
            <a:ext cx="6935056" cy="56507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2E79916-EA03-CA20-BA50-D30E97908158}"/>
              </a:ext>
            </a:extLst>
          </p:cNvPr>
          <p:cNvSpPr/>
          <p:nvPr/>
        </p:nvSpPr>
        <p:spPr>
          <a:xfrm>
            <a:off x="3299716" y="5168483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7C3AB79-8E15-C043-1327-E60659637EA6}"/>
              </a:ext>
            </a:extLst>
          </p:cNvPr>
          <p:cNvSpPr/>
          <p:nvPr/>
        </p:nvSpPr>
        <p:spPr>
          <a:xfrm>
            <a:off x="4572000" y="5168482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604444C-8CD0-2728-3D6F-4DEAC8DD889A}"/>
              </a:ext>
            </a:extLst>
          </p:cNvPr>
          <p:cNvSpPr/>
          <p:nvPr/>
        </p:nvSpPr>
        <p:spPr>
          <a:xfrm>
            <a:off x="5844284" y="5168481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6451761-E4CC-C544-6467-C8FCE21480AB}"/>
              </a:ext>
            </a:extLst>
          </p:cNvPr>
          <p:cNvSpPr/>
          <p:nvPr/>
        </p:nvSpPr>
        <p:spPr>
          <a:xfrm>
            <a:off x="410966" y="3102795"/>
            <a:ext cx="8322068" cy="3030876"/>
          </a:xfrm>
          <a:prstGeom prst="roundRect">
            <a:avLst>
              <a:gd name="adj" fmla="val 8870"/>
            </a:avLst>
          </a:prstGeom>
          <a:noFill/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FC8419-27C8-0F91-F74A-C2090B143ED3}"/>
              </a:ext>
            </a:extLst>
          </p:cNvPr>
          <p:cNvSpPr txBox="1"/>
          <p:nvPr/>
        </p:nvSpPr>
        <p:spPr>
          <a:xfrm>
            <a:off x="2828649" y="3127867"/>
            <a:ext cx="3438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Internet as a Platform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D05869-57D9-5914-3375-2BB3654036BD}"/>
              </a:ext>
            </a:extLst>
          </p:cNvPr>
          <p:cNvSpPr txBox="1"/>
          <p:nvPr/>
        </p:nvSpPr>
        <p:spPr>
          <a:xfrm>
            <a:off x="2319620" y="3833013"/>
            <a:ext cx="4647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Process to process: Transport layer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492756-5478-8216-CB7E-B2D6CDA61CD0}"/>
              </a:ext>
            </a:extLst>
          </p:cNvPr>
          <p:cNvSpPr txBox="1"/>
          <p:nvPr/>
        </p:nvSpPr>
        <p:spPr>
          <a:xfrm>
            <a:off x="2430921" y="4527277"/>
            <a:ext cx="4559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Network to network: Network layer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37E53F-CCD5-7E2D-1F93-DB2DE19E18FF}"/>
              </a:ext>
            </a:extLst>
          </p:cNvPr>
          <p:cNvSpPr txBox="1"/>
          <p:nvPr/>
        </p:nvSpPr>
        <p:spPr>
          <a:xfrm>
            <a:off x="2217028" y="5733561"/>
            <a:ext cx="470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Device to device: Link/Physical layer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9C57167-AD11-1FB3-00B4-B634C35827EA}"/>
              </a:ext>
            </a:extLst>
          </p:cNvPr>
          <p:cNvGrpSpPr/>
          <p:nvPr/>
        </p:nvGrpSpPr>
        <p:grpSpPr>
          <a:xfrm>
            <a:off x="3400223" y="117828"/>
            <a:ext cx="2073003" cy="2666657"/>
            <a:chOff x="3400223" y="117828"/>
            <a:chExt cx="2073003" cy="2666657"/>
          </a:xfrm>
        </p:grpSpPr>
        <p:pic>
          <p:nvPicPr>
            <p:cNvPr id="1030" name="Picture 6" descr="Popular Internet Icons">
              <a:extLst>
                <a:ext uri="{FF2B5EF4-FFF2-40B4-BE49-F238E27FC236}">
                  <a16:creationId xmlns:a16="http://schemas.microsoft.com/office/drawing/2014/main" id="{9B25955A-CE77-2DC8-F33D-B8F6028E5F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0" t="5496" r="5839" b="5389"/>
            <a:stretch/>
          </p:blipFill>
          <p:spPr bwMode="auto">
            <a:xfrm>
              <a:off x="3544585" y="572750"/>
              <a:ext cx="1811673" cy="2211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DE6390F-3B1C-91D6-C2BE-236A6B99C8E3}"/>
                </a:ext>
              </a:extLst>
            </p:cNvPr>
            <p:cNvSpPr txBox="1"/>
            <p:nvPr/>
          </p:nvSpPr>
          <p:spPr>
            <a:xfrm>
              <a:off x="3400223" y="117828"/>
              <a:ext cx="20730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Applications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889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7EF7C40-5B33-C0F0-C4EC-08F37466CA5D}"/>
              </a:ext>
            </a:extLst>
          </p:cNvPr>
          <p:cNvGrpSpPr/>
          <p:nvPr/>
        </p:nvGrpSpPr>
        <p:grpSpPr>
          <a:xfrm>
            <a:off x="7066908" y="724328"/>
            <a:ext cx="1507849" cy="2389382"/>
            <a:chOff x="7066908" y="724328"/>
            <a:chExt cx="1507849" cy="2389382"/>
          </a:xfrm>
        </p:grpSpPr>
        <p:pic>
          <p:nvPicPr>
            <p:cNvPr id="13" name="Picture 2" descr="Electric Plug Power Vector Consumption Ac Symbol Icon Electric Plug Icon  Illustration Isolated Adapter Cable Connect Stock Illustration - Download  Image Now - iStock">
              <a:extLst>
                <a:ext uri="{FF2B5EF4-FFF2-40B4-BE49-F238E27FC236}">
                  <a16:creationId xmlns:a16="http://schemas.microsoft.com/office/drawing/2014/main" id="{981C1015-A3D4-8826-425E-29D6AE88BD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1" t="25859" r="67245" b="18796"/>
            <a:stretch/>
          </p:blipFill>
          <p:spPr bwMode="auto">
            <a:xfrm rot="10800000">
              <a:off x="7302286" y="1900832"/>
              <a:ext cx="612235" cy="1212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Computer - Free computer icons">
              <a:extLst>
                <a:ext uri="{FF2B5EF4-FFF2-40B4-BE49-F238E27FC236}">
                  <a16:creationId xmlns:a16="http://schemas.microsoft.com/office/drawing/2014/main" id="{45D4397E-3FC1-6FCD-6694-8D4EF052C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66908" y="724328"/>
              <a:ext cx="1507849" cy="1507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63A9E82-BE8F-0CA4-45B3-91D06C8B64E4}"/>
              </a:ext>
            </a:extLst>
          </p:cNvPr>
          <p:cNvGrpSpPr/>
          <p:nvPr/>
        </p:nvGrpSpPr>
        <p:grpSpPr>
          <a:xfrm>
            <a:off x="410966" y="724329"/>
            <a:ext cx="1507849" cy="2391686"/>
            <a:chOff x="410966" y="724329"/>
            <a:chExt cx="1507849" cy="2391686"/>
          </a:xfrm>
        </p:grpSpPr>
        <p:pic>
          <p:nvPicPr>
            <p:cNvPr id="1026" name="Picture 2" descr="Electric Plug Power Vector Consumption Ac Symbol Icon Electric Plug Icon  Illustration Isolated Adapter Cable Connect Stock Illustration - Download  Image Now - iStock">
              <a:extLst>
                <a:ext uri="{FF2B5EF4-FFF2-40B4-BE49-F238E27FC236}">
                  <a16:creationId xmlns:a16="http://schemas.microsoft.com/office/drawing/2014/main" id="{3C919835-7B42-B6D3-C539-4FB82CDE1F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1" t="25859" r="67245" b="18796"/>
            <a:stretch/>
          </p:blipFill>
          <p:spPr bwMode="auto">
            <a:xfrm rot="10800000">
              <a:off x="1106972" y="1903137"/>
              <a:ext cx="612235" cy="1212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omputer - Free computer icons">
              <a:extLst>
                <a:ext uri="{FF2B5EF4-FFF2-40B4-BE49-F238E27FC236}">
                  <a16:creationId xmlns:a16="http://schemas.microsoft.com/office/drawing/2014/main" id="{399FCFD5-0666-4E13-807D-B28F16396E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966" y="724329"/>
              <a:ext cx="1507849" cy="1507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100A86D-BFFB-A181-3406-9CF59D8CF114}"/>
              </a:ext>
            </a:extLst>
          </p:cNvPr>
          <p:cNvSpPr/>
          <p:nvPr/>
        </p:nvSpPr>
        <p:spPr>
          <a:xfrm>
            <a:off x="2027432" y="5168483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74664A4-360A-380C-CC12-76810151A6BA}"/>
              </a:ext>
            </a:extLst>
          </p:cNvPr>
          <p:cNvSpPr/>
          <p:nvPr/>
        </p:nvSpPr>
        <p:spPr>
          <a:xfrm>
            <a:off x="1678110" y="4480813"/>
            <a:ext cx="6010383" cy="56507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00FF587-A2B0-88D7-8AC5-8DC2EE68597D}"/>
              </a:ext>
            </a:extLst>
          </p:cNvPr>
          <p:cNvSpPr/>
          <p:nvPr/>
        </p:nvSpPr>
        <p:spPr>
          <a:xfrm>
            <a:off x="1215774" y="3752635"/>
            <a:ext cx="6935056" cy="56507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2E79916-EA03-CA20-BA50-D30E97908158}"/>
              </a:ext>
            </a:extLst>
          </p:cNvPr>
          <p:cNvSpPr/>
          <p:nvPr/>
        </p:nvSpPr>
        <p:spPr>
          <a:xfrm>
            <a:off x="3299716" y="5168483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7C3AB79-8E15-C043-1327-E60659637EA6}"/>
              </a:ext>
            </a:extLst>
          </p:cNvPr>
          <p:cNvSpPr/>
          <p:nvPr/>
        </p:nvSpPr>
        <p:spPr>
          <a:xfrm>
            <a:off x="4572000" y="5168482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604444C-8CD0-2728-3D6F-4DEAC8DD889A}"/>
              </a:ext>
            </a:extLst>
          </p:cNvPr>
          <p:cNvSpPr/>
          <p:nvPr/>
        </p:nvSpPr>
        <p:spPr>
          <a:xfrm>
            <a:off x="5844284" y="5168481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6451761-E4CC-C544-6467-C8FCE21480AB}"/>
              </a:ext>
            </a:extLst>
          </p:cNvPr>
          <p:cNvSpPr/>
          <p:nvPr/>
        </p:nvSpPr>
        <p:spPr>
          <a:xfrm>
            <a:off x="410966" y="3102795"/>
            <a:ext cx="8322068" cy="3030876"/>
          </a:xfrm>
          <a:prstGeom prst="roundRect">
            <a:avLst>
              <a:gd name="adj" fmla="val 8870"/>
            </a:avLst>
          </a:prstGeom>
          <a:noFill/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FC8419-27C8-0F91-F74A-C2090B143ED3}"/>
              </a:ext>
            </a:extLst>
          </p:cNvPr>
          <p:cNvSpPr txBox="1"/>
          <p:nvPr/>
        </p:nvSpPr>
        <p:spPr>
          <a:xfrm>
            <a:off x="2828649" y="3127867"/>
            <a:ext cx="3438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Internet as a Platform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D05869-57D9-5914-3375-2BB3654036BD}"/>
              </a:ext>
            </a:extLst>
          </p:cNvPr>
          <p:cNvSpPr txBox="1"/>
          <p:nvPr/>
        </p:nvSpPr>
        <p:spPr>
          <a:xfrm>
            <a:off x="2319620" y="3833013"/>
            <a:ext cx="4647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Process to process: Transport layer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492756-5478-8216-CB7E-B2D6CDA61CD0}"/>
              </a:ext>
            </a:extLst>
          </p:cNvPr>
          <p:cNvSpPr txBox="1"/>
          <p:nvPr/>
        </p:nvSpPr>
        <p:spPr>
          <a:xfrm>
            <a:off x="2430921" y="4527277"/>
            <a:ext cx="4559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Network to network: Network layer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37E53F-CCD5-7E2D-1F93-DB2DE19E18FF}"/>
              </a:ext>
            </a:extLst>
          </p:cNvPr>
          <p:cNvSpPr txBox="1"/>
          <p:nvPr/>
        </p:nvSpPr>
        <p:spPr>
          <a:xfrm>
            <a:off x="2217028" y="5733561"/>
            <a:ext cx="470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Device to device: Link/Physical layer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9C57167-AD11-1FB3-00B4-B634C35827EA}"/>
              </a:ext>
            </a:extLst>
          </p:cNvPr>
          <p:cNvGrpSpPr/>
          <p:nvPr/>
        </p:nvGrpSpPr>
        <p:grpSpPr>
          <a:xfrm>
            <a:off x="3400223" y="117828"/>
            <a:ext cx="2073003" cy="2666657"/>
            <a:chOff x="3400223" y="117828"/>
            <a:chExt cx="2073003" cy="2666657"/>
          </a:xfrm>
        </p:grpSpPr>
        <p:pic>
          <p:nvPicPr>
            <p:cNvPr id="1030" name="Picture 6" descr="Popular Internet Icons">
              <a:extLst>
                <a:ext uri="{FF2B5EF4-FFF2-40B4-BE49-F238E27FC236}">
                  <a16:creationId xmlns:a16="http://schemas.microsoft.com/office/drawing/2014/main" id="{9B25955A-CE77-2DC8-F33D-B8F6028E5F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0" t="5496" r="5839" b="5389"/>
            <a:stretch/>
          </p:blipFill>
          <p:spPr bwMode="auto">
            <a:xfrm>
              <a:off x="3544585" y="572750"/>
              <a:ext cx="1811673" cy="2211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DE6390F-3B1C-91D6-C2BE-236A6B99C8E3}"/>
                </a:ext>
              </a:extLst>
            </p:cNvPr>
            <p:cNvSpPr txBox="1"/>
            <p:nvPr/>
          </p:nvSpPr>
          <p:spPr>
            <a:xfrm>
              <a:off x="3400223" y="117828"/>
              <a:ext cx="20730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Applications</a:t>
              </a:r>
            </a:p>
          </p:txBody>
        </p:sp>
      </p:grp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907B16A-E3C2-D2A8-97E4-12E3CCC337A2}"/>
              </a:ext>
            </a:extLst>
          </p:cNvPr>
          <p:cNvSpPr/>
          <p:nvPr/>
        </p:nvSpPr>
        <p:spPr>
          <a:xfrm>
            <a:off x="482887" y="3996649"/>
            <a:ext cx="8167955" cy="807450"/>
          </a:xfrm>
          <a:prstGeom prst="roundRect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How did we address a host?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2FA3D65-5871-3BF5-0D00-BBFB99EFA3FA}"/>
              </a:ext>
            </a:extLst>
          </p:cNvPr>
          <p:cNvSpPr/>
          <p:nvPr/>
        </p:nvSpPr>
        <p:spPr>
          <a:xfrm>
            <a:off x="2027433" y="1093381"/>
            <a:ext cx="4939614" cy="807450"/>
          </a:xfrm>
          <a:prstGeom prst="roundRect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How do we address a host?</a:t>
            </a:r>
          </a:p>
        </p:txBody>
      </p:sp>
    </p:spTree>
    <p:extLst>
      <p:ext uri="{BB962C8B-B14F-4D97-AF65-F5344CB8AC3E}">
        <p14:creationId xmlns:p14="http://schemas.microsoft.com/office/powerpoint/2010/main" val="2379878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7EF7C40-5B33-C0F0-C4EC-08F37466CA5D}"/>
              </a:ext>
            </a:extLst>
          </p:cNvPr>
          <p:cNvGrpSpPr/>
          <p:nvPr/>
        </p:nvGrpSpPr>
        <p:grpSpPr>
          <a:xfrm>
            <a:off x="7066908" y="724328"/>
            <a:ext cx="1507849" cy="2389382"/>
            <a:chOff x="7066908" y="724328"/>
            <a:chExt cx="1507849" cy="2389382"/>
          </a:xfrm>
        </p:grpSpPr>
        <p:pic>
          <p:nvPicPr>
            <p:cNvPr id="13" name="Picture 2" descr="Electric Plug Power Vector Consumption Ac Symbol Icon Electric Plug Icon  Illustration Isolated Adapter Cable Connect Stock Illustration - Download  Image Now - iStock">
              <a:extLst>
                <a:ext uri="{FF2B5EF4-FFF2-40B4-BE49-F238E27FC236}">
                  <a16:creationId xmlns:a16="http://schemas.microsoft.com/office/drawing/2014/main" id="{981C1015-A3D4-8826-425E-29D6AE88BD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1" t="25859" r="67245" b="18796"/>
            <a:stretch/>
          </p:blipFill>
          <p:spPr bwMode="auto">
            <a:xfrm rot="10800000">
              <a:off x="7302286" y="1900832"/>
              <a:ext cx="612235" cy="1212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Computer - Free computer icons">
              <a:extLst>
                <a:ext uri="{FF2B5EF4-FFF2-40B4-BE49-F238E27FC236}">
                  <a16:creationId xmlns:a16="http://schemas.microsoft.com/office/drawing/2014/main" id="{45D4397E-3FC1-6FCD-6694-8D4EF052C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66908" y="724328"/>
              <a:ext cx="1507849" cy="1507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63A9E82-BE8F-0CA4-45B3-91D06C8B64E4}"/>
              </a:ext>
            </a:extLst>
          </p:cNvPr>
          <p:cNvGrpSpPr/>
          <p:nvPr/>
        </p:nvGrpSpPr>
        <p:grpSpPr>
          <a:xfrm>
            <a:off x="410966" y="724329"/>
            <a:ext cx="1507849" cy="2391686"/>
            <a:chOff x="410966" y="724329"/>
            <a:chExt cx="1507849" cy="2391686"/>
          </a:xfrm>
        </p:grpSpPr>
        <p:pic>
          <p:nvPicPr>
            <p:cNvPr id="1026" name="Picture 2" descr="Electric Plug Power Vector Consumption Ac Symbol Icon Electric Plug Icon  Illustration Isolated Adapter Cable Connect Stock Illustration - Download  Image Now - iStock">
              <a:extLst>
                <a:ext uri="{FF2B5EF4-FFF2-40B4-BE49-F238E27FC236}">
                  <a16:creationId xmlns:a16="http://schemas.microsoft.com/office/drawing/2014/main" id="{3C919835-7B42-B6D3-C539-4FB82CDE1F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1" t="25859" r="67245" b="18796"/>
            <a:stretch/>
          </p:blipFill>
          <p:spPr bwMode="auto">
            <a:xfrm rot="10800000">
              <a:off x="1106972" y="1903137"/>
              <a:ext cx="612235" cy="1212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omputer - Free computer icons">
              <a:extLst>
                <a:ext uri="{FF2B5EF4-FFF2-40B4-BE49-F238E27FC236}">
                  <a16:creationId xmlns:a16="http://schemas.microsoft.com/office/drawing/2014/main" id="{399FCFD5-0666-4E13-807D-B28F16396E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966" y="724329"/>
              <a:ext cx="1507849" cy="1507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100A86D-BFFB-A181-3406-9CF59D8CF114}"/>
              </a:ext>
            </a:extLst>
          </p:cNvPr>
          <p:cNvSpPr/>
          <p:nvPr/>
        </p:nvSpPr>
        <p:spPr>
          <a:xfrm>
            <a:off x="2027432" y="5168483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74664A4-360A-380C-CC12-76810151A6BA}"/>
              </a:ext>
            </a:extLst>
          </p:cNvPr>
          <p:cNvSpPr/>
          <p:nvPr/>
        </p:nvSpPr>
        <p:spPr>
          <a:xfrm>
            <a:off x="1678110" y="4480813"/>
            <a:ext cx="6010383" cy="56507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00FF587-A2B0-88D7-8AC5-8DC2EE68597D}"/>
              </a:ext>
            </a:extLst>
          </p:cNvPr>
          <p:cNvSpPr/>
          <p:nvPr/>
        </p:nvSpPr>
        <p:spPr>
          <a:xfrm>
            <a:off x="1215774" y="3752635"/>
            <a:ext cx="6935056" cy="56507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2E79916-EA03-CA20-BA50-D30E97908158}"/>
              </a:ext>
            </a:extLst>
          </p:cNvPr>
          <p:cNvSpPr/>
          <p:nvPr/>
        </p:nvSpPr>
        <p:spPr>
          <a:xfrm>
            <a:off x="3299716" y="5168483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7C3AB79-8E15-C043-1327-E60659637EA6}"/>
              </a:ext>
            </a:extLst>
          </p:cNvPr>
          <p:cNvSpPr/>
          <p:nvPr/>
        </p:nvSpPr>
        <p:spPr>
          <a:xfrm>
            <a:off x="4572000" y="5168482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604444C-8CD0-2728-3D6F-4DEAC8DD889A}"/>
              </a:ext>
            </a:extLst>
          </p:cNvPr>
          <p:cNvSpPr/>
          <p:nvPr/>
        </p:nvSpPr>
        <p:spPr>
          <a:xfrm>
            <a:off x="5844284" y="5168481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6451761-E4CC-C544-6467-C8FCE21480AB}"/>
              </a:ext>
            </a:extLst>
          </p:cNvPr>
          <p:cNvSpPr/>
          <p:nvPr/>
        </p:nvSpPr>
        <p:spPr>
          <a:xfrm>
            <a:off x="410966" y="3102795"/>
            <a:ext cx="8322068" cy="3030876"/>
          </a:xfrm>
          <a:prstGeom prst="roundRect">
            <a:avLst>
              <a:gd name="adj" fmla="val 8870"/>
            </a:avLst>
          </a:prstGeom>
          <a:noFill/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FC8419-27C8-0F91-F74A-C2090B143ED3}"/>
              </a:ext>
            </a:extLst>
          </p:cNvPr>
          <p:cNvSpPr txBox="1"/>
          <p:nvPr/>
        </p:nvSpPr>
        <p:spPr>
          <a:xfrm>
            <a:off x="2828649" y="3127867"/>
            <a:ext cx="3438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Internet as a Platform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D05869-57D9-5914-3375-2BB3654036BD}"/>
              </a:ext>
            </a:extLst>
          </p:cNvPr>
          <p:cNvSpPr txBox="1"/>
          <p:nvPr/>
        </p:nvSpPr>
        <p:spPr>
          <a:xfrm>
            <a:off x="2319620" y="3833013"/>
            <a:ext cx="4647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Process to process: Transport layer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492756-5478-8216-CB7E-B2D6CDA61CD0}"/>
              </a:ext>
            </a:extLst>
          </p:cNvPr>
          <p:cNvSpPr txBox="1"/>
          <p:nvPr/>
        </p:nvSpPr>
        <p:spPr>
          <a:xfrm>
            <a:off x="2430921" y="4527277"/>
            <a:ext cx="4559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Network to network: Network layer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37E53F-CCD5-7E2D-1F93-DB2DE19E18FF}"/>
              </a:ext>
            </a:extLst>
          </p:cNvPr>
          <p:cNvSpPr txBox="1"/>
          <p:nvPr/>
        </p:nvSpPr>
        <p:spPr>
          <a:xfrm>
            <a:off x="2217028" y="5733561"/>
            <a:ext cx="470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Device to device: Link/Physical layer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9C57167-AD11-1FB3-00B4-B634C35827EA}"/>
              </a:ext>
            </a:extLst>
          </p:cNvPr>
          <p:cNvGrpSpPr/>
          <p:nvPr/>
        </p:nvGrpSpPr>
        <p:grpSpPr>
          <a:xfrm>
            <a:off x="3400223" y="117828"/>
            <a:ext cx="2073003" cy="2666657"/>
            <a:chOff x="3400223" y="117828"/>
            <a:chExt cx="2073003" cy="2666657"/>
          </a:xfrm>
        </p:grpSpPr>
        <p:pic>
          <p:nvPicPr>
            <p:cNvPr id="1030" name="Picture 6" descr="Popular Internet Icons">
              <a:extLst>
                <a:ext uri="{FF2B5EF4-FFF2-40B4-BE49-F238E27FC236}">
                  <a16:creationId xmlns:a16="http://schemas.microsoft.com/office/drawing/2014/main" id="{9B25955A-CE77-2DC8-F33D-B8F6028E5F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0" t="5496" r="5839" b="5389"/>
            <a:stretch/>
          </p:blipFill>
          <p:spPr bwMode="auto">
            <a:xfrm>
              <a:off x="3544585" y="572750"/>
              <a:ext cx="1811673" cy="2211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DE6390F-3B1C-91D6-C2BE-236A6B99C8E3}"/>
                </a:ext>
              </a:extLst>
            </p:cNvPr>
            <p:cNvSpPr txBox="1"/>
            <p:nvPr/>
          </p:nvSpPr>
          <p:spPr>
            <a:xfrm>
              <a:off x="3400223" y="117828"/>
              <a:ext cx="20730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Applications</a:t>
              </a:r>
            </a:p>
          </p:txBody>
        </p:sp>
      </p:grp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907B16A-E3C2-D2A8-97E4-12E3CCC337A2}"/>
              </a:ext>
            </a:extLst>
          </p:cNvPr>
          <p:cNvSpPr/>
          <p:nvPr/>
        </p:nvSpPr>
        <p:spPr>
          <a:xfrm>
            <a:off x="482887" y="3996649"/>
            <a:ext cx="8167955" cy="807450"/>
          </a:xfrm>
          <a:prstGeom prst="roundRect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How did we address a host?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2FA3D65-5871-3BF5-0D00-BBFB99EFA3FA}"/>
              </a:ext>
            </a:extLst>
          </p:cNvPr>
          <p:cNvSpPr/>
          <p:nvPr/>
        </p:nvSpPr>
        <p:spPr>
          <a:xfrm>
            <a:off x="2027433" y="1093381"/>
            <a:ext cx="4939614" cy="807450"/>
          </a:xfrm>
          <a:prstGeom prst="roundRect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How do we address a host?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AA3BFE9-CAAD-CB86-6E45-312781429EC8}"/>
              </a:ext>
            </a:extLst>
          </p:cNvPr>
          <p:cNvSpPr/>
          <p:nvPr/>
        </p:nvSpPr>
        <p:spPr>
          <a:xfrm>
            <a:off x="482887" y="4848931"/>
            <a:ext cx="8167955" cy="11571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IP addresses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436DCDD-44B3-867F-5DB4-42C3A01F4A05}"/>
              </a:ext>
            </a:extLst>
          </p:cNvPr>
          <p:cNvSpPr/>
          <p:nvPr/>
        </p:nvSpPr>
        <p:spPr>
          <a:xfrm>
            <a:off x="2027433" y="1947505"/>
            <a:ext cx="4939614" cy="10707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URLs, Email IDs</a:t>
            </a:r>
          </a:p>
        </p:txBody>
      </p:sp>
    </p:spTree>
    <p:extLst>
      <p:ext uri="{BB962C8B-B14F-4D97-AF65-F5344CB8AC3E}">
        <p14:creationId xmlns:p14="http://schemas.microsoft.com/office/powerpoint/2010/main" val="3109112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7EF7C40-5B33-C0F0-C4EC-08F37466CA5D}"/>
              </a:ext>
            </a:extLst>
          </p:cNvPr>
          <p:cNvGrpSpPr/>
          <p:nvPr/>
        </p:nvGrpSpPr>
        <p:grpSpPr>
          <a:xfrm>
            <a:off x="7066908" y="724328"/>
            <a:ext cx="1507849" cy="2389382"/>
            <a:chOff x="7066908" y="724328"/>
            <a:chExt cx="1507849" cy="2389382"/>
          </a:xfrm>
        </p:grpSpPr>
        <p:pic>
          <p:nvPicPr>
            <p:cNvPr id="13" name="Picture 2" descr="Electric Plug Power Vector Consumption Ac Symbol Icon Electric Plug Icon  Illustration Isolated Adapter Cable Connect Stock Illustration - Download  Image Now - iStock">
              <a:extLst>
                <a:ext uri="{FF2B5EF4-FFF2-40B4-BE49-F238E27FC236}">
                  <a16:creationId xmlns:a16="http://schemas.microsoft.com/office/drawing/2014/main" id="{981C1015-A3D4-8826-425E-29D6AE88BD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1" t="25859" r="67245" b="18796"/>
            <a:stretch/>
          </p:blipFill>
          <p:spPr bwMode="auto">
            <a:xfrm rot="10800000">
              <a:off x="7302286" y="1900832"/>
              <a:ext cx="612235" cy="1212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Computer - Free computer icons">
              <a:extLst>
                <a:ext uri="{FF2B5EF4-FFF2-40B4-BE49-F238E27FC236}">
                  <a16:creationId xmlns:a16="http://schemas.microsoft.com/office/drawing/2014/main" id="{45D4397E-3FC1-6FCD-6694-8D4EF052C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66908" y="724328"/>
              <a:ext cx="1507849" cy="1507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63A9E82-BE8F-0CA4-45B3-91D06C8B64E4}"/>
              </a:ext>
            </a:extLst>
          </p:cNvPr>
          <p:cNvGrpSpPr/>
          <p:nvPr/>
        </p:nvGrpSpPr>
        <p:grpSpPr>
          <a:xfrm>
            <a:off x="410966" y="724329"/>
            <a:ext cx="1507849" cy="2391686"/>
            <a:chOff x="410966" y="724329"/>
            <a:chExt cx="1507849" cy="2391686"/>
          </a:xfrm>
        </p:grpSpPr>
        <p:pic>
          <p:nvPicPr>
            <p:cNvPr id="1026" name="Picture 2" descr="Electric Plug Power Vector Consumption Ac Symbol Icon Electric Plug Icon  Illustration Isolated Adapter Cable Connect Stock Illustration - Download  Image Now - iStock">
              <a:extLst>
                <a:ext uri="{FF2B5EF4-FFF2-40B4-BE49-F238E27FC236}">
                  <a16:creationId xmlns:a16="http://schemas.microsoft.com/office/drawing/2014/main" id="{3C919835-7B42-B6D3-C539-4FB82CDE1F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31" t="25859" r="67245" b="18796"/>
            <a:stretch/>
          </p:blipFill>
          <p:spPr bwMode="auto">
            <a:xfrm rot="10800000">
              <a:off x="1106972" y="1903137"/>
              <a:ext cx="612235" cy="1212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omputer - Free computer icons">
              <a:extLst>
                <a:ext uri="{FF2B5EF4-FFF2-40B4-BE49-F238E27FC236}">
                  <a16:creationId xmlns:a16="http://schemas.microsoft.com/office/drawing/2014/main" id="{399FCFD5-0666-4E13-807D-B28F16396E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966" y="724329"/>
              <a:ext cx="1507849" cy="1507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100A86D-BFFB-A181-3406-9CF59D8CF114}"/>
              </a:ext>
            </a:extLst>
          </p:cNvPr>
          <p:cNvSpPr/>
          <p:nvPr/>
        </p:nvSpPr>
        <p:spPr>
          <a:xfrm>
            <a:off x="2027432" y="5168483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74664A4-360A-380C-CC12-76810151A6BA}"/>
              </a:ext>
            </a:extLst>
          </p:cNvPr>
          <p:cNvSpPr/>
          <p:nvPr/>
        </p:nvSpPr>
        <p:spPr>
          <a:xfrm>
            <a:off x="1678110" y="4480813"/>
            <a:ext cx="6010383" cy="56507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00FF587-A2B0-88D7-8AC5-8DC2EE68597D}"/>
              </a:ext>
            </a:extLst>
          </p:cNvPr>
          <p:cNvSpPr/>
          <p:nvPr/>
        </p:nvSpPr>
        <p:spPr>
          <a:xfrm>
            <a:off x="1215774" y="3752635"/>
            <a:ext cx="6935056" cy="56507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2E79916-EA03-CA20-BA50-D30E97908158}"/>
              </a:ext>
            </a:extLst>
          </p:cNvPr>
          <p:cNvSpPr/>
          <p:nvPr/>
        </p:nvSpPr>
        <p:spPr>
          <a:xfrm>
            <a:off x="3299716" y="5168483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7C3AB79-8E15-C043-1327-E60659637EA6}"/>
              </a:ext>
            </a:extLst>
          </p:cNvPr>
          <p:cNvSpPr/>
          <p:nvPr/>
        </p:nvSpPr>
        <p:spPr>
          <a:xfrm>
            <a:off x="4572000" y="5168482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604444C-8CD0-2728-3D6F-4DEAC8DD889A}"/>
              </a:ext>
            </a:extLst>
          </p:cNvPr>
          <p:cNvSpPr/>
          <p:nvPr/>
        </p:nvSpPr>
        <p:spPr>
          <a:xfrm>
            <a:off x="5844284" y="5168481"/>
            <a:ext cx="1150706" cy="56507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6451761-E4CC-C544-6467-C8FCE21480AB}"/>
              </a:ext>
            </a:extLst>
          </p:cNvPr>
          <p:cNvSpPr/>
          <p:nvPr/>
        </p:nvSpPr>
        <p:spPr>
          <a:xfrm>
            <a:off x="410966" y="3102795"/>
            <a:ext cx="8322068" cy="3030876"/>
          </a:xfrm>
          <a:prstGeom prst="roundRect">
            <a:avLst>
              <a:gd name="adj" fmla="val 8870"/>
            </a:avLst>
          </a:prstGeom>
          <a:noFill/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FC8419-27C8-0F91-F74A-C2090B143ED3}"/>
              </a:ext>
            </a:extLst>
          </p:cNvPr>
          <p:cNvSpPr txBox="1"/>
          <p:nvPr/>
        </p:nvSpPr>
        <p:spPr>
          <a:xfrm>
            <a:off x="2828649" y="3127867"/>
            <a:ext cx="3438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Internet as a Platform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D05869-57D9-5914-3375-2BB3654036BD}"/>
              </a:ext>
            </a:extLst>
          </p:cNvPr>
          <p:cNvSpPr txBox="1"/>
          <p:nvPr/>
        </p:nvSpPr>
        <p:spPr>
          <a:xfrm>
            <a:off x="2319620" y="3833013"/>
            <a:ext cx="4647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Process to process: Transport layer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492756-5478-8216-CB7E-B2D6CDA61CD0}"/>
              </a:ext>
            </a:extLst>
          </p:cNvPr>
          <p:cNvSpPr txBox="1"/>
          <p:nvPr/>
        </p:nvSpPr>
        <p:spPr>
          <a:xfrm>
            <a:off x="2430921" y="4527277"/>
            <a:ext cx="4559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Network to network: Network layer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37E53F-CCD5-7E2D-1F93-DB2DE19E18FF}"/>
              </a:ext>
            </a:extLst>
          </p:cNvPr>
          <p:cNvSpPr txBox="1"/>
          <p:nvPr/>
        </p:nvSpPr>
        <p:spPr>
          <a:xfrm>
            <a:off x="2217028" y="5733561"/>
            <a:ext cx="470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Device to device: Link/Physical layer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E6390F-3B1C-91D6-C2BE-236A6B99C8E3}"/>
              </a:ext>
            </a:extLst>
          </p:cNvPr>
          <p:cNvSpPr txBox="1"/>
          <p:nvPr/>
        </p:nvSpPr>
        <p:spPr>
          <a:xfrm>
            <a:off x="2851317" y="14461"/>
            <a:ext cx="4743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Applications (World wide web)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907B16A-E3C2-D2A8-97E4-12E3CCC337A2}"/>
              </a:ext>
            </a:extLst>
          </p:cNvPr>
          <p:cNvSpPr/>
          <p:nvPr/>
        </p:nvSpPr>
        <p:spPr>
          <a:xfrm>
            <a:off x="482887" y="3996649"/>
            <a:ext cx="8167955" cy="807450"/>
          </a:xfrm>
          <a:prstGeom prst="roundRect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How did we address a host?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AA3BFE9-CAAD-CB86-6E45-312781429EC8}"/>
              </a:ext>
            </a:extLst>
          </p:cNvPr>
          <p:cNvSpPr/>
          <p:nvPr/>
        </p:nvSpPr>
        <p:spPr>
          <a:xfrm>
            <a:off x="482887" y="4848931"/>
            <a:ext cx="8167955" cy="11571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IP addresses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6F453D8-162B-3762-2DF3-53315573C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6990" y="693064"/>
            <a:ext cx="1943192" cy="1096396"/>
          </a:xfrm>
          <a:prstGeom prst="rect">
            <a:avLst/>
          </a:prstGeom>
          <a:ln w="15875">
            <a:solidFill>
              <a:schemeClr val="tx1"/>
            </a:solidFill>
          </a:ln>
          <a:effectLst>
            <a:outerShdw blurRad="1524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55A4A62-580F-3E52-32E4-B43AD2ECC7E4}"/>
              </a:ext>
            </a:extLst>
          </p:cNvPr>
          <p:cNvSpPr txBox="1"/>
          <p:nvPr/>
        </p:nvSpPr>
        <p:spPr>
          <a:xfrm>
            <a:off x="6991852" y="582592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Webserver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89F30BFA-EE71-CFEA-86C3-63FDD1D0F181}"/>
              </a:ext>
            </a:extLst>
          </p:cNvPr>
          <p:cNvSpPr/>
          <p:nvPr/>
        </p:nvSpPr>
        <p:spPr>
          <a:xfrm>
            <a:off x="1962364" y="1036994"/>
            <a:ext cx="3000054" cy="350017"/>
          </a:xfrm>
          <a:custGeom>
            <a:avLst/>
            <a:gdLst>
              <a:gd name="connsiteX0" fmla="*/ 0 w 3000054"/>
              <a:gd name="connsiteY0" fmla="*/ 350017 h 350017"/>
              <a:gd name="connsiteX1" fmla="*/ 1500027 w 3000054"/>
              <a:gd name="connsiteY1" fmla="*/ 696 h 350017"/>
              <a:gd name="connsiteX2" fmla="*/ 3000054 w 3000054"/>
              <a:gd name="connsiteY2" fmla="*/ 278098 h 350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0054" h="350017">
                <a:moveTo>
                  <a:pt x="0" y="350017"/>
                </a:moveTo>
                <a:cubicBezTo>
                  <a:pt x="500009" y="181350"/>
                  <a:pt x="1000018" y="12683"/>
                  <a:pt x="1500027" y="696"/>
                </a:cubicBezTo>
                <a:cubicBezTo>
                  <a:pt x="2000036" y="-11291"/>
                  <a:pt x="2500045" y="133403"/>
                  <a:pt x="3000054" y="278098"/>
                </a:cubicBezTo>
              </a:path>
            </a:pathLst>
          </a:custGeom>
          <a:noFill/>
          <a:ln w="25400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9B74C87C-7FD0-7431-F693-BEDAC7B66DA1}"/>
              </a:ext>
            </a:extLst>
          </p:cNvPr>
          <p:cNvSpPr/>
          <p:nvPr/>
        </p:nvSpPr>
        <p:spPr>
          <a:xfrm flipH="1" flipV="1">
            <a:off x="1970260" y="1672914"/>
            <a:ext cx="3000054" cy="350017"/>
          </a:xfrm>
          <a:custGeom>
            <a:avLst/>
            <a:gdLst>
              <a:gd name="connsiteX0" fmla="*/ 0 w 3000054"/>
              <a:gd name="connsiteY0" fmla="*/ 350017 h 350017"/>
              <a:gd name="connsiteX1" fmla="*/ 1500027 w 3000054"/>
              <a:gd name="connsiteY1" fmla="*/ 696 h 350017"/>
              <a:gd name="connsiteX2" fmla="*/ 3000054 w 3000054"/>
              <a:gd name="connsiteY2" fmla="*/ 278098 h 350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0054" h="350017">
                <a:moveTo>
                  <a:pt x="0" y="350017"/>
                </a:moveTo>
                <a:cubicBezTo>
                  <a:pt x="500009" y="181350"/>
                  <a:pt x="1000018" y="12683"/>
                  <a:pt x="1500027" y="696"/>
                </a:cubicBezTo>
                <a:cubicBezTo>
                  <a:pt x="2000036" y="-11291"/>
                  <a:pt x="2500045" y="133403"/>
                  <a:pt x="3000054" y="278098"/>
                </a:cubicBezTo>
              </a:path>
            </a:pathLst>
          </a:custGeom>
          <a:noFill/>
          <a:ln w="25400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BB29C2-332B-AD01-7684-02BFF23BB090}"/>
              </a:ext>
            </a:extLst>
          </p:cNvPr>
          <p:cNvSpPr txBox="1"/>
          <p:nvPr/>
        </p:nvSpPr>
        <p:spPr>
          <a:xfrm>
            <a:off x="1804087" y="655126"/>
            <a:ext cx="2537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www.cs.umd.edu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53E6380-C803-9B9E-80CF-1438084F13D5}"/>
              </a:ext>
            </a:extLst>
          </p:cNvPr>
          <p:cNvSpPr txBox="1"/>
          <p:nvPr/>
        </p:nvSpPr>
        <p:spPr>
          <a:xfrm>
            <a:off x="2388805" y="2044555"/>
            <a:ext cx="2510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 protocol responses</a:t>
            </a:r>
          </a:p>
        </p:txBody>
      </p:sp>
    </p:spTree>
    <p:extLst>
      <p:ext uri="{BB962C8B-B14F-4D97-AF65-F5344CB8AC3E}">
        <p14:creationId xmlns:p14="http://schemas.microsoft.com/office/powerpoint/2010/main" val="1531481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5064F51-231E-232A-6B15-9EAE6E448F59}"/>
              </a:ext>
            </a:extLst>
          </p:cNvPr>
          <p:cNvSpPr/>
          <p:nvPr/>
        </p:nvSpPr>
        <p:spPr>
          <a:xfrm>
            <a:off x="488022" y="1756881"/>
            <a:ext cx="8167955" cy="1767153"/>
          </a:xfrm>
          <a:prstGeom prst="roundRect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We need a database on the Internet</a:t>
            </a:r>
          </a:p>
          <a:p>
            <a:pPr algn="ctr"/>
            <a:r>
              <a:rPr lang="en-US" sz="3200" dirty="0"/>
              <a:t>for</a:t>
            </a:r>
          </a:p>
          <a:p>
            <a:pPr algn="ctr"/>
            <a:r>
              <a:rPr lang="en-US" sz="2400" dirty="0"/>
              <a:t>Human readable domain name </a:t>
            </a:r>
            <a:r>
              <a:rPr lang="en-US" sz="2400" dirty="0">
                <a:sym typeface="Wingdings" pitchFamily="2" charset="2"/>
              </a:rPr>
              <a:t> IP address mapping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7C265B-D16C-7C35-87AA-35120FE4F610}"/>
              </a:ext>
            </a:extLst>
          </p:cNvPr>
          <p:cNvSpPr txBox="1"/>
          <p:nvPr/>
        </p:nvSpPr>
        <p:spPr>
          <a:xfrm>
            <a:off x="821933" y="4027470"/>
            <a:ext cx="78340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Questions:</a:t>
            </a:r>
          </a:p>
          <a:p>
            <a:endParaRPr lang="en-US" sz="2800" dirty="0"/>
          </a:p>
          <a:p>
            <a:r>
              <a:rPr lang="en-US" sz="2800" dirty="0"/>
              <a:t>(1) Centralized or distributed?</a:t>
            </a:r>
          </a:p>
          <a:p>
            <a:r>
              <a:rPr lang="en-US" sz="2800" dirty="0"/>
              <a:t>(2) Hierarchical or flat?</a:t>
            </a:r>
          </a:p>
          <a:p>
            <a:r>
              <a:rPr lang="en-US" sz="2800" dirty="0"/>
              <a:t>(3) At the application layer or at a lower layer?</a:t>
            </a:r>
          </a:p>
        </p:txBody>
      </p:sp>
    </p:spTree>
    <p:extLst>
      <p:ext uri="{BB962C8B-B14F-4D97-AF65-F5344CB8AC3E}">
        <p14:creationId xmlns:p14="http://schemas.microsoft.com/office/powerpoint/2010/main" val="407750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FCD35E-6201-5F41-8261-C322037E7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0" name="Picture 2" descr="The 5 Basic Parts of a URL: A Short Guide">
            <a:extLst>
              <a:ext uri="{FF2B5EF4-FFF2-40B4-BE49-F238E27FC236}">
                <a16:creationId xmlns:a16="http://schemas.microsoft.com/office/drawing/2014/main" id="{3DA545A6-40A5-E34E-9068-8B3F26527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679450"/>
            <a:ext cx="8255000" cy="549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5ACAFC-8AD3-CD43-B697-5783D5F1D0D2}"/>
              </a:ext>
            </a:extLst>
          </p:cNvPr>
          <p:cNvSpPr txBox="1"/>
          <p:nvPr/>
        </p:nvSpPr>
        <p:spPr>
          <a:xfrm>
            <a:off x="444500" y="6488668"/>
            <a:ext cx="4901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PC: https://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blog.hubspot.com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/marketing/parts-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664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571FBD-2A18-73F3-F06C-74CC0FD66D31}"/>
              </a:ext>
            </a:extLst>
          </p:cNvPr>
          <p:cNvSpPr txBox="1"/>
          <p:nvPr/>
        </p:nvSpPr>
        <p:spPr>
          <a:xfrm>
            <a:off x="581025" y="1278529"/>
            <a:ext cx="43707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https://</a:t>
            </a:r>
            <a:r>
              <a:rPr lang="en-US" sz="3200" dirty="0" err="1"/>
              <a:t>www.cs.umd.edu</a:t>
            </a:r>
            <a:endParaRPr lang="en-US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01DA1D-512C-5524-40AE-CE55921DC0B7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222250"/>
            <a:ext cx="7772400" cy="8826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dirty="0">
                <a:latin typeface="Calibri Light"/>
                <a:ea typeface="ＭＳ Ｐゴシック" charset="-128"/>
              </a:rPr>
              <a:t>Anatomy of a domain name</a:t>
            </a:r>
            <a:endParaRPr lang="en-US" altLang="en-US" dirty="0">
              <a:latin typeface="Calibri Light"/>
              <a:ea typeface="ＭＳ Ｐゴシック" charset="-128"/>
            </a:endParaRPr>
          </a:p>
        </p:txBody>
      </p:sp>
      <p:pic>
        <p:nvPicPr>
          <p:cNvPr id="4" name="Picture 10" descr="underline_base">
            <a:extLst>
              <a:ext uri="{FF2B5EF4-FFF2-40B4-BE49-F238E27FC236}">
                <a16:creationId xmlns:a16="http://schemas.microsoft.com/office/drawing/2014/main" id="{FAA24446-D496-5467-E2DA-FBEFD825910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990600"/>
            <a:ext cx="59420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748CF2-F9B7-BDA5-B705-178FEE907263}"/>
              </a:ext>
            </a:extLst>
          </p:cNvPr>
          <p:cNvSpPr txBox="1"/>
          <p:nvPr/>
        </p:nvSpPr>
        <p:spPr>
          <a:xfrm>
            <a:off x="581025" y="1863212"/>
            <a:ext cx="4617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https://</a:t>
            </a:r>
            <a:r>
              <a:rPr lang="en-US" sz="3200" dirty="0" err="1"/>
              <a:t>www.ece.umd.edu</a:t>
            </a:r>
            <a:endParaRPr lang="en-US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4347EF-3B5B-F61C-A2DB-1B3776233A80}"/>
              </a:ext>
            </a:extLst>
          </p:cNvPr>
          <p:cNvSpPr txBox="1"/>
          <p:nvPr/>
        </p:nvSpPr>
        <p:spPr>
          <a:xfrm>
            <a:off x="618748" y="2460138"/>
            <a:ext cx="5786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en-US" dirty="0"/>
              <a:t>ftp://</a:t>
            </a:r>
            <a:r>
              <a:rPr lang="en-US" dirty="0" err="1"/>
              <a:t>ftp.example.com</a:t>
            </a:r>
            <a:r>
              <a:rPr lang="en-US" dirty="0"/>
              <a:t>/</a:t>
            </a:r>
            <a:r>
              <a:rPr lang="en-US" dirty="0" err="1"/>
              <a:t>Batch_File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A2F8E4-C2A5-F2FA-F555-A212840A8B26}"/>
              </a:ext>
            </a:extLst>
          </p:cNvPr>
          <p:cNvSpPr txBox="1"/>
          <p:nvPr/>
        </p:nvSpPr>
        <p:spPr>
          <a:xfrm>
            <a:off x="618747" y="2977697"/>
            <a:ext cx="3903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en-US" dirty="0" err="1"/>
              <a:t>nirupam@cs.umd.edu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855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571FBD-2A18-73F3-F06C-74CC0FD66D31}"/>
              </a:ext>
            </a:extLst>
          </p:cNvPr>
          <p:cNvSpPr txBox="1"/>
          <p:nvPr/>
        </p:nvSpPr>
        <p:spPr>
          <a:xfrm>
            <a:off x="581025" y="1278529"/>
            <a:ext cx="43707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https://</a:t>
            </a:r>
            <a:r>
              <a:rPr lang="en-US" sz="3200" dirty="0" err="1"/>
              <a:t>www.cs.umd.edu</a:t>
            </a:r>
            <a:endParaRPr lang="en-US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01DA1D-512C-5524-40AE-CE55921DC0B7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222250"/>
            <a:ext cx="7772400" cy="8826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dirty="0">
                <a:latin typeface="Calibri Light"/>
                <a:ea typeface="ＭＳ Ｐゴシック" charset="-128"/>
              </a:rPr>
              <a:t>Anatomy of a domain name</a:t>
            </a:r>
            <a:endParaRPr lang="en-US" altLang="en-US" dirty="0">
              <a:latin typeface="Calibri Light"/>
              <a:ea typeface="ＭＳ Ｐゴシック" charset="-128"/>
            </a:endParaRPr>
          </a:p>
        </p:txBody>
      </p:sp>
      <p:pic>
        <p:nvPicPr>
          <p:cNvPr id="4" name="Picture 10" descr="underline_base">
            <a:extLst>
              <a:ext uri="{FF2B5EF4-FFF2-40B4-BE49-F238E27FC236}">
                <a16:creationId xmlns:a16="http://schemas.microsoft.com/office/drawing/2014/main" id="{FAA24446-D496-5467-E2DA-FBEFD825910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990600"/>
            <a:ext cx="59420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748CF2-F9B7-BDA5-B705-178FEE907263}"/>
              </a:ext>
            </a:extLst>
          </p:cNvPr>
          <p:cNvSpPr txBox="1"/>
          <p:nvPr/>
        </p:nvSpPr>
        <p:spPr>
          <a:xfrm>
            <a:off x="581025" y="1863212"/>
            <a:ext cx="4617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https://</a:t>
            </a:r>
            <a:r>
              <a:rPr lang="en-US" sz="3200" dirty="0" err="1"/>
              <a:t>www.ece.umd.edu</a:t>
            </a:r>
            <a:endParaRPr lang="en-US" sz="3200" dirty="0"/>
          </a:p>
        </p:txBody>
      </p:sp>
      <p:pic>
        <p:nvPicPr>
          <p:cNvPr id="7170" name="Picture 2" descr="Hyperlink Anatomy: What are the different parts of a URL? « StratLab  Marketing Regina">
            <a:extLst>
              <a:ext uri="{FF2B5EF4-FFF2-40B4-BE49-F238E27FC236}">
                <a16:creationId xmlns:a16="http://schemas.microsoft.com/office/drawing/2014/main" id="{3819A625-9D9E-95CD-F641-C961B49C2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27122" r="1685" b="37226"/>
          <a:stretch/>
        </p:blipFill>
        <p:spPr bwMode="auto">
          <a:xfrm>
            <a:off x="154112" y="3662306"/>
            <a:ext cx="8835776" cy="195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CE936D-CD7D-97F9-031B-2EB9BF870E38}"/>
              </a:ext>
            </a:extLst>
          </p:cNvPr>
          <p:cNvSpPr txBox="1"/>
          <p:nvPr/>
        </p:nvSpPr>
        <p:spPr>
          <a:xfrm>
            <a:off x="0" y="649071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[Picture] https://</a:t>
            </a:r>
            <a:r>
              <a:rPr lang="en-US" dirty="0" err="1"/>
              <a:t>strategylab.ca</a:t>
            </a:r>
            <a:r>
              <a:rPr lang="en-US" dirty="0"/>
              <a:t>/parts-of-a-</a:t>
            </a:r>
            <a:r>
              <a:rPr lang="en-US" dirty="0" err="1"/>
              <a:t>url</a:t>
            </a:r>
            <a:r>
              <a:rPr lang="en-US" dirty="0"/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4347EF-3B5B-F61C-A2DB-1B3776233A80}"/>
              </a:ext>
            </a:extLst>
          </p:cNvPr>
          <p:cNvSpPr txBox="1"/>
          <p:nvPr/>
        </p:nvSpPr>
        <p:spPr>
          <a:xfrm>
            <a:off x="618748" y="2460138"/>
            <a:ext cx="5786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en-US" dirty="0"/>
              <a:t>ftp://</a:t>
            </a:r>
            <a:r>
              <a:rPr lang="en-US" dirty="0" err="1"/>
              <a:t>ftp.example.com</a:t>
            </a:r>
            <a:r>
              <a:rPr lang="en-US" dirty="0"/>
              <a:t>/</a:t>
            </a:r>
            <a:r>
              <a:rPr lang="en-US" dirty="0" err="1"/>
              <a:t>Batch_File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A2F8E4-C2A5-F2FA-F555-A212840A8B26}"/>
              </a:ext>
            </a:extLst>
          </p:cNvPr>
          <p:cNvSpPr txBox="1"/>
          <p:nvPr/>
        </p:nvSpPr>
        <p:spPr>
          <a:xfrm>
            <a:off x="618747" y="2977697"/>
            <a:ext cx="3903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en-US" dirty="0" err="1"/>
              <a:t>nirupam@cs.umd.edu</a:t>
            </a:r>
            <a:endParaRPr lang="en-US" dirty="0"/>
          </a:p>
        </p:txBody>
      </p:sp>
      <p:pic>
        <p:nvPicPr>
          <p:cNvPr id="6" name="Picture 2" descr="Hyperlink Anatomy: What are the different parts of a URL? « StratLab  Marketing Regina">
            <a:extLst>
              <a:ext uri="{FF2B5EF4-FFF2-40B4-BE49-F238E27FC236}">
                <a16:creationId xmlns:a16="http://schemas.microsoft.com/office/drawing/2014/main" id="{2BE01018-F462-ECE1-3C4D-A031E0A722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8" t="27122" r="10833" b="62084"/>
          <a:stretch/>
        </p:blipFill>
        <p:spPr bwMode="auto">
          <a:xfrm>
            <a:off x="7489861" y="3742788"/>
            <a:ext cx="1319374" cy="59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670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4">
            <a:extLst>
              <a:ext uri="{FF2B5EF4-FFF2-40B4-BE49-F238E27FC236}">
                <a16:creationId xmlns:a16="http://schemas.microsoft.com/office/drawing/2014/main" id="{ABCDA6D6-5547-4242-BFE2-51267725EA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/>
          <a:p>
            <a:r>
              <a:rPr lang="en-US" altLang="en-US" dirty="0">
                <a:latin typeface="Lucida Bright" panose="02040602050505020304" pitchFamily="18" charset="77"/>
                <a:ea typeface="ＭＳ Ｐゴシック" panose="020B0600070205080204" pitchFamily="34" charset="-128"/>
              </a:rPr>
              <a:t>BGP Attacks/Misconfiguration</a:t>
            </a:r>
            <a:br>
              <a:rPr lang="en-US" altLang="en-US" dirty="0">
                <a:latin typeface="Lucida Bright" panose="02040602050505020304" pitchFamily="18" charset="77"/>
                <a:ea typeface="ＭＳ Ｐゴシック" panose="020B0600070205080204" pitchFamily="34" charset="-128"/>
              </a:rPr>
            </a:br>
            <a:r>
              <a:rPr lang="en-US" altLang="en-US" dirty="0">
                <a:latin typeface="Lucida Bright" panose="02040602050505020304" pitchFamily="18" charset="77"/>
                <a:ea typeface="ＭＳ Ｐゴシック" panose="020B0600070205080204" pitchFamily="34" charset="-128"/>
              </a:rPr>
              <a:t>(</a:t>
            </a:r>
            <a:r>
              <a:rPr lang="en-US" altLang="en-US" dirty="0" err="1">
                <a:latin typeface="Lucida Bright" panose="02040602050505020304" pitchFamily="18" charset="77"/>
                <a:ea typeface="ＭＳ Ｐゴシック" panose="020B0600070205080204" pitchFamily="34" charset="-128"/>
              </a:rPr>
              <a:t>cont</a:t>
            </a:r>
            <a:r>
              <a:rPr lang="en-US" altLang="en-US" dirty="0">
                <a:latin typeface="Lucida Bright" panose="02040602050505020304" pitchFamily="18" charset="77"/>
                <a:ea typeface="ＭＳ Ｐゴシック" panose="020B0600070205080204" pitchFamily="34" charset="-128"/>
              </a:rPr>
              <a:t>…)</a:t>
            </a:r>
          </a:p>
        </p:txBody>
      </p:sp>
      <p:sp>
        <p:nvSpPr>
          <p:cNvPr id="30723" name="Slide Number Placeholder 3">
            <a:extLst>
              <a:ext uri="{FF2B5EF4-FFF2-40B4-BE49-F238E27FC236}">
                <a16:creationId xmlns:a16="http://schemas.microsoft.com/office/drawing/2014/main" id="{5A57EB12-D3CB-B74D-A34D-C1EE28CFE5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A0951E-A7DF-F647-8B13-89D2208A0DE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1625"/>
            <a:ext cx="7772400" cy="914400"/>
          </a:xfrm>
        </p:spPr>
        <p:txBody>
          <a:bodyPr/>
          <a:lstStyle/>
          <a:p>
            <a:r>
              <a:rPr lang="en-US" altLang="en-US" sz="4000" dirty="0">
                <a:latin typeface="Calibri Light"/>
                <a:ea typeface="ＭＳ Ｐゴシック" charset="-128"/>
              </a:rPr>
              <a:t>DNS: domain name system</a:t>
            </a:r>
            <a:endParaRPr lang="en-US" altLang="en-US" dirty="0">
              <a:latin typeface="Calibri Light"/>
              <a:ea typeface="ＭＳ Ｐゴシック" charset="-128"/>
            </a:endParaRPr>
          </a:p>
        </p:txBody>
      </p:sp>
      <p:sp>
        <p:nvSpPr>
          <p:cNvPr id="14541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68313" y="1511300"/>
            <a:ext cx="3810000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sz="2400" i="1" dirty="0">
                <a:solidFill>
                  <a:srgbClr val="000099"/>
                </a:solidFill>
                <a:latin typeface="Calibri"/>
                <a:ea typeface="ＭＳ Ｐゴシック" charset="-128"/>
              </a:rPr>
              <a:t>people:</a:t>
            </a:r>
            <a:r>
              <a:rPr lang="en-US" altLang="en-US" sz="2400" dirty="0">
                <a:latin typeface="Calibri"/>
                <a:ea typeface="ＭＳ Ｐゴシック" charset="-128"/>
              </a:rPr>
              <a:t> many identifiers:</a:t>
            </a:r>
          </a:p>
          <a:p>
            <a:pPr marL="347663" lvl="1" indent="-246063"/>
            <a:r>
              <a:rPr lang="en-US" altLang="en-US" dirty="0">
                <a:latin typeface="Calibri"/>
                <a:ea typeface="ＭＳ Ｐゴシック" charset="-128"/>
              </a:rPr>
              <a:t>SSN, name, passport #</a:t>
            </a:r>
          </a:p>
          <a:p>
            <a:pPr>
              <a:buFont typeface="Wingdings" charset="2"/>
              <a:buNone/>
            </a:pPr>
            <a:r>
              <a:rPr lang="en-US" altLang="en-US" sz="2400" i="1" dirty="0">
                <a:solidFill>
                  <a:srgbClr val="000099"/>
                </a:solidFill>
                <a:latin typeface="Calibri"/>
                <a:ea typeface="ＭＳ Ｐゴシック" charset="-128"/>
              </a:rPr>
              <a:t>Internet hosts, routers:</a:t>
            </a:r>
          </a:p>
          <a:p>
            <a:pPr marL="347663" lvl="1" indent="-246063"/>
            <a:r>
              <a:rPr lang="en-US" altLang="en-US" dirty="0">
                <a:latin typeface="Calibri"/>
                <a:ea typeface="ＭＳ Ｐゴシック" charset="-128"/>
              </a:rPr>
              <a:t>IP address (32 bit) - used for addressing datagrams</a:t>
            </a:r>
          </a:p>
          <a:p>
            <a:pPr marL="347663" lvl="1" indent="-246063"/>
            <a:r>
              <a:rPr lang="en-US" altLang="ja-JP" dirty="0">
                <a:latin typeface="Calibri"/>
                <a:ea typeface="ＭＳ Ｐゴシック" charset="-128"/>
              </a:rPr>
              <a:t>“name”, e.g., </a:t>
            </a:r>
            <a:r>
              <a:rPr lang="en-US" altLang="ja-JP" dirty="0" err="1">
                <a:latin typeface="Calibri"/>
                <a:ea typeface="ＭＳ Ｐゴシック" charset="-128"/>
              </a:rPr>
              <a:t>www.yahoo.com</a:t>
            </a:r>
            <a:r>
              <a:rPr lang="en-US" altLang="ja-JP" dirty="0">
                <a:latin typeface="Calibri"/>
                <a:ea typeface="ＭＳ Ｐゴシック" charset="-128"/>
              </a:rPr>
              <a:t> - used by humans</a:t>
            </a:r>
          </a:p>
          <a:p>
            <a:pPr>
              <a:buFont typeface="Wingdings" charset="2"/>
              <a:buNone/>
            </a:pPr>
            <a:r>
              <a:rPr lang="en-US" altLang="en-US" sz="2400" i="1" u="sng" dirty="0">
                <a:solidFill>
                  <a:srgbClr val="CC0000"/>
                </a:solidFill>
                <a:latin typeface="Calibri"/>
                <a:ea typeface="ＭＳ Ｐゴシック" charset="-128"/>
              </a:rPr>
              <a:t>Q:</a:t>
            </a:r>
            <a:r>
              <a:rPr lang="en-US" altLang="en-US" sz="2400" dirty="0">
                <a:latin typeface="Calibri"/>
                <a:ea typeface="ＭＳ Ｐゴシック" charset="-128"/>
              </a:rPr>
              <a:t> how to map between IP address and name, and vice versa ?</a:t>
            </a:r>
          </a:p>
        </p:txBody>
      </p:sp>
      <p:sp>
        <p:nvSpPr>
          <p:cNvPr id="16999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495800" y="1489075"/>
            <a:ext cx="4283075" cy="500697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Domain Name System:</a:t>
            </a:r>
          </a:p>
          <a:p>
            <a:r>
              <a:rPr lang="en-US" altLang="en-US" sz="2400" i="1" dirty="0">
                <a:solidFill>
                  <a:srgbClr val="000099"/>
                </a:solidFill>
                <a:latin typeface="Calibri"/>
                <a:ea typeface="ＭＳ Ｐゴシック" charset="-128"/>
              </a:rPr>
              <a:t>distributed database</a:t>
            </a:r>
            <a:r>
              <a:rPr lang="en-US" altLang="en-US" sz="2400" dirty="0">
                <a:latin typeface="Calibri"/>
                <a:ea typeface="ＭＳ Ｐゴシック" charset="-128"/>
              </a:rPr>
              <a:t> implemented in hierarchy of many </a:t>
            </a:r>
            <a:r>
              <a:rPr lang="en-US" altLang="en-US" sz="2400" i="1" dirty="0">
                <a:solidFill>
                  <a:srgbClr val="000099"/>
                </a:solidFill>
                <a:latin typeface="Calibri"/>
                <a:ea typeface="ＭＳ Ｐゴシック" charset="-128"/>
              </a:rPr>
              <a:t>name servers</a:t>
            </a:r>
            <a:endParaRPr lang="en-US" altLang="en-US" sz="2400" dirty="0">
              <a:solidFill>
                <a:srgbClr val="000099"/>
              </a:solidFill>
              <a:latin typeface="Calibri"/>
              <a:ea typeface="ＭＳ Ｐゴシック" charset="-128"/>
            </a:endParaRPr>
          </a:p>
          <a:p>
            <a:r>
              <a:rPr lang="en-US" altLang="en-US" sz="2400" i="1" dirty="0">
                <a:solidFill>
                  <a:srgbClr val="000099"/>
                </a:solidFill>
                <a:latin typeface="Calibri"/>
                <a:ea typeface="ＭＳ Ｐゴシック" charset="-128"/>
              </a:rPr>
              <a:t>application-layer protocol:</a:t>
            </a:r>
            <a:r>
              <a:rPr lang="en-US" altLang="en-US" sz="2400" dirty="0">
                <a:latin typeface="Calibri"/>
                <a:ea typeface="ＭＳ Ｐゴシック" charset="-128"/>
              </a:rPr>
              <a:t> hosts, name servers communicate to </a:t>
            </a:r>
            <a:r>
              <a:rPr lang="en-US" altLang="en-US" sz="2400" i="1" dirty="0">
                <a:solidFill>
                  <a:srgbClr val="000099"/>
                </a:solidFill>
                <a:latin typeface="Calibri"/>
                <a:ea typeface="ＭＳ Ｐゴシック" charset="-128"/>
              </a:rPr>
              <a:t>resolve</a:t>
            </a:r>
            <a:r>
              <a:rPr lang="en-US" altLang="en-US" sz="2400" dirty="0">
                <a:solidFill>
                  <a:srgbClr val="FF0000"/>
                </a:solidFill>
                <a:latin typeface="Calibri"/>
                <a:ea typeface="ＭＳ Ｐゴシック" charset="-128"/>
              </a:rPr>
              <a:t> </a:t>
            </a:r>
            <a:r>
              <a:rPr lang="en-US" altLang="en-US" sz="2400" dirty="0">
                <a:latin typeface="Calibri"/>
                <a:ea typeface="ＭＳ Ｐゴシック" charset="-128"/>
              </a:rPr>
              <a:t>names (address/name translation)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>
                <a:latin typeface="Calibri"/>
                <a:ea typeface="ＭＳ Ｐゴシック" charset="-128"/>
              </a:rPr>
              <a:t>note: core Internet function, implemented as application-layer protocol</a:t>
            </a:r>
          </a:p>
          <a:p>
            <a:pPr lvl="1">
              <a:lnSpc>
                <a:spcPct val="90000"/>
              </a:lnSpc>
            </a:pPr>
            <a:r>
              <a:rPr lang="en-US" altLang="en-US" sz="2200" dirty="0">
                <a:latin typeface="Calibri"/>
                <a:ea typeface="ＭＳ Ｐゴシック" charset="-128"/>
              </a:rPr>
              <a:t>complexity at network’</a:t>
            </a:r>
            <a:r>
              <a:rPr lang="en-US" altLang="ja-JP" sz="2200" dirty="0">
                <a:latin typeface="Calibri"/>
                <a:ea typeface="ＭＳ Ｐゴシック" charset="-128"/>
              </a:rPr>
              <a:t>s “edge”</a:t>
            </a:r>
            <a:endParaRPr lang="en-US" altLang="en-US" sz="2200" dirty="0">
              <a:latin typeface="Calibri"/>
              <a:ea typeface="ＭＳ Ｐゴシック" charset="-128"/>
            </a:endParaRPr>
          </a:p>
        </p:txBody>
      </p:sp>
      <p:pic>
        <p:nvPicPr>
          <p:cNvPr id="145411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990600"/>
            <a:ext cx="59420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965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8" name="Rectangle 20"/>
          <p:cNvSpPr>
            <a:spLocks noGrp="1" noChangeArrowheads="1"/>
          </p:cNvSpPr>
          <p:nvPr>
            <p:ph type="title"/>
          </p:nvPr>
        </p:nvSpPr>
        <p:spPr>
          <a:xfrm>
            <a:off x="468313" y="161925"/>
            <a:ext cx="8023225" cy="936625"/>
          </a:xfrm>
        </p:spPr>
        <p:txBody>
          <a:bodyPr/>
          <a:lstStyle/>
          <a:p>
            <a:r>
              <a:rPr lang="en-US" altLang="en-US" sz="3600" dirty="0">
                <a:latin typeface="Calibri Light"/>
                <a:ea typeface="ＭＳ Ｐゴシック" charset="-128"/>
              </a:rPr>
              <a:t>DNS: a distributed, hierarchical database</a:t>
            </a:r>
          </a:p>
        </p:txBody>
      </p:sp>
      <p:sp>
        <p:nvSpPr>
          <p:cNvPr id="149509" name="Rectangle 22"/>
          <p:cNvSpPr>
            <a:spLocks noGrp="1" noChangeArrowheads="1"/>
          </p:cNvSpPr>
          <p:nvPr>
            <p:ph type="body" sz="half" idx="2"/>
          </p:nvPr>
        </p:nvSpPr>
        <p:spPr>
          <a:xfrm>
            <a:off x="520700" y="3971925"/>
            <a:ext cx="8172450" cy="2133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sz="2400" i="1" dirty="0">
                <a:solidFill>
                  <a:srgbClr val="000099"/>
                </a:solidFill>
                <a:latin typeface="Calibri"/>
                <a:ea typeface="ＭＳ Ｐゴシック" charset="-128"/>
              </a:rPr>
              <a:t>client wants IP for www.amazon.com; 1</a:t>
            </a:r>
            <a:r>
              <a:rPr lang="en-US" altLang="en-US" sz="2400" i="1" baseline="30000" dirty="0">
                <a:solidFill>
                  <a:srgbClr val="000099"/>
                </a:solidFill>
                <a:latin typeface="Calibri"/>
                <a:ea typeface="ＭＳ Ｐゴシック" charset="-128"/>
              </a:rPr>
              <a:t>st</a:t>
            </a:r>
            <a:r>
              <a:rPr lang="en-US" altLang="en-US" sz="2400" i="1" dirty="0">
                <a:solidFill>
                  <a:srgbClr val="000099"/>
                </a:solidFill>
                <a:latin typeface="Calibri"/>
                <a:ea typeface="ＭＳ Ｐゴシック" charset="-128"/>
              </a:rPr>
              <a:t> approximation:</a:t>
            </a:r>
          </a:p>
          <a:p>
            <a:r>
              <a:rPr lang="en-US" altLang="en-US" sz="2200" dirty="0">
                <a:latin typeface="Calibri"/>
                <a:ea typeface="ＭＳ Ｐゴシック" charset="-128"/>
              </a:rPr>
              <a:t>client queries root server to find com DNS server</a:t>
            </a:r>
          </a:p>
          <a:p>
            <a:r>
              <a:rPr lang="en-US" altLang="en-US" sz="2200" dirty="0">
                <a:latin typeface="Calibri"/>
                <a:ea typeface="ＭＳ Ｐゴシック" charset="-128"/>
              </a:rPr>
              <a:t>client queries .com DNS server to get amazon.com DNS server</a:t>
            </a:r>
          </a:p>
          <a:p>
            <a:r>
              <a:rPr lang="en-US" altLang="en-US" sz="2200" dirty="0">
                <a:latin typeface="Calibri"/>
                <a:ea typeface="ＭＳ Ｐゴシック" charset="-128"/>
              </a:rPr>
              <a:t>client queries amazon.com DNS server to get  IP address for www.amazon.com</a:t>
            </a:r>
          </a:p>
        </p:txBody>
      </p:sp>
      <p:sp>
        <p:nvSpPr>
          <p:cNvPr id="149513" name="Text Box 2"/>
          <p:cNvSpPr txBox="1">
            <a:spLocks noChangeArrowheads="1"/>
          </p:cNvSpPr>
          <p:nvPr/>
        </p:nvSpPr>
        <p:spPr bwMode="auto">
          <a:xfrm>
            <a:off x="3458667" y="1193800"/>
            <a:ext cx="2064865" cy="367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Root DNS Servers</a:t>
            </a:r>
          </a:p>
        </p:txBody>
      </p:sp>
      <p:sp>
        <p:nvSpPr>
          <p:cNvPr id="149514" name="Text Box 4"/>
          <p:cNvSpPr txBox="1">
            <a:spLocks noChangeArrowheads="1"/>
          </p:cNvSpPr>
          <p:nvPr/>
        </p:nvSpPr>
        <p:spPr bwMode="auto">
          <a:xfrm>
            <a:off x="882431" y="2262422"/>
            <a:ext cx="1975412" cy="36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com DNS servers</a:t>
            </a:r>
          </a:p>
        </p:txBody>
      </p:sp>
      <p:sp>
        <p:nvSpPr>
          <p:cNvPr id="149515" name="Text Box 5"/>
          <p:cNvSpPr txBox="1">
            <a:spLocks noChangeArrowheads="1"/>
          </p:cNvSpPr>
          <p:nvPr/>
        </p:nvSpPr>
        <p:spPr bwMode="auto">
          <a:xfrm>
            <a:off x="3530229" y="2195633"/>
            <a:ext cx="1874033" cy="36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org DNS servers</a:t>
            </a:r>
          </a:p>
        </p:txBody>
      </p:sp>
      <p:sp>
        <p:nvSpPr>
          <p:cNvPr id="149516" name="Text Box 6"/>
          <p:cNvSpPr txBox="1">
            <a:spLocks noChangeArrowheads="1"/>
          </p:cNvSpPr>
          <p:nvPr/>
        </p:nvSpPr>
        <p:spPr bwMode="auto">
          <a:xfrm>
            <a:off x="6106465" y="2195633"/>
            <a:ext cx="1924722" cy="36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edu DNS servers</a:t>
            </a:r>
          </a:p>
        </p:txBody>
      </p:sp>
      <p:sp>
        <p:nvSpPr>
          <p:cNvPr id="149517" name="Line 7"/>
          <p:cNvSpPr>
            <a:spLocks noChangeShapeType="1"/>
          </p:cNvSpPr>
          <p:nvPr/>
        </p:nvSpPr>
        <p:spPr bwMode="auto">
          <a:xfrm flipH="1">
            <a:off x="2098987" y="1594533"/>
            <a:ext cx="2075301" cy="6011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518" name="Line 8"/>
          <p:cNvSpPr>
            <a:spLocks noChangeShapeType="1"/>
          </p:cNvSpPr>
          <p:nvPr/>
        </p:nvSpPr>
        <p:spPr bwMode="auto">
          <a:xfrm>
            <a:off x="4460537" y="1527744"/>
            <a:ext cx="0" cy="6678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519" name="Line 9"/>
          <p:cNvSpPr>
            <a:spLocks noChangeShapeType="1"/>
          </p:cNvSpPr>
          <p:nvPr/>
        </p:nvSpPr>
        <p:spPr bwMode="auto">
          <a:xfrm>
            <a:off x="4818347" y="1594533"/>
            <a:ext cx="2146863" cy="6011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520" name="Text Box 10"/>
          <p:cNvSpPr txBox="1">
            <a:spLocks noChangeArrowheads="1"/>
          </p:cNvSpPr>
          <p:nvPr/>
        </p:nvSpPr>
        <p:spPr bwMode="auto">
          <a:xfrm>
            <a:off x="5876870" y="2830127"/>
            <a:ext cx="1478950" cy="64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poly.edu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DNS servers</a:t>
            </a:r>
          </a:p>
        </p:txBody>
      </p:sp>
      <p:sp>
        <p:nvSpPr>
          <p:cNvPr id="149521" name="Text Box 11"/>
          <p:cNvSpPr txBox="1">
            <a:spLocks noChangeArrowheads="1"/>
          </p:cNvSpPr>
          <p:nvPr/>
        </p:nvSpPr>
        <p:spPr bwMode="auto">
          <a:xfrm>
            <a:off x="7164988" y="2830127"/>
            <a:ext cx="1478950" cy="64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umass.edu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DNS servers</a:t>
            </a:r>
          </a:p>
        </p:txBody>
      </p:sp>
      <p:sp>
        <p:nvSpPr>
          <p:cNvPr id="149522" name="Line 12"/>
          <p:cNvSpPr>
            <a:spLocks noChangeShapeType="1"/>
          </p:cNvSpPr>
          <p:nvPr/>
        </p:nvSpPr>
        <p:spPr bwMode="auto">
          <a:xfrm flipH="1">
            <a:off x="6392713" y="2529577"/>
            <a:ext cx="500935" cy="33394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523" name="Line 13"/>
          <p:cNvSpPr>
            <a:spLocks noChangeShapeType="1"/>
          </p:cNvSpPr>
          <p:nvPr/>
        </p:nvSpPr>
        <p:spPr bwMode="auto">
          <a:xfrm>
            <a:off x="7323021" y="2529577"/>
            <a:ext cx="429373" cy="33394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524" name="Text Box 14"/>
          <p:cNvSpPr txBox="1">
            <a:spLocks noChangeArrowheads="1"/>
          </p:cNvSpPr>
          <p:nvPr/>
        </p:nvSpPr>
        <p:spPr bwMode="auto">
          <a:xfrm>
            <a:off x="438150" y="2963704"/>
            <a:ext cx="1505786" cy="64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yahoo.com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DNS servers</a:t>
            </a:r>
          </a:p>
        </p:txBody>
      </p:sp>
      <p:sp>
        <p:nvSpPr>
          <p:cNvPr id="149525" name="Text Box 15"/>
          <p:cNvSpPr txBox="1">
            <a:spLocks noChangeArrowheads="1"/>
          </p:cNvSpPr>
          <p:nvPr/>
        </p:nvSpPr>
        <p:spPr bwMode="auto">
          <a:xfrm>
            <a:off x="1955863" y="2997099"/>
            <a:ext cx="1492368" cy="64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amazon.com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DNS servers</a:t>
            </a:r>
          </a:p>
        </p:txBody>
      </p:sp>
      <p:sp>
        <p:nvSpPr>
          <p:cNvPr id="149526" name="Line 16"/>
          <p:cNvSpPr>
            <a:spLocks noChangeShapeType="1"/>
          </p:cNvSpPr>
          <p:nvPr/>
        </p:nvSpPr>
        <p:spPr bwMode="auto">
          <a:xfrm flipH="1">
            <a:off x="1240242" y="2596366"/>
            <a:ext cx="286248" cy="4007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527" name="Line 17"/>
          <p:cNvSpPr>
            <a:spLocks noChangeShapeType="1"/>
          </p:cNvSpPr>
          <p:nvPr/>
        </p:nvSpPr>
        <p:spPr bwMode="auto">
          <a:xfrm>
            <a:off x="2170549" y="2596366"/>
            <a:ext cx="357811" cy="4007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528" name="Text Box 18"/>
          <p:cNvSpPr txBox="1">
            <a:spLocks noChangeArrowheads="1"/>
          </p:cNvSpPr>
          <p:nvPr/>
        </p:nvSpPr>
        <p:spPr bwMode="auto">
          <a:xfrm>
            <a:off x="3873131" y="2895524"/>
            <a:ext cx="1480441" cy="64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pbs.org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DNS servers</a:t>
            </a:r>
          </a:p>
        </p:txBody>
      </p:sp>
      <p:sp>
        <p:nvSpPr>
          <p:cNvPr id="149529" name="Line 19"/>
          <p:cNvSpPr>
            <a:spLocks noChangeShapeType="1"/>
          </p:cNvSpPr>
          <p:nvPr/>
        </p:nvSpPr>
        <p:spPr bwMode="auto">
          <a:xfrm>
            <a:off x="4460537" y="2529577"/>
            <a:ext cx="0" cy="40073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9510" name="Picture 28" descr="underline_b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849313"/>
            <a:ext cx="8043863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11" name="Text Box 29"/>
          <p:cNvSpPr txBox="1">
            <a:spLocks noChangeArrowheads="1"/>
          </p:cNvSpPr>
          <p:nvPr/>
        </p:nvSpPr>
        <p:spPr bwMode="auto">
          <a:xfrm>
            <a:off x="3957638" y="1687513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…</a:t>
            </a:r>
          </a:p>
        </p:txBody>
      </p:sp>
      <p:sp>
        <p:nvSpPr>
          <p:cNvPr id="149512" name="Text Box 30"/>
          <p:cNvSpPr txBox="1">
            <a:spLocks noChangeArrowheads="1"/>
          </p:cNvSpPr>
          <p:nvPr/>
        </p:nvSpPr>
        <p:spPr bwMode="auto">
          <a:xfrm>
            <a:off x="4521200" y="1685925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</a:t>
            </a:r>
            <a:fld id="{CE518614-272C-FF40-AD9D-508A23B042A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64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9" grpId="0" build="p"/>
      <p:bldP spid="149513" grpId="0"/>
      <p:bldP spid="149517" grpId="0" animBg="1"/>
      <p:bldP spid="149518" grpId="0" animBg="1"/>
      <p:bldP spid="149519" grpId="0" animBg="1"/>
      <p:bldP spid="149520" grpId="0"/>
      <p:bldP spid="149521" grpId="0"/>
      <p:bldP spid="149522" grpId="0" animBg="1"/>
      <p:bldP spid="149523" grpId="0" animBg="1"/>
      <p:bldP spid="149524" grpId="0"/>
      <p:bldP spid="149525" grpId="0"/>
      <p:bldP spid="149526" grpId="0" animBg="1"/>
      <p:bldP spid="149527" grpId="0" animBg="1"/>
      <p:bldP spid="149528" grpId="0"/>
      <p:bldP spid="149529" grpId="0" animBg="1"/>
      <p:bldP spid="149511" grpId="0"/>
      <p:bldP spid="1495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2250"/>
            <a:ext cx="7772400" cy="882650"/>
          </a:xfrm>
        </p:spPr>
        <p:txBody>
          <a:bodyPr/>
          <a:lstStyle/>
          <a:p>
            <a:r>
              <a:rPr lang="en-US" altLang="en-US" sz="4000" dirty="0">
                <a:latin typeface="Calibri Light"/>
                <a:ea typeface="ＭＳ Ｐゴシック" charset="-128"/>
              </a:rPr>
              <a:t>DNS: Root Name Servers</a:t>
            </a:r>
            <a:endParaRPr lang="en-US" altLang="en-US" dirty="0">
              <a:latin typeface="Calibri Light"/>
              <a:ea typeface="ＭＳ Ｐゴシック" charset="-128"/>
            </a:endParaRPr>
          </a:p>
        </p:txBody>
      </p:sp>
      <p:sp>
        <p:nvSpPr>
          <p:cNvPr id="151556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84188" y="1362075"/>
            <a:ext cx="8478837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 sz="2400" dirty="0">
                <a:latin typeface="Calibri"/>
                <a:ea typeface="ＭＳ Ｐゴシック" charset="-128"/>
              </a:rPr>
              <a:t>Contacted by local name server that cannot resolve name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Root name server:</a:t>
            </a:r>
          </a:p>
          <a:p>
            <a:pPr lvl="1"/>
            <a:r>
              <a:rPr lang="en-US" altLang="en-US" sz="2200" dirty="0">
                <a:latin typeface="Calibri"/>
                <a:ea typeface="ＭＳ Ｐゴシック" charset="-128"/>
              </a:rPr>
              <a:t>Contacts authoritative name server if name mapping not known</a:t>
            </a:r>
          </a:p>
          <a:p>
            <a:pPr lvl="1"/>
            <a:r>
              <a:rPr lang="en-US" altLang="en-US" sz="2200" dirty="0">
                <a:latin typeface="Calibri"/>
                <a:ea typeface="ＭＳ Ｐゴシック" charset="-128"/>
              </a:rPr>
              <a:t>Gets mapping</a:t>
            </a:r>
          </a:p>
          <a:p>
            <a:pPr lvl="1"/>
            <a:r>
              <a:rPr lang="en-US" altLang="en-US" sz="2200" dirty="0">
                <a:latin typeface="Calibri"/>
                <a:ea typeface="ＭＳ Ｐゴシック" charset="-128"/>
              </a:rPr>
              <a:t>Returns mapping to local name server </a:t>
            </a:r>
          </a:p>
        </p:txBody>
      </p:sp>
      <p:sp>
        <p:nvSpPr>
          <p:cNvPr id="176133" name="Rectangle 20"/>
          <p:cNvSpPr>
            <a:spLocks noChangeArrowheads="1"/>
          </p:cNvSpPr>
          <p:nvPr/>
        </p:nvSpPr>
        <p:spPr bwMode="auto">
          <a:xfrm>
            <a:off x="6096000" y="4992688"/>
            <a:ext cx="2957513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13 logical root name </a:t>
            </a:r>
            <a:r>
              <a:rPr kumimoji="0" lang="ja-JP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“</a:t>
            </a:r>
            <a:r>
              <a:rPr kumimoji="0" lang="en-US" altLang="ja-JP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servers</a:t>
            </a:r>
            <a:r>
              <a:rPr kumimoji="0" lang="ja-JP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”</a:t>
            </a:r>
            <a:r>
              <a:rPr kumimoji="0" lang="en-US" altLang="ja-JP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worldwide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altLang="ja-JP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each “server” replicated many times</a:t>
            </a:r>
          </a:p>
        </p:txBody>
      </p:sp>
      <p:sp>
        <p:nvSpPr>
          <p:cNvPr id="151558" name="AutoShape 22"/>
          <p:cNvSpPr>
            <a:spLocks noChangeAspect="1" noChangeArrowheads="1"/>
          </p:cNvSpPr>
          <p:nvPr/>
        </p:nvSpPr>
        <p:spPr bwMode="auto">
          <a:xfrm>
            <a:off x="481013" y="3581400"/>
            <a:ext cx="5784850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pic>
        <p:nvPicPr>
          <p:cNvPr id="151559" name="Picture 23" descr="world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3" y="4378325"/>
            <a:ext cx="4319587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60" name="Text Box 25"/>
          <p:cNvSpPr txBox="1">
            <a:spLocks noChangeArrowheads="1"/>
          </p:cNvSpPr>
          <p:nvPr/>
        </p:nvSpPr>
        <p:spPr bwMode="auto">
          <a:xfrm>
            <a:off x="207963" y="5160963"/>
            <a:ext cx="2090737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a. Verisign, Los Angeles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   (5 other sites)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b. USC-ISI Marina del Rey,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l. ICANN Los Angeles,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  (41 other sites)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sp>
        <p:nvSpPr>
          <p:cNvPr id="151561" name="Freeform 26"/>
          <p:cNvSpPr>
            <a:spLocks/>
          </p:cNvSpPr>
          <p:nvPr/>
        </p:nvSpPr>
        <p:spPr bwMode="auto">
          <a:xfrm>
            <a:off x="1757363" y="5113338"/>
            <a:ext cx="531812" cy="341312"/>
          </a:xfrm>
          <a:custGeom>
            <a:avLst/>
            <a:gdLst>
              <a:gd name="T0" fmla="*/ 0 w 582"/>
              <a:gd name="T1" fmla="*/ 2147483647 h 426"/>
              <a:gd name="T2" fmla="*/ 2147483647 w 582"/>
              <a:gd name="T3" fmla="*/ 0 h 426"/>
              <a:gd name="T4" fmla="*/ 0 60000 65536"/>
              <a:gd name="T5" fmla="*/ 0 60000 65536"/>
              <a:gd name="T6" fmla="*/ 0 w 582"/>
              <a:gd name="T7" fmla="*/ 0 h 426"/>
              <a:gd name="T8" fmla="*/ 582 w 582"/>
              <a:gd name="T9" fmla="*/ 426 h 42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82" h="426">
                <a:moveTo>
                  <a:pt x="0" y="426"/>
                </a:moveTo>
                <a:lnTo>
                  <a:pt x="582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562" name="Text Box 27"/>
          <p:cNvSpPr txBox="1">
            <a:spLocks noChangeArrowheads="1"/>
          </p:cNvSpPr>
          <p:nvPr/>
        </p:nvSpPr>
        <p:spPr bwMode="auto">
          <a:xfrm>
            <a:off x="204788" y="4333875"/>
            <a:ext cx="1949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e. NASA Mt View,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f. Internet Software 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Palo Alto, CA (and 48 other   sites)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sp>
        <p:nvSpPr>
          <p:cNvPr id="151563" name="Freeform 28"/>
          <p:cNvSpPr>
            <a:spLocks/>
          </p:cNvSpPr>
          <p:nvPr/>
        </p:nvSpPr>
        <p:spPr bwMode="auto">
          <a:xfrm flipV="1">
            <a:off x="1423988" y="4868863"/>
            <a:ext cx="817562" cy="184150"/>
          </a:xfrm>
          <a:custGeom>
            <a:avLst/>
            <a:gdLst>
              <a:gd name="T0" fmla="*/ 0 w 582"/>
              <a:gd name="T1" fmla="*/ 2147483647 h 426"/>
              <a:gd name="T2" fmla="*/ 2147483647 w 582"/>
              <a:gd name="T3" fmla="*/ 0 h 426"/>
              <a:gd name="T4" fmla="*/ 0 60000 65536"/>
              <a:gd name="T5" fmla="*/ 0 60000 65536"/>
              <a:gd name="T6" fmla="*/ 0 w 582"/>
              <a:gd name="T7" fmla="*/ 0 h 426"/>
              <a:gd name="T8" fmla="*/ 582 w 582"/>
              <a:gd name="T9" fmla="*/ 426 h 42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82" h="426">
                <a:moveTo>
                  <a:pt x="0" y="426"/>
                </a:moveTo>
                <a:lnTo>
                  <a:pt x="582" y="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564" name="Text Box 29"/>
          <p:cNvSpPr txBox="1">
            <a:spLocks noChangeArrowheads="1"/>
          </p:cNvSpPr>
          <p:nvPr/>
        </p:nvSpPr>
        <p:spPr bwMode="auto">
          <a:xfrm>
            <a:off x="4297363" y="3973513"/>
            <a:ext cx="2278062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i. Netnod, Stockholm (37 other sites)</a:t>
            </a:r>
          </a:p>
        </p:txBody>
      </p:sp>
      <p:sp>
        <p:nvSpPr>
          <p:cNvPr id="151565" name="Freeform 30"/>
          <p:cNvSpPr>
            <a:spLocks/>
          </p:cNvSpPr>
          <p:nvPr/>
        </p:nvSpPr>
        <p:spPr bwMode="auto">
          <a:xfrm>
            <a:off x="3932238" y="4068763"/>
            <a:ext cx="446087" cy="654050"/>
          </a:xfrm>
          <a:custGeom>
            <a:avLst/>
            <a:gdLst>
              <a:gd name="T0" fmla="*/ 2147483647 w 666"/>
              <a:gd name="T1" fmla="*/ 0 h 1005"/>
              <a:gd name="T2" fmla="*/ 0 w 666"/>
              <a:gd name="T3" fmla="*/ 2147483647 h 1005"/>
              <a:gd name="T4" fmla="*/ 0 60000 65536"/>
              <a:gd name="T5" fmla="*/ 0 60000 65536"/>
              <a:gd name="T6" fmla="*/ 0 w 666"/>
              <a:gd name="T7" fmla="*/ 0 h 1005"/>
              <a:gd name="T8" fmla="*/ 666 w 666"/>
              <a:gd name="T9" fmla="*/ 1005 h 100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66" h="1005">
                <a:moveTo>
                  <a:pt x="666" y="0"/>
                </a:moveTo>
                <a:lnTo>
                  <a:pt x="0" y="1005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566" name="Text Box 31"/>
          <p:cNvSpPr txBox="1">
            <a:spLocks noChangeArrowheads="1"/>
          </p:cNvSpPr>
          <p:nvPr/>
        </p:nvSpPr>
        <p:spPr bwMode="auto">
          <a:xfrm>
            <a:off x="4333875" y="3684588"/>
            <a:ext cx="251936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k. RIPE London (17 other sites)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sp>
        <p:nvSpPr>
          <p:cNvPr id="151567" name="Freeform 32"/>
          <p:cNvSpPr>
            <a:spLocks/>
          </p:cNvSpPr>
          <p:nvPr/>
        </p:nvSpPr>
        <p:spPr bwMode="auto">
          <a:xfrm>
            <a:off x="3751263" y="3862388"/>
            <a:ext cx="615950" cy="946150"/>
          </a:xfrm>
          <a:custGeom>
            <a:avLst/>
            <a:gdLst>
              <a:gd name="T0" fmla="*/ 2147483647 w 922"/>
              <a:gd name="T1" fmla="*/ 0 h 1448"/>
              <a:gd name="T2" fmla="*/ 0 w 922"/>
              <a:gd name="T3" fmla="*/ 2147483647 h 1448"/>
              <a:gd name="T4" fmla="*/ 0 60000 65536"/>
              <a:gd name="T5" fmla="*/ 0 60000 65536"/>
              <a:gd name="T6" fmla="*/ 0 w 922"/>
              <a:gd name="T7" fmla="*/ 0 h 1448"/>
              <a:gd name="T8" fmla="*/ 922 w 922"/>
              <a:gd name="T9" fmla="*/ 1448 h 144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22" h="1448">
                <a:moveTo>
                  <a:pt x="922" y="0"/>
                </a:moveTo>
                <a:lnTo>
                  <a:pt x="0" y="1448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568" name="Text Box 33"/>
          <p:cNvSpPr txBox="1">
            <a:spLocks noChangeArrowheads="1"/>
          </p:cNvSpPr>
          <p:nvPr/>
        </p:nvSpPr>
        <p:spPr bwMode="auto">
          <a:xfrm>
            <a:off x="5911850" y="4303713"/>
            <a:ext cx="1766888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m. WIDE Tokyo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(5 other sites)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sp>
        <p:nvSpPr>
          <p:cNvPr id="151569" name="Freeform 34"/>
          <p:cNvSpPr>
            <a:spLocks/>
          </p:cNvSpPr>
          <p:nvPr/>
        </p:nvSpPr>
        <p:spPr bwMode="auto">
          <a:xfrm>
            <a:off x="5575300" y="4598988"/>
            <a:ext cx="400050" cy="431800"/>
          </a:xfrm>
          <a:custGeom>
            <a:avLst/>
            <a:gdLst>
              <a:gd name="T0" fmla="*/ 2147483647 w 252"/>
              <a:gd name="T1" fmla="*/ 0 h 462"/>
              <a:gd name="T2" fmla="*/ 0 w 252"/>
              <a:gd name="T3" fmla="*/ 2147483647 h 462"/>
              <a:gd name="T4" fmla="*/ 0 60000 65536"/>
              <a:gd name="T5" fmla="*/ 0 60000 65536"/>
              <a:gd name="T6" fmla="*/ 0 w 252"/>
              <a:gd name="T7" fmla="*/ 0 h 462"/>
              <a:gd name="T8" fmla="*/ 252 w 252"/>
              <a:gd name="T9" fmla="*/ 462 h 46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52" h="462">
                <a:moveTo>
                  <a:pt x="252" y="0"/>
                </a:moveTo>
                <a:lnTo>
                  <a:pt x="0" y="462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570" name="Text Box 35"/>
          <p:cNvSpPr txBox="1">
            <a:spLocks noChangeArrowheads="1"/>
          </p:cNvSpPr>
          <p:nvPr/>
        </p:nvSpPr>
        <p:spPr bwMode="auto">
          <a:xfrm>
            <a:off x="1597025" y="3541713"/>
            <a:ext cx="2598738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c. Cogent, Herndon, VA (5 other sites)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d. U Maryland College Park, MD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h. ARL Aberdeen, MD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j. Verisign, Dulles VA (69 other sites )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pic>
        <p:nvPicPr>
          <p:cNvPr id="151571" name="Picture 24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884238"/>
            <a:ext cx="54848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1572" name="Straight Arrow Connector 2"/>
          <p:cNvCxnSpPr>
            <a:cxnSpLocks noChangeShapeType="1"/>
          </p:cNvCxnSpPr>
          <p:nvPr/>
        </p:nvCxnSpPr>
        <p:spPr bwMode="auto">
          <a:xfrm flipH="1">
            <a:off x="2878138" y="4278313"/>
            <a:ext cx="7937" cy="690562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1573" name="Text Box 35"/>
          <p:cNvSpPr txBox="1">
            <a:spLocks noChangeArrowheads="1"/>
          </p:cNvSpPr>
          <p:nvPr/>
        </p:nvSpPr>
        <p:spPr bwMode="auto">
          <a:xfrm>
            <a:off x="1550988" y="5889625"/>
            <a:ext cx="14700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g. US DoD Columbus, OH (5 other sites)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cxnSp>
        <p:nvCxnSpPr>
          <p:cNvPr id="151574" name="Straight Arrow Connector 24"/>
          <p:cNvCxnSpPr>
            <a:cxnSpLocks noChangeShapeType="1"/>
            <a:stCxn id="151573" idx="0"/>
          </p:cNvCxnSpPr>
          <p:nvPr/>
        </p:nvCxnSpPr>
        <p:spPr bwMode="auto">
          <a:xfrm flipV="1">
            <a:off x="2286000" y="4945063"/>
            <a:ext cx="481013" cy="944562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71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3" grpId="0"/>
      <p:bldP spid="151560" grpId="0"/>
      <p:bldP spid="151561" grpId="0" animBg="1"/>
      <p:bldP spid="151562" grpId="0"/>
      <p:bldP spid="151563" grpId="0" animBg="1"/>
      <p:bldP spid="151564" grpId="0"/>
      <p:bldP spid="151565" grpId="0" animBg="1"/>
      <p:bldP spid="151566" grpId="0"/>
      <p:bldP spid="151567" grpId="0" animBg="1"/>
      <p:bldP spid="151568" grpId="0"/>
      <p:bldP spid="151569" grpId="0" animBg="1"/>
      <p:bldP spid="151570" grpId="0"/>
      <p:bldP spid="15157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34950"/>
            <a:ext cx="7772400" cy="914400"/>
          </a:xfrm>
        </p:spPr>
        <p:txBody>
          <a:bodyPr/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TLD, Authoritative DNS Servers</a:t>
            </a:r>
          </a:p>
        </p:txBody>
      </p:sp>
      <p:sp>
        <p:nvSpPr>
          <p:cNvPr id="153604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600200"/>
            <a:ext cx="8159750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en-US" i="1" dirty="0">
                <a:solidFill>
                  <a:srgbClr val="000099"/>
                </a:solidFill>
                <a:latin typeface="Calibri"/>
                <a:ea typeface="ＭＳ Ｐゴシック" charset="-128"/>
              </a:rPr>
              <a:t>Top-level domain (TLD) servers: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responsible for com, org, net, edu, aero, jobs, museums, and all top-level country domains, e.g.: </a:t>
            </a:r>
            <a:r>
              <a:rPr lang="en-US" altLang="en-US" dirty="0" err="1">
                <a:latin typeface="Calibri"/>
                <a:ea typeface="ＭＳ Ｐゴシック" charset="-128"/>
              </a:rPr>
              <a:t>uk</a:t>
            </a:r>
            <a:r>
              <a:rPr lang="en-US" altLang="en-US" dirty="0">
                <a:latin typeface="Calibri"/>
                <a:ea typeface="ＭＳ Ｐゴシック" charset="-128"/>
              </a:rPr>
              <a:t>, fr, ca, jp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Network Solutions maintains servers for .com TLD</a:t>
            </a:r>
          </a:p>
          <a:p>
            <a:pPr lvl="1"/>
            <a:r>
              <a:rPr lang="en-US" altLang="en-US" dirty="0" err="1">
                <a:latin typeface="Calibri"/>
                <a:ea typeface="ＭＳ Ｐゴシック" charset="-128"/>
              </a:rPr>
              <a:t>Educause</a:t>
            </a:r>
            <a:r>
              <a:rPr lang="en-US" altLang="en-US" dirty="0">
                <a:latin typeface="Calibri"/>
                <a:ea typeface="ＭＳ Ｐゴシック" charset="-128"/>
              </a:rPr>
              <a:t> </a:t>
            </a:r>
            <a:r>
              <a:rPr lang="en-US" altLang="en-US" dirty="0" err="1">
                <a:latin typeface="Calibri"/>
                <a:ea typeface="ＭＳ Ｐゴシック" charset="-128"/>
              </a:rPr>
              <a:t>for .edu</a:t>
            </a:r>
            <a:r>
              <a:rPr lang="en-US" altLang="en-US" dirty="0">
                <a:latin typeface="Calibri"/>
                <a:ea typeface="ＭＳ Ｐゴシック" charset="-128"/>
              </a:rPr>
              <a:t> TLD</a:t>
            </a:r>
          </a:p>
          <a:p>
            <a:pPr>
              <a:buNone/>
            </a:pPr>
            <a:r>
              <a:rPr lang="en-US" altLang="en-US" i="1" dirty="0">
                <a:solidFill>
                  <a:srgbClr val="000099"/>
                </a:solidFill>
                <a:latin typeface="Calibri"/>
                <a:ea typeface="ＭＳ Ｐゴシック" charset="-128"/>
              </a:rPr>
              <a:t>Authoritative DNS servers:</a:t>
            </a:r>
            <a:r>
              <a:rPr lang="en-US" altLang="en-US" dirty="0">
                <a:latin typeface="Calibri"/>
                <a:ea typeface="ＭＳ Ｐゴシック" charset="-128"/>
              </a:rPr>
              <a:t> 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en-US" dirty="0">
                <a:latin typeface="Calibri"/>
                <a:ea typeface="ＭＳ Ｐゴシック" charset="-128"/>
              </a:rPr>
              <a:t>Organization’</a:t>
            </a:r>
            <a:r>
              <a:rPr lang="en-US" altLang="ja-JP" dirty="0">
                <a:latin typeface="Calibri"/>
                <a:ea typeface="ＭＳ Ｐゴシック" charset="-128"/>
              </a:rPr>
              <a:t>s own DNS server(s), providing authoritative hostname to IP mappings for organization’s named hosts 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can be maintained by organization or service provider</a:t>
            </a:r>
          </a:p>
          <a:p>
            <a:pPr lvl="1"/>
            <a:endParaRPr lang="en-US" altLang="en-US" dirty="0">
              <a:latin typeface="Calibri"/>
              <a:ea typeface="ＭＳ Ｐゴシック" charset="-128"/>
            </a:endParaRPr>
          </a:p>
        </p:txBody>
      </p:sp>
      <p:pic>
        <p:nvPicPr>
          <p:cNvPr id="153605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944563"/>
            <a:ext cx="63992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41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36538"/>
            <a:ext cx="7772400" cy="957262"/>
          </a:xfrm>
        </p:spPr>
        <p:txBody>
          <a:bodyPr/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Local </a:t>
            </a:r>
            <a:r>
              <a:rPr lang="en-US" altLang="en-US" sz="4000" dirty="0">
                <a:latin typeface="Calibri Light"/>
                <a:ea typeface="ＭＳ Ｐゴシック" charset="-128"/>
              </a:rPr>
              <a:t>DNS</a:t>
            </a:r>
            <a:r>
              <a:rPr lang="en-US" altLang="en-US" dirty="0">
                <a:latin typeface="Calibri Light"/>
                <a:ea typeface="ＭＳ Ｐゴシック" charset="-128"/>
              </a:rPr>
              <a:t> name server</a:t>
            </a:r>
          </a:p>
        </p:txBody>
      </p:sp>
      <p:sp>
        <p:nvSpPr>
          <p:cNvPr id="155652" name="Rectangle 3"/>
          <p:cNvSpPr>
            <a:spLocks noGrp="1" noChangeArrowheads="1"/>
          </p:cNvSpPr>
          <p:nvPr>
            <p:ph idx="1"/>
          </p:nvPr>
        </p:nvSpPr>
        <p:spPr>
          <a:xfrm>
            <a:off x="628649" y="1825625"/>
            <a:ext cx="820712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 dirty="0">
                <a:latin typeface="Calibri"/>
                <a:ea typeface="ＭＳ Ｐゴシック" charset="-128"/>
              </a:rPr>
              <a:t>does not strictly belong to hierarchy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each ISP (residential ISP, company, university) has one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also called “</a:t>
            </a:r>
            <a:r>
              <a:rPr lang="en-US" altLang="ja-JP" dirty="0">
                <a:latin typeface="Calibri"/>
                <a:ea typeface="ＭＳ Ｐゴシック" charset="-128"/>
              </a:rPr>
              <a:t>default name server”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when host makes DNS query, query is sent to its local DNS server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has local cache of recent name-to-address translation pairs (but may be out of date!)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acts as proxy, forwards query into hierarchy</a:t>
            </a:r>
          </a:p>
          <a:p>
            <a:pPr lvl="1"/>
            <a:endParaRPr lang="en-US" altLang="en-US" dirty="0">
              <a:latin typeface="Calibri"/>
              <a:ea typeface="ＭＳ Ｐゴシック" charset="-128"/>
            </a:endParaRPr>
          </a:p>
        </p:txBody>
      </p:sp>
      <p:pic>
        <p:nvPicPr>
          <p:cNvPr id="155653" name="Picture 9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969963"/>
            <a:ext cx="5548312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9686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22" name="Rectangle 66"/>
          <p:cNvSpPr>
            <a:spLocks noGrp="1" noChangeArrowheads="1"/>
          </p:cNvSpPr>
          <p:nvPr>
            <p:ph type="title"/>
          </p:nvPr>
        </p:nvSpPr>
        <p:spPr>
          <a:xfrm>
            <a:off x="533400" y="217488"/>
            <a:ext cx="4910138" cy="114300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altLang="en-US" sz="4000" dirty="0">
                <a:latin typeface="Calibri Light"/>
                <a:ea typeface="ＭＳ Ｐゴシック" charset="-128"/>
              </a:rPr>
              <a:t>DNS name </a:t>
            </a:r>
            <a:br>
              <a:rPr lang="en-US" dirty="0"/>
            </a:br>
            <a:r>
              <a:rPr lang="en-US" altLang="en-US" sz="4000" dirty="0">
                <a:latin typeface="Calibri Light"/>
                <a:ea typeface="ＭＳ Ｐゴシック" charset="-128"/>
              </a:rPr>
              <a:t>resolution example</a:t>
            </a:r>
          </a:p>
        </p:txBody>
      </p:sp>
      <p:sp>
        <p:nvSpPr>
          <p:cNvPr id="157723" name="Rectangle 67"/>
          <p:cNvSpPr>
            <a:spLocks noGrp="1" noChangeArrowheads="1"/>
          </p:cNvSpPr>
          <p:nvPr>
            <p:ph sz="half" idx="1"/>
          </p:nvPr>
        </p:nvSpPr>
        <p:spPr>
          <a:xfrm>
            <a:off x="431800" y="1725613"/>
            <a:ext cx="3565525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 sz="2400" dirty="0">
                <a:latin typeface="Calibri"/>
                <a:ea typeface="ＭＳ Ｐゴシック" charset="-128"/>
              </a:rPr>
              <a:t>host at </a:t>
            </a:r>
            <a:r>
              <a:rPr lang="en-US" altLang="en-US" sz="2400" dirty="0" err="1">
                <a:latin typeface="Calibri"/>
                <a:ea typeface="ＭＳ Ｐゴシック" charset="-128"/>
              </a:rPr>
              <a:t>cs.stanford.edu</a:t>
            </a:r>
            <a:r>
              <a:rPr lang="en-US" altLang="en-US" sz="2400" dirty="0">
                <a:latin typeface="Calibri"/>
                <a:ea typeface="ＭＳ Ｐゴシック" charset="-128"/>
              </a:rPr>
              <a:t> wants IP address for </a:t>
            </a:r>
            <a:r>
              <a:rPr lang="en-US" altLang="en-US" sz="2400" dirty="0" err="1">
                <a:latin typeface="Calibri"/>
                <a:ea typeface="ＭＳ Ｐゴシック" charset="-128"/>
              </a:rPr>
              <a:t>cs.umd.edu</a:t>
            </a:r>
            <a:endParaRPr lang="en-US" altLang="en-US" sz="2400" dirty="0">
              <a:latin typeface="Calibri"/>
              <a:ea typeface="ＭＳ Ｐゴシック" charset="-128"/>
            </a:endParaRPr>
          </a:p>
        </p:txBody>
      </p:sp>
      <p:pic>
        <p:nvPicPr>
          <p:cNvPr id="157699" name="Picture 73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1287463"/>
            <a:ext cx="41132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0" name="Text Box 5"/>
          <p:cNvSpPr txBox="1">
            <a:spLocks noChangeArrowheads="1"/>
          </p:cNvSpPr>
          <p:nvPr/>
        </p:nvSpPr>
        <p:spPr bwMode="auto">
          <a:xfrm>
            <a:off x="4206875" y="4881563"/>
            <a:ext cx="174625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requesting host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cs.stanford.edu</a:t>
            </a:r>
            <a:endParaRPr kumimoji="0" lang="en-US" altLang="en-US" sz="1600" b="0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7701" name="Text Box 6"/>
          <p:cNvSpPr txBox="1">
            <a:spLocks noChangeArrowheads="1"/>
          </p:cNvSpPr>
          <p:nvPr/>
        </p:nvSpPr>
        <p:spPr bwMode="auto">
          <a:xfrm>
            <a:off x="6977012" y="5775325"/>
            <a:ext cx="12907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cs.umd.edu</a:t>
            </a:r>
            <a:endParaRPr kumimoji="0" lang="en-US" alt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7702" name="Text Box 17"/>
          <p:cNvSpPr txBox="1">
            <a:spLocks noChangeArrowheads="1"/>
          </p:cNvSpPr>
          <p:nvPr/>
        </p:nvSpPr>
        <p:spPr bwMode="auto">
          <a:xfrm>
            <a:off x="5791200" y="481013"/>
            <a:ext cx="20113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root DNS server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2770" name="Line 18"/>
          <p:cNvSpPr>
            <a:spLocks noChangeShapeType="1"/>
          </p:cNvSpPr>
          <p:nvPr/>
        </p:nvSpPr>
        <p:spPr bwMode="auto">
          <a:xfrm flipH="1" flipV="1">
            <a:off x="5286375" y="2916238"/>
            <a:ext cx="0" cy="131445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771" name="Line 19"/>
          <p:cNvSpPr>
            <a:spLocks noChangeShapeType="1"/>
          </p:cNvSpPr>
          <p:nvPr/>
        </p:nvSpPr>
        <p:spPr bwMode="auto">
          <a:xfrm flipV="1">
            <a:off x="5400675" y="1220788"/>
            <a:ext cx="914400" cy="97155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772" name="Line 20"/>
          <p:cNvSpPr>
            <a:spLocks noChangeShapeType="1"/>
          </p:cNvSpPr>
          <p:nvPr/>
        </p:nvSpPr>
        <p:spPr bwMode="auto">
          <a:xfrm flipV="1">
            <a:off x="5686425" y="2382838"/>
            <a:ext cx="1485900" cy="952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773" name="Line 21"/>
          <p:cNvSpPr>
            <a:spLocks noChangeShapeType="1"/>
          </p:cNvSpPr>
          <p:nvPr/>
        </p:nvSpPr>
        <p:spPr bwMode="auto">
          <a:xfrm flipH="1" flipV="1">
            <a:off x="5686425" y="2554288"/>
            <a:ext cx="1419225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774" name="Line 22"/>
          <p:cNvSpPr>
            <a:spLocks noChangeShapeType="1"/>
          </p:cNvSpPr>
          <p:nvPr/>
        </p:nvSpPr>
        <p:spPr bwMode="auto">
          <a:xfrm flipH="1">
            <a:off x="5610225" y="1449388"/>
            <a:ext cx="733425" cy="7620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775" name="Line 23"/>
          <p:cNvSpPr>
            <a:spLocks noChangeShapeType="1"/>
          </p:cNvSpPr>
          <p:nvPr/>
        </p:nvSpPr>
        <p:spPr bwMode="auto">
          <a:xfrm>
            <a:off x="5476875" y="2933700"/>
            <a:ext cx="9525" cy="132397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7709" name="Group 24"/>
          <p:cNvGrpSpPr>
            <a:grpSpLocks/>
          </p:cNvGrpSpPr>
          <p:nvPr/>
        </p:nvGrpSpPr>
        <p:grpSpPr bwMode="auto">
          <a:xfrm>
            <a:off x="4179888" y="3062288"/>
            <a:ext cx="1898650" cy="611187"/>
            <a:chOff x="2831" y="2132"/>
            <a:chExt cx="1196" cy="385"/>
          </a:xfrm>
        </p:grpSpPr>
        <p:sp>
          <p:nvSpPr>
            <p:cNvPr id="157863" name="Rectangle 25"/>
            <p:cNvSpPr>
              <a:spLocks noChangeArrowheads="1"/>
            </p:cNvSpPr>
            <p:nvPr/>
          </p:nvSpPr>
          <p:spPr bwMode="auto">
            <a:xfrm>
              <a:off x="2838" y="2178"/>
              <a:ext cx="1182" cy="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64" name="Text Box 26"/>
            <p:cNvSpPr txBox="1">
              <a:spLocks noChangeArrowheads="1"/>
            </p:cNvSpPr>
            <p:nvPr/>
          </p:nvSpPr>
          <p:spPr bwMode="auto">
            <a:xfrm>
              <a:off x="2831" y="2132"/>
              <a:ext cx="1196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local DNS server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dns.stanford.edu</a:t>
              </a:r>
              <a:endParaRPr kumimoji="0" lang="en-US" alt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202779" name="Text Box 27"/>
          <p:cNvSpPr txBox="1">
            <a:spLocks noChangeArrowheads="1"/>
          </p:cNvSpPr>
          <p:nvPr/>
        </p:nvSpPr>
        <p:spPr bwMode="auto">
          <a:xfrm>
            <a:off x="4997450" y="377190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2780" name="Text Box 28"/>
          <p:cNvSpPr txBox="1">
            <a:spLocks noChangeArrowheads="1"/>
          </p:cNvSpPr>
          <p:nvPr/>
        </p:nvSpPr>
        <p:spPr bwMode="auto">
          <a:xfrm>
            <a:off x="5540375" y="1438275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2781" name="Text Box 29"/>
          <p:cNvSpPr txBox="1">
            <a:spLocks noChangeArrowheads="1"/>
          </p:cNvSpPr>
          <p:nvPr/>
        </p:nvSpPr>
        <p:spPr bwMode="auto">
          <a:xfrm>
            <a:off x="5978525" y="167640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3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2782" name="Text Box 30"/>
          <p:cNvSpPr txBox="1">
            <a:spLocks noChangeArrowheads="1"/>
          </p:cNvSpPr>
          <p:nvPr/>
        </p:nvSpPr>
        <p:spPr bwMode="auto">
          <a:xfrm>
            <a:off x="6292850" y="2085975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4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2783" name="Text Box 31"/>
          <p:cNvSpPr txBox="1">
            <a:spLocks noChangeArrowheads="1"/>
          </p:cNvSpPr>
          <p:nvPr/>
        </p:nvSpPr>
        <p:spPr bwMode="auto">
          <a:xfrm>
            <a:off x="6323013" y="257333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5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2784" name="Text Box 32"/>
          <p:cNvSpPr txBox="1">
            <a:spLocks noChangeArrowheads="1"/>
          </p:cNvSpPr>
          <p:nvPr/>
        </p:nvSpPr>
        <p:spPr bwMode="auto">
          <a:xfrm>
            <a:off x="6919913" y="361315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6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7716" name="Text Box 60"/>
          <p:cNvSpPr txBox="1">
            <a:spLocks noChangeArrowheads="1"/>
          </p:cNvSpPr>
          <p:nvPr/>
        </p:nvSpPr>
        <p:spPr bwMode="auto">
          <a:xfrm>
            <a:off x="6353175" y="4429125"/>
            <a:ext cx="23971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authoritative DNS server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dns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.cs.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umd.edu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2813" name="Text Box 61"/>
          <p:cNvSpPr txBox="1">
            <a:spLocks noChangeArrowheads="1"/>
          </p:cNvSpPr>
          <p:nvPr/>
        </p:nvSpPr>
        <p:spPr bwMode="auto">
          <a:xfrm>
            <a:off x="6292850" y="3643313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7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2814" name="Text Box 62"/>
          <p:cNvSpPr txBox="1">
            <a:spLocks noChangeArrowheads="1"/>
          </p:cNvSpPr>
          <p:nvPr/>
        </p:nvSpPr>
        <p:spPr bwMode="auto">
          <a:xfrm>
            <a:off x="5549900" y="379095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8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2815" name="Line 63"/>
          <p:cNvSpPr>
            <a:spLocks noChangeShapeType="1"/>
          </p:cNvSpPr>
          <p:nvPr/>
        </p:nvSpPr>
        <p:spPr bwMode="auto">
          <a:xfrm>
            <a:off x="5619750" y="2714625"/>
            <a:ext cx="1493838" cy="131445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816" name="Line 64"/>
          <p:cNvSpPr>
            <a:spLocks noChangeShapeType="1"/>
          </p:cNvSpPr>
          <p:nvPr/>
        </p:nvSpPr>
        <p:spPr bwMode="auto">
          <a:xfrm flipH="1" flipV="1">
            <a:off x="5580063" y="2840038"/>
            <a:ext cx="1493837" cy="130175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721" name="Text Box 65"/>
          <p:cNvSpPr txBox="1">
            <a:spLocks noChangeArrowheads="1"/>
          </p:cNvSpPr>
          <p:nvPr/>
        </p:nvSpPr>
        <p:spPr bwMode="auto">
          <a:xfrm>
            <a:off x="6551613" y="1852613"/>
            <a:ext cx="20113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TLD DNS server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7724" name="Rectangle 69"/>
          <p:cNvSpPr>
            <a:spLocks noChangeArrowheads="1"/>
          </p:cNvSpPr>
          <p:nvPr/>
        </p:nvSpPr>
        <p:spPr bwMode="auto">
          <a:xfrm>
            <a:off x="466709" y="3012376"/>
            <a:ext cx="3543162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iterated query: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contacted server replies with name of server to contact</a:t>
            </a:r>
          </a:p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“I don’t know this name, but ask this server”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  <p:grpSp>
        <p:nvGrpSpPr>
          <p:cNvPr id="157725" name="Group 86"/>
          <p:cNvGrpSpPr>
            <a:grpSpLocks/>
          </p:cNvGrpSpPr>
          <p:nvPr/>
        </p:nvGrpSpPr>
        <p:grpSpPr bwMode="auto">
          <a:xfrm flipH="1">
            <a:off x="7226300" y="5091113"/>
            <a:ext cx="925513" cy="795337"/>
            <a:chOff x="-44" y="1473"/>
            <a:chExt cx="981" cy="1105"/>
          </a:xfrm>
        </p:grpSpPr>
        <p:pic>
          <p:nvPicPr>
            <p:cNvPr id="157861" name="Picture 87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7862" name="Freeform 8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7726" name="Group 89"/>
          <p:cNvGrpSpPr>
            <a:grpSpLocks/>
          </p:cNvGrpSpPr>
          <p:nvPr/>
        </p:nvGrpSpPr>
        <p:grpSpPr bwMode="auto">
          <a:xfrm>
            <a:off x="4765675" y="4244975"/>
            <a:ext cx="925513" cy="795338"/>
            <a:chOff x="-44" y="1473"/>
            <a:chExt cx="981" cy="1105"/>
          </a:xfrm>
        </p:grpSpPr>
        <p:pic>
          <p:nvPicPr>
            <p:cNvPr id="157859" name="Picture 90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7860" name="Freeform 9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7727" name="Group 125"/>
          <p:cNvGrpSpPr>
            <a:grpSpLocks/>
          </p:cNvGrpSpPr>
          <p:nvPr/>
        </p:nvGrpSpPr>
        <p:grpSpPr bwMode="auto">
          <a:xfrm>
            <a:off x="7226300" y="3743325"/>
            <a:ext cx="390525" cy="641350"/>
            <a:chOff x="4140" y="429"/>
            <a:chExt cx="1425" cy="2396"/>
          </a:xfrm>
        </p:grpSpPr>
        <p:sp>
          <p:nvSpPr>
            <p:cNvPr id="157827" name="Freeform 126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828" name="Rectangle 127"/>
            <p:cNvSpPr>
              <a:spLocks noChangeArrowheads="1"/>
            </p:cNvSpPr>
            <p:nvPr/>
          </p:nvSpPr>
          <p:spPr bwMode="auto">
            <a:xfrm>
              <a:off x="4204" y="429"/>
              <a:ext cx="1048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29" name="Freeform 128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830" name="Freeform 129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831" name="Rectangle 130"/>
            <p:cNvSpPr>
              <a:spLocks noChangeArrowheads="1"/>
            </p:cNvSpPr>
            <p:nvPr/>
          </p:nvSpPr>
          <p:spPr bwMode="auto">
            <a:xfrm>
              <a:off x="4210" y="696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832" name="Group 131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57857" name="AutoShape 132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3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858" name="AutoShape 133"/>
              <p:cNvSpPr>
                <a:spLocks noChangeArrowheads="1"/>
              </p:cNvSpPr>
              <p:nvPr/>
            </p:nvSpPr>
            <p:spPr bwMode="auto">
              <a:xfrm>
                <a:off x="628" y="2583"/>
                <a:ext cx="694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833" name="Rectangle 134"/>
            <p:cNvSpPr>
              <a:spLocks noChangeArrowheads="1"/>
            </p:cNvSpPr>
            <p:nvPr/>
          </p:nvSpPr>
          <p:spPr bwMode="auto">
            <a:xfrm>
              <a:off x="4227" y="1016"/>
              <a:ext cx="591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834" name="Group 135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57855" name="AutoShape 136"/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23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856" name="AutoShape 137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4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835" name="Rectangle 138"/>
            <p:cNvSpPr>
              <a:spLocks noChangeArrowheads="1"/>
            </p:cNvSpPr>
            <p:nvPr/>
          </p:nvSpPr>
          <p:spPr bwMode="auto">
            <a:xfrm>
              <a:off x="4215" y="1360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36" name="Rectangle 139"/>
            <p:cNvSpPr>
              <a:spLocks noChangeArrowheads="1"/>
            </p:cNvSpPr>
            <p:nvPr/>
          </p:nvSpPr>
          <p:spPr bwMode="auto">
            <a:xfrm>
              <a:off x="4227" y="1657"/>
              <a:ext cx="597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837" name="Group 140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57853" name="AutoShape 141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2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854" name="AutoShape 142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838" name="Freeform 143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7839" name="Group 144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57851" name="AutoShape 145"/>
              <p:cNvSpPr>
                <a:spLocks noChangeArrowheads="1"/>
              </p:cNvSpPr>
              <p:nvPr/>
            </p:nvSpPr>
            <p:spPr bwMode="auto">
              <a:xfrm>
                <a:off x="611" y="2566"/>
                <a:ext cx="729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852" name="AutoShape 146"/>
              <p:cNvSpPr>
                <a:spLocks noChangeArrowheads="1"/>
              </p:cNvSpPr>
              <p:nvPr/>
            </p:nvSpPr>
            <p:spPr bwMode="auto">
              <a:xfrm>
                <a:off x="626" y="2583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840" name="Rectangle 147"/>
            <p:cNvSpPr>
              <a:spLocks noChangeArrowheads="1"/>
            </p:cNvSpPr>
            <p:nvPr/>
          </p:nvSpPr>
          <p:spPr bwMode="auto">
            <a:xfrm>
              <a:off x="5252" y="429"/>
              <a:ext cx="64" cy="2289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41" name="Freeform 148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842" name="Freeform 149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843" name="Oval 150"/>
            <p:cNvSpPr>
              <a:spLocks noChangeArrowheads="1"/>
            </p:cNvSpPr>
            <p:nvPr/>
          </p:nvSpPr>
          <p:spPr bwMode="auto">
            <a:xfrm>
              <a:off x="5519" y="2611"/>
              <a:ext cx="46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44" name="Freeform 151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845" name="AutoShape 152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46" name="AutoShape 153"/>
            <p:cNvSpPr>
              <a:spLocks noChangeArrowheads="1"/>
            </p:cNvSpPr>
            <p:nvPr/>
          </p:nvSpPr>
          <p:spPr bwMode="auto">
            <a:xfrm>
              <a:off x="4204" y="2712"/>
              <a:ext cx="107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47" name="Oval 154"/>
            <p:cNvSpPr>
              <a:spLocks noChangeArrowheads="1"/>
            </p:cNvSpPr>
            <p:nvPr/>
          </p:nvSpPr>
          <p:spPr bwMode="auto">
            <a:xfrm>
              <a:off x="4308" y="2380"/>
              <a:ext cx="156" cy="14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48" name="Oval 155"/>
            <p:cNvSpPr>
              <a:spLocks noChangeArrowheads="1"/>
            </p:cNvSpPr>
            <p:nvPr/>
          </p:nvSpPr>
          <p:spPr bwMode="auto">
            <a:xfrm>
              <a:off x="4488" y="2386"/>
              <a:ext cx="156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49" name="Oval 156"/>
            <p:cNvSpPr>
              <a:spLocks noChangeArrowheads="1"/>
            </p:cNvSpPr>
            <p:nvPr/>
          </p:nvSpPr>
          <p:spPr bwMode="auto">
            <a:xfrm>
              <a:off x="4661" y="2380"/>
              <a:ext cx="156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50" name="Rectangle 157"/>
            <p:cNvSpPr>
              <a:spLocks noChangeArrowheads="1"/>
            </p:cNvSpPr>
            <p:nvPr/>
          </p:nvSpPr>
          <p:spPr bwMode="auto">
            <a:xfrm>
              <a:off x="5061" y="1835"/>
              <a:ext cx="87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57728" name="Group 158"/>
          <p:cNvGrpSpPr>
            <a:grpSpLocks/>
          </p:cNvGrpSpPr>
          <p:nvPr/>
        </p:nvGrpSpPr>
        <p:grpSpPr bwMode="auto">
          <a:xfrm>
            <a:off x="5222875" y="2230438"/>
            <a:ext cx="390525" cy="641350"/>
            <a:chOff x="4140" y="429"/>
            <a:chExt cx="1425" cy="2396"/>
          </a:xfrm>
        </p:grpSpPr>
        <p:sp>
          <p:nvSpPr>
            <p:cNvPr id="157795" name="Freeform 159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796" name="Rectangle 160"/>
            <p:cNvSpPr>
              <a:spLocks noChangeArrowheads="1"/>
            </p:cNvSpPr>
            <p:nvPr/>
          </p:nvSpPr>
          <p:spPr bwMode="auto">
            <a:xfrm>
              <a:off x="4204" y="429"/>
              <a:ext cx="1048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97" name="Freeform 161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798" name="Freeform 162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799" name="Rectangle 163"/>
            <p:cNvSpPr>
              <a:spLocks noChangeArrowheads="1"/>
            </p:cNvSpPr>
            <p:nvPr/>
          </p:nvSpPr>
          <p:spPr bwMode="auto">
            <a:xfrm>
              <a:off x="4210" y="696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800" name="Group 164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57825" name="AutoShape 165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3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826" name="AutoShape 166"/>
              <p:cNvSpPr>
                <a:spLocks noChangeArrowheads="1"/>
              </p:cNvSpPr>
              <p:nvPr/>
            </p:nvSpPr>
            <p:spPr bwMode="auto">
              <a:xfrm>
                <a:off x="628" y="2583"/>
                <a:ext cx="694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801" name="Rectangle 167"/>
            <p:cNvSpPr>
              <a:spLocks noChangeArrowheads="1"/>
            </p:cNvSpPr>
            <p:nvPr/>
          </p:nvSpPr>
          <p:spPr bwMode="auto">
            <a:xfrm>
              <a:off x="4227" y="1016"/>
              <a:ext cx="591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802" name="Group 168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57823" name="AutoShape 169"/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23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824" name="AutoShape 170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4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803" name="Rectangle 171"/>
            <p:cNvSpPr>
              <a:spLocks noChangeArrowheads="1"/>
            </p:cNvSpPr>
            <p:nvPr/>
          </p:nvSpPr>
          <p:spPr bwMode="auto">
            <a:xfrm>
              <a:off x="4215" y="1360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04" name="Rectangle 172"/>
            <p:cNvSpPr>
              <a:spLocks noChangeArrowheads="1"/>
            </p:cNvSpPr>
            <p:nvPr/>
          </p:nvSpPr>
          <p:spPr bwMode="auto">
            <a:xfrm>
              <a:off x="4227" y="1657"/>
              <a:ext cx="597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805" name="Group 173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57821" name="AutoShape 174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2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822" name="AutoShape 175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806" name="Freeform 176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7807" name="Group 177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57819" name="AutoShape 178"/>
              <p:cNvSpPr>
                <a:spLocks noChangeArrowheads="1"/>
              </p:cNvSpPr>
              <p:nvPr/>
            </p:nvSpPr>
            <p:spPr bwMode="auto">
              <a:xfrm>
                <a:off x="611" y="2566"/>
                <a:ext cx="729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820" name="AutoShape 179"/>
              <p:cNvSpPr>
                <a:spLocks noChangeArrowheads="1"/>
              </p:cNvSpPr>
              <p:nvPr/>
            </p:nvSpPr>
            <p:spPr bwMode="auto">
              <a:xfrm>
                <a:off x="626" y="2583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808" name="Rectangle 180"/>
            <p:cNvSpPr>
              <a:spLocks noChangeArrowheads="1"/>
            </p:cNvSpPr>
            <p:nvPr/>
          </p:nvSpPr>
          <p:spPr bwMode="auto">
            <a:xfrm>
              <a:off x="5252" y="429"/>
              <a:ext cx="64" cy="2289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09" name="Freeform 181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810" name="Freeform 182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811" name="Oval 183"/>
            <p:cNvSpPr>
              <a:spLocks noChangeArrowheads="1"/>
            </p:cNvSpPr>
            <p:nvPr/>
          </p:nvSpPr>
          <p:spPr bwMode="auto">
            <a:xfrm>
              <a:off x="5519" y="2611"/>
              <a:ext cx="46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12" name="Freeform 184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813" name="AutoShape 185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14" name="AutoShape 186"/>
            <p:cNvSpPr>
              <a:spLocks noChangeArrowheads="1"/>
            </p:cNvSpPr>
            <p:nvPr/>
          </p:nvSpPr>
          <p:spPr bwMode="auto">
            <a:xfrm>
              <a:off x="4204" y="2712"/>
              <a:ext cx="107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15" name="Oval 187"/>
            <p:cNvSpPr>
              <a:spLocks noChangeArrowheads="1"/>
            </p:cNvSpPr>
            <p:nvPr/>
          </p:nvSpPr>
          <p:spPr bwMode="auto">
            <a:xfrm>
              <a:off x="4308" y="2380"/>
              <a:ext cx="156" cy="14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16" name="Oval 188"/>
            <p:cNvSpPr>
              <a:spLocks noChangeArrowheads="1"/>
            </p:cNvSpPr>
            <p:nvPr/>
          </p:nvSpPr>
          <p:spPr bwMode="auto">
            <a:xfrm>
              <a:off x="4488" y="2386"/>
              <a:ext cx="156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17" name="Oval 189"/>
            <p:cNvSpPr>
              <a:spLocks noChangeArrowheads="1"/>
            </p:cNvSpPr>
            <p:nvPr/>
          </p:nvSpPr>
          <p:spPr bwMode="auto">
            <a:xfrm>
              <a:off x="4661" y="2380"/>
              <a:ext cx="156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818" name="Rectangle 190"/>
            <p:cNvSpPr>
              <a:spLocks noChangeArrowheads="1"/>
            </p:cNvSpPr>
            <p:nvPr/>
          </p:nvSpPr>
          <p:spPr bwMode="auto">
            <a:xfrm>
              <a:off x="5061" y="1835"/>
              <a:ext cx="87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57729" name="Group 224"/>
          <p:cNvGrpSpPr>
            <a:grpSpLocks/>
          </p:cNvGrpSpPr>
          <p:nvPr/>
        </p:nvGrpSpPr>
        <p:grpSpPr bwMode="auto">
          <a:xfrm>
            <a:off x="6376988" y="968375"/>
            <a:ext cx="390525" cy="641350"/>
            <a:chOff x="4140" y="429"/>
            <a:chExt cx="1425" cy="2396"/>
          </a:xfrm>
        </p:grpSpPr>
        <p:sp>
          <p:nvSpPr>
            <p:cNvPr id="157763" name="Freeform 225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764" name="Rectangle 226"/>
            <p:cNvSpPr>
              <a:spLocks noChangeArrowheads="1"/>
            </p:cNvSpPr>
            <p:nvPr/>
          </p:nvSpPr>
          <p:spPr bwMode="auto">
            <a:xfrm>
              <a:off x="4204" y="429"/>
              <a:ext cx="1048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65" name="Freeform 227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766" name="Freeform 228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767" name="Rectangle 229"/>
            <p:cNvSpPr>
              <a:spLocks noChangeArrowheads="1"/>
            </p:cNvSpPr>
            <p:nvPr/>
          </p:nvSpPr>
          <p:spPr bwMode="auto">
            <a:xfrm>
              <a:off x="4210" y="696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768" name="Group 230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57793" name="AutoShape 231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3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794" name="AutoShape 232"/>
              <p:cNvSpPr>
                <a:spLocks noChangeArrowheads="1"/>
              </p:cNvSpPr>
              <p:nvPr/>
            </p:nvSpPr>
            <p:spPr bwMode="auto">
              <a:xfrm>
                <a:off x="627" y="2583"/>
                <a:ext cx="694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769" name="Rectangle 233"/>
            <p:cNvSpPr>
              <a:spLocks noChangeArrowheads="1"/>
            </p:cNvSpPr>
            <p:nvPr/>
          </p:nvSpPr>
          <p:spPr bwMode="auto">
            <a:xfrm>
              <a:off x="4227" y="1016"/>
              <a:ext cx="591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770" name="Group 234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57791" name="AutoShape 235"/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23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792" name="AutoShape 236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4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771" name="Rectangle 237"/>
            <p:cNvSpPr>
              <a:spLocks noChangeArrowheads="1"/>
            </p:cNvSpPr>
            <p:nvPr/>
          </p:nvSpPr>
          <p:spPr bwMode="auto">
            <a:xfrm>
              <a:off x="4215" y="1360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72" name="Rectangle 238"/>
            <p:cNvSpPr>
              <a:spLocks noChangeArrowheads="1"/>
            </p:cNvSpPr>
            <p:nvPr/>
          </p:nvSpPr>
          <p:spPr bwMode="auto">
            <a:xfrm>
              <a:off x="4227" y="1657"/>
              <a:ext cx="597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773" name="Group 239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57789" name="AutoShape 240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2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790" name="AutoShape 241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774" name="Freeform 242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7775" name="Group 243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57787" name="AutoShape 244"/>
              <p:cNvSpPr>
                <a:spLocks noChangeArrowheads="1"/>
              </p:cNvSpPr>
              <p:nvPr/>
            </p:nvSpPr>
            <p:spPr bwMode="auto">
              <a:xfrm>
                <a:off x="611" y="2566"/>
                <a:ext cx="729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788" name="AutoShape 245"/>
              <p:cNvSpPr>
                <a:spLocks noChangeArrowheads="1"/>
              </p:cNvSpPr>
              <p:nvPr/>
            </p:nvSpPr>
            <p:spPr bwMode="auto">
              <a:xfrm>
                <a:off x="625" y="2583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776" name="Rectangle 246"/>
            <p:cNvSpPr>
              <a:spLocks noChangeArrowheads="1"/>
            </p:cNvSpPr>
            <p:nvPr/>
          </p:nvSpPr>
          <p:spPr bwMode="auto">
            <a:xfrm>
              <a:off x="5252" y="429"/>
              <a:ext cx="64" cy="2289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77" name="Freeform 247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778" name="Freeform 248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779" name="Oval 249"/>
            <p:cNvSpPr>
              <a:spLocks noChangeArrowheads="1"/>
            </p:cNvSpPr>
            <p:nvPr/>
          </p:nvSpPr>
          <p:spPr bwMode="auto">
            <a:xfrm>
              <a:off x="5519" y="2611"/>
              <a:ext cx="46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80" name="Freeform 250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781" name="AutoShape 251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82" name="AutoShape 252"/>
            <p:cNvSpPr>
              <a:spLocks noChangeArrowheads="1"/>
            </p:cNvSpPr>
            <p:nvPr/>
          </p:nvSpPr>
          <p:spPr bwMode="auto">
            <a:xfrm>
              <a:off x="4204" y="2712"/>
              <a:ext cx="107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83" name="Oval 253"/>
            <p:cNvSpPr>
              <a:spLocks noChangeArrowheads="1"/>
            </p:cNvSpPr>
            <p:nvPr/>
          </p:nvSpPr>
          <p:spPr bwMode="auto">
            <a:xfrm>
              <a:off x="4308" y="2380"/>
              <a:ext cx="156" cy="14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84" name="Oval 254"/>
            <p:cNvSpPr>
              <a:spLocks noChangeArrowheads="1"/>
            </p:cNvSpPr>
            <p:nvPr/>
          </p:nvSpPr>
          <p:spPr bwMode="auto">
            <a:xfrm>
              <a:off x="4488" y="2386"/>
              <a:ext cx="156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85" name="Oval 255"/>
            <p:cNvSpPr>
              <a:spLocks noChangeArrowheads="1"/>
            </p:cNvSpPr>
            <p:nvPr/>
          </p:nvSpPr>
          <p:spPr bwMode="auto">
            <a:xfrm>
              <a:off x="4661" y="2380"/>
              <a:ext cx="156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86" name="Rectangle 256"/>
            <p:cNvSpPr>
              <a:spLocks noChangeArrowheads="1"/>
            </p:cNvSpPr>
            <p:nvPr/>
          </p:nvSpPr>
          <p:spPr bwMode="auto">
            <a:xfrm>
              <a:off x="5061" y="1835"/>
              <a:ext cx="87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57730" name="Group 257"/>
          <p:cNvGrpSpPr>
            <a:grpSpLocks/>
          </p:cNvGrpSpPr>
          <p:nvPr/>
        </p:nvGrpSpPr>
        <p:grpSpPr bwMode="auto">
          <a:xfrm>
            <a:off x="7192963" y="2220913"/>
            <a:ext cx="390525" cy="641350"/>
            <a:chOff x="4140" y="429"/>
            <a:chExt cx="1425" cy="2396"/>
          </a:xfrm>
        </p:grpSpPr>
        <p:sp>
          <p:nvSpPr>
            <p:cNvPr id="157731" name="Freeform 258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732" name="Rectangle 259"/>
            <p:cNvSpPr>
              <a:spLocks noChangeArrowheads="1"/>
            </p:cNvSpPr>
            <p:nvPr/>
          </p:nvSpPr>
          <p:spPr bwMode="auto">
            <a:xfrm>
              <a:off x="4204" y="429"/>
              <a:ext cx="1048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33" name="Freeform 260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734" name="Freeform 261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735" name="Rectangle 262"/>
            <p:cNvSpPr>
              <a:spLocks noChangeArrowheads="1"/>
            </p:cNvSpPr>
            <p:nvPr/>
          </p:nvSpPr>
          <p:spPr bwMode="auto">
            <a:xfrm>
              <a:off x="4210" y="696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736" name="Group 263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57761" name="AutoShape 264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3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762" name="AutoShape 265"/>
              <p:cNvSpPr>
                <a:spLocks noChangeArrowheads="1"/>
              </p:cNvSpPr>
              <p:nvPr/>
            </p:nvSpPr>
            <p:spPr bwMode="auto">
              <a:xfrm>
                <a:off x="627" y="2583"/>
                <a:ext cx="694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737" name="Rectangle 266"/>
            <p:cNvSpPr>
              <a:spLocks noChangeArrowheads="1"/>
            </p:cNvSpPr>
            <p:nvPr/>
          </p:nvSpPr>
          <p:spPr bwMode="auto">
            <a:xfrm>
              <a:off x="4227" y="1016"/>
              <a:ext cx="591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738" name="Group 267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57759" name="AutoShape 268"/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23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760" name="AutoShape 269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4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739" name="Rectangle 270"/>
            <p:cNvSpPr>
              <a:spLocks noChangeArrowheads="1"/>
            </p:cNvSpPr>
            <p:nvPr/>
          </p:nvSpPr>
          <p:spPr bwMode="auto">
            <a:xfrm>
              <a:off x="4215" y="1360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40" name="Rectangle 271"/>
            <p:cNvSpPr>
              <a:spLocks noChangeArrowheads="1"/>
            </p:cNvSpPr>
            <p:nvPr/>
          </p:nvSpPr>
          <p:spPr bwMode="auto">
            <a:xfrm>
              <a:off x="4227" y="1657"/>
              <a:ext cx="597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7741" name="Group 272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57757" name="AutoShape 273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2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758" name="AutoShape 274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742" name="Freeform 275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7743" name="Group 276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57755" name="AutoShape 277"/>
              <p:cNvSpPr>
                <a:spLocks noChangeArrowheads="1"/>
              </p:cNvSpPr>
              <p:nvPr/>
            </p:nvSpPr>
            <p:spPr bwMode="auto">
              <a:xfrm>
                <a:off x="611" y="2566"/>
                <a:ext cx="729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7756" name="AutoShape 278"/>
              <p:cNvSpPr>
                <a:spLocks noChangeArrowheads="1"/>
              </p:cNvSpPr>
              <p:nvPr/>
            </p:nvSpPr>
            <p:spPr bwMode="auto">
              <a:xfrm>
                <a:off x="625" y="2583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7744" name="Rectangle 279"/>
            <p:cNvSpPr>
              <a:spLocks noChangeArrowheads="1"/>
            </p:cNvSpPr>
            <p:nvPr/>
          </p:nvSpPr>
          <p:spPr bwMode="auto">
            <a:xfrm>
              <a:off x="5252" y="429"/>
              <a:ext cx="64" cy="2289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45" name="Freeform 280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746" name="Freeform 281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747" name="Oval 282"/>
            <p:cNvSpPr>
              <a:spLocks noChangeArrowheads="1"/>
            </p:cNvSpPr>
            <p:nvPr/>
          </p:nvSpPr>
          <p:spPr bwMode="auto">
            <a:xfrm>
              <a:off x="5519" y="2611"/>
              <a:ext cx="46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48" name="Freeform 283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749" name="AutoShape 284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50" name="AutoShape 285"/>
            <p:cNvSpPr>
              <a:spLocks noChangeArrowheads="1"/>
            </p:cNvSpPr>
            <p:nvPr/>
          </p:nvSpPr>
          <p:spPr bwMode="auto">
            <a:xfrm>
              <a:off x="4204" y="2712"/>
              <a:ext cx="107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51" name="Oval 286"/>
            <p:cNvSpPr>
              <a:spLocks noChangeArrowheads="1"/>
            </p:cNvSpPr>
            <p:nvPr/>
          </p:nvSpPr>
          <p:spPr bwMode="auto">
            <a:xfrm>
              <a:off x="4308" y="2380"/>
              <a:ext cx="156" cy="14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52" name="Oval 287"/>
            <p:cNvSpPr>
              <a:spLocks noChangeArrowheads="1"/>
            </p:cNvSpPr>
            <p:nvPr/>
          </p:nvSpPr>
          <p:spPr bwMode="auto">
            <a:xfrm>
              <a:off x="4488" y="2386"/>
              <a:ext cx="156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53" name="Oval 288"/>
            <p:cNvSpPr>
              <a:spLocks noChangeArrowheads="1"/>
            </p:cNvSpPr>
            <p:nvPr/>
          </p:nvSpPr>
          <p:spPr bwMode="auto">
            <a:xfrm>
              <a:off x="4661" y="2380"/>
              <a:ext cx="156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7754" name="Rectangle 289"/>
            <p:cNvSpPr>
              <a:spLocks noChangeArrowheads="1"/>
            </p:cNvSpPr>
            <p:nvPr/>
          </p:nvSpPr>
          <p:spPr bwMode="auto">
            <a:xfrm>
              <a:off x="5061" y="1835"/>
              <a:ext cx="87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38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70" grpId="0" animBg="1"/>
      <p:bldP spid="202771" grpId="0" animBg="1"/>
      <p:bldP spid="202772" grpId="0" animBg="1"/>
      <p:bldP spid="202773" grpId="0" animBg="1"/>
      <p:bldP spid="202774" grpId="0" animBg="1"/>
      <p:bldP spid="202775" grpId="0" animBg="1"/>
      <p:bldP spid="202779" grpId="0"/>
      <p:bldP spid="202780" grpId="0"/>
      <p:bldP spid="202781" grpId="0"/>
      <p:bldP spid="202782" grpId="0"/>
      <p:bldP spid="202783" grpId="0"/>
      <p:bldP spid="202784" grpId="0"/>
      <p:bldP spid="202813" grpId="0"/>
      <p:bldP spid="202814" grpId="0"/>
      <p:bldP spid="202815" grpId="0" animBg="1"/>
      <p:bldP spid="202816" grpId="0" animBg="1"/>
      <p:bldP spid="1577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7" name="Text Box 24"/>
          <p:cNvSpPr txBox="1">
            <a:spLocks noChangeArrowheads="1"/>
          </p:cNvSpPr>
          <p:nvPr/>
        </p:nvSpPr>
        <p:spPr bwMode="auto">
          <a:xfrm>
            <a:off x="7462838" y="325755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4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48" name="Text Box 25"/>
          <p:cNvSpPr txBox="1">
            <a:spLocks noChangeArrowheads="1"/>
          </p:cNvSpPr>
          <p:nvPr/>
        </p:nvSpPr>
        <p:spPr bwMode="auto">
          <a:xfrm>
            <a:off x="7005638" y="333375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5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49" name="Text Box 26"/>
          <p:cNvSpPr txBox="1">
            <a:spLocks noChangeArrowheads="1"/>
          </p:cNvSpPr>
          <p:nvPr/>
        </p:nvSpPr>
        <p:spPr bwMode="auto">
          <a:xfrm>
            <a:off x="6724650" y="181768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6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50" name="Line 60"/>
          <p:cNvSpPr>
            <a:spLocks noChangeShapeType="1"/>
          </p:cNvSpPr>
          <p:nvPr/>
        </p:nvSpPr>
        <p:spPr bwMode="auto">
          <a:xfrm>
            <a:off x="7440613" y="2941638"/>
            <a:ext cx="0" cy="674687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751" name="Line 61"/>
          <p:cNvSpPr>
            <a:spLocks noChangeShapeType="1"/>
          </p:cNvSpPr>
          <p:nvPr/>
        </p:nvSpPr>
        <p:spPr bwMode="auto">
          <a:xfrm flipH="1" flipV="1">
            <a:off x="7319963" y="2952750"/>
            <a:ext cx="0" cy="719138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752" name="Line 62"/>
          <p:cNvSpPr>
            <a:spLocks noChangeShapeType="1"/>
          </p:cNvSpPr>
          <p:nvPr/>
        </p:nvSpPr>
        <p:spPr bwMode="auto">
          <a:xfrm flipH="1" flipV="1">
            <a:off x="6799263" y="1541463"/>
            <a:ext cx="458787" cy="566737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753" name="Text Box 63"/>
          <p:cNvSpPr txBox="1">
            <a:spLocks noChangeArrowheads="1"/>
          </p:cNvSpPr>
          <p:nvPr/>
        </p:nvSpPr>
        <p:spPr bwMode="auto">
          <a:xfrm>
            <a:off x="7143750" y="139065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3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54" name="Rectangle 67"/>
          <p:cNvSpPr>
            <a:spLocks noChangeArrowheads="1"/>
          </p:cNvSpPr>
          <p:nvPr/>
        </p:nvSpPr>
        <p:spPr bwMode="auto">
          <a:xfrm>
            <a:off x="468312" y="1687513"/>
            <a:ext cx="3506787" cy="231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recursive query: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puts burden of name resolution on contacted name server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heavy load at upper levels of hierarchy?</a:t>
            </a:r>
          </a:p>
        </p:txBody>
      </p:sp>
      <p:sp>
        <p:nvSpPr>
          <p:cNvPr id="159755" name="Text Box 5"/>
          <p:cNvSpPr txBox="1">
            <a:spLocks noChangeArrowheads="1"/>
          </p:cNvSpPr>
          <p:nvPr/>
        </p:nvSpPr>
        <p:spPr bwMode="auto">
          <a:xfrm>
            <a:off x="4206875" y="4881563"/>
            <a:ext cx="174625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requesting host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cs.stanford.edu</a:t>
            </a:r>
            <a:endParaRPr kumimoji="0" lang="en-US" altLang="en-US" sz="1600" b="0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56" name="Text Box 6"/>
          <p:cNvSpPr txBox="1">
            <a:spLocks noChangeArrowheads="1"/>
          </p:cNvSpPr>
          <p:nvPr/>
        </p:nvSpPr>
        <p:spPr bwMode="auto">
          <a:xfrm>
            <a:off x="6999457" y="5775325"/>
            <a:ext cx="124585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cs.umd.edu</a:t>
            </a:r>
            <a:endParaRPr kumimoji="0" lang="en-US" alt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57" name="Text Box 17"/>
          <p:cNvSpPr txBox="1">
            <a:spLocks noChangeArrowheads="1"/>
          </p:cNvSpPr>
          <p:nvPr/>
        </p:nvSpPr>
        <p:spPr bwMode="auto">
          <a:xfrm>
            <a:off x="5791200" y="481013"/>
            <a:ext cx="20113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root DNS server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58" name="Line 18"/>
          <p:cNvSpPr>
            <a:spLocks noChangeShapeType="1"/>
          </p:cNvSpPr>
          <p:nvPr/>
        </p:nvSpPr>
        <p:spPr bwMode="auto">
          <a:xfrm flipH="1" flipV="1">
            <a:off x="5286375" y="2916238"/>
            <a:ext cx="0" cy="131445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759" name="Line 19"/>
          <p:cNvSpPr>
            <a:spLocks noChangeShapeType="1"/>
          </p:cNvSpPr>
          <p:nvPr/>
        </p:nvSpPr>
        <p:spPr bwMode="auto">
          <a:xfrm flipV="1">
            <a:off x="5391150" y="1220788"/>
            <a:ext cx="914400" cy="97155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760" name="Line 22"/>
          <p:cNvSpPr>
            <a:spLocks noChangeShapeType="1"/>
          </p:cNvSpPr>
          <p:nvPr/>
        </p:nvSpPr>
        <p:spPr bwMode="auto">
          <a:xfrm flipH="1">
            <a:off x="5619750" y="1449388"/>
            <a:ext cx="733425" cy="7620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761" name="Line 23"/>
          <p:cNvSpPr>
            <a:spLocks noChangeShapeType="1"/>
          </p:cNvSpPr>
          <p:nvPr/>
        </p:nvSpPr>
        <p:spPr bwMode="auto">
          <a:xfrm>
            <a:off x="5476875" y="2944813"/>
            <a:ext cx="9525" cy="132397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9762" name="Group 24"/>
          <p:cNvGrpSpPr>
            <a:grpSpLocks/>
          </p:cNvGrpSpPr>
          <p:nvPr/>
        </p:nvGrpSpPr>
        <p:grpSpPr bwMode="auto">
          <a:xfrm>
            <a:off x="4179888" y="3062288"/>
            <a:ext cx="1898650" cy="611187"/>
            <a:chOff x="2831" y="2132"/>
            <a:chExt cx="1196" cy="385"/>
          </a:xfrm>
        </p:grpSpPr>
        <p:sp>
          <p:nvSpPr>
            <p:cNvPr id="159910" name="Rectangle 25"/>
            <p:cNvSpPr>
              <a:spLocks noChangeArrowheads="1"/>
            </p:cNvSpPr>
            <p:nvPr/>
          </p:nvSpPr>
          <p:spPr bwMode="auto">
            <a:xfrm>
              <a:off x="2838" y="2178"/>
              <a:ext cx="1182" cy="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911" name="Text Box 26"/>
            <p:cNvSpPr txBox="1">
              <a:spLocks noChangeArrowheads="1"/>
            </p:cNvSpPr>
            <p:nvPr/>
          </p:nvSpPr>
          <p:spPr bwMode="auto">
            <a:xfrm>
              <a:off x="2831" y="2132"/>
              <a:ext cx="1196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local DNS server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dns.stanford.edu</a:t>
              </a:r>
              <a:endParaRPr kumimoji="0" lang="en-US" alt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159763" name="Text Box 27"/>
          <p:cNvSpPr txBox="1">
            <a:spLocks noChangeArrowheads="1"/>
          </p:cNvSpPr>
          <p:nvPr/>
        </p:nvSpPr>
        <p:spPr bwMode="auto">
          <a:xfrm>
            <a:off x="4997450" y="377190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64" name="Text Box 28"/>
          <p:cNvSpPr txBox="1">
            <a:spLocks noChangeArrowheads="1"/>
          </p:cNvSpPr>
          <p:nvPr/>
        </p:nvSpPr>
        <p:spPr bwMode="auto">
          <a:xfrm>
            <a:off x="5540375" y="1438275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65" name="Text Box 29"/>
          <p:cNvSpPr txBox="1">
            <a:spLocks noChangeArrowheads="1"/>
          </p:cNvSpPr>
          <p:nvPr/>
        </p:nvSpPr>
        <p:spPr bwMode="auto">
          <a:xfrm>
            <a:off x="5978525" y="167640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7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66" name="Text Box 60"/>
          <p:cNvSpPr txBox="1">
            <a:spLocks noChangeArrowheads="1"/>
          </p:cNvSpPr>
          <p:nvPr/>
        </p:nvSpPr>
        <p:spPr bwMode="auto">
          <a:xfrm>
            <a:off x="6353175" y="4429125"/>
            <a:ext cx="23971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authoritative DNS server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dns.cs.umd.edu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67" name="Text Box 62"/>
          <p:cNvSpPr txBox="1">
            <a:spLocks noChangeArrowheads="1"/>
          </p:cNvSpPr>
          <p:nvPr/>
        </p:nvSpPr>
        <p:spPr bwMode="auto">
          <a:xfrm>
            <a:off x="5549900" y="3781425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8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9768" name="Line 62"/>
          <p:cNvSpPr>
            <a:spLocks noChangeShapeType="1"/>
          </p:cNvSpPr>
          <p:nvPr/>
        </p:nvSpPr>
        <p:spPr bwMode="auto">
          <a:xfrm flipH="1" flipV="1">
            <a:off x="6853238" y="1333500"/>
            <a:ext cx="600075" cy="741363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9769" name="Picture 137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1287463"/>
            <a:ext cx="41132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70" name="Rectangle 66"/>
          <p:cNvSpPr>
            <a:spLocks noChangeArrowheads="1"/>
          </p:cNvSpPr>
          <p:nvPr/>
        </p:nvSpPr>
        <p:spPr bwMode="auto">
          <a:xfrm>
            <a:off x="533400" y="217488"/>
            <a:ext cx="49101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ＭＳ Ｐゴシック" charset="-128"/>
                <a:cs typeface="+mn-cs"/>
              </a:rPr>
              <a:t>DNS name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 charset="-128"/>
                <a:cs typeface="+mn-cs"/>
              </a:rPr>
            </a:b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ＭＳ Ｐゴシック" charset="-128"/>
                <a:cs typeface="+mn-cs"/>
              </a:rPr>
              <a:t>resolution example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ＭＳ Ｐゴシック" charset="-128"/>
              <a:cs typeface="+mn-cs"/>
            </a:endParaRPr>
          </a:p>
        </p:txBody>
      </p:sp>
      <p:sp>
        <p:nvSpPr>
          <p:cNvPr id="159771" name="Text Box 65"/>
          <p:cNvSpPr txBox="1">
            <a:spLocks noChangeArrowheads="1"/>
          </p:cNvSpPr>
          <p:nvPr/>
        </p:nvSpPr>
        <p:spPr bwMode="auto">
          <a:xfrm>
            <a:off x="7600950" y="2287588"/>
            <a:ext cx="132556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TLD DNS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server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159772" name="Group 140"/>
          <p:cNvGrpSpPr>
            <a:grpSpLocks/>
          </p:cNvGrpSpPr>
          <p:nvPr/>
        </p:nvGrpSpPr>
        <p:grpSpPr bwMode="auto">
          <a:xfrm flipH="1">
            <a:off x="7226300" y="5091113"/>
            <a:ext cx="925513" cy="795337"/>
            <a:chOff x="-44" y="1473"/>
            <a:chExt cx="981" cy="1105"/>
          </a:xfrm>
        </p:grpSpPr>
        <p:pic>
          <p:nvPicPr>
            <p:cNvPr id="159908" name="Picture 141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9909" name="Freeform 142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9773" name="Group 143"/>
          <p:cNvGrpSpPr>
            <a:grpSpLocks/>
          </p:cNvGrpSpPr>
          <p:nvPr/>
        </p:nvGrpSpPr>
        <p:grpSpPr bwMode="auto">
          <a:xfrm>
            <a:off x="4765675" y="4244975"/>
            <a:ext cx="925513" cy="795338"/>
            <a:chOff x="-44" y="1473"/>
            <a:chExt cx="981" cy="1105"/>
          </a:xfrm>
        </p:grpSpPr>
        <p:pic>
          <p:nvPicPr>
            <p:cNvPr id="159906" name="Picture 144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9907" name="Freeform 145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9774" name="Group 146"/>
          <p:cNvGrpSpPr>
            <a:grpSpLocks/>
          </p:cNvGrpSpPr>
          <p:nvPr/>
        </p:nvGrpSpPr>
        <p:grpSpPr bwMode="auto">
          <a:xfrm>
            <a:off x="7226300" y="3743325"/>
            <a:ext cx="390525" cy="641350"/>
            <a:chOff x="4140" y="429"/>
            <a:chExt cx="1425" cy="2396"/>
          </a:xfrm>
        </p:grpSpPr>
        <p:sp>
          <p:nvSpPr>
            <p:cNvPr id="159874" name="Freeform 147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75" name="Rectangle 148"/>
            <p:cNvSpPr>
              <a:spLocks noChangeArrowheads="1"/>
            </p:cNvSpPr>
            <p:nvPr/>
          </p:nvSpPr>
          <p:spPr bwMode="auto">
            <a:xfrm>
              <a:off x="4204" y="429"/>
              <a:ext cx="1048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76" name="Freeform 149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77" name="Freeform 150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78" name="Rectangle 151"/>
            <p:cNvSpPr>
              <a:spLocks noChangeArrowheads="1"/>
            </p:cNvSpPr>
            <p:nvPr/>
          </p:nvSpPr>
          <p:spPr bwMode="auto">
            <a:xfrm>
              <a:off x="4210" y="696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879" name="Group 152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59904" name="AutoShape 153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3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905" name="AutoShape 154"/>
              <p:cNvSpPr>
                <a:spLocks noChangeArrowheads="1"/>
              </p:cNvSpPr>
              <p:nvPr/>
            </p:nvSpPr>
            <p:spPr bwMode="auto">
              <a:xfrm>
                <a:off x="628" y="2583"/>
                <a:ext cx="694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80" name="Rectangle 155"/>
            <p:cNvSpPr>
              <a:spLocks noChangeArrowheads="1"/>
            </p:cNvSpPr>
            <p:nvPr/>
          </p:nvSpPr>
          <p:spPr bwMode="auto">
            <a:xfrm>
              <a:off x="4227" y="1016"/>
              <a:ext cx="591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881" name="Group 156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59902" name="AutoShape 157"/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23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903" name="AutoShape 158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4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82" name="Rectangle 159"/>
            <p:cNvSpPr>
              <a:spLocks noChangeArrowheads="1"/>
            </p:cNvSpPr>
            <p:nvPr/>
          </p:nvSpPr>
          <p:spPr bwMode="auto">
            <a:xfrm>
              <a:off x="4215" y="1360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83" name="Rectangle 160"/>
            <p:cNvSpPr>
              <a:spLocks noChangeArrowheads="1"/>
            </p:cNvSpPr>
            <p:nvPr/>
          </p:nvSpPr>
          <p:spPr bwMode="auto">
            <a:xfrm>
              <a:off x="4227" y="1657"/>
              <a:ext cx="597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884" name="Group 161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59900" name="AutoShape 162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2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901" name="AutoShape 163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85" name="Freeform 164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9886" name="Group 165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59898" name="AutoShape 166"/>
              <p:cNvSpPr>
                <a:spLocks noChangeArrowheads="1"/>
              </p:cNvSpPr>
              <p:nvPr/>
            </p:nvSpPr>
            <p:spPr bwMode="auto">
              <a:xfrm>
                <a:off x="611" y="2566"/>
                <a:ext cx="729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99" name="AutoShape 167"/>
              <p:cNvSpPr>
                <a:spLocks noChangeArrowheads="1"/>
              </p:cNvSpPr>
              <p:nvPr/>
            </p:nvSpPr>
            <p:spPr bwMode="auto">
              <a:xfrm>
                <a:off x="626" y="2583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87" name="Rectangle 168"/>
            <p:cNvSpPr>
              <a:spLocks noChangeArrowheads="1"/>
            </p:cNvSpPr>
            <p:nvPr/>
          </p:nvSpPr>
          <p:spPr bwMode="auto">
            <a:xfrm>
              <a:off x="5252" y="429"/>
              <a:ext cx="64" cy="2289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88" name="Freeform 169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89" name="Freeform 170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90" name="Oval 171"/>
            <p:cNvSpPr>
              <a:spLocks noChangeArrowheads="1"/>
            </p:cNvSpPr>
            <p:nvPr/>
          </p:nvSpPr>
          <p:spPr bwMode="auto">
            <a:xfrm>
              <a:off x="5519" y="2611"/>
              <a:ext cx="46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91" name="Freeform 172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92" name="AutoShape 173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93" name="AutoShape 174"/>
            <p:cNvSpPr>
              <a:spLocks noChangeArrowheads="1"/>
            </p:cNvSpPr>
            <p:nvPr/>
          </p:nvSpPr>
          <p:spPr bwMode="auto">
            <a:xfrm>
              <a:off x="4204" y="2712"/>
              <a:ext cx="107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94" name="Oval 175"/>
            <p:cNvSpPr>
              <a:spLocks noChangeArrowheads="1"/>
            </p:cNvSpPr>
            <p:nvPr/>
          </p:nvSpPr>
          <p:spPr bwMode="auto">
            <a:xfrm>
              <a:off x="4308" y="2380"/>
              <a:ext cx="156" cy="14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95" name="Oval 176"/>
            <p:cNvSpPr>
              <a:spLocks noChangeArrowheads="1"/>
            </p:cNvSpPr>
            <p:nvPr/>
          </p:nvSpPr>
          <p:spPr bwMode="auto">
            <a:xfrm>
              <a:off x="4488" y="2386"/>
              <a:ext cx="156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96" name="Oval 177"/>
            <p:cNvSpPr>
              <a:spLocks noChangeArrowheads="1"/>
            </p:cNvSpPr>
            <p:nvPr/>
          </p:nvSpPr>
          <p:spPr bwMode="auto">
            <a:xfrm>
              <a:off x="4661" y="2380"/>
              <a:ext cx="156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97" name="Rectangle 178"/>
            <p:cNvSpPr>
              <a:spLocks noChangeArrowheads="1"/>
            </p:cNvSpPr>
            <p:nvPr/>
          </p:nvSpPr>
          <p:spPr bwMode="auto">
            <a:xfrm>
              <a:off x="5061" y="1835"/>
              <a:ext cx="87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59775" name="Group 212"/>
          <p:cNvGrpSpPr>
            <a:grpSpLocks/>
          </p:cNvGrpSpPr>
          <p:nvPr/>
        </p:nvGrpSpPr>
        <p:grpSpPr bwMode="auto">
          <a:xfrm>
            <a:off x="5222875" y="2230438"/>
            <a:ext cx="390525" cy="641350"/>
            <a:chOff x="4140" y="429"/>
            <a:chExt cx="1425" cy="2396"/>
          </a:xfrm>
        </p:grpSpPr>
        <p:sp>
          <p:nvSpPr>
            <p:cNvPr id="159842" name="Freeform 213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43" name="Rectangle 214"/>
            <p:cNvSpPr>
              <a:spLocks noChangeArrowheads="1"/>
            </p:cNvSpPr>
            <p:nvPr/>
          </p:nvSpPr>
          <p:spPr bwMode="auto">
            <a:xfrm>
              <a:off x="4204" y="429"/>
              <a:ext cx="1048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44" name="Freeform 215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45" name="Freeform 216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46" name="Rectangle 217"/>
            <p:cNvSpPr>
              <a:spLocks noChangeArrowheads="1"/>
            </p:cNvSpPr>
            <p:nvPr/>
          </p:nvSpPr>
          <p:spPr bwMode="auto">
            <a:xfrm>
              <a:off x="4210" y="696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847" name="Group 218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59872" name="AutoShape 219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3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73" name="AutoShape 220"/>
              <p:cNvSpPr>
                <a:spLocks noChangeArrowheads="1"/>
              </p:cNvSpPr>
              <p:nvPr/>
            </p:nvSpPr>
            <p:spPr bwMode="auto">
              <a:xfrm>
                <a:off x="628" y="2583"/>
                <a:ext cx="694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48" name="Rectangle 221"/>
            <p:cNvSpPr>
              <a:spLocks noChangeArrowheads="1"/>
            </p:cNvSpPr>
            <p:nvPr/>
          </p:nvSpPr>
          <p:spPr bwMode="auto">
            <a:xfrm>
              <a:off x="4227" y="1016"/>
              <a:ext cx="591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849" name="Group 222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59870" name="AutoShape 223"/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23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71" name="AutoShape 224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4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50" name="Rectangle 225"/>
            <p:cNvSpPr>
              <a:spLocks noChangeArrowheads="1"/>
            </p:cNvSpPr>
            <p:nvPr/>
          </p:nvSpPr>
          <p:spPr bwMode="auto">
            <a:xfrm>
              <a:off x="4215" y="1360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51" name="Rectangle 226"/>
            <p:cNvSpPr>
              <a:spLocks noChangeArrowheads="1"/>
            </p:cNvSpPr>
            <p:nvPr/>
          </p:nvSpPr>
          <p:spPr bwMode="auto">
            <a:xfrm>
              <a:off x="4227" y="1657"/>
              <a:ext cx="597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852" name="Group 227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59868" name="AutoShape 228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2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69" name="AutoShape 229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53" name="Freeform 230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9854" name="Group 231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59866" name="AutoShape 232"/>
              <p:cNvSpPr>
                <a:spLocks noChangeArrowheads="1"/>
              </p:cNvSpPr>
              <p:nvPr/>
            </p:nvSpPr>
            <p:spPr bwMode="auto">
              <a:xfrm>
                <a:off x="611" y="2566"/>
                <a:ext cx="729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67" name="AutoShape 233"/>
              <p:cNvSpPr>
                <a:spLocks noChangeArrowheads="1"/>
              </p:cNvSpPr>
              <p:nvPr/>
            </p:nvSpPr>
            <p:spPr bwMode="auto">
              <a:xfrm>
                <a:off x="626" y="2583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55" name="Rectangle 234"/>
            <p:cNvSpPr>
              <a:spLocks noChangeArrowheads="1"/>
            </p:cNvSpPr>
            <p:nvPr/>
          </p:nvSpPr>
          <p:spPr bwMode="auto">
            <a:xfrm>
              <a:off x="5252" y="429"/>
              <a:ext cx="64" cy="2289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56" name="Freeform 235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57" name="Freeform 236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58" name="Oval 237"/>
            <p:cNvSpPr>
              <a:spLocks noChangeArrowheads="1"/>
            </p:cNvSpPr>
            <p:nvPr/>
          </p:nvSpPr>
          <p:spPr bwMode="auto">
            <a:xfrm>
              <a:off x="5519" y="2611"/>
              <a:ext cx="46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59" name="Freeform 238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60" name="AutoShape 239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61" name="AutoShape 240"/>
            <p:cNvSpPr>
              <a:spLocks noChangeArrowheads="1"/>
            </p:cNvSpPr>
            <p:nvPr/>
          </p:nvSpPr>
          <p:spPr bwMode="auto">
            <a:xfrm>
              <a:off x="4204" y="2712"/>
              <a:ext cx="107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62" name="Oval 241"/>
            <p:cNvSpPr>
              <a:spLocks noChangeArrowheads="1"/>
            </p:cNvSpPr>
            <p:nvPr/>
          </p:nvSpPr>
          <p:spPr bwMode="auto">
            <a:xfrm>
              <a:off x="4308" y="2380"/>
              <a:ext cx="156" cy="14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63" name="Oval 242"/>
            <p:cNvSpPr>
              <a:spLocks noChangeArrowheads="1"/>
            </p:cNvSpPr>
            <p:nvPr/>
          </p:nvSpPr>
          <p:spPr bwMode="auto">
            <a:xfrm>
              <a:off x="4488" y="2386"/>
              <a:ext cx="156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64" name="Oval 243"/>
            <p:cNvSpPr>
              <a:spLocks noChangeArrowheads="1"/>
            </p:cNvSpPr>
            <p:nvPr/>
          </p:nvSpPr>
          <p:spPr bwMode="auto">
            <a:xfrm>
              <a:off x="4661" y="2380"/>
              <a:ext cx="156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65" name="Rectangle 244"/>
            <p:cNvSpPr>
              <a:spLocks noChangeArrowheads="1"/>
            </p:cNvSpPr>
            <p:nvPr/>
          </p:nvSpPr>
          <p:spPr bwMode="auto">
            <a:xfrm>
              <a:off x="5061" y="1835"/>
              <a:ext cx="87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59776" name="Group 245"/>
          <p:cNvGrpSpPr>
            <a:grpSpLocks/>
          </p:cNvGrpSpPr>
          <p:nvPr/>
        </p:nvGrpSpPr>
        <p:grpSpPr bwMode="auto">
          <a:xfrm>
            <a:off x="6376988" y="968375"/>
            <a:ext cx="390525" cy="641350"/>
            <a:chOff x="4140" y="429"/>
            <a:chExt cx="1425" cy="2396"/>
          </a:xfrm>
        </p:grpSpPr>
        <p:sp>
          <p:nvSpPr>
            <p:cNvPr id="159810" name="Freeform 246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11" name="Rectangle 247"/>
            <p:cNvSpPr>
              <a:spLocks noChangeArrowheads="1"/>
            </p:cNvSpPr>
            <p:nvPr/>
          </p:nvSpPr>
          <p:spPr bwMode="auto">
            <a:xfrm>
              <a:off x="4204" y="429"/>
              <a:ext cx="1048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12" name="Freeform 248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13" name="Freeform 249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14" name="Rectangle 250"/>
            <p:cNvSpPr>
              <a:spLocks noChangeArrowheads="1"/>
            </p:cNvSpPr>
            <p:nvPr/>
          </p:nvSpPr>
          <p:spPr bwMode="auto">
            <a:xfrm>
              <a:off x="4210" y="696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815" name="Group 251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59840" name="AutoShape 252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3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41" name="AutoShape 253"/>
              <p:cNvSpPr>
                <a:spLocks noChangeArrowheads="1"/>
              </p:cNvSpPr>
              <p:nvPr/>
            </p:nvSpPr>
            <p:spPr bwMode="auto">
              <a:xfrm>
                <a:off x="627" y="2583"/>
                <a:ext cx="694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16" name="Rectangle 254"/>
            <p:cNvSpPr>
              <a:spLocks noChangeArrowheads="1"/>
            </p:cNvSpPr>
            <p:nvPr/>
          </p:nvSpPr>
          <p:spPr bwMode="auto">
            <a:xfrm>
              <a:off x="4227" y="1016"/>
              <a:ext cx="591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817" name="Group 255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59838" name="AutoShape 256"/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23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39" name="AutoShape 257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4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18" name="Rectangle 258"/>
            <p:cNvSpPr>
              <a:spLocks noChangeArrowheads="1"/>
            </p:cNvSpPr>
            <p:nvPr/>
          </p:nvSpPr>
          <p:spPr bwMode="auto">
            <a:xfrm>
              <a:off x="4215" y="1360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19" name="Rectangle 259"/>
            <p:cNvSpPr>
              <a:spLocks noChangeArrowheads="1"/>
            </p:cNvSpPr>
            <p:nvPr/>
          </p:nvSpPr>
          <p:spPr bwMode="auto">
            <a:xfrm>
              <a:off x="4227" y="1657"/>
              <a:ext cx="597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820" name="Group 260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59836" name="AutoShape 261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2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37" name="AutoShape 262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21" name="Freeform 263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9822" name="Group 264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59834" name="AutoShape 265"/>
              <p:cNvSpPr>
                <a:spLocks noChangeArrowheads="1"/>
              </p:cNvSpPr>
              <p:nvPr/>
            </p:nvSpPr>
            <p:spPr bwMode="auto">
              <a:xfrm>
                <a:off x="611" y="2566"/>
                <a:ext cx="729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35" name="AutoShape 266"/>
              <p:cNvSpPr>
                <a:spLocks noChangeArrowheads="1"/>
              </p:cNvSpPr>
              <p:nvPr/>
            </p:nvSpPr>
            <p:spPr bwMode="auto">
              <a:xfrm>
                <a:off x="625" y="2583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823" name="Rectangle 267"/>
            <p:cNvSpPr>
              <a:spLocks noChangeArrowheads="1"/>
            </p:cNvSpPr>
            <p:nvPr/>
          </p:nvSpPr>
          <p:spPr bwMode="auto">
            <a:xfrm>
              <a:off x="5252" y="429"/>
              <a:ext cx="64" cy="2289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24" name="Freeform 268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25" name="Freeform 269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26" name="Oval 270"/>
            <p:cNvSpPr>
              <a:spLocks noChangeArrowheads="1"/>
            </p:cNvSpPr>
            <p:nvPr/>
          </p:nvSpPr>
          <p:spPr bwMode="auto">
            <a:xfrm>
              <a:off x="5519" y="2611"/>
              <a:ext cx="46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27" name="Freeform 271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828" name="AutoShape 272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29" name="AutoShape 273"/>
            <p:cNvSpPr>
              <a:spLocks noChangeArrowheads="1"/>
            </p:cNvSpPr>
            <p:nvPr/>
          </p:nvSpPr>
          <p:spPr bwMode="auto">
            <a:xfrm>
              <a:off x="4204" y="2712"/>
              <a:ext cx="107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30" name="Oval 274"/>
            <p:cNvSpPr>
              <a:spLocks noChangeArrowheads="1"/>
            </p:cNvSpPr>
            <p:nvPr/>
          </p:nvSpPr>
          <p:spPr bwMode="auto">
            <a:xfrm>
              <a:off x="4308" y="2380"/>
              <a:ext cx="156" cy="14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31" name="Oval 275"/>
            <p:cNvSpPr>
              <a:spLocks noChangeArrowheads="1"/>
            </p:cNvSpPr>
            <p:nvPr/>
          </p:nvSpPr>
          <p:spPr bwMode="auto">
            <a:xfrm>
              <a:off x="4488" y="2386"/>
              <a:ext cx="156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32" name="Oval 276"/>
            <p:cNvSpPr>
              <a:spLocks noChangeArrowheads="1"/>
            </p:cNvSpPr>
            <p:nvPr/>
          </p:nvSpPr>
          <p:spPr bwMode="auto">
            <a:xfrm>
              <a:off x="4661" y="2380"/>
              <a:ext cx="156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33" name="Rectangle 277"/>
            <p:cNvSpPr>
              <a:spLocks noChangeArrowheads="1"/>
            </p:cNvSpPr>
            <p:nvPr/>
          </p:nvSpPr>
          <p:spPr bwMode="auto">
            <a:xfrm>
              <a:off x="5061" y="1835"/>
              <a:ext cx="87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59777" name="Group 311"/>
          <p:cNvGrpSpPr>
            <a:grpSpLocks/>
          </p:cNvGrpSpPr>
          <p:nvPr/>
        </p:nvGrpSpPr>
        <p:grpSpPr bwMode="auto">
          <a:xfrm>
            <a:off x="7192963" y="2220913"/>
            <a:ext cx="390525" cy="641350"/>
            <a:chOff x="4140" y="429"/>
            <a:chExt cx="1425" cy="2396"/>
          </a:xfrm>
        </p:grpSpPr>
        <p:sp>
          <p:nvSpPr>
            <p:cNvPr id="159778" name="Freeform 312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779" name="Rectangle 313"/>
            <p:cNvSpPr>
              <a:spLocks noChangeArrowheads="1"/>
            </p:cNvSpPr>
            <p:nvPr/>
          </p:nvSpPr>
          <p:spPr bwMode="auto">
            <a:xfrm>
              <a:off x="4204" y="429"/>
              <a:ext cx="1048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780" name="Freeform 314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781" name="Freeform 315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782" name="Rectangle 316"/>
            <p:cNvSpPr>
              <a:spLocks noChangeArrowheads="1"/>
            </p:cNvSpPr>
            <p:nvPr/>
          </p:nvSpPr>
          <p:spPr bwMode="auto">
            <a:xfrm>
              <a:off x="4210" y="696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783" name="Group 317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59808" name="AutoShape 318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3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09" name="AutoShape 319"/>
              <p:cNvSpPr>
                <a:spLocks noChangeArrowheads="1"/>
              </p:cNvSpPr>
              <p:nvPr/>
            </p:nvSpPr>
            <p:spPr bwMode="auto">
              <a:xfrm>
                <a:off x="627" y="2583"/>
                <a:ext cx="694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784" name="Rectangle 320"/>
            <p:cNvSpPr>
              <a:spLocks noChangeArrowheads="1"/>
            </p:cNvSpPr>
            <p:nvPr/>
          </p:nvSpPr>
          <p:spPr bwMode="auto">
            <a:xfrm>
              <a:off x="4227" y="1016"/>
              <a:ext cx="591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785" name="Group 321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59806" name="AutoShape 322"/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23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07" name="AutoShape 323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4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786" name="Rectangle 324"/>
            <p:cNvSpPr>
              <a:spLocks noChangeArrowheads="1"/>
            </p:cNvSpPr>
            <p:nvPr/>
          </p:nvSpPr>
          <p:spPr bwMode="auto">
            <a:xfrm>
              <a:off x="4215" y="1360"/>
              <a:ext cx="597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787" name="Rectangle 325"/>
            <p:cNvSpPr>
              <a:spLocks noChangeArrowheads="1"/>
            </p:cNvSpPr>
            <p:nvPr/>
          </p:nvSpPr>
          <p:spPr bwMode="auto">
            <a:xfrm>
              <a:off x="4227" y="1657"/>
              <a:ext cx="597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59788" name="Group 326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59804" name="AutoShape 327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2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05" name="AutoShape 328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789" name="Freeform 329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9790" name="Group 330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59802" name="AutoShape 331"/>
              <p:cNvSpPr>
                <a:spLocks noChangeArrowheads="1"/>
              </p:cNvSpPr>
              <p:nvPr/>
            </p:nvSpPr>
            <p:spPr bwMode="auto">
              <a:xfrm>
                <a:off x="611" y="2566"/>
                <a:ext cx="729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59803" name="AutoShape 332"/>
              <p:cNvSpPr>
                <a:spLocks noChangeArrowheads="1"/>
              </p:cNvSpPr>
              <p:nvPr/>
            </p:nvSpPr>
            <p:spPr bwMode="auto">
              <a:xfrm>
                <a:off x="625" y="2583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59791" name="Rectangle 333"/>
            <p:cNvSpPr>
              <a:spLocks noChangeArrowheads="1"/>
            </p:cNvSpPr>
            <p:nvPr/>
          </p:nvSpPr>
          <p:spPr bwMode="auto">
            <a:xfrm>
              <a:off x="5252" y="429"/>
              <a:ext cx="64" cy="2289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792" name="Freeform 334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793" name="Freeform 335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794" name="Oval 336"/>
            <p:cNvSpPr>
              <a:spLocks noChangeArrowheads="1"/>
            </p:cNvSpPr>
            <p:nvPr/>
          </p:nvSpPr>
          <p:spPr bwMode="auto">
            <a:xfrm>
              <a:off x="5519" y="2611"/>
              <a:ext cx="46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795" name="Freeform 337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796" name="AutoShape 338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797" name="AutoShape 339"/>
            <p:cNvSpPr>
              <a:spLocks noChangeArrowheads="1"/>
            </p:cNvSpPr>
            <p:nvPr/>
          </p:nvSpPr>
          <p:spPr bwMode="auto">
            <a:xfrm>
              <a:off x="4204" y="2712"/>
              <a:ext cx="1072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798" name="Oval 340"/>
            <p:cNvSpPr>
              <a:spLocks noChangeArrowheads="1"/>
            </p:cNvSpPr>
            <p:nvPr/>
          </p:nvSpPr>
          <p:spPr bwMode="auto">
            <a:xfrm>
              <a:off x="4308" y="2380"/>
              <a:ext cx="156" cy="14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799" name="Oval 341"/>
            <p:cNvSpPr>
              <a:spLocks noChangeArrowheads="1"/>
            </p:cNvSpPr>
            <p:nvPr/>
          </p:nvSpPr>
          <p:spPr bwMode="auto">
            <a:xfrm>
              <a:off x="4488" y="2386"/>
              <a:ext cx="156" cy="1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00" name="Oval 342"/>
            <p:cNvSpPr>
              <a:spLocks noChangeArrowheads="1"/>
            </p:cNvSpPr>
            <p:nvPr/>
          </p:nvSpPr>
          <p:spPr bwMode="auto">
            <a:xfrm>
              <a:off x="4661" y="2380"/>
              <a:ext cx="156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59801" name="Rectangle 343"/>
            <p:cNvSpPr>
              <a:spLocks noChangeArrowheads="1"/>
            </p:cNvSpPr>
            <p:nvPr/>
          </p:nvSpPr>
          <p:spPr bwMode="auto">
            <a:xfrm>
              <a:off x="5061" y="1835"/>
              <a:ext cx="87" cy="759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69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/>
      <p:bldP spid="159748" grpId="0"/>
      <p:bldP spid="159749" grpId="0"/>
      <p:bldP spid="159750" grpId="0" animBg="1"/>
      <p:bldP spid="159751" grpId="0" animBg="1"/>
      <p:bldP spid="159752" grpId="0" animBg="1"/>
      <p:bldP spid="159753" grpId="0"/>
      <p:bldP spid="159758" grpId="0" animBg="1"/>
      <p:bldP spid="159759" grpId="0" animBg="1"/>
      <p:bldP spid="159760" grpId="0" animBg="1"/>
      <p:bldP spid="159761" grpId="0" animBg="1"/>
      <p:bldP spid="159763" grpId="0"/>
      <p:bldP spid="159764" grpId="0"/>
      <p:bldP spid="159765" grpId="0"/>
      <p:bldP spid="159767" grpId="0"/>
      <p:bldP spid="15976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46050"/>
            <a:ext cx="7772400" cy="969963"/>
          </a:xfrm>
        </p:spPr>
        <p:txBody>
          <a:bodyPr/>
          <a:lstStyle/>
          <a:p>
            <a:r>
              <a:rPr lang="en-US" altLang="en-US" sz="4000" dirty="0">
                <a:latin typeface="Calibri Light"/>
                <a:ea typeface="ＭＳ Ｐゴシック" charset="-128"/>
              </a:rPr>
              <a:t>DNS: caching, updating records</a:t>
            </a:r>
          </a:p>
        </p:txBody>
      </p:sp>
      <p:sp>
        <p:nvSpPr>
          <p:cNvPr id="16179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19125" y="1438275"/>
            <a:ext cx="7926388" cy="47339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 dirty="0">
                <a:latin typeface="Calibri"/>
                <a:ea typeface="ＭＳ Ｐゴシック" charset="-128"/>
              </a:rPr>
              <a:t>once (any) name server learns mapping, it </a:t>
            </a:r>
            <a:r>
              <a:rPr lang="en-US" altLang="en-US" i="1" dirty="0">
                <a:solidFill>
                  <a:srgbClr val="000099"/>
                </a:solidFill>
                <a:latin typeface="Calibri"/>
                <a:ea typeface="ＭＳ Ｐゴシック" charset="-128"/>
              </a:rPr>
              <a:t>caches</a:t>
            </a:r>
            <a:r>
              <a:rPr lang="en-US" altLang="en-US" dirty="0">
                <a:latin typeface="Calibri"/>
                <a:ea typeface="ＭＳ Ｐゴシック" charset="-128"/>
              </a:rPr>
              <a:t> mapping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cache entries timeout (disappear) after some time (TTL)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TLD servers typically cached in local name servers</a:t>
            </a:r>
          </a:p>
          <a:p>
            <a:pPr lvl="2"/>
            <a:r>
              <a:rPr lang="en-US" altLang="en-US" dirty="0">
                <a:latin typeface="Calibri"/>
                <a:ea typeface="ＭＳ Ｐゴシック" charset="-128"/>
              </a:rPr>
              <a:t>thus root name servers not often visited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cached entries may be </a:t>
            </a: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out-of-date</a:t>
            </a:r>
            <a:r>
              <a:rPr lang="en-US" altLang="en-US" dirty="0">
                <a:latin typeface="Calibri"/>
                <a:ea typeface="ＭＳ Ｐゴシック" charset="-128"/>
              </a:rPr>
              <a:t> (best effort name-to-address translation!)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if name host changes IP address, may not be known Internet-wide until all TTLs expire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update/notify mechanisms proposed IETF standard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RFC 2136</a:t>
            </a:r>
          </a:p>
        </p:txBody>
      </p:sp>
      <p:pic>
        <p:nvPicPr>
          <p:cNvPr id="161795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862013"/>
            <a:ext cx="68564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21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17475"/>
            <a:ext cx="7772400" cy="1143000"/>
          </a:xfrm>
        </p:spPr>
        <p:txBody>
          <a:bodyPr/>
          <a:lstStyle/>
          <a:p>
            <a:r>
              <a:rPr lang="en-US" altLang="en-US" sz="4000" dirty="0">
                <a:latin typeface="Calibri Light"/>
                <a:ea typeface="ＭＳ Ｐゴシック" charset="-128"/>
              </a:rPr>
              <a:t>DNS: services, structure </a:t>
            </a:r>
            <a:endParaRPr lang="en-US" altLang="en-US" dirty="0">
              <a:latin typeface="Calibri Light"/>
              <a:ea typeface="ＭＳ Ｐゴシック" charset="-128"/>
            </a:endParaRPr>
          </a:p>
        </p:txBody>
      </p:sp>
      <p:sp>
        <p:nvSpPr>
          <p:cNvPr id="147461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731838" y="1300163"/>
            <a:ext cx="3810000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DNS services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hostname to IP address translation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host aliasing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canonical, alias names</a:t>
            </a:r>
            <a:endParaRPr lang="en-US" altLang="en-US" sz="2000" dirty="0">
              <a:latin typeface="Calibri"/>
              <a:ea typeface="ＭＳ Ｐゴシック" charset="-128"/>
            </a:endParaRP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mail server aliasing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load distribution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replicated Web servers: many IP addresses correspond to one name</a:t>
            </a:r>
          </a:p>
          <a:p>
            <a:endParaRPr lang="en-US" altLang="en-US" sz="2400" dirty="0">
              <a:latin typeface="Calibri"/>
              <a:ea typeface="ＭＳ Ｐゴシック" charset="-128"/>
            </a:endParaRPr>
          </a:p>
        </p:txBody>
      </p:sp>
      <p:sp>
        <p:nvSpPr>
          <p:cNvPr id="14746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572000" y="1271588"/>
            <a:ext cx="4191000" cy="226377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why not centralize DNS?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single point of failure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traffic volume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distant centralized database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maintenance</a:t>
            </a:r>
          </a:p>
          <a:p>
            <a:pPr>
              <a:buFont typeface="Wingdings" charset="2"/>
              <a:buNone/>
            </a:pPr>
            <a:endParaRPr lang="en-US" altLang="en-US" sz="2400" dirty="0">
              <a:latin typeface="Calibri"/>
              <a:ea typeface="ＭＳ Ｐゴシック" charset="-128"/>
            </a:endParaRPr>
          </a:p>
        </p:txBody>
      </p:sp>
      <p:pic>
        <p:nvPicPr>
          <p:cNvPr id="147462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915988"/>
            <a:ext cx="54848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7" name="Text Box 11"/>
          <p:cNvSpPr txBox="1">
            <a:spLocks noChangeArrowheads="1"/>
          </p:cNvSpPr>
          <p:nvPr/>
        </p:nvSpPr>
        <p:spPr bwMode="auto">
          <a:xfrm>
            <a:off x="5180260" y="3386793"/>
            <a:ext cx="25553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A: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doesn‘t</a:t>
            </a:r>
            <a:r>
              <a:rPr kumimoji="0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scale!</a:t>
            </a:r>
            <a:endParaRPr kumimoji="0" lang="en-US" alt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558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3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01613"/>
            <a:ext cx="7772400" cy="892175"/>
          </a:xfrm>
        </p:spPr>
        <p:txBody>
          <a:bodyPr/>
          <a:lstStyle/>
          <a:p>
            <a:r>
              <a:rPr lang="en-US" altLang="en-US" sz="4000" dirty="0">
                <a:ea typeface="ＭＳ Ｐゴシック" charset="-128"/>
              </a:rPr>
              <a:t>DNS records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163844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42925" y="1343025"/>
            <a:ext cx="7820025" cy="51435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ea typeface="ＭＳ Ｐゴシック" charset="-128"/>
              </a:rPr>
              <a:t>DNS:</a:t>
            </a:r>
            <a:r>
              <a:rPr lang="en-US" altLang="en-US" sz="2400" dirty="0">
                <a:ea typeface="ＭＳ Ｐゴシック" charset="-128"/>
              </a:rPr>
              <a:t> distributed database storing resource records </a:t>
            </a:r>
            <a:r>
              <a:rPr lang="en-US" altLang="en-US" dirty="0">
                <a:solidFill>
                  <a:srgbClr val="CC0000"/>
                </a:solidFill>
                <a:ea typeface="ＭＳ Ｐゴシック" charset="-128"/>
              </a:rPr>
              <a:t>(RR)</a:t>
            </a:r>
          </a:p>
        </p:txBody>
      </p:sp>
      <p:sp>
        <p:nvSpPr>
          <p:cNvPr id="163845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33400" y="3916363"/>
            <a:ext cx="3514725" cy="1905000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None/>
            </a:pPr>
            <a:r>
              <a:rPr lang="en-US" altLang="en-US" u="sng" dirty="0">
                <a:solidFill>
                  <a:srgbClr val="CC0000"/>
                </a:solidFill>
                <a:ea typeface="ＭＳ Ｐゴシック" charset="-128"/>
              </a:rPr>
              <a:t>type=NS</a:t>
            </a:r>
          </a:p>
          <a:p>
            <a:pPr lvl="1"/>
            <a:r>
              <a:rPr lang="en-US" altLang="en-US" sz="2000" b="1" dirty="0">
                <a:ea typeface="ＭＳ Ｐゴシック" charset="-128"/>
              </a:rPr>
              <a:t>name</a:t>
            </a:r>
            <a:r>
              <a:rPr lang="en-US" altLang="en-US" sz="2000" dirty="0">
                <a:ea typeface="ＭＳ Ｐゴシック" charset="-128"/>
              </a:rPr>
              <a:t> is domain (e.g., </a:t>
            </a:r>
            <a:r>
              <a:rPr lang="en-US" altLang="en-US" sz="2000" dirty="0" err="1">
                <a:ea typeface="ＭＳ Ｐゴシック" charset="-128"/>
              </a:rPr>
              <a:t>foo.com</a:t>
            </a:r>
            <a:r>
              <a:rPr lang="en-US" altLang="en-US" sz="2000" dirty="0">
                <a:ea typeface="ＭＳ Ｐゴシック" charset="-128"/>
              </a:rPr>
              <a:t>)</a:t>
            </a:r>
          </a:p>
          <a:p>
            <a:pPr lvl="1"/>
            <a:r>
              <a:rPr lang="en-US" altLang="en-US" sz="2000" b="1" dirty="0">
                <a:ea typeface="ＭＳ Ｐゴシック" charset="-128"/>
              </a:rPr>
              <a:t>value</a:t>
            </a:r>
            <a:r>
              <a:rPr lang="en-US" altLang="en-US" sz="2000" dirty="0">
                <a:ea typeface="ＭＳ Ｐゴシック" charset="-128"/>
              </a:rPr>
              <a:t> is hostname of authoritative name server for this domain</a:t>
            </a:r>
          </a:p>
          <a:p>
            <a:endParaRPr lang="en-US" altLang="en-US" sz="2400" dirty="0">
              <a:ea typeface="ＭＳ Ｐゴシック" charset="-128"/>
            </a:endParaRPr>
          </a:p>
        </p:txBody>
      </p:sp>
      <p:sp>
        <p:nvSpPr>
          <p:cNvPr id="163846" name="Text Box 6"/>
          <p:cNvSpPr txBox="1">
            <a:spLocks noChangeArrowheads="1"/>
          </p:cNvSpPr>
          <p:nvPr/>
        </p:nvSpPr>
        <p:spPr bwMode="auto">
          <a:xfrm>
            <a:off x="1795463" y="1908175"/>
            <a:ext cx="5364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RR format: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(name, value, type, ttl)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63847" name="Rectangle 7"/>
          <p:cNvSpPr>
            <a:spLocks noChangeArrowheads="1"/>
          </p:cNvSpPr>
          <p:nvPr/>
        </p:nvSpPr>
        <p:spPr bwMode="auto">
          <a:xfrm>
            <a:off x="1876425" y="1895475"/>
            <a:ext cx="5267325" cy="571500"/>
          </a:xfrm>
          <a:prstGeom prst="rect">
            <a:avLst/>
          </a:prstGeom>
          <a:noFill/>
          <a:ln w="1905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63848" name="Rectangle 8"/>
          <p:cNvSpPr>
            <a:spLocks noChangeArrowheads="1"/>
          </p:cNvSpPr>
          <p:nvPr/>
        </p:nvSpPr>
        <p:spPr bwMode="auto">
          <a:xfrm>
            <a:off x="523875" y="2657475"/>
            <a:ext cx="3810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75000"/>
              <a:buFont typeface="Wingdings" charset="2"/>
              <a:buNone/>
              <a:tabLst/>
              <a:defRPr/>
            </a:pPr>
            <a:r>
              <a:rPr kumimoji="0" lang="en-US" alt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type=A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name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is hostname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value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is IP address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ZapfDingbats" charset="0"/>
              <a:buChar char="r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63849" name="Rectangle 9"/>
          <p:cNvSpPr>
            <a:spLocks noChangeArrowheads="1"/>
          </p:cNvSpPr>
          <p:nvPr/>
        </p:nvSpPr>
        <p:spPr bwMode="auto">
          <a:xfrm>
            <a:off x="4229100" y="2697163"/>
            <a:ext cx="4514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sng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type=CNAME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name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is alias name for some 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“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canonical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”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(the real) name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www.ibm.com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is really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charset="2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servereast.backup2.ibm.com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value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is canonical name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ZapfDingbats" charset="0"/>
              <a:buChar char="r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63850" name="Rectangle 10"/>
          <p:cNvSpPr>
            <a:spLocks noChangeArrowheads="1"/>
          </p:cNvSpPr>
          <p:nvPr/>
        </p:nvSpPr>
        <p:spPr bwMode="auto">
          <a:xfrm>
            <a:off x="4253706" y="4866902"/>
            <a:ext cx="4408487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type=MX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value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is name of mail server associated with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name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ZapfDingbats" charset="0"/>
              <a:buChar char="r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pic>
        <p:nvPicPr>
          <p:cNvPr id="163851" name="Picture 16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881063"/>
            <a:ext cx="31988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10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5" grpId="0" build="p"/>
      <p:bldP spid="163848" grpId="0"/>
      <p:bldP spid="163849" grpId="0"/>
      <p:bldP spid="1638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3">
            <a:extLst>
              <a:ext uri="{FF2B5EF4-FFF2-40B4-BE49-F238E27FC236}">
                <a16:creationId xmlns:a16="http://schemas.microsoft.com/office/drawing/2014/main" id="{9FB98C9E-6C64-9743-9795-CB637B21C9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DD3B81-ED0D-1345-BAB8-FC91F157207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9A55D264-B28B-2F4D-91E7-0340AFE502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63050" cy="1143000"/>
          </a:xfrm>
        </p:spPr>
        <p:txBody>
          <a:bodyPr/>
          <a:lstStyle/>
          <a:p>
            <a:r>
              <a:rPr lang="en-US" altLang="en-US" b="0" dirty="0">
                <a:latin typeface="Lucida Bright" panose="02040602050505020304" pitchFamily="18" charset="77"/>
                <a:ea typeface="ＭＳ Ｐゴシック" panose="020B0600070205080204" pitchFamily="34" charset="-128"/>
              </a:rPr>
              <a:t>Prefix Hijacking</a:t>
            </a:r>
          </a:p>
        </p:txBody>
      </p:sp>
      <p:grpSp>
        <p:nvGrpSpPr>
          <p:cNvPr id="31747" name="Group 3">
            <a:extLst>
              <a:ext uri="{FF2B5EF4-FFF2-40B4-BE49-F238E27FC236}">
                <a16:creationId xmlns:a16="http://schemas.microsoft.com/office/drawing/2014/main" id="{7EAFAE9C-C1E6-864D-8F71-733883AD4F4F}"/>
              </a:ext>
            </a:extLst>
          </p:cNvPr>
          <p:cNvGrpSpPr>
            <a:grpSpLocks/>
          </p:cNvGrpSpPr>
          <p:nvPr/>
        </p:nvGrpSpPr>
        <p:grpSpPr bwMode="auto">
          <a:xfrm>
            <a:off x="482600" y="2536825"/>
            <a:ext cx="8447088" cy="3986213"/>
            <a:chOff x="516" y="945"/>
            <a:chExt cx="5004" cy="3195"/>
          </a:xfrm>
        </p:grpSpPr>
        <p:graphicFrame>
          <p:nvGraphicFramePr>
            <p:cNvPr id="31755" name="Object 4">
              <a:extLst>
                <a:ext uri="{FF2B5EF4-FFF2-40B4-BE49-F238E27FC236}">
                  <a16:creationId xmlns:a16="http://schemas.microsoft.com/office/drawing/2014/main" id="{CAF6BA50-04F4-294C-9E9A-D09AD45F3DF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57" y="1338"/>
            <a:ext cx="1668" cy="12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3" imgW="1270000" imgH="927100" progId="MSPhotoEd.3">
                    <p:embed/>
                  </p:oleObj>
                </mc:Choice>
                <mc:Fallback>
                  <p:oleObj name="Photo Editor Photo" r:id="rId3" imgW="1270000" imgH="927100" progId="MSPhotoEd.3">
                    <p:embed/>
                    <p:pic>
                      <p:nvPicPr>
                        <p:cNvPr id="31755" name="Object 4">
                          <a:extLst>
                            <a:ext uri="{FF2B5EF4-FFF2-40B4-BE49-F238E27FC236}">
                              <a16:creationId xmlns:a16="http://schemas.microsoft.com/office/drawing/2014/main" id="{CAF6BA50-04F4-294C-9E9A-D09AD45F3DF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7" y="1338"/>
                          <a:ext cx="1668" cy="12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56" name="Object 5">
              <a:extLst>
                <a:ext uri="{FF2B5EF4-FFF2-40B4-BE49-F238E27FC236}">
                  <a16:creationId xmlns:a16="http://schemas.microsoft.com/office/drawing/2014/main" id="{AF6639EC-5B97-2642-9B35-F69919F56F1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07" y="945"/>
            <a:ext cx="1671" cy="13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5" imgW="1270000" imgH="927100" progId="MSPhotoEd.3">
                    <p:embed/>
                  </p:oleObj>
                </mc:Choice>
                <mc:Fallback>
                  <p:oleObj name="Photo Editor Photo" r:id="rId5" imgW="1270000" imgH="927100" progId="MSPhotoEd.3">
                    <p:embed/>
                    <p:pic>
                      <p:nvPicPr>
                        <p:cNvPr id="31756" name="Object 5">
                          <a:extLst>
                            <a:ext uri="{FF2B5EF4-FFF2-40B4-BE49-F238E27FC236}">
                              <a16:creationId xmlns:a16="http://schemas.microsoft.com/office/drawing/2014/main" id="{AF6639EC-5B97-2642-9B35-F69919F56F1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07" y="945"/>
                          <a:ext cx="1671" cy="13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57" name="Object 6">
              <a:extLst>
                <a:ext uri="{FF2B5EF4-FFF2-40B4-BE49-F238E27FC236}">
                  <a16:creationId xmlns:a16="http://schemas.microsoft.com/office/drawing/2014/main" id="{AC1198BF-5DCC-6B49-896F-E583F6FA18D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553" y="2517"/>
            <a:ext cx="1671" cy="13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6" imgW="1270000" imgH="927100" progId="MSPhotoEd.3">
                    <p:embed/>
                  </p:oleObj>
                </mc:Choice>
                <mc:Fallback>
                  <p:oleObj name="Photo Editor Photo" r:id="rId6" imgW="1270000" imgH="927100" progId="MSPhotoEd.3">
                    <p:embed/>
                    <p:pic>
                      <p:nvPicPr>
                        <p:cNvPr id="31757" name="Object 6">
                          <a:extLst>
                            <a:ext uri="{FF2B5EF4-FFF2-40B4-BE49-F238E27FC236}">
                              <a16:creationId xmlns:a16="http://schemas.microsoft.com/office/drawing/2014/main" id="{AC1198BF-5DCC-6B49-896F-E583F6FA18D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53" y="2517"/>
                          <a:ext cx="1671" cy="13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38759" name="Text Box 7">
              <a:extLst>
                <a:ext uri="{FF2B5EF4-FFF2-40B4-BE49-F238E27FC236}">
                  <a16:creationId xmlns:a16="http://schemas.microsoft.com/office/drawing/2014/main" id="{671C25BC-85B5-A241-9BA6-21DC1E246F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4" y="3048"/>
              <a:ext cx="109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graphicFrame>
          <p:nvGraphicFramePr>
            <p:cNvPr id="31759" name="Object 8">
              <a:extLst>
                <a:ext uri="{FF2B5EF4-FFF2-40B4-BE49-F238E27FC236}">
                  <a16:creationId xmlns:a16="http://schemas.microsoft.com/office/drawing/2014/main" id="{C3AA0F79-B189-A045-A1FF-E376DCC18D7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99" y="2647"/>
            <a:ext cx="813" cy="6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8" imgW="1270000" imgH="927100" progId="MSPhotoEd.3">
                    <p:embed/>
                  </p:oleObj>
                </mc:Choice>
                <mc:Fallback>
                  <p:oleObj name="Photo Editor Photo" r:id="rId8" imgW="1270000" imgH="927100" progId="MSPhotoEd.3">
                    <p:embed/>
                    <p:pic>
                      <p:nvPicPr>
                        <p:cNvPr id="31759" name="Object 8">
                          <a:extLst>
                            <a:ext uri="{FF2B5EF4-FFF2-40B4-BE49-F238E27FC236}">
                              <a16:creationId xmlns:a16="http://schemas.microsoft.com/office/drawing/2014/main" id="{C3AA0F79-B189-A045-A1FF-E376DCC18D7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9" y="2647"/>
                          <a:ext cx="813" cy="6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60" name="Object 9">
              <a:extLst>
                <a:ext uri="{FF2B5EF4-FFF2-40B4-BE49-F238E27FC236}">
                  <a16:creationId xmlns:a16="http://schemas.microsoft.com/office/drawing/2014/main" id="{FD627976-E949-4048-A47E-705D2189094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16" y="3501"/>
            <a:ext cx="525" cy="4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9" imgW="1270000" imgH="927100" progId="MSPhotoEd.3">
                    <p:embed/>
                  </p:oleObj>
                </mc:Choice>
                <mc:Fallback>
                  <p:oleObj name="Photo Editor Photo" r:id="rId9" imgW="1270000" imgH="927100" progId="MSPhotoEd.3">
                    <p:embed/>
                    <p:pic>
                      <p:nvPicPr>
                        <p:cNvPr id="31760" name="Object 9">
                          <a:extLst>
                            <a:ext uri="{FF2B5EF4-FFF2-40B4-BE49-F238E27FC236}">
                              <a16:creationId xmlns:a16="http://schemas.microsoft.com/office/drawing/2014/main" id="{FD627976-E949-4048-A47E-705D2189094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6" y="3501"/>
                          <a:ext cx="525" cy="44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61" name="Object 10">
              <a:extLst>
                <a:ext uri="{FF2B5EF4-FFF2-40B4-BE49-F238E27FC236}">
                  <a16:creationId xmlns:a16="http://schemas.microsoft.com/office/drawing/2014/main" id="{4C653079-EEAB-2F46-B1EA-9F757049375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04" y="2086"/>
            <a:ext cx="813" cy="6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10" imgW="1270000" imgH="927100" progId="MSPhotoEd.3">
                    <p:embed/>
                  </p:oleObj>
                </mc:Choice>
                <mc:Fallback>
                  <p:oleObj name="Photo Editor Photo" r:id="rId10" imgW="1270000" imgH="927100" progId="MSPhotoEd.3">
                    <p:embed/>
                    <p:pic>
                      <p:nvPicPr>
                        <p:cNvPr id="31761" name="Object 10">
                          <a:extLst>
                            <a:ext uri="{FF2B5EF4-FFF2-40B4-BE49-F238E27FC236}">
                              <a16:creationId xmlns:a16="http://schemas.microsoft.com/office/drawing/2014/main" id="{4C653079-EEAB-2F46-B1EA-9F757049375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04" y="2086"/>
                          <a:ext cx="813" cy="6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762" name="Object 11">
              <a:extLst>
                <a:ext uri="{FF2B5EF4-FFF2-40B4-BE49-F238E27FC236}">
                  <a16:creationId xmlns:a16="http://schemas.microsoft.com/office/drawing/2014/main" id="{893AED15-BD4F-F24A-B89A-979466433A4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995" y="2922"/>
            <a:ext cx="525" cy="4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11" imgW="1270000" imgH="927100" progId="MSPhotoEd.3">
                    <p:embed/>
                  </p:oleObj>
                </mc:Choice>
                <mc:Fallback>
                  <p:oleObj name="Photo Editor Photo" r:id="rId11" imgW="1270000" imgH="927100" progId="MSPhotoEd.3">
                    <p:embed/>
                    <p:pic>
                      <p:nvPicPr>
                        <p:cNvPr id="31762" name="Object 11">
                          <a:extLst>
                            <a:ext uri="{FF2B5EF4-FFF2-40B4-BE49-F238E27FC236}">
                              <a16:creationId xmlns:a16="http://schemas.microsoft.com/office/drawing/2014/main" id="{893AED15-BD4F-F24A-B89A-979466433A4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95" y="2922"/>
                          <a:ext cx="525" cy="44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38764" name="Line 12">
              <a:extLst>
                <a:ext uri="{FF2B5EF4-FFF2-40B4-BE49-F238E27FC236}">
                  <a16:creationId xmlns:a16="http://schemas.microsoft.com/office/drawing/2014/main" id="{3DC28F38-0935-9C41-A639-8D2B42283C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37" y="3240"/>
              <a:ext cx="118" cy="29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65" name="Line 13">
              <a:extLst>
                <a:ext uri="{FF2B5EF4-FFF2-40B4-BE49-F238E27FC236}">
                  <a16:creationId xmlns:a16="http://schemas.microsoft.com/office/drawing/2014/main" id="{F2EBDC2C-FA6A-9D41-A687-634D0F904A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35" y="2439"/>
              <a:ext cx="81" cy="27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66" name="Line 14">
              <a:extLst>
                <a:ext uri="{FF2B5EF4-FFF2-40B4-BE49-F238E27FC236}">
                  <a16:creationId xmlns:a16="http://schemas.microsoft.com/office/drawing/2014/main" id="{08FB3A08-8661-A14D-8BEE-4388626AAB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87" y="1566"/>
              <a:ext cx="837" cy="13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67" name="Line 15">
              <a:extLst>
                <a:ext uri="{FF2B5EF4-FFF2-40B4-BE49-F238E27FC236}">
                  <a16:creationId xmlns:a16="http://schemas.microsoft.com/office/drawing/2014/main" id="{D124C78C-FF1C-1543-B6B6-A87E553B98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53" y="2368"/>
              <a:ext cx="891" cy="46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68" name="Line 16">
              <a:extLst>
                <a:ext uri="{FF2B5EF4-FFF2-40B4-BE49-F238E27FC236}">
                  <a16:creationId xmlns:a16="http://schemas.microsoft.com/office/drawing/2014/main" id="{AF3E0CF2-CE88-CF47-9E7C-3A8F4CEA6F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73" y="1736"/>
              <a:ext cx="396" cy="40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69" name="Line 17">
              <a:extLst>
                <a:ext uri="{FF2B5EF4-FFF2-40B4-BE49-F238E27FC236}">
                  <a16:creationId xmlns:a16="http://schemas.microsoft.com/office/drawing/2014/main" id="{781640F9-2F6B-AD4C-B4B0-9D7E4D7134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86" y="2691"/>
              <a:ext cx="540" cy="3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70" name="Line 18">
              <a:extLst>
                <a:ext uri="{FF2B5EF4-FFF2-40B4-BE49-F238E27FC236}">
                  <a16:creationId xmlns:a16="http://schemas.microsoft.com/office/drawing/2014/main" id="{5048C377-1AC9-5E43-985F-D1591133A4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69" y="2717"/>
              <a:ext cx="225" cy="28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71" name="Line 19">
              <a:extLst>
                <a:ext uri="{FF2B5EF4-FFF2-40B4-BE49-F238E27FC236}">
                  <a16:creationId xmlns:a16="http://schemas.microsoft.com/office/drawing/2014/main" id="{305EF565-7742-BF46-A361-E25AB97E82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6" y="3329"/>
              <a:ext cx="0" cy="2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72" name="Line 20">
              <a:extLst>
                <a:ext uri="{FF2B5EF4-FFF2-40B4-BE49-F238E27FC236}">
                  <a16:creationId xmlns:a16="http://schemas.microsoft.com/office/drawing/2014/main" id="{040D7EA9-C290-E14B-AB0F-7125FF78B2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4" y="3924"/>
              <a:ext cx="0" cy="2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73" name="Line 21">
              <a:extLst>
                <a:ext uri="{FF2B5EF4-FFF2-40B4-BE49-F238E27FC236}">
                  <a16:creationId xmlns:a16="http://schemas.microsoft.com/office/drawing/2014/main" id="{911911D6-EA35-D149-BA96-E308275A20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48" y="2142"/>
              <a:ext cx="22" cy="51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74" name="Text Box 22">
              <a:extLst>
                <a:ext uri="{FF2B5EF4-FFF2-40B4-BE49-F238E27FC236}">
                  <a16:creationId xmlns:a16="http://schemas.microsoft.com/office/drawing/2014/main" id="{37F9970F-EAD4-914E-BF2B-50DCCE9341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" y="3562"/>
              <a:ext cx="182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ＭＳ Ｐゴシック" charset="0"/>
                </a:rPr>
                <a:t>1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75" name="Text Box 23">
              <a:extLst>
                <a:ext uri="{FF2B5EF4-FFF2-40B4-BE49-F238E27FC236}">
                  <a16:creationId xmlns:a16="http://schemas.microsoft.com/office/drawing/2014/main" id="{B0894286-4205-DD49-BE9E-1A72A90EA0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0" y="2823"/>
              <a:ext cx="18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ＭＳ Ｐゴシック" charset="0"/>
                </a:rPr>
                <a:t>2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76" name="Text Box 24">
              <a:extLst>
                <a:ext uri="{FF2B5EF4-FFF2-40B4-BE49-F238E27FC236}">
                  <a16:creationId xmlns:a16="http://schemas.microsoft.com/office/drawing/2014/main" id="{527E3451-28E9-A243-96D5-356BC9A968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7" y="1798"/>
              <a:ext cx="18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ＭＳ Ｐゴシック" charset="0"/>
                </a:rPr>
                <a:t>3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77" name="Text Box 25">
              <a:extLst>
                <a:ext uri="{FF2B5EF4-FFF2-40B4-BE49-F238E27FC236}">
                  <a16:creationId xmlns:a16="http://schemas.microsoft.com/office/drawing/2014/main" id="{F79896F3-F402-2D46-B649-E694CC8079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3" y="1455"/>
              <a:ext cx="182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ＭＳ Ｐゴシック" charset="0"/>
                </a:rPr>
                <a:t>4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78" name="Text Box 26">
              <a:extLst>
                <a:ext uri="{FF2B5EF4-FFF2-40B4-BE49-F238E27FC236}">
                  <a16:creationId xmlns:a16="http://schemas.microsoft.com/office/drawing/2014/main" id="{E819E118-208A-3440-BE08-34D2047113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3" y="2275"/>
              <a:ext cx="18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ＭＳ Ｐゴシック" charset="0"/>
                </a:rPr>
                <a:t>5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79" name="Text Box 27">
              <a:extLst>
                <a:ext uri="{FF2B5EF4-FFF2-40B4-BE49-F238E27FC236}">
                  <a16:creationId xmlns:a16="http://schemas.microsoft.com/office/drawing/2014/main" id="{2F6F53C3-AFB5-5941-9EBE-6D8557FC84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4" y="2985"/>
              <a:ext cx="18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ＭＳ Ｐゴシック" charset="0"/>
                </a:rPr>
                <a:t>6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38780" name="Text Box 28">
              <a:extLst>
                <a:ext uri="{FF2B5EF4-FFF2-40B4-BE49-F238E27FC236}">
                  <a16:creationId xmlns:a16="http://schemas.microsoft.com/office/drawing/2014/main" id="{8D44A980-D809-1C49-A37C-8CC2427DEA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4" y="2994"/>
              <a:ext cx="184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ＭＳ Ｐゴシック" charset="0"/>
                </a:rPr>
                <a:t>7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738781" name="Text Box 29">
            <a:extLst>
              <a:ext uri="{FF2B5EF4-FFF2-40B4-BE49-F238E27FC236}">
                <a16:creationId xmlns:a16="http://schemas.microsoft.com/office/drawing/2014/main" id="{BC32C36A-9FB7-644B-B5C8-6C52B6B86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75" y="5824538"/>
            <a:ext cx="19716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12.34.0.0/16</a:t>
            </a:r>
          </a:p>
        </p:txBody>
      </p:sp>
      <p:sp>
        <p:nvSpPr>
          <p:cNvPr id="1738782" name="Freeform 30">
            <a:extLst>
              <a:ext uri="{FF2B5EF4-FFF2-40B4-BE49-F238E27FC236}">
                <a16:creationId xmlns:a16="http://schemas.microsoft.com/office/drawing/2014/main" id="{366C2BF2-F10B-AF49-9D08-582776EFF99F}"/>
              </a:ext>
            </a:extLst>
          </p:cNvPr>
          <p:cNvSpPr>
            <a:spLocks/>
          </p:cNvSpPr>
          <p:nvPr/>
        </p:nvSpPr>
        <p:spPr bwMode="auto">
          <a:xfrm>
            <a:off x="17463" y="2274888"/>
            <a:ext cx="8875712" cy="3962400"/>
          </a:xfrm>
          <a:custGeom>
            <a:avLst/>
            <a:gdLst>
              <a:gd name="T0" fmla="*/ 387350 w 5591"/>
              <a:gd name="T1" fmla="*/ 3683000 h 2496"/>
              <a:gd name="T2" fmla="*/ 357187 w 5591"/>
              <a:gd name="T3" fmla="*/ 3535363 h 2496"/>
              <a:gd name="T4" fmla="*/ 774700 w 5591"/>
              <a:gd name="T5" fmla="*/ 1119188 h 2496"/>
              <a:gd name="T6" fmla="*/ 5008562 w 5591"/>
              <a:gd name="T7" fmla="*/ 284163 h 2496"/>
              <a:gd name="T8" fmla="*/ 7602537 w 5591"/>
              <a:gd name="T9" fmla="*/ 393700 h 2496"/>
              <a:gd name="T10" fmla="*/ 8875712 w 5591"/>
              <a:gd name="T11" fmla="*/ 2649538 h 24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591" h="2496">
                <a:moveTo>
                  <a:pt x="244" y="2320"/>
                </a:moveTo>
                <a:cubicBezTo>
                  <a:pt x="214" y="2408"/>
                  <a:pt x="184" y="2496"/>
                  <a:pt x="225" y="2227"/>
                </a:cubicBezTo>
                <a:cubicBezTo>
                  <a:pt x="266" y="1958"/>
                  <a:pt x="0" y="1046"/>
                  <a:pt x="488" y="705"/>
                </a:cubicBezTo>
                <a:cubicBezTo>
                  <a:pt x="976" y="364"/>
                  <a:pt x="2438" y="255"/>
                  <a:pt x="3155" y="179"/>
                </a:cubicBezTo>
                <a:cubicBezTo>
                  <a:pt x="3872" y="103"/>
                  <a:pt x="4383" y="0"/>
                  <a:pt x="4789" y="248"/>
                </a:cubicBezTo>
                <a:cubicBezTo>
                  <a:pt x="5195" y="496"/>
                  <a:pt x="5457" y="1431"/>
                  <a:pt x="5591" y="1669"/>
                </a:cubicBezTo>
              </a:path>
            </a:pathLst>
          </a:custGeom>
          <a:noFill/>
          <a:ln w="50800" cap="flat" cmpd="sng">
            <a:solidFill>
              <a:srgbClr val="008000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sp>
        <p:nvSpPr>
          <p:cNvPr id="1738783" name="Freeform 31">
            <a:extLst>
              <a:ext uri="{FF2B5EF4-FFF2-40B4-BE49-F238E27FC236}">
                <a16:creationId xmlns:a16="http://schemas.microsoft.com/office/drawing/2014/main" id="{CF438932-F3DB-5942-A28B-ACD2763AA152}"/>
              </a:ext>
            </a:extLst>
          </p:cNvPr>
          <p:cNvSpPr>
            <a:spLocks/>
          </p:cNvSpPr>
          <p:nvPr/>
        </p:nvSpPr>
        <p:spPr bwMode="auto">
          <a:xfrm>
            <a:off x="5487988" y="5235575"/>
            <a:ext cx="2813050" cy="1160463"/>
          </a:xfrm>
          <a:custGeom>
            <a:avLst/>
            <a:gdLst>
              <a:gd name="T0" fmla="*/ 0 w 1772"/>
              <a:gd name="T1" fmla="*/ 1160463 h 731"/>
              <a:gd name="T2" fmla="*/ 1728788 w 1772"/>
              <a:gd name="T3" fmla="*/ 117475 h 731"/>
              <a:gd name="T4" fmla="*/ 2813050 w 1772"/>
              <a:gd name="T5" fmla="*/ 455613 h 73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72" h="731">
                <a:moveTo>
                  <a:pt x="0" y="731"/>
                </a:moveTo>
                <a:cubicBezTo>
                  <a:pt x="397" y="439"/>
                  <a:pt x="794" y="148"/>
                  <a:pt x="1089" y="74"/>
                </a:cubicBezTo>
                <a:cubicBezTo>
                  <a:pt x="1384" y="0"/>
                  <a:pt x="1578" y="143"/>
                  <a:pt x="1772" y="287"/>
                </a:cubicBezTo>
              </a:path>
            </a:pathLst>
          </a:custGeom>
          <a:noFill/>
          <a:ln w="50800" cap="flat" cmpd="sng">
            <a:solidFill>
              <a:srgbClr val="008000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sp>
        <p:nvSpPr>
          <p:cNvPr id="1738784" name="Text Box 32">
            <a:extLst>
              <a:ext uri="{FF2B5EF4-FFF2-40B4-BE49-F238E27FC236}">
                <a16:creationId xmlns:a16="http://schemas.microsoft.com/office/drawing/2014/main" id="{605A9FA8-A64F-A941-81DA-4B3690595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588" y="6154738"/>
            <a:ext cx="19716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12.34.0.0/16</a:t>
            </a:r>
          </a:p>
        </p:txBody>
      </p:sp>
      <p:sp>
        <p:nvSpPr>
          <p:cNvPr id="1738785" name="Freeform 33">
            <a:extLst>
              <a:ext uri="{FF2B5EF4-FFF2-40B4-BE49-F238E27FC236}">
                <a16:creationId xmlns:a16="http://schemas.microsoft.com/office/drawing/2014/main" id="{32848012-E2E6-9845-9875-64F87B71B36D}"/>
              </a:ext>
            </a:extLst>
          </p:cNvPr>
          <p:cNvSpPr>
            <a:spLocks/>
          </p:cNvSpPr>
          <p:nvPr/>
        </p:nvSpPr>
        <p:spPr bwMode="auto">
          <a:xfrm>
            <a:off x="1781175" y="4497388"/>
            <a:ext cx="1023938" cy="1611312"/>
          </a:xfrm>
          <a:custGeom>
            <a:avLst/>
            <a:gdLst>
              <a:gd name="T0" fmla="*/ 1023938 w 645"/>
              <a:gd name="T1" fmla="*/ 0 h 1015"/>
              <a:gd name="T2" fmla="*/ 436563 w 645"/>
              <a:gd name="T3" fmla="*/ 627062 h 1015"/>
              <a:gd name="T4" fmla="*/ 0 w 645"/>
              <a:gd name="T5" fmla="*/ 1611312 h 101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45" h="1015">
                <a:moveTo>
                  <a:pt x="645" y="0"/>
                </a:moveTo>
                <a:cubicBezTo>
                  <a:pt x="513" y="113"/>
                  <a:pt x="382" y="226"/>
                  <a:pt x="275" y="395"/>
                </a:cubicBezTo>
                <a:cubicBezTo>
                  <a:pt x="168" y="564"/>
                  <a:pt x="84" y="789"/>
                  <a:pt x="0" y="1015"/>
                </a:cubicBezTo>
              </a:path>
            </a:pathLst>
          </a:custGeom>
          <a:noFill/>
          <a:ln w="50800" cap="flat" cmpd="sng">
            <a:solidFill>
              <a:srgbClr val="CC3300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sp>
        <p:nvSpPr>
          <p:cNvPr id="1738786" name="Freeform 34">
            <a:extLst>
              <a:ext uri="{FF2B5EF4-FFF2-40B4-BE49-F238E27FC236}">
                <a16:creationId xmlns:a16="http://schemas.microsoft.com/office/drawing/2014/main" id="{53A2F118-C739-9B41-AB65-4B139C1EDEB8}"/>
              </a:ext>
            </a:extLst>
          </p:cNvPr>
          <p:cNvSpPr>
            <a:spLocks/>
          </p:cNvSpPr>
          <p:nvPr/>
        </p:nvSpPr>
        <p:spPr bwMode="auto">
          <a:xfrm>
            <a:off x="5943600" y="2398713"/>
            <a:ext cx="2903538" cy="2454275"/>
          </a:xfrm>
          <a:custGeom>
            <a:avLst/>
            <a:gdLst>
              <a:gd name="T0" fmla="*/ 0 w 1785"/>
              <a:gd name="T1" fmla="*/ 54998 h 1428"/>
              <a:gd name="T2" fmla="*/ 1345225 w 1785"/>
              <a:gd name="T3" fmla="*/ 108277 h 1428"/>
              <a:gd name="T4" fmla="*/ 2129261 w 1785"/>
              <a:gd name="T5" fmla="*/ 701221 h 1428"/>
              <a:gd name="T6" fmla="*/ 2903538 w 1785"/>
              <a:gd name="T7" fmla="*/ 2454275 h 142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785" h="1428">
                <a:moveTo>
                  <a:pt x="0" y="32"/>
                </a:moveTo>
                <a:cubicBezTo>
                  <a:pt x="304" y="16"/>
                  <a:pt x="609" y="0"/>
                  <a:pt x="827" y="63"/>
                </a:cubicBezTo>
                <a:cubicBezTo>
                  <a:pt x="1045" y="126"/>
                  <a:pt x="1149" y="180"/>
                  <a:pt x="1309" y="408"/>
                </a:cubicBezTo>
                <a:cubicBezTo>
                  <a:pt x="1469" y="636"/>
                  <a:pt x="1627" y="1032"/>
                  <a:pt x="1785" y="1428"/>
                </a:cubicBezTo>
              </a:path>
            </a:pathLst>
          </a:custGeom>
          <a:noFill/>
          <a:ln w="50800" cap="flat" cmpd="sng">
            <a:solidFill>
              <a:srgbClr val="008000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sp>
        <p:nvSpPr>
          <p:cNvPr id="31754" name="Rectangle 35">
            <a:extLst>
              <a:ext uri="{FF2B5EF4-FFF2-40B4-BE49-F238E27FC236}">
                <a16:creationId xmlns:a16="http://schemas.microsoft.com/office/drawing/2014/main" id="{2365FB8B-4C1B-0442-A15D-FF2F1D8DEF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3551" y="1469388"/>
            <a:ext cx="7772400" cy="4114800"/>
          </a:xfrm>
        </p:spPr>
        <p:txBody>
          <a:bodyPr/>
          <a:lstStyle/>
          <a:p>
            <a:r>
              <a:rPr lang="en-US" altLang="en-US" sz="2000" dirty="0">
                <a:ea typeface="ＭＳ Ｐゴシック" panose="020B0600070205080204" pitchFamily="34" charset="-128"/>
              </a:rPr>
              <a:t>Originating someone else’s prefix</a:t>
            </a:r>
          </a:p>
          <a:p>
            <a:pPr lvl="1"/>
            <a:r>
              <a:rPr lang="en-US" altLang="en-US" sz="2000" dirty="0"/>
              <a:t>What fraction of the Internet believes it?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2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217488"/>
            <a:ext cx="7772400" cy="860425"/>
          </a:xfrm>
        </p:spPr>
        <p:txBody>
          <a:bodyPr/>
          <a:lstStyle/>
          <a:p>
            <a:r>
              <a:rPr lang="en-US" altLang="en-US" sz="4000" dirty="0">
                <a:latin typeface="Calibri Light"/>
                <a:ea typeface="ＭＳ Ｐゴシック" charset="-128"/>
              </a:rPr>
              <a:t>DNS protocol, messages</a:t>
            </a:r>
            <a:endParaRPr lang="en-US" altLang="en-US">
              <a:latin typeface="Calibri Light"/>
              <a:ea typeface="ＭＳ Ｐゴシック" charset="-128"/>
            </a:endParaRPr>
          </a:p>
        </p:txBody>
      </p:sp>
      <p:sp>
        <p:nvSpPr>
          <p:cNvPr id="16589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77838" y="1333500"/>
            <a:ext cx="7820025" cy="514350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query</a:t>
            </a:r>
            <a:r>
              <a:rPr lang="en-US" altLang="en-US" dirty="0">
                <a:solidFill>
                  <a:srgbClr val="FF0000"/>
                </a:solidFill>
                <a:latin typeface="Calibri"/>
                <a:ea typeface="ＭＳ Ｐゴシック" charset="-128"/>
              </a:rPr>
              <a:t> </a:t>
            </a:r>
            <a:r>
              <a:rPr lang="en-US" altLang="en-US" dirty="0">
                <a:latin typeface="Calibri"/>
                <a:ea typeface="ＭＳ Ｐゴシック" charset="-128"/>
              </a:rPr>
              <a:t>and </a:t>
            </a: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reply</a:t>
            </a:r>
            <a:r>
              <a:rPr lang="en-US" altLang="en-US" dirty="0">
                <a:latin typeface="Calibri"/>
                <a:ea typeface="ＭＳ Ｐゴシック" charset="-128"/>
              </a:rPr>
              <a:t> messages, both with same </a:t>
            </a: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message format</a:t>
            </a:r>
            <a:endParaRPr lang="en-US" altLang="en-US">
              <a:solidFill>
                <a:srgbClr val="CC0000"/>
              </a:solidFill>
              <a:latin typeface="Calibri"/>
              <a:ea typeface="ＭＳ Ｐゴシック" charset="-128"/>
            </a:endParaRPr>
          </a:p>
        </p:txBody>
      </p:sp>
      <p:pic>
        <p:nvPicPr>
          <p:cNvPr id="165891" name="Picture 11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885825"/>
            <a:ext cx="54848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0" name="Rectangle 4"/>
          <p:cNvSpPr>
            <a:spLocks noChangeArrowheads="1"/>
          </p:cNvSpPr>
          <p:nvPr/>
        </p:nvSpPr>
        <p:spPr bwMode="auto">
          <a:xfrm>
            <a:off x="490538" y="2352675"/>
            <a:ext cx="357505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message header</a:t>
            </a:r>
          </a:p>
          <a:p>
            <a:pPr marL="226695" marR="0" lvl="0" indent="-2266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identification: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 16 bit # for query, reply to query uses same #</a:t>
            </a:r>
          </a:p>
          <a:p>
            <a:pPr marL="226695" marR="0" lvl="0" indent="-2266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flags:</a:t>
            </a:r>
          </a:p>
          <a:p>
            <a:pPr marL="574675" marR="0" lvl="1" indent="-2266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charset="0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query or reply</a:t>
            </a:r>
          </a:p>
          <a:p>
            <a:pPr marL="574675" marR="0" lvl="1" indent="-2266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charset="0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recursion desired </a:t>
            </a:r>
          </a:p>
          <a:p>
            <a:pPr marL="574675" marR="0" lvl="1" indent="-2266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charset="0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recursion available</a:t>
            </a:r>
          </a:p>
          <a:p>
            <a:pPr marL="574675" marR="0" lvl="1" indent="-2266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Tx/>
              <a:buFont typeface="Wingdings" charset="0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reply is authoritative</a:t>
            </a:r>
          </a:p>
        </p:txBody>
      </p:sp>
      <p:grpSp>
        <p:nvGrpSpPr>
          <p:cNvPr id="165895" name="Group 36"/>
          <p:cNvGrpSpPr>
            <a:grpSpLocks/>
          </p:cNvGrpSpPr>
          <p:nvPr/>
        </p:nvGrpSpPr>
        <p:grpSpPr bwMode="auto">
          <a:xfrm>
            <a:off x="4241800" y="2216150"/>
            <a:ext cx="3725863" cy="4184650"/>
            <a:chOff x="2672" y="1396"/>
            <a:chExt cx="2347" cy="2636"/>
          </a:xfrm>
        </p:grpSpPr>
        <p:sp>
          <p:nvSpPr>
            <p:cNvPr id="165906" name="Rectangle 33"/>
            <p:cNvSpPr>
              <a:spLocks noChangeArrowheads="1"/>
            </p:cNvSpPr>
            <p:nvPr/>
          </p:nvSpPr>
          <p:spPr bwMode="auto">
            <a:xfrm>
              <a:off x="2742" y="1396"/>
              <a:ext cx="2277" cy="258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65907" name="Rectangle 12"/>
            <p:cNvSpPr>
              <a:spLocks noChangeArrowheads="1"/>
            </p:cNvSpPr>
            <p:nvPr/>
          </p:nvSpPr>
          <p:spPr bwMode="auto">
            <a:xfrm>
              <a:off x="2688" y="1447"/>
              <a:ext cx="2277" cy="258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65908" name="Line 13"/>
            <p:cNvSpPr>
              <a:spLocks noChangeShapeType="1"/>
            </p:cNvSpPr>
            <p:nvPr/>
          </p:nvSpPr>
          <p:spPr bwMode="auto">
            <a:xfrm>
              <a:off x="2681" y="3606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909" name="Line 14"/>
            <p:cNvSpPr>
              <a:spLocks noChangeShapeType="1"/>
            </p:cNvSpPr>
            <p:nvPr/>
          </p:nvSpPr>
          <p:spPr bwMode="auto">
            <a:xfrm>
              <a:off x="2688" y="3174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910" name="Line 15"/>
            <p:cNvSpPr>
              <a:spLocks noChangeShapeType="1"/>
            </p:cNvSpPr>
            <p:nvPr/>
          </p:nvSpPr>
          <p:spPr bwMode="auto">
            <a:xfrm>
              <a:off x="2681" y="2742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911" name="Line 16"/>
            <p:cNvSpPr>
              <a:spLocks noChangeShapeType="1"/>
            </p:cNvSpPr>
            <p:nvPr/>
          </p:nvSpPr>
          <p:spPr bwMode="auto">
            <a:xfrm>
              <a:off x="2681" y="2317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912" name="Line 17"/>
            <p:cNvSpPr>
              <a:spLocks noChangeShapeType="1"/>
            </p:cNvSpPr>
            <p:nvPr/>
          </p:nvSpPr>
          <p:spPr bwMode="auto">
            <a:xfrm>
              <a:off x="2680" y="2029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913" name="Line 18"/>
            <p:cNvSpPr>
              <a:spLocks noChangeShapeType="1"/>
            </p:cNvSpPr>
            <p:nvPr/>
          </p:nvSpPr>
          <p:spPr bwMode="auto">
            <a:xfrm>
              <a:off x="2672" y="1745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914" name="Line 19"/>
            <p:cNvSpPr>
              <a:spLocks noChangeShapeType="1"/>
            </p:cNvSpPr>
            <p:nvPr/>
          </p:nvSpPr>
          <p:spPr bwMode="auto">
            <a:xfrm>
              <a:off x="3826" y="1454"/>
              <a:ext cx="2" cy="85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915" name="Text Box 20"/>
            <p:cNvSpPr txBox="1">
              <a:spLocks noChangeArrowheads="1"/>
            </p:cNvSpPr>
            <p:nvPr/>
          </p:nvSpPr>
          <p:spPr bwMode="auto">
            <a:xfrm>
              <a:off x="2842" y="1492"/>
              <a:ext cx="82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identification</a:t>
              </a:r>
            </a:p>
          </p:txBody>
        </p:sp>
        <p:sp>
          <p:nvSpPr>
            <p:cNvPr id="165916" name="Text Box 21"/>
            <p:cNvSpPr txBox="1">
              <a:spLocks noChangeArrowheads="1"/>
            </p:cNvSpPr>
            <p:nvPr/>
          </p:nvSpPr>
          <p:spPr bwMode="auto">
            <a:xfrm>
              <a:off x="4180" y="1492"/>
              <a:ext cx="38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flags</a:t>
              </a:r>
            </a:p>
          </p:txBody>
        </p:sp>
        <p:sp>
          <p:nvSpPr>
            <p:cNvPr id="165917" name="Text Box 22"/>
            <p:cNvSpPr txBox="1">
              <a:spLocks noChangeArrowheads="1"/>
            </p:cNvSpPr>
            <p:nvPr/>
          </p:nvSpPr>
          <p:spPr bwMode="auto">
            <a:xfrm>
              <a:off x="2862" y="1780"/>
              <a:ext cx="77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# questions</a:t>
              </a:r>
            </a:p>
          </p:txBody>
        </p:sp>
        <p:sp>
          <p:nvSpPr>
            <p:cNvPr id="165918" name="Text Box 23"/>
            <p:cNvSpPr txBox="1">
              <a:spLocks noChangeArrowheads="1"/>
            </p:cNvSpPr>
            <p:nvPr/>
          </p:nvSpPr>
          <p:spPr bwMode="auto">
            <a:xfrm>
              <a:off x="2789" y="2417"/>
              <a:ext cx="206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questions (variable # of questions)</a:t>
              </a:r>
            </a:p>
          </p:txBody>
        </p:sp>
        <p:sp>
          <p:nvSpPr>
            <p:cNvPr id="165919" name="Text Box 26"/>
            <p:cNvSpPr txBox="1">
              <a:spLocks noChangeArrowheads="1"/>
            </p:cNvSpPr>
            <p:nvPr/>
          </p:nvSpPr>
          <p:spPr bwMode="auto">
            <a:xfrm>
              <a:off x="3866" y="2067"/>
              <a:ext cx="105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# additional RRs</a:t>
              </a:r>
            </a:p>
          </p:txBody>
        </p:sp>
        <p:sp>
          <p:nvSpPr>
            <p:cNvPr id="165920" name="Text Box 27"/>
            <p:cNvSpPr txBox="1">
              <a:spLocks noChangeArrowheads="1"/>
            </p:cNvSpPr>
            <p:nvPr/>
          </p:nvSpPr>
          <p:spPr bwMode="auto">
            <a:xfrm>
              <a:off x="2762" y="2068"/>
              <a:ext cx="99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# authority RRs</a:t>
              </a:r>
            </a:p>
          </p:txBody>
        </p:sp>
        <p:sp>
          <p:nvSpPr>
            <p:cNvPr id="165921" name="Text Box 28"/>
            <p:cNvSpPr txBox="1">
              <a:spLocks noChangeArrowheads="1"/>
            </p:cNvSpPr>
            <p:nvPr/>
          </p:nvSpPr>
          <p:spPr bwMode="auto">
            <a:xfrm>
              <a:off x="3928" y="1786"/>
              <a:ext cx="91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# answer RRs</a:t>
              </a:r>
            </a:p>
          </p:txBody>
        </p:sp>
        <p:sp>
          <p:nvSpPr>
            <p:cNvPr id="165922" name="Text Box 30"/>
            <p:cNvSpPr txBox="1">
              <a:spLocks noChangeArrowheads="1"/>
            </p:cNvSpPr>
            <p:nvPr/>
          </p:nvSpPr>
          <p:spPr bwMode="auto">
            <a:xfrm>
              <a:off x="2983" y="2848"/>
              <a:ext cx="169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answers (variable # of RRs)</a:t>
              </a:r>
            </a:p>
          </p:txBody>
        </p:sp>
        <p:sp>
          <p:nvSpPr>
            <p:cNvPr id="165923" name="Text Box 31"/>
            <p:cNvSpPr txBox="1">
              <a:spLocks noChangeArrowheads="1"/>
            </p:cNvSpPr>
            <p:nvPr/>
          </p:nvSpPr>
          <p:spPr bwMode="auto">
            <a:xfrm>
              <a:off x="3002" y="3280"/>
              <a:ext cx="171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authority (variable # of RRs)</a:t>
              </a:r>
            </a:p>
          </p:txBody>
        </p:sp>
        <p:sp>
          <p:nvSpPr>
            <p:cNvPr id="165924" name="Text Box 32"/>
            <p:cNvSpPr txBox="1">
              <a:spLocks noChangeArrowheads="1"/>
            </p:cNvSpPr>
            <p:nvPr/>
          </p:nvSpPr>
          <p:spPr bwMode="auto">
            <a:xfrm>
              <a:off x="2811" y="3700"/>
              <a:ext cx="200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additional info (variable # of RRs)</a:t>
              </a:r>
            </a:p>
          </p:txBody>
        </p:sp>
      </p:grpSp>
      <p:sp>
        <p:nvSpPr>
          <p:cNvPr id="165896" name="Line 34"/>
          <p:cNvSpPr>
            <a:spLocks noChangeShapeType="1"/>
          </p:cNvSpPr>
          <p:nvPr/>
        </p:nvSpPr>
        <p:spPr bwMode="auto">
          <a:xfrm flipV="1">
            <a:off x="3417888" y="2568575"/>
            <a:ext cx="1165225" cy="327025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897" name="Line 35"/>
          <p:cNvSpPr>
            <a:spLocks noChangeShapeType="1"/>
          </p:cNvSpPr>
          <p:nvPr/>
        </p:nvSpPr>
        <p:spPr bwMode="auto">
          <a:xfrm flipV="1">
            <a:off x="1522413" y="2547938"/>
            <a:ext cx="5183187" cy="1404937"/>
          </a:xfrm>
          <a:prstGeom prst="line">
            <a:avLst/>
          </a:prstGeom>
          <a:noFill/>
          <a:ln w="127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5898" name="Group 60"/>
          <p:cNvGrpSpPr>
            <a:grpSpLocks/>
          </p:cNvGrpSpPr>
          <p:nvPr/>
        </p:nvGrpSpPr>
        <p:grpSpPr bwMode="auto">
          <a:xfrm>
            <a:off x="4271963" y="1895475"/>
            <a:ext cx="1747837" cy="274638"/>
            <a:chOff x="2691" y="1194"/>
            <a:chExt cx="1101" cy="173"/>
          </a:xfrm>
        </p:grpSpPr>
        <p:sp>
          <p:nvSpPr>
            <p:cNvPr id="165903" name="Text Box 57"/>
            <p:cNvSpPr txBox="1">
              <a:spLocks noChangeArrowheads="1"/>
            </p:cNvSpPr>
            <p:nvPr/>
          </p:nvSpPr>
          <p:spPr bwMode="auto">
            <a:xfrm>
              <a:off x="3032" y="1194"/>
              <a:ext cx="42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2 bytes</a:t>
              </a:r>
            </a:p>
          </p:txBody>
        </p:sp>
        <p:sp>
          <p:nvSpPr>
            <p:cNvPr id="165904" name="Line 58"/>
            <p:cNvSpPr>
              <a:spLocks noChangeShapeType="1"/>
            </p:cNvSpPr>
            <p:nvPr/>
          </p:nvSpPr>
          <p:spPr bwMode="auto">
            <a:xfrm>
              <a:off x="3465" y="1284"/>
              <a:ext cx="3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905" name="Line 59"/>
            <p:cNvSpPr>
              <a:spLocks noChangeShapeType="1"/>
            </p:cNvSpPr>
            <p:nvPr/>
          </p:nvSpPr>
          <p:spPr bwMode="auto">
            <a:xfrm flipH="1" flipV="1">
              <a:off x="2691" y="1284"/>
              <a:ext cx="3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5899" name="Group 61"/>
          <p:cNvGrpSpPr>
            <a:grpSpLocks/>
          </p:cNvGrpSpPr>
          <p:nvPr/>
        </p:nvGrpSpPr>
        <p:grpSpPr bwMode="auto">
          <a:xfrm>
            <a:off x="6046788" y="1895475"/>
            <a:ext cx="1747837" cy="274638"/>
            <a:chOff x="2691" y="1194"/>
            <a:chExt cx="1101" cy="173"/>
          </a:xfrm>
        </p:grpSpPr>
        <p:sp>
          <p:nvSpPr>
            <p:cNvPr id="165900" name="Text Box 62"/>
            <p:cNvSpPr txBox="1">
              <a:spLocks noChangeArrowheads="1"/>
            </p:cNvSpPr>
            <p:nvPr/>
          </p:nvSpPr>
          <p:spPr bwMode="auto">
            <a:xfrm>
              <a:off x="3032" y="1194"/>
              <a:ext cx="42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2 bytes</a:t>
              </a:r>
            </a:p>
          </p:txBody>
        </p:sp>
        <p:sp>
          <p:nvSpPr>
            <p:cNvPr id="165901" name="Line 63"/>
            <p:cNvSpPr>
              <a:spLocks noChangeShapeType="1"/>
            </p:cNvSpPr>
            <p:nvPr/>
          </p:nvSpPr>
          <p:spPr bwMode="auto">
            <a:xfrm>
              <a:off x="3465" y="1284"/>
              <a:ext cx="3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902" name="Line 64"/>
            <p:cNvSpPr>
              <a:spLocks noChangeShapeType="1"/>
            </p:cNvSpPr>
            <p:nvPr/>
          </p:nvSpPr>
          <p:spPr bwMode="auto">
            <a:xfrm flipH="1" flipV="1">
              <a:off x="2691" y="1284"/>
              <a:ext cx="3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94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6" grpId="0" animBg="1"/>
      <p:bldP spid="16589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Text Box 4"/>
          <p:cNvSpPr txBox="1">
            <a:spLocks noChangeArrowheads="1"/>
          </p:cNvSpPr>
          <p:nvPr/>
        </p:nvSpPr>
        <p:spPr bwMode="auto">
          <a:xfrm>
            <a:off x="1106055" y="3385183"/>
            <a:ext cx="1981633" cy="61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name, type fields</a:t>
            </a:r>
          </a:p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for a query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67940" name="Text Box 5"/>
          <p:cNvSpPr txBox="1">
            <a:spLocks noChangeArrowheads="1"/>
          </p:cNvSpPr>
          <p:nvPr/>
        </p:nvSpPr>
        <p:spPr bwMode="auto">
          <a:xfrm>
            <a:off x="922338" y="4107495"/>
            <a:ext cx="2168525" cy="61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RRs in response</a:t>
            </a:r>
          </a:p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to query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67941" name="Text Box 6"/>
          <p:cNvSpPr txBox="1">
            <a:spLocks noChangeArrowheads="1"/>
          </p:cNvSpPr>
          <p:nvPr/>
        </p:nvSpPr>
        <p:spPr bwMode="auto">
          <a:xfrm>
            <a:off x="747754" y="4759958"/>
            <a:ext cx="2346284" cy="61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records for</a:t>
            </a:r>
          </a:p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authoritative servers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67942" name="Text Box 7"/>
          <p:cNvSpPr txBox="1">
            <a:spLocks noChangeArrowheads="1"/>
          </p:cNvSpPr>
          <p:nvPr/>
        </p:nvSpPr>
        <p:spPr bwMode="auto">
          <a:xfrm>
            <a:off x="635347" y="5479097"/>
            <a:ext cx="2445991" cy="61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additional 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“</a:t>
            </a:r>
            <a:r>
              <a:rPr kumimoji="0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helpful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”</a:t>
            </a:r>
            <a:endParaRPr kumimoji="0" lang="en-US" altLang="ja-JP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info that may be used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grpSp>
        <p:nvGrpSpPr>
          <p:cNvPr id="167943" name="Group 17"/>
          <p:cNvGrpSpPr>
            <a:grpSpLocks/>
          </p:cNvGrpSpPr>
          <p:nvPr/>
        </p:nvGrpSpPr>
        <p:grpSpPr bwMode="auto">
          <a:xfrm>
            <a:off x="4241800" y="1901825"/>
            <a:ext cx="3725863" cy="4184650"/>
            <a:chOff x="2672" y="1396"/>
            <a:chExt cx="2347" cy="2636"/>
          </a:xfrm>
        </p:grpSpPr>
        <p:sp>
          <p:nvSpPr>
            <p:cNvPr id="167958" name="Rectangle 18"/>
            <p:cNvSpPr>
              <a:spLocks noChangeArrowheads="1"/>
            </p:cNvSpPr>
            <p:nvPr/>
          </p:nvSpPr>
          <p:spPr bwMode="auto">
            <a:xfrm>
              <a:off x="2742" y="1396"/>
              <a:ext cx="2277" cy="258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67959" name="Rectangle 19"/>
            <p:cNvSpPr>
              <a:spLocks noChangeArrowheads="1"/>
            </p:cNvSpPr>
            <p:nvPr/>
          </p:nvSpPr>
          <p:spPr bwMode="auto">
            <a:xfrm>
              <a:off x="2688" y="1447"/>
              <a:ext cx="2277" cy="258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67960" name="Line 20"/>
            <p:cNvSpPr>
              <a:spLocks noChangeShapeType="1"/>
            </p:cNvSpPr>
            <p:nvPr/>
          </p:nvSpPr>
          <p:spPr bwMode="auto">
            <a:xfrm>
              <a:off x="2681" y="3606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961" name="Line 21"/>
            <p:cNvSpPr>
              <a:spLocks noChangeShapeType="1"/>
            </p:cNvSpPr>
            <p:nvPr/>
          </p:nvSpPr>
          <p:spPr bwMode="auto">
            <a:xfrm>
              <a:off x="2688" y="3174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962" name="Line 22"/>
            <p:cNvSpPr>
              <a:spLocks noChangeShapeType="1"/>
            </p:cNvSpPr>
            <p:nvPr/>
          </p:nvSpPr>
          <p:spPr bwMode="auto">
            <a:xfrm>
              <a:off x="2681" y="2742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963" name="Line 23"/>
            <p:cNvSpPr>
              <a:spLocks noChangeShapeType="1"/>
            </p:cNvSpPr>
            <p:nvPr/>
          </p:nvSpPr>
          <p:spPr bwMode="auto">
            <a:xfrm>
              <a:off x="2681" y="2317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964" name="Line 24"/>
            <p:cNvSpPr>
              <a:spLocks noChangeShapeType="1"/>
            </p:cNvSpPr>
            <p:nvPr/>
          </p:nvSpPr>
          <p:spPr bwMode="auto">
            <a:xfrm>
              <a:off x="2680" y="2029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965" name="Line 25"/>
            <p:cNvSpPr>
              <a:spLocks noChangeShapeType="1"/>
            </p:cNvSpPr>
            <p:nvPr/>
          </p:nvSpPr>
          <p:spPr bwMode="auto">
            <a:xfrm>
              <a:off x="2672" y="1745"/>
              <a:ext cx="229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966" name="Line 26"/>
            <p:cNvSpPr>
              <a:spLocks noChangeShapeType="1"/>
            </p:cNvSpPr>
            <p:nvPr/>
          </p:nvSpPr>
          <p:spPr bwMode="auto">
            <a:xfrm>
              <a:off x="3826" y="1454"/>
              <a:ext cx="2" cy="85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967" name="Text Box 27"/>
            <p:cNvSpPr txBox="1">
              <a:spLocks noChangeArrowheads="1"/>
            </p:cNvSpPr>
            <p:nvPr/>
          </p:nvSpPr>
          <p:spPr bwMode="auto">
            <a:xfrm>
              <a:off x="2842" y="1492"/>
              <a:ext cx="82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identification</a:t>
              </a:r>
            </a:p>
          </p:txBody>
        </p:sp>
        <p:sp>
          <p:nvSpPr>
            <p:cNvPr id="167968" name="Text Box 28"/>
            <p:cNvSpPr txBox="1">
              <a:spLocks noChangeArrowheads="1"/>
            </p:cNvSpPr>
            <p:nvPr/>
          </p:nvSpPr>
          <p:spPr bwMode="auto">
            <a:xfrm>
              <a:off x="4180" y="1492"/>
              <a:ext cx="38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flags</a:t>
              </a:r>
            </a:p>
          </p:txBody>
        </p:sp>
        <p:sp>
          <p:nvSpPr>
            <p:cNvPr id="167969" name="Text Box 29"/>
            <p:cNvSpPr txBox="1">
              <a:spLocks noChangeArrowheads="1"/>
            </p:cNvSpPr>
            <p:nvPr/>
          </p:nvSpPr>
          <p:spPr bwMode="auto">
            <a:xfrm>
              <a:off x="2862" y="1780"/>
              <a:ext cx="77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# questions</a:t>
              </a:r>
            </a:p>
          </p:txBody>
        </p:sp>
        <p:sp>
          <p:nvSpPr>
            <p:cNvPr id="167970" name="Text Box 30"/>
            <p:cNvSpPr txBox="1">
              <a:spLocks noChangeArrowheads="1"/>
            </p:cNvSpPr>
            <p:nvPr/>
          </p:nvSpPr>
          <p:spPr bwMode="auto">
            <a:xfrm>
              <a:off x="2789" y="2417"/>
              <a:ext cx="206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questions (variable # of questions)</a:t>
              </a:r>
            </a:p>
          </p:txBody>
        </p:sp>
        <p:sp>
          <p:nvSpPr>
            <p:cNvPr id="167971" name="Text Box 31"/>
            <p:cNvSpPr txBox="1">
              <a:spLocks noChangeArrowheads="1"/>
            </p:cNvSpPr>
            <p:nvPr/>
          </p:nvSpPr>
          <p:spPr bwMode="auto">
            <a:xfrm>
              <a:off x="3866" y="2067"/>
              <a:ext cx="105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# additional RRs</a:t>
              </a:r>
            </a:p>
          </p:txBody>
        </p:sp>
        <p:sp>
          <p:nvSpPr>
            <p:cNvPr id="167972" name="Text Box 32"/>
            <p:cNvSpPr txBox="1">
              <a:spLocks noChangeArrowheads="1"/>
            </p:cNvSpPr>
            <p:nvPr/>
          </p:nvSpPr>
          <p:spPr bwMode="auto">
            <a:xfrm>
              <a:off x="2762" y="2068"/>
              <a:ext cx="99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# authority RRs</a:t>
              </a:r>
            </a:p>
          </p:txBody>
        </p:sp>
        <p:sp>
          <p:nvSpPr>
            <p:cNvPr id="167973" name="Text Box 33"/>
            <p:cNvSpPr txBox="1">
              <a:spLocks noChangeArrowheads="1"/>
            </p:cNvSpPr>
            <p:nvPr/>
          </p:nvSpPr>
          <p:spPr bwMode="auto">
            <a:xfrm>
              <a:off x="3928" y="1786"/>
              <a:ext cx="91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# answer RRs</a:t>
              </a:r>
            </a:p>
          </p:txBody>
        </p:sp>
        <p:sp>
          <p:nvSpPr>
            <p:cNvPr id="167974" name="Text Box 34"/>
            <p:cNvSpPr txBox="1">
              <a:spLocks noChangeArrowheads="1"/>
            </p:cNvSpPr>
            <p:nvPr/>
          </p:nvSpPr>
          <p:spPr bwMode="auto">
            <a:xfrm>
              <a:off x="2983" y="2848"/>
              <a:ext cx="169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answers (variable # of RRs)</a:t>
              </a:r>
            </a:p>
          </p:txBody>
        </p:sp>
        <p:sp>
          <p:nvSpPr>
            <p:cNvPr id="167975" name="Text Box 35"/>
            <p:cNvSpPr txBox="1">
              <a:spLocks noChangeArrowheads="1"/>
            </p:cNvSpPr>
            <p:nvPr/>
          </p:nvSpPr>
          <p:spPr bwMode="auto">
            <a:xfrm>
              <a:off x="3002" y="3280"/>
              <a:ext cx="171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authority (variable # of RRs)</a:t>
              </a:r>
            </a:p>
          </p:txBody>
        </p:sp>
        <p:sp>
          <p:nvSpPr>
            <p:cNvPr id="167976" name="Text Box 36"/>
            <p:cNvSpPr txBox="1">
              <a:spLocks noChangeArrowheads="1"/>
            </p:cNvSpPr>
            <p:nvPr/>
          </p:nvSpPr>
          <p:spPr bwMode="auto">
            <a:xfrm>
              <a:off x="2811" y="3700"/>
              <a:ext cx="200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additional info (variable # of RRs)</a:t>
              </a:r>
            </a:p>
          </p:txBody>
        </p:sp>
      </p:grpSp>
      <p:sp>
        <p:nvSpPr>
          <p:cNvPr id="167944" name="Line 37"/>
          <p:cNvSpPr>
            <a:spLocks noChangeShapeType="1"/>
          </p:cNvSpPr>
          <p:nvPr/>
        </p:nvSpPr>
        <p:spPr bwMode="auto">
          <a:xfrm flipH="1">
            <a:off x="3101975" y="5748339"/>
            <a:ext cx="137160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945" name="Line 38"/>
          <p:cNvSpPr>
            <a:spLocks noChangeShapeType="1"/>
          </p:cNvSpPr>
          <p:nvPr/>
        </p:nvSpPr>
        <p:spPr bwMode="auto">
          <a:xfrm flipH="1">
            <a:off x="3109913" y="5089523"/>
            <a:ext cx="137160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946" name="Line 39"/>
          <p:cNvSpPr>
            <a:spLocks noChangeShapeType="1"/>
          </p:cNvSpPr>
          <p:nvPr/>
        </p:nvSpPr>
        <p:spPr bwMode="auto">
          <a:xfrm flipH="1">
            <a:off x="3117850" y="4430712"/>
            <a:ext cx="137160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7947" name="Line 40"/>
          <p:cNvSpPr>
            <a:spLocks noChangeShapeType="1"/>
          </p:cNvSpPr>
          <p:nvPr/>
        </p:nvSpPr>
        <p:spPr bwMode="auto">
          <a:xfrm flipH="1">
            <a:off x="3103563" y="3705225"/>
            <a:ext cx="137160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7948" name="Picture 41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885825"/>
            <a:ext cx="54848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9" name="Rectangle 2"/>
          <p:cNvSpPr>
            <a:spLocks noChangeArrowheads="1"/>
          </p:cNvSpPr>
          <p:nvPr/>
        </p:nvSpPr>
        <p:spPr bwMode="auto">
          <a:xfrm>
            <a:off x="446088" y="217488"/>
            <a:ext cx="777240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ＭＳ Ｐゴシック" charset="-128"/>
                <a:cs typeface="+mn-cs"/>
              </a:rPr>
              <a:t>DNS protocol, messages</a:t>
            </a:r>
            <a:endParaRPr kumimoji="0" lang="en-US" alt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ea typeface="ＭＳ Ｐゴシック" charset="-128"/>
              <a:cs typeface="+mn-cs"/>
            </a:endParaRPr>
          </a:p>
        </p:txBody>
      </p:sp>
      <p:grpSp>
        <p:nvGrpSpPr>
          <p:cNvPr id="167950" name="Group 43"/>
          <p:cNvGrpSpPr>
            <a:grpSpLocks/>
          </p:cNvGrpSpPr>
          <p:nvPr/>
        </p:nvGrpSpPr>
        <p:grpSpPr bwMode="auto">
          <a:xfrm>
            <a:off x="4271963" y="1581150"/>
            <a:ext cx="1747837" cy="274638"/>
            <a:chOff x="2691" y="1194"/>
            <a:chExt cx="1101" cy="173"/>
          </a:xfrm>
        </p:grpSpPr>
        <p:sp>
          <p:nvSpPr>
            <p:cNvPr id="167955" name="Text Box 44"/>
            <p:cNvSpPr txBox="1">
              <a:spLocks noChangeArrowheads="1"/>
            </p:cNvSpPr>
            <p:nvPr/>
          </p:nvSpPr>
          <p:spPr bwMode="auto">
            <a:xfrm>
              <a:off x="3032" y="1194"/>
              <a:ext cx="42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2 bytes</a:t>
              </a:r>
            </a:p>
          </p:txBody>
        </p:sp>
        <p:sp>
          <p:nvSpPr>
            <p:cNvPr id="167956" name="Line 45"/>
            <p:cNvSpPr>
              <a:spLocks noChangeShapeType="1"/>
            </p:cNvSpPr>
            <p:nvPr/>
          </p:nvSpPr>
          <p:spPr bwMode="auto">
            <a:xfrm>
              <a:off x="3465" y="1284"/>
              <a:ext cx="3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957" name="Line 46"/>
            <p:cNvSpPr>
              <a:spLocks noChangeShapeType="1"/>
            </p:cNvSpPr>
            <p:nvPr/>
          </p:nvSpPr>
          <p:spPr bwMode="auto">
            <a:xfrm flipH="1" flipV="1">
              <a:off x="2691" y="1284"/>
              <a:ext cx="3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7951" name="Group 47"/>
          <p:cNvGrpSpPr>
            <a:grpSpLocks/>
          </p:cNvGrpSpPr>
          <p:nvPr/>
        </p:nvGrpSpPr>
        <p:grpSpPr bwMode="auto">
          <a:xfrm>
            <a:off x="6046786" y="1581150"/>
            <a:ext cx="1747837" cy="274638"/>
            <a:chOff x="2691" y="1194"/>
            <a:chExt cx="1101" cy="173"/>
          </a:xfrm>
        </p:grpSpPr>
        <p:sp>
          <p:nvSpPr>
            <p:cNvPr id="167952" name="Text Box 48"/>
            <p:cNvSpPr txBox="1">
              <a:spLocks noChangeArrowheads="1"/>
            </p:cNvSpPr>
            <p:nvPr/>
          </p:nvSpPr>
          <p:spPr bwMode="auto">
            <a:xfrm>
              <a:off x="3032" y="1194"/>
              <a:ext cx="42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2 bytes</a:t>
              </a:r>
            </a:p>
          </p:txBody>
        </p:sp>
        <p:sp>
          <p:nvSpPr>
            <p:cNvPr id="167953" name="Line 49"/>
            <p:cNvSpPr>
              <a:spLocks noChangeShapeType="1"/>
            </p:cNvSpPr>
            <p:nvPr/>
          </p:nvSpPr>
          <p:spPr bwMode="auto">
            <a:xfrm>
              <a:off x="3465" y="1284"/>
              <a:ext cx="3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954" name="Line 50"/>
            <p:cNvSpPr>
              <a:spLocks noChangeShapeType="1"/>
            </p:cNvSpPr>
            <p:nvPr/>
          </p:nvSpPr>
          <p:spPr bwMode="auto">
            <a:xfrm flipH="1" flipV="1">
              <a:off x="2691" y="1284"/>
              <a:ext cx="3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8407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79388"/>
            <a:ext cx="7772400" cy="903287"/>
          </a:xfrm>
        </p:spPr>
        <p:txBody>
          <a:bodyPr/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Inserting records into </a:t>
            </a:r>
            <a:r>
              <a:rPr lang="en-US" altLang="en-US" sz="4000" dirty="0">
                <a:latin typeface="Calibri Light"/>
                <a:ea typeface="ＭＳ Ｐゴシック" charset="-128"/>
              </a:rPr>
              <a:t>DNS</a:t>
            </a:r>
          </a:p>
        </p:txBody>
      </p:sp>
      <p:sp>
        <p:nvSpPr>
          <p:cNvPr id="169989" name="Rectangle 4"/>
          <p:cNvSpPr>
            <a:spLocks noGrp="1" noChangeArrowheads="1"/>
          </p:cNvSpPr>
          <p:nvPr>
            <p:ph idx="1"/>
          </p:nvPr>
        </p:nvSpPr>
        <p:spPr>
          <a:xfrm>
            <a:off x="501650" y="1370013"/>
            <a:ext cx="8456613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 dirty="0">
                <a:latin typeface="Calibri"/>
                <a:ea typeface="ＭＳ Ｐゴシック" charset="-128"/>
              </a:rPr>
              <a:t>example: new startup “</a:t>
            </a:r>
            <a:r>
              <a:rPr lang="en-US" altLang="ja-JP" dirty="0">
                <a:latin typeface="Calibri"/>
                <a:ea typeface="ＭＳ Ｐゴシック" charset="-128"/>
              </a:rPr>
              <a:t>Network Utopia”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register name networkuptopia.com at </a:t>
            </a: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DNS registrar</a:t>
            </a:r>
            <a:r>
              <a:rPr lang="en-US" altLang="en-US" dirty="0">
                <a:latin typeface="Calibri"/>
                <a:ea typeface="ＭＳ Ｐゴシック" charset="-128"/>
              </a:rPr>
              <a:t> (e.g., Network Solutions)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provide names, IP addresses of authoritative name server (primary and secondary)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registrar inserts two RRs into .com TLD server:</a:t>
            </a:r>
            <a:br>
              <a:rPr lang="en-US" dirty="0"/>
            </a:br>
            <a:r>
              <a:rPr lang="en-US" altLang="en-US" sz="2000" b="1" dirty="0">
                <a:latin typeface="Calibri"/>
                <a:ea typeface="ＭＳ Ｐゴシック" charset="-128"/>
              </a:rPr>
              <a:t>(networkutopia.com, dns1.networkutopia.com, NS)</a:t>
            </a:r>
          </a:p>
          <a:p>
            <a:pPr lvl="1">
              <a:buFont typeface="Wingdings" charset="2"/>
              <a:buNone/>
            </a:pPr>
            <a:r>
              <a:rPr lang="en-US" altLang="en-US" sz="2000" b="1" dirty="0">
                <a:latin typeface="Calibri"/>
                <a:ea typeface="ＭＳ Ｐゴシック" charset="-128"/>
              </a:rPr>
              <a:t>    (dns1.networkutopia.com, 212.212.212.1, A)</a:t>
            </a:r>
            <a:endParaRPr lang="en-US" altLang="en-US" dirty="0">
              <a:solidFill>
                <a:schemeClr val="accent2"/>
              </a:solidFill>
              <a:latin typeface="Calibri"/>
              <a:ea typeface="ＭＳ Ｐゴシック" charset="-128"/>
            </a:endParaRPr>
          </a:p>
          <a:p>
            <a:r>
              <a:rPr lang="en-US" altLang="en-US" dirty="0">
                <a:latin typeface="Calibri"/>
                <a:ea typeface="ＭＳ Ｐゴシック" charset="-128"/>
              </a:rPr>
              <a:t>create authoritative server type A record for www.networkuptopia.com; type NS record for </a:t>
            </a:r>
            <a:r>
              <a:rPr lang="en-US" altLang="en-US" dirty="0" err="1">
                <a:latin typeface="Calibri"/>
                <a:ea typeface="ＭＳ Ｐゴシック" charset="-128"/>
              </a:rPr>
              <a:t>networkutopia.com</a:t>
            </a:r>
            <a:endParaRPr lang="en-US" altLang="en-US" dirty="0">
              <a:latin typeface="Calibri"/>
              <a:ea typeface="ＭＳ Ｐゴシック" charset="-128"/>
            </a:endParaRPr>
          </a:p>
          <a:p>
            <a:pPr>
              <a:lnSpc>
                <a:spcPct val="80000"/>
              </a:lnSpc>
              <a:buFont typeface="Wingdings" charset="2"/>
              <a:buNone/>
            </a:pPr>
            <a:endParaRPr lang="en-US" altLang="en-US" dirty="0">
              <a:latin typeface="Calibri"/>
              <a:ea typeface="ＭＳ Ｐゴシック" charset="-128"/>
            </a:endParaRPr>
          </a:p>
        </p:txBody>
      </p:sp>
      <p:pic>
        <p:nvPicPr>
          <p:cNvPr id="169987" name="Picture 9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889000"/>
            <a:ext cx="6399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6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FBBD47-C5C2-70E1-831B-F9A535103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33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DAA221-9D45-16CC-7D84-962B0058A1EE}"/>
              </a:ext>
            </a:extLst>
          </p:cNvPr>
          <p:cNvSpPr txBox="1"/>
          <p:nvPr/>
        </p:nvSpPr>
        <p:spPr>
          <a:xfrm>
            <a:off x="1" y="3277456"/>
            <a:ext cx="914400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HTTP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(Hyper-Text Transfer Protocol)</a:t>
            </a:r>
          </a:p>
        </p:txBody>
      </p:sp>
    </p:spTree>
    <p:extLst>
      <p:ext uri="{BB962C8B-B14F-4D97-AF65-F5344CB8AC3E}">
        <p14:creationId xmlns:p14="http://schemas.microsoft.com/office/powerpoint/2010/main" val="5317562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>
          <a:xfrm>
            <a:off x="400050" y="201613"/>
            <a:ext cx="7772400" cy="892175"/>
          </a:xfrm>
        </p:spPr>
        <p:txBody>
          <a:bodyPr/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Web and HTTP</a:t>
            </a:r>
          </a:p>
        </p:txBody>
      </p:sp>
      <p:sp>
        <p:nvSpPr>
          <p:cNvPr id="67588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360488"/>
            <a:ext cx="7772400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sz="3200" i="1" dirty="0">
                <a:latin typeface="Calibri"/>
                <a:ea typeface="ＭＳ Ｐゴシック" charset="-128"/>
              </a:rPr>
              <a:t>First, a review…</a:t>
            </a:r>
          </a:p>
          <a:p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web page</a:t>
            </a:r>
            <a:r>
              <a:rPr lang="en-US" altLang="en-US" dirty="0">
                <a:latin typeface="Calibri"/>
                <a:ea typeface="ＭＳ Ｐゴシック" charset="-128"/>
              </a:rPr>
              <a:t> consists of </a:t>
            </a: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objects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object can be HTML file, JPEG image, Java applet, audio file,…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web page consists of </a:t>
            </a: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base HTML-file</a:t>
            </a:r>
            <a:r>
              <a:rPr lang="en-US" altLang="en-US" dirty="0">
                <a:latin typeface="Calibri"/>
                <a:ea typeface="ＭＳ Ｐゴシック" charset="-128"/>
              </a:rPr>
              <a:t> which includes </a:t>
            </a: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several referenced objects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each object is addressable by a </a:t>
            </a: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URL, </a:t>
            </a:r>
            <a:r>
              <a:rPr lang="en-US" altLang="en-US" dirty="0">
                <a:latin typeface="Calibri"/>
                <a:ea typeface="ＭＳ Ｐゴシック" charset="-128"/>
              </a:rPr>
              <a:t>e.g.,</a:t>
            </a:r>
          </a:p>
          <a:p>
            <a:pPr>
              <a:buFont typeface="Wingdings" charset="2"/>
              <a:buNone/>
            </a:pPr>
            <a:endParaRPr lang="en-US" altLang="en-US" dirty="0">
              <a:latin typeface="Calibri"/>
              <a:ea typeface="ＭＳ Ｐゴシック" charset="-128"/>
            </a:endParaRPr>
          </a:p>
        </p:txBody>
      </p:sp>
      <p:grpSp>
        <p:nvGrpSpPr>
          <p:cNvPr id="67589" name="Group 10"/>
          <p:cNvGrpSpPr>
            <a:grpSpLocks/>
          </p:cNvGrpSpPr>
          <p:nvPr/>
        </p:nvGrpSpPr>
        <p:grpSpPr bwMode="auto">
          <a:xfrm>
            <a:off x="1201738" y="4781199"/>
            <a:ext cx="6835775" cy="1144588"/>
            <a:chOff x="788" y="2955"/>
            <a:chExt cx="4306" cy="721"/>
          </a:xfrm>
        </p:grpSpPr>
        <p:sp>
          <p:nvSpPr>
            <p:cNvPr id="67591" name="Text Box 5"/>
            <p:cNvSpPr txBox="1">
              <a:spLocks noChangeArrowheads="1"/>
            </p:cNvSpPr>
            <p:nvPr/>
          </p:nvSpPr>
          <p:spPr bwMode="auto">
            <a:xfrm>
              <a:off x="788" y="2955"/>
              <a:ext cx="418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charset="0"/>
                  <a:ea typeface="ＭＳ Ｐゴシック" charset="-128"/>
                  <a:cs typeface="+mn-cs"/>
                </a:rPr>
                <a:t>www.someschool.edu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charset="0"/>
                  <a:ea typeface="ＭＳ Ｐゴシック" charset="-128"/>
                  <a:cs typeface="+mn-cs"/>
                </a:rPr>
                <a:t>/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charset="0"/>
                  <a:ea typeface="ＭＳ Ｐゴシック" charset="-128"/>
                  <a:cs typeface="+mn-cs"/>
                </a:rPr>
                <a:t>someDept</a:t>
              </a: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charset="0"/>
                  <a:ea typeface="ＭＳ Ｐゴシック" charset="-128"/>
                  <a:cs typeface="+mn-cs"/>
                </a:rPr>
                <a:t>/</a:t>
              </a:r>
              <a:r>
                <a:rPr kumimoji="0" lang="en-US" alt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charset="0"/>
                  <a:ea typeface="ＭＳ Ｐゴシック" charset="-128"/>
                  <a:cs typeface="+mn-cs"/>
                </a:rPr>
                <a:t>pic.gif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7592" name="AutoShape 6"/>
            <p:cNvSpPr>
              <a:spLocks/>
            </p:cNvSpPr>
            <p:nvPr/>
          </p:nvSpPr>
          <p:spPr bwMode="auto">
            <a:xfrm rot="-5400000">
              <a:off x="1821" y="2281"/>
              <a:ext cx="57" cy="2083"/>
            </a:xfrm>
            <a:prstGeom prst="leftBrace">
              <a:avLst>
                <a:gd name="adj1" fmla="val 304532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7593" name="AutoShape 7"/>
            <p:cNvSpPr>
              <a:spLocks/>
            </p:cNvSpPr>
            <p:nvPr/>
          </p:nvSpPr>
          <p:spPr bwMode="auto">
            <a:xfrm rot="-5400000">
              <a:off x="4024" y="2277"/>
              <a:ext cx="57" cy="2083"/>
            </a:xfrm>
            <a:prstGeom prst="leftBrace">
              <a:avLst>
                <a:gd name="adj1" fmla="val 304532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7594" name="Text Box 8"/>
            <p:cNvSpPr txBox="1">
              <a:spLocks noChangeArrowheads="1"/>
            </p:cNvSpPr>
            <p:nvPr/>
          </p:nvSpPr>
          <p:spPr bwMode="auto">
            <a:xfrm>
              <a:off x="1389" y="3388"/>
              <a:ext cx="101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host name</a:t>
              </a:r>
            </a:p>
          </p:txBody>
        </p:sp>
        <p:sp>
          <p:nvSpPr>
            <p:cNvPr id="67595" name="Text Box 9"/>
            <p:cNvSpPr txBox="1">
              <a:spLocks noChangeArrowheads="1"/>
            </p:cNvSpPr>
            <p:nvPr/>
          </p:nvSpPr>
          <p:spPr bwMode="auto">
            <a:xfrm>
              <a:off x="3485" y="3338"/>
              <a:ext cx="10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path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ＭＳ Ｐゴシック" charset="-128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name</a:t>
              </a:r>
            </a:p>
          </p:txBody>
        </p:sp>
      </p:grpSp>
      <p:pic>
        <p:nvPicPr>
          <p:cNvPr id="67590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838200"/>
            <a:ext cx="41132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33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8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9563"/>
            <a:ext cx="7772400" cy="795337"/>
          </a:xfrm>
        </p:spPr>
        <p:txBody>
          <a:bodyPr>
            <a:normAutofit/>
          </a:bodyPr>
          <a:lstStyle/>
          <a:p>
            <a:r>
              <a:rPr lang="en-US" altLang="en-US">
                <a:latin typeface="Calibri Light" charset="0"/>
                <a:ea typeface="Calibri Light" charset="0"/>
                <a:cs typeface="Calibri Light" charset="0"/>
              </a:rPr>
              <a:t>HTTP overview</a:t>
            </a:r>
            <a:endParaRPr lang="en-US" altLang="en-US" sz="480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8602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489075"/>
            <a:ext cx="3810000" cy="4648200"/>
          </a:xfrm>
        </p:spPr>
        <p:txBody>
          <a:bodyPr/>
          <a:lstStyle/>
          <a:p>
            <a:pPr>
              <a:lnSpc>
                <a:spcPct val="75000"/>
              </a:lnSpc>
              <a:buFont typeface="Wingdings" charset="2"/>
              <a:buNone/>
            </a:pPr>
            <a:r>
              <a:rPr lang="en-US" altLang="en-US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HTTP: hypertext transfer protocol</a:t>
            </a:r>
          </a:p>
          <a:p>
            <a:pPr>
              <a:lnSpc>
                <a:spcPct val="75000"/>
              </a:lnSpc>
            </a:pPr>
            <a:r>
              <a:rPr lang="en-US" altLang="en-US" sz="2400" dirty="0">
                <a:latin typeface="Calibri" charset="0"/>
                <a:ea typeface="Calibri" charset="0"/>
                <a:cs typeface="Calibri" charset="0"/>
              </a:rPr>
              <a:t>Web</a:t>
            </a:r>
            <a:r>
              <a:rPr lang="ja-JP" altLang="en-US" sz="2400" dirty="0">
                <a:latin typeface="Calibri" charset="0"/>
                <a:ea typeface="Calibri" charset="0"/>
                <a:cs typeface="Calibri" charset="0"/>
              </a:rPr>
              <a:t>’</a:t>
            </a:r>
            <a:r>
              <a:rPr lang="en-US" altLang="ja-JP" sz="2400" dirty="0">
                <a:latin typeface="Calibri" charset="0"/>
                <a:ea typeface="Calibri" charset="0"/>
                <a:cs typeface="Calibri" charset="0"/>
              </a:rPr>
              <a:t>s application layer protocol</a:t>
            </a:r>
          </a:p>
          <a:p>
            <a:pPr>
              <a:lnSpc>
                <a:spcPct val="75000"/>
              </a:lnSpc>
            </a:pPr>
            <a:r>
              <a:rPr lang="en-US" altLang="en-US" sz="2400" dirty="0">
                <a:latin typeface="Calibri" charset="0"/>
                <a:ea typeface="Calibri" charset="0"/>
                <a:cs typeface="Calibri" charset="0"/>
              </a:rPr>
              <a:t>client/server model</a:t>
            </a:r>
          </a:p>
          <a:p>
            <a:pPr marL="685800" lvl="1" indent="-228600">
              <a:lnSpc>
                <a:spcPct val="75000"/>
              </a:lnSpc>
            </a:pPr>
            <a:r>
              <a:rPr lang="en-US" altLang="en-US" i="1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client</a:t>
            </a:r>
            <a:r>
              <a:rPr lang="en-US" altLang="en-US" i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: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 browser that requests, receives, (using HTTP protocol) and </a:t>
            </a:r>
            <a:r>
              <a:rPr lang="ja-JP" altLang="en-US" dirty="0">
                <a:latin typeface="Calibri" charset="0"/>
                <a:ea typeface="Calibri" charset="0"/>
                <a:cs typeface="Calibri" charset="0"/>
              </a:rPr>
              <a:t>“</a:t>
            </a:r>
            <a:r>
              <a:rPr lang="en-US" altLang="ja-JP" dirty="0">
                <a:latin typeface="Calibri" charset="0"/>
                <a:ea typeface="Calibri" charset="0"/>
                <a:cs typeface="Calibri" charset="0"/>
              </a:rPr>
              <a:t>displays</a:t>
            </a:r>
            <a:r>
              <a:rPr lang="ja-JP" altLang="en-US" dirty="0">
                <a:latin typeface="Calibri" charset="0"/>
                <a:ea typeface="Calibri" charset="0"/>
                <a:cs typeface="Calibri" charset="0"/>
              </a:rPr>
              <a:t>”</a:t>
            </a:r>
            <a:r>
              <a:rPr lang="en-US" altLang="ja-JP" dirty="0">
                <a:latin typeface="Calibri" charset="0"/>
                <a:ea typeface="Calibri" charset="0"/>
                <a:cs typeface="Calibri" charset="0"/>
              </a:rPr>
              <a:t> Web objects </a:t>
            </a:r>
          </a:p>
          <a:p>
            <a:pPr marL="685800" lvl="1" indent="-228600">
              <a:lnSpc>
                <a:spcPct val="75000"/>
              </a:lnSpc>
            </a:pPr>
            <a:r>
              <a:rPr lang="en-US" altLang="en-US" i="1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server: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 Web server sends (using HTTP protocol) objects in response to requests</a:t>
            </a:r>
          </a:p>
          <a:p>
            <a:pPr>
              <a:lnSpc>
                <a:spcPct val="75000"/>
              </a:lnSpc>
              <a:buFont typeface="Wingdings" charset="2"/>
              <a:buNone/>
            </a:pPr>
            <a:endParaRPr lang="en-US" altLang="en-US" sz="2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9637" name="Text Box 7"/>
          <p:cNvSpPr txBox="1">
            <a:spLocks noChangeArrowheads="1"/>
          </p:cNvSpPr>
          <p:nvPr/>
        </p:nvSpPr>
        <p:spPr bwMode="auto">
          <a:xfrm>
            <a:off x="4565650" y="2455863"/>
            <a:ext cx="15843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PC running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Firefox browser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69638" name="Text Box 9"/>
          <p:cNvSpPr txBox="1">
            <a:spLocks noChangeArrowheads="1"/>
          </p:cNvSpPr>
          <p:nvPr/>
        </p:nvSpPr>
        <p:spPr bwMode="auto">
          <a:xfrm>
            <a:off x="7508875" y="3836988"/>
            <a:ext cx="13462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server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running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Apache Web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server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69639" name="Text Box 23"/>
          <p:cNvSpPr txBox="1">
            <a:spLocks noChangeArrowheads="1"/>
          </p:cNvSpPr>
          <p:nvPr/>
        </p:nvSpPr>
        <p:spPr bwMode="auto">
          <a:xfrm>
            <a:off x="4800600" y="5218113"/>
            <a:ext cx="15636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iPhone running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Safari browser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5778500" y="2136775"/>
            <a:ext cx="2101850" cy="946150"/>
            <a:chOff x="3640" y="1346"/>
            <a:chExt cx="1324" cy="596"/>
          </a:xfrm>
        </p:grpSpPr>
        <p:sp>
          <p:nvSpPr>
            <p:cNvPr id="69688" name="Line 19"/>
            <p:cNvSpPr>
              <a:spLocks noChangeShapeType="1"/>
            </p:cNvSpPr>
            <p:nvPr/>
          </p:nvSpPr>
          <p:spPr bwMode="auto">
            <a:xfrm>
              <a:off x="3640" y="1346"/>
              <a:ext cx="1324" cy="59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689" name="Text Box 24"/>
            <p:cNvSpPr txBox="1">
              <a:spLocks noChangeArrowheads="1"/>
            </p:cNvSpPr>
            <p:nvPr/>
          </p:nvSpPr>
          <p:spPr bwMode="auto">
            <a:xfrm rot="1422049">
              <a:off x="3860" y="1445"/>
              <a:ext cx="91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HTTP request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5889625" y="2344738"/>
            <a:ext cx="1971675" cy="904875"/>
            <a:chOff x="4141" y="394"/>
            <a:chExt cx="1242" cy="570"/>
          </a:xfrm>
        </p:grpSpPr>
        <p:sp>
          <p:nvSpPr>
            <p:cNvPr id="69686" name="Line 20"/>
            <p:cNvSpPr>
              <a:spLocks noChangeShapeType="1"/>
            </p:cNvSpPr>
            <p:nvPr/>
          </p:nvSpPr>
          <p:spPr bwMode="auto">
            <a:xfrm flipH="1" flipV="1">
              <a:off x="4141" y="394"/>
              <a:ext cx="1242" cy="57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687" name="Text Box 26"/>
            <p:cNvSpPr txBox="1">
              <a:spLocks noChangeArrowheads="1"/>
            </p:cNvSpPr>
            <p:nvPr/>
          </p:nvSpPr>
          <p:spPr bwMode="auto">
            <a:xfrm rot="1411598">
              <a:off x="4304" y="706"/>
              <a:ext cx="101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HTTP response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pic>
        <p:nvPicPr>
          <p:cNvPr id="69642" name="Picture 31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919163"/>
            <a:ext cx="33401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7"/>
          <p:cNvGrpSpPr>
            <a:grpSpLocks/>
          </p:cNvGrpSpPr>
          <p:nvPr/>
        </p:nvGrpSpPr>
        <p:grpSpPr bwMode="auto">
          <a:xfrm rot="-3183056">
            <a:off x="5754688" y="3630613"/>
            <a:ext cx="2101850" cy="946150"/>
            <a:chOff x="3640" y="1346"/>
            <a:chExt cx="1324" cy="596"/>
          </a:xfrm>
        </p:grpSpPr>
        <p:sp>
          <p:nvSpPr>
            <p:cNvPr id="69684" name="Line 19"/>
            <p:cNvSpPr>
              <a:spLocks noChangeShapeType="1"/>
            </p:cNvSpPr>
            <p:nvPr/>
          </p:nvSpPr>
          <p:spPr bwMode="auto">
            <a:xfrm>
              <a:off x="3640" y="1346"/>
              <a:ext cx="1324" cy="59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685" name="Text Box 24"/>
            <p:cNvSpPr txBox="1">
              <a:spLocks noChangeArrowheads="1"/>
            </p:cNvSpPr>
            <p:nvPr/>
          </p:nvSpPr>
          <p:spPr bwMode="auto">
            <a:xfrm rot="1422049">
              <a:off x="3860" y="1445"/>
              <a:ext cx="91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HTTP request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5" name="Group 40"/>
          <p:cNvGrpSpPr>
            <a:grpSpLocks/>
          </p:cNvGrpSpPr>
          <p:nvPr/>
        </p:nvGrpSpPr>
        <p:grpSpPr bwMode="auto">
          <a:xfrm rot="-3264937">
            <a:off x="5800725" y="3870325"/>
            <a:ext cx="1971675" cy="904875"/>
            <a:chOff x="4141" y="394"/>
            <a:chExt cx="1242" cy="570"/>
          </a:xfrm>
        </p:grpSpPr>
        <p:sp>
          <p:nvSpPr>
            <p:cNvPr id="69682" name="Line 20"/>
            <p:cNvSpPr>
              <a:spLocks noChangeShapeType="1"/>
            </p:cNvSpPr>
            <p:nvPr/>
          </p:nvSpPr>
          <p:spPr bwMode="auto">
            <a:xfrm flipH="1" flipV="1">
              <a:off x="4141" y="394"/>
              <a:ext cx="1242" cy="57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683" name="Text Box 26"/>
            <p:cNvSpPr txBox="1">
              <a:spLocks noChangeArrowheads="1"/>
            </p:cNvSpPr>
            <p:nvPr/>
          </p:nvSpPr>
          <p:spPr bwMode="auto">
            <a:xfrm rot="1411598">
              <a:off x="4304" y="706"/>
              <a:ext cx="101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HTTP response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pic>
        <p:nvPicPr>
          <p:cNvPr id="69645" name="Picture 43" descr="iphone_stylized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286250"/>
            <a:ext cx="382588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9646" name="Group 44"/>
          <p:cNvGrpSpPr>
            <a:grpSpLocks/>
          </p:cNvGrpSpPr>
          <p:nvPr/>
        </p:nvGrpSpPr>
        <p:grpSpPr bwMode="auto">
          <a:xfrm>
            <a:off x="4757738" y="1468438"/>
            <a:ext cx="1066800" cy="1079500"/>
            <a:chOff x="-44" y="1473"/>
            <a:chExt cx="981" cy="1105"/>
          </a:xfrm>
        </p:grpSpPr>
        <p:pic>
          <p:nvPicPr>
            <p:cNvPr id="69680" name="Picture 45" descr="desktop_computer_stylized_mediu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81" name="Freeform 46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647" name="Group 47"/>
          <p:cNvGrpSpPr>
            <a:grpSpLocks/>
          </p:cNvGrpSpPr>
          <p:nvPr/>
        </p:nvGrpSpPr>
        <p:grpSpPr bwMode="auto">
          <a:xfrm>
            <a:off x="7878763" y="2633663"/>
            <a:ext cx="695325" cy="1282700"/>
            <a:chOff x="4140" y="429"/>
            <a:chExt cx="1425" cy="2396"/>
          </a:xfrm>
        </p:grpSpPr>
        <p:sp>
          <p:nvSpPr>
            <p:cNvPr id="69648" name="Freeform 48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649" name="Rectangle 49"/>
            <p:cNvSpPr>
              <a:spLocks noChangeArrowheads="1"/>
            </p:cNvSpPr>
            <p:nvPr/>
          </p:nvSpPr>
          <p:spPr bwMode="auto">
            <a:xfrm>
              <a:off x="4205" y="429"/>
              <a:ext cx="1048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9650" name="Freeform 50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651" name="Freeform 51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652" name="Rectangle 52"/>
            <p:cNvSpPr>
              <a:spLocks noChangeArrowheads="1"/>
            </p:cNvSpPr>
            <p:nvPr/>
          </p:nvSpPr>
          <p:spPr bwMode="auto">
            <a:xfrm>
              <a:off x="4212" y="693"/>
              <a:ext cx="595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69653" name="Group 53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69678" name="AutoShape 54"/>
              <p:cNvSpPr>
                <a:spLocks noChangeArrowheads="1"/>
              </p:cNvSpPr>
              <p:nvPr/>
            </p:nvSpPr>
            <p:spPr bwMode="auto">
              <a:xfrm>
                <a:off x="613" y="2569"/>
                <a:ext cx="727" cy="134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69679" name="AutoShape 55"/>
              <p:cNvSpPr>
                <a:spLocks noChangeArrowheads="1"/>
              </p:cNvSpPr>
              <p:nvPr/>
            </p:nvSpPr>
            <p:spPr bwMode="auto">
              <a:xfrm>
                <a:off x="629" y="2586"/>
                <a:ext cx="694" cy="9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69654" name="Rectangle 56"/>
            <p:cNvSpPr>
              <a:spLocks noChangeArrowheads="1"/>
            </p:cNvSpPr>
            <p:nvPr/>
          </p:nvSpPr>
          <p:spPr bwMode="auto">
            <a:xfrm>
              <a:off x="4225" y="1019"/>
              <a:ext cx="595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69655" name="Group 57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69676" name="AutoShape 58"/>
              <p:cNvSpPr>
                <a:spLocks noChangeArrowheads="1"/>
              </p:cNvSpPr>
              <p:nvPr/>
            </p:nvSpPr>
            <p:spPr bwMode="auto">
              <a:xfrm>
                <a:off x="616" y="2569"/>
                <a:ext cx="723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69677" name="AutoShape 59"/>
              <p:cNvSpPr>
                <a:spLocks noChangeArrowheads="1"/>
              </p:cNvSpPr>
              <p:nvPr/>
            </p:nvSpPr>
            <p:spPr bwMode="auto">
              <a:xfrm>
                <a:off x="632" y="2588"/>
                <a:ext cx="690" cy="10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69656" name="Rectangle 60"/>
            <p:cNvSpPr>
              <a:spLocks noChangeArrowheads="1"/>
            </p:cNvSpPr>
            <p:nvPr/>
          </p:nvSpPr>
          <p:spPr bwMode="auto">
            <a:xfrm>
              <a:off x="4218" y="1357"/>
              <a:ext cx="595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9657" name="Rectangle 61"/>
            <p:cNvSpPr>
              <a:spLocks noChangeArrowheads="1"/>
            </p:cNvSpPr>
            <p:nvPr/>
          </p:nvSpPr>
          <p:spPr bwMode="auto">
            <a:xfrm>
              <a:off x="4228" y="1654"/>
              <a:ext cx="595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69658" name="Group 62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69674" name="AutoShape 63"/>
              <p:cNvSpPr>
                <a:spLocks noChangeArrowheads="1"/>
              </p:cNvSpPr>
              <p:nvPr/>
            </p:nvSpPr>
            <p:spPr bwMode="auto">
              <a:xfrm>
                <a:off x="614" y="2568"/>
                <a:ext cx="725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69675" name="AutoShape 64"/>
              <p:cNvSpPr>
                <a:spLocks noChangeArrowheads="1"/>
              </p:cNvSpPr>
              <p:nvPr/>
            </p:nvSpPr>
            <p:spPr bwMode="auto">
              <a:xfrm>
                <a:off x="631" y="2584"/>
                <a:ext cx="693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69659" name="Freeform 65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9660" name="Group 66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69672" name="AutoShape 67"/>
              <p:cNvSpPr>
                <a:spLocks noChangeArrowheads="1"/>
              </p:cNvSpPr>
              <p:nvPr/>
            </p:nvSpPr>
            <p:spPr bwMode="auto">
              <a:xfrm>
                <a:off x="614" y="2568"/>
                <a:ext cx="725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69673" name="AutoShape 68"/>
              <p:cNvSpPr>
                <a:spLocks noChangeArrowheads="1"/>
              </p:cNvSpPr>
              <p:nvPr/>
            </p:nvSpPr>
            <p:spPr bwMode="auto">
              <a:xfrm>
                <a:off x="630" y="2583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69661" name="Rectangle 69"/>
            <p:cNvSpPr>
              <a:spLocks noChangeArrowheads="1"/>
            </p:cNvSpPr>
            <p:nvPr/>
          </p:nvSpPr>
          <p:spPr bwMode="auto">
            <a:xfrm>
              <a:off x="5249" y="432"/>
              <a:ext cx="68" cy="2286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9662" name="Freeform 70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663" name="Freeform 71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664" name="Oval 72"/>
            <p:cNvSpPr>
              <a:spLocks noChangeArrowheads="1"/>
            </p:cNvSpPr>
            <p:nvPr/>
          </p:nvSpPr>
          <p:spPr bwMode="auto">
            <a:xfrm>
              <a:off x="5516" y="2611"/>
              <a:ext cx="49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9665" name="Freeform 73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666" name="AutoShape 74"/>
            <p:cNvSpPr>
              <a:spLocks noChangeArrowheads="1"/>
            </p:cNvSpPr>
            <p:nvPr/>
          </p:nvSpPr>
          <p:spPr bwMode="auto">
            <a:xfrm>
              <a:off x="4140" y="2677"/>
              <a:ext cx="1201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9667" name="AutoShape 75"/>
            <p:cNvSpPr>
              <a:spLocks noChangeArrowheads="1"/>
            </p:cNvSpPr>
            <p:nvPr/>
          </p:nvSpPr>
          <p:spPr bwMode="auto">
            <a:xfrm>
              <a:off x="4205" y="2712"/>
              <a:ext cx="1070" cy="8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9668" name="Oval 76"/>
            <p:cNvSpPr>
              <a:spLocks noChangeArrowheads="1"/>
            </p:cNvSpPr>
            <p:nvPr/>
          </p:nvSpPr>
          <p:spPr bwMode="auto">
            <a:xfrm>
              <a:off x="4309" y="2383"/>
              <a:ext cx="156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9669" name="Oval 77"/>
            <p:cNvSpPr>
              <a:spLocks noChangeArrowheads="1"/>
            </p:cNvSpPr>
            <p:nvPr/>
          </p:nvSpPr>
          <p:spPr bwMode="auto">
            <a:xfrm>
              <a:off x="4485" y="2383"/>
              <a:ext cx="163" cy="14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9670" name="Oval 78"/>
            <p:cNvSpPr>
              <a:spLocks noChangeArrowheads="1"/>
            </p:cNvSpPr>
            <p:nvPr/>
          </p:nvSpPr>
          <p:spPr bwMode="auto">
            <a:xfrm>
              <a:off x="4661" y="2380"/>
              <a:ext cx="159" cy="142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69671" name="Rectangle 79"/>
            <p:cNvSpPr>
              <a:spLocks noChangeArrowheads="1"/>
            </p:cNvSpPr>
            <p:nvPr/>
          </p:nvSpPr>
          <p:spPr bwMode="auto">
            <a:xfrm>
              <a:off x="5061" y="1835"/>
              <a:ext cx="88" cy="762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03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0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60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60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0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5" name="Rectangle 2"/>
          <p:cNvSpPr>
            <a:spLocks noGrp="1" noChangeArrowheads="1"/>
          </p:cNvSpPr>
          <p:nvPr>
            <p:ph type="title"/>
          </p:nvPr>
        </p:nvSpPr>
        <p:spPr>
          <a:xfrm>
            <a:off x="423863" y="347663"/>
            <a:ext cx="7772400" cy="795337"/>
          </a:xfrm>
        </p:spPr>
        <p:txBody>
          <a:bodyPr/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HTTP overview</a:t>
            </a:r>
          </a:p>
        </p:txBody>
      </p:sp>
      <p:sp>
        <p:nvSpPr>
          <p:cNvPr id="8807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44513" y="1511300"/>
            <a:ext cx="3971925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0"/>
              <a:buNone/>
              <a:defRPr/>
            </a:pPr>
            <a:r>
              <a:rPr lang="en-US" i="1" dirty="0">
                <a:solidFill>
                  <a:srgbClr val="CC0000"/>
                </a:solidFill>
                <a:latin typeface="Calibri"/>
              </a:rPr>
              <a:t>Uses TCP: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client initiates TCP connection (creates socket) to server,  port 80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server accepts TCP connection from client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HTTP messages (application-layer protocol messages) exchanged between browser (HTTP client) and Web server (HTTP server)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TCP connection closed</a:t>
            </a:r>
            <a:endParaRPr lang="en-US" dirty="0">
              <a:latin typeface="Calibri"/>
            </a:endParaRPr>
          </a:p>
        </p:txBody>
      </p:sp>
      <p:sp>
        <p:nvSpPr>
          <p:cNvPr id="88071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029200" y="1566863"/>
            <a:ext cx="3200400" cy="1447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75000"/>
              </a:lnSpc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HTTP is </a:t>
            </a:r>
            <a:r>
              <a:rPr lang="ja-JP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“</a:t>
            </a:r>
            <a:r>
              <a:rPr lang="en-US" altLang="ja-JP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stateless</a:t>
            </a:r>
            <a:r>
              <a:rPr lang="ja-JP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”</a:t>
            </a:r>
            <a:endParaRPr lang="en-US" altLang="ja-JP" i="1" dirty="0">
              <a:solidFill>
                <a:srgbClr val="CC0000"/>
              </a:solidFill>
              <a:latin typeface="Calibri"/>
              <a:ea typeface="ＭＳ Ｐゴシック" charset="-128"/>
            </a:endParaRPr>
          </a:p>
          <a:p>
            <a:pPr>
              <a:lnSpc>
                <a:spcPct val="75000"/>
              </a:lnSpc>
            </a:pPr>
            <a:r>
              <a:rPr lang="en-US" altLang="en-US" sz="2400" dirty="0">
                <a:latin typeface="Calibri"/>
                <a:ea typeface="ＭＳ Ｐゴシック" charset="-128"/>
              </a:rPr>
              <a:t>server maintains no information about past client requests</a:t>
            </a:r>
          </a:p>
        </p:txBody>
      </p:sp>
      <p:sp>
        <p:nvSpPr>
          <p:cNvPr id="71683" name="Rectangle 7"/>
          <p:cNvSpPr>
            <a:spLocks noChangeArrowheads="1"/>
          </p:cNvSpPr>
          <p:nvPr/>
        </p:nvSpPr>
        <p:spPr bwMode="auto">
          <a:xfrm>
            <a:off x="4781550" y="3400425"/>
            <a:ext cx="3838575" cy="2711450"/>
          </a:xfrm>
          <a:prstGeom prst="rect">
            <a:avLst/>
          </a:prstGeom>
          <a:solidFill>
            <a:srgbClr val="FFFFFF"/>
          </a:solidFill>
          <a:ln w="1905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sp>
        <p:nvSpPr>
          <p:cNvPr id="71684" name="Rectangle 9"/>
          <p:cNvSpPr>
            <a:spLocks noChangeArrowheads="1"/>
          </p:cNvSpPr>
          <p:nvPr/>
        </p:nvSpPr>
        <p:spPr bwMode="auto">
          <a:xfrm>
            <a:off x="7667625" y="3238500"/>
            <a:ext cx="828675" cy="2952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sp>
        <p:nvSpPr>
          <p:cNvPr id="88072" name="Rectangle 6"/>
          <p:cNvSpPr>
            <a:spLocks noChangeArrowheads="1"/>
          </p:cNvSpPr>
          <p:nvPr/>
        </p:nvSpPr>
        <p:spPr bwMode="auto">
          <a:xfrm>
            <a:off x="4852988" y="3614738"/>
            <a:ext cx="375285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protocols that maintain </a:t>
            </a:r>
            <a:r>
              <a: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“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state</a:t>
            </a:r>
            <a:r>
              <a: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”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are complex!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past history (state) must be maintained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if server/client crashes, their views of 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“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state</a:t>
            </a:r>
            <a:r>
              <a:rPr kumimoji="0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”</a:t>
            </a:r>
            <a:r>
              <a:rPr kumimoji="0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may be inconsistent, must be reconciled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ZapfDingbats" charset="0"/>
              <a:buChar char="r"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  <p:sp>
        <p:nvSpPr>
          <p:cNvPr id="71689" name="Text Box 8"/>
          <p:cNvSpPr txBox="1">
            <a:spLocks noChangeArrowheads="1"/>
          </p:cNvSpPr>
          <p:nvPr/>
        </p:nvSpPr>
        <p:spPr bwMode="auto">
          <a:xfrm>
            <a:off x="7641178" y="3160713"/>
            <a:ext cx="8402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aside</a:t>
            </a:r>
          </a:p>
        </p:txBody>
      </p:sp>
      <p:pic>
        <p:nvPicPr>
          <p:cNvPr id="71690" name="Picture 15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6" y="1020763"/>
            <a:ext cx="3468158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29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0" grpId="0" uiExpand="1" build="p"/>
      <p:bldP spid="88071" grpId="0" uiExpand="1" build="p"/>
      <p:bldP spid="71683" grpId="0" animBg="1"/>
      <p:bldP spid="88072" grpId="0"/>
      <p:bldP spid="7168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HTTP connections</a:t>
            </a:r>
          </a:p>
        </p:txBody>
      </p:sp>
      <p:sp>
        <p:nvSpPr>
          <p:cNvPr id="73732" name="Rectangle 3"/>
          <p:cNvSpPr>
            <a:spLocks noGrp="1" noChangeArrowheads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non-persistent HTTP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at most one object sent over TCP connection</a:t>
            </a:r>
          </a:p>
          <a:p>
            <a:pPr lvl="1"/>
            <a:r>
              <a:rPr lang="en-US" altLang="en-US" sz="2800" dirty="0">
                <a:latin typeface="Calibri"/>
                <a:ea typeface="ＭＳ Ｐゴシック" charset="-128"/>
              </a:rPr>
              <a:t>connection then closed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downloading multiple objects required multiple connections</a:t>
            </a:r>
          </a:p>
          <a:p>
            <a:pPr>
              <a:buFont typeface="Wingdings" charset="2"/>
              <a:buNone/>
            </a:pPr>
            <a:endParaRPr lang="en-US" altLang="en-US" sz="2400" dirty="0">
              <a:latin typeface="Calibri"/>
              <a:ea typeface="ＭＳ Ｐゴシック" charset="-128"/>
            </a:endParaRPr>
          </a:p>
        </p:txBody>
      </p:sp>
      <p:sp>
        <p:nvSpPr>
          <p:cNvPr id="73733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67194" y="1792288"/>
            <a:ext cx="3810000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persistent HTTP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multiple objects can be sent over single TCP connection between client, server</a:t>
            </a:r>
          </a:p>
          <a:p>
            <a:pPr>
              <a:buFont typeface="Wingdings" charset="2"/>
              <a:buNone/>
            </a:pPr>
            <a:endParaRPr lang="en-US" altLang="en-US" sz="2400" dirty="0">
              <a:latin typeface="Calibri"/>
              <a:ea typeface="ＭＳ Ｐゴシック" charset="-128"/>
            </a:endParaRPr>
          </a:p>
        </p:txBody>
      </p:sp>
      <p:pic>
        <p:nvPicPr>
          <p:cNvPr id="73734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255713"/>
            <a:ext cx="45704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4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2" grpId="0" uiExpand="1" build="p"/>
      <p:bldP spid="7373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2" name="Rectangle 2"/>
          <p:cNvSpPr>
            <a:spLocks noGrp="1" noChangeArrowheads="1"/>
          </p:cNvSpPr>
          <p:nvPr>
            <p:ph type="title"/>
          </p:nvPr>
        </p:nvSpPr>
        <p:spPr>
          <a:xfrm>
            <a:off x="498475" y="190500"/>
            <a:ext cx="7772400" cy="866775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Non-persistent HTTP</a:t>
            </a:r>
            <a:endParaRPr lang="en-US" altLang="en-US" sz="4800" dirty="0">
              <a:latin typeface="Calibri Light"/>
              <a:ea typeface="ＭＳ Ｐゴシック" charset="-128"/>
            </a:endParaRPr>
          </a:p>
        </p:txBody>
      </p:sp>
      <p:sp>
        <p:nvSpPr>
          <p:cNvPr id="757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01638" y="1046691"/>
            <a:ext cx="7942262" cy="46672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sz="2400" dirty="0">
                <a:latin typeface="Calibri"/>
                <a:ea typeface="ＭＳ Ｐゴシック" charset="-128"/>
              </a:rPr>
              <a:t>suppose user enters URL:</a:t>
            </a:r>
          </a:p>
        </p:txBody>
      </p:sp>
      <p:sp>
        <p:nvSpPr>
          <p:cNvPr id="53256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42733" y="1711498"/>
            <a:ext cx="4163133" cy="19050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sz="1800" dirty="0">
                <a:solidFill>
                  <a:srgbClr val="CC0000"/>
                </a:solidFill>
                <a:latin typeface="Calibri"/>
                <a:ea typeface="ＭＳ Ｐゴシック" charset="-128"/>
              </a:rPr>
              <a:t>1a</a:t>
            </a:r>
            <a:r>
              <a:rPr lang="en-US" altLang="en-US" sz="1800" dirty="0">
                <a:solidFill>
                  <a:srgbClr val="FF0000"/>
                </a:solidFill>
                <a:latin typeface="Calibri"/>
                <a:ea typeface="ＭＳ Ｐゴシック" charset="-128"/>
              </a:rPr>
              <a:t>.</a:t>
            </a:r>
            <a:r>
              <a:rPr lang="en-US" altLang="en-US" sz="1800" dirty="0">
                <a:latin typeface="Calibri"/>
                <a:ea typeface="ＭＳ Ｐゴシック" charset="-128"/>
              </a:rPr>
              <a:t> HTTP client initiates TCP connection to HTTP server (process) at www.</a:t>
            </a:r>
            <a:r>
              <a:rPr lang="en-US" altLang="en-US" sz="1800" dirty="0" err="1">
                <a:latin typeface="Calibri"/>
                <a:ea typeface="ＭＳ Ｐゴシック" charset="-128"/>
              </a:rPr>
              <a:t>someSchool.edu</a:t>
            </a:r>
            <a:r>
              <a:rPr lang="en-US" altLang="en-US" sz="1800" dirty="0">
                <a:latin typeface="Calibri"/>
                <a:ea typeface="ＭＳ Ｐゴシック" charset="-128"/>
              </a:rPr>
              <a:t> on port 80</a:t>
            </a:r>
          </a:p>
        </p:txBody>
      </p:sp>
      <p:pic>
        <p:nvPicPr>
          <p:cNvPr id="75779" name="Picture 22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842963"/>
            <a:ext cx="5027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Line 11"/>
          <p:cNvSpPr>
            <a:spLocks noChangeShapeType="1"/>
          </p:cNvSpPr>
          <p:nvPr/>
        </p:nvSpPr>
        <p:spPr bwMode="auto">
          <a:xfrm>
            <a:off x="476250" y="1758992"/>
            <a:ext cx="0" cy="4832308"/>
          </a:xfrm>
          <a:prstGeom prst="line">
            <a:avLst/>
          </a:prstGeom>
          <a:noFill/>
          <a:ln w="19050">
            <a:solidFill>
              <a:schemeClr val="bg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257" name="Rectangle 5"/>
          <p:cNvSpPr>
            <a:spLocks noChangeArrowheads="1"/>
          </p:cNvSpPr>
          <p:nvPr/>
        </p:nvSpPr>
        <p:spPr bwMode="auto">
          <a:xfrm>
            <a:off x="445203" y="3027531"/>
            <a:ext cx="4017262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2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.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HTTP client sends HTTP </a:t>
            </a: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request message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(containing URL) into TCP connection socket. Message indicates that client wants object someDepartment/home.index</a:t>
            </a:r>
          </a:p>
        </p:txBody>
      </p:sp>
      <p:sp>
        <p:nvSpPr>
          <p:cNvPr id="53258" name="Rectangle 6"/>
          <p:cNvSpPr>
            <a:spLocks noChangeArrowheads="1"/>
          </p:cNvSpPr>
          <p:nvPr/>
        </p:nvSpPr>
        <p:spPr bwMode="auto">
          <a:xfrm>
            <a:off x="5255688" y="2117721"/>
            <a:ext cx="38100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1b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.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HTTP server at host www.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someSchool.edu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waiting for TCP connection at port 80.  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“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accepts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”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connection, notifying client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  <p:sp>
        <p:nvSpPr>
          <p:cNvPr id="53259" name="Rectangle 7"/>
          <p:cNvSpPr>
            <a:spLocks noChangeArrowheads="1"/>
          </p:cNvSpPr>
          <p:nvPr/>
        </p:nvSpPr>
        <p:spPr bwMode="auto">
          <a:xfrm>
            <a:off x="5198538" y="3828339"/>
            <a:ext cx="38100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3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.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HTTP server receives request message, forms </a:t>
            </a: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response message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containing requested object, and sends message into its socket</a:t>
            </a:r>
          </a:p>
        </p:txBody>
      </p:sp>
      <p:sp>
        <p:nvSpPr>
          <p:cNvPr id="53261" name="Line 9"/>
          <p:cNvSpPr>
            <a:spLocks noChangeShapeType="1"/>
          </p:cNvSpPr>
          <p:nvPr/>
        </p:nvSpPr>
        <p:spPr bwMode="auto">
          <a:xfrm>
            <a:off x="4403727" y="3857266"/>
            <a:ext cx="1095375" cy="5238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262" name="Line 10"/>
          <p:cNvSpPr>
            <a:spLocks noChangeShapeType="1"/>
          </p:cNvSpPr>
          <p:nvPr/>
        </p:nvSpPr>
        <p:spPr bwMode="auto">
          <a:xfrm flipH="1">
            <a:off x="4403727" y="4489443"/>
            <a:ext cx="1055688" cy="620713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790" name="Text Box 12"/>
          <p:cNvSpPr txBox="1">
            <a:spLocks noChangeArrowheads="1"/>
          </p:cNvSpPr>
          <p:nvPr/>
        </p:nvSpPr>
        <p:spPr bwMode="auto">
          <a:xfrm>
            <a:off x="161925" y="3890996"/>
            <a:ext cx="673100" cy="40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time</a:t>
            </a:r>
          </a:p>
        </p:txBody>
      </p:sp>
      <p:sp>
        <p:nvSpPr>
          <p:cNvPr id="53260" name="Line 8"/>
          <p:cNvSpPr>
            <a:spLocks noChangeShapeType="1"/>
          </p:cNvSpPr>
          <p:nvPr/>
        </p:nvSpPr>
        <p:spPr bwMode="auto">
          <a:xfrm>
            <a:off x="4556127" y="2083500"/>
            <a:ext cx="1095375" cy="5238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264" name="Line 14"/>
          <p:cNvSpPr>
            <a:spLocks noChangeShapeType="1"/>
          </p:cNvSpPr>
          <p:nvPr/>
        </p:nvSpPr>
        <p:spPr bwMode="auto">
          <a:xfrm flipH="1">
            <a:off x="4462465" y="2785000"/>
            <a:ext cx="1095375" cy="5238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793" name="Text Box 15"/>
          <p:cNvSpPr txBox="1">
            <a:spLocks noChangeArrowheads="1"/>
          </p:cNvSpPr>
          <p:nvPr/>
        </p:nvSpPr>
        <p:spPr bwMode="auto">
          <a:xfrm>
            <a:off x="5678311" y="1044927"/>
            <a:ext cx="32173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(contains text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, references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to 10 jpeg images)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sp>
        <p:nvSpPr>
          <p:cNvPr id="75794" name="Rectangle 3"/>
          <p:cNvSpPr>
            <a:spLocks noChangeArrowheads="1"/>
          </p:cNvSpPr>
          <p:nvPr/>
        </p:nvSpPr>
        <p:spPr bwMode="auto">
          <a:xfrm>
            <a:off x="409575" y="1383241"/>
            <a:ext cx="60356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65000"/>
              <a:buFont typeface="Wingdings" charset="2"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www.someSchool.edu/someDepartment/home.index</a:t>
            </a:r>
          </a:p>
        </p:txBody>
      </p:sp>
      <p:sp>
        <p:nvSpPr>
          <p:cNvPr id="20" name="Rectangle 6"/>
          <p:cNvSpPr txBox="1">
            <a:spLocks noChangeArrowheads="1"/>
          </p:cNvSpPr>
          <p:nvPr/>
        </p:nvSpPr>
        <p:spPr>
          <a:xfrm>
            <a:off x="476249" y="5110156"/>
            <a:ext cx="4430189" cy="15335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5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.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HTTP client receives response message containing html file, displays html.  Parsing html file, finds 10 referenced jpeg  objects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476247" y="6139041"/>
            <a:ext cx="4983167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6.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Steps 1-5 repeated for each of 10 jpeg objects</a:t>
            </a: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5266977" y="5145964"/>
            <a:ext cx="3810000" cy="51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4.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HTTP server closes TCP connection.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58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6" grpId="0" build="p"/>
      <p:bldP spid="53257" grpId="0"/>
      <p:bldP spid="53258" grpId="0"/>
      <p:bldP spid="53259" grpId="0"/>
      <p:bldP spid="53261" grpId="0" animBg="1"/>
      <p:bldP spid="53262" grpId="0" animBg="1"/>
      <p:bldP spid="53260" grpId="0" animBg="1"/>
      <p:bldP spid="53264" grpId="0" animBg="1"/>
      <p:bldP spid="20" grpId="0" build="p"/>
      <p:bldP spid="21" grpId="0"/>
      <p:bldP spid="2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Rectangle 2"/>
          <p:cNvSpPr>
            <a:spLocks noGrp="1" noChangeArrowheads="1"/>
          </p:cNvSpPr>
          <p:nvPr>
            <p:ph type="title"/>
          </p:nvPr>
        </p:nvSpPr>
        <p:spPr>
          <a:xfrm>
            <a:off x="242888" y="0"/>
            <a:ext cx="8517290" cy="925513"/>
          </a:xfrm>
        </p:spPr>
        <p:txBody>
          <a:bodyPr>
            <a:noAutofit/>
          </a:bodyPr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Non-persistent HTTP: response time</a:t>
            </a:r>
          </a:p>
        </p:txBody>
      </p:sp>
      <p:sp>
        <p:nvSpPr>
          <p:cNvPr id="7987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3552" y="1371778"/>
            <a:ext cx="4664076" cy="464820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charset="2"/>
              <a:buNone/>
            </a:pPr>
            <a:r>
              <a:rPr lang="en-US" altLang="en-US" sz="2400" dirty="0">
                <a:solidFill>
                  <a:srgbClr val="CC0000"/>
                </a:solidFill>
                <a:latin typeface="Calibri"/>
                <a:ea typeface="ＭＳ Ｐゴシック" charset="-128"/>
              </a:rPr>
              <a:t>RTT (Round </a:t>
            </a:r>
            <a:r>
              <a:rPr lang="en-US" altLang="en-US" sz="2400">
                <a:solidFill>
                  <a:srgbClr val="CC0000"/>
                </a:solidFill>
                <a:latin typeface="Calibri"/>
                <a:ea typeface="ＭＳ Ｐゴシック" charset="-128"/>
              </a:rPr>
              <a:t>Trip Time</a:t>
            </a:r>
            <a:r>
              <a:rPr lang="en-US" altLang="en-US" sz="2400" dirty="0">
                <a:solidFill>
                  <a:srgbClr val="CC0000"/>
                </a:solidFill>
                <a:latin typeface="Calibri"/>
                <a:ea typeface="ＭＳ Ｐゴシック" charset="-128"/>
              </a:rPr>
              <a:t>):</a:t>
            </a:r>
            <a:r>
              <a:rPr lang="en-US" altLang="en-US" sz="2400" dirty="0">
                <a:latin typeface="Calibri"/>
                <a:ea typeface="ＭＳ Ｐゴシック" charset="-128"/>
              </a:rPr>
              <a:t> time for a small packet to travel from client to server and back</a:t>
            </a:r>
          </a:p>
          <a:p>
            <a:pPr>
              <a:buFont typeface="Wingdings" charset="2"/>
              <a:buNone/>
            </a:pPr>
            <a:r>
              <a:rPr lang="en-US" altLang="en-US" sz="2400" dirty="0">
                <a:solidFill>
                  <a:srgbClr val="CC0000"/>
                </a:solidFill>
                <a:latin typeface="Calibri"/>
                <a:ea typeface="ＭＳ Ｐゴシック" charset="-128"/>
              </a:rPr>
              <a:t>HTTP response time: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one RTT to initiate TCP connection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one RTT for HTTP request and first few bytes of HTTP response to return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file transmission time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non-persistent HTTP response time    	</a:t>
            </a:r>
          </a:p>
          <a:p>
            <a:pPr lvl="1">
              <a:buNone/>
            </a:pPr>
            <a:r>
              <a:rPr lang="en-US" altLang="en-US" dirty="0">
                <a:latin typeface="Calibri"/>
                <a:ea typeface="ＭＳ Ｐゴシック" charset="-128"/>
              </a:rPr>
              <a:t> = 2RTT+ file transmission time</a:t>
            </a:r>
          </a:p>
          <a:p>
            <a:pPr>
              <a:buFont typeface="Wingdings" charset="2"/>
              <a:buNone/>
            </a:pPr>
            <a:endParaRPr lang="en-US" altLang="en-US" sz="2400" dirty="0">
              <a:latin typeface="Calibri"/>
              <a:ea typeface="ＭＳ Ｐゴシック" charset="-128"/>
            </a:endParaRPr>
          </a:p>
        </p:txBody>
      </p:sp>
      <p:pic>
        <p:nvPicPr>
          <p:cNvPr id="79875" name="Picture 42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4" y="668338"/>
            <a:ext cx="832104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8" name="Line 15"/>
          <p:cNvSpPr>
            <a:spLocks noChangeShapeType="1"/>
          </p:cNvSpPr>
          <p:nvPr/>
        </p:nvSpPr>
        <p:spPr bwMode="auto">
          <a:xfrm>
            <a:off x="6116638" y="2490788"/>
            <a:ext cx="0" cy="338328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879" name="Line 16"/>
          <p:cNvSpPr>
            <a:spLocks noChangeShapeType="1"/>
          </p:cNvSpPr>
          <p:nvPr/>
        </p:nvSpPr>
        <p:spPr bwMode="auto">
          <a:xfrm>
            <a:off x="7807325" y="2484438"/>
            <a:ext cx="0" cy="338328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880" name="Line 17"/>
          <p:cNvSpPr>
            <a:spLocks noChangeShapeType="1"/>
          </p:cNvSpPr>
          <p:nvPr/>
        </p:nvSpPr>
        <p:spPr bwMode="auto">
          <a:xfrm>
            <a:off x="6130925" y="2722563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881" name="Line 18"/>
          <p:cNvSpPr>
            <a:spLocks noChangeShapeType="1"/>
          </p:cNvSpPr>
          <p:nvPr/>
        </p:nvSpPr>
        <p:spPr bwMode="auto">
          <a:xfrm flipH="1">
            <a:off x="6116638" y="3160713"/>
            <a:ext cx="1673225" cy="403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882" name="Line 19"/>
          <p:cNvSpPr>
            <a:spLocks noChangeShapeType="1"/>
          </p:cNvSpPr>
          <p:nvPr/>
        </p:nvSpPr>
        <p:spPr bwMode="auto">
          <a:xfrm>
            <a:off x="6124575" y="3668713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883" name="Line 20"/>
          <p:cNvSpPr>
            <a:spLocks noChangeShapeType="1"/>
          </p:cNvSpPr>
          <p:nvPr/>
        </p:nvSpPr>
        <p:spPr bwMode="auto">
          <a:xfrm flipH="1">
            <a:off x="6140450" y="4151313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884" name="AutoShape 21"/>
          <p:cNvSpPr>
            <a:spLocks/>
          </p:cNvSpPr>
          <p:nvPr/>
        </p:nvSpPr>
        <p:spPr bwMode="auto">
          <a:xfrm>
            <a:off x="7886700" y="4067175"/>
            <a:ext cx="74613" cy="182563"/>
          </a:xfrm>
          <a:prstGeom prst="rightBrace">
            <a:avLst>
              <a:gd name="adj1" fmla="val 2039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9885" name="Text Box 22"/>
          <p:cNvSpPr txBox="1">
            <a:spLocks noChangeArrowheads="1"/>
          </p:cNvSpPr>
          <p:nvPr/>
        </p:nvSpPr>
        <p:spPr bwMode="auto">
          <a:xfrm>
            <a:off x="7916863" y="3763963"/>
            <a:ext cx="9652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time to 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transmit 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file</a:t>
            </a:r>
          </a:p>
        </p:txBody>
      </p:sp>
      <p:sp>
        <p:nvSpPr>
          <p:cNvPr id="79886" name="Line 23"/>
          <p:cNvSpPr>
            <a:spLocks noChangeShapeType="1"/>
          </p:cNvSpPr>
          <p:nvPr/>
        </p:nvSpPr>
        <p:spPr bwMode="auto">
          <a:xfrm>
            <a:off x="5726113" y="2697163"/>
            <a:ext cx="390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887" name="Text Box 24"/>
          <p:cNvSpPr txBox="1">
            <a:spLocks noChangeArrowheads="1"/>
          </p:cNvSpPr>
          <p:nvPr/>
        </p:nvSpPr>
        <p:spPr bwMode="auto">
          <a:xfrm>
            <a:off x="4595813" y="2409825"/>
            <a:ext cx="1122102" cy="51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initiate TCP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connection</a:t>
            </a:r>
          </a:p>
        </p:txBody>
      </p:sp>
      <p:sp>
        <p:nvSpPr>
          <p:cNvPr id="79888" name="AutoShape 25"/>
          <p:cNvSpPr>
            <a:spLocks/>
          </p:cNvSpPr>
          <p:nvPr/>
        </p:nvSpPr>
        <p:spPr bwMode="auto">
          <a:xfrm>
            <a:off x="5861050" y="2747963"/>
            <a:ext cx="128588" cy="803275"/>
          </a:xfrm>
          <a:prstGeom prst="leftBrace">
            <a:avLst>
              <a:gd name="adj1" fmla="val 5205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9889" name="Text Box 26"/>
          <p:cNvSpPr txBox="1">
            <a:spLocks noChangeArrowheads="1"/>
          </p:cNvSpPr>
          <p:nvPr/>
        </p:nvSpPr>
        <p:spPr bwMode="auto">
          <a:xfrm>
            <a:off x="5378450" y="2959100"/>
            <a:ext cx="57785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RTT</a:t>
            </a:r>
          </a:p>
        </p:txBody>
      </p:sp>
      <p:sp>
        <p:nvSpPr>
          <p:cNvPr id="79890" name="Line 27"/>
          <p:cNvSpPr>
            <a:spLocks noChangeShapeType="1"/>
          </p:cNvSpPr>
          <p:nvPr/>
        </p:nvSpPr>
        <p:spPr bwMode="auto">
          <a:xfrm>
            <a:off x="5775325" y="3602038"/>
            <a:ext cx="354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891" name="Text Box 28"/>
          <p:cNvSpPr txBox="1">
            <a:spLocks noChangeArrowheads="1"/>
          </p:cNvSpPr>
          <p:nvPr/>
        </p:nvSpPr>
        <p:spPr bwMode="auto">
          <a:xfrm>
            <a:off x="5024438" y="3302000"/>
            <a:ext cx="820866" cy="51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request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file</a:t>
            </a:r>
          </a:p>
        </p:txBody>
      </p:sp>
      <p:sp>
        <p:nvSpPr>
          <p:cNvPr id="79892" name="AutoShape 29"/>
          <p:cNvSpPr>
            <a:spLocks/>
          </p:cNvSpPr>
          <p:nvPr/>
        </p:nvSpPr>
        <p:spPr bwMode="auto">
          <a:xfrm>
            <a:off x="5867400" y="3657600"/>
            <a:ext cx="128588" cy="803275"/>
          </a:xfrm>
          <a:prstGeom prst="leftBrace">
            <a:avLst>
              <a:gd name="adj1" fmla="val 5205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9893" name="Text Box 30"/>
          <p:cNvSpPr txBox="1">
            <a:spLocks noChangeArrowheads="1"/>
          </p:cNvSpPr>
          <p:nvPr/>
        </p:nvSpPr>
        <p:spPr bwMode="auto">
          <a:xfrm>
            <a:off x="5397500" y="3881438"/>
            <a:ext cx="57785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RTT</a:t>
            </a:r>
          </a:p>
        </p:txBody>
      </p:sp>
      <p:sp>
        <p:nvSpPr>
          <p:cNvPr id="79894" name="Line 35"/>
          <p:cNvSpPr>
            <a:spLocks noChangeShapeType="1"/>
          </p:cNvSpPr>
          <p:nvPr/>
        </p:nvSpPr>
        <p:spPr bwMode="auto">
          <a:xfrm flipH="1">
            <a:off x="5786438" y="4591050"/>
            <a:ext cx="3429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895" name="Text Box 36"/>
          <p:cNvSpPr txBox="1">
            <a:spLocks noChangeArrowheads="1"/>
          </p:cNvSpPr>
          <p:nvPr/>
        </p:nvSpPr>
        <p:spPr bwMode="auto">
          <a:xfrm>
            <a:off x="5243513" y="4438650"/>
            <a:ext cx="893321" cy="51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file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received</a:t>
            </a:r>
          </a:p>
        </p:txBody>
      </p:sp>
      <p:sp>
        <p:nvSpPr>
          <p:cNvPr id="79896" name="Text Box 37"/>
          <p:cNvSpPr txBox="1">
            <a:spLocks noChangeArrowheads="1"/>
          </p:cNvSpPr>
          <p:nvPr/>
        </p:nvSpPr>
        <p:spPr bwMode="auto">
          <a:xfrm>
            <a:off x="5891213" y="5845178"/>
            <a:ext cx="56832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time</a:t>
            </a:r>
          </a:p>
        </p:txBody>
      </p:sp>
      <p:sp>
        <p:nvSpPr>
          <p:cNvPr id="79897" name="Text Box 38"/>
          <p:cNvSpPr txBox="1">
            <a:spLocks noChangeArrowheads="1"/>
          </p:cNvSpPr>
          <p:nvPr/>
        </p:nvSpPr>
        <p:spPr bwMode="auto">
          <a:xfrm>
            <a:off x="7569200" y="5827716"/>
            <a:ext cx="568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time</a:t>
            </a:r>
          </a:p>
        </p:txBody>
      </p:sp>
      <p:grpSp>
        <p:nvGrpSpPr>
          <p:cNvPr id="79898" name="Group 43"/>
          <p:cNvGrpSpPr>
            <a:grpSpLocks/>
          </p:cNvGrpSpPr>
          <p:nvPr/>
        </p:nvGrpSpPr>
        <p:grpSpPr bwMode="auto">
          <a:xfrm>
            <a:off x="7607300" y="1717675"/>
            <a:ext cx="423863" cy="684213"/>
            <a:chOff x="4140" y="429"/>
            <a:chExt cx="1425" cy="2396"/>
          </a:xfrm>
        </p:grpSpPr>
        <p:sp>
          <p:nvSpPr>
            <p:cNvPr id="79902" name="Freeform 44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903" name="Rectangle 45"/>
            <p:cNvSpPr>
              <a:spLocks noChangeArrowheads="1"/>
            </p:cNvSpPr>
            <p:nvPr/>
          </p:nvSpPr>
          <p:spPr bwMode="auto">
            <a:xfrm>
              <a:off x="4204" y="429"/>
              <a:ext cx="1051" cy="2285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9904" name="Freeform 46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905" name="Freeform 47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906" name="Rectangle 48"/>
            <p:cNvSpPr>
              <a:spLocks noChangeArrowheads="1"/>
            </p:cNvSpPr>
            <p:nvPr/>
          </p:nvSpPr>
          <p:spPr bwMode="auto">
            <a:xfrm>
              <a:off x="4209" y="690"/>
              <a:ext cx="598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79907" name="Group 49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79932" name="AutoShape 50"/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26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79933" name="AutoShape 51"/>
              <p:cNvSpPr>
                <a:spLocks noChangeArrowheads="1"/>
              </p:cNvSpPr>
              <p:nvPr/>
            </p:nvSpPr>
            <p:spPr bwMode="auto">
              <a:xfrm>
                <a:off x="627" y="2584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79908" name="Rectangle 52"/>
            <p:cNvSpPr>
              <a:spLocks noChangeArrowheads="1"/>
            </p:cNvSpPr>
            <p:nvPr/>
          </p:nvSpPr>
          <p:spPr bwMode="auto">
            <a:xfrm>
              <a:off x="4225" y="1018"/>
              <a:ext cx="592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79909" name="Group 53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79930" name="AutoShape 54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6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79931" name="AutoShape 55"/>
              <p:cNvSpPr>
                <a:spLocks noChangeArrowheads="1"/>
              </p:cNvSpPr>
              <p:nvPr/>
            </p:nvSpPr>
            <p:spPr bwMode="auto">
              <a:xfrm>
                <a:off x="629" y="2587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79910" name="Rectangle 56"/>
            <p:cNvSpPr>
              <a:spLocks noChangeArrowheads="1"/>
            </p:cNvSpPr>
            <p:nvPr/>
          </p:nvSpPr>
          <p:spPr bwMode="auto">
            <a:xfrm>
              <a:off x="4215" y="1357"/>
              <a:ext cx="598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9911" name="Rectangle 57"/>
            <p:cNvSpPr>
              <a:spLocks noChangeArrowheads="1"/>
            </p:cNvSpPr>
            <p:nvPr/>
          </p:nvSpPr>
          <p:spPr bwMode="auto">
            <a:xfrm>
              <a:off x="4225" y="1658"/>
              <a:ext cx="598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79912" name="Group 58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79928" name="AutoShape 59"/>
              <p:cNvSpPr>
                <a:spLocks noChangeArrowheads="1"/>
              </p:cNvSpPr>
              <p:nvPr/>
            </p:nvSpPr>
            <p:spPr bwMode="auto">
              <a:xfrm>
                <a:off x="611" y="2581"/>
                <a:ext cx="731" cy="12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79929" name="AutoShape 60"/>
              <p:cNvSpPr>
                <a:spLocks noChangeArrowheads="1"/>
              </p:cNvSpPr>
              <p:nvPr/>
            </p:nvSpPr>
            <p:spPr bwMode="auto">
              <a:xfrm>
                <a:off x="624" y="2586"/>
                <a:ext cx="698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79913" name="Freeform 61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9914" name="Group 62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79926" name="AutoShape 63"/>
              <p:cNvSpPr>
                <a:spLocks noChangeArrowheads="1"/>
              </p:cNvSpPr>
              <p:nvPr/>
            </p:nvSpPr>
            <p:spPr bwMode="auto">
              <a:xfrm>
                <a:off x="612" y="2576"/>
                <a:ext cx="725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79927" name="AutoShape 64"/>
              <p:cNvSpPr>
                <a:spLocks noChangeArrowheads="1"/>
              </p:cNvSpPr>
              <p:nvPr/>
            </p:nvSpPr>
            <p:spPr bwMode="auto">
              <a:xfrm>
                <a:off x="626" y="2587"/>
                <a:ext cx="691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79915" name="Rectangle 65"/>
            <p:cNvSpPr>
              <a:spLocks noChangeArrowheads="1"/>
            </p:cNvSpPr>
            <p:nvPr/>
          </p:nvSpPr>
          <p:spPr bwMode="auto">
            <a:xfrm>
              <a:off x="5250" y="429"/>
              <a:ext cx="69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9916" name="Freeform 66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917" name="Freeform 67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918" name="Oval 68"/>
            <p:cNvSpPr>
              <a:spLocks noChangeArrowheads="1"/>
            </p:cNvSpPr>
            <p:nvPr/>
          </p:nvSpPr>
          <p:spPr bwMode="auto">
            <a:xfrm>
              <a:off x="5517" y="2614"/>
              <a:ext cx="48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9919" name="Freeform 69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920" name="AutoShape 70"/>
            <p:cNvSpPr>
              <a:spLocks noChangeArrowheads="1"/>
            </p:cNvSpPr>
            <p:nvPr/>
          </p:nvSpPr>
          <p:spPr bwMode="auto">
            <a:xfrm>
              <a:off x="4140" y="2680"/>
              <a:ext cx="1201" cy="145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9921" name="AutoShape 71"/>
            <p:cNvSpPr>
              <a:spLocks noChangeArrowheads="1"/>
            </p:cNvSpPr>
            <p:nvPr/>
          </p:nvSpPr>
          <p:spPr bwMode="auto">
            <a:xfrm>
              <a:off x="4204" y="2708"/>
              <a:ext cx="1073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9922" name="Oval 72"/>
            <p:cNvSpPr>
              <a:spLocks noChangeArrowheads="1"/>
            </p:cNvSpPr>
            <p:nvPr/>
          </p:nvSpPr>
          <p:spPr bwMode="auto">
            <a:xfrm>
              <a:off x="4305" y="2380"/>
              <a:ext cx="160" cy="14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9923" name="Oval 73"/>
            <p:cNvSpPr>
              <a:spLocks noChangeArrowheads="1"/>
            </p:cNvSpPr>
            <p:nvPr/>
          </p:nvSpPr>
          <p:spPr bwMode="auto">
            <a:xfrm>
              <a:off x="4487" y="2386"/>
              <a:ext cx="160" cy="13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9924" name="Oval 74"/>
            <p:cNvSpPr>
              <a:spLocks noChangeArrowheads="1"/>
            </p:cNvSpPr>
            <p:nvPr/>
          </p:nvSpPr>
          <p:spPr bwMode="auto">
            <a:xfrm>
              <a:off x="4663" y="2380"/>
              <a:ext cx="155" cy="139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79925" name="Rectangle 75"/>
            <p:cNvSpPr>
              <a:spLocks noChangeArrowheads="1"/>
            </p:cNvSpPr>
            <p:nvPr/>
          </p:nvSpPr>
          <p:spPr bwMode="auto">
            <a:xfrm>
              <a:off x="5063" y="1835"/>
              <a:ext cx="85" cy="762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79899" name="Group 76"/>
          <p:cNvGrpSpPr>
            <a:grpSpLocks/>
          </p:cNvGrpSpPr>
          <p:nvPr/>
        </p:nvGrpSpPr>
        <p:grpSpPr bwMode="auto">
          <a:xfrm>
            <a:off x="5605463" y="1739900"/>
            <a:ext cx="698500" cy="709613"/>
            <a:chOff x="-44" y="1473"/>
            <a:chExt cx="981" cy="1105"/>
          </a:xfrm>
        </p:grpSpPr>
        <p:pic>
          <p:nvPicPr>
            <p:cNvPr id="79900" name="Picture 77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901" name="Freeform 7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</a:t>
            </a:r>
            <a:fld id="{6BDA39AF-423E-834C-86D0-767B544CD73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08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7" grpId="0" uiExpand="1" build="p"/>
      <p:bldP spid="79880" grpId="0" animBg="1"/>
      <p:bldP spid="79881" grpId="0" animBg="1"/>
      <p:bldP spid="79882" grpId="0" animBg="1"/>
      <p:bldP spid="79883" grpId="0" animBg="1"/>
      <p:bldP spid="79884" grpId="0" animBg="1"/>
      <p:bldP spid="79885" grpId="0"/>
      <p:bldP spid="79887" grpId="0"/>
      <p:bldP spid="79888" grpId="0" animBg="1"/>
      <p:bldP spid="79889" grpId="0"/>
      <p:bldP spid="79890" grpId="0" animBg="1"/>
      <p:bldP spid="79891" grpId="0"/>
      <p:bldP spid="79892" grpId="0" animBg="1"/>
      <p:bldP spid="79893" grpId="0"/>
      <p:bldP spid="79894" grpId="0" animBg="1"/>
      <p:bldP spid="7989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r>
              <a:rPr lang="en-US" sz="3200" b="0" dirty="0">
                <a:latin typeface="Lucida Bright" panose="02040602050505020304" pitchFamily="18" charset="77"/>
              </a:rPr>
              <a:t>Sub-prefix hijack</a:t>
            </a:r>
          </a:p>
        </p:txBody>
      </p:sp>
      <p:sp>
        <p:nvSpPr>
          <p:cNvPr id="251" name="Rectangle 250"/>
          <p:cNvSpPr/>
          <p:nvPr/>
        </p:nvSpPr>
        <p:spPr>
          <a:xfrm>
            <a:off x="609600" y="754559"/>
            <a:ext cx="7848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5088" marR="0" lvl="1" indent="-6508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rPr>
              <a:t>But here’s what Pakistan ended up doing…</a:t>
            </a:r>
          </a:p>
        </p:txBody>
      </p:sp>
      <p:grpSp>
        <p:nvGrpSpPr>
          <p:cNvPr id="2" name="Group 47"/>
          <p:cNvGrpSpPr/>
          <p:nvPr/>
        </p:nvGrpSpPr>
        <p:grpSpPr>
          <a:xfrm>
            <a:off x="152400" y="1524000"/>
            <a:ext cx="8763000" cy="4419600"/>
            <a:chOff x="381000" y="1524000"/>
            <a:chExt cx="8763000" cy="4419600"/>
          </a:xfrm>
        </p:grpSpPr>
        <p:sp>
          <p:nvSpPr>
            <p:cNvPr id="255" name="Cloud 254"/>
            <p:cNvSpPr/>
            <p:nvPr/>
          </p:nvSpPr>
          <p:spPr bwMode="auto">
            <a:xfrm>
              <a:off x="381000" y="3810000"/>
              <a:ext cx="1524000" cy="762000"/>
            </a:xfrm>
            <a:prstGeom prst="cloud">
              <a:avLst/>
            </a:prstGeom>
            <a:solidFill>
              <a:srgbClr val="CC9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YouTube</a:t>
              </a:r>
            </a:p>
          </p:txBody>
        </p:sp>
        <p:sp>
          <p:nvSpPr>
            <p:cNvPr id="257" name="Cloud 256"/>
            <p:cNvSpPr/>
            <p:nvPr/>
          </p:nvSpPr>
          <p:spPr bwMode="auto">
            <a:xfrm>
              <a:off x="6477000" y="3506498"/>
              <a:ext cx="2057400" cy="1066800"/>
            </a:xfrm>
            <a:prstGeom prst="cloud">
              <a:avLst/>
            </a:prstGeom>
            <a:solidFill>
              <a:srgbClr val="CC9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Pakistan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Telecom</a:t>
              </a:r>
            </a:p>
          </p:txBody>
        </p:sp>
        <p:cxnSp>
          <p:nvCxnSpPr>
            <p:cNvPr id="280" name="Straight Connector 160"/>
            <p:cNvCxnSpPr>
              <a:cxnSpLocks noChangeShapeType="1"/>
              <a:stCxn id="257" idx="3"/>
            </p:cNvCxnSpPr>
            <p:nvPr/>
          </p:nvCxnSpPr>
          <p:spPr bwMode="auto">
            <a:xfrm rot="5400000" flipH="1" flipV="1">
              <a:off x="7284054" y="3345847"/>
              <a:ext cx="443293" cy="0"/>
            </a:xfrm>
            <a:prstGeom prst="line">
              <a:avLst/>
            </a:prstGeom>
            <a:noFill/>
            <a:ln w="57150" algn="ctr">
              <a:solidFill>
                <a:srgbClr val="008000"/>
              </a:solidFill>
              <a:round/>
              <a:headEnd/>
              <a:tailEnd type="stealth"/>
            </a:ln>
          </p:spPr>
        </p:cxnSp>
        <p:cxnSp>
          <p:nvCxnSpPr>
            <p:cNvPr id="320" name="Straight Connector 160"/>
            <p:cNvCxnSpPr>
              <a:cxnSpLocks noChangeShapeType="1"/>
              <a:stCxn id="255" idx="3"/>
            </p:cNvCxnSpPr>
            <p:nvPr/>
          </p:nvCxnSpPr>
          <p:spPr bwMode="auto">
            <a:xfrm rot="5400000" flipH="1" flipV="1">
              <a:off x="1235516" y="3336484"/>
              <a:ext cx="424568" cy="609600"/>
            </a:xfrm>
            <a:prstGeom prst="line">
              <a:avLst/>
            </a:prstGeom>
            <a:noFill/>
            <a:ln w="57150" algn="ctr">
              <a:solidFill>
                <a:srgbClr val="008000"/>
              </a:solidFill>
              <a:round/>
              <a:headEnd/>
              <a:tailEnd type="stealth"/>
            </a:ln>
          </p:spPr>
        </p:cxnSp>
        <p:sp>
          <p:nvSpPr>
            <p:cNvPr id="323" name="Cloud 322"/>
            <p:cNvSpPr/>
            <p:nvPr/>
          </p:nvSpPr>
          <p:spPr bwMode="auto">
            <a:xfrm>
              <a:off x="1447800" y="1524000"/>
              <a:ext cx="6629400" cy="2438400"/>
            </a:xfrm>
            <a:prstGeom prst="cloud">
              <a:avLst/>
            </a:prstGeom>
            <a:solidFill>
              <a:srgbClr val="CCFF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“The Internet”</a:t>
              </a:r>
            </a:p>
          </p:txBody>
        </p:sp>
        <p:sp>
          <p:nvSpPr>
            <p:cNvPr id="33" name="Cloud 32"/>
            <p:cNvSpPr/>
            <p:nvPr/>
          </p:nvSpPr>
          <p:spPr bwMode="auto">
            <a:xfrm>
              <a:off x="4343400" y="4800600"/>
              <a:ext cx="1524000" cy="762000"/>
            </a:xfrm>
            <a:prstGeom prst="cloud">
              <a:avLst/>
            </a:prstGeom>
            <a:solidFill>
              <a:srgbClr val="CC9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Telnor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 Pakistan</a:t>
              </a:r>
            </a:p>
          </p:txBody>
        </p:sp>
        <p:cxnSp>
          <p:nvCxnSpPr>
            <p:cNvPr id="34" name="Straight Connector 160"/>
            <p:cNvCxnSpPr>
              <a:cxnSpLocks noChangeShapeType="1"/>
              <a:stCxn id="33" idx="3"/>
            </p:cNvCxnSpPr>
            <p:nvPr/>
          </p:nvCxnSpPr>
          <p:spPr bwMode="auto">
            <a:xfrm rot="5400000" flipH="1" flipV="1">
              <a:off x="5502716" y="3793684"/>
              <a:ext cx="653168" cy="1447800"/>
            </a:xfrm>
            <a:prstGeom prst="line">
              <a:avLst/>
            </a:prstGeom>
            <a:noFill/>
            <a:ln w="57150" algn="ctr">
              <a:solidFill>
                <a:srgbClr val="008000"/>
              </a:solidFill>
              <a:round/>
              <a:headEnd/>
              <a:tailEnd type="stealth"/>
            </a:ln>
          </p:spPr>
        </p:cxnSp>
        <p:sp>
          <p:nvSpPr>
            <p:cNvPr id="38" name="Cloud 37"/>
            <p:cNvSpPr/>
            <p:nvPr/>
          </p:nvSpPr>
          <p:spPr bwMode="auto">
            <a:xfrm>
              <a:off x="6019800" y="5181600"/>
              <a:ext cx="1676400" cy="762000"/>
            </a:xfrm>
            <a:prstGeom prst="cloud">
              <a:avLst/>
            </a:prstGeom>
            <a:solidFill>
              <a:srgbClr val="CC9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Aga Khan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University</a:t>
              </a:r>
            </a:p>
          </p:txBody>
        </p:sp>
        <p:sp>
          <p:nvSpPr>
            <p:cNvPr id="40" name="Cloud 39"/>
            <p:cNvSpPr/>
            <p:nvPr/>
          </p:nvSpPr>
          <p:spPr bwMode="auto">
            <a:xfrm>
              <a:off x="7620000" y="4648200"/>
              <a:ext cx="1524000" cy="762000"/>
            </a:xfrm>
            <a:prstGeom prst="cloud">
              <a:avLst/>
            </a:prstGeom>
            <a:solidFill>
              <a:srgbClr val="CC9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Multinet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/>
                  <a:ea typeface="ＭＳ Ｐゴシック"/>
                  <a:cs typeface="+mn-cs"/>
                </a:rPr>
                <a:t>Pakistan</a:t>
              </a:r>
            </a:p>
          </p:txBody>
        </p:sp>
        <p:cxnSp>
          <p:nvCxnSpPr>
            <p:cNvPr id="42" name="Straight Connector 160"/>
            <p:cNvCxnSpPr>
              <a:cxnSpLocks noChangeShapeType="1"/>
              <a:stCxn id="38" idx="3"/>
            </p:cNvCxnSpPr>
            <p:nvPr/>
          </p:nvCxnSpPr>
          <p:spPr bwMode="auto">
            <a:xfrm rot="5400000" flipH="1" flipV="1">
              <a:off x="6645716" y="4631884"/>
              <a:ext cx="805568" cy="381000"/>
            </a:xfrm>
            <a:prstGeom prst="line">
              <a:avLst/>
            </a:prstGeom>
            <a:noFill/>
            <a:ln w="57150" algn="ctr">
              <a:solidFill>
                <a:srgbClr val="008000"/>
              </a:solidFill>
              <a:round/>
              <a:headEnd/>
              <a:tailEnd type="stealth"/>
            </a:ln>
          </p:spPr>
        </p:cxnSp>
        <p:cxnSp>
          <p:nvCxnSpPr>
            <p:cNvPr id="45" name="Straight Connector 160"/>
            <p:cNvCxnSpPr>
              <a:cxnSpLocks noChangeShapeType="1"/>
              <a:stCxn id="40" idx="3"/>
            </p:cNvCxnSpPr>
            <p:nvPr/>
          </p:nvCxnSpPr>
          <p:spPr bwMode="auto">
            <a:xfrm rot="16200000" flipV="1">
              <a:off x="8131616" y="4441384"/>
              <a:ext cx="424568" cy="76200"/>
            </a:xfrm>
            <a:prstGeom prst="line">
              <a:avLst/>
            </a:prstGeom>
            <a:noFill/>
            <a:ln w="57150" algn="ctr">
              <a:solidFill>
                <a:srgbClr val="008000"/>
              </a:solidFill>
              <a:round/>
              <a:headEnd/>
              <a:tailEnd type="stealth"/>
            </a:ln>
          </p:spPr>
        </p:cxnSp>
      </p:grpSp>
      <p:sp>
        <p:nvSpPr>
          <p:cNvPr id="366" name="AutoShape 149"/>
          <p:cNvSpPr>
            <a:spLocks noChangeArrowheads="1"/>
          </p:cNvSpPr>
          <p:nvPr/>
        </p:nvSpPr>
        <p:spPr bwMode="auto">
          <a:xfrm>
            <a:off x="2209800" y="3810000"/>
            <a:ext cx="2985654" cy="762000"/>
          </a:xfrm>
          <a:prstGeom prst="wedgeRoundRectCallout">
            <a:avLst>
              <a:gd name="adj1" fmla="val -89515"/>
              <a:gd name="adj2" fmla="val -62510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rPr>
              <a:t>I’m YouTube: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rPr>
              <a:t>IP 208.65.152.0 / 22</a:t>
            </a:r>
          </a:p>
        </p:txBody>
      </p:sp>
      <p:sp>
        <p:nvSpPr>
          <p:cNvPr id="380" name="Line 151"/>
          <p:cNvSpPr>
            <a:spLocks noChangeShapeType="1"/>
          </p:cNvSpPr>
          <p:nvPr/>
        </p:nvSpPr>
        <p:spPr bwMode="auto">
          <a:xfrm>
            <a:off x="8077200" y="4191000"/>
            <a:ext cx="76200" cy="457200"/>
          </a:xfrm>
          <a:prstGeom prst="line">
            <a:avLst/>
          </a:prstGeom>
          <a:noFill/>
          <a:ln w="127000">
            <a:solidFill>
              <a:schemeClr val="accent6">
                <a:lumMod val="50000"/>
              </a:schemeClr>
            </a:solidFill>
            <a:round/>
            <a:headEnd type="triangle" w="med" len="med"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sp>
        <p:nvSpPr>
          <p:cNvPr id="49" name="Line 151"/>
          <p:cNvSpPr>
            <a:spLocks noChangeShapeType="1"/>
          </p:cNvSpPr>
          <p:nvPr/>
        </p:nvSpPr>
        <p:spPr bwMode="auto">
          <a:xfrm flipH="1">
            <a:off x="4876800" y="4191000"/>
            <a:ext cx="1371600" cy="609600"/>
          </a:xfrm>
          <a:prstGeom prst="line">
            <a:avLst/>
          </a:prstGeom>
          <a:noFill/>
          <a:ln w="127000">
            <a:solidFill>
              <a:schemeClr val="accent6">
                <a:lumMod val="50000"/>
              </a:schemeClr>
            </a:solidFill>
            <a:round/>
            <a:headEnd type="triangle" w="med" len="med"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sp>
        <p:nvSpPr>
          <p:cNvPr id="50" name="Line 151"/>
          <p:cNvSpPr>
            <a:spLocks noChangeShapeType="1"/>
          </p:cNvSpPr>
          <p:nvPr/>
        </p:nvSpPr>
        <p:spPr bwMode="auto">
          <a:xfrm flipH="1">
            <a:off x="6629400" y="4419600"/>
            <a:ext cx="381000" cy="762000"/>
          </a:xfrm>
          <a:prstGeom prst="line">
            <a:avLst/>
          </a:prstGeom>
          <a:noFill/>
          <a:ln w="127000">
            <a:solidFill>
              <a:schemeClr val="accent6">
                <a:lumMod val="50000"/>
              </a:schemeClr>
            </a:solidFill>
            <a:round/>
            <a:headEnd type="triangle" w="med" len="med"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76200" y="1371600"/>
            <a:ext cx="7285182" cy="2687782"/>
            <a:chOff x="76200" y="1371600"/>
            <a:chExt cx="7285182" cy="2687782"/>
          </a:xfrm>
        </p:grpSpPr>
        <p:sp>
          <p:nvSpPr>
            <p:cNvPr id="30" name="Freeform 29"/>
            <p:cNvSpPr/>
            <p:nvPr/>
          </p:nvSpPr>
          <p:spPr bwMode="auto">
            <a:xfrm>
              <a:off x="1343891" y="1524000"/>
              <a:ext cx="6017491" cy="2050473"/>
            </a:xfrm>
            <a:custGeom>
              <a:avLst/>
              <a:gdLst>
                <a:gd name="connsiteX0" fmla="*/ 0 w 6017491"/>
                <a:gd name="connsiteY0" fmla="*/ 0 h 2050473"/>
                <a:gd name="connsiteX1" fmla="*/ 1690254 w 6017491"/>
                <a:gd name="connsiteY1" fmla="*/ 928255 h 2050473"/>
                <a:gd name="connsiteX2" fmla="*/ 4100945 w 6017491"/>
                <a:gd name="connsiteY2" fmla="*/ 886691 h 2050473"/>
                <a:gd name="connsiteX3" fmla="*/ 5708073 w 6017491"/>
                <a:gd name="connsiteY3" fmla="*/ 1524000 h 2050473"/>
                <a:gd name="connsiteX4" fmla="*/ 5957454 w 6017491"/>
                <a:gd name="connsiteY4" fmla="*/ 2050473 h 2050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17491" h="2050473">
                  <a:moveTo>
                    <a:pt x="0" y="0"/>
                  </a:moveTo>
                  <a:cubicBezTo>
                    <a:pt x="503381" y="390236"/>
                    <a:pt x="1006763" y="780473"/>
                    <a:pt x="1690254" y="928255"/>
                  </a:cubicBezTo>
                  <a:cubicBezTo>
                    <a:pt x="2373745" y="1076037"/>
                    <a:pt x="3431309" y="787400"/>
                    <a:pt x="4100945" y="886691"/>
                  </a:cubicBezTo>
                  <a:cubicBezTo>
                    <a:pt x="4770581" y="985982"/>
                    <a:pt x="5398655" y="1330036"/>
                    <a:pt x="5708073" y="1524000"/>
                  </a:cubicBezTo>
                  <a:cubicBezTo>
                    <a:pt x="6017491" y="1717964"/>
                    <a:pt x="5987472" y="1884218"/>
                    <a:pt x="5957454" y="2050473"/>
                  </a:cubicBezTo>
                </a:path>
              </a:pathLst>
            </a:custGeom>
            <a:noFill/>
            <a:ln w="1270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+mn-cs"/>
              </a:endParaRPr>
            </a:p>
          </p:txBody>
        </p:sp>
        <p:sp>
          <p:nvSpPr>
            <p:cNvPr id="31" name="Freeform 30"/>
            <p:cNvSpPr/>
            <p:nvPr/>
          </p:nvSpPr>
          <p:spPr bwMode="auto">
            <a:xfrm>
              <a:off x="76200" y="2479964"/>
              <a:ext cx="2964873" cy="653472"/>
            </a:xfrm>
            <a:custGeom>
              <a:avLst/>
              <a:gdLst>
                <a:gd name="connsiteX0" fmla="*/ 0 w 2964873"/>
                <a:gd name="connsiteY0" fmla="*/ 318654 h 653472"/>
                <a:gd name="connsiteX1" fmla="*/ 1177637 w 2964873"/>
                <a:gd name="connsiteY1" fmla="*/ 623454 h 653472"/>
                <a:gd name="connsiteX2" fmla="*/ 2022764 w 2964873"/>
                <a:gd name="connsiteY2" fmla="*/ 498763 h 653472"/>
                <a:gd name="connsiteX3" fmla="*/ 2964873 w 2964873"/>
                <a:gd name="connsiteY3" fmla="*/ 0 h 653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4873" h="653472">
                  <a:moveTo>
                    <a:pt x="0" y="318654"/>
                  </a:moveTo>
                  <a:cubicBezTo>
                    <a:pt x="420255" y="456045"/>
                    <a:pt x="840510" y="593436"/>
                    <a:pt x="1177637" y="623454"/>
                  </a:cubicBezTo>
                  <a:cubicBezTo>
                    <a:pt x="1514764" y="653472"/>
                    <a:pt x="1724891" y="602672"/>
                    <a:pt x="2022764" y="498763"/>
                  </a:cubicBezTo>
                  <a:cubicBezTo>
                    <a:pt x="2320637" y="394854"/>
                    <a:pt x="2642755" y="197427"/>
                    <a:pt x="2964873" y="0"/>
                  </a:cubicBezTo>
                </a:path>
              </a:pathLst>
            </a:custGeom>
            <a:noFill/>
            <a:ln w="12700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+mn-cs"/>
              </a:endParaRPr>
            </a:p>
          </p:txBody>
        </p:sp>
        <p:sp>
          <p:nvSpPr>
            <p:cNvPr id="32" name="Freeform 31"/>
            <p:cNvSpPr/>
            <p:nvPr/>
          </p:nvSpPr>
          <p:spPr bwMode="auto">
            <a:xfrm>
              <a:off x="4862945" y="2604655"/>
              <a:ext cx="1233055" cy="1454727"/>
            </a:xfrm>
            <a:custGeom>
              <a:avLst/>
              <a:gdLst>
                <a:gd name="connsiteX0" fmla="*/ 0 w 1233055"/>
                <a:gd name="connsiteY0" fmla="*/ 1454727 h 1454727"/>
                <a:gd name="connsiteX1" fmla="*/ 277091 w 1233055"/>
                <a:gd name="connsiteY1" fmla="*/ 706581 h 1454727"/>
                <a:gd name="connsiteX2" fmla="*/ 692728 w 1233055"/>
                <a:gd name="connsiteY2" fmla="*/ 387927 h 1454727"/>
                <a:gd name="connsiteX3" fmla="*/ 1233055 w 1233055"/>
                <a:gd name="connsiteY3" fmla="*/ 0 h 1454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3055" h="1454727">
                  <a:moveTo>
                    <a:pt x="0" y="1454727"/>
                  </a:moveTo>
                  <a:cubicBezTo>
                    <a:pt x="80818" y="1169554"/>
                    <a:pt x="161636" y="884381"/>
                    <a:pt x="277091" y="706581"/>
                  </a:cubicBezTo>
                  <a:cubicBezTo>
                    <a:pt x="392546" y="528781"/>
                    <a:pt x="533401" y="505690"/>
                    <a:pt x="692728" y="387927"/>
                  </a:cubicBezTo>
                  <a:cubicBezTo>
                    <a:pt x="852055" y="270164"/>
                    <a:pt x="1042555" y="135082"/>
                    <a:pt x="1233055" y="0"/>
                  </a:cubicBezTo>
                </a:path>
              </a:pathLst>
            </a:custGeom>
            <a:noFill/>
            <a:ln w="12700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+mn-cs"/>
              </a:endParaRPr>
            </a:p>
          </p:txBody>
        </p:sp>
        <p:sp>
          <p:nvSpPr>
            <p:cNvPr id="35" name="Freeform 34"/>
            <p:cNvSpPr/>
            <p:nvPr/>
          </p:nvSpPr>
          <p:spPr bwMode="auto">
            <a:xfrm>
              <a:off x="3276600" y="1371600"/>
              <a:ext cx="2445327" cy="1066800"/>
            </a:xfrm>
            <a:custGeom>
              <a:avLst/>
              <a:gdLst>
                <a:gd name="connsiteX0" fmla="*/ 0 w 2826327"/>
                <a:gd name="connsiteY0" fmla="*/ 0 h 1371600"/>
                <a:gd name="connsiteX1" fmla="*/ 1108363 w 2826327"/>
                <a:gd name="connsiteY1" fmla="*/ 665018 h 1371600"/>
                <a:gd name="connsiteX2" fmla="*/ 2105891 w 2826327"/>
                <a:gd name="connsiteY2" fmla="*/ 775855 h 1371600"/>
                <a:gd name="connsiteX3" fmla="*/ 2826327 w 2826327"/>
                <a:gd name="connsiteY3" fmla="*/ 1371600 h 1371600"/>
                <a:gd name="connsiteX4" fmla="*/ 2826327 w 2826327"/>
                <a:gd name="connsiteY4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6327" h="1371600">
                  <a:moveTo>
                    <a:pt x="0" y="0"/>
                  </a:moveTo>
                  <a:cubicBezTo>
                    <a:pt x="378690" y="267854"/>
                    <a:pt x="757381" y="535709"/>
                    <a:pt x="1108363" y="665018"/>
                  </a:cubicBezTo>
                  <a:cubicBezTo>
                    <a:pt x="1459345" y="794327"/>
                    <a:pt x="1819564" y="658091"/>
                    <a:pt x="2105891" y="775855"/>
                  </a:cubicBezTo>
                  <a:cubicBezTo>
                    <a:pt x="2392218" y="893619"/>
                    <a:pt x="2826327" y="1371600"/>
                    <a:pt x="2826327" y="1371600"/>
                  </a:cubicBezTo>
                  <a:lnTo>
                    <a:pt x="2826327" y="1371600"/>
                  </a:lnTo>
                </a:path>
              </a:pathLst>
            </a:custGeom>
            <a:noFill/>
            <a:ln w="12700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+mn-cs"/>
              </a:endParaRPr>
            </a:p>
          </p:txBody>
        </p:sp>
      </p:grpSp>
      <p:sp>
        <p:nvSpPr>
          <p:cNvPr id="29" name="AutoShape 149"/>
          <p:cNvSpPr>
            <a:spLocks noChangeArrowheads="1"/>
          </p:cNvSpPr>
          <p:nvPr/>
        </p:nvSpPr>
        <p:spPr bwMode="auto">
          <a:xfrm>
            <a:off x="6172199" y="2133600"/>
            <a:ext cx="2895598" cy="762000"/>
          </a:xfrm>
          <a:prstGeom prst="wedgeRoundRectCallout">
            <a:avLst>
              <a:gd name="adj1" fmla="val 3740"/>
              <a:gd name="adj2" fmla="val 117490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rPr>
              <a:t>No, I’m YouTube!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rPr>
              <a:t>IP 208.65.153.0 / 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825249-FA2F-434D-C015-81B9C8D1B0AA}"/>
              </a:ext>
            </a:extLst>
          </p:cNvPr>
          <p:cNvSpPr txBox="1"/>
          <p:nvPr/>
        </p:nvSpPr>
        <p:spPr>
          <a:xfrm>
            <a:off x="2252246" y="3664425"/>
            <a:ext cx="338554" cy="40011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F4322F-F601-14C0-7D5E-A6E9C7ED1A78}"/>
              </a:ext>
            </a:extLst>
          </p:cNvPr>
          <p:cNvSpPr txBox="1"/>
          <p:nvPr/>
        </p:nvSpPr>
        <p:spPr>
          <a:xfrm>
            <a:off x="6079123" y="1975945"/>
            <a:ext cx="338554" cy="40011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sp>
        <p:nvSpPr>
          <p:cNvPr id="5" name="AutoShape 149">
            <a:extLst>
              <a:ext uri="{FF2B5EF4-FFF2-40B4-BE49-F238E27FC236}">
                <a16:creationId xmlns:a16="http://schemas.microsoft.com/office/drawing/2014/main" id="{D10AB40A-D59C-54AF-2875-781267895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2794" y="4936537"/>
            <a:ext cx="2985654" cy="762000"/>
          </a:xfrm>
          <a:prstGeom prst="wedgeRoundRectCallout">
            <a:avLst>
              <a:gd name="adj1" fmla="val -89515"/>
              <a:gd name="adj2" fmla="val -62510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rPr>
              <a:t>I’m YouTube: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rPr>
              <a:t>IP 208.65.153.0 / 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FE11A1-1EA7-0D45-93E6-C4DEE90EAB2D}"/>
              </a:ext>
            </a:extLst>
          </p:cNvPr>
          <p:cNvSpPr txBox="1"/>
          <p:nvPr/>
        </p:nvSpPr>
        <p:spPr>
          <a:xfrm>
            <a:off x="2205240" y="4790962"/>
            <a:ext cx="338554" cy="40011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sp>
        <p:nvSpPr>
          <p:cNvPr id="7" name="AutoShape 149">
            <a:extLst>
              <a:ext uri="{FF2B5EF4-FFF2-40B4-BE49-F238E27FC236}">
                <a16:creationId xmlns:a16="http://schemas.microsoft.com/office/drawing/2014/main" id="{7B3B5639-6C75-9282-437E-B9D21514E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5675" y="5893020"/>
            <a:ext cx="2985654" cy="964980"/>
          </a:xfrm>
          <a:prstGeom prst="wedgeRoundRectCallout">
            <a:avLst>
              <a:gd name="adj1" fmla="val -89515"/>
              <a:gd name="adj2" fmla="val -62510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rPr>
              <a:t>I’m YouTube: IPs 208.65.153.128/25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rPr>
              <a:t>208.65.153.0/25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C993A1-E8E6-14C6-9C47-DB0D80BF3B94}"/>
              </a:ext>
            </a:extLst>
          </p:cNvPr>
          <p:cNvSpPr txBox="1"/>
          <p:nvPr/>
        </p:nvSpPr>
        <p:spPr>
          <a:xfrm>
            <a:off x="2118121" y="5804956"/>
            <a:ext cx="338554" cy="40011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4</a:t>
            </a:r>
          </a:p>
        </p:txBody>
      </p:sp>
      <p:sp>
        <p:nvSpPr>
          <p:cNvPr id="9" name="AutoShape 149">
            <a:extLst>
              <a:ext uri="{FF2B5EF4-FFF2-40B4-BE49-F238E27FC236}">
                <a16:creationId xmlns:a16="http://schemas.microsoft.com/office/drawing/2014/main" id="{1A05BF9E-6455-847E-B276-1C9F89907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7727" y="5135114"/>
            <a:ext cx="2895598" cy="1066799"/>
          </a:xfrm>
          <a:prstGeom prst="wedgeRoundRectCallout">
            <a:avLst>
              <a:gd name="adj1" fmla="val 4655"/>
              <a:gd name="adj2" fmla="val -143380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rPr>
              <a:t>Prepended AS-Path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rPr>
              <a:t>with its own ASN (17557) to help.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/>
                <a:ea typeface="ＭＳ Ｐゴシック"/>
                <a:cs typeface="+mn-cs"/>
              </a:rPr>
              <a:t>(How does it help?)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214A75-F51C-277B-D835-064D74A48E50}"/>
              </a:ext>
            </a:extLst>
          </p:cNvPr>
          <p:cNvSpPr txBox="1"/>
          <p:nvPr/>
        </p:nvSpPr>
        <p:spPr>
          <a:xfrm>
            <a:off x="5955075" y="4933153"/>
            <a:ext cx="338554" cy="40011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5686276"/>
      </p:ext>
    </p:extLst>
  </p:cSld>
  <p:clrMapOvr>
    <a:masterClrMapping/>
  </p:clrMapOvr>
  <p:transition advTm="32448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2"/>
          <p:cNvSpPr>
            <a:spLocks noGrp="1" noChangeArrowheads="1"/>
          </p:cNvSpPr>
          <p:nvPr>
            <p:ph type="title"/>
          </p:nvPr>
        </p:nvSpPr>
        <p:spPr>
          <a:xfrm>
            <a:off x="452438" y="173038"/>
            <a:ext cx="7772400" cy="838200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Persistent HTTP</a:t>
            </a:r>
            <a:endParaRPr lang="en-US" altLang="en-US" sz="5400">
              <a:latin typeface="Calibri Light"/>
              <a:ea typeface="ＭＳ Ｐゴシック" charset="-128"/>
            </a:endParaRPr>
          </a:p>
        </p:txBody>
      </p:sp>
      <p:sp>
        <p:nvSpPr>
          <p:cNvPr id="9830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34975" y="1414463"/>
            <a:ext cx="4237159" cy="464820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  <a:defRPr/>
            </a:pPr>
            <a:r>
              <a:rPr lang="en-US" sz="2400" dirty="0">
                <a:solidFill>
                  <a:srgbClr val="CC0000"/>
                </a:solidFill>
                <a:latin typeface="Calibri"/>
              </a:rPr>
              <a:t>Persistent  HTTP</a:t>
            </a:r>
            <a:r>
              <a:rPr lang="en-US" sz="2400" i="1" dirty="0">
                <a:solidFill>
                  <a:srgbClr val="CC0000"/>
                </a:solidFill>
                <a:latin typeface="Calibri"/>
              </a:rPr>
              <a:t>: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server leaves connection open after sending response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subsequent HTTP messages  between same client/server sent over open connection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client sends requests as soon as it encounters a referenced object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as little as one RTT for all the referenced objects</a:t>
            </a:r>
          </a:p>
          <a:p>
            <a:pPr>
              <a:defRPr/>
            </a:pPr>
            <a:endParaRPr lang="en-US" sz="2400" dirty="0">
              <a:latin typeface="Calibri"/>
            </a:endParaRPr>
          </a:p>
        </p:txBody>
      </p:sp>
      <p:pic>
        <p:nvPicPr>
          <p:cNvPr id="81926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99" y="796924"/>
            <a:ext cx="3582811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17"/>
          <p:cNvSpPr>
            <a:spLocks noChangeShapeType="1"/>
          </p:cNvSpPr>
          <p:nvPr/>
        </p:nvSpPr>
        <p:spPr bwMode="auto">
          <a:xfrm>
            <a:off x="6130925" y="2722563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Line 18"/>
          <p:cNvSpPr>
            <a:spLocks noChangeShapeType="1"/>
          </p:cNvSpPr>
          <p:nvPr/>
        </p:nvSpPr>
        <p:spPr bwMode="auto">
          <a:xfrm flipH="1">
            <a:off x="6116638" y="3160713"/>
            <a:ext cx="1673225" cy="403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Line 19"/>
          <p:cNvSpPr>
            <a:spLocks noChangeShapeType="1"/>
          </p:cNvSpPr>
          <p:nvPr/>
        </p:nvSpPr>
        <p:spPr bwMode="auto">
          <a:xfrm>
            <a:off x="6124575" y="3668713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Line 20"/>
          <p:cNvSpPr>
            <a:spLocks noChangeShapeType="1"/>
          </p:cNvSpPr>
          <p:nvPr/>
        </p:nvSpPr>
        <p:spPr bwMode="auto">
          <a:xfrm flipH="1">
            <a:off x="6140450" y="4151313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utoShape 21"/>
          <p:cNvSpPr>
            <a:spLocks/>
          </p:cNvSpPr>
          <p:nvPr/>
        </p:nvSpPr>
        <p:spPr bwMode="auto">
          <a:xfrm>
            <a:off x="7886700" y="4067175"/>
            <a:ext cx="74613" cy="182563"/>
          </a:xfrm>
          <a:prstGeom prst="rightBrace">
            <a:avLst>
              <a:gd name="adj1" fmla="val 2039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5" name="Line 23"/>
          <p:cNvSpPr>
            <a:spLocks noChangeShapeType="1"/>
          </p:cNvSpPr>
          <p:nvPr/>
        </p:nvSpPr>
        <p:spPr bwMode="auto">
          <a:xfrm>
            <a:off x="5726113" y="2697163"/>
            <a:ext cx="390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4595813" y="2409825"/>
            <a:ext cx="12319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initiate TCP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connection</a:t>
            </a:r>
          </a:p>
        </p:txBody>
      </p:sp>
      <p:sp>
        <p:nvSpPr>
          <p:cNvPr id="17" name="AutoShape 25"/>
          <p:cNvSpPr>
            <a:spLocks/>
          </p:cNvSpPr>
          <p:nvPr/>
        </p:nvSpPr>
        <p:spPr bwMode="auto">
          <a:xfrm>
            <a:off x="5861050" y="2747963"/>
            <a:ext cx="128588" cy="803275"/>
          </a:xfrm>
          <a:prstGeom prst="leftBrace">
            <a:avLst>
              <a:gd name="adj1" fmla="val 5205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8" name="Text Box 26"/>
          <p:cNvSpPr txBox="1">
            <a:spLocks noChangeArrowheads="1"/>
          </p:cNvSpPr>
          <p:nvPr/>
        </p:nvSpPr>
        <p:spPr bwMode="auto">
          <a:xfrm>
            <a:off x="5378450" y="2959100"/>
            <a:ext cx="57785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RTT</a:t>
            </a:r>
          </a:p>
        </p:txBody>
      </p:sp>
      <p:sp>
        <p:nvSpPr>
          <p:cNvPr id="19" name="Line 27"/>
          <p:cNvSpPr>
            <a:spLocks noChangeShapeType="1"/>
          </p:cNvSpPr>
          <p:nvPr/>
        </p:nvSpPr>
        <p:spPr bwMode="auto">
          <a:xfrm>
            <a:off x="5775325" y="3602038"/>
            <a:ext cx="354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AutoShape 29"/>
          <p:cNvSpPr>
            <a:spLocks/>
          </p:cNvSpPr>
          <p:nvPr/>
        </p:nvSpPr>
        <p:spPr bwMode="auto">
          <a:xfrm>
            <a:off x="5867400" y="3657600"/>
            <a:ext cx="128588" cy="803275"/>
          </a:xfrm>
          <a:prstGeom prst="leftBrace">
            <a:avLst>
              <a:gd name="adj1" fmla="val 5205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2" name="Text Box 30"/>
          <p:cNvSpPr txBox="1">
            <a:spLocks noChangeArrowheads="1"/>
          </p:cNvSpPr>
          <p:nvPr/>
        </p:nvSpPr>
        <p:spPr bwMode="auto">
          <a:xfrm>
            <a:off x="5397500" y="3881438"/>
            <a:ext cx="57785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RTT</a:t>
            </a:r>
          </a:p>
        </p:txBody>
      </p:sp>
      <p:sp>
        <p:nvSpPr>
          <p:cNvPr id="23" name="Line 35"/>
          <p:cNvSpPr>
            <a:spLocks noChangeShapeType="1"/>
          </p:cNvSpPr>
          <p:nvPr/>
        </p:nvSpPr>
        <p:spPr bwMode="auto">
          <a:xfrm flipH="1">
            <a:off x="5786438" y="4591050"/>
            <a:ext cx="3429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 Box 36"/>
          <p:cNvSpPr txBox="1">
            <a:spLocks noChangeArrowheads="1"/>
          </p:cNvSpPr>
          <p:nvPr/>
        </p:nvSpPr>
        <p:spPr bwMode="auto">
          <a:xfrm>
            <a:off x="4972577" y="4438650"/>
            <a:ext cx="926857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request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new file</a:t>
            </a:r>
          </a:p>
        </p:txBody>
      </p:sp>
      <p:grpSp>
        <p:nvGrpSpPr>
          <p:cNvPr id="27" name="Group 43"/>
          <p:cNvGrpSpPr>
            <a:grpSpLocks/>
          </p:cNvGrpSpPr>
          <p:nvPr/>
        </p:nvGrpSpPr>
        <p:grpSpPr bwMode="auto">
          <a:xfrm>
            <a:off x="7607300" y="1717675"/>
            <a:ext cx="423863" cy="684213"/>
            <a:chOff x="4140" y="429"/>
            <a:chExt cx="1425" cy="2396"/>
          </a:xfrm>
        </p:grpSpPr>
        <p:sp>
          <p:nvSpPr>
            <p:cNvPr id="28" name="Freeform 44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45"/>
            <p:cNvSpPr>
              <a:spLocks noChangeArrowheads="1"/>
            </p:cNvSpPr>
            <p:nvPr/>
          </p:nvSpPr>
          <p:spPr bwMode="auto">
            <a:xfrm>
              <a:off x="4204" y="429"/>
              <a:ext cx="1051" cy="2285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0" name="Freeform 46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47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48"/>
            <p:cNvSpPr>
              <a:spLocks noChangeArrowheads="1"/>
            </p:cNvSpPr>
            <p:nvPr/>
          </p:nvSpPr>
          <p:spPr bwMode="auto">
            <a:xfrm>
              <a:off x="4209" y="690"/>
              <a:ext cx="598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3" name="Group 49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58" name="AutoShape 50"/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26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9" name="AutoShape 51"/>
              <p:cNvSpPr>
                <a:spLocks noChangeArrowheads="1"/>
              </p:cNvSpPr>
              <p:nvPr/>
            </p:nvSpPr>
            <p:spPr bwMode="auto">
              <a:xfrm>
                <a:off x="627" y="2584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4" name="Rectangle 52"/>
            <p:cNvSpPr>
              <a:spLocks noChangeArrowheads="1"/>
            </p:cNvSpPr>
            <p:nvPr/>
          </p:nvSpPr>
          <p:spPr bwMode="auto">
            <a:xfrm>
              <a:off x="4225" y="1018"/>
              <a:ext cx="592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5" name="Group 53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56" name="AutoShape 54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6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7" name="AutoShape 55"/>
              <p:cNvSpPr>
                <a:spLocks noChangeArrowheads="1"/>
              </p:cNvSpPr>
              <p:nvPr/>
            </p:nvSpPr>
            <p:spPr bwMode="auto">
              <a:xfrm>
                <a:off x="629" y="2587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6" name="Rectangle 56"/>
            <p:cNvSpPr>
              <a:spLocks noChangeArrowheads="1"/>
            </p:cNvSpPr>
            <p:nvPr/>
          </p:nvSpPr>
          <p:spPr bwMode="auto">
            <a:xfrm>
              <a:off x="4215" y="1357"/>
              <a:ext cx="598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7" name="Rectangle 57"/>
            <p:cNvSpPr>
              <a:spLocks noChangeArrowheads="1"/>
            </p:cNvSpPr>
            <p:nvPr/>
          </p:nvSpPr>
          <p:spPr bwMode="auto">
            <a:xfrm>
              <a:off x="4225" y="1658"/>
              <a:ext cx="598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8" name="Group 58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54" name="AutoShape 59"/>
              <p:cNvSpPr>
                <a:spLocks noChangeArrowheads="1"/>
              </p:cNvSpPr>
              <p:nvPr/>
            </p:nvSpPr>
            <p:spPr bwMode="auto">
              <a:xfrm>
                <a:off x="611" y="2581"/>
                <a:ext cx="731" cy="12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5" name="AutoShape 60"/>
              <p:cNvSpPr>
                <a:spLocks noChangeArrowheads="1"/>
              </p:cNvSpPr>
              <p:nvPr/>
            </p:nvSpPr>
            <p:spPr bwMode="auto">
              <a:xfrm>
                <a:off x="624" y="2586"/>
                <a:ext cx="698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9" name="Freeform 61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0" name="Group 62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52" name="AutoShape 63"/>
              <p:cNvSpPr>
                <a:spLocks noChangeArrowheads="1"/>
              </p:cNvSpPr>
              <p:nvPr/>
            </p:nvSpPr>
            <p:spPr bwMode="auto">
              <a:xfrm>
                <a:off x="612" y="2576"/>
                <a:ext cx="725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3" name="AutoShape 64"/>
              <p:cNvSpPr>
                <a:spLocks noChangeArrowheads="1"/>
              </p:cNvSpPr>
              <p:nvPr/>
            </p:nvSpPr>
            <p:spPr bwMode="auto">
              <a:xfrm>
                <a:off x="626" y="2587"/>
                <a:ext cx="691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41" name="Rectangle 65"/>
            <p:cNvSpPr>
              <a:spLocks noChangeArrowheads="1"/>
            </p:cNvSpPr>
            <p:nvPr/>
          </p:nvSpPr>
          <p:spPr bwMode="auto">
            <a:xfrm>
              <a:off x="5250" y="429"/>
              <a:ext cx="69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2" name="Freeform 66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67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68"/>
            <p:cNvSpPr>
              <a:spLocks noChangeArrowheads="1"/>
            </p:cNvSpPr>
            <p:nvPr/>
          </p:nvSpPr>
          <p:spPr bwMode="auto">
            <a:xfrm>
              <a:off x="5517" y="2614"/>
              <a:ext cx="48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5" name="Freeform 69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AutoShape 70"/>
            <p:cNvSpPr>
              <a:spLocks noChangeArrowheads="1"/>
            </p:cNvSpPr>
            <p:nvPr/>
          </p:nvSpPr>
          <p:spPr bwMode="auto">
            <a:xfrm>
              <a:off x="4140" y="2680"/>
              <a:ext cx="1201" cy="145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7" name="AutoShape 71"/>
            <p:cNvSpPr>
              <a:spLocks noChangeArrowheads="1"/>
            </p:cNvSpPr>
            <p:nvPr/>
          </p:nvSpPr>
          <p:spPr bwMode="auto">
            <a:xfrm>
              <a:off x="4204" y="2708"/>
              <a:ext cx="1073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8" name="Oval 72"/>
            <p:cNvSpPr>
              <a:spLocks noChangeArrowheads="1"/>
            </p:cNvSpPr>
            <p:nvPr/>
          </p:nvSpPr>
          <p:spPr bwMode="auto">
            <a:xfrm>
              <a:off x="4305" y="2380"/>
              <a:ext cx="160" cy="14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9" name="Oval 73"/>
            <p:cNvSpPr>
              <a:spLocks noChangeArrowheads="1"/>
            </p:cNvSpPr>
            <p:nvPr/>
          </p:nvSpPr>
          <p:spPr bwMode="auto">
            <a:xfrm>
              <a:off x="4487" y="2386"/>
              <a:ext cx="160" cy="13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50" name="Oval 74"/>
            <p:cNvSpPr>
              <a:spLocks noChangeArrowheads="1"/>
            </p:cNvSpPr>
            <p:nvPr/>
          </p:nvSpPr>
          <p:spPr bwMode="auto">
            <a:xfrm>
              <a:off x="4663" y="2380"/>
              <a:ext cx="155" cy="139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51" name="Rectangle 75"/>
            <p:cNvSpPr>
              <a:spLocks noChangeArrowheads="1"/>
            </p:cNvSpPr>
            <p:nvPr/>
          </p:nvSpPr>
          <p:spPr bwMode="auto">
            <a:xfrm>
              <a:off x="5063" y="1835"/>
              <a:ext cx="85" cy="762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60" name="Group 76"/>
          <p:cNvGrpSpPr>
            <a:grpSpLocks/>
          </p:cNvGrpSpPr>
          <p:nvPr/>
        </p:nvGrpSpPr>
        <p:grpSpPr bwMode="auto">
          <a:xfrm>
            <a:off x="5605463" y="1739900"/>
            <a:ext cx="698500" cy="709613"/>
            <a:chOff x="-44" y="1473"/>
            <a:chExt cx="981" cy="1105"/>
          </a:xfrm>
        </p:grpSpPr>
        <p:pic>
          <p:nvPicPr>
            <p:cNvPr id="61" name="Picture 77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Freeform 7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4" name="Line 19"/>
          <p:cNvSpPr>
            <a:spLocks noChangeShapeType="1"/>
          </p:cNvSpPr>
          <p:nvPr/>
        </p:nvSpPr>
        <p:spPr bwMode="auto">
          <a:xfrm>
            <a:off x="6121360" y="4683125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Line 20"/>
          <p:cNvSpPr>
            <a:spLocks noChangeShapeType="1"/>
          </p:cNvSpPr>
          <p:nvPr/>
        </p:nvSpPr>
        <p:spPr bwMode="auto">
          <a:xfrm flipH="1">
            <a:off x="6116638" y="5224723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 Box 36"/>
          <p:cNvSpPr txBox="1">
            <a:spLocks noChangeArrowheads="1"/>
          </p:cNvSpPr>
          <p:nvPr/>
        </p:nvSpPr>
        <p:spPr bwMode="auto">
          <a:xfrm>
            <a:off x="4961059" y="3337058"/>
            <a:ext cx="926857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request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file</a:t>
            </a:r>
          </a:p>
        </p:txBody>
      </p:sp>
      <p:sp>
        <p:nvSpPr>
          <p:cNvPr id="67" name="Line 15"/>
          <p:cNvSpPr>
            <a:spLocks noChangeShapeType="1"/>
          </p:cNvSpPr>
          <p:nvPr/>
        </p:nvSpPr>
        <p:spPr bwMode="auto">
          <a:xfrm>
            <a:off x="6116638" y="2490788"/>
            <a:ext cx="0" cy="338328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Line 16"/>
          <p:cNvSpPr>
            <a:spLocks noChangeShapeType="1"/>
          </p:cNvSpPr>
          <p:nvPr/>
        </p:nvSpPr>
        <p:spPr bwMode="auto">
          <a:xfrm>
            <a:off x="7807325" y="2484438"/>
            <a:ext cx="0" cy="338328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Text Box 37"/>
          <p:cNvSpPr txBox="1">
            <a:spLocks noChangeArrowheads="1"/>
          </p:cNvSpPr>
          <p:nvPr/>
        </p:nvSpPr>
        <p:spPr bwMode="auto">
          <a:xfrm>
            <a:off x="5891213" y="5845178"/>
            <a:ext cx="56832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time</a:t>
            </a:r>
          </a:p>
        </p:txBody>
      </p:sp>
      <p:sp>
        <p:nvSpPr>
          <p:cNvPr id="70" name="Text Box 38"/>
          <p:cNvSpPr txBox="1">
            <a:spLocks noChangeArrowheads="1"/>
          </p:cNvSpPr>
          <p:nvPr/>
        </p:nvSpPr>
        <p:spPr bwMode="auto">
          <a:xfrm>
            <a:off x="7569200" y="5827716"/>
            <a:ext cx="568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8" grpId="0" uiExpand="1" build="p"/>
      <p:bldP spid="23" grpId="0" animBg="1"/>
      <p:bldP spid="24" grpId="0"/>
      <p:bldP spid="64" grpId="0" animBg="1"/>
      <p:bldP spid="6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optimizations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Pipelining</a:t>
            </a:r>
          </a:p>
          <a:p>
            <a:pPr lvl="1"/>
            <a:r>
              <a:rPr lang="en-US" dirty="0"/>
              <a:t>Send several requests at once</a:t>
            </a:r>
          </a:p>
        </p:txBody>
      </p:sp>
      <p:sp>
        <p:nvSpPr>
          <p:cNvPr id="9" name="Line 17"/>
          <p:cNvSpPr>
            <a:spLocks noChangeShapeType="1"/>
          </p:cNvSpPr>
          <p:nvPr/>
        </p:nvSpPr>
        <p:spPr bwMode="auto">
          <a:xfrm>
            <a:off x="6130925" y="2722563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Line 18"/>
          <p:cNvSpPr>
            <a:spLocks noChangeShapeType="1"/>
          </p:cNvSpPr>
          <p:nvPr/>
        </p:nvSpPr>
        <p:spPr bwMode="auto">
          <a:xfrm flipH="1">
            <a:off x="6116638" y="3160713"/>
            <a:ext cx="1673225" cy="403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Line 19"/>
          <p:cNvSpPr>
            <a:spLocks noChangeShapeType="1"/>
          </p:cNvSpPr>
          <p:nvPr/>
        </p:nvSpPr>
        <p:spPr bwMode="auto">
          <a:xfrm>
            <a:off x="6124575" y="3668713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Line 20"/>
          <p:cNvSpPr>
            <a:spLocks noChangeShapeType="1"/>
          </p:cNvSpPr>
          <p:nvPr/>
        </p:nvSpPr>
        <p:spPr bwMode="auto">
          <a:xfrm flipH="1">
            <a:off x="6140450" y="4151313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utoShape 21"/>
          <p:cNvSpPr>
            <a:spLocks/>
          </p:cNvSpPr>
          <p:nvPr/>
        </p:nvSpPr>
        <p:spPr bwMode="auto">
          <a:xfrm>
            <a:off x="7886700" y="4067175"/>
            <a:ext cx="74613" cy="182563"/>
          </a:xfrm>
          <a:prstGeom prst="rightBrace">
            <a:avLst>
              <a:gd name="adj1" fmla="val 2039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4" name="Line 23"/>
          <p:cNvSpPr>
            <a:spLocks noChangeShapeType="1"/>
          </p:cNvSpPr>
          <p:nvPr/>
        </p:nvSpPr>
        <p:spPr bwMode="auto">
          <a:xfrm>
            <a:off x="5726113" y="2697163"/>
            <a:ext cx="390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4595813" y="2409825"/>
            <a:ext cx="12319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initiate TCP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connection</a:t>
            </a:r>
          </a:p>
        </p:txBody>
      </p:sp>
      <p:sp>
        <p:nvSpPr>
          <p:cNvPr id="16" name="AutoShape 25"/>
          <p:cNvSpPr>
            <a:spLocks/>
          </p:cNvSpPr>
          <p:nvPr/>
        </p:nvSpPr>
        <p:spPr bwMode="auto">
          <a:xfrm>
            <a:off x="5861050" y="2747963"/>
            <a:ext cx="128588" cy="803275"/>
          </a:xfrm>
          <a:prstGeom prst="leftBrace">
            <a:avLst>
              <a:gd name="adj1" fmla="val 5205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5378450" y="2959100"/>
            <a:ext cx="57785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RTT</a:t>
            </a:r>
          </a:p>
        </p:txBody>
      </p:sp>
      <p:sp>
        <p:nvSpPr>
          <p:cNvPr id="18" name="Line 27"/>
          <p:cNvSpPr>
            <a:spLocks noChangeShapeType="1"/>
          </p:cNvSpPr>
          <p:nvPr/>
        </p:nvSpPr>
        <p:spPr bwMode="auto">
          <a:xfrm>
            <a:off x="5775325" y="3602038"/>
            <a:ext cx="354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utoShape 29"/>
          <p:cNvSpPr>
            <a:spLocks/>
          </p:cNvSpPr>
          <p:nvPr/>
        </p:nvSpPr>
        <p:spPr bwMode="auto">
          <a:xfrm>
            <a:off x="5867400" y="3657600"/>
            <a:ext cx="128588" cy="803275"/>
          </a:xfrm>
          <a:prstGeom prst="leftBrace">
            <a:avLst>
              <a:gd name="adj1" fmla="val 5205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" name="Text Box 30"/>
          <p:cNvSpPr txBox="1">
            <a:spLocks noChangeArrowheads="1"/>
          </p:cNvSpPr>
          <p:nvPr/>
        </p:nvSpPr>
        <p:spPr bwMode="auto">
          <a:xfrm>
            <a:off x="5397500" y="3881438"/>
            <a:ext cx="57785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RTT</a:t>
            </a:r>
          </a:p>
        </p:txBody>
      </p:sp>
      <p:sp>
        <p:nvSpPr>
          <p:cNvPr id="21" name="Line 35"/>
          <p:cNvSpPr>
            <a:spLocks noChangeShapeType="1"/>
          </p:cNvSpPr>
          <p:nvPr/>
        </p:nvSpPr>
        <p:spPr bwMode="auto">
          <a:xfrm flipH="1">
            <a:off x="5786438" y="4591050"/>
            <a:ext cx="3429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 Box 36"/>
          <p:cNvSpPr txBox="1">
            <a:spLocks noChangeArrowheads="1"/>
          </p:cNvSpPr>
          <p:nvPr/>
        </p:nvSpPr>
        <p:spPr bwMode="auto">
          <a:xfrm>
            <a:off x="4995155" y="4438650"/>
            <a:ext cx="981359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request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new files</a:t>
            </a:r>
          </a:p>
        </p:txBody>
      </p:sp>
      <p:grpSp>
        <p:nvGrpSpPr>
          <p:cNvPr id="25" name="Group 43"/>
          <p:cNvGrpSpPr>
            <a:grpSpLocks/>
          </p:cNvGrpSpPr>
          <p:nvPr/>
        </p:nvGrpSpPr>
        <p:grpSpPr bwMode="auto">
          <a:xfrm>
            <a:off x="7607300" y="1717675"/>
            <a:ext cx="423863" cy="684213"/>
            <a:chOff x="4140" y="429"/>
            <a:chExt cx="1425" cy="2396"/>
          </a:xfrm>
        </p:grpSpPr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45"/>
            <p:cNvSpPr>
              <a:spLocks noChangeArrowheads="1"/>
            </p:cNvSpPr>
            <p:nvPr/>
          </p:nvSpPr>
          <p:spPr bwMode="auto">
            <a:xfrm>
              <a:off x="4204" y="429"/>
              <a:ext cx="1051" cy="2285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8" name="Freeform 46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47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48"/>
            <p:cNvSpPr>
              <a:spLocks noChangeArrowheads="1"/>
            </p:cNvSpPr>
            <p:nvPr/>
          </p:nvSpPr>
          <p:spPr bwMode="auto">
            <a:xfrm>
              <a:off x="4209" y="690"/>
              <a:ext cx="598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1" name="Group 49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56" name="AutoShape 50"/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26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7" name="AutoShape 51"/>
              <p:cNvSpPr>
                <a:spLocks noChangeArrowheads="1"/>
              </p:cNvSpPr>
              <p:nvPr/>
            </p:nvSpPr>
            <p:spPr bwMode="auto">
              <a:xfrm>
                <a:off x="627" y="2584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2" name="Rectangle 52"/>
            <p:cNvSpPr>
              <a:spLocks noChangeArrowheads="1"/>
            </p:cNvSpPr>
            <p:nvPr/>
          </p:nvSpPr>
          <p:spPr bwMode="auto">
            <a:xfrm>
              <a:off x="4225" y="1018"/>
              <a:ext cx="592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3" name="Group 53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54" name="AutoShape 54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6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5" name="AutoShape 55"/>
              <p:cNvSpPr>
                <a:spLocks noChangeArrowheads="1"/>
              </p:cNvSpPr>
              <p:nvPr/>
            </p:nvSpPr>
            <p:spPr bwMode="auto">
              <a:xfrm>
                <a:off x="629" y="2587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4" name="Rectangle 56"/>
            <p:cNvSpPr>
              <a:spLocks noChangeArrowheads="1"/>
            </p:cNvSpPr>
            <p:nvPr/>
          </p:nvSpPr>
          <p:spPr bwMode="auto">
            <a:xfrm>
              <a:off x="4215" y="1357"/>
              <a:ext cx="598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5" name="Rectangle 57"/>
            <p:cNvSpPr>
              <a:spLocks noChangeArrowheads="1"/>
            </p:cNvSpPr>
            <p:nvPr/>
          </p:nvSpPr>
          <p:spPr bwMode="auto">
            <a:xfrm>
              <a:off x="4225" y="1658"/>
              <a:ext cx="598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6" name="Group 58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52" name="AutoShape 59"/>
              <p:cNvSpPr>
                <a:spLocks noChangeArrowheads="1"/>
              </p:cNvSpPr>
              <p:nvPr/>
            </p:nvSpPr>
            <p:spPr bwMode="auto">
              <a:xfrm>
                <a:off x="611" y="2581"/>
                <a:ext cx="731" cy="12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3" name="AutoShape 60"/>
              <p:cNvSpPr>
                <a:spLocks noChangeArrowheads="1"/>
              </p:cNvSpPr>
              <p:nvPr/>
            </p:nvSpPr>
            <p:spPr bwMode="auto">
              <a:xfrm>
                <a:off x="624" y="2586"/>
                <a:ext cx="698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7" name="Freeform 61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oup 62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50" name="AutoShape 63"/>
              <p:cNvSpPr>
                <a:spLocks noChangeArrowheads="1"/>
              </p:cNvSpPr>
              <p:nvPr/>
            </p:nvSpPr>
            <p:spPr bwMode="auto">
              <a:xfrm>
                <a:off x="612" y="2576"/>
                <a:ext cx="725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1" name="AutoShape 64"/>
              <p:cNvSpPr>
                <a:spLocks noChangeArrowheads="1"/>
              </p:cNvSpPr>
              <p:nvPr/>
            </p:nvSpPr>
            <p:spPr bwMode="auto">
              <a:xfrm>
                <a:off x="626" y="2587"/>
                <a:ext cx="691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9" name="Rectangle 65"/>
            <p:cNvSpPr>
              <a:spLocks noChangeArrowheads="1"/>
            </p:cNvSpPr>
            <p:nvPr/>
          </p:nvSpPr>
          <p:spPr bwMode="auto">
            <a:xfrm>
              <a:off x="5250" y="429"/>
              <a:ext cx="69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0" name="Freeform 66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67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68"/>
            <p:cNvSpPr>
              <a:spLocks noChangeArrowheads="1"/>
            </p:cNvSpPr>
            <p:nvPr/>
          </p:nvSpPr>
          <p:spPr bwMode="auto">
            <a:xfrm>
              <a:off x="5517" y="2614"/>
              <a:ext cx="48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3" name="Freeform 69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AutoShape 70"/>
            <p:cNvSpPr>
              <a:spLocks noChangeArrowheads="1"/>
            </p:cNvSpPr>
            <p:nvPr/>
          </p:nvSpPr>
          <p:spPr bwMode="auto">
            <a:xfrm>
              <a:off x="4140" y="2680"/>
              <a:ext cx="1201" cy="145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5" name="AutoShape 71"/>
            <p:cNvSpPr>
              <a:spLocks noChangeArrowheads="1"/>
            </p:cNvSpPr>
            <p:nvPr/>
          </p:nvSpPr>
          <p:spPr bwMode="auto">
            <a:xfrm>
              <a:off x="4204" y="2708"/>
              <a:ext cx="1073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6" name="Oval 72"/>
            <p:cNvSpPr>
              <a:spLocks noChangeArrowheads="1"/>
            </p:cNvSpPr>
            <p:nvPr/>
          </p:nvSpPr>
          <p:spPr bwMode="auto">
            <a:xfrm>
              <a:off x="4305" y="2380"/>
              <a:ext cx="160" cy="14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7" name="Oval 73"/>
            <p:cNvSpPr>
              <a:spLocks noChangeArrowheads="1"/>
            </p:cNvSpPr>
            <p:nvPr/>
          </p:nvSpPr>
          <p:spPr bwMode="auto">
            <a:xfrm>
              <a:off x="4487" y="2386"/>
              <a:ext cx="160" cy="13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8" name="Oval 74"/>
            <p:cNvSpPr>
              <a:spLocks noChangeArrowheads="1"/>
            </p:cNvSpPr>
            <p:nvPr/>
          </p:nvSpPr>
          <p:spPr bwMode="auto">
            <a:xfrm>
              <a:off x="4663" y="2380"/>
              <a:ext cx="155" cy="139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9" name="Rectangle 75"/>
            <p:cNvSpPr>
              <a:spLocks noChangeArrowheads="1"/>
            </p:cNvSpPr>
            <p:nvPr/>
          </p:nvSpPr>
          <p:spPr bwMode="auto">
            <a:xfrm>
              <a:off x="5063" y="1835"/>
              <a:ext cx="85" cy="762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58" name="Group 76"/>
          <p:cNvGrpSpPr>
            <a:grpSpLocks/>
          </p:cNvGrpSpPr>
          <p:nvPr/>
        </p:nvGrpSpPr>
        <p:grpSpPr bwMode="auto">
          <a:xfrm>
            <a:off x="5605463" y="1739900"/>
            <a:ext cx="698500" cy="709613"/>
            <a:chOff x="-44" y="1473"/>
            <a:chExt cx="981" cy="1105"/>
          </a:xfrm>
        </p:grpSpPr>
        <p:pic>
          <p:nvPicPr>
            <p:cNvPr id="59" name="Picture 77" descr="desktop_computer_stylized_medi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Freeform 7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1" name="Line 19"/>
          <p:cNvSpPr>
            <a:spLocks noChangeShapeType="1"/>
          </p:cNvSpPr>
          <p:nvPr/>
        </p:nvSpPr>
        <p:spPr bwMode="auto">
          <a:xfrm>
            <a:off x="6121360" y="4683125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Line 20"/>
          <p:cNvSpPr>
            <a:spLocks noChangeShapeType="1"/>
          </p:cNvSpPr>
          <p:nvPr/>
        </p:nvSpPr>
        <p:spPr bwMode="auto">
          <a:xfrm flipH="1">
            <a:off x="6116638" y="5224723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Text Box 36"/>
          <p:cNvSpPr txBox="1">
            <a:spLocks noChangeArrowheads="1"/>
          </p:cNvSpPr>
          <p:nvPr/>
        </p:nvSpPr>
        <p:spPr bwMode="auto">
          <a:xfrm>
            <a:off x="4961059" y="3337058"/>
            <a:ext cx="926857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request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file</a:t>
            </a:r>
          </a:p>
        </p:txBody>
      </p:sp>
      <p:sp>
        <p:nvSpPr>
          <p:cNvPr id="64" name="Line 19"/>
          <p:cNvSpPr>
            <a:spLocks noChangeShapeType="1"/>
          </p:cNvSpPr>
          <p:nvPr/>
        </p:nvSpPr>
        <p:spPr bwMode="auto">
          <a:xfrm>
            <a:off x="6123781" y="4871864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Line 19"/>
          <p:cNvSpPr>
            <a:spLocks noChangeShapeType="1"/>
          </p:cNvSpPr>
          <p:nvPr/>
        </p:nvSpPr>
        <p:spPr bwMode="auto">
          <a:xfrm>
            <a:off x="6073768" y="5088183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Line 20"/>
          <p:cNvSpPr>
            <a:spLocks noChangeShapeType="1"/>
          </p:cNvSpPr>
          <p:nvPr/>
        </p:nvSpPr>
        <p:spPr bwMode="auto">
          <a:xfrm flipH="1">
            <a:off x="6136867" y="5480844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Line 20"/>
          <p:cNvSpPr>
            <a:spLocks noChangeShapeType="1"/>
          </p:cNvSpPr>
          <p:nvPr/>
        </p:nvSpPr>
        <p:spPr bwMode="auto">
          <a:xfrm flipH="1">
            <a:off x="6136481" y="5735602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Line 15"/>
          <p:cNvSpPr>
            <a:spLocks noChangeShapeType="1"/>
          </p:cNvSpPr>
          <p:nvPr/>
        </p:nvSpPr>
        <p:spPr bwMode="auto">
          <a:xfrm>
            <a:off x="6116638" y="2490788"/>
            <a:ext cx="0" cy="338328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Line 16"/>
          <p:cNvSpPr>
            <a:spLocks noChangeShapeType="1"/>
          </p:cNvSpPr>
          <p:nvPr/>
        </p:nvSpPr>
        <p:spPr bwMode="auto">
          <a:xfrm>
            <a:off x="7807325" y="2484438"/>
            <a:ext cx="0" cy="338328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Text Box 37"/>
          <p:cNvSpPr txBox="1">
            <a:spLocks noChangeArrowheads="1"/>
          </p:cNvSpPr>
          <p:nvPr/>
        </p:nvSpPr>
        <p:spPr bwMode="auto">
          <a:xfrm>
            <a:off x="5891213" y="5845178"/>
            <a:ext cx="56832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time</a:t>
            </a:r>
          </a:p>
        </p:txBody>
      </p:sp>
      <p:sp>
        <p:nvSpPr>
          <p:cNvPr id="72" name="Text Box 38"/>
          <p:cNvSpPr txBox="1">
            <a:spLocks noChangeArrowheads="1"/>
          </p:cNvSpPr>
          <p:nvPr/>
        </p:nvSpPr>
        <p:spPr bwMode="auto">
          <a:xfrm>
            <a:off x="7569200" y="5827716"/>
            <a:ext cx="568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time</a:t>
            </a:r>
          </a:p>
        </p:txBody>
      </p:sp>
      <p:pic>
        <p:nvPicPr>
          <p:cNvPr id="73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" y="1225902"/>
            <a:ext cx="466344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2854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optimizations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Pipelining</a:t>
            </a:r>
          </a:p>
          <a:p>
            <a:pPr lvl="1"/>
            <a:r>
              <a:rPr lang="en-US" dirty="0"/>
              <a:t>Send several requests at once</a:t>
            </a:r>
          </a:p>
          <a:p>
            <a:r>
              <a:rPr lang="en-US" dirty="0"/>
              <a:t>HTTP/2</a:t>
            </a:r>
          </a:p>
          <a:p>
            <a:pPr lvl="1"/>
            <a:r>
              <a:rPr lang="en-US" dirty="0"/>
              <a:t>Push resources</a:t>
            </a:r>
          </a:p>
        </p:txBody>
      </p:sp>
      <p:sp>
        <p:nvSpPr>
          <p:cNvPr id="9" name="Line 17"/>
          <p:cNvSpPr>
            <a:spLocks noChangeShapeType="1"/>
          </p:cNvSpPr>
          <p:nvPr/>
        </p:nvSpPr>
        <p:spPr bwMode="auto">
          <a:xfrm>
            <a:off x="6130925" y="2722563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Line 18"/>
          <p:cNvSpPr>
            <a:spLocks noChangeShapeType="1"/>
          </p:cNvSpPr>
          <p:nvPr/>
        </p:nvSpPr>
        <p:spPr bwMode="auto">
          <a:xfrm flipH="1">
            <a:off x="6116638" y="3160713"/>
            <a:ext cx="1673225" cy="403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Line 19"/>
          <p:cNvSpPr>
            <a:spLocks noChangeShapeType="1"/>
          </p:cNvSpPr>
          <p:nvPr/>
        </p:nvSpPr>
        <p:spPr bwMode="auto">
          <a:xfrm>
            <a:off x="6124575" y="3668713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Line 20"/>
          <p:cNvSpPr>
            <a:spLocks noChangeShapeType="1"/>
          </p:cNvSpPr>
          <p:nvPr/>
        </p:nvSpPr>
        <p:spPr bwMode="auto">
          <a:xfrm flipH="1">
            <a:off x="6140450" y="4151313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utoShape 21"/>
          <p:cNvSpPr>
            <a:spLocks/>
          </p:cNvSpPr>
          <p:nvPr/>
        </p:nvSpPr>
        <p:spPr bwMode="auto">
          <a:xfrm>
            <a:off x="7902575" y="4384559"/>
            <a:ext cx="105347" cy="715976"/>
          </a:xfrm>
          <a:prstGeom prst="rightBrace">
            <a:avLst>
              <a:gd name="adj1" fmla="val 2039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4" name="Line 23"/>
          <p:cNvSpPr>
            <a:spLocks noChangeShapeType="1"/>
          </p:cNvSpPr>
          <p:nvPr/>
        </p:nvSpPr>
        <p:spPr bwMode="auto">
          <a:xfrm>
            <a:off x="5726113" y="2697163"/>
            <a:ext cx="390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4595813" y="2409825"/>
            <a:ext cx="12319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initiate TCP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connection</a:t>
            </a:r>
          </a:p>
        </p:txBody>
      </p:sp>
      <p:sp>
        <p:nvSpPr>
          <p:cNvPr id="16" name="AutoShape 25"/>
          <p:cNvSpPr>
            <a:spLocks/>
          </p:cNvSpPr>
          <p:nvPr/>
        </p:nvSpPr>
        <p:spPr bwMode="auto">
          <a:xfrm>
            <a:off x="5861050" y="2747963"/>
            <a:ext cx="128588" cy="803275"/>
          </a:xfrm>
          <a:prstGeom prst="leftBrace">
            <a:avLst>
              <a:gd name="adj1" fmla="val 5205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5378450" y="2959100"/>
            <a:ext cx="57785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RTT</a:t>
            </a:r>
          </a:p>
        </p:txBody>
      </p:sp>
      <p:sp>
        <p:nvSpPr>
          <p:cNvPr id="18" name="Line 27"/>
          <p:cNvSpPr>
            <a:spLocks noChangeShapeType="1"/>
          </p:cNvSpPr>
          <p:nvPr/>
        </p:nvSpPr>
        <p:spPr bwMode="auto">
          <a:xfrm>
            <a:off x="5775325" y="3602038"/>
            <a:ext cx="354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utoShape 29"/>
          <p:cNvSpPr>
            <a:spLocks/>
          </p:cNvSpPr>
          <p:nvPr/>
        </p:nvSpPr>
        <p:spPr bwMode="auto">
          <a:xfrm>
            <a:off x="5867400" y="3657600"/>
            <a:ext cx="128588" cy="803275"/>
          </a:xfrm>
          <a:prstGeom prst="leftBrace">
            <a:avLst>
              <a:gd name="adj1" fmla="val 5205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" name="Text Box 30"/>
          <p:cNvSpPr txBox="1">
            <a:spLocks noChangeArrowheads="1"/>
          </p:cNvSpPr>
          <p:nvPr/>
        </p:nvSpPr>
        <p:spPr bwMode="auto">
          <a:xfrm>
            <a:off x="5397500" y="3881438"/>
            <a:ext cx="57785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RTT</a:t>
            </a:r>
          </a:p>
        </p:txBody>
      </p:sp>
      <p:sp>
        <p:nvSpPr>
          <p:cNvPr id="21" name="Line 35"/>
          <p:cNvSpPr>
            <a:spLocks noChangeShapeType="1"/>
          </p:cNvSpPr>
          <p:nvPr/>
        </p:nvSpPr>
        <p:spPr bwMode="auto">
          <a:xfrm flipH="1">
            <a:off x="5786438" y="4591050"/>
            <a:ext cx="3429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43"/>
          <p:cNvGrpSpPr>
            <a:grpSpLocks/>
          </p:cNvGrpSpPr>
          <p:nvPr/>
        </p:nvGrpSpPr>
        <p:grpSpPr bwMode="auto">
          <a:xfrm>
            <a:off x="7607300" y="1717675"/>
            <a:ext cx="423863" cy="684213"/>
            <a:chOff x="4140" y="429"/>
            <a:chExt cx="1425" cy="2396"/>
          </a:xfrm>
        </p:grpSpPr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45"/>
            <p:cNvSpPr>
              <a:spLocks noChangeArrowheads="1"/>
            </p:cNvSpPr>
            <p:nvPr/>
          </p:nvSpPr>
          <p:spPr bwMode="auto">
            <a:xfrm>
              <a:off x="4204" y="429"/>
              <a:ext cx="1051" cy="2285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8" name="Freeform 46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47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48"/>
            <p:cNvSpPr>
              <a:spLocks noChangeArrowheads="1"/>
            </p:cNvSpPr>
            <p:nvPr/>
          </p:nvSpPr>
          <p:spPr bwMode="auto">
            <a:xfrm>
              <a:off x="4209" y="690"/>
              <a:ext cx="598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1" name="Group 49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56" name="AutoShape 50"/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26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7" name="AutoShape 51"/>
              <p:cNvSpPr>
                <a:spLocks noChangeArrowheads="1"/>
              </p:cNvSpPr>
              <p:nvPr/>
            </p:nvSpPr>
            <p:spPr bwMode="auto">
              <a:xfrm>
                <a:off x="627" y="2584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2" name="Rectangle 52"/>
            <p:cNvSpPr>
              <a:spLocks noChangeArrowheads="1"/>
            </p:cNvSpPr>
            <p:nvPr/>
          </p:nvSpPr>
          <p:spPr bwMode="auto">
            <a:xfrm>
              <a:off x="4225" y="1018"/>
              <a:ext cx="592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3" name="Group 53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54" name="AutoShape 54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6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5" name="AutoShape 55"/>
              <p:cNvSpPr>
                <a:spLocks noChangeArrowheads="1"/>
              </p:cNvSpPr>
              <p:nvPr/>
            </p:nvSpPr>
            <p:spPr bwMode="auto">
              <a:xfrm>
                <a:off x="629" y="2587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4" name="Rectangle 56"/>
            <p:cNvSpPr>
              <a:spLocks noChangeArrowheads="1"/>
            </p:cNvSpPr>
            <p:nvPr/>
          </p:nvSpPr>
          <p:spPr bwMode="auto">
            <a:xfrm>
              <a:off x="4215" y="1357"/>
              <a:ext cx="598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5" name="Rectangle 57"/>
            <p:cNvSpPr>
              <a:spLocks noChangeArrowheads="1"/>
            </p:cNvSpPr>
            <p:nvPr/>
          </p:nvSpPr>
          <p:spPr bwMode="auto">
            <a:xfrm>
              <a:off x="4225" y="1658"/>
              <a:ext cx="598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6" name="Group 58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52" name="AutoShape 59"/>
              <p:cNvSpPr>
                <a:spLocks noChangeArrowheads="1"/>
              </p:cNvSpPr>
              <p:nvPr/>
            </p:nvSpPr>
            <p:spPr bwMode="auto">
              <a:xfrm>
                <a:off x="611" y="2581"/>
                <a:ext cx="731" cy="12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3" name="AutoShape 60"/>
              <p:cNvSpPr>
                <a:spLocks noChangeArrowheads="1"/>
              </p:cNvSpPr>
              <p:nvPr/>
            </p:nvSpPr>
            <p:spPr bwMode="auto">
              <a:xfrm>
                <a:off x="624" y="2586"/>
                <a:ext cx="698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7" name="Freeform 61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oup 62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50" name="AutoShape 63"/>
              <p:cNvSpPr>
                <a:spLocks noChangeArrowheads="1"/>
              </p:cNvSpPr>
              <p:nvPr/>
            </p:nvSpPr>
            <p:spPr bwMode="auto">
              <a:xfrm>
                <a:off x="612" y="2576"/>
                <a:ext cx="725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1" name="AutoShape 64"/>
              <p:cNvSpPr>
                <a:spLocks noChangeArrowheads="1"/>
              </p:cNvSpPr>
              <p:nvPr/>
            </p:nvSpPr>
            <p:spPr bwMode="auto">
              <a:xfrm>
                <a:off x="626" y="2587"/>
                <a:ext cx="691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9" name="Rectangle 65"/>
            <p:cNvSpPr>
              <a:spLocks noChangeArrowheads="1"/>
            </p:cNvSpPr>
            <p:nvPr/>
          </p:nvSpPr>
          <p:spPr bwMode="auto">
            <a:xfrm>
              <a:off x="5250" y="429"/>
              <a:ext cx="69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0" name="Freeform 66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67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68"/>
            <p:cNvSpPr>
              <a:spLocks noChangeArrowheads="1"/>
            </p:cNvSpPr>
            <p:nvPr/>
          </p:nvSpPr>
          <p:spPr bwMode="auto">
            <a:xfrm>
              <a:off x="5517" y="2614"/>
              <a:ext cx="48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3" name="Freeform 69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AutoShape 70"/>
            <p:cNvSpPr>
              <a:spLocks noChangeArrowheads="1"/>
            </p:cNvSpPr>
            <p:nvPr/>
          </p:nvSpPr>
          <p:spPr bwMode="auto">
            <a:xfrm>
              <a:off x="4140" y="2680"/>
              <a:ext cx="1201" cy="145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5" name="AutoShape 71"/>
            <p:cNvSpPr>
              <a:spLocks noChangeArrowheads="1"/>
            </p:cNvSpPr>
            <p:nvPr/>
          </p:nvSpPr>
          <p:spPr bwMode="auto">
            <a:xfrm>
              <a:off x="4204" y="2708"/>
              <a:ext cx="1073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6" name="Oval 72"/>
            <p:cNvSpPr>
              <a:spLocks noChangeArrowheads="1"/>
            </p:cNvSpPr>
            <p:nvPr/>
          </p:nvSpPr>
          <p:spPr bwMode="auto">
            <a:xfrm>
              <a:off x="4305" y="2380"/>
              <a:ext cx="160" cy="14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7" name="Oval 73"/>
            <p:cNvSpPr>
              <a:spLocks noChangeArrowheads="1"/>
            </p:cNvSpPr>
            <p:nvPr/>
          </p:nvSpPr>
          <p:spPr bwMode="auto">
            <a:xfrm>
              <a:off x="4487" y="2386"/>
              <a:ext cx="160" cy="13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8" name="Oval 74"/>
            <p:cNvSpPr>
              <a:spLocks noChangeArrowheads="1"/>
            </p:cNvSpPr>
            <p:nvPr/>
          </p:nvSpPr>
          <p:spPr bwMode="auto">
            <a:xfrm>
              <a:off x="4663" y="2380"/>
              <a:ext cx="155" cy="139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9" name="Rectangle 75"/>
            <p:cNvSpPr>
              <a:spLocks noChangeArrowheads="1"/>
            </p:cNvSpPr>
            <p:nvPr/>
          </p:nvSpPr>
          <p:spPr bwMode="auto">
            <a:xfrm>
              <a:off x="5063" y="1835"/>
              <a:ext cx="85" cy="762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58" name="Group 76"/>
          <p:cNvGrpSpPr>
            <a:grpSpLocks/>
          </p:cNvGrpSpPr>
          <p:nvPr/>
        </p:nvGrpSpPr>
        <p:grpSpPr bwMode="auto">
          <a:xfrm>
            <a:off x="5605463" y="1739900"/>
            <a:ext cx="698500" cy="709613"/>
            <a:chOff x="-44" y="1473"/>
            <a:chExt cx="981" cy="1105"/>
          </a:xfrm>
        </p:grpSpPr>
        <p:pic>
          <p:nvPicPr>
            <p:cNvPr id="59" name="Picture 77" descr="desktop_computer_stylized_medi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Freeform 7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2" name="Line 20"/>
          <p:cNvSpPr>
            <a:spLocks noChangeShapeType="1"/>
          </p:cNvSpPr>
          <p:nvPr/>
        </p:nvSpPr>
        <p:spPr bwMode="auto">
          <a:xfrm flipH="1">
            <a:off x="6132473" y="4458213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Text Box 36"/>
          <p:cNvSpPr txBox="1">
            <a:spLocks noChangeArrowheads="1"/>
          </p:cNvSpPr>
          <p:nvPr/>
        </p:nvSpPr>
        <p:spPr bwMode="auto">
          <a:xfrm>
            <a:off x="4961059" y="3337058"/>
            <a:ext cx="926857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request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file</a:t>
            </a:r>
          </a:p>
        </p:txBody>
      </p:sp>
      <p:sp>
        <p:nvSpPr>
          <p:cNvPr id="66" name="Line 20"/>
          <p:cNvSpPr>
            <a:spLocks noChangeShapeType="1"/>
          </p:cNvSpPr>
          <p:nvPr/>
        </p:nvSpPr>
        <p:spPr bwMode="auto">
          <a:xfrm flipH="1">
            <a:off x="6152702" y="4714334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Line 20"/>
          <p:cNvSpPr>
            <a:spLocks noChangeShapeType="1"/>
          </p:cNvSpPr>
          <p:nvPr/>
        </p:nvSpPr>
        <p:spPr bwMode="auto">
          <a:xfrm flipH="1">
            <a:off x="6152316" y="4969092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ext Box 36"/>
          <p:cNvSpPr txBox="1">
            <a:spLocks noChangeArrowheads="1"/>
          </p:cNvSpPr>
          <p:nvPr/>
        </p:nvSpPr>
        <p:spPr bwMode="auto">
          <a:xfrm>
            <a:off x="7991451" y="3759364"/>
            <a:ext cx="628698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send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file</a:t>
            </a:r>
          </a:p>
        </p:txBody>
      </p:sp>
      <p:sp>
        <p:nvSpPr>
          <p:cNvPr id="70" name="Text Box 36"/>
          <p:cNvSpPr txBox="1">
            <a:spLocks noChangeArrowheads="1"/>
          </p:cNvSpPr>
          <p:nvPr/>
        </p:nvSpPr>
        <p:spPr bwMode="auto">
          <a:xfrm>
            <a:off x="8031163" y="4539538"/>
            <a:ext cx="833883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push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objects</a:t>
            </a:r>
          </a:p>
        </p:txBody>
      </p:sp>
      <p:sp>
        <p:nvSpPr>
          <p:cNvPr id="65" name="Line 15"/>
          <p:cNvSpPr>
            <a:spLocks noChangeShapeType="1"/>
          </p:cNvSpPr>
          <p:nvPr/>
        </p:nvSpPr>
        <p:spPr bwMode="auto">
          <a:xfrm>
            <a:off x="6116638" y="2490788"/>
            <a:ext cx="0" cy="338328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Line 16"/>
          <p:cNvSpPr>
            <a:spLocks noChangeShapeType="1"/>
          </p:cNvSpPr>
          <p:nvPr/>
        </p:nvSpPr>
        <p:spPr bwMode="auto">
          <a:xfrm>
            <a:off x="7807325" y="2484438"/>
            <a:ext cx="0" cy="338328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Text Box 37"/>
          <p:cNvSpPr txBox="1">
            <a:spLocks noChangeArrowheads="1"/>
          </p:cNvSpPr>
          <p:nvPr/>
        </p:nvSpPr>
        <p:spPr bwMode="auto">
          <a:xfrm>
            <a:off x="5891213" y="5845178"/>
            <a:ext cx="56832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time</a:t>
            </a:r>
          </a:p>
        </p:txBody>
      </p:sp>
      <p:sp>
        <p:nvSpPr>
          <p:cNvPr id="72" name="Text Box 38"/>
          <p:cNvSpPr txBox="1">
            <a:spLocks noChangeArrowheads="1"/>
          </p:cNvSpPr>
          <p:nvPr/>
        </p:nvSpPr>
        <p:spPr bwMode="auto">
          <a:xfrm>
            <a:off x="7569200" y="5827716"/>
            <a:ext cx="568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time</a:t>
            </a:r>
          </a:p>
        </p:txBody>
      </p:sp>
      <p:pic>
        <p:nvPicPr>
          <p:cNvPr id="73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" y="1225902"/>
            <a:ext cx="466344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349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optimizations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Pipelining</a:t>
            </a:r>
          </a:p>
          <a:p>
            <a:pPr lvl="1"/>
            <a:r>
              <a:rPr lang="en-US" dirty="0"/>
              <a:t>Send several requests at once</a:t>
            </a:r>
          </a:p>
          <a:p>
            <a:r>
              <a:rPr lang="en-US" dirty="0"/>
              <a:t>HTTP/2</a:t>
            </a:r>
          </a:p>
          <a:p>
            <a:pPr lvl="1"/>
            <a:r>
              <a:rPr lang="en-US" dirty="0"/>
              <a:t>Push resources</a:t>
            </a:r>
          </a:p>
          <a:p>
            <a:r>
              <a:rPr lang="en-US" dirty="0"/>
              <a:t>QUIC</a:t>
            </a:r>
          </a:p>
          <a:p>
            <a:pPr lvl="1"/>
            <a:r>
              <a:rPr lang="en-US" dirty="0"/>
              <a:t>Eliminate first RTT</a:t>
            </a:r>
          </a:p>
        </p:txBody>
      </p:sp>
      <p:sp>
        <p:nvSpPr>
          <p:cNvPr id="7" name="Line 15"/>
          <p:cNvSpPr>
            <a:spLocks noChangeShapeType="1"/>
          </p:cNvSpPr>
          <p:nvPr/>
        </p:nvSpPr>
        <p:spPr bwMode="auto">
          <a:xfrm>
            <a:off x="6116638" y="2490788"/>
            <a:ext cx="0" cy="2832100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Line 16"/>
          <p:cNvSpPr>
            <a:spLocks noChangeShapeType="1"/>
          </p:cNvSpPr>
          <p:nvPr/>
        </p:nvSpPr>
        <p:spPr bwMode="auto">
          <a:xfrm>
            <a:off x="7807325" y="2484438"/>
            <a:ext cx="0" cy="2881312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Line 17"/>
          <p:cNvSpPr>
            <a:spLocks noChangeShapeType="1"/>
          </p:cNvSpPr>
          <p:nvPr/>
        </p:nvSpPr>
        <p:spPr bwMode="auto">
          <a:xfrm>
            <a:off x="6124575" y="3320323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Line 19"/>
          <p:cNvSpPr>
            <a:spLocks noChangeShapeType="1"/>
          </p:cNvSpPr>
          <p:nvPr/>
        </p:nvSpPr>
        <p:spPr bwMode="auto">
          <a:xfrm>
            <a:off x="6124575" y="3668713"/>
            <a:ext cx="1684338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Line 20"/>
          <p:cNvSpPr>
            <a:spLocks noChangeShapeType="1"/>
          </p:cNvSpPr>
          <p:nvPr/>
        </p:nvSpPr>
        <p:spPr bwMode="auto">
          <a:xfrm flipH="1">
            <a:off x="6140450" y="4151313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utoShape 21"/>
          <p:cNvSpPr>
            <a:spLocks/>
          </p:cNvSpPr>
          <p:nvPr/>
        </p:nvSpPr>
        <p:spPr bwMode="auto">
          <a:xfrm>
            <a:off x="7902575" y="4384559"/>
            <a:ext cx="105347" cy="715976"/>
          </a:xfrm>
          <a:prstGeom prst="rightBrace">
            <a:avLst>
              <a:gd name="adj1" fmla="val 2039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4" name="Line 23"/>
          <p:cNvSpPr>
            <a:spLocks noChangeShapeType="1"/>
          </p:cNvSpPr>
          <p:nvPr/>
        </p:nvSpPr>
        <p:spPr bwMode="auto">
          <a:xfrm>
            <a:off x="5749925" y="3280135"/>
            <a:ext cx="3905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4619625" y="2992797"/>
            <a:ext cx="1346844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initiate QUIC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connection</a:t>
            </a:r>
          </a:p>
        </p:txBody>
      </p:sp>
      <p:sp>
        <p:nvSpPr>
          <p:cNvPr id="18" name="Line 27"/>
          <p:cNvSpPr>
            <a:spLocks noChangeShapeType="1"/>
          </p:cNvSpPr>
          <p:nvPr/>
        </p:nvSpPr>
        <p:spPr bwMode="auto">
          <a:xfrm>
            <a:off x="5775325" y="3602038"/>
            <a:ext cx="354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utoShape 29"/>
          <p:cNvSpPr>
            <a:spLocks/>
          </p:cNvSpPr>
          <p:nvPr/>
        </p:nvSpPr>
        <p:spPr bwMode="auto">
          <a:xfrm>
            <a:off x="5867400" y="3657600"/>
            <a:ext cx="128588" cy="803275"/>
          </a:xfrm>
          <a:prstGeom prst="leftBrace">
            <a:avLst>
              <a:gd name="adj1" fmla="val 5205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0" name="Text Box 30"/>
          <p:cNvSpPr txBox="1">
            <a:spLocks noChangeArrowheads="1"/>
          </p:cNvSpPr>
          <p:nvPr/>
        </p:nvSpPr>
        <p:spPr bwMode="auto">
          <a:xfrm>
            <a:off x="5397500" y="3881438"/>
            <a:ext cx="57785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RTT</a:t>
            </a:r>
          </a:p>
        </p:txBody>
      </p:sp>
      <p:sp>
        <p:nvSpPr>
          <p:cNvPr id="21" name="Line 35"/>
          <p:cNvSpPr>
            <a:spLocks noChangeShapeType="1"/>
          </p:cNvSpPr>
          <p:nvPr/>
        </p:nvSpPr>
        <p:spPr bwMode="auto">
          <a:xfrm flipH="1">
            <a:off x="5786438" y="4591050"/>
            <a:ext cx="3429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 Box 37"/>
          <p:cNvSpPr txBox="1">
            <a:spLocks noChangeArrowheads="1"/>
          </p:cNvSpPr>
          <p:nvPr/>
        </p:nvSpPr>
        <p:spPr bwMode="auto">
          <a:xfrm>
            <a:off x="5891213" y="5337175"/>
            <a:ext cx="56832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time</a:t>
            </a:r>
          </a:p>
        </p:txBody>
      </p:sp>
      <p:sp>
        <p:nvSpPr>
          <p:cNvPr id="24" name="Text Box 38"/>
          <p:cNvSpPr txBox="1">
            <a:spLocks noChangeArrowheads="1"/>
          </p:cNvSpPr>
          <p:nvPr/>
        </p:nvSpPr>
        <p:spPr bwMode="auto">
          <a:xfrm>
            <a:off x="7569200" y="5319713"/>
            <a:ext cx="568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time</a:t>
            </a:r>
          </a:p>
        </p:txBody>
      </p:sp>
      <p:grpSp>
        <p:nvGrpSpPr>
          <p:cNvPr id="25" name="Group 43"/>
          <p:cNvGrpSpPr>
            <a:grpSpLocks/>
          </p:cNvGrpSpPr>
          <p:nvPr/>
        </p:nvGrpSpPr>
        <p:grpSpPr bwMode="auto">
          <a:xfrm>
            <a:off x="7607300" y="1717675"/>
            <a:ext cx="423863" cy="684213"/>
            <a:chOff x="4140" y="429"/>
            <a:chExt cx="1425" cy="2396"/>
          </a:xfrm>
        </p:grpSpPr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45"/>
            <p:cNvSpPr>
              <a:spLocks noChangeArrowheads="1"/>
            </p:cNvSpPr>
            <p:nvPr/>
          </p:nvSpPr>
          <p:spPr bwMode="auto">
            <a:xfrm>
              <a:off x="4204" y="429"/>
              <a:ext cx="1051" cy="2285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8" name="Freeform 46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47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48"/>
            <p:cNvSpPr>
              <a:spLocks noChangeArrowheads="1"/>
            </p:cNvSpPr>
            <p:nvPr/>
          </p:nvSpPr>
          <p:spPr bwMode="auto">
            <a:xfrm>
              <a:off x="4209" y="690"/>
              <a:ext cx="598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1" name="Group 49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56" name="AutoShape 50"/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26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7" name="AutoShape 51"/>
              <p:cNvSpPr>
                <a:spLocks noChangeArrowheads="1"/>
              </p:cNvSpPr>
              <p:nvPr/>
            </p:nvSpPr>
            <p:spPr bwMode="auto">
              <a:xfrm>
                <a:off x="627" y="2584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2" name="Rectangle 52"/>
            <p:cNvSpPr>
              <a:spLocks noChangeArrowheads="1"/>
            </p:cNvSpPr>
            <p:nvPr/>
          </p:nvSpPr>
          <p:spPr bwMode="auto">
            <a:xfrm>
              <a:off x="4225" y="1018"/>
              <a:ext cx="592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3" name="Group 53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54" name="AutoShape 54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6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5" name="AutoShape 55"/>
              <p:cNvSpPr>
                <a:spLocks noChangeArrowheads="1"/>
              </p:cNvSpPr>
              <p:nvPr/>
            </p:nvSpPr>
            <p:spPr bwMode="auto">
              <a:xfrm>
                <a:off x="629" y="2587"/>
                <a:ext cx="693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4" name="Rectangle 56"/>
            <p:cNvSpPr>
              <a:spLocks noChangeArrowheads="1"/>
            </p:cNvSpPr>
            <p:nvPr/>
          </p:nvSpPr>
          <p:spPr bwMode="auto">
            <a:xfrm>
              <a:off x="4215" y="1357"/>
              <a:ext cx="598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35" name="Rectangle 57"/>
            <p:cNvSpPr>
              <a:spLocks noChangeArrowheads="1"/>
            </p:cNvSpPr>
            <p:nvPr/>
          </p:nvSpPr>
          <p:spPr bwMode="auto">
            <a:xfrm>
              <a:off x="4225" y="1658"/>
              <a:ext cx="598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36" name="Group 58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52" name="AutoShape 59"/>
              <p:cNvSpPr>
                <a:spLocks noChangeArrowheads="1"/>
              </p:cNvSpPr>
              <p:nvPr/>
            </p:nvSpPr>
            <p:spPr bwMode="auto">
              <a:xfrm>
                <a:off x="611" y="2581"/>
                <a:ext cx="731" cy="12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3" name="AutoShape 60"/>
              <p:cNvSpPr>
                <a:spLocks noChangeArrowheads="1"/>
              </p:cNvSpPr>
              <p:nvPr/>
            </p:nvSpPr>
            <p:spPr bwMode="auto">
              <a:xfrm>
                <a:off x="624" y="2586"/>
                <a:ext cx="698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7" name="Freeform 61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oup 62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50" name="AutoShape 63"/>
              <p:cNvSpPr>
                <a:spLocks noChangeArrowheads="1"/>
              </p:cNvSpPr>
              <p:nvPr/>
            </p:nvSpPr>
            <p:spPr bwMode="auto">
              <a:xfrm>
                <a:off x="612" y="2576"/>
                <a:ext cx="725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1" name="AutoShape 64"/>
              <p:cNvSpPr>
                <a:spLocks noChangeArrowheads="1"/>
              </p:cNvSpPr>
              <p:nvPr/>
            </p:nvSpPr>
            <p:spPr bwMode="auto">
              <a:xfrm>
                <a:off x="626" y="2587"/>
                <a:ext cx="691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39" name="Rectangle 65"/>
            <p:cNvSpPr>
              <a:spLocks noChangeArrowheads="1"/>
            </p:cNvSpPr>
            <p:nvPr/>
          </p:nvSpPr>
          <p:spPr bwMode="auto">
            <a:xfrm>
              <a:off x="5250" y="429"/>
              <a:ext cx="69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0" name="Freeform 66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67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68"/>
            <p:cNvSpPr>
              <a:spLocks noChangeArrowheads="1"/>
            </p:cNvSpPr>
            <p:nvPr/>
          </p:nvSpPr>
          <p:spPr bwMode="auto">
            <a:xfrm>
              <a:off x="5517" y="2614"/>
              <a:ext cx="48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3" name="Freeform 69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AutoShape 70"/>
            <p:cNvSpPr>
              <a:spLocks noChangeArrowheads="1"/>
            </p:cNvSpPr>
            <p:nvPr/>
          </p:nvSpPr>
          <p:spPr bwMode="auto">
            <a:xfrm>
              <a:off x="4140" y="2680"/>
              <a:ext cx="1201" cy="145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5" name="AutoShape 71"/>
            <p:cNvSpPr>
              <a:spLocks noChangeArrowheads="1"/>
            </p:cNvSpPr>
            <p:nvPr/>
          </p:nvSpPr>
          <p:spPr bwMode="auto">
            <a:xfrm>
              <a:off x="4204" y="2708"/>
              <a:ext cx="1073" cy="83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6" name="Oval 72"/>
            <p:cNvSpPr>
              <a:spLocks noChangeArrowheads="1"/>
            </p:cNvSpPr>
            <p:nvPr/>
          </p:nvSpPr>
          <p:spPr bwMode="auto">
            <a:xfrm>
              <a:off x="4305" y="2380"/>
              <a:ext cx="160" cy="145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7" name="Oval 73"/>
            <p:cNvSpPr>
              <a:spLocks noChangeArrowheads="1"/>
            </p:cNvSpPr>
            <p:nvPr/>
          </p:nvSpPr>
          <p:spPr bwMode="auto">
            <a:xfrm>
              <a:off x="4487" y="2386"/>
              <a:ext cx="160" cy="13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8" name="Oval 74"/>
            <p:cNvSpPr>
              <a:spLocks noChangeArrowheads="1"/>
            </p:cNvSpPr>
            <p:nvPr/>
          </p:nvSpPr>
          <p:spPr bwMode="auto">
            <a:xfrm>
              <a:off x="4663" y="2380"/>
              <a:ext cx="155" cy="139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9" name="Rectangle 75"/>
            <p:cNvSpPr>
              <a:spLocks noChangeArrowheads="1"/>
            </p:cNvSpPr>
            <p:nvPr/>
          </p:nvSpPr>
          <p:spPr bwMode="auto">
            <a:xfrm>
              <a:off x="5063" y="1835"/>
              <a:ext cx="85" cy="762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58" name="Group 76"/>
          <p:cNvGrpSpPr>
            <a:grpSpLocks/>
          </p:cNvGrpSpPr>
          <p:nvPr/>
        </p:nvGrpSpPr>
        <p:grpSpPr bwMode="auto">
          <a:xfrm>
            <a:off x="5605463" y="1739900"/>
            <a:ext cx="698500" cy="709613"/>
            <a:chOff x="-44" y="1473"/>
            <a:chExt cx="981" cy="1105"/>
          </a:xfrm>
        </p:grpSpPr>
        <p:pic>
          <p:nvPicPr>
            <p:cNvPr id="59" name="Picture 77" descr="desktop_computer_stylized_medi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Freeform 7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2" name="Line 20"/>
          <p:cNvSpPr>
            <a:spLocks noChangeShapeType="1"/>
          </p:cNvSpPr>
          <p:nvPr/>
        </p:nvSpPr>
        <p:spPr bwMode="auto">
          <a:xfrm flipH="1">
            <a:off x="6132473" y="4458213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Text Box 36"/>
          <p:cNvSpPr txBox="1">
            <a:spLocks noChangeArrowheads="1"/>
          </p:cNvSpPr>
          <p:nvPr/>
        </p:nvSpPr>
        <p:spPr bwMode="auto">
          <a:xfrm>
            <a:off x="4963202" y="3411821"/>
            <a:ext cx="926857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request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file</a:t>
            </a:r>
          </a:p>
        </p:txBody>
      </p:sp>
      <p:sp>
        <p:nvSpPr>
          <p:cNvPr id="66" name="Line 20"/>
          <p:cNvSpPr>
            <a:spLocks noChangeShapeType="1"/>
          </p:cNvSpPr>
          <p:nvPr/>
        </p:nvSpPr>
        <p:spPr bwMode="auto">
          <a:xfrm flipH="1">
            <a:off x="6152702" y="4714334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Line 20"/>
          <p:cNvSpPr>
            <a:spLocks noChangeShapeType="1"/>
          </p:cNvSpPr>
          <p:nvPr/>
        </p:nvSpPr>
        <p:spPr bwMode="auto">
          <a:xfrm flipH="1">
            <a:off x="6152316" y="4969092"/>
            <a:ext cx="1673225" cy="37941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ext Box 36"/>
          <p:cNvSpPr txBox="1">
            <a:spLocks noChangeArrowheads="1"/>
          </p:cNvSpPr>
          <p:nvPr/>
        </p:nvSpPr>
        <p:spPr bwMode="auto">
          <a:xfrm>
            <a:off x="7870003" y="3847217"/>
            <a:ext cx="628698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send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file</a:t>
            </a:r>
          </a:p>
        </p:txBody>
      </p:sp>
      <p:sp>
        <p:nvSpPr>
          <p:cNvPr id="70" name="Text Box 36"/>
          <p:cNvSpPr txBox="1">
            <a:spLocks noChangeArrowheads="1"/>
          </p:cNvSpPr>
          <p:nvPr/>
        </p:nvSpPr>
        <p:spPr bwMode="auto">
          <a:xfrm>
            <a:off x="8031163" y="4539538"/>
            <a:ext cx="833883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push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objects</a:t>
            </a:r>
          </a:p>
        </p:txBody>
      </p:sp>
      <p:pic>
        <p:nvPicPr>
          <p:cNvPr id="64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" y="1225902"/>
            <a:ext cx="466344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8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5" grpId="0"/>
      <p:bldP spid="18" grpId="0" animBg="1"/>
      <p:bldP spid="19" grpId="0" animBg="1"/>
      <p:bldP spid="20" grpId="0"/>
      <p:bldP spid="21" grpId="0" animBg="1"/>
      <p:bldP spid="62" grpId="0" animBg="1"/>
      <p:bldP spid="63" grpId="0"/>
      <p:bldP spid="66" grpId="0" animBg="1"/>
      <p:bldP spid="67" grpId="0" animBg="1"/>
      <p:bldP spid="68" grpId="0"/>
      <p:bldP spid="7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Rectangle 2"/>
          <p:cNvSpPr>
            <a:spLocks noGrp="1" noChangeArrowheads="1"/>
          </p:cNvSpPr>
          <p:nvPr>
            <p:ph type="title"/>
          </p:nvPr>
        </p:nvSpPr>
        <p:spPr>
          <a:xfrm>
            <a:off x="477838" y="234950"/>
            <a:ext cx="7772400" cy="914400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HTTP request message</a:t>
            </a:r>
            <a:endParaRPr lang="en-US" altLang="en-US" sz="4800" dirty="0">
              <a:latin typeface="Calibri Light"/>
              <a:ea typeface="ＭＳ Ｐゴシック" charset="-128"/>
            </a:endParaRPr>
          </a:p>
        </p:txBody>
      </p:sp>
      <p:sp>
        <p:nvSpPr>
          <p:cNvPr id="83973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444625"/>
            <a:ext cx="7772400" cy="14827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33045" indent="-233045"/>
            <a:r>
              <a:rPr lang="en-US" altLang="en-US" sz="2400" dirty="0">
                <a:latin typeface="Calibri"/>
                <a:ea typeface="ＭＳ Ｐゴシック" charset="-128"/>
              </a:rPr>
              <a:t>two types of HTTP messages: </a:t>
            </a:r>
            <a:r>
              <a:rPr lang="en-US" altLang="en-US" sz="2400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request</a:t>
            </a:r>
            <a:r>
              <a:rPr lang="en-US" altLang="en-US" sz="2400" dirty="0">
                <a:solidFill>
                  <a:srgbClr val="CC0000"/>
                </a:solidFill>
                <a:latin typeface="Calibri"/>
                <a:ea typeface="ＭＳ Ｐゴシック" charset="-128"/>
              </a:rPr>
              <a:t>, </a:t>
            </a:r>
            <a:r>
              <a:rPr lang="en-US" altLang="en-US" sz="2400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response</a:t>
            </a:r>
          </a:p>
          <a:p>
            <a:pPr marL="233045" indent="-233045"/>
            <a:r>
              <a:rPr lang="en-US" altLang="en-US" sz="2400" dirty="0">
                <a:solidFill>
                  <a:srgbClr val="CC0000"/>
                </a:solidFill>
                <a:latin typeface="Calibri"/>
                <a:ea typeface="ＭＳ Ｐゴシック" charset="-128"/>
              </a:rPr>
              <a:t>HTTP request message:</a:t>
            </a:r>
          </a:p>
          <a:p>
            <a:pPr marL="685800" lvl="1" indent="-228600"/>
            <a:r>
              <a:rPr lang="en-US" altLang="en-US" sz="2000" dirty="0">
                <a:latin typeface="Calibri"/>
                <a:ea typeface="ＭＳ Ｐゴシック" charset="-128"/>
              </a:rPr>
              <a:t>ASCII (human-readable format)</a:t>
            </a:r>
            <a:endParaRPr lang="en-US" altLang="en-US" dirty="0">
              <a:solidFill>
                <a:schemeClr val="accent2"/>
              </a:solidFill>
              <a:latin typeface="Calibri"/>
              <a:ea typeface="ＭＳ Ｐゴシック" charset="-128"/>
            </a:endParaRPr>
          </a:p>
        </p:txBody>
      </p:sp>
      <p:pic>
        <p:nvPicPr>
          <p:cNvPr id="83971" name="Picture 21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908050"/>
            <a:ext cx="50276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Text Box 5"/>
          <p:cNvSpPr txBox="1">
            <a:spLocks noChangeArrowheads="1"/>
          </p:cNvSpPr>
          <p:nvPr/>
        </p:nvSpPr>
        <p:spPr bwMode="auto">
          <a:xfrm>
            <a:off x="222250" y="2870200"/>
            <a:ext cx="205530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request 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(GET, POST,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HEAD commands)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  <p:sp>
        <p:nvSpPr>
          <p:cNvPr id="83975" name="Line 6"/>
          <p:cNvSpPr>
            <a:spLocks noChangeShapeType="1"/>
          </p:cNvSpPr>
          <p:nvPr/>
        </p:nvSpPr>
        <p:spPr bwMode="auto">
          <a:xfrm>
            <a:off x="1925638" y="3201988"/>
            <a:ext cx="868362" cy="14605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976" name="Freeform 7"/>
          <p:cNvSpPr>
            <a:spLocks/>
          </p:cNvSpPr>
          <p:nvPr/>
        </p:nvSpPr>
        <p:spPr bwMode="auto">
          <a:xfrm>
            <a:off x="2776538" y="3538538"/>
            <a:ext cx="149225" cy="1957387"/>
          </a:xfrm>
          <a:custGeom>
            <a:avLst/>
            <a:gdLst>
              <a:gd name="T0" fmla="*/ 2147483647 w 150"/>
              <a:gd name="T1" fmla="*/ 2147483647 h 924"/>
              <a:gd name="T2" fmla="*/ 0 w 150"/>
              <a:gd name="T3" fmla="*/ 0 h 924"/>
              <a:gd name="T4" fmla="*/ 0 w 150"/>
              <a:gd name="T5" fmla="*/ 2147483647 h 924"/>
              <a:gd name="T6" fmla="*/ 2147483647 w 150"/>
              <a:gd name="T7" fmla="*/ 2147483647 h 924"/>
              <a:gd name="T8" fmla="*/ 0 60000 65536"/>
              <a:gd name="T9" fmla="*/ 0 60000 65536"/>
              <a:gd name="T10" fmla="*/ 0 60000 65536"/>
              <a:gd name="T11" fmla="*/ 0 60000 65536"/>
              <a:gd name="T12" fmla="*/ 0 w 150"/>
              <a:gd name="T13" fmla="*/ 0 h 924"/>
              <a:gd name="T14" fmla="*/ 150 w 150"/>
              <a:gd name="T15" fmla="*/ 924 h 9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0" h="924">
                <a:moveTo>
                  <a:pt x="122" y="6"/>
                </a:moveTo>
                <a:lnTo>
                  <a:pt x="0" y="0"/>
                </a:lnTo>
                <a:lnTo>
                  <a:pt x="0" y="924"/>
                </a:lnTo>
                <a:lnTo>
                  <a:pt x="150" y="918"/>
                </a:lnTo>
              </a:path>
            </a:pathLst>
          </a:custGeom>
          <a:noFill/>
          <a:ln w="19050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977" name="Text Box 8"/>
          <p:cNvSpPr txBox="1">
            <a:spLocks noChangeArrowheads="1"/>
          </p:cNvSpPr>
          <p:nvPr/>
        </p:nvSpPr>
        <p:spPr bwMode="auto">
          <a:xfrm>
            <a:off x="1790975" y="4056063"/>
            <a:ext cx="9236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header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 lines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  <p:sp>
        <p:nvSpPr>
          <p:cNvPr id="83978" name="Line 10"/>
          <p:cNvSpPr>
            <a:spLocks noChangeShapeType="1"/>
          </p:cNvSpPr>
          <p:nvPr/>
        </p:nvSpPr>
        <p:spPr bwMode="auto">
          <a:xfrm>
            <a:off x="2309813" y="5622925"/>
            <a:ext cx="511175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979" name="Text Box 11"/>
          <p:cNvSpPr txBox="1">
            <a:spLocks noChangeArrowheads="1"/>
          </p:cNvSpPr>
          <p:nvPr/>
        </p:nvSpPr>
        <p:spPr bwMode="auto">
          <a:xfrm>
            <a:off x="273050" y="4719638"/>
            <a:ext cx="2190023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carriage return,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line feed at start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of line indicates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end of header lines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  <p:sp>
        <p:nvSpPr>
          <p:cNvPr id="83980" name="Text Box 16"/>
          <p:cNvSpPr txBox="1">
            <a:spLocks noChangeArrowheads="1"/>
          </p:cNvSpPr>
          <p:nvPr/>
        </p:nvSpPr>
        <p:spPr bwMode="auto">
          <a:xfrm>
            <a:off x="2809875" y="3236913"/>
            <a:ext cx="6250429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GET /index.html HTTP/1.1\r\n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Host: www-net.cs.umass.edu\r\n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User-Agent: Firefox/3.6.10\r\n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Accept: text/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html,application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/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xhtml+xml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Accept-Language: en-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us,en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;q=0.5\r\n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Accept-Encoding: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gzip,deflate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Accept-Charset: ISO-8859-1,utf-8;q=0.7\r\n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Keep-Alive: 115\r\n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Connection: keep-alive\r\n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\r\n</a:t>
            </a:r>
          </a:p>
        </p:txBody>
      </p:sp>
      <p:sp>
        <p:nvSpPr>
          <p:cNvPr id="83981" name="Line 17"/>
          <p:cNvSpPr>
            <a:spLocks noChangeShapeType="1"/>
          </p:cNvSpPr>
          <p:nvPr/>
        </p:nvSpPr>
        <p:spPr bwMode="auto">
          <a:xfrm flipH="1">
            <a:off x="6334125" y="2754313"/>
            <a:ext cx="166688" cy="51435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982" name="Text Box 18"/>
          <p:cNvSpPr txBox="1">
            <a:spLocks noChangeArrowheads="1"/>
          </p:cNvSpPr>
          <p:nvPr/>
        </p:nvSpPr>
        <p:spPr bwMode="auto">
          <a:xfrm>
            <a:off x="6384925" y="2466975"/>
            <a:ext cx="24114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carriage return character</a:t>
            </a:r>
          </a:p>
        </p:txBody>
      </p:sp>
      <p:sp>
        <p:nvSpPr>
          <p:cNvPr id="83983" name="Text Box 19"/>
          <p:cNvSpPr txBox="1">
            <a:spLocks noChangeArrowheads="1"/>
          </p:cNvSpPr>
          <p:nvPr/>
        </p:nvSpPr>
        <p:spPr bwMode="auto">
          <a:xfrm>
            <a:off x="6537325" y="2763838"/>
            <a:ext cx="1866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line-feed character</a:t>
            </a:r>
          </a:p>
        </p:txBody>
      </p:sp>
      <p:sp>
        <p:nvSpPr>
          <p:cNvPr id="83984" name="Line 20"/>
          <p:cNvSpPr>
            <a:spLocks noChangeShapeType="1"/>
          </p:cNvSpPr>
          <p:nvPr/>
        </p:nvSpPr>
        <p:spPr bwMode="auto">
          <a:xfrm flipH="1">
            <a:off x="6615113" y="3063875"/>
            <a:ext cx="80962" cy="252413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4147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Rectangle 2"/>
          <p:cNvSpPr>
            <a:spLocks noGrp="1" noChangeArrowheads="1"/>
          </p:cNvSpPr>
          <p:nvPr>
            <p:ph type="title"/>
          </p:nvPr>
        </p:nvSpPr>
        <p:spPr>
          <a:xfrm>
            <a:off x="79023" y="-7938"/>
            <a:ext cx="9031111" cy="1325563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HTTP request message: general format</a:t>
            </a:r>
            <a:endParaRPr lang="en-US" altLang="en-US" sz="5400" dirty="0">
              <a:latin typeface="Calibri Light"/>
              <a:ea typeface="ＭＳ Ｐゴシック" charset="-128"/>
            </a:endParaRPr>
          </a:p>
        </p:txBody>
      </p:sp>
      <p:pic>
        <p:nvPicPr>
          <p:cNvPr id="86019" name="Picture 19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29" y="918546"/>
            <a:ext cx="8778240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Text Box 9"/>
          <p:cNvSpPr txBox="1">
            <a:spLocks noChangeArrowheads="1"/>
          </p:cNvSpPr>
          <p:nvPr/>
        </p:nvSpPr>
        <p:spPr bwMode="auto">
          <a:xfrm>
            <a:off x="6967538" y="1662113"/>
            <a:ext cx="1030287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request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line</a:t>
            </a:r>
          </a:p>
        </p:txBody>
      </p:sp>
      <p:sp>
        <p:nvSpPr>
          <p:cNvPr id="86022" name="Text Box 11"/>
          <p:cNvSpPr txBox="1">
            <a:spLocks noChangeArrowheads="1"/>
          </p:cNvSpPr>
          <p:nvPr/>
        </p:nvSpPr>
        <p:spPr bwMode="auto">
          <a:xfrm>
            <a:off x="6962775" y="2678113"/>
            <a:ext cx="974725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header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lines</a:t>
            </a:r>
          </a:p>
        </p:txBody>
      </p:sp>
      <p:sp>
        <p:nvSpPr>
          <p:cNvPr id="86023" name="Rectangle 12"/>
          <p:cNvSpPr>
            <a:spLocks noChangeArrowheads="1"/>
          </p:cNvSpPr>
          <p:nvPr/>
        </p:nvSpPr>
        <p:spPr bwMode="auto">
          <a:xfrm>
            <a:off x="6578600" y="2247900"/>
            <a:ext cx="346075" cy="1819275"/>
          </a:xfrm>
          <a:prstGeom prst="rect">
            <a:avLst/>
          </a:prstGeom>
          <a:noFill/>
          <a:ln w="1905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86024" name="Rectangle 13"/>
          <p:cNvSpPr>
            <a:spLocks noChangeArrowheads="1"/>
          </p:cNvSpPr>
          <p:nvPr/>
        </p:nvSpPr>
        <p:spPr bwMode="auto">
          <a:xfrm>
            <a:off x="6445250" y="2197100"/>
            <a:ext cx="290513" cy="2017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86025" name="Rectangle 15"/>
          <p:cNvSpPr>
            <a:spLocks noChangeArrowheads="1"/>
          </p:cNvSpPr>
          <p:nvPr/>
        </p:nvSpPr>
        <p:spPr bwMode="auto">
          <a:xfrm>
            <a:off x="6813550" y="4303713"/>
            <a:ext cx="712788" cy="1216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86026" name="Text Box 16"/>
          <p:cNvSpPr txBox="1">
            <a:spLocks noChangeArrowheads="1"/>
          </p:cNvSpPr>
          <p:nvPr/>
        </p:nvSpPr>
        <p:spPr bwMode="auto">
          <a:xfrm>
            <a:off x="6964363" y="4868863"/>
            <a:ext cx="735012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body</a:t>
            </a:r>
          </a:p>
        </p:txBody>
      </p:sp>
      <p:sp>
        <p:nvSpPr>
          <p:cNvPr id="86027" name="Rectangle 20"/>
          <p:cNvSpPr>
            <a:spLocks noChangeArrowheads="1"/>
          </p:cNvSpPr>
          <p:nvPr/>
        </p:nvSpPr>
        <p:spPr bwMode="auto">
          <a:xfrm>
            <a:off x="1143000" y="1698625"/>
            <a:ext cx="5638800" cy="4460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86028" name="Line 22"/>
          <p:cNvSpPr>
            <a:spLocks noChangeShapeType="1"/>
          </p:cNvSpPr>
          <p:nvPr/>
        </p:nvSpPr>
        <p:spPr bwMode="auto">
          <a:xfrm>
            <a:off x="2451100" y="1701800"/>
            <a:ext cx="0" cy="438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029" name="Line 23"/>
          <p:cNvSpPr>
            <a:spLocks noChangeShapeType="1"/>
          </p:cNvSpPr>
          <p:nvPr/>
        </p:nvSpPr>
        <p:spPr bwMode="auto">
          <a:xfrm>
            <a:off x="2895600" y="1701800"/>
            <a:ext cx="0" cy="438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030" name="Line 24"/>
          <p:cNvSpPr>
            <a:spLocks noChangeShapeType="1"/>
          </p:cNvSpPr>
          <p:nvPr/>
        </p:nvSpPr>
        <p:spPr bwMode="auto">
          <a:xfrm>
            <a:off x="4203700" y="1701800"/>
            <a:ext cx="0" cy="438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031" name="Line 25"/>
          <p:cNvSpPr>
            <a:spLocks noChangeShapeType="1"/>
          </p:cNvSpPr>
          <p:nvPr/>
        </p:nvSpPr>
        <p:spPr bwMode="auto">
          <a:xfrm>
            <a:off x="4629150" y="1695450"/>
            <a:ext cx="0" cy="438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032" name="Line 26"/>
          <p:cNvSpPr>
            <a:spLocks noChangeShapeType="1"/>
          </p:cNvSpPr>
          <p:nvPr/>
        </p:nvSpPr>
        <p:spPr bwMode="auto">
          <a:xfrm>
            <a:off x="5930900" y="1701800"/>
            <a:ext cx="0" cy="438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033" name="Line 27"/>
          <p:cNvSpPr>
            <a:spLocks noChangeShapeType="1"/>
          </p:cNvSpPr>
          <p:nvPr/>
        </p:nvSpPr>
        <p:spPr bwMode="auto">
          <a:xfrm>
            <a:off x="6369050" y="1701800"/>
            <a:ext cx="0" cy="4381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034" name="Text Box 28"/>
          <p:cNvSpPr txBox="1">
            <a:spLocks noChangeArrowheads="1"/>
          </p:cNvSpPr>
          <p:nvPr/>
        </p:nvSpPr>
        <p:spPr bwMode="auto">
          <a:xfrm>
            <a:off x="1266825" y="1725613"/>
            <a:ext cx="1030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method</a:t>
            </a:r>
          </a:p>
        </p:txBody>
      </p:sp>
      <p:sp>
        <p:nvSpPr>
          <p:cNvPr id="86035" name="Text Box 29"/>
          <p:cNvSpPr txBox="1">
            <a:spLocks noChangeArrowheads="1"/>
          </p:cNvSpPr>
          <p:nvPr/>
        </p:nvSpPr>
        <p:spPr bwMode="auto">
          <a:xfrm>
            <a:off x="2428875" y="1706563"/>
            <a:ext cx="452438" cy="396875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sp</a:t>
            </a:r>
          </a:p>
        </p:txBody>
      </p:sp>
      <p:sp>
        <p:nvSpPr>
          <p:cNvPr id="86036" name="Text Box 30"/>
          <p:cNvSpPr txBox="1">
            <a:spLocks noChangeArrowheads="1"/>
          </p:cNvSpPr>
          <p:nvPr/>
        </p:nvSpPr>
        <p:spPr bwMode="auto">
          <a:xfrm>
            <a:off x="4194175" y="1712913"/>
            <a:ext cx="452438" cy="396875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sp</a:t>
            </a:r>
          </a:p>
        </p:txBody>
      </p:sp>
      <p:sp>
        <p:nvSpPr>
          <p:cNvPr id="86037" name="Text Box 31"/>
          <p:cNvSpPr txBox="1">
            <a:spLocks noChangeArrowheads="1"/>
          </p:cNvSpPr>
          <p:nvPr/>
        </p:nvSpPr>
        <p:spPr bwMode="auto">
          <a:xfrm>
            <a:off x="5946775" y="1719263"/>
            <a:ext cx="403225" cy="400050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cr</a:t>
            </a:r>
          </a:p>
        </p:txBody>
      </p:sp>
      <p:sp>
        <p:nvSpPr>
          <p:cNvPr id="86038" name="Text Box 32"/>
          <p:cNvSpPr txBox="1">
            <a:spLocks noChangeArrowheads="1"/>
          </p:cNvSpPr>
          <p:nvPr/>
        </p:nvSpPr>
        <p:spPr bwMode="auto">
          <a:xfrm>
            <a:off x="6416675" y="1730375"/>
            <a:ext cx="311150" cy="396875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lf</a:t>
            </a:r>
          </a:p>
        </p:txBody>
      </p:sp>
      <p:sp>
        <p:nvSpPr>
          <p:cNvPr id="86039" name="Text Box 33"/>
          <p:cNvSpPr txBox="1">
            <a:spLocks noChangeArrowheads="1"/>
          </p:cNvSpPr>
          <p:nvPr/>
        </p:nvSpPr>
        <p:spPr bwMode="auto">
          <a:xfrm>
            <a:off x="4784725" y="1712913"/>
            <a:ext cx="1003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version</a:t>
            </a:r>
          </a:p>
        </p:txBody>
      </p:sp>
      <p:sp>
        <p:nvSpPr>
          <p:cNvPr id="86040" name="Text Box 34"/>
          <p:cNvSpPr txBox="1">
            <a:spLocks noChangeArrowheads="1"/>
          </p:cNvSpPr>
          <p:nvPr/>
        </p:nvSpPr>
        <p:spPr bwMode="auto">
          <a:xfrm>
            <a:off x="3159125" y="1725613"/>
            <a:ext cx="693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URL</a:t>
            </a:r>
          </a:p>
        </p:txBody>
      </p:sp>
      <p:grpSp>
        <p:nvGrpSpPr>
          <p:cNvPr id="86041" name="Group 45"/>
          <p:cNvGrpSpPr>
            <a:grpSpLocks/>
          </p:cNvGrpSpPr>
          <p:nvPr/>
        </p:nvGrpSpPr>
        <p:grpSpPr bwMode="auto">
          <a:xfrm>
            <a:off x="1143000" y="2143125"/>
            <a:ext cx="4565650" cy="446088"/>
            <a:chOff x="192" y="1894"/>
            <a:chExt cx="2876" cy="281"/>
          </a:xfrm>
        </p:grpSpPr>
        <p:sp>
          <p:nvSpPr>
            <p:cNvPr id="86077" name="Rectangle 35"/>
            <p:cNvSpPr>
              <a:spLocks noChangeArrowheads="1"/>
            </p:cNvSpPr>
            <p:nvPr/>
          </p:nvSpPr>
          <p:spPr bwMode="auto">
            <a:xfrm>
              <a:off x="192" y="1894"/>
              <a:ext cx="2876" cy="28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86078" name="Line 36"/>
            <p:cNvSpPr>
              <a:spLocks noChangeShapeType="1"/>
            </p:cNvSpPr>
            <p:nvPr/>
          </p:nvSpPr>
          <p:spPr bwMode="auto">
            <a:xfrm>
              <a:off x="1700" y="1896"/>
              <a:ext cx="0" cy="2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079" name="Line 37"/>
            <p:cNvSpPr>
              <a:spLocks noChangeShapeType="1"/>
            </p:cNvSpPr>
            <p:nvPr/>
          </p:nvSpPr>
          <p:spPr bwMode="auto">
            <a:xfrm>
              <a:off x="1832" y="1896"/>
              <a:ext cx="0" cy="2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080" name="Line 39"/>
            <p:cNvSpPr>
              <a:spLocks noChangeShapeType="1"/>
            </p:cNvSpPr>
            <p:nvPr/>
          </p:nvSpPr>
          <p:spPr bwMode="auto">
            <a:xfrm>
              <a:off x="2528" y="1896"/>
              <a:ext cx="0" cy="2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081" name="Line 40"/>
            <p:cNvSpPr>
              <a:spLocks noChangeShapeType="1"/>
            </p:cNvSpPr>
            <p:nvPr/>
          </p:nvSpPr>
          <p:spPr bwMode="auto">
            <a:xfrm>
              <a:off x="2804" y="1896"/>
              <a:ext cx="0" cy="2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082" name="Text Box 41"/>
            <p:cNvSpPr txBox="1">
              <a:spLocks noChangeArrowheads="1"/>
            </p:cNvSpPr>
            <p:nvPr/>
          </p:nvSpPr>
          <p:spPr bwMode="auto">
            <a:xfrm>
              <a:off x="2538" y="1907"/>
              <a:ext cx="254" cy="252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cr</a:t>
              </a:r>
            </a:p>
          </p:txBody>
        </p:sp>
        <p:sp>
          <p:nvSpPr>
            <p:cNvPr id="86083" name="Text Box 42"/>
            <p:cNvSpPr txBox="1">
              <a:spLocks noChangeArrowheads="1"/>
            </p:cNvSpPr>
            <p:nvPr/>
          </p:nvSpPr>
          <p:spPr bwMode="auto">
            <a:xfrm>
              <a:off x="2834" y="1914"/>
              <a:ext cx="196" cy="25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lf</a:t>
              </a:r>
            </a:p>
          </p:txBody>
        </p:sp>
        <p:sp>
          <p:nvSpPr>
            <p:cNvPr id="86084" name="Text Box 43"/>
            <p:cNvSpPr txBox="1">
              <a:spLocks noChangeArrowheads="1"/>
            </p:cNvSpPr>
            <p:nvPr/>
          </p:nvSpPr>
          <p:spPr bwMode="auto">
            <a:xfrm>
              <a:off x="1922" y="1895"/>
              <a:ext cx="49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value</a:t>
              </a:r>
            </a:p>
          </p:txBody>
        </p:sp>
        <p:sp>
          <p:nvSpPr>
            <p:cNvPr id="86085" name="Text Box 44"/>
            <p:cNvSpPr txBox="1">
              <a:spLocks noChangeArrowheads="1"/>
            </p:cNvSpPr>
            <p:nvPr/>
          </p:nvSpPr>
          <p:spPr bwMode="auto">
            <a:xfrm>
              <a:off x="246" y="1903"/>
              <a:ext cx="13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header field name</a:t>
              </a:r>
            </a:p>
          </p:txBody>
        </p:sp>
      </p:grpSp>
      <p:grpSp>
        <p:nvGrpSpPr>
          <p:cNvPr id="86042" name="Group 46"/>
          <p:cNvGrpSpPr>
            <a:grpSpLocks/>
          </p:cNvGrpSpPr>
          <p:nvPr/>
        </p:nvGrpSpPr>
        <p:grpSpPr bwMode="auto">
          <a:xfrm>
            <a:off x="1139825" y="3619500"/>
            <a:ext cx="4565650" cy="446088"/>
            <a:chOff x="192" y="1894"/>
            <a:chExt cx="2876" cy="281"/>
          </a:xfrm>
        </p:grpSpPr>
        <p:sp>
          <p:nvSpPr>
            <p:cNvPr id="86068" name="Rectangle 47"/>
            <p:cNvSpPr>
              <a:spLocks noChangeArrowheads="1"/>
            </p:cNvSpPr>
            <p:nvPr/>
          </p:nvSpPr>
          <p:spPr bwMode="auto">
            <a:xfrm>
              <a:off x="192" y="1894"/>
              <a:ext cx="2876" cy="28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86069" name="Line 48"/>
            <p:cNvSpPr>
              <a:spLocks noChangeShapeType="1"/>
            </p:cNvSpPr>
            <p:nvPr/>
          </p:nvSpPr>
          <p:spPr bwMode="auto">
            <a:xfrm>
              <a:off x="1700" y="1896"/>
              <a:ext cx="0" cy="2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070" name="Line 49"/>
            <p:cNvSpPr>
              <a:spLocks noChangeShapeType="1"/>
            </p:cNvSpPr>
            <p:nvPr/>
          </p:nvSpPr>
          <p:spPr bwMode="auto">
            <a:xfrm>
              <a:off x="1832" y="1896"/>
              <a:ext cx="0" cy="2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071" name="Line 50"/>
            <p:cNvSpPr>
              <a:spLocks noChangeShapeType="1"/>
            </p:cNvSpPr>
            <p:nvPr/>
          </p:nvSpPr>
          <p:spPr bwMode="auto">
            <a:xfrm>
              <a:off x="2528" y="1896"/>
              <a:ext cx="0" cy="2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072" name="Line 51"/>
            <p:cNvSpPr>
              <a:spLocks noChangeShapeType="1"/>
            </p:cNvSpPr>
            <p:nvPr/>
          </p:nvSpPr>
          <p:spPr bwMode="auto">
            <a:xfrm>
              <a:off x="2804" y="1896"/>
              <a:ext cx="0" cy="2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073" name="Text Box 52"/>
            <p:cNvSpPr txBox="1">
              <a:spLocks noChangeArrowheads="1"/>
            </p:cNvSpPr>
            <p:nvPr/>
          </p:nvSpPr>
          <p:spPr bwMode="auto">
            <a:xfrm>
              <a:off x="2538" y="1907"/>
              <a:ext cx="254" cy="252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cr</a:t>
              </a:r>
            </a:p>
          </p:txBody>
        </p:sp>
        <p:sp>
          <p:nvSpPr>
            <p:cNvPr id="86074" name="Text Box 53"/>
            <p:cNvSpPr txBox="1">
              <a:spLocks noChangeArrowheads="1"/>
            </p:cNvSpPr>
            <p:nvPr/>
          </p:nvSpPr>
          <p:spPr bwMode="auto">
            <a:xfrm>
              <a:off x="2834" y="1914"/>
              <a:ext cx="196" cy="25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lf</a:t>
              </a:r>
            </a:p>
          </p:txBody>
        </p:sp>
        <p:sp>
          <p:nvSpPr>
            <p:cNvPr id="86075" name="Text Box 54"/>
            <p:cNvSpPr txBox="1">
              <a:spLocks noChangeArrowheads="1"/>
            </p:cNvSpPr>
            <p:nvPr/>
          </p:nvSpPr>
          <p:spPr bwMode="auto">
            <a:xfrm>
              <a:off x="1922" y="1895"/>
              <a:ext cx="49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value</a:t>
              </a:r>
            </a:p>
          </p:txBody>
        </p:sp>
        <p:sp>
          <p:nvSpPr>
            <p:cNvPr id="86076" name="Text Box 55"/>
            <p:cNvSpPr txBox="1">
              <a:spLocks noChangeArrowheads="1"/>
            </p:cNvSpPr>
            <p:nvPr/>
          </p:nvSpPr>
          <p:spPr bwMode="auto">
            <a:xfrm>
              <a:off x="246" y="1903"/>
              <a:ext cx="13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header field name</a:t>
              </a:r>
            </a:p>
          </p:txBody>
        </p:sp>
      </p:grpSp>
      <p:sp>
        <p:nvSpPr>
          <p:cNvPr id="86043" name="Line 56"/>
          <p:cNvSpPr>
            <a:spLocks noChangeShapeType="1"/>
          </p:cNvSpPr>
          <p:nvPr/>
        </p:nvSpPr>
        <p:spPr bwMode="auto">
          <a:xfrm>
            <a:off x="1143000" y="2590800"/>
            <a:ext cx="0" cy="1041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6044" name="Group 61"/>
          <p:cNvGrpSpPr>
            <a:grpSpLocks/>
          </p:cNvGrpSpPr>
          <p:nvPr/>
        </p:nvGrpSpPr>
        <p:grpSpPr bwMode="auto">
          <a:xfrm>
            <a:off x="974725" y="2814638"/>
            <a:ext cx="331788" cy="461962"/>
            <a:chOff x="462" y="1727"/>
            <a:chExt cx="209" cy="291"/>
          </a:xfrm>
        </p:grpSpPr>
        <p:sp>
          <p:nvSpPr>
            <p:cNvPr id="86065" name="Rectangle 59"/>
            <p:cNvSpPr>
              <a:spLocks noChangeArrowheads="1"/>
            </p:cNvSpPr>
            <p:nvPr/>
          </p:nvSpPr>
          <p:spPr bwMode="auto">
            <a:xfrm>
              <a:off x="534" y="1854"/>
              <a:ext cx="56" cy="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86066" name="Text Box 57"/>
            <p:cNvSpPr txBox="1">
              <a:spLocks noChangeArrowheads="1"/>
            </p:cNvSpPr>
            <p:nvPr/>
          </p:nvSpPr>
          <p:spPr bwMode="auto">
            <a:xfrm>
              <a:off x="462" y="1727"/>
              <a:ext cx="2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~</a:t>
              </a:r>
            </a:p>
          </p:txBody>
        </p:sp>
        <p:sp>
          <p:nvSpPr>
            <p:cNvPr id="86067" name="Text Box 58"/>
            <p:cNvSpPr txBox="1">
              <a:spLocks noChangeArrowheads="1"/>
            </p:cNvSpPr>
            <p:nvPr/>
          </p:nvSpPr>
          <p:spPr bwMode="auto">
            <a:xfrm>
              <a:off x="462" y="1768"/>
              <a:ext cx="2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~</a:t>
              </a:r>
            </a:p>
          </p:txBody>
        </p:sp>
      </p:grpSp>
      <p:sp>
        <p:nvSpPr>
          <p:cNvPr id="86045" name="Line 62"/>
          <p:cNvSpPr>
            <a:spLocks noChangeShapeType="1"/>
          </p:cNvSpPr>
          <p:nvPr/>
        </p:nvSpPr>
        <p:spPr bwMode="auto">
          <a:xfrm>
            <a:off x="5707063" y="2578100"/>
            <a:ext cx="0" cy="1041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6046" name="Group 63"/>
          <p:cNvGrpSpPr>
            <a:grpSpLocks/>
          </p:cNvGrpSpPr>
          <p:nvPr/>
        </p:nvGrpSpPr>
        <p:grpSpPr bwMode="auto">
          <a:xfrm>
            <a:off x="5538788" y="2801938"/>
            <a:ext cx="331787" cy="461962"/>
            <a:chOff x="462" y="1727"/>
            <a:chExt cx="209" cy="291"/>
          </a:xfrm>
        </p:grpSpPr>
        <p:sp>
          <p:nvSpPr>
            <p:cNvPr id="86062" name="Rectangle 64"/>
            <p:cNvSpPr>
              <a:spLocks noChangeArrowheads="1"/>
            </p:cNvSpPr>
            <p:nvPr/>
          </p:nvSpPr>
          <p:spPr bwMode="auto">
            <a:xfrm>
              <a:off x="534" y="1854"/>
              <a:ext cx="56" cy="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86063" name="Text Box 65"/>
            <p:cNvSpPr txBox="1">
              <a:spLocks noChangeArrowheads="1"/>
            </p:cNvSpPr>
            <p:nvPr/>
          </p:nvSpPr>
          <p:spPr bwMode="auto">
            <a:xfrm>
              <a:off x="462" y="1727"/>
              <a:ext cx="2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~</a:t>
              </a:r>
            </a:p>
          </p:txBody>
        </p:sp>
        <p:sp>
          <p:nvSpPr>
            <p:cNvPr id="86064" name="Text Box 66"/>
            <p:cNvSpPr txBox="1">
              <a:spLocks noChangeArrowheads="1"/>
            </p:cNvSpPr>
            <p:nvPr/>
          </p:nvSpPr>
          <p:spPr bwMode="auto">
            <a:xfrm>
              <a:off x="462" y="1768"/>
              <a:ext cx="2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~</a:t>
              </a:r>
            </a:p>
          </p:txBody>
        </p:sp>
      </p:grpSp>
      <p:grpSp>
        <p:nvGrpSpPr>
          <p:cNvPr id="86047" name="Group 77"/>
          <p:cNvGrpSpPr>
            <a:grpSpLocks/>
          </p:cNvGrpSpPr>
          <p:nvPr/>
        </p:nvGrpSpPr>
        <p:grpSpPr bwMode="auto">
          <a:xfrm>
            <a:off x="1138238" y="4065588"/>
            <a:ext cx="963612" cy="446087"/>
            <a:chOff x="3105" y="2650"/>
            <a:chExt cx="607" cy="281"/>
          </a:xfrm>
        </p:grpSpPr>
        <p:sp>
          <p:nvSpPr>
            <p:cNvPr id="86058" name="Rectangle 68"/>
            <p:cNvSpPr>
              <a:spLocks noChangeArrowheads="1"/>
            </p:cNvSpPr>
            <p:nvPr/>
          </p:nvSpPr>
          <p:spPr bwMode="auto">
            <a:xfrm>
              <a:off x="3105" y="2650"/>
              <a:ext cx="607" cy="28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86059" name="Line 72"/>
            <p:cNvSpPr>
              <a:spLocks noChangeShapeType="1"/>
            </p:cNvSpPr>
            <p:nvPr/>
          </p:nvSpPr>
          <p:spPr bwMode="auto">
            <a:xfrm>
              <a:off x="3406" y="2652"/>
              <a:ext cx="0" cy="2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060" name="Text Box 73"/>
            <p:cNvSpPr txBox="1">
              <a:spLocks noChangeArrowheads="1"/>
            </p:cNvSpPr>
            <p:nvPr/>
          </p:nvSpPr>
          <p:spPr bwMode="auto">
            <a:xfrm>
              <a:off x="3140" y="2663"/>
              <a:ext cx="254" cy="252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cr</a:t>
              </a:r>
            </a:p>
          </p:txBody>
        </p:sp>
        <p:sp>
          <p:nvSpPr>
            <p:cNvPr id="86061" name="Text Box 74"/>
            <p:cNvSpPr txBox="1">
              <a:spLocks noChangeArrowheads="1"/>
            </p:cNvSpPr>
            <p:nvPr/>
          </p:nvSpPr>
          <p:spPr bwMode="auto">
            <a:xfrm>
              <a:off x="3436" y="2670"/>
              <a:ext cx="196" cy="250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lf</a:t>
              </a:r>
            </a:p>
          </p:txBody>
        </p:sp>
      </p:grpSp>
      <p:sp>
        <p:nvSpPr>
          <p:cNvPr id="86048" name="Rectangle 78"/>
          <p:cNvSpPr>
            <a:spLocks noChangeArrowheads="1"/>
          </p:cNvSpPr>
          <p:nvPr/>
        </p:nvSpPr>
        <p:spPr bwMode="auto">
          <a:xfrm>
            <a:off x="1138238" y="4513263"/>
            <a:ext cx="5170487" cy="11207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86049" name="Text Box 80"/>
          <p:cNvSpPr txBox="1">
            <a:spLocks noChangeArrowheads="1"/>
          </p:cNvSpPr>
          <p:nvPr/>
        </p:nvSpPr>
        <p:spPr bwMode="auto">
          <a:xfrm>
            <a:off x="3074988" y="4837113"/>
            <a:ext cx="1411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entity body</a:t>
            </a:r>
          </a:p>
        </p:txBody>
      </p:sp>
      <p:grpSp>
        <p:nvGrpSpPr>
          <p:cNvPr id="86050" name="Group 81"/>
          <p:cNvGrpSpPr>
            <a:grpSpLocks/>
          </p:cNvGrpSpPr>
          <p:nvPr/>
        </p:nvGrpSpPr>
        <p:grpSpPr bwMode="auto">
          <a:xfrm>
            <a:off x="974725" y="4851400"/>
            <a:ext cx="331788" cy="461963"/>
            <a:chOff x="462" y="1727"/>
            <a:chExt cx="209" cy="291"/>
          </a:xfrm>
        </p:grpSpPr>
        <p:sp>
          <p:nvSpPr>
            <p:cNvPr id="86055" name="Rectangle 82"/>
            <p:cNvSpPr>
              <a:spLocks noChangeArrowheads="1"/>
            </p:cNvSpPr>
            <p:nvPr/>
          </p:nvSpPr>
          <p:spPr bwMode="auto">
            <a:xfrm>
              <a:off x="534" y="1854"/>
              <a:ext cx="56" cy="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86056" name="Text Box 83"/>
            <p:cNvSpPr txBox="1">
              <a:spLocks noChangeArrowheads="1"/>
            </p:cNvSpPr>
            <p:nvPr/>
          </p:nvSpPr>
          <p:spPr bwMode="auto">
            <a:xfrm>
              <a:off x="462" y="1727"/>
              <a:ext cx="2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~</a:t>
              </a:r>
            </a:p>
          </p:txBody>
        </p:sp>
        <p:sp>
          <p:nvSpPr>
            <p:cNvPr id="86057" name="Text Box 84"/>
            <p:cNvSpPr txBox="1">
              <a:spLocks noChangeArrowheads="1"/>
            </p:cNvSpPr>
            <p:nvPr/>
          </p:nvSpPr>
          <p:spPr bwMode="auto">
            <a:xfrm>
              <a:off x="462" y="1768"/>
              <a:ext cx="2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~</a:t>
              </a:r>
            </a:p>
          </p:txBody>
        </p:sp>
      </p:grpSp>
      <p:grpSp>
        <p:nvGrpSpPr>
          <p:cNvPr id="86051" name="Group 85"/>
          <p:cNvGrpSpPr>
            <a:grpSpLocks/>
          </p:cNvGrpSpPr>
          <p:nvPr/>
        </p:nvGrpSpPr>
        <p:grpSpPr bwMode="auto">
          <a:xfrm>
            <a:off x="6134100" y="4841875"/>
            <a:ext cx="331788" cy="461963"/>
            <a:chOff x="462" y="1727"/>
            <a:chExt cx="209" cy="291"/>
          </a:xfrm>
        </p:grpSpPr>
        <p:sp>
          <p:nvSpPr>
            <p:cNvPr id="86052" name="Rectangle 86"/>
            <p:cNvSpPr>
              <a:spLocks noChangeArrowheads="1"/>
            </p:cNvSpPr>
            <p:nvPr/>
          </p:nvSpPr>
          <p:spPr bwMode="auto">
            <a:xfrm>
              <a:off x="534" y="1854"/>
              <a:ext cx="56" cy="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86053" name="Text Box 87"/>
            <p:cNvSpPr txBox="1">
              <a:spLocks noChangeArrowheads="1"/>
            </p:cNvSpPr>
            <p:nvPr/>
          </p:nvSpPr>
          <p:spPr bwMode="auto">
            <a:xfrm>
              <a:off x="462" y="1727"/>
              <a:ext cx="2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~</a:t>
              </a:r>
            </a:p>
          </p:txBody>
        </p:sp>
        <p:sp>
          <p:nvSpPr>
            <p:cNvPr id="86054" name="Text Box 88"/>
            <p:cNvSpPr txBox="1">
              <a:spLocks noChangeArrowheads="1"/>
            </p:cNvSpPr>
            <p:nvPr/>
          </p:nvSpPr>
          <p:spPr bwMode="auto">
            <a:xfrm>
              <a:off x="462" y="1768"/>
              <a:ext cx="2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~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533775" y="2152590"/>
            <a:ext cx="255198" cy="400110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495466" y="3630553"/>
            <a:ext cx="255198" cy="400110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9490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223838"/>
            <a:ext cx="8186737" cy="903287"/>
          </a:xfrm>
        </p:spPr>
        <p:txBody>
          <a:bodyPr/>
          <a:lstStyle/>
          <a:p>
            <a:r>
              <a:rPr lang="en-US" altLang="en-US" sz="4000" dirty="0">
                <a:latin typeface="Calibri Light"/>
                <a:ea typeface="ＭＳ Ｐゴシック" charset="-128"/>
              </a:rPr>
              <a:t>Uploading form input</a:t>
            </a:r>
          </a:p>
        </p:txBody>
      </p:sp>
      <p:sp>
        <p:nvSpPr>
          <p:cNvPr id="10445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00088" y="1343025"/>
            <a:ext cx="5757862" cy="26622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0"/>
              <a:buNone/>
              <a:defRPr/>
            </a:pPr>
            <a:r>
              <a:rPr lang="en-US" u="sng" dirty="0">
                <a:solidFill>
                  <a:srgbClr val="CC0000"/>
                </a:solidFill>
                <a:latin typeface="Calibri"/>
              </a:rPr>
              <a:t>POST method:</a:t>
            </a:r>
            <a:endParaRPr lang="en-US" dirty="0">
              <a:solidFill>
                <a:srgbClr val="CC0000"/>
              </a:solidFill>
              <a:latin typeface="Calibri"/>
            </a:endParaRP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web page often includes form input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input is uploaded to server in entity body</a:t>
            </a:r>
          </a:p>
        </p:txBody>
      </p:sp>
      <p:sp>
        <p:nvSpPr>
          <p:cNvPr id="104454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703263" y="3409950"/>
            <a:ext cx="6645804" cy="220662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0"/>
              <a:buNone/>
              <a:defRPr/>
            </a:pPr>
            <a:r>
              <a:rPr lang="en-US" u="sng" dirty="0">
                <a:solidFill>
                  <a:srgbClr val="CC0000"/>
                </a:solidFill>
                <a:latin typeface="Calibri"/>
              </a:rPr>
              <a:t>URL method: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uses GET method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input is uploaded in URL field of request line:</a:t>
            </a:r>
          </a:p>
          <a:p>
            <a:pPr>
              <a:buFont typeface="Wingdings" charset="0"/>
              <a:buNone/>
              <a:defRPr/>
            </a:pPr>
            <a:endParaRPr lang="en-US" sz="2400" dirty="0">
              <a:latin typeface="Calibri"/>
            </a:endParaRPr>
          </a:p>
        </p:txBody>
      </p:sp>
      <p:pic>
        <p:nvPicPr>
          <p:cNvPr id="88067" name="Picture 12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876300"/>
            <a:ext cx="45704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1" name="Text Box 5"/>
          <p:cNvSpPr txBox="1">
            <a:spLocks noChangeArrowheads="1"/>
          </p:cNvSpPr>
          <p:nvPr/>
        </p:nvSpPr>
        <p:spPr bwMode="auto">
          <a:xfrm>
            <a:off x="933135" y="4903614"/>
            <a:ext cx="6280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www.somesite.com/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animalsearch?monkeys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&amp;banana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5979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3479800" cy="1143000"/>
          </a:xfrm>
        </p:spPr>
        <p:txBody>
          <a:bodyPr/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Method types</a:t>
            </a:r>
          </a:p>
        </p:txBody>
      </p:sp>
      <p:sp>
        <p:nvSpPr>
          <p:cNvPr id="9011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611313"/>
            <a:ext cx="3810000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dirty="0">
                <a:solidFill>
                  <a:srgbClr val="CC0000"/>
                </a:solidFill>
                <a:latin typeface="Calibri"/>
                <a:ea typeface="ＭＳ Ｐゴシック" charset="-128"/>
              </a:rPr>
              <a:t>HTTP/1.0: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GET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POST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HEAD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asks server to leave requested object out of response</a:t>
            </a:r>
          </a:p>
        </p:txBody>
      </p:sp>
      <p:sp>
        <p:nvSpPr>
          <p:cNvPr id="9011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495800" y="1611313"/>
            <a:ext cx="3810000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dirty="0">
                <a:solidFill>
                  <a:srgbClr val="CC0000"/>
                </a:solidFill>
                <a:latin typeface="Calibri"/>
                <a:ea typeface="ＭＳ Ｐゴシック" charset="-128"/>
              </a:rPr>
              <a:t>HTTP/1.1: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GET, POST, HEAD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PUT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uploads file in entity body to path specified in URL field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DELETE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deletes file specified in the URL field</a:t>
            </a:r>
          </a:p>
        </p:txBody>
      </p:sp>
      <p:pic>
        <p:nvPicPr>
          <p:cNvPr id="90115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76" y="985838"/>
            <a:ext cx="3240087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4074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8750"/>
            <a:ext cx="7772400" cy="979488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HTTP response message</a:t>
            </a:r>
            <a:endParaRPr lang="en-US" altLang="en-US" sz="4800" dirty="0">
              <a:latin typeface="Calibri Light"/>
              <a:ea typeface="ＭＳ Ｐゴシック" charset="-128"/>
            </a:endParaRPr>
          </a:p>
        </p:txBody>
      </p:sp>
      <p:pic>
        <p:nvPicPr>
          <p:cNvPr id="92163" name="Picture 17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847725"/>
            <a:ext cx="54848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139700" y="1397000"/>
            <a:ext cx="17907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status 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(protocol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status code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status phrase)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2166" name="Line 6"/>
          <p:cNvSpPr>
            <a:spLocks noChangeShapeType="1"/>
          </p:cNvSpPr>
          <p:nvPr/>
        </p:nvSpPr>
        <p:spPr bwMode="auto">
          <a:xfrm>
            <a:off x="1358900" y="1914525"/>
            <a:ext cx="923925" cy="257175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167" name="Freeform 7"/>
          <p:cNvSpPr>
            <a:spLocks/>
          </p:cNvSpPr>
          <p:nvPr/>
        </p:nvSpPr>
        <p:spPr bwMode="auto">
          <a:xfrm>
            <a:off x="2057401" y="2305050"/>
            <a:ext cx="242888" cy="2447572"/>
          </a:xfrm>
          <a:custGeom>
            <a:avLst/>
            <a:gdLst>
              <a:gd name="T0" fmla="*/ 2147483647 w 162"/>
              <a:gd name="T1" fmla="*/ 2147483647 h 1428"/>
              <a:gd name="T2" fmla="*/ 0 w 162"/>
              <a:gd name="T3" fmla="*/ 0 h 1428"/>
              <a:gd name="T4" fmla="*/ 0 w 162"/>
              <a:gd name="T5" fmla="*/ 2147483647 h 1428"/>
              <a:gd name="T6" fmla="*/ 2147483647 w 162"/>
              <a:gd name="T7" fmla="*/ 2147483647 h 1428"/>
              <a:gd name="T8" fmla="*/ 0 60000 65536"/>
              <a:gd name="T9" fmla="*/ 0 60000 65536"/>
              <a:gd name="T10" fmla="*/ 0 60000 65536"/>
              <a:gd name="T11" fmla="*/ 0 60000 65536"/>
              <a:gd name="T12" fmla="*/ 0 w 162"/>
              <a:gd name="T13" fmla="*/ 0 h 1428"/>
              <a:gd name="T14" fmla="*/ 162 w 162"/>
              <a:gd name="T15" fmla="*/ 1428 h 14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2" h="1428">
                <a:moveTo>
                  <a:pt x="132" y="9"/>
                </a:moveTo>
                <a:lnTo>
                  <a:pt x="0" y="0"/>
                </a:lnTo>
                <a:lnTo>
                  <a:pt x="0" y="1428"/>
                </a:lnTo>
                <a:lnTo>
                  <a:pt x="162" y="1425"/>
                </a:lnTo>
              </a:path>
            </a:pathLst>
          </a:custGeom>
          <a:noFill/>
          <a:ln w="190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168" name="Text Box 8"/>
          <p:cNvSpPr txBox="1">
            <a:spLocks noChangeArrowheads="1"/>
          </p:cNvSpPr>
          <p:nvPr/>
        </p:nvSpPr>
        <p:spPr bwMode="auto">
          <a:xfrm>
            <a:off x="893763" y="3286125"/>
            <a:ext cx="9747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header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lines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2169" name="Line 9"/>
          <p:cNvSpPr>
            <a:spLocks noChangeShapeType="1"/>
          </p:cNvSpPr>
          <p:nvPr/>
        </p:nvSpPr>
        <p:spPr bwMode="auto">
          <a:xfrm flipV="1">
            <a:off x="1543051" y="4997533"/>
            <a:ext cx="757238" cy="212725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170" name="Text Box 10"/>
          <p:cNvSpPr txBox="1">
            <a:spLocks noChangeArrowheads="1"/>
          </p:cNvSpPr>
          <p:nvPr/>
        </p:nvSpPr>
        <p:spPr bwMode="auto">
          <a:xfrm>
            <a:off x="242888" y="4846638"/>
            <a:ext cx="13795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data, e.g.,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requested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HTML file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2171" name="Rectangle 15"/>
          <p:cNvSpPr>
            <a:spLocks noChangeArrowheads="1"/>
          </p:cNvSpPr>
          <p:nvPr/>
        </p:nvSpPr>
        <p:spPr bwMode="auto">
          <a:xfrm>
            <a:off x="2243137" y="2044700"/>
            <a:ext cx="6900863" cy="308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HTTP/1.1 200 OK\r\n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Date: Sun, 26 Sep 2010 20:09:20 GMT\r\n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Server: Apache/2.0.52 (CentOS)\r\n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Last-Modified: Tue, 30 Oct 2007 17:00:02 GMT\r\n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ETag: "17dc6-a5c-bf716880"\r\n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Accept-Ranges: bytes\r\n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Content-Length: 2652\r\n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Keep-Alive: timeout=10, max=100\r\n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Connection: Keep-Alive\r\n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Content-Type: text/html; charset=ISO-8859-1\r\n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\r\n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data </a:t>
            </a:r>
            <a:r>
              <a:rPr kumimoji="0" lang="it-IT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data</a:t>
            </a:r>
            <a:r>
              <a:rPr kumimoji="0" lang="it-IT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</a:t>
            </a:r>
            <a:r>
              <a:rPr kumimoji="0" lang="it-IT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data</a:t>
            </a:r>
            <a:r>
              <a:rPr kumimoji="0" lang="it-IT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</a:t>
            </a:r>
            <a:r>
              <a:rPr kumimoji="0" lang="it-IT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data</a:t>
            </a:r>
            <a:r>
              <a:rPr kumimoji="0" lang="it-IT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</a:t>
            </a:r>
            <a:r>
              <a:rPr kumimoji="0" lang="it-IT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data</a:t>
            </a:r>
            <a:r>
              <a:rPr kumimoji="0" lang="it-IT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... 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charset="0"/>
              <a:ea typeface="ＭＳ Ｐゴシック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8577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2"/>
          <p:cNvSpPr>
            <a:spLocks noGrp="1" noChangeArrowheads="1"/>
          </p:cNvSpPr>
          <p:nvPr>
            <p:ph type="title"/>
          </p:nvPr>
        </p:nvSpPr>
        <p:spPr>
          <a:xfrm>
            <a:off x="477838" y="147638"/>
            <a:ext cx="7772400" cy="979487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HTTP response status codes</a:t>
            </a:r>
            <a:endParaRPr lang="en-US" altLang="en-US" sz="4800" dirty="0">
              <a:latin typeface="Calibri Light"/>
              <a:ea typeface="ＭＳ Ｐゴシック" charset="-128"/>
            </a:endParaRPr>
          </a:p>
        </p:txBody>
      </p:sp>
      <p:sp>
        <p:nvSpPr>
          <p:cNvPr id="9421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889000" y="2554288"/>
            <a:ext cx="8075613" cy="416877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5000"/>
              </a:lnSpc>
              <a:spcBef>
                <a:spcPct val="15000"/>
              </a:spcBef>
              <a:buFont typeface="Wingdings" charset="2"/>
              <a:buNone/>
            </a:pPr>
            <a:r>
              <a:rPr lang="en-US" altLang="en-US" sz="2400" b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200 OK</a:t>
            </a:r>
            <a:endParaRPr lang="en-US" altLang="en-US" sz="2400" dirty="0">
              <a:solidFill>
                <a:srgbClr val="CC0000"/>
              </a:solidFill>
              <a:latin typeface="Calibri"/>
              <a:ea typeface="ＭＳ Ｐゴシック" charset="-128"/>
            </a:endParaRPr>
          </a:p>
          <a:p>
            <a:pPr lvl="1">
              <a:lnSpc>
                <a:spcPct val="95000"/>
              </a:lnSpc>
              <a:spcBef>
                <a:spcPct val="15000"/>
              </a:spcBef>
            </a:pPr>
            <a:r>
              <a:rPr lang="en-US" altLang="en-US" sz="2000" dirty="0">
                <a:latin typeface="Calibri"/>
                <a:ea typeface="ＭＳ Ｐゴシック" charset="-128"/>
              </a:rPr>
              <a:t>request succeeded, requested object later in this msg</a:t>
            </a:r>
          </a:p>
          <a:p>
            <a:pPr>
              <a:lnSpc>
                <a:spcPct val="95000"/>
              </a:lnSpc>
              <a:spcBef>
                <a:spcPct val="15000"/>
              </a:spcBef>
              <a:buFont typeface="Wingdings" charset="2"/>
              <a:buNone/>
            </a:pPr>
            <a:r>
              <a:rPr lang="en-US" altLang="en-US" sz="2400" b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301 Moved Permanently</a:t>
            </a:r>
            <a:endParaRPr lang="en-US" altLang="en-US" sz="2400" dirty="0">
              <a:solidFill>
                <a:srgbClr val="CC0000"/>
              </a:solidFill>
              <a:latin typeface="Calibri"/>
              <a:ea typeface="ＭＳ Ｐゴシック" charset="-128"/>
            </a:endParaRPr>
          </a:p>
          <a:p>
            <a:pPr lvl="1">
              <a:lnSpc>
                <a:spcPct val="95000"/>
              </a:lnSpc>
              <a:spcBef>
                <a:spcPct val="15000"/>
              </a:spcBef>
            </a:pPr>
            <a:r>
              <a:rPr lang="en-US" altLang="en-US" sz="2000" dirty="0">
                <a:latin typeface="Calibri"/>
                <a:ea typeface="ＭＳ Ｐゴシック" charset="-128"/>
              </a:rPr>
              <a:t>requested object moved, new location specified later in this msg (Location:)</a:t>
            </a:r>
          </a:p>
          <a:p>
            <a:pPr>
              <a:lnSpc>
                <a:spcPct val="95000"/>
              </a:lnSpc>
              <a:spcBef>
                <a:spcPct val="15000"/>
              </a:spcBef>
              <a:buFont typeface="Wingdings" charset="2"/>
              <a:buNone/>
            </a:pPr>
            <a:r>
              <a:rPr lang="en-US" altLang="en-US" sz="2400" b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400 Bad Request</a:t>
            </a:r>
            <a:endParaRPr lang="en-US" altLang="en-US" sz="2400" dirty="0">
              <a:solidFill>
                <a:srgbClr val="CC0000"/>
              </a:solidFill>
              <a:latin typeface="Calibri"/>
              <a:ea typeface="ＭＳ Ｐゴシック" charset="-128"/>
            </a:endParaRPr>
          </a:p>
          <a:p>
            <a:pPr lvl="1">
              <a:lnSpc>
                <a:spcPct val="95000"/>
              </a:lnSpc>
              <a:spcBef>
                <a:spcPct val="15000"/>
              </a:spcBef>
            </a:pPr>
            <a:r>
              <a:rPr lang="en-US" altLang="en-US" sz="2000" dirty="0">
                <a:latin typeface="Calibri"/>
                <a:ea typeface="ＭＳ Ｐゴシック" charset="-128"/>
              </a:rPr>
              <a:t>request msg not understood by server</a:t>
            </a:r>
          </a:p>
          <a:p>
            <a:pPr>
              <a:lnSpc>
                <a:spcPct val="95000"/>
              </a:lnSpc>
              <a:spcBef>
                <a:spcPct val="15000"/>
              </a:spcBef>
              <a:buFont typeface="Wingdings" charset="2"/>
              <a:buNone/>
            </a:pPr>
            <a:r>
              <a:rPr lang="en-US" altLang="en-US" sz="2400" b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404 Not Found</a:t>
            </a:r>
            <a:endParaRPr lang="en-US" altLang="en-US" sz="2400" dirty="0">
              <a:solidFill>
                <a:srgbClr val="CC0000"/>
              </a:solidFill>
              <a:latin typeface="Calibri"/>
              <a:ea typeface="ＭＳ Ｐゴシック" charset="-128"/>
            </a:endParaRPr>
          </a:p>
          <a:p>
            <a:pPr lvl="1">
              <a:lnSpc>
                <a:spcPct val="95000"/>
              </a:lnSpc>
              <a:spcBef>
                <a:spcPct val="15000"/>
              </a:spcBef>
            </a:pPr>
            <a:r>
              <a:rPr lang="en-US" altLang="en-US" sz="2000" dirty="0">
                <a:latin typeface="Calibri"/>
                <a:ea typeface="ＭＳ Ｐゴシック" charset="-128"/>
              </a:rPr>
              <a:t>requested document not found on this server</a:t>
            </a:r>
          </a:p>
          <a:p>
            <a:pPr>
              <a:lnSpc>
                <a:spcPct val="95000"/>
              </a:lnSpc>
              <a:spcBef>
                <a:spcPct val="15000"/>
              </a:spcBef>
              <a:buFont typeface="Wingdings" charset="2"/>
              <a:buNone/>
            </a:pPr>
            <a:r>
              <a:rPr lang="en-US" altLang="en-US" sz="2400" b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505 HTTP Version Not Supported</a:t>
            </a:r>
            <a:endParaRPr lang="en-US" altLang="en-US" sz="2400" dirty="0">
              <a:solidFill>
                <a:srgbClr val="CC0000"/>
              </a:solidFill>
              <a:latin typeface="Calibri"/>
              <a:ea typeface="ＭＳ Ｐゴシック" charset="-128"/>
            </a:endParaRPr>
          </a:p>
        </p:txBody>
      </p:sp>
      <p:pic>
        <p:nvPicPr>
          <p:cNvPr id="94211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835025"/>
            <a:ext cx="60563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4" name="Rectangle 5"/>
          <p:cNvSpPr>
            <a:spLocks noChangeArrowheads="1"/>
          </p:cNvSpPr>
          <p:nvPr/>
        </p:nvSpPr>
        <p:spPr bwMode="auto">
          <a:xfrm>
            <a:off x="488950" y="1190625"/>
            <a:ext cx="81121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50838" indent="-350838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50520" marR="0" lvl="0" indent="-35052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status code appears in 1st line in server-to-client response message.</a:t>
            </a:r>
          </a:p>
          <a:p>
            <a:pPr marL="350520" marR="0" lvl="0" indent="-3505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some sample codes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377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Number Placeholder 3">
            <a:extLst>
              <a:ext uri="{FF2B5EF4-FFF2-40B4-BE49-F238E27FC236}">
                <a16:creationId xmlns:a16="http://schemas.microsoft.com/office/drawing/2014/main" id="{538567BF-50C3-CD4D-A5FA-D9C74A730B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9A6C9-AC22-2448-B363-24DCDEE641D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4A782BF3-1B37-5E40-870F-D061F2FD3A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/>
          <a:lstStyle/>
          <a:p>
            <a:r>
              <a:rPr lang="en-US" altLang="en-US" b="0" dirty="0">
                <a:latin typeface="Lucida Bright" panose="02040602050505020304" pitchFamily="18" charset="77"/>
                <a:ea typeface="ＭＳ Ｐゴシック" panose="020B0600070205080204" pitchFamily="34" charset="-128"/>
              </a:rPr>
              <a:t>Bogus AS Paths to Hide Hijacking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77294645-E364-A84F-9C9E-3A7389CB1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52575"/>
            <a:ext cx="7772400" cy="4114800"/>
          </a:xfrm>
        </p:spPr>
        <p:txBody>
          <a:bodyPr/>
          <a:lstStyle/>
          <a:p>
            <a:r>
              <a:rPr lang="en-US" altLang="en-US" sz="2000" dirty="0">
                <a:ea typeface="ＭＳ Ｐゴシック" panose="020B0600070205080204" pitchFamily="34" charset="-128"/>
              </a:rPr>
              <a:t>Adds AS hop(s) at the end of the path</a:t>
            </a:r>
          </a:p>
          <a:p>
            <a:pPr lvl="1"/>
            <a:r>
              <a:rPr lang="en-US" altLang="en-US" sz="2000" dirty="0"/>
              <a:t>E.g., turns </a:t>
            </a:r>
            <a:r>
              <a:rPr lang="ja-JP" altLang="en-US" sz="2000"/>
              <a:t>“</a:t>
            </a:r>
            <a:r>
              <a:rPr lang="en-US" altLang="ja-JP" sz="2000" dirty="0"/>
              <a:t>701 88</a:t>
            </a:r>
            <a:r>
              <a:rPr lang="ja-JP" altLang="en-US" sz="2000"/>
              <a:t>”</a:t>
            </a:r>
            <a:r>
              <a:rPr lang="en-US" altLang="ja-JP" sz="2000" dirty="0"/>
              <a:t> into </a:t>
            </a:r>
            <a:r>
              <a:rPr lang="ja-JP" altLang="en-US" sz="2000"/>
              <a:t>“</a:t>
            </a:r>
            <a:r>
              <a:rPr lang="en-US" altLang="ja-JP" sz="2000" dirty="0"/>
              <a:t>701 88 3</a:t>
            </a:r>
            <a:r>
              <a:rPr lang="ja-JP" altLang="en-US" sz="2000"/>
              <a:t>”</a:t>
            </a:r>
            <a:endParaRPr lang="en-US" altLang="ja-JP" sz="2000" dirty="0"/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Motivations</a:t>
            </a:r>
          </a:p>
          <a:p>
            <a:pPr lvl="1"/>
            <a:r>
              <a:rPr lang="en-US" altLang="en-US" sz="2000" dirty="0"/>
              <a:t>Evade detection for a bogus route</a:t>
            </a:r>
          </a:p>
          <a:p>
            <a:pPr lvl="1"/>
            <a:r>
              <a:rPr lang="en-US" altLang="en-US" sz="2000" dirty="0"/>
              <a:t>E.g., by adding the legitimate AS to the end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Hard to tell that the AS path is bogus…</a:t>
            </a:r>
          </a:p>
          <a:p>
            <a:pPr lvl="1"/>
            <a:r>
              <a:rPr lang="en-US" altLang="en-US" sz="2000" dirty="0"/>
              <a:t>Even if other </a:t>
            </a:r>
            <a:r>
              <a:rPr lang="en-US" altLang="en-US" sz="2000" dirty="0" err="1"/>
              <a:t>ASes</a:t>
            </a:r>
            <a:r>
              <a:rPr lang="en-US" altLang="en-US" sz="2000" dirty="0"/>
              <a:t> filter based on prefix ownership</a:t>
            </a:r>
          </a:p>
        </p:txBody>
      </p:sp>
      <p:graphicFrame>
        <p:nvGraphicFramePr>
          <p:cNvPr id="36868" name="Object 4">
            <a:extLst>
              <a:ext uri="{FF2B5EF4-FFF2-40B4-BE49-F238E27FC236}">
                <a16:creationId xmlns:a16="http://schemas.microsoft.com/office/drawing/2014/main" id="{25C19D3D-D8DE-3541-BC5A-F4EFCE340A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35288" y="4735513"/>
          <a:ext cx="1905000" cy="139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270000" imgH="927100" progId="MSPhotoEd.3">
                  <p:embed/>
                </p:oleObj>
              </mc:Choice>
              <mc:Fallback>
                <p:oleObj name="Photo Editor Photo" r:id="rId3" imgW="1270000" imgH="927100" progId="MSPhotoEd.3">
                  <p:embed/>
                  <p:pic>
                    <p:nvPicPr>
                      <p:cNvPr id="36868" name="Object 4">
                        <a:extLst>
                          <a:ext uri="{FF2B5EF4-FFF2-40B4-BE49-F238E27FC236}">
                            <a16:creationId xmlns:a16="http://schemas.microsoft.com/office/drawing/2014/main" id="{25C19D3D-D8DE-3541-BC5A-F4EFCE340A6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5288" y="4735513"/>
                        <a:ext cx="1905000" cy="1390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9" name="Object 5">
            <a:extLst>
              <a:ext uri="{FF2B5EF4-FFF2-40B4-BE49-F238E27FC236}">
                <a16:creationId xmlns:a16="http://schemas.microsoft.com/office/drawing/2014/main" id="{0F979887-F4DF-4A4D-9F86-060CB7E00A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90688" y="5810250"/>
          <a:ext cx="1114425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1270000" imgH="927100" progId="MSPhotoEd.3">
                  <p:embed/>
                </p:oleObj>
              </mc:Choice>
              <mc:Fallback>
                <p:oleObj name="Photo Editor Photo" r:id="rId5" imgW="1270000" imgH="927100" progId="MSPhotoEd.3">
                  <p:embed/>
                  <p:pic>
                    <p:nvPicPr>
                      <p:cNvPr id="36869" name="Object 5">
                        <a:extLst>
                          <a:ext uri="{FF2B5EF4-FFF2-40B4-BE49-F238E27FC236}">
                            <a16:creationId xmlns:a16="http://schemas.microsoft.com/office/drawing/2014/main" id="{0F979887-F4DF-4A4D-9F86-060CB7E00A6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0688" y="5810250"/>
                        <a:ext cx="1114425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6406" name="Text Box 6">
            <a:extLst>
              <a:ext uri="{FF2B5EF4-FFF2-40B4-BE49-F238E27FC236}">
                <a16:creationId xmlns:a16="http://schemas.microsoft.com/office/drawing/2014/main" id="{E7C3C82B-AF77-E34E-98C6-EFE21D552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0" y="5197475"/>
            <a:ext cx="608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701</a:t>
            </a:r>
          </a:p>
        </p:txBody>
      </p:sp>
      <p:sp>
        <p:nvSpPr>
          <p:cNvPr id="1766407" name="Text Box 7">
            <a:extLst>
              <a:ext uri="{FF2B5EF4-FFF2-40B4-BE49-F238E27FC236}">
                <a16:creationId xmlns:a16="http://schemas.microsoft.com/office/drawing/2014/main" id="{FF3D0B49-D1A6-6442-BA9D-D6E62389A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0100" y="6002338"/>
            <a:ext cx="466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88</a:t>
            </a:r>
          </a:p>
        </p:txBody>
      </p:sp>
      <p:sp>
        <p:nvSpPr>
          <p:cNvPr id="1766408" name="Line 8">
            <a:extLst>
              <a:ext uri="{FF2B5EF4-FFF2-40B4-BE49-F238E27FC236}">
                <a16:creationId xmlns:a16="http://schemas.microsoft.com/office/drawing/2014/main" id="{63DEA1C2-D7DE-374A-90A7-B906FEF466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89225" y="5772150"/>
            <a:ext cx="652463" cy="2301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36873" name="Object 9">
            <a:extLst>
              <a:ext uri="{FF2B5EF4-FFF2-40B4-BE49-F238E27FC236}">
                <a16:creationId xmlns:a16="http://schemas.microsoft.com/office/drawing/2014/main" id="{F4FE675A-68BD-1E4E-B11F-6B7B31371DF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99263" y="5541963"/>
          <a:ext cx="1114425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6" imgW="1270000" imgH="927100" progId="MSPhotoEd.3">
                  <p:embed/>
                </p:oleObj>
              </mc:Choice>
              <mc:Fallback>
                <p:oleObj name="Photo Editor Photo" r:id="rId6" imgW="1270000" imgH="927100" progId="MSPhotoEd.3">
                  <p:embed/>
                  <p:pic>
                    <p:nvPicPr>
                      <p:cNvPr id="36873" name="Object 9">
                        <a:extLst>
                          <a:ext uri="{FF2B5EF4-FFF2-40B4-BE49-F238E27FC236}">
                            <a16:creationId xmlns:a16="http://schemas.microsoft.com/office/drawing/2014/main" id="{F4FE675A-68BD-1E4E-B11F-6B7B31371DF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9263" y="5541963"/>
                        <a:ext cx="1114425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6410" name="Text Box 10">
            <a:extLst>
              <a:ext uri="{FF2B5EF4-FFF2-40B4-BE49-F238E27FC236}">
                <a16:creationId xmlns:a16="http://schemas.microsoft.com/office/drawing/2014/main" id="{D046815F-AB8F-0A46-A7F6-0CCCEBE15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3288" y="5734050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3</a:t>
            </a:r>
          </a:p>
        </p:txBody>
      </p:sp>
      <p:sp>
        <p:nvSpPr>
          <p:cNvPr id="1766411" name="Text Box 11">
            <a:extLst>
              <a:ext uri="{FF2B5EF4-FFF2-40B4-BE49-F238E27FC236}">
                <a16:creationId xmlns:a16="http://schemas.microsoft.com/office/drawing/2014/main" id="{6EFCD199-5176-6340-BC4C-05ACEC431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3063" y="6270625"/>
            <a:ext cx="1311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18.0.0.0/8</a:t>
            </a:r>
          </a:p>
        </p:txBody>
      </p:sp>
      <p:sp>
        <p:nvSpPr>
          <p:cNvPr id="1766412" name="Text Box 12">
            <a:extLst>
              <a:ext uri="{FF2B5EF4-FFF2-40B4-BE49-F238E27FC236}">
                <a16:creationId xmlns:a16="http://schemas.microsoft.com/office/drawing/2014/main" id="{AB04B0E7-D315-AF40-8132-9CD00985F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3" y="5964238"/>
            <a:ext cx="1311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18.0.0.0/8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Rectangle 2"/>
          <p:cNvSpPr>
            <a:spLocks noGrp="1" noChangeArrowheads="1"/>
          </p:cNvSpPr>
          <p:nvPr>
            <p:ph type="title"/>
          </p:nvPr>
        </p:nvSpPr>
        <p:spPr>
          <a:xfrm>
            <a:off x="422275" y="192088"/>
            <a:ext cx="8455025" cy="979487"/>
          </a:xfrm>
        </p:spPr>
        <p:txBody>
          <a:bodyPr/>
          <a:lstStyle/>
          <a:p>
            <a:r>
              <a:rPr lang="en-US" altLang="en-US" sz="3600" dirty="0">
                <a:latin typeface="Calibri Light"/>
                <a:ea typeface="ＭＳ Ｐゴシック" charset="-128"/>
              </a:rPr>
              <a:t>Trying out HTTP (client side) for yourself</a:t>
            </a:r>
            <a:endParaRPr lang="en-US" altLang="en-US" dirty="0">
              <a:latin typeface="Calibri Light"/>
              <a:ea typeface="ＭＳ Ｐゴシック" charset="-128"/>
            </a:endParaRPr>
          </a:p>
        </p:txBody>
      </p:sp>
      <p:sp>
        <p:nvSpPr>
          <p:cNvPr id="9626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90525" y="1390650"/>
            <a:ext cx="8096250" cy="46672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sz="2400" dirty="0">
                <a:latin typeface="Calibri"/>
                <a:ea typeface="ＭＳ Ｐゴシック" charset="-128"/>
              </a:rPr>
              <a:t>1. Telnet to your favorite Web server:</a:t>
            </a:r>
          </a:p>
          <a:p>
            <a:pPr lvl="2">
              <a:buFontTx/>
              <a:buNone/>
            </a:pPr>
            <a:endParaRPr lang="en-US" altLang="en-US" sz="1800" dirty="0">
              <a:ea typeface="ＭＳ Ｐゴシック" charset="-128"/>
            </a:endParaRPr>
          </a:p>
        </p:txBody>
      </p:sp>
      <p:pic>
        <p:nvPicPr>
          <p:cNvPr id="96259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879475"/>
            <a:ext cx="7769225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2" name="Text Box 5"/>
          <p:cNvSpPr txBox="1">
            <a:spLocks noChangeArrowheads="1"/>
          </p:cNvSpPr>
          <p:nvPr/>
        </p:nvSpPr>
        <p:spPr bwMode="auto">
          <a:xfrm>
            <a:off x="4479925" y="1884363"/>
            <a:ext cx="37258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opens TCP connection to port 80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   (default HTTP server port)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    at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gaia.cs.umass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.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edu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anything typed in will be sent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    to port 80 at gaia.cs.umass.edu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6263" name="Text Box 6"/>
          <p:cNvSpPr txBox="1">
            <a:spLocks noChangeArrowheads="1"/>
          </p:cNvSpPr>
          <p:nvPr/>
        </p:nvSpPr>
        <p:spPr bwMode="auto">
          <a:xfrm>
            <a:off x="414338" y="1933575"/>
            <a:ext cx="3924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telnet gaia.cs.umass.edu 80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6264" name="Rectangle 7"/>
          <p:cNvSpPr>
            <a:spLocks noChangeArrowheads="1"/>
          </p:cNvSpPr>
          <p:nvPr/>
        </p:nvSpPr>
        <p:spPr bwMode="auto">
          <a:xfrm>
            <a:off x="422275" y="3463925"/>
            <a:ext cx="80962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2. type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in a GET HTTP request: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-128"/>
              <a:cs typeface="+mn-cs"/>
            </a:endParaRPr>
          </a:p>
        </p:txBody>
      </p:sp>
      <p:sp>
        <p:nvSpPr>
          <p:cNvPr id="96265" name="Text Box 8"/>
          <p:cNvSpPr txBox="1">
            <a:spLocks noChangeArrowheads="1"/>
          </p:cNvSpPr>
          <p:nvPr/>
        </p:nvSpPr>
        <p:spPr bwMode="auto">
          <a:xfrm>
            <a:off x="671513" y="3987800"/>
            <a:ext cx="6696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GET /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kurose_ross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/interactive/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index.php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HTTP/1.1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Host: gaia.cs.umass.edu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ourier New" charset="0"/>
              <a:ea typeface="ＭＳ Ｐゴシック" charset="-128"/>
              <a:cs typeface="+mn-cs"/>
            </a:endParaRPr>
          </a:p>
        </p:txBody>
      </p:sp>
      <p:sp>
        <p:nvSpPr>
          <p:cNvPr id="96266" name="Text Box 11"/>
          <p:cNvSpPr txBox="1">
            <a:spLocks noChangeArrowheads="1"/>
          </p:cNvSpPr>
          <p:nvPr/>
        </p:nvSpPr>
        <p:spPr bwMode="auto">
          <a:xfrm>
            <a:off x="4848225" y="4340225"/>
            <a:ext cx="30924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by typing this in (hit carriage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return twice), you send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this minimal (but complete)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GET request to HTTP server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6267" name="Rectangle 14"/>
          <p:cNvSpPr>
            <a:spLocks noChangeArrowheads="1"/>
          </p:cNvSpPr>
          <p:nvPr/>
        </p:nvSpPr>
        <p:spPr bwMode="auto">
          <a:xfrm>
            <a:off x="407988" y="5565775"/>
            <a:ext cx="80962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3. look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at response message sent by HTTP server!</a:t>
            </a:r>
          </a:p>
        </p:txBody>
      </p:sp>
      <p:sp>
        <p:nvSpPr>
          <p:cNvPr id="96268" name="Text Box 17"/>
          <p:cNvSpPr txBox="1">
            <a:spLocks noChangeArrowheads="1"/>
          </p:cNvSpPr>
          <p:nvPr/>
        </p:nvSpPr>
        <p:spPr bwMode="auto">
          <a:xfrm>
            <a:off x="711200" y="5953125"/>
            <a:ext cx="6800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(or use Wireshark to look at captured HTTP request/response)</a:t>
            </a:r>
          </a:p>
        </p:txBody>
      </p:sp>
      <p:sp>
        <p:nvSpPr>
          <p:cNvPr id="96269" name="Left Brace 2"/>
          <p:cNvSpPr>
            <a:spLocks/>
          </p:cNvSpPr>
          <p:nvPr/>
        </p:nvSpPr>
        <p:spPr bwMode="auto">
          <a:xfrm>
            <a:off x="4264025" y="2055813"/>
            <a:ext cx="257175" cy="1179512"/>
          </a:xfrm>
          <a:prstGeom prst="leftBrace">
            <a:avLst>
              <a:gd name="adj1" fmla="val 8323"/>
              <a:gd name="adj2" fmla="val 50000"/>
            </a:avLst>
          </a:prstGeom>
          <a:noFill/>
          <a:ln w="25400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6270" name="Left Brace 17"/>
          <p:cNvSpPr>
            <a:spLocks/>
          </p:cNvSpPr>
          <p:nvPr/>
        </p:nvSpPr>
        <p:spPr bwMode="auto">
          <a:xfrm>
            <a:off x="4627563" y="4476750"/>
            <a:ext cx="285750" cy="950913"/>
          </a:xfrm>
          <a:prstGeom prst="leftBrace">
            <a:avLst>
              <a:gd name="adj1" fmla="val 8335"/>
              <a:gd name="adj2" fmla="val 50000"/>
            </a:avLst>
          </a:prstGeom>
          <a:noFill/>
          <a:ln w="25400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3962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09876A-EB84-B5DE-BE18-987179F65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51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EBE7D4-5C09-7F6E-022D-501D18E42D73}"/>
              </a:ext>
            </a:extLst>
          </p:cNvPr>
          <p:cNvSpPr txBox="1"/>
          <p:nvPr/>
        </p:nvSpPr>
        <p:spPr>
          <a:xfrm>
            <a:off x="1" y="3277456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Complete Student Experience Feedback</a:t>
            </a:r>
          </a:p>
        </p:txBody>
      </p:sp>
    </p:spTree>
    <p:extLst>
      <p:ext uri="{BB962C8B-B14F-4D97-AF65-F5344CB8AC3E}">
        <p14:creationId xmlns:p14="http://schemas.microsoft.com/office/powerpoint/2010/main" val="1649548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09876A-EB84-B5DE-BE18-987179F65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5567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09876A-EB84-B5DE-BE18-987179F65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2163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09876A-EB84-B5DE-BE18-987179F65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00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09876A-EB84-B5DE-BE18-987179F65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090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Rectangle 2"/>
          <p:cNvSpPr>
            <a:spLocks noGrp="1" noChangeArrowheads="1"/>
          </p:cNvSpPr>
          <p:nvPr>
            <p:ph type="title"/>
          </p:nvPr>
        </p:nvSpPr>
        <p:spPr>
          <a:xfrm>
            <a:off x="422275" y="192088"/>
            <a:ext cx="8455025" cy="979487"/>
          </a:xfrm>
        </p:spPr>
        <p:txBody>
          <a:bodyPr/>
          <a:lstStyle/>
          <a:p>
            <a:r>
              <a:rPr lang="en-US" altLang="en-US" sz="3600" dirty="0">
                <a:latin typeface="Calibri Light"/>
                <a:ea typeface="ＭＳ Ｐゴシック" charset="-128"/>
              </a:rPr>
              <a:t>Trying out HTTP (client side) for yourself</a:t>
            </a:r>
            <a:endParaRPr lang="en-US" altLang="en-US" dirty="0">
              <a:latin typeface="Calibri Light"/>
              <a:ea typeface="ＭＳ Ｐゴシック" charset="-128"/>
            </a:endParaRPr>
          </a:p>
        </p:txBody>
      </p:sp>
      <p:sp>
        <p:nvSpPr>
          <p:cNvPr id="9626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90525" y="1390650"/>
            <a:ext cx="8096250" cy="46672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sz="2400" dirty="0">
                <a:latin typeface="Calibri"/>
                <a:ea typeface="ＭＳ Ｐゴシック" charset="-128"/>
              </a:rPr>
              <a:t>1. Telnet to your favorite Web server:</a:t>
            </a:r>
          </a:p>
          <a:p>
            <a:pPr lvl="2">
              <a:buFontTx/>
              <a:buNone/>
            </a:pPr>
            <a:endParaRPr lang="en-US" altLang="en-US" sz="1800" dirty="0">
              <a:ea typeface="ＭＳ Ｐゴシック" charset="-128"/>
            </a:endParaRPr>
          </a:p>
        </p:txBody>
      </p:sp>
      <p:pic>
        <p:nvPicPr>
          <p:cNvPr id="96259" name="Picture 1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879475"/>
            <a:ext cx="7769225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2" name="Text Box 5"/>
          <p:cNvSpPr txBox="1">
            <a:spLocks noChangeArrowheads="1"/>
          </p:cNvSpPr>
          <p:nvPr/>
        </p:nvSpPr>
        <p:spPr bwMode="auto">
          <a:xfrm>
            <a:off x="4479925" y="1884363"/>
            <a:ext cx="37258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opens TCP connection to port 80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    (default HTTP server port)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     at </a:t>
            </a:r>
            <a:r>
              <a:rPr lang="en-US" altLang="en-US" sz="1800" dirty="0" err="1"/>
              <a:t>gaia.cs.umass</a:t>
            </a:r>
            <a:r>
              <a:rPr lang="en-US" altLang="en-US" sz="1800" dirty="0"/>
              <a:t>. </a:t>
            </a:r>
            <a:r>
              <a:rPr lang="en-US" altLang="en-US" sz="1800" dirty="0" err="1"/>
              <a:t>edu</a:t>
            </a:r>
            <a:r>
              <a:rPr lang="en-US" altLang="en-US" sz="1800" dirty="0"/>
              <a:t>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anything typed in will be sent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/>
              <a:t>     to port 80 at gaia.cs.umass.edu</a:t>
            </a:r>
            <a:endParaRPr lang="en-US" altLang="en-US" sz="2400" dirty="0"/>
          </a:p>
        </p:txBody>
      </p:sp>
      <p:sp>
        <p:nvSpPr>
          <p:cNvPr id="96263" name="Text Box 6"/>
          <p:cNvSpPr txBox="1">
            <a:spLocks noChangeArrowheads="1"/>
          </p:cNvSpPr>
          <p:nvPr/>
        </p:nvSpPr>
        <p:spPr bwMode="auto">
          <a:xfrm>
            <a:off x="414338" y="1933575"/>
            <a:ext cx="3924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olidFill>
                  <a:srgbClr val="CC0000"/>
                </a:solidFill>
                <a:latin typeface="Courier New" charset="0"/>
              </a:rPr>
              <a:t>telnet gaia.cs.umass.edu 80</a:t>
            </a:r>
            <a:endParaRPr lang="en-US" altLang="en-US" sz="2800" dirty="0">
              <a:solidFill>
                <a:srgbClr val="CC0000"/>
              </a:solidFill>
            </a:endParaRPr>
          </a:p>
        </p:txBody>
      </p:sp>
      <p:sp>
        <p:nvSpPr>
          <p:cNvPr id="96264" name="Rectangle 7"/>
          <p:cNvSpPr>
            <a:spLocks noChangeArrowheads="1"/>
          </p:cNvSpPr>
          <p:nvPr/>
        </p:nvSpPr>
        <p:spPr bwMode="auto">
          <a:xfrm>
            <a:off x="422275" y="3463925"/>
            <a:ext cx="80962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400" dirty="0" err="1">
                <a:latin typeface="Calibri"/>
              </a:rPr>
              <a:t>2. type</a:t>
            </a:r>
            <a:r>
              <a:rPr lang="en-US" altLang="en-US" sz="2400" dirty="0">
                <a:latin typeface="Calibri"/>
              </a:rPr>
              <a:t> in a GET HTTP request:</a:t>
            </a:r>
          </a:p>
          <a:p>
            <a:pPr lvl="2">
              <a:buClrTx/>
              <a:buSzTx/>
              <a:buFontTx/>
              <a:buNone/>
            </a:pPr>
            <a:endParaRPr lang="en-US" altLang="en-US" sz="1800" dirty="0">
              <a:latin typeface="Calibri"/>
            </a:endParaRPr>
          </a:p>
        </p:txBody>
      </p:sp>
      <p:sp>
        <p:nvSpPr>
          <p:cNvPr id="96265" name="Text Box 8"/>
          <p:cNvSpPr txBox="1">
            <a:spLocks noChangeArrowheads="1"/>
          </p:cNvSpPr>
          <p:nvPr/>
        </p:nvSpPr>
        <p:spPr bwMode="auto">
          <a:xfrm>
            <a:off x="671513" y="3987800"/>
            <a:ext cx="6696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olidFill>
                  <a:srgbClr val="CC0000"/>
                </a:solidFill>
                <a:latin typeface="Courier New" charset="0"/>
              </a:rPr>
              <a:t>GET /</a:t>
            </a:r>
            <a:r>
              <a:rPr lang="en-US" altLang="en-US" sz="1800" b="1" dirty="0" err="1">
                <a:solidFill>
                  <a:srgbClr val="CC0000"/>
                </a:solidFill>
                <a:latin typeface="Courier New" charset="0"/>
              </a:rPr>
              <a:t>kurose_ross</a:t>
            </a:r>
            <a:r>
              <a:rPr lang="en-US" altLang="en-US" sz="1800" b="1" dirty="0">
                <a:solidFill>
                  <a:srgbClr val="CC0000"/>
                </a:solidFill>
                <a:latin typeface="Courier New" charset="0"/>
              </a:rPr>
              <a:t>/interactive/</a:t>
            </a:r>
            <a:r>
              <a:rPr lang="en-US" altLang="en-US" sz="1800" b="1" dirty="0" err="1">
                <a:solidFill>
                  <a:srgbClr val="CC0000"/>
                </a:solidFill>
                <a:latin typeface="Courier New" charset="0"/>
              </a:rPr>
              <a:t>index.php</a:t>
            </a:r>
            <a:r>
              <a:rPr lang="en-US" altLang="en-US" sz="1800" b="1" dirty="0">
                <a:solidFill>
                  <a:srgbClr val="CC0000"/>
                </a:solidFill>
                <a:latin typeface="Courier New" charset="0"/>
              </a:rPr>
              <a:t> HTTP/1.1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olidFill>
                  <a:srgbClr val="CC0000"/>
                </a:solidFill>
                <a:latin typeface="Courier New" charset="0"/>
              </a:rPr>
              <a:t>Host: gaia.cs.umass.edu</a:t>
            </a:r>
            <a:endParaRPr lang="en-US" altLang="en-US" sz="1800" dirty="0">
              <a:solidFill>
                <a:srgbClr val="CC0000"/>
              </a:solidFill>
              <a:latin typeface="Courier New" charset="0"/>
            </a:endParaRPr>
          </a:p>
        </p:txBody>
      </p:sp>
      <p:sp>
        <p:nvSpPr>
          <p:cNvPr id="96266" name="Text Box 11"/>
          <p:cNvSpPr txBox="1">
            <a:spLocks noChangeArrowheads="1"/>
          </p:cNvSpPr>
          <p:nvPr/>
        </p:nvSpPr>
        <p:spPr bwMode="auto">
          <a:xfrm>
            <a:off x="4848225" y="4340225"/>
            <a:ext cx="30924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by typing this in (hit carriage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return twice), you send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this minimal (but complete)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GET request to HTTP server</a:t>
            </a:r>
            <a:endParaRPr lang="en-US" altLang="en-US" sz="2400"/>
          </a:p>
        </p:txBody>
      </p:sp>
      <p:sp>
        <p:nvSpPr>
          <p:cNvPr id="96267" name="Rectangle 14"/>
          <p:cNvSpPr>
            <a:spLocks noChangeArrowheads="1"/>
          </p:cNvSpPr>
          <p:nvPr/>
        </p:nvSpPr>
        <p:spPr bwMode="auto">
          <a:xfrm>
            <a:off x="407988" y="5565775"/>
            <a:ext cx="809625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400" dirty="0" err="1">
                <a:latin typeface="Calibri"/>
              </a:rPr>
              <a:t>3. look</a:t>
            </a:r>
            <a:r>
              <a:rPr lang="en-US" altLang="en-US" sz="2400" dirty="0">
                <a:latin typeface="Calibri"/>
              </a:rPr>
              <a:t> at response message sent by HTTP server!</a:t>
            </a:r>
          </a:p>
        </p:txBody>
      </p:sp>
      <p:sp>
        <p:nvSpPr>
          <p:cNvPr id="96268" name="Text Box 17"/>
          <p:cNvSpPr txBox="1">
            <a:spLocks noChangeArrowheads="1"/>
          </p:cNvSpPr>
          <p:nvPr/>
        </p:nvSpPr>
        <p:spPr bwMode="auto">
          <a:xfrm>
            <a:off x="711200" y="5953125"/>
            <a:ext cx="6800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dirty="0">
                <a:latin typeface="Calibri"/>
              </a:rPr>
              <a:t>(or use Wireshark to look at captured HTTP request/response)</a:t>
            </a:r>
          </a:p>
        </p:txBody>
      </p:sp>
      <p:sp>
        <p:nvSpPr>
          <p:cNvPr id="96269" name="Left Brace 2"/>
          <p:cNvSpPr>
            <a:spLocks/>
          </p:cNvSpPr>
          <p:nvPr/>
        </p:nvSpPr>
        <p:spPr bwMode="auto">
          <a:xfrm>
            <a:off x="4264025" y="2055813"/>
            <a:ext cx="257175" cy="1179512"/>
          </a:xfrm>
          <a:prstGeom prst="leftBrace">
            <a:avLst>
              <a:gd name="adj1" fmla="val 8323"/>
              <a:gd name="adj2" fmla="val 50000"/>
            </a:avLst>
          </a:prstGeom>
          <a:noFill/>
          <a:ln w="25400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96270" name="Left Brace 17"/>
          <p:cNvSpPr>
            <a:spLocks/>
          </p:cNvSpPr>
          <p:nvPr/>
        </p:nvSpPr>
        <p:spPr bwMode="auto">
          <a:xfrm>
            <a:off x="4627563" y="4476750"/>
            <a:ext cx="285750" cy="950913"/>
          </a:xfrm>
          <a:prstGeom prst="leftBrace">
            <a:avLst>
              <a:gd name="adj1" fmla="val 8335"/>
              <a:gd name="adj2" fmla="val 50000"/>
            </a:avLst>
          </a:prstGeom>
          <a:noFill/>
          <a:ln w="25400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336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User-server state: cookies</a:t>
            </a:r>
          </a:p>
        </p:txBody>
      </p:sp>
      <p:sp>
        <p:nvSpPr>
          <p:cNvPr id="9830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611313"/>
            <a:ext cx="3810000" cy="488791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en-US" sz="2400" dirty="0">
                <a:latin typeface="Calibri"/>
                <a:ea typeface="ＭＳ Ｐゴシック" charset="-128"/>
              </a:rPr>
              <a:t>Many </a:t>
            </a:r>
            <a:r>
              <a:rPr lang="en-US" altLang="en-US" sz="2400" dirty="0" err="1">
                <a:latin typeface="Calibri"/>
                <a:ea typeface="ＭＳ Ｐゴシック" charset="-128"/>
              </a:rPr>
              <a:t>Web sites</a:t>
            </a:r>
            <a:r>
              <a:rPr lang="en-US" altLang="en-US" sz="2400" dirty="0">
                <a:latin typeface="Calibri"/>
                <a:ea typeface="ＭＳ Ｐゴシック" charset="-128"/>
              </a:rPr>
              <a:t> use cookies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en-US" sz="2400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four components:</a:t>
            </a:r>
          </a:p>
          <a:p>
            <a:pPr lvl="1">
              <a:lnSpc>
                <a:spcPct val="90000"/>
              </a:lnSpc>
              <a:buFont typeface="Wingdings" charset="2"/>
              <a:buNone/>
            </a:pPr>
            <a:r>
              <a:rPr lang="en-US" altLang="en-US" sz="2000" dirty="0">
                <a:latin typeface="Calibri"/>
                <a:ea typeface="ＭＳ Ｐゴシック" charset="-128"/>
              </a:rPr>
              <a:t>1) C</a:t>
            </a:r>
            <a:r>
              <a:rPr lang="en-US" altLang="en-US" dirty="0">
                <a:latin typeface="Calibri"/>
                <a:ea typeface="ＭＳ Ｐゴシック" charset="-128"/>
              </a:rPr>
              <a:t>ookie header line of HTTP </a:t>
            </a:r>
            <a:r>
              <a:rPr lang="en-US" altLang="en-US" i="1" dirty="0">
                <a:latin typeface="Calibri"/>
                <a:ea typeface="ＭＳ Ｐゴシック" charset="-128"/>
              </a:rPr>
              <a:t>response</a:t>
            </a:r>
            <a:r>
              <a:rPr lang="en-US" altLang="en-US" dirty="0">
                <a:latin typeface="Calibri"/>
                <a:ea typeface="ＭＳ Ｐゴシック" charset="-128"/>
              </a:rPr>
              <a:t> message</a:t>
            </a:r>
          </a:p>
          <a:p>
            <a:pPr lvl="1">
              <a:lnSpc>
                <a:spcPct val="90000"/>
              </a:lnSpc>
              <a:buFont typeface="Wingdings" charset="2"/>
              <a:buNone/>
            </a:pPr>
            <a:r>
              <a:rPr lang="en-US" altLang="en-US" dirty="0">
                <a:latin typeface="Calibri"/>
                <a:ea typeface="ＭＳ Ｐゴシック" charset="-128"/>
              </a:rPr>
              <a:t>2) Cookie header line in next HTTP </a:t>
            </a:r>
            <a:r>
              <a:rPr lang="en-US" altLang="en-US" i="1" dirty="0">
                <a:latin typeface="Calibri"/>
                <a:ea typeface="ＭＳ Ｐゴシック" charset="-128"/>
              </a:rPr>
              <a:t>request</a:t>
            </a:r>
            <a:r>
              <a:rPr lang="en-US" altLang="en-US" dirty="0">
                <a:latin typeface="Calibri"/>
                <a:ea typeface="ＭＳ Ｐゴシック" charset="-128"/>
              </a:rPr>
              <a:t> message</a:t>
            </a:r>
          </a:p>
          <a:p>
            <a:pPr lvl="1">
              <a:buNone/>
            </a:pPr>
            <a:r>
              <a:rPr lang="en-US" altLang="en-US" dirty="0">
                <a:latin typeface="Calibri"/>
                <a:ea typeface="ＭＳ Ｐゴシック" charset="-128"/>
              </a:rPr>
              <a:t>3) Cookie file kept on user’</a:t>
            </a:r>
            <a:r>
              <a:rPr lang="en-US" altLang="ja-JP" dirty="0">
                <a:latin typeface="Calibri"/>
                <a:ea typeface="ＭＳ Ｐゴシック" charset="-128"/>
              </a:rPr>
              <a:t>s host, managed by user’s browser</a:t>
            </a:r>
          </a:p>
          <a:p>
            <a:pPr lvl="1">
              <a:lnSpc>
                <a:spcPct val="90000"/>
              </a:lnSpc>
              <a:buFont typeface="Wingdings" charset="2"/>
              <a:buNone/>
            </a:pPr>
            <a:r>
              <a:rPr lang="en-US" altLang="en-US" dirty="0">
                <a:latin typeface="Calibri"/>
                <a:ea typeface="ＭＳ Ｐゴシック" charset="-128"/>
              </a:rPr>
              <a:t>4) Back-end database at Website</a:t>
            </a:r>
          </a:p>
        </p:txBody>
      </p:sp>
      <p:sp>
        <p:nvSpPr>
          <p:cNvPr id="114693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408585" y="1689941"/>
            <a:ext cx="4059238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0"/>
              <a:buNone/>
              <a:defRPr/>
            </a:pPr>
            <a:r>
              <a:rPr lang="en-US" sz="2400" dirty="0">
                <a:solidFill>
                  <a:srgbClr val="CC0000"/>
                </a:solidFill>
                <a:latin typeface="Calibri"/>
              </a:rPr>
              <a:t>example: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Susan always access Internet from PC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visits specific e-commerce site for first time</a:t>
            </a:r>
          </a:p>
          <a:p>
            <a:pPr marL="233045" indent="-233045">
              <a:defRPr/>
            </a:pPr>
            <a:r>
              <a:rPr lang="en-US" sz="2400" dirty="0">
                <a:latin typeface="Calibri"/>
              </a:rPr>
              <a:t>when initial HTTP requests arrives at site, site creates: </a:t>
            </a:r>
          </a:p>
          <a:p>
            <a:pPr marL="685800" lvl="1" indent="-228600">
              <a:buFont typeface="Arial"/>
              <a:buChar char="•"/>
              <a:defRPr/>
            </a:pPr>
            <a:r>
              <a:rPr lang="en-US" dirty="0">
                <a:latin typeface="Calibri"/>
              </a:rPr>
              <a:t>unique ID</a:t>
            </a:r>
          </a:p>
          <a:p>
            <a:pPr marL="685800" lvl="1" indent="-228600">
              <a:buFont typeface="Arial"/>
              <a:buChar char="•"/>
              <a:defRPr/>
            </a:pPr>
            <a:r>
              <a:rPr lang="en-US" dirty="0">
                <a:latin typeface="Calibri"/>
              </a:rPr>
              <a:t>entry in backend database for ID</a:t>
            </a:r>
          </a:p>
        </p:txBody>
      </p:sp>
      <p:pic>
        <p:nvPicPr>
          <p:cNvPr id="98310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285081"/>
            <a:ext cx="61261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9928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153988"/>
            <a:ext cx="7772400" cy="773112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Cookies: keeping “</a:t>
            </a:r>
            <a:r>
              <a:rPr lang="en-US" altLang="ja-JP" dirty="0">
                <a:latin typeface="Calibri Light"/>
                <a:ea typeface="ＭＳ Ｐゴシック" charset="-128"/>
              </a:rPr>
              <a:t>state” (cont.)</a:t>
            </a:r>
            <a:endParaRPr lang="en-US" altLang="en-US" sz="5400" dirty="0">
              <a:latin typeface="Calibri Light"/>
              <a:ea typeface="ＭＳ Ｐゴシック" charset="-128"/>
            </a:endParaRPr>
          </a:p>
        </p:txBody>
      </p:sp>
      <p:pic>
        <p:nvPicPr>
          <p:cNvPr id="100355" name="Picture 59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788988"/>
            <a:ext cx="6766560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7" name="Text Box 5"/>
          <p:cNvSpPr txBox="1">
            <a:spLocks noChangeArrowheads="1"/>
          </p:cNvSpPr>
          <p:nvPr/>
        </p:nvSpPr>
        <p:spPr bwMode="auto">
          <a:xfrm>
            <a:off x="1052513" y="1227138"/>
            <a:ext cx="777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client</a:t>
            </a:r>
          </a:p>
        </p:txBody>
      </p:sp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5973763" y="1273175"/>
            <a:ext cx="88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server</a:t>
            </a:r>
          </a:p>
        </p:txBody>
      </p:sp>
      <p:grpSp>
        <p:nvGrpSpPr>
          <p:cNvPr id="2" name="Group 90"/>
          <p:cNvGrpSpPr>
            <a:grpSpLocks/>
          </p:cNvGrpSpPr>
          <p:nvPr/>
        </p:nvGrpSpPr>
        <p:grpSpPr bwMode="auto">
          <a:xfrm>
            <a:off x="2200275" y="4227513"/>
            <a:ext cx="3305175" cy="425450"/>
            <a:chOff x="1386" y="2663"/>
            <a:chExt cx="2082" cy="268"/>
          </a:xfrm>
        </p:grpSpPr>
        <p:sp>
          <p:nvSpPr>
            <p:cNvPr id="100439" name="Line 16"/>
            <p:cNvSpPr>
              <a:spLocks noChangeShapeType="1"/>
            </p:cNvSpPr>
            <p:nvPr/>
          </p:nvSpPr>
          <p:spPr bwMode="auto">
            <a:xfrm flipH="1">
              <a:off x="1386" y="2663"/>
              <a:ext cx="2082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0440" name="Group 17"/>
            <p:cNvGrpSpPr>
              <a:grpSpLocks/>
            </p:cNvGrpSpPr>
            <p:nvPr/>
          </p:nvGrpSpPr>
          <p:grpSpPr bwMode="auto">
            <a:xfrm>
              <a:off x="1553" y="2694"/>
              <a:ext cx="1743" cy="237"/>
              <a:chOff x="3268" y="2846"/>
              <a:chExt cx="1743" cy="237"/>
            </a:xfrm>
          </p:grpSpPr>
          <p:sp>
            <p:nvSpPr>
              <p:cNvPr id="100441" name="Rectangle 18"/>
              <p:cNvSpPr>
                <a:spLocks noChangeArrowheads="1"/>
              </p:cNvSpPr>
              <p:nvPr/>
            </p:nvSpPr>
            <p:spPr bwMode="auto">
              <a:xfrm>
                <a:off x="3282" y="2856"/>
                <a:ext cx="1692" cy="19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0442" name="Text Box 19"/>
              <p:cNvSpPr txBox="1">
                <a:spLocks noChangeArrowheads="1"/>
              </p:cNvSpPr>
              <p:nvPr/>
            </p:nvSpPr>
            <p:spPr bwMode="auto">
              <a:xfrm>
                <a:off x="3268" y="2846"/>
                <a:ext cx="1743" cy="23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usual http response </a:t>
                </a:r>
                <a:r>
                  <a:rPr kumimoji="0" lang="en-US" alt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msg</a:t>
                </a:r>
                <a:endPara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</p:grpSp>
      <p:grpSp>
        <p:nvGrpSpPr>
          <p:cNvPr id="4" name="Group 94"/>
          <p:cNvGrpSpPr>
            <a:grpSpLocks/>
          </p:cNvGrpSpPr>
          <p:nvPr/>
        </p:nvGrpSpPr>
        <p:grpSpPr bwMode="auto">
          <a:xfrm>
            <a:off x="2209800" y="6145213"/>
            <a:ext cx="3305175" cy="407987"/>
            <a:chOff x="1392" y="3605"/>
            <a:chExt cx="2082" cy="257"/>
          </a:xfrm>
        </p:grpSpPr>
        <p:sp>
          <p:nvSpPr>
            <p:cNvPr id="100435" name="Line 24"/>
            <p:cNvSpPr>
              <a:spLocks noChangeShapeType="1"/>
            </p:cNvSpPr>
            <p:nvPr/>
          </p:nvSpPr>
          <p:spPr bwMode="auto">
            <a:xfrm flipH="1">
              <a:off x="1392" y="3605"/>
              <a:ext cx="2082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0436" name="Group 25"/>
            <p:cNvGrpSpPr>
              <a:grpSpLocks/>
            </p:cNvGrpSpPr>
            <p:nvPr/>
          </p:nvGrpSpPr>
          <p:grpSpPr bwMode="auto">
            <a:xfrm>
              <a:off x="1552" y="3625"/>
              <a:ext cx="1743" cy="237"/>
              <a:chOff x="3268" y="2846"/>
              <a:chExt cx="1743" cy="237"/>
            </a:xfrm>
          </p:grpSpPr>
          <p:sp>
            <p:nvSpPr>
              <p:cNvPr id="100437" name="Rectangle 26"/>
              <p:cNvSpPr>
                <a:spLocks noChangeArrowheads="1"/>
              </p:cNvSpPr>
              <p:nvPr/>
            </p:nvSpPr>
            <p:spPr bwMode="auto">
              <a:xfrm>
                <a:off x="3282" y="2856"/>
                <a:ext cx="1692" cy="19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0438" name="Text Box 27"/>
              <p:cNvSpPr txBox="1">
                <a:spLocks noChangeArrowheads="1"/>
              </p:cNvSpPr>
              <p:nvPr/>
            </p:nvSpPr>
            <p:spPr bwMode="auto">
              <a:xfrm>
                <a:off x="3268" y="2846"/>
                <a:ext cx="1743" cy="23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usual http response msg</a:t>
                </a: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</p:grpSp>
      <p:sp>
        <p:nvSpPr>
          <p:cNvPr id="50235" name="Text Box 59"/>
          <p:cNvSpPr txBox="1">
            <a:spLocks noChangeArrowheads="1"/>
          </p:cNvSpPr>
          <p:nvPr/>
        </p:nvSpPr>
        <p:spPr bwMode="auto">
          <a:xfrm>
            <a:off x="981075" y="2454275"/>
            <a:ext cx="1787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cookie file</a:t>
            </a:r>
          </a:p>
        </p:txBody>
      </p:sp>
      <p:sp>
        <p:nvSpPr>
          <p:cNvPr id="50242" name="Text Box 66"/>
          <p:cNvSpPr txBox="1">
            <a:spLocks noChangeArrowheads="1"/>
          </p:cNvSpPr>
          <p:nvPr/>
        </p:nvSpPr>
        <p:spPr bwMode="auto">
          <a:xfrm>
            <a:off x="609600" y="4878388"/>
            <a:ext cx="1733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one week later:</a:t>
            </a:r>
          </a:p>
        </p:txBody>
      </p: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2209800" y="3589338"/>
            <a:ext cx="5638800" cy="1028700"/>
            <a:chOff x="1392" y="2261"/>
            <a:chExt cx="3552" cy="648"/>
          </a:xfrm>
        </p:grpSpPr>
        <p:sp>
          <p:nvSpPr>
            <p:cNvPr id="100428" name="Line 12"/>
            <p:cNvSpPr>
              <a:spLocks noChangeShapeType="1"/>
            </p:cNvSpPr>
            <p:nvPr/>
          </p:nvSpPr>
          <p:spPr bwMode="auto">
            <a:xfrm>
              <a:off x="1392" y="2357"/>
              <a:ext cx="2082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429" name="Text Box 15"/>
            <p:cNvSpPr txBox="1">
              <a:spLocks noChangeArrowheads="1"/>
            </p:cNvSpPr>
            <p:nvPr/>
          </p:nvSpPr>
          <p:spPr bwMode="auto">
            <a:xfrm>
              <a:off x="1548" y="2261"/>
              <a:ext cx="1689" cy="3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usual http request </a:t>
              </a:r>
              <a:r>
                <a:rPr kumimoji="0" lang="en-US" alt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msg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cookie: 1678</a:t>
              </a:r>
            </a:p>
          </p:txBody>
        </p:sp>
        <p:sp>
          <p:nvSpPr>
            <p:cNvPr id="100430" name="Text Box 28"/>
            <p:cNvSpPr txBox="1">
              <a:spLocks noChangeArrowheads="1"/>
            </p:cNvSpPr>
            <p:nvPr/>
          </p:nvSpPr>
          <p:spPr bwMode="auto">
            <a:xfrm>
              <a:off x="3554" y="2332"/>
              <a:ext cx="596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cookie-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specific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action</a:t>
              </a:r>
            </a:p>
          </p:txBody>
        </p:sp>
        <p:sp>
          <p:nvSpPr>
            <p:cNvPr id="100431" name="Line 42"/>
            <p:cNvSpPr>
              <a:spLocks noChangeShapeType="1"/>
            </p:cNvSpPr>
            <p:nvPr/>
          </p:nvSpPr>
          <p:spPr bwMode="auto">
            <a:xfrm flipV="1">
              <a:off x="4252" y="2367"/>
              <a:ext cx="692" cy="2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0432" name="Group 83"/>
            <p:cNvGrpSpPr>
              <a:grpSpLocks/>
            </p:cNvGrpSpPr>
            <p:nvPr/>
          </p:nvGrpSpPr>
          <p:grpSpPr bwMode="auto">
            <a:xfrm>
              <a:off x="4306" y="2363"/>
              <a:ext cx="564" cy="231"/>
              <a:chOff x="4306" y="2273"/>
              <a:chExt cx="564" cy="231"/>
            </a:xfrm>
          </p:grpSpPr>
          <p:sp>
            <p:nvSpPr>
              <p:cNvPr id="100433" name="Rectangle 72"/>
              <p:cNvSpPr>
                <a:spLocks noChangeArrowheads="1"/>
              </p:cNvSpPr>
              <p:nvPr/>
            </p:nvSpPr>
            <p:spPr bwMode="auto">
              <a:xfrm>
                <a:off x="4409" y="2365"/>
                <a:ext cx="384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0434" name="Text Box 43"/>
              <p:cNvSpPr txBox="1">
                <a:spLocks noChangeArrowheads="1"/>
              </p:cNvSpPr>
              <p:nvPr/>
            </p:nvSpPr>
            <p:spPr bwMode="auto">
              <a:xfrm>
                <a:off x="4306" y="2273"/>
                <a:ext cx="56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access</a:t>
                </a:r>
              </a:p>
            </p:txBody>
          </p:sp>
        </p:grpSp>
      </p:grpSp>
      <p:grpSp>
        <p:nvGrpSpPr>
          <p:cNvPr id="100364" name="Group 81"/>
          <p:cNvGrpSpPr>
            <a:grpSpLocks/>
          </p:cNvGrpSpPr>
          <p:nvPr/>
        </p:nvGrpSpPr>
        <p:grpSpPr bwMode="auto">
          <a:xfrm>
            <a:off x="936625" y="1922463"/>
            <a:ext cx="1068388" cy="565150"/>
            <a:chOff x="476" y="1047"/>
            <a:chExt cx="906" cy="486"/>
          </a:xfrm>
        </p:grpSpPr>
        <p:sp>
          <p:nvSpPr>
            <p:cNvPr id="100426" name="AutoShape 67"/>
            <p:cNvSpPr>
              <a:spLocks noChangeArrowheads="1"/>
            </p:cNvSpPr>
            <p:nvPr/>
          </p:nvSpPr>
          <p:spPr bwMode="auto">
            <a:xfrm>
              <a:off x="527" y="1047"/>
              <a:ext cx="855" cy="486"/>
            </a:xfrm>
            <a:prstGeom prst="can">
              <a:avLst>
                <a:gd name="adj" fmla="val 25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427" name="Text Box 60"/>
            <p:cNvSpPr txBox="1">
              <a:spLocks noChangeArrowheads="1"/>
            </p:cNvSpPr>
            <p:nvPr/>
          </p:nvSpPr>
          <p:spPr bwMode="auto">
            <a:xfrm>
              <a:off x="476" y="1134"/>
              <a:ext cx="885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ebay</a:t>
              </a: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8734</a:t>
              </a:r>
            </a:p>
          </p:txBody>
        </p:sp>
      </p:grpSp>
      <p:grpSp>
        <p:nvGrpSpPr>
          <p:cNvPr id="9" name="Group 95"/>
          <p:cNvGrpSpPr>
            <a:grpSpLocks/>
          </p:cNvGrpSpPr>
          <p:nvPr/>
        </p:nvGrpSpPr>
        <p:grpSpPr bwMode="auto">
          <a:xfrm>
            <a:off x="2200275" y="2106613"/>
            <a:ext cx="5921375" cy="1296987"/>
            <a:chOff x="1386" y="1327"/>
            <a:chExt cx="3730" cy="817"/>
          </a:xfrm>
        </p:grpSpPr>
        <p:sp>
          <p:nvSpPr>
            <p:cNvPr id="100419" name="Line 4"/>
            <p:cNvSpPr>
              <a:spLocks noChangeShapeType="1"/>
            </p:cNvSpPr>
            <p:nvPr/>
          </p:nvSpPr>
          <p:spPr bwMode="auto">
            <a:xfrm>
              <a:off x="1386" y="1355"/>
              <a:ext cx="2082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420" name="Text Box 8"/>
            <p:cNvSpPr txBox="1">
              <a:spLocks noChangeArrowheads="1"/>
            </p:cNvSpPr>
            <p:nvPr/>
          </p:nvSpPr>
          <p:spPr bwMode="auto">
            <a:xfrm>
              <a:off x="1554" y="1327"/>
              <a:ext cx="1689" cy="2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usual http request </a:t>
              </a:r>
              <a:r>
                <a:rPr kumimoji="0" lang="en-US" alt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msg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421" name="Text Box 31"/>
            <p:cNvSpPr txBox="1">
              <a:spLocks noChangeArrowheads="1"/>
            </p:cNvSpPr>
            <p:nvPr/>
          </p:nvSpPr>
          <p:spPr bwMode="auto">
            <a:xfrm>
              <a:off x="3341" y="1390"/>
              <a:ext cx="1084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Amazon server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creates ID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1678 for user</a:t>
              </a:r>
            </a:p>
          </p:txBody>
        </p:sp>
        <p:grpSp>
          <p:nvGrpSpPr>
            <p:cNvPr id="100422" name="Group 82"/>
            <p:cNvGrpSpPr>
              <a:grpSpLocks/>
            </p:cNvGrpSpPr>
            <p:nvPr/>
          </p:nvGrpSpPr>
          <p:grpSpPr bwMode="auto">
            <a:xfrm>
              <a:off x="4377" y="1730"/>
              <a:ext cx="739" cy="414"/>
              <a:chOff x="4377" y="1640"/>
              <a:chExt cx="739" cy="414"/>
            </a:xfrm>
          </p:grpSpPr>
          <p:sp>
            <p:nvSpPr>
              <p:cNvPr id="100423" name="Line 40"/>
              <p:cNvSpPr>
                <a:spLocks noChangeShapeType="1"/>
              </p:cNvSpPr>
              <p:nvPr/>
            </p:nvSpPr>
            <p:spPr bwMode="auto">
              <a:xfrm>
                <a:off x="4377" y="1640"/>
                <a:ext cx="659" cy="41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424" name="Rectangle 73"/>
              <p:cNvSpPr>
                <a:spLocks noChangeArrowheads="1"/>
              </p:cNvSpPr>
              <p:nvPr/>
            </p:nvSpPr>
            <p:spPr bwMode="auto">
              <a:xfrm>
                <a:off x="4470" y="1729"/>
                <a:ext cx="602" cy="2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0425" name="Text Box 41"/>
              <p:cNvSpPr txBox="1">
                <a:spLocks noChangeArrowheads="1"/>
              </p:cNvSpPr>
              <p:nvPr/>
            </p:nvSpPr>
            <p:spPr bwMode="auto">
              <a:xfrm>
                <a:off x="4381" y="1702"/>
                <a:ext cx="735" cy="3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75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create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75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    entry</a:t>
                </a:r>
              </a:p>
            </p:txBody>
          </p:sp>
        </p:grpSp>
      </p:grpSp>
      <p:grpSp>
        <p:nvGrpSpPr>
          <p:cNvPr id="11" name="Group 88"/>
          <p:cNvGrpSpPr>
            <a:grpSpLocks/>
          </p:cNvGrpSpPr>
          <p:nvPr/>
        </p:nvGrpSpPr>
        <p:grpSpPr bwMode="auto">
          <a:xfrm>
            <a:off x="919163" y="2676525"/>
            <a:ext cx="4392612" cy="877888"/>
            <a:chOff x="459" y="1637"/>
            <a:chExt cx="3027" cy="709"/>
          </a:xfrm>
        </p:grpSpPr>
        <p:sp>
          <p:nvSpPr>
            <p:cNvPr id="100414" name="Line 9"/>
            <p:cNvSpPr>
              <a:spLocks noChangeShapeType="1"/>
            </p:cNvSpPr>
            <p:nvPr/>
          </p:nvSpPr>
          <p:spPr bwMode="auto">
            <a:xfrm flipH="1">
              <a:off x="1404" y="1637"/>
              <a:ext cx="2082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415" name="Text Box 11"/>
            <p:cNvSpPr txBox="1">
              <a:spLocks noChangeArrowheads="1"/>
            </p:cNvSpPr>
            <p:nvPr/>
          </p:nvSpPr>
          <p:spPr bwMode="auto">
            <a:xfrm>
              <a:off x="1552" y="1650"/>
              <a:ext cx="1665" cy="4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usual http response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set-cookie: 1678</a:t>
              </a: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charset="0"/>
                  <a:ea typeface="ＭＳ Ｐゴシック" charset="-128"/>
                  <a:cs typeface="+mn-cs"/>
                </a:rPr>
                <a:t> </a:t>
              </a:r>
            </a:p>
          </p:txBody>
        </p:sp>
        <p:grpSp>
          <p:nvGrpSpPr>
            <p:cNvPr id="100416" name="Group 76"/>
            <p:cNvGrpSpPr>
              <a:grpSpLocks/>
            </p:cNvGrpSpPr>
            <p:nvPr/>
          </p:nvGrpSpPr>
          <p:grpSpPr bwMode="auto">
            <a:xfrm>
              <a:off x="459" y="1836"/>
              <a:ext cx="1004" cy="510"/>
              <a:chOff x="684" y="1746"/>
              <a:chExt cx="1004" cy="510"/>
            </a:xfrm>
          </p:grpSpPr>
          <p:sp>
            <p:nvSpPr>
              <p:cNvPr id="100417" name="AutoShape 74"/>
              <p:cNvSpPr>
                <a:spLocks noChangeArrowheads="1"/>
              </p:cNvSpPr>
              <p:nvPr/>
            </p:nvSpPr>
            <p:spPr bwMode="auto">
              <a:xfrm>
                <a:off x="735" y="1746"/>
                <a:ext cx="829" cy="486"/>
              </a:xfrm>
              <a:prstGeom prst="can">
                <a:avLst>
                  <a:gd name="adj" fmla="val 25000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0418" name="Text Box 75"/>
              <p:cNvSpPr txBox="1">
                <a:spLocks noChangeArrowheads="1"/>
              </p:cNvSpPr>
              <p:nvPr/>
            </p:nvSpPr>
            <p:spPr bwMode="auto">
              <a:xfrm>
                <a:off x="684" y="1833"/>
                <a:ext cx="1004" cy="4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ebay</a:t>
                </a:r>
                <a:r>
                  <a:rPr kumimoji="0" lang="en-US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 8734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ＭＳ Ｐゴシック" charset="-128"/>
                    <a:cs typeface="+mn-cs"/>
                  </a:rPr>
                  <a:t>amazon 1678</a:t>
                </a:r>
              </a:p>
            </p:txBody>
          </p:sp>
        </p:grpSp>
      </p:grpSp>
      <p:grpSp>
        <p:nvGrpSpPr>
          <p:cNvPr id="13" name="Group 93"/>
          <p:cNvGrpSpPr>
            <a:grpSpLocks/>
          </p:cNvGrpSpPr>
          <p:nvPr/>
        </p:nvGrpSpPr>
        <p:grpSpPr bwMode="auto">
          <a:xfrm>
            <a:off x="2181225" y="4603750"/>
            <a:ext cx="5705475" cy="1901825"/>
            <a:chOff x="1374" y="2641"/>
            <a:chExt cx="3594" cy="1198"/>
          </a:xfrm>
        </p:grpSpPr>
        <p:sp>
          <p:nvSpPr>
            <p:cNvPr id="100409" name="Line 20"/>
            <p:cNvSpPr>
              <a:spLocks noChangeShapeType="1"/>
            </p:cNvSpPr>
            <p:nvPr/>
          </p:nvSpPr>
          <p:spPr bwMode="auto">
            <a:xfrm>
              <a:off x="1374" y="3293"/>
              <a:ext cx="2082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410" name="Text Box 23"/>
            <p:cNvSpPr txBox="1">
              <a:spLocks noChangeArrowheads="1"/>
            </p:cNvSpPr>
            <p:nvPr/>
          </p:nvSpPr>
          <p:spPr bwMode="auto">
            <a:xfrm>
              <a:off x="1561" y="3171"/>
              <a:ext cx="1689" cy="3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usual http request msg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cookie: 1678</a:t>
              </a:r>
            </a:p>
          </p:txBody>
        </p:sp>
        <p:sp>
          <p:nvSpPr>
            <p:cNvPr id="100411" name="Text Box 29"/>
            <p:cNvSpPr txBox="1">
              <a:spLocks noChangeArrowheads="1"/>
            </p:cNvSpPr>
            <p:nvPr/>
          </p:nvSpPr>
          <p:spPr bwMode="auto">
            <a:xfrm>
              <a:off x="3584" y="3262"/>
              <a:ext cx="596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cookie-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specific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action</a:t>
              </a:r>
            </a:p>
          </p:txBody>
        </p:sp>
        <p:sp>
          <p:nvSpPr>
            <p:cNvPr id="100412" name="Line 44"/>
            <p:cNvSpPr>
              <a:spLocks noChangeShapeType="1"/>
            </p:cNvSpPr>
            <p:nvPr/>
          </p:nvSpPr>
          <p:spPr bwMode="auto">
            <a:xfrm flipV="1">
              <a:off x="4181" y="2641"/>
              <a:ext cx="787" cy="8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413" name="Text Box 71"/>
            <p:cNvSpPr txBox="1">
              <a:spLocks noChangeArrowheads="1"/>
            </p:cNvSpPr>
            <p:nvPr/>
          </p:nvSpPr>
          <p:spPr bwMode="auto">
            <a:xfrm>
              <a:off x="4287" y="2939"/>
              <a:ext cx="564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access</a:t>
              </a:r>
            </a:p>
          </p:txBody>
        </p:sp>
      </p:grpSp>
      <p:grpSp>
        <p:nvGrpSpPr>
          <p:cNvPr id="14" name="Group 77"/>
          <p:cNvGrpSpPr>
            <a:grpSpLocks/>
          </p:cNvGrpSpPr>
          <p:nvPr/>
        </p:nvGrpSpPr>
        <p:grpSpPr bwMode="auto">
          <a:xfrm>
            <a:off x="865188" y="5351463"/>
            <a:ext cx="1389062" cy="636587"/>
            <a:chOff x="684" y="1746"/>
            <a:chExt cx="1004" cy="488"/>
          </a:xfrm>
        </p:grpSpPr>
        <p:sp>
          <p:nvSpPr>
            <p:cNvPr id="100407" name="AutoShape 78"/>
            <p:cNvSpPr>
              <a:spLocks noChangeArrowheads="1"/>
            </p:cNvSpPr>
            <p:nvPr/>
          </p:nvSpPr>
          <p:spPr bwMode="auto">
            <a:xfrm>
              <a:off x="735" y="1746"/>
              <a:ext cx="829" cy="486"/>
            </a:xfrm>
            <a:prstGeom prst="can">
              <a:avLst>
                <a:gd name="adj" fmla="val 25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408" name="Text Box 79"/>
            <p:cNvSpPr txBox="1">
              <a:spLocks noChangeArrowheads="1"/>
            </p:cNvSpPr>
            <p:nvPr/>
          </p:nvSpPr>
          <p:spPr bwMode="auto">
            <a:xfrm>
              <a:off x="684" y="1833"/>
              <a:ext cx="1004" cy="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ebay</a:t>
              </a: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 8734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amazon 1678</a:t>
              </a:r>
            </a:p>
          </p:txBody>
        </p:sp>
      </p:grpSp>
      <p:sp>
        <p:nvSpPr>
          <p:cNvPr id="100369" name="Text Box 80"/>
          <p:cNvSpPr txBox="1">
            <a:spLocks noChangeArrowheads="1"/>
          </p:cNvSpPr>
          <p:nvPr/>
        </p:nvSpPr>
        <p:spPr bwMode="auto">
          <a:xfrm>
            <a:off x="7842250" y="2692400"/>
            <a:ext cx="1123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backend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database</a:t>
            </a:r>
          </a:p>
        </p:txBody>
      </p:sp>
      <p:sp>
        <p:nvSpPr>
          <p:cNvPr id="100370" name="AutoShape 327"/>
          <p:cNvSpPr>
            <a:spLocks noChangeArrowheads="1"/>
          </p:cNvSpPr>
          <p:nvPr/>
        </p:nvSpPr>
        <p:spPr bwMode="auto">
          <a:xfrm>
            <a:off x="8112125" y="3313113"/>
            <a:ext cx="592138" cy="908050"/>
          </a:xfrm>
          <a:prstGeom prst="can">
            <a:avLst>
              <a:gd name="adj" fmla="val 31004"/>
            </a:avLst>
          </a:prstGeom>
          <a:gradFill rotWithShape="1">
            <a:gsLst>
              <a:gs pos="0">
                <a:srgbClr val="000099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grpSp>
        <p:nvGrpSpPr>
          <p:cNvPr id="100371" name="Group 63"/>
          <p:cNvGrpSpPr>
            <a:grpSpLocks/>
          </p:cNvGrpSpPr>
          <p:nvPr/>
        </p:nvGrpSpPr>
        <p:grpSpPr bwMode="auto">
          <a:xfrm>
            <a:off x="5475288" y="1119188"/>
            <a:ext cx="411162" cy="771525"/>
            <a:chOff x="4140" y="429"/>
            <a:chExt cx="1425" cy="2396"/>
          </a:xfrm>
        </p:grpSpPr>
        <p:sp>
          <p:nvSpPr>
            <p:cNvPr id="100375" name="Freeform 64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376" name="Rectangle 65"/>
            <p:cNvSpPr>
              <a:spLocks noChangeArrowheads="1"/>
            </p:cNvSpPr>
            <p:nvPr/>
          </p:nvSpPr>
          <p:spPr bwMode="auto">
            <a:xfrm>
              <a:off x="4206" y="429"/>
              <a:ext cx="1045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377" name="Freeform 66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378" name="Freeform 67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379" name="Rectangle 68"/>
            <p:cNvSpPr>
              <a:spLocks noChangeArrowheads="1"/>
            </p:cNvSpPr>
            <p:nvPr/>
          </p:nvSpPr>
          <p:spPr bwMode="auto">
            <a:xfrm>
              <a:off x="4212" y="695"/>
              <a:ext cx="594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0380" name="Group 69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00405" name="AutoShape 70"/>
              <p:cNvSpPr>
                <a:spLocks noChangeArrowheads="1"/>
              </p:cNvSpPr>
              <p:nvPr/>
            </p:nvSpPr>
            <p:spPr bwMode="auto">
              <a:xfrm>
                <a:off x="616" y="2566"/>
                <a:ext cx="721" cy="142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0406" name="AutoShape 71"/>
              <p:cNvSpPr>
                <a:spLocks noChangeArrowheads="1"/>
              </p:cNvSpPr>
              <p:nvPr/>
            </p:nvSpPr>
            <p:spPr bwMode="auto">
              <a:xfrm>
                <a:off x="630" y="2580"/>
                <a:ext cx="687" cy="10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0381" name="Rectangle 72"/>
            <p:cNvSpPr>
              <a:spLocks noChangeArrowheads="1"/>
            </p:cNvSpPr>
            <p:nvPr/>
          </p:nvSpPr>
          <p:spPr bwMode="auto">
            <a:xfrm>
              <a:off x="4223" y="1021"/>
              <a:ext cx="600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0382" name="Group 73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00403" name="AutoShape 74"/>
              <p:cNvSpPr>
                <a:spLocks noChangeArrowheads="1"/>
              </p:cNvSpPr>
              <p:nvPr/>
            </p:nvSpPr>
            <p:spPr bwMode="auto">
              <a:xfrm>
                <a:off x="612" y="2570"/>
                <a:ext cx="728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0404" name="AutoShape 75"/>
              <p:cNvSpPr>
                <a:spLocks noChangeArrowheads="1"/>
              </p:cNvSpPr>
              <p:nvPr/>
            </p:nvSpPr>
            <p:spPr bwMode="auto">
              <a:xfrm>
                <a:off x="625" y="2585"/>
                <a:ext cx="693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0383" name="Rectangle 76"/>
            <p:cNvSpPr>
              <a:spLocks noChangeArrowheads="1"/>
            </p:cNvSpPr>
            <p:nvPr/>
          </p:nvSpPr>
          <p:spPr bwMode="auto">
            <a:xfrm>
              <a:off x="4217" y="1356"/>
              <a:ext cx="594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384" name="Rectangle 77"/>
            <p:cNvSpPr>
              <a:spLocks noChangeArrowheads="1"/>
            </p:cNvSpPr>
            <p:nvPr/>
          </p:nvSpPr>
          <p:spPr bwMode="auto">
            <a:xfrm>
              <a:off x="4228" y="1657"/>
              <a:ext cx="594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0385" name="Group 78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00401" name="AutoShape 79"/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27" cy="14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0402" name="AutoShape 80"/>
              <p:cNvSpPr>
                <a:spLocks noChangeArrowheads="1"/>
              </p:cNvSpPr>
              <p:nvPr/>
            </p:nvSpPr>
            <p:spPr bwMode="auto">
              <a:xfrm>
                <a:off x="627" y="2586"/>
                <a:ext cx="692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0386" name="Freeform 81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0387" name="Group 82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00399" name="AutoShape 83"/>
              <p:cNvSpPr>
                <a:spLocks noChangeArrowheads="1"/>
              </p:cNvSpPr>
              <p:nvPr/>
            </p:nvSpPr>
            <p:spPr bwMode="auto">
              <a:xfrm>
                <a:off x="615" y="2567"/>
                <a:ext cx="727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0400" name="AutoShape 84"/>
              <p:cNvSpPr>
                <a:spLocks noChangeArrowheads="1"/>
              </p:cNvSpPr>
              <p:nvPr/>
            </p:nvSpPr>
            <p:spPr bwMode="auto">
              <a:xfrm>
                <a:off x="629" y="2582"/>
                <a:ext cx="692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0388" name="Rectangle 85"/>
            <p:cNvSpPr>
              <a:spLocks noChangeArrowheads="1"/>
            </p:cNvSpPr>
            <p:nvPr/>
          </p:nvSpPr>
          <p:spPr bwMode="auto">
            <a:xfrm>
              <a:off x="5251" y="429"/>
              <a:ext cx="66" cy="2288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389" name="Freeform 86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390" name="Freeform 87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391" name="Oval 88"/>
            <p:cNvSpPr>
              <a:spLocks noChangeArrowheads="1"/>
            </p:cNvSpPr>
            <p:nvPr/>
          </p:nvSpPr>
          <p:spPr bwMode="auto">
            <a:xfrm>
              <a:off x="5515" y="2613"/>
              <a:ext cx="50" cy="94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392" name="Freeform 89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393" name="AutoShape 90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394" name="AutoShape 91"/>
            <p:cNvSpPr>
              <a:spLocks noChangeArrowheads="1"/>
            </p:cNvSpPr>
            <p:nvPr/>
          </p:nvSpPr>
          <p:spPr bwMode="auto">
            <a:xfrm>
              <a:off x="4206" y="2712"/>
              <a:ext cx="1067" cy="8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395" name="Oval 92"/>
            <p:cNvSpPr>
              <a:spLocks noChangeArrowheads="1"/>
            </p:cNvSpPr>
            <p:nvPr/>
          </p:nvSpPr>
          <p:spPr bwMode="auto">
            <a:xfrm>
              <a:off x="4311" y="2381"/>
              <a:ext cx="154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396" name="Oval 93"/>
            <p:cNvSpPr>
              <a:spLocks noChangeArrowheads="1"/>
            </p:cNvSpPr>
            <p:nvPr/>
          </p:nvSpPr>
          <p:spPr bwMode="auto">
            <a:xfrm>
              <a:off x="4487" y="2386"/>
              <a:ext cx="160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397" name="Oval 94"/>
            <p:cNvSpPr>
              <a:spLocks noChangeArrowheads="1"/>
            </p:cNvSpPr>
            <p:nvPr/>
          </p:nvSpPr>
          <p:spPr bwMode="auto">
            <a:xfrm>
              <a:off x="4663" y="2381"/>
              <a:ext cx="160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0398" name="Rectangle 95"/>
            <p:cNvSpPr>
              <a:spLocks noChangeArrowheads="1"/>
            </p:cNvSpPr>
            <p:nvPr/>
          </p:nvSpPr>
          <p:spPr bwMode="auto">
            <a:xfrm>
              <a:off x="5064" y="1834"/>
              <a:ext cx="83" cy="764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00372" name="Group 96"/>
          <p:cNvGrpSpPr>
            <a:grpSpLocks/>
          </p:cNvGrpSpPr>
          <p:nvPr/>
        </p:nvGrpSpPr>
        <p:grpSpPr bwMode="auto">
          <a:xfrm>
            <a:off x="1806575" y="1117600"/>
            <a:ext cx="687388" cy="731838"/>
            <a:chOff x="-44" y="1473"/>
            <a:chExt cx="981" cy="1105"/>
          </a:xfrm>
        </p:grpSpPr>
        <p:pic>
          <p:nvPicPr>
            <p:cNvPr id="100373" name="Picture 97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374" name="Freeform 9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94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35" grpId="0"/>
      <p:bldP spid="100369" grpId="0"/>
      <p:bldP spid="10037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4" name="Rectangle 2"/>
          <p:cNvSpPr>
            <a:spLocks noGrp="1" noChangeArrowheads="1"/>
          </p:cNvSpPr>
          <p:nvPr>
            <p:ph type="title"/>
          </p:nvPr>
        </p:nvSpPr>
        <p:spPr>
          <a:xfrm>
            <a:off x="373063" y="207963"/>
            <a:ext cx="7772400" cy="925512"/>
          </a:xfrm>
        </p:spPr>
        <p:txBody>
          <a:bodyPr/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Cookies (continued)</a:t>
            </a:r>
          </a:p>
        </p:txBody>
      </p:sp>
      <p:sp>
        <p:nvSpPr>
          <p:cNvPr id="10240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389063"/>
            <a:ext cx="3810000" cy="2641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75000"/>
              </a:lnSpc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what cookies can be used for:</a:t>
            </a:r>
          </a:p>
          <a:p>
            <a:pPr>
              <a:lnSpc>
                <a:spcPct val="75000"/>
              </a:lnSpc>
            </a:pPr>
            <a:r>
              <a:rPr lang="en-US" altLang="en-US" sz="2400" dirty="0">
                <a:latin typeface="Calibri"/>
                <a:ea typeface="ＭＳ Ｐゴシック" charset="-128"/>
              </a:rPr>
              <a:t>authorization</a:t>
            </a:r>
          </a:p>
          <a:p>
            <a:pPr>
              <a:lnSpc>
                <a:spcPct val="75000"/>
              </a:lnSpc>
            </a:pPr>
            <a:r>
              <a:rPr lang="en-US" altLang="en-US" sz="2400" dirty="0">
                <a:latin typeface="Calibri"/>
                <a:ea typeface="ＭＳ Ｐゴシック" charset="-128"/>
              </a:rPr>
              <a:t>shopping carts</a:t>
            </a:r>
          </a:p>
          <a:p>
            <a:pPr>
              <a:lnSpc>
                <a:spcPct val="75000"/>
              </a:lnSpc>
            </a:pPr>
            <a:r>
              <a:rPr lang="en-US" altLang="en-US" sz="2400" dirty="0">
                <a:latin typeface="Calibri"/>
                <a:ea typeface="ＭＳ Ｐゴシック" charset="-128"/>
              </a:rPr>
              <a:t>recommendations</a:t>
            </a:r>
          </a:p>
          <a:p>
            <a:pPr>
              <a:lnSpc>
                <a:spcPct val="75000"/>
              </a:lnSpc>
            </a:pPr>
            <a:r>
              <a:rPr lang="en-US" altLang="en-US" sz="2400" dirty="0">
                <a:latin typeface="Calibri"/>
                <a:ea typeface="ＭＳ Ｐゴシック" charset="-128"/>
              </a:rPr>
              <a:t>user session state (Web e-mail)</a:t>
            </a:r>
          </a:p>
        </p:txBody>
      </p:sp>
      <p:pic>
        <p:nvPicPr>
          <p:cNvPr id="102403" name="Picture 12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898525"/>
            <a:ext cx="50276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6" name="Rectangle 13"/>
          <p:cNvSpPr>
            <a:spLocks noChangeArrowheads="1"/>
          </p:cNvSpPr>
          <p:nvPr/>
        </p:nvSpPr>
        <p:spPr bwMode="auto">
          <a:xfrm>
            <a:off x="4670425" y="1471613"/>
            <a:ext cx="3810000" cy="2065337"/>
          </a:xfrm>
          <a:prstGeom prst="rect">
            <a:avLst/>
          </a:prstGeom>
          <a:noFill/>
          <a:ln w="1905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cookies and privacy: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cookies permit sites to learn a lot about you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you may supply name and e-mail to sites</a:t>
            </a:r>
          </a:p>
        </p:txBody>
      </p:sp>
      <p:sp>
        <p:nvSpPr>
          <p:cNvPr id="102407" name="Text Box 14"/>
          <p:cNvSpPr txBox="1">
            <a:spLocks noChangeArrowheads="1"/>
          </p:cNvSpPr>
          <p:nvPr/>
        </p:nvSpPr>
        <p:spPr bwMode="auto">
          <a:xfrm>
            <a:off x="7321550" y="1177925"/>
            <a:ext cx="8001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Gill Sans MT" charset="0"/>
                <a:ea typeface="ＭＳ Ｐゴシック" charset="-128"/>
                <a:cs typeface="+mn-cs"/>
              </a:rPr>
              <a:t>aside</a:t>
            </a:r>
          </a:p>
        </p:txBody>
      </p:sp>
      <p:sp>
        <p:nvSpPr>
          <p:cNvPr id="102408" name="Rectangle 15"/>
          <p:cNvSpPr>
            <a:spLocks noChangeArrowheads="1"/>
          </p:cNvSpPr>
          <p:nvPr/>
        </p:nvSpPr>
        <p:spPr bwMode="auto">
          <a:xfrm>
            <a:off x="547688" y="3946525"/>
            <a:ext cx="6519156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how to keep </a:t>
            </a:r>
            <a:r>
              <a:rPr kumimoji="0" lang="ja-JP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“</a:t>
            </a:r>
            <a:r>
              <a:rPr kumimoji="0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state</a:t>
            </a:r>
            <a:r>
              <a:rPr kumimoji="0" lang="ja-JP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”</a:t>
            </a:r>
            <a:r>
              <a:rPr kumimoji="0" lang="en-US" altLang="ja-JP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protocol endpoints: maintain state at sender/receiver over multiple transactions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ct val="100000"/>
              <a:buFont typeface="Wingdings" charset="2"/>
              <a:buChar char="§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cookies: http messages carry state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98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6" grpId="0" animBg="1"/>
      <p:bldP spid="10240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Number Placeholder 3">
            <a:extLst>
              <a:ext uri="{FF2B5EF4-FFF2-40B4-BE49-F238E27FC236}">
                <a16:creationId xmlns:a16="http://schemas.microsoft.com/office/drawing/2014/main" id="{4A04268A-1277-C249-A7E0-C1C03CE77A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90592D-D574-D748-ACE5-1865A35BEDA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6348D6FD-7D2D-DB46-82FA-833BCB0523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/>
          <a:lstStyle/>
          <a:p>
            <a:r>
              <a:rPr lang="en-US" altLang="en-US" sz="3200" b="0" dirty="0">
                <a:latin typeface="Lucida Bright" panose="02040602050505020304" pitchFamily="18" charset="77"/>
                <a:ea typeface="ＭＳ Ｐゴシック" panose="020B0600070205080204" pitchFamily="34" charset="-128"/>
              </a:rPr>
              <a:t>Path-Shortening Attacks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FCD56F21-0FE6-9B42-B915-8F2DACA6F7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96887" y="1580707"/>
            <a:ext cx="8458200" cy="5638800"/>
          </a:xfrm>
        </p:spPr>
        <p:txBody>
          <a:bodyPr/>
          <a:lstStyle/>
          <a:p>
            <a:r>
              <a:rPr lang="en-US" altLang="en-US" sz="2000" dirty="0">
                <a:ea typeface="ＭＳ Ｐゴシック" panose="020B0600070205080204" pitchFamily="34" charset="-128"/>
              </a:rPr>
              <a:t>Remove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ASes</a:t>
            </a:r>
            <a:r>
              <a:rPr lang="en-US" altLang="en-US" sz="2000" dirty="0">
                <a:ea typeface="ＭＳ Ｐゴシック" panose="020B0600070205080204" pitchFamily="34" charset="-128"/>
              </a:rPr>
              <a:t> from the AS path</a:t>
            </a:r>
          </a:p>
          <a:p>
            <a:pPr lvl="1"/>
            <a:r>
              <a:rPr lang="en-US" altLang="en-US" sz="2000" dirty="0"/>
              <a:t>E.g., turn </a:t>
            </a:r>
            <a:r>
              <a:rPr lang="ja-JP" altLang="en-US" sz="2000"/>
              <a:t>“</a:t>
            </a:r>
            <a:r>
              <a:rPr lang="en-US" altLang="ja-JP" sz="2000" dirty="0"/>
              <a:t>701 3715 88</a:t>
            </a:r>
            <a:r>
              <a:rPr lang="ja-JP" altLang="en-US" sz="2000"/>
              <a:t>”</a:t>
            </a:r>
            <a:r>
              <a:rPr lang="en-US" altLang="ja-JP" sz="2000" dirty="0"/>
              <a:t> into </a:t>
            </a:r>
            <a:r>
              <a:rPr lang="ja-JP" altLang="en-US" sz="2000"/>
              <a:t>“</a:t>
            </a:r>
            <a:r>
              <a:rPr lang="en-US" altLang="ja-JP" sz="2000" dirty="0"/>
              <a:t>701 88</a:t>
            </a:r>
            <a:r>
              <a:rPr lang="ja-JP" altLang="en-US" sz="2000"/>
              <a:t>”</a:t>
            </a:r>
            <a:endParaRPr lang="en-US" altLang="ja-JP" sz="2000" dirty="0"/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Motivations</a:t>
            </a:r>
          </a:p>
          <a:p>
            <a:pPr lvl="1"/>
            <a:r>
              <a:rPr lang="en-US" altLang="en-US" sz="2000" dirty="0"/>
              <a:t>Make the AS path look shorter than it is</a:t>
            </a:r>
          </a:p>
          <a:p>
            <a:pPr lvl="1"/>
            <a:r>
              <a:rPr lang="en-US" altLang="en-US" sz="2000" dirty="0"/>
              <a:t>Attract sources that normally try to avoid AS 3715</a:t>
            </a:r>
          </a:p>
          <a:p>
            <a:pPr lvl="1"/>
            <a:r>
              <a:rPr lang="en-US" altLang="en-US" sz="2000" dirty="0"/>
              <a:t>Help AS 88 look like it is closer to the Internet</a:t>
            </a:r>
            <a:r>
              <a:rPr lang="ja-JP" altLang="en-US" sz="2000"/>
              <a:t>’</a:t>
            </a:r>
            <a:r>
              <a:rPr lang="en-US" altLang="ja-JP" sz="2000" dirty="0"/>
              <a:t>s core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Who can tell that this AS path is a lie?</a:t>
            </a:r>
          </a:p>
          <a:p>
            <a:pPr lvl="1"/>
            <a:r>
              <a:rPr lang="en-US" altLang="en-US" sz="2000" dirty="0"/>
              <a:t>Maybe AS 88 *does* connect to AS 701 directly</a:t>
            </a:r>
          </a:p>
          <a:p>
            <a:pPr lvl="1"/>
            <a:endParaRPr lang="en-US" altLang="en-US" sz="2000" dirty="0"/>
          </a:p>
        </p:txBody>
      </p:sp>
      <p:graphicFrame>
        <p:nvGraphicFramePr>
          <p:cNvPr id="38916" name="Object 4">
            <a:extLst>
              <a:ext uri="{FF2B5EF4-FFF2-40B4-BE49-F238E27FC236}">
                <a16:creationId xmlns:a16="http://schemas.microsoft.com/office/drawing/2014/main" id="{516FAB87-088D-6440-A553-A1A2B4C500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22400" y="5118100"/>
          <a:ext cx="1905000" cy="139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270000" imgH="927100" progId="MSPhotoEd.3">
                  <p:embed/>
                </p:oleObj>
              </mc:Choice>
              <mc:Fallback>
                <p:oleObj name="Photo Editor Photo" r:id="rId3" imgW="1270000" imgH="927100" progId="MSPhotoEd.3">
                  <p:embed/>
                  <p:pic>
                    <p:nvPicPr>
                      <p:cNvPr id="38916" name="Object 4">
                        <a:extLst>
                          <a:ext uri="{FF2B5EF4-FFF2-40B4-BE49-F238E27FC236}">
                            <a16:creationId xmlns:a16="http://schemas.microsoft.com/office/drawing/2014/main" id="{516FAB87-088D-6440-A553-A1A2B4C500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2400" y="5118100"/>
                        <a:ext cx="1905000" cy="1390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7" name="Object 5">
            <a:extLst>
              <a:ext uri="{FF2B5EF4-FFF2-40B4-BE49-F238E27FC236}">
                <a16:creationId xmlns:a16="http://schemas.microsoft.com/office/drawing/2014/main" id="{8AC2C9D0-6D39-FC42-8A3F-70FBD9FF4A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84900" y="5495925"/>
          <a:ext cx="1114425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1270000" imgH="927100" progId="MSPhotoEd.3">
                  <p:embed/>
                </p:oleObj>
              </mc:Choice>
              <mc:Fallback>
                <p:oleObj name="Photo Editor Photo" r:id="rId5" imgW="1270000" imgH="927100" progId="MSPhotoEd.3">
                  <p:embed/>
                  <p:pic>
                    <p:nvPicPr>
                      <p:cNvPr id="38917" name="Object 5">
                        <a:extLst>
                          <a:ext uri="{FF2B5EF4-FFF2-40B4-BE49-F238E27FC236}">
                            <a16:creationId xmlns:a16="http://schemas.microsoft.com/office/drawing/2014/main" id="{8AC2C9D0-6D39-FC42-8A3F-70FBD9FF4A3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4900" y="5495925"/>
                        <a:ext cx="1114425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2310" name="Line 6">
            <a:extLst>
              <a:ext uri="{FF2B5EF4-FFF2-40B4-BE49-F238E27FC236}">
                <a16:creationId xmlns:a16="http://schemas.microsoft.com/office/drawing/2014/main" id="{9EDE745F-DD84-BF4E-8653-B4B6C61103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02250" y="5886450"/>
            <a:ext cx="998538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2311" name="Text Box 7">
            <a:extLst>
              <a:ext uri="{FF2B5EF4-FFF2-40B4-BE49-F238E27FC236}">
                <a16:creationId xmlns:a16="http://schemas.microsoft.com/office/drawing/2014/main" id="{335BC923-F059-D84A-BBCB-609E53A17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4863" y="5580063"/>
            <a:ext cx="608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701</a:t>
            </a:r>
          </a:p>
        </p:txBody>
      </p:sp>
      <p:sp>
        <p:nvSpPr>
          <p:cNvPr id="1762312" name="Text Box 8">
            <a:extLst>
              <a:ext uri="{FF2B5EF4-FFF2-40B4-BE49-F238E27FC236}">
                <a16:creationId xmlns:a16="http://schemas.microsoft.com/office/drawing/2014/main" id="{1D7C4A60-0E1F-EF45-9784-8146DD4CB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4313" y="5688013"/>
            <a:ext cx="466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88</a:t>
            </a:r>
          </a:p>
        </p:txBody>
      </p:sp>
      <p:graphicFrame>
        <p:nvGraphicFramePr>
          <p:cNvPr id="38921" name="Object 9">
            <a:extLst>
              <a:ext uri="{FF2B5EF4-FFF2-40B4-BE49-F238E27FC236}">
                <a16:creationId xmlns:a16="http://schemas.microsoft.com/office/drawing/2014/main" id="{995E0499-201D-9641-897C-85E0FEF8B5C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33838" y="5311775"/>
          <a:ext cx="1420812" cy="103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6" imgW="1270000" imgH="927100" progId="MSPhotoEd.3">
                  <p:embed/>
                </p:oleObj>
              </mc:Choice>
              <mc:Fallback>
                <p:oleObj name="Photo Editor Photo" r:id="rId6" imgW="1270000" imgH="927100" progId="MSPhotoEd.3">
                  <p:embed/>
                  <p:pic>
                    <p:nvPicPr>
                      <p:cNvPr id="38921" name="Object 9">
                        <a:extLst>
                          <a:ext uri="{FF2B5EF4-FFF2-40B4-BE49-F238E27FC236}">
                            <a16:creationId xmlns:a16="http://schemas.microsoft.com/office/drawing/2014/main" id="{995E0499-201D-9641-897C-85E0FEF8B5C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3838" y="5311775"/>
                        <a:ext cx="1420812" cy="1036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2314" name="Text Box 10">
            <a:extLst>
              <a:ext uri="{FF2B5EF4-FFF2-40B4-BE49-F238E27FC236}">
                <a16:creationId xmlns:a16="http://schemas.microsoft.com/office/drawing/2014/main" id="{9426E11C-A449-E64A-9D3E-38BE848F1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8013" y="5613400"/>
            <a:ext cx="749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3715</a:t>
            </a:r>
          </a:p>
        </p:txBody>
      </p:sp>
      <p:sp>
        <p:nvSpPr>
          <p:cNvPr id="1762315" name="Line 11">
            <a:extLst>
              <a:ext uri="{FF2B5EF4-FFF2-40B4-BE49-F238E27FC236}">
                <a16:creationId xmlns:a16="http://schemas.microsoft.com/office/drawing/2014/main" id="{699A7939-410B-EF45-95D7-F0934CE5E5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89288" y="5848350"/>
            <a:ext cx="998537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2316" name="Freeform 12">
            <a:extLst>
              <a:ext uri="{FF2B5EF4-FFF2-40B4-BE49-F238E27FC236}">
                <a16:creationId xmlns:a16="http://schemas.microsoft.com/office/drawing/2014/main" id="{7E778A42-6FCC-C44B-93B8-646478F3A1D7}"/>
              </a:ext>
            </a:extLst>
          </p:cNvPr>
          <p:cNvSpPr>
            <a:spLocks/>
          </p:cNvSpPr>
          <p:nvPr/>
        </p:nvSpPr>
        <p:spPr bwMode="auto">
          <a:xfrm>
            <a:off x="2882900" y="6194425"/>
            <a:ext cx="3686175" cy="352425"/>
          </a:xfrm>
          <a:custGeom>
            <a:avLst/>
            <a:gdLst>
              <a:gd name="T0" fmla="*/ 0 w 2322"/>
              <a:gd name="T1" fmla="*/ 38100 h 222"/>
              <a:gd name="T2" fmla="*/ 1997075 w 2322"/>
              <a:gd name="T3" fmla="*/ 346075 h 222"/>
              <a:gd name="T4" fmla="*/ 3686175 w 2322"/>
              <a:gd name="T5" fmla="*/ 0 h 22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322" h="222">
                <a:moveTo>
                  <a:pt x="0" y="24"/>
                </a:moveTo>
                <a:cubicBezTo>
                  <a:pt x="435" y="123"/>
                  <a:pt x="871" y="222"/>
                  <a:pt x="1258" y="218"/>
                </a:cubicBezTo>
                <a:cubicBezTo>
                  <a:pt x="1645" y="214"/>
                  <a:pt x="1983" y="107"/>
                  <a:pt x="2322" y="0"/>
                </a:cubicBezTo>
              </a:path>
            </a:pathLst>
          </a:custGeom>
          <a:noFill/>
          <a:ln w="38100" cap="flat" cmpd="sng">
            <a:solidFill>
              <a:srgbClr val="FF3300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sp>
        <p:nvSpPr>
          <p:cNvPr id="1762317" name="Text Box 13">
            <a:extLst>
              <a:ext uri="{FF2B5EF4-FFF2-40B4-BE49-F238E27FC236}">
                <a16:creationId xmlns:a16="http://schemas.microsoft.com/office/drawing/2014/main" id="{6C1E8CE2-7EEE-F248-A2B1-07777B6EB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8450" y="60404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6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" y="234950"/>
            <a:ext cx="7772400" cy="892175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Web caches (proxy server)</a:t>
            </a:r>
            <a:endParaRPr lang="en-US" altLang="en-US" sz="4800" dirty="0">
              <a:latin typeface="Calibri Light"/>
              <a:ea typeface="ＭＳ Ｐゴシック" charset="-128"/>
            </a:endParaRPr>
          </a:p>
        </p:txBody>
      </p:sp>
      <p:sp>
        <p:nvSpPr>
          <p:cNvPr id="10445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46075" y="1957388"/>
            <a:ext cx="3767138" cy="37623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33045" indent="-233045"/>
            <a:r>
              <a:rPr lang="en-US" altLang="en-US" sz="2400" dirty="0">
                <a:latin typeface="Calibri"/>
                <a:ea typeface="ＭＳ Ｐゴシック" charset="-128"/>
              </a:rPr>
              <a:t>user sets browser: Web accesses via  cache</a:t>
            </a:r>
          </a:p>
          <a:p>
            <a:pPr marL="233045" indent="-233045"/>
            <a:r>
              <a:rPr lang="en-US" altLang="en-US" sz="2400" dirty="0">
                <a:latin typeface="Calibri"/>
                <a:ea typeface="ＭＳ Ｐゴシック" charset="-128"/>
              </a:rPr>
              <a:t>browser sends all HTTP requests to cache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object in cache: cache returns object </a:t>
            </a:r>
          </a:p>
          <a:p>
            <a:pPr marL="685800" lvl="1" indent="-228600"/>
            <a:r>
              <a:rPr lang="en-US" altLang="en-US" dirty="0">
                <a:latin typeface="Calibri"/>
                <a:ea typeface="ＭＳ Ｐゴシック" charset="-128"/>
              </a:rPr>
              <a:t>else cache requests object from origin server, then returns object to client</a:t>
            </a:r>
          </a:p>
        </p:txBody>
      </p:sp>
      <p:grpSp>
        <p:nvGrpSpPr>
          <p:cNvPr id="104451" name="Group 171"/>
          <p:cNvGrpSpPr>
            <a:grpSpLocks/>
          </p:cNvGrpSpPr>
          <p:nvPr/>
        </p:nvGrpSpPr>
        <p:grpSpPr bwMode="auto">
          <a:xfrm>
            <a:off x="4027488" y="2695575"/>
            <a:ext cx="687387" cy="763588"/>
            <a:chOff x="-44" y="1473"/>
            <a:chExt cx="981" cy="1105"/>
          </a:xfrm>
        </p:grpSpPr>
        <p:pic>
          <p:nvPicPr>
            <p:cNvPr id="104582" name="Picture 172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583" name="Freeform 173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4452" name="Group 102"/>
          <p:cNvGrpSpPr>
            <a:grpSpLocks/>
          </p:cNvGrpSpPr>
          <p:nvPr/>
        </p:nvGrpSpPr>
        <p:grpSpPr bwMode="auto">
          <a:xfrm>
            <a:off x="4092575" y="4568825"/>
            <a:ext cx="687388" cy="763588"/>
            <a:chOff x="-44" y="1473"/>
            <a:chExt cx="981" cy="1105"/>
          </a:xfrm>
        </p:grpSpPr>
        <p:pic>
          <p:nvPicPr>
            <p:cNvPr id="104580" name="Picture 103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581" name="Freeform 104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4453" name="Group 138"/>
          <p:cNvGrpSpPr>
            <a:grpSpLocks/>
          </p:cNvGrpSpPr>
          <p:nvPr/>
        </p:nvGrpSpPr>
        <p:grpSpPr bwMode="auto">
          <a:xfrm>
            <a:off x="6230938" y="3457575"/>
            <a:ext cx="400050" cy="715963"/>
            <a:chOff x="4140" y="429"/>
            <a:chExt cx="1425" cy="2396"/>
          </a:xfrm>
        </p:grpSpPr>
        <p:sp>
          <p:nvSpPr>
            <p:cNvPr id="104548" name="Freeform 139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49" name="Rectangle 140"/>
            <p:cNvSpPr>
              <a:spLocks noChangeArrowheads="1"/>
            </p:cNvSpPr>
            <p:nvPr/>
          </p:nvSpPr>
          <p:spPr bwMode="auto">
            <a:xfrm>
              <a:off x="4208" y="429"/>
              <a:ext cx="1046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50" name="Freeform 141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51" name="Freeform 142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52" name="Rectangle 143"/>
            <p:cNvSpPr>
              <a:spLocks noChangeArrowheads="1"/>
            </p:cNvSpPr>
            <p:nvPr/>
          </p:nvSpPr>
          <p:spPr bwMode="auto">
            <a:xfrm>
              <a:off x="4214" y="695"/>
              <a:ext cx="594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4553" name="Group 144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04578" name="AutoShape 145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0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79" name="AutoShape 146"/>
              <p:cNvSpPr>
                <a:spLocks noChangeArrowheads="1"/>
              </p:cNvSpPr>
              <p:nvPr/>
            </p:nvSpPr>
            <p:spPr bwMode="auto">
              <a:xfrm>
                <a:off x="630" y="2583"/>
                <a:ext cx="670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554" name="Rectangle 147"/>
            <p:cNvSpPr>
              <a:spLocks noChangeArrowheads="1"/>
            </p:cNvSpPr>
            <p:nvPr/>
          </p:nvSpPr>
          <p:spPr bwMode="auto">
            <a:xfrm>
              <a:off x="4225" y="1019"/>
              <a:ext cx="594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4555" name="Group 148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04576" name="AutoShape 149"/>
              <p:cNvSpPr>
                <a:spLocks noChangeArrowheads="1"/>
              </p:cNvSpPr>
              <p:nvPr/>
            </p:nvSpPr>
            <p:spPr bwMode="auto">
              <a:xfrm>
                <a:off x="612" y="2566"/>
                <a:ext cx="727" cy="14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77" name="AutoShape 150"/>
              <p:cNvSpPr>
                <a:spLocks noChangeArrowheads="1"/>
              </p:cNvSpPr>
              <p:nvPr/>
            </p:nvSpPr>
            <p:spPr bwMode="auto">
              <a:xfrm>
                <a:off x="626" y="2583"/>
                <a:ext cx="692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556" name="Rectangle 151"/>
            <p:cNvSpPr>
              <a:spLocks noChangeArrowheads="1"/>
            </p:cNvSpPr>
            <p:nvPr/>
          </p:nvSpPr>
          <p:spPr bwMode="auto">
            <a:xfrm>
              <a:off x="4219" y="1359"/>
              <a:ext cx="594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57" name="Rectangle 152"/>
            <p:cNvSpPr>
              <a:spLocks noChangeArrowheads="1"/>
            </p:cNvSpPr>
            <p:nvPr/>
          </p:nvSpPr>
          <p:spPr bwMode="auto">
            <a:xfrm>
              <a:off x="4230" y="1656"/>
              <a:ext cx="594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4558" name="Group 153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04574" name="AutoShape 154"/>
              <p:cNvSpPr>
                <a:spLocks noChangeArrowheads="1"/>
              </p:cNvSpPr>
              <p:nvPr/>
            </p:nvSpPr>
            <p:spPr bwMode="auto">
              <a:xfrm>
                <a:off x="612" y="2570"/>
                <a:ext cx="726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75" name="AutoShape 155"/>
              <p:cNvSpPr>
                <a:spLocks noChangeArrowheads="1"/>
              </p:cNvSpPr>
              <p:nvPr/>
            </p:nvSpPr>
            <p:spPr bwMode="auto">
              <a:xfrm>
                <a:off x="627" y="2585"/>
                <a:ext cx="690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559" name="Freeform 156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4560" name="Group 157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04572" name="AutoShape 158"/>
              <p:cNvSpPr>
                <a:spLocks noChangeArrowheads="1"/>
              </p:cNvSpPr>
              <p:nvPr/>
            </p:nvSpPr>
            <p:spPr bwMode="auto">
              <a:xfrm>
                <a:off x="615" y="2568"/>
                <a:ext cx="726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73" name="AutoShape 159"/>
              <p:cNvSpPr>
                <a:spLocks noChangeArrowheads="1"/>
              </p:cNvSpPr>
              <p:nvPr/>
            </p:nvSpPr>
            <p:spPr bwMode="auto">
              <a:xfrm>
                <a:off x="629" y="2584"/>
                <a:ext cx="690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561" name="Rectangle 160"/>
            <p:cNvSpPr>
              <a:spLocks noChangeArrowheads="1"/>
            </p:cNvSpPr>
            <p:nvPr/>
          </p:nvSpPr>
          <p:spPr bwMode="auto">
            <a:xfrm>
              <a:off x="5248" y="429"/>
              <a:ext cx="68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62" name="Freeform 161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63" name="Freeform 162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64" name="Oval 163"/>
            <p:cNvSpPr>
              <a:spLocks noChangeArrowheads="1"/>
            </p:cNvSpPr>
            <p:nvPr/>
          </p:nvSpPr>
          <p:spPr bwMode="auto">
            <a:xfrm>
              <a:off x="5520" y="2612"/>
              <a:ext cx="45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65" name="Freeform 164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66" name="AutoShape 165"/>
            <p:cNvSpPr>
              <a:spLocks noChangeArrowheads="1"/>
            </p:cNvSpPr>
            <p:nvPr/>
          </p:nvSpPr>
          <p:spPr bwMode="auto">
            <a:xfrm>
              <a:off x="4140" y="2676"/>
              <a:ext cx="1199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67" name="AutoShape 166"/>
            <p:cNvSpPr>
              <a:spLocks noChangeArrowheads="1"/>
            </p:cNvSpPr>
            <p:nvPr/>
          </p:nvSpPr>
          <p:spPr bwMode="auto">
            <a:xfrm>
              <a:off x="4208" y="2713"/>
              <a:ext cx="1069" cy="8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68" name="Oval 167"/>
            <p:cNvSpPr>
              <a:spLocks noChangeArrowheads="1"/>
            </p:cNvSpPr>
            <p:nvPr/>
          </p:nvSpPr>
          <p:spPr bwMode="auto">
            <a:xfrm>
              <a:off x="4310" y="2384"/>
              <a:ext cx="158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69" name="Oval 168"/>
            <p:cNvSpPr>
              <a:spLocks noChangeArrowheads="1"/>
            </p:cNvSpPr>
            <p:nvPr/>
          </p:nvSpPr>
          <p:spPr bwMode="auto">
            <a:xfrm>
              <a:off x="4485" y="2384"/>
              <a:ext cx="158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70" name="Oval 169"/>
            <p:cNvSpPr>
              <a:spLocks noChangeArrowheads="1"/>
            </p:cNvSpPr>
            <p:nvPr/>
          </p:nvSpPr>
          <p:spPr bwMode="auto">
            <a:xfrm>
              <a:off x="4660" y="2379"/>
              <a:ext cx="158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71" name="Rectangle 170"/>
            <p:cNvSpPr>
              <a:spLocks noChangeArrowheads="1"/>
            </p:cNvSpPr>
            <p:nvPr/>
          </p:nvSpPr>
          <p:spPr bwMode="auto">
            <a:xfrm>
              <a:off x="5062" y="1837"/>
              <a:ext cx="85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04454" name="Group 105"/>
          <p:cNvGrpSpPr>
            <a:grpSpLocks/>
          </p:cNvGrpSpPr>
          <p:nvPr/>
        </p:nvGrpSpPr>
        <p:grpSpPr bwMode="auto">
          <a:xfrm>
            <a:off x="8178800" y="2836863"/>
            <a:ext cx="433388" cy="715962"/>
            <a:chOff x="4140" y="429"/>
            <a:chExt cx="1425" cy="2396"/>
          </a:xfrm>
        </p:grpSpPr>
        <p:sp>
          <p:nvSpPr>
            <p:cNvPr id="104516" name="Freeform 106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17" name="Rectangle 107"/>
            <p:cNvSpPr>
              <a:spLocks noChangeArrowheads="1"/>
            </p:cNvSpPr>
            <p:nvPr/>
          </p:nvSpPr>
          <p:spPr bwMode="auto">
            <a:xfrm>
              <a:off x="4208" y="429"/>
              <a:ext cx="1044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18" name="Freeform 108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19" name="Freeform 109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20" name="Rectangle 110"/>
            <p:cNvSpPr>
              <a:spLocks noChangeArrowheads="1"/>
            </p:cNvSpPr>
            <p:nvPr/>
          </p:nvSpPr>
          <p:spPr bwMode="auto">
            <a:xfrm>
              <a:off x="4213" y="695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4521" name="Group 111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04546" name="AutoShape 112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3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47" name="AutoShape 113"/>
              <p:cNvSpPr>
                <a:spLocks noChangeArrowheads="1"/>
              </p:cNvSpPr>
              <p:nvPr/>
            </p:nvSpPr>
            <p:spPr bwMode="auto">
              <a:xfrm>
                <a:off x="629" y="2583"/>
                <a:ext cx="690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522" name="Rectangle 114"/>
            <p:cNvSpPr>
              <a:spLocks noChangeArrowheads="1"/>
            </p:cNvSpPr>
            <p:nvPr/>
          </p:nvSpPr>
          <p:spPr bwMode="auto">
            <a:xfrm>
              <a:off x="4224" y="1019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4523" name="Group 115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04544" name="AutoShape 116"/>
              <p:cNvSpPr>
                <a:spLocks noChangeArrowheads="1"/>
              </p:cNvSpPr>
              <p:nvPr/>
            </p:nvSpPr>
            <p:spPr bwMode="auto">
              <a:xfrm>
                <a:off x="612" y="2566"/>
                <a:ext cx="730" cy="14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45" name="AutoShape 117"/>
              <p:cNvSpPr>
                <a:spLocks noChangeArrowheads="1"/>
              </p:cNvSpPr>
              <p:nvPr/>
            </p:nvSpPr>
            <p:spPr bwMode="auto">
              <a:xfrm>
                <a:off x="625" y="2583"/>
                <a:ext cx="697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524" name="Rectangle 118"/>
            <p:cNvSpPr>
              <a:spLocks noChangeArrowheads="1"/>
            </p:cNvSpPr>
            <p:nvPr/>
          </p:nvSpPr>
          <p:spPr bwMode="auto">
            <a:xfrm>
              <a:off x="4218" y="1359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25" name="Rectangle 119"/>
            <p:cNvSpPr>
              <a:spLocks noChangeArrowheads="1"/>
            </p:cNvSpPr>
            <p:nvPr/>
          </p:nvSpPr>
          <p:spPr bwMode="auto">
            <a:xfrm>
              <a:off x="4229" y="1656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4526" name="Group 120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04542" name="AutoShape 121"/>
              <p:cNvSpPr>
                <a:spLocks noChangeArrowheads="1"/>
              </p:cNvSpPr>
              <p:nvPr/>
            </p:nvSpPr>
            <p:spPr bwMode="auto">
              <a:xfrm>
                <a:off x="614" y="2570"/>
                <a:ext cx="722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43" name="AutoShape 122"/>
              <p:cNvSpPr>
                <a:spLocks noChangeArrowheads="1"/>
              </p:cNvSpPr>
              <p:nvPr/>
            </p:nvSpPr>
            <p:spPr bwMode="auto">
              <a:xfrm>
                <a:off x="627" y="2585"/>
                <a:ext cx="683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527" name="Freeform 123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4528" name="Group 124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04540" name="AutoShape 125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2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41" name="AutoShape 126"/>
              <p:cNvSpPr>
                <a:spLocks noChangeArrowheads="1"/>
              </p:cNvSpPr>
              <p:nvPr/>
            </p:nvSpPr>
            <p:spPr bwMode="auto">
              <a:xfrm>
                <a:off x="629" y="2584"/>
                <a:ext cx="689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529" name="Rectangle 127"/>
            <p:cNvSpPr>
              <a:spLocks noChangeArrowheads="1"/>
            </p:cNvSpPr>
            <p:nvPr/>
          </p:nvSpPr>
          <p:spPr bwMode="auto">
            <a:xfrm>
              <a:off x="5252" y="429"/>
              <a:ext cx="68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30" name="Freeform 128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31" name="Freeform 129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32" name="Oval 130"/>
            <p:cNvSpPr>
              <a:spLocks noChangeArrowheads="1"/>
            </p:cNvSpPr>
            <p:nvPr/>
          </p:nvSpPr>
          <p:spPr bwMode="auto">
            <a:xfrm>
              <a:off x="5518" y="2612"/>
              <a:ext cx="47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33" name="Freeform 131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34" name="AutoShape 132"/>
            <p:cNvSpPr>
              <a:spLocks noChangeArrowheads="1"/>
            </p:cNvSpPr>
            <p:nvPr/>
          </p:nvSpPr>
          <p:spPr bwMode="auto">
            <a:xfrm>
              <a:off x="4140" y="2676"/>
              <a:ext cx="1201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35" name="AutoShape 133"/>
            <p:cNvSpPr>
              <a:spLocks noChangeArrowheads="1"/>
            </p:cNvSpPr>
            <p:nvPr/>
          </p:nvSpPr>
          <p:spPr bwMode="auto">
            <a:xfrm>
              <a:off x="4208" y="2713"/>
              <a:ext cx="1070" cy="8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36" name="Oval 134"/>
            <p:cNvSpPr>
              <a:spLocks noChangeArrowheads="1"/>
            </p:cNvSpPr>
            <p:nvPr/>
          </p:nvSpPr>
          <p:spPr bwMode="auto">
            <a:xfrm>
              <a:off x="4307" y="2384"/>
              <a:ext cx="157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37" name="Oval 135"/>
            <p:cNvSpPr>
              <a:spLocks noChangeArrowheads="1"/>
            </p:cNvSpPr>
            <p:nvPr/>
          </p:nvSpPr>
          <p:spPr bwMode="auto">
            <a:xfrm>
              <a:off x="4485" y="2384"/>
              <a:ext cx="162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38" name="Oval 136"/>
            <p:cNvSpPr>
              <a:spLocks noChangeArrowheads="1"/>
            </p:cNvSpPr>
            <p:nvPr/>
          </p:nvSpPr>
          <p:spPr bwMode="auto">
            <a:xfrm>
              <a:off x="4662" y="2379"/>
              <a:ext cx="157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39" name="Rectangle 137"/>
            <p:cNvSpPr>
              <a:spLocks noChangeArrowheads="1"/>
            </p:cNvSpPr>
            <p:nvPr/>
          </p:nvSpPr>
          <p:spPr bwMode="auto">
            <a:xfrm>
              <a:off x="5064" y="1837"/>
              <a:ext cx="84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pic>
        <p:nvPicPr>
          <p:cNvPr id="104455" name="Picture 63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893763"/>
            <a:ext cx="59420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8" name="Rectangle 4"/>
          <p:cNvSpPr>
            <a:spLocks noChangeArrowheads="1"/>
          </p:cNvSpPr>
          <p:nvPr/>
        </p:nvSpPr>
        <p:spPr bwMode="auto">
          <a:xfrm>
            <a:off x="393700" y="1265238"/>
            <a:ext cx="87503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goal: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-128"/>
                <a:cs typeface="+mn-cs"/>
              </a:rPr>
              <a:t> satisfy client request without involving origin server</a:t>
            </a:r>
          </a:p>
        </p:txBody>
      </p:sp>
      <p:sp>
        <p:nvSpPr>
          <p:cNvPr id="104459" name="Text Box 6"/>
          <p:cNvSpPr txBox="1">
            <a:spLocks noChangeArrowheads="1"/>
          </p:cNvSpPr>
          <p:nvPr/>
        </p:nvSpPr>
        <p:spPr bwMode="auto">
          <a:xfrm>
            <a:off x="4171950" y="3368675"/>
            <a:ext cx="657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client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04460" name="Text Box 8"/>
          <p:cNvSpPr txBox="1">
            <a:spLocks noChangeArrowheads="1"/>
          </p:cNvSpPr>
          <p:nvPr/>
        </p:nvSpPr>
        <p:spPr bwMode="auto">
          <a:xfrm>
            <a:off x="5957888" y="2774950"/>
            <a:ext cx="88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proxy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server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04461" name="Text Box 21"/>
          <p:cNvSpPr txBox="1">
            <a:spLocks noChangeArrowheads="1"/>
          </p:cNvSpPr>
          <p:nvPr/>
        </p:nvSpPr>
        <p:spPr bwMode="auto">
          <a:xfrm>
            <a:off x="4294188" y="5340350"/>
            <a:ext cx="657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client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14" name="Group 53"/>
          <p:cNvGrpSpPr>
            <a:grpSpLocks/>
          </p:cNvGrpSpPr>
          <p:nvPr/>
        </p:nvGrpSpPr>
        <p:grpSpPr bwMode="auto">
          <a:xfrm>
            <a:off x="4597400" y="4095750"/>
            <a:ext cx="1563688" cy="760413"/>
            <a:chOff x="2896" y="2580"/>
            <a:chExt cx="985" cy="479"/>
          </a:xfrm>
        </p:grpSpPr>
        <p:sp>
          <p:nvSpPr>
            <p:cNvPr id="104514" name="Line 19"/>
            <p:cNvSpPr>
              <a:spLocks noChangeShapeType="1"/>
            </p:cNvSpPr>
            <p:nvPr/>
          </p:nvSpPr>
          <p:spPr bwMode="auto">
            <a:xfrm flipV="1">
              <a:off x="2998" y="2580"/>
              <a:ext cx="883" cy="479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15" name="Text Box 23"/>
            <p:cNvSpPr txBox="1">
              <a:spLocks noChangeArrowheads="1"/>
            </p:cNvSpPr>
            <p:nvPr/>
          </p:nvSpPr>
          <p:spPr bwMode="auto">
            <a:xfrm rot="-1692639">
              <a:off x="2896" y="2646"/>
              <a:ext cx="91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HTTP request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5" name="Group 54"/>
          <p:cNvGrpSpPr>
            <a:grpSpLocks/>
          </p:cNvGrpSpPr>
          <p:nvPr/>
        </p:nvGrpSpPr>
        <p:grpSpPr bwMode="auto">
          <a:xfrm>
            <a:off x="4781550" y="4183063"/>
            <a:ext cx="1604963" cy="785812"/>
            <a:chOff x="3012" y="2635"/>
            <a:chExt cx="1011" cy="495"/>
          </a:xfrm>
        </p:grpSpPr>
        <p:sp>
          <p:nvSpPr>
            <p:cNvPr id="104512" name="Line 20"/>
            <p:cNvSpPr>
              <a:spLocks noChangeShapeType="1"/>
            </p:cNvSpPr>
            <p:nvPr/>
          </p:nvSpPr>
          <p:spPr bwMode="auto">
            <a:xfrm flipH="1">
              <a:off x="3030" y="2635"/>
              <a:ext cx="884" cy="495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13" name="Text Box 25"/>
            <p:cNvSpPr txBox="1">
              <a:spLocks noChangeArrowheads="1"/>
            </p:cNvSpPr>
            <p:nvPr/>
          </p:nvSpPr>
          <p:spPr bwMode="auto">
            <a:xfrm rot="-1737783">
              <a:off x="3012" y="2847"/>
              <a:ext cx="101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HTTP response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6" name="Group 49"/>
          <p:cNvGrpSpPr>
            <a:grpSpLocks/>
          </p:cNvGrpSpPr>
          <p:nvPr/>
        </p:nvGrpSpPr>
        <p:grpSpPr bwMode="auto">
          <a:xfrm>
            <a:off x="4765675" y="3124200"/>
            <a:ext cx="3251200" cy="730250"/>
            <a:chOff x="3002" y="1979"/>
            <a:chExt cx="2048" cy="460"/>
          </a:xfrm>
        </p:grpSpPr>
        <p:sp>
          <p:nvSpPr>
            <p:cNvPr id="104509" name="Freeform 18"/>
            <p:cNvSpPr>
              <a:spLocks/>
            </p:cNvSpPr>
            <p:nvPr/>
          </p:nvSpPr>
          <p:spPr bwMode="auto">
            <a:xfrm>
              <a:off x="3002" y="1979"/>
              <a:ext cx="2048" cy="460"/>
            </a:xfrm>
            <a:custGeom>
              <a:avLst/>
              <a:gdLst>
                <a:gd name="T0" fmla="*/ 0 w 2048"/>
                <a:gd name="T1" fmla="*/ 2 h 460"/>
                <a:gd name="T2" fmla="*/ 1011 w 2048"/>
                <a:gd name="T3" fmla="*/ 460 h 460"/>
                <a:gd name="T4" fmla="*/ 2048 w 2048"/>
                <a:gd name="T5" fmla="*/ 0 h 460"/>
                <a:gd name="T6" fmla="*/ 0 60000 65536"/>
                <a:gd name="T7" fmla="*/ 0 60000 65536"/>
                <a:gd name="T8" fmla="*/ 0 60000 65536"/>
                <a:gd name="T9" fmla="*/ 0 w 2048"/>
                <a:gd name="T10" fmla="*/ 0 h 460"/>
                <a:gd name="T11" fmla="*/ 2048 w 2048"/>
                <a:gd name="T12" fmla="*/ 460 h 4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48" h="460">
                  <a:moveTo>
                    <a:pt x="0" y="2"/>
                  </a:moveTo>
                  <a:lnTo>
                    <a:pt x="1011" y="460"/>
                  </a:lnTo>
                  <a:lnTo>
                    <a:pt x="2048" y="0"/>
                  </a:lnTo>
                </a:path>
              </a:pathLst>
            </a:cu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10" name="Text Box 22"/>
            <p:cNvSpPr txBox="1">
              <a:spLocks noChangeArrowheads="1"/>
            </p:cNvSpPr>
            <p:nvPr/>
          </p:nvSpPr>
          <p:spPr bwMode="auto">
            <a:xfrm rot="1422049">
              <a:off x="3083" y="2006"/>
              <a:ext cx="91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HTTP request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11" name="Text Box 45"/>
            <p:cNvSpPr txBox="1">
              <a:spLocks noChangeArrowheads="1"/>
            </p:cNvSpPr>
            <p:nvPr/>
          </p:nvSpPr>
          <p:spPr bwMode="auto">
            <a:xfrm rot="-1419968">
              <a:off x="4114" y="2016"/>
              <a:ext cx="91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HTTP request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104465" name="Text Box 47"/>
          <p:cNvSpPr txBox="1">
            <a:spLocks noChangeArrowheads="1"/>
          </p:cNvSpPr>
          <p:nvPr/>
        </p:nvSpPr>
        <p:spPr bwMode="auto">
          <a:xfrm>
            <a:off x="7999413" y="5421313"/>
            <a:ext cx="7493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origin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server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04466" name="Text Box 48"/>
          <p:cNvSpPr txBox="1">
            <a:spLocks noChangeArrowheads="1"/>
          </p:cNvSpPr>
          <p:nvPr/>
        </p:nvSpPr>
        <p:spPr bwMode="auto">
          <a:xfrm>
            <a:off x="8016875" y="3484563"/>
            <a:ext cx="7493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origin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server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04467" name="Rectangle 55"/>
          <p:cNvSpPr>
            <a:spLocks noChangeArrowheads="1"/>
          </p:cNvSpPr>
          <p:nvPr/>
        </p:nvSpPr>
        <p:spPr bwMode="auto">
          <a:xfrm>
            <a:off x="6946900" y="4349750"/>
            <a:ext cx="4064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ＭＳ Ｐゴシック" charset="-128"/>
              <a:cs typeface="+mn-cs"/>
            </a:endParaRPr>
          </a:p>
        </p:txBody>
      </p:sp>
      <p:pic>
        <p:nvPicPr>
          <p:cNvPr id="104468" name="Picture 5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863" y="2632075"/>
            <a:ext cx="5270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60"/>
          <p:cNvGrpSpPr>
            <a:grpSpLocks/>
          </p:cNvGrpSpPr>
          <p:nvPr/>
        </p:nvGrpSpPr>
        <p:grpSpPr bwMode="auto">
          <a:xfrm>
            <a:off x="3992563" y="2671763"/>
            <a:ext cx="4178300" cy="1814512"/>
            <a:chOff x="2515" y="1687"/>
            <a:chExt cx="2632" cy="1143"/>
          </a:xfrm>
        </p:grpSpPr>
        <p:sp>
          <p:nvSpPr>
            <p:cNvPr id="104504" name="Freeform 44"/>
            <p:cNvSpPr>
              <a:spLocks/>
            </p:cNvSpPr>
            <p:nvPr/>
          </p:nvSpPr>
          <p:spPr bwMode="auto">
            <a:xfrm>
              <a:off x="2985" y="2026"/>
              <a:ext cx="2119" cy="476"/>
            </a:xfrm>
            <a:custGeom>
              <a:avLst/>
              <a:gdLst>
                <a:gd name="T0" fmla="*/ 2119 w 2119"/>
                <a:gd name="T1" fmla="*/ 0 h 476"/>
                <a:gd name="T2" fmla="*/ 1020 w 2119"/>
                <a:gd name="T3" fmla="*/ 476 h 476"/>
                <a:gd name="T4" fmla="*/ 0 w 2119"/>
                <a:gd name="T5" fmla="*/ 8 h 476"/>
                <a:gd name="T6" fmla="*/ 0 60000 65536"/>
                <a:gd name="T7" fmla="*/ 0 60000 65536"/>
                <a:gd name="T8" fmla="*/ 0 60000 65536"/>
                <a:gd name="T9" fmla="*/ 0 w 2119"/>
                <a:gd name="T10" fmla="*/ 0 h 476"/>
                <a:gd name="T11" fmla="*/ 2119 w 2119"/>
                <a:gd name="T12" fmla="*/ 476 h 4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19" h="476">
                  <a:moveTo>
                    <a:pt x="2119" y="0"/>
                  </a:moveTo>
                  <a:lnTo>
                    <a:pt x="1020" y="476"/>
                  </a:lnTo>
                  <a:lnTo>
                    <a:pt x="0" y="8"/>
                  </a:lnTo>
                </a:path>
              </a:pathLst>
            </a:cu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05" name="Text Box 24"/>
            <p:cNvSpPr txBox="1">
              <a:spLocks noChangeArrowheads="1"/>
            </p:cNvSpPr>
            <p:nvPr/>
          </p:nvSpPr>
          <p:spPr bwMode="auto">
            <a:xfrm rot="1411598">
              <a:off x="2906" y="2244"/>
              <a:ext cx="101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HTTP response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506" name="Text Box 46"/>
            <p:cNvSpPr txBox="1">
              <a:spLocks noChangeArrowheads="1"/>
            </p:cNvSpPr>
            <p:nvPr/>
          </p:nvSpPr>
          <p:spPr bwMode="auto">
            <a:xfrm rot="-1415789">
              <a:off x="4136" y="2232"/>
              <a:ext cx="101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HTTP response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pic>
          <p:nvPicPr>
            <p:cNvPr id="104507" name="Picture 5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9" y="2557"/>
              <a:ext cx="332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508" name="Picture 5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" y="1687"/>
              <a:ext cx="332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1069" name="Picture 6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188" y="4613275"/>
            <a:ext cx="5270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4471" name="Group 69"/>
          <p:cNvGrpSpPr>
            <a:grpSpLocks/>
          </p:cNvGrpSpPr>
          <p:nvPr/>
        </p:nvGrpSpPr>
        <p:grpSpPr bwMode="auto">
          <a:xfrm>
            <a:off x="8112125" y="4764088"/>
            <a:ext cx="433388" cy="715962"/>
            <a:chOff x="4140" y="429"/>
            <a:chExt cx="1425" cy="2396"/>
          </a:xfrm>
        </p:grpSpPr>
        <p:sp>
          <p:nvSpPr>
            <p:cNvPr id="104472" name="Freeform 70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473" name="Rectangle 71"/>
            <p:cNvSpPr>
              <a:spLocks noChangeArrowheads="1"/>
            </p:cNvSpPr>
            <p:nvPr/>
          </p:nvSpPr>
          <p:spPr bwMode="auto">
            <a:xfrm>
              <a:off x="4208" y="429"/>
              <a:ext cx="1044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474" name="Freeform 72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475" name="Freeform 73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476" name="Rectangle 74"/>
            <p:cNvSpPr>
              <a:spLocks noChangeArrowheads="1"/>
            </p:cNvSpPr>
            <p:nvPr/>
          </p:nvSpPr>
          <p:spPr bwMode="auto">
            <a:xfrm>
              <a:off x="4213" y="695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4477" name="Group 75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04502" name="AutoShape 76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3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03" name="AutoShape 77"/>
              <p:cNvSpPr>
                <a:spLocks noChangeArrowheads="1"/>
              </p:cNvSpPr>
              <p:nvPr/>
            </p:nvSpPr>
            <p:spPr bwMode="auto">
              <a:xfrm>
                <a:off x="629" y="2583"/>
                <a:ext cx="690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478" name="Rectangle 78"/>
            <p:cNvSpPr>
              <a:spLocks noChangeArrowheads="1"/>
            </p:cNvSpPr>
            <p:nvPr/>
          </p:nvSpPr>
          <p:spPr bwMode="auto">
            <a:xfrm>
              <a:off x="4224" y="1019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4479" name="Group 79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04500" name="AutoShape 80"/>
              <p:cNvSpPr>
                <a:spLocks noChangeArrowheads="1"/>
              </p:cNvSpPr>
              <p:nvPr/>
            </p:nvSpPr>
            <p:spPr bwMode="auto">
              <a:xfrm>
                <a:off x="612" y="2566"/>
                <a:ext cx="730" cy="14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501" name="AutoShape 81"/>
              <p:cNvSpPr>
                <a:spLocks noChangeArrowheads="1"/>
              </p:cNvSpPr>
              <p:nvPr/>
            </p:nvSpPr>
            <p:spPr bwMode="auto">
              <a:xfrm>
                <a:off x="625" y="2583"/>
                <a:ext cx="697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480" name="Rectangle 82"/>
            <p:cNvSpPr>
              <a:spLocks noChangeArrowheads="1"/>
            </p:cNvSpPr>
            <p:nvPr/>
          </p:nvSpPr>
          <p:spPr bwMode="auto">
            <a:xfrm>
              <a:off x="4218" y="1359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481" name="Rectangle 83"/>
            <p:cNvSpPr>
              <a:spLocks noChangeArrowheads="1"/>
            </p:cNvSpPr>
            <p:nvPr/>
          </p:nvSpPr>
          <p:spPr bwMode="auto">
            <a:xfrm>
              <a:off x="4229" y="1656"/>
              <a:ext cx="595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04482" name="Group 84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04498" name="AutoShape 85"/>
              <p:cNvSpPr>
                <a:spLocks noChangeArrowheads="1"/>
              </p:cNvSpPr>
              <p:nvPr/>
            </p:nvSpPr>
            <p:spPr bwMode="auto">
              <a:xfrm>
                <a:off x="614" y="2570"/>
                <a:ext cx="722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499" name="AutoShape 86"/>
              <p:cNvSpPr>
                <a:spLocks noChangeArrowheads="1"/>
              </p:cNvSpPr>
              <p:nvPr/>
            </p:nvSpPr>
            <p:spPr bwMode="auto">
              <a:xfrm>
                <a:off x="627" y="2585"/>
                <a:ext cx="683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483" name="Freeform 87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4484" name="Group 88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04496" name="AutoShape 89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2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04497" name="AutoShape 90"/>
              <p:cNvSpPr>
                <a:spLocks noChangeArrowheads="1"/>
              </p:cNvSpPr>
              <p:nvPr/>
            </p:nvSpPr>
            <p:spPr bwMode="auto">
              <a:xfrm>
                <a:off x="629" y="2584"/>
                <a:ext cx="689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04485" name="Rectangle 91"/>
            <p:cNvSpPr>
              <a:spLocks noChangeArrowheads="1"/>
            </p:cNvSpPr>
            <p:nvPr/>
          </p:nvSpPr>
          <p:spPr bwMode="auto">
            <a:xfrm>
              <a:off x="5252" y="429"/>
              <a:ext cx="68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486" name="Freeform 92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487" name="Freeform 93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488" name="Oval 94"/>
            <p:cNvSpPr>
              <a:spLocks noChangeArrowheads="1"/>
            </p:cNvSpPr>
            <p:nvPr/>
          </p:nvSpPr>
          <p:spPr bwMode="auto">
            <a:xfrm>
              <a:off x="5518" y="2612"/>
              <a:ext cx="47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489" name="Freeform 95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490" name="AutoShape 96"/>
            <p:cNvSpPr>
              <a:spLocks noChangeArrowheads="1"/>
            </p:cNvSpPr>
            <p:nvPr/>
          </p:nvSpPr>
          <p:spPr bwMode="auto">
            <a:xfrm>
              <a:off x="4140" y="2676"/>
              <a:ext cx="1201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491" name="AutoShape 97"/>
            <p:cNvSpPr>
              <a:spLocks noChangeArrowheads="1"/>
            </p:cNvSpPr>
            <p:nvPr/>
          </p:nvSpPr>
          <p:spPr bwMode="auto">
            <a:xfrm>
              <a:off x="4208" y="2713"/>
              <a:ext cx="1070" cy="8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492" name="Oval 98"/>
            <p:cNvSpPr>
              <a:spLocks noChangeArrowheads="1"/>
            </p:cNvSpPr>
            <p:nvPr/>
          </p:nvSpPr>
          <p:spPr bwMode="auto">
            <a:xfrm>
              <a:off x="4307" y="2384"/>
              <a:ext cx="157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493" name="Oval 99"/>
            <p:cNvSpPr>
              <a:spLocks noChangeArrowheads="1"/>
            </p:cNvSpPr>
            <p:nvPr/>
          </p:nvSpPr>
          <p:spPr bwMode="auto">
            <a:xfrm>
              <a:off x="4485" y="2384"/>
              <a:ext cx="162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494" name="Oval 100"/>
            <p:cNvSpPr>
              <a:spLocks noChangeArrowheads="1"/>
            </p:cNvSpPr>
            <p:nvPr/>
          </p:nvSpPr>
          <p:spPr bwMode="auto">
            <a:xfrm>
              <a:off x="4662" y="2379"/>
              <a:ext cx="157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04495" name="Rectangle 101"/>
            <p:cNvSpPr>
              <a:spLocks noChangeArrowheads="1"/>
            </p:cNvSpPr>
            <p:nvPr/>
          </p:nvSpPr>
          <p:spPr bwMode="auto">
            <a:xfrm>
              <a:off x="5064" y="1837"/>
              <a:ext cx="84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14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7" grpId="0" uiExpand="1" build="p"/>
      <p:bldP spid="104458" grpId="0"/>
      <p:bldP spid="10446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0" name="Rectangle 2"/>
          <p:cNvSpPr>
            <a:spLocks noGrp="1" noChangeArrowheads="1"/>
          </p:cNvSpPr>
          <p:nvPr>
            <p:ph type="title"/>
          </p:nvPr>
        </p:nvSpPr>
        <p:spPr>
          <a:xfrm>
            <a:off x="477838" y="234950"/>
            <a:ext cx="7772400" cy="947738"/>
          </a:xfrm>
        </p:spPr>
        <p:txBody>
          <a:bodyPr/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More about Web caching</a:t>
            </a:r>
          </a:p>
        </p:txBody>
      </p:sp>
      <p:sp>
        <p:nvSpPr>
          <p:cNvPr id="10650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611313"/>
            <a:ext cx="3810000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 dirty="0">
                <a:latin typeface="Calibri"/>
                <a:ea typeface="ＭＳ Ｐゴシック" charset="-128"/>
              </a:rPr>
              <a:t>cache acts as both client and server</a:t>
            </a:r>
          </a:p>
          <a:p>
            <a:pPr lvl="1"/>
            <a:r>
              <a:rPr lang="en-US" altLang="en-US" sz="2000" dirty="0">
                <a:latin typeface="Calibri"/>
                <a:ea typeface="ＭＳ Ｐゴシック" charset="-128"/>
              </a:rPr>
              <a:t>server for original requesting client</a:t>
            </a:r>
          </a:p>
          <a:p>
            <a:pPr lvl="1"/>
            <a:r>
              <a:rPr lang="en-US" altLang="en-US" sz="2000" dirty="0">
                <a:latin typeface="Calibri"/>
                <a:ea typeface="ＭＳ Ｐゴシック" charset="-128"/>
              </a:rPr>
              <a:t>client to origin server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typically cache is installed by ISP (university, company, residential ISP)</a:t>
            </a:r>
          </a:p>
        </p:txBody>
      </p:sp>
      <p:sp>
        <p:nvSpPr>
          <p:cNvPr id="106502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495800" y="1611313"/>
            <a:ext cx="4159250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why Web caching?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reduce response time for client request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reduce traffic on an institution’</a:t>
            </a:r>
            <a:r>
              <a:rPr lang="en-US" altLang="ja-JP" dirty="0">
                <a:latin typeface="Calibri"/>
                <a:ea typeface="ＭＳ Ｐゴシック" charset="-128"/>
              </a:rPr>
              <a:t>s access link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Internet dense with caches: enables </a:t>
            </a:r>
            <a:r>
              <a:rPr lang="ja-JP" altLang="en-US" dirty="0">
                <a:latin typeface="Calibri"/>
                <a:ea typeface="ＭＳ Ｐゴシック" charset="-128"/>
              </a:rPr>
              <a:t>“</a:t>
            </a:r>
            <a:r>
              <a:rPr lang="en-US" altLang="ja-JP" dirty="0">
                <a:latin typeface="Calibri"/>
                <a:ea typeface="ＭＳ Ｐゴシック" charset="-128"/>
              </a:rPr>
              <a:t>poor</a:t>
            </a:r>
            <a:r>
              <a:rPr lang="ja-JP" altLang="en-US" dirty="0">
                <a:latin typeface="Calibri"/>
                <a:ea typeface="ＭＳ Ｐゴシック" charset="-128"/>
              </a:rPr>
              <a:t>”</a:t>
            </a:r>
            <a:r>
              <a:rPr lang="en-US" altLang="ja-JP" dirty="0">
                <a:latin typeface="Calibri"/>
                <a:ea typeface="ＭＳ Ｐゴシック" charset="-128"/>
              </a:rPr>
              <a:t> content providers to effectively deliver content</a:t>
            </a:r>
            <a:endParaRPr lang="en-US" altLang="en-US" dirty="0">
              <a:latin typeface="Calibri"/>
              <a:ea typeface="ＭＳ Ｐゴシック" charset="-128"/>
            </a:endParaRPr>
          </a:p>
        </p:txBody>
      </p:sp>
      <p:pic>
        <p:nvPicPr>
          <p:cNvPr id="106499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936625"/>
            <a:ext cx="5942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5959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286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Outline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406525"/>
            <a:ext cx="9144001" cy="4648200"/>
          </a:xfrm>
        </p:spPr>
        <p:txBody>
          <a:bodyPr/>
          <a:lstStyle/>
          <a:p>
            <a:pPr lvl="1" eaLnBrk="1" hangingPunct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 Principles of network applications</a:t>
            </a:r>
          </a:p>
          <a:p>
            <a:pPr lvl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Web and HTTP</a:t>
            </a:r>
          </a:p>
          <a:p>
            <a:pPr lvl="1">
              <a:buFont typeface="Wingdings" charset="2"/>
              <a:buChar char="q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 Electronic Mail (SMTP, POP3, IMAP)</a:t>
            </a:r>
          </a:p>
          <a:p>
            <a:pPr lvl="1">
              <a:buFont typeface="Wingdings" charset="2"/>
              <a:buChar char="q"/>
            </a:pPr>
            <a:r>
              <a:rPr lang="en-US" altLang="en-US" sz="2800" dirty="0">
                <a:solidFill>
                  <a:srgbClr val="000099"/>
                </a:solidFill>
                <a:latin typeface="Calibri Light" charset="0"/>
                <a:ea typeface="ＭＳ Ｐゴシック" charset="-128"/>
                <a:cs typeface="Calibri Light" charset="0"/>
              </a:rPr>
              <a:t> DNS</a:t>
            </a:r>
            <a:endParaRPr lang="en-US" altLang="en-US" sz="2800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7356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5" y="301625"/>
            <a:ext cx="7772400" cy="869950"/>
          </a:xfrm>
        </p:spPr>
        <p:txBody>
          <a:bodyPr/>
          <a:lstStyle/>
          <a:p>
            <a:r>
              <a:rPr lang="en-US" altLang="en-US" sz="4000" dirty="0">
                <a:latin typeface="Calibri Light"/>
                <a:ea typeface="ＭＳ Ｐゴシック" charset="-128"/>
              </a:rPr>
              <a:t>Electronic mail</a:t>
            </a:r>
            <a:endParaRPr lang="en-US" altLang="en-US" dirty="0">
              <a:latin typeface="Calibri Light"/>
              <a:ea typeface="ＭＳ Ｐゴシック" charset="-128"/>
            </a:endParaRPr>
          </a:p>
        </p:txBody>
      </p:sp>
      <p:sp>
        <p:nvSpPr>
          <p:cNvPr id="120836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44513" y="1366838"/>
            <a:ext cx="3933825" cy="487680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buNone/>
            </a:pPr>
            <a:r>
              <a:rPr lang="en-US" altLang="en-US" i="1" dirty="0">
                <a:solidFill>
                  <a:srgbClr val="CC0000"/>
                </a:solidFill>
                <a:ea typeface="ＭＳ Ｐゴシック" charset="-128"/>
              </a:rPr>
              <a:t>Three major components:</a:t>
            </a:r>
            <a:r>
              <a:rPr lang="en-US" altLang="en-US" dirty="0">
                <a:solidFill>
                  <a:srgbClr val="CC0000"/>
                </a:solidFill>
                <a:ea typeface="ＭＳ Ｐゴシック" charset="-128"/>
              </a:rPr>
              <a:t> </a:t>
            </a:r>
          </a:p>
          <a:p>
            <a:r>
              <a:rPr lang="en-US" altLang="en-US" sz="2400" dirty="0">
                <a:ea typeface="ＭＳ Ｐゴシック" charset="-128"/>
              </a:rPr>
              <a:t>user agents </a:t>
            </a:r>
          </a:p>
          <a:p>
            <a:r>
              <a:rPr lang="en-US" altLang="en-US" sz="2400" dirty="0">
                <a:ea typeface="ＭＳ Ｐゴシック" charset="-128"/>
              </a:rPr>
              <a:t>mail servers </a:t>
            </a:r>
          </a:p>
          <a:p>
            <a:pPr>
              <a:spcAft>
                <a:spcPct val="75000"/>
              </a:spcAft>
            </a:pPr>
            <a:r>
              <a:rPr lang="en-US" altLang="en-US" sz="2400" dirty="0">
                <a:ea typeface="ＭＳ Ｐゴシック" charset="-128"/>
              </a:rPr>
              <a:t>SMTP: Simple Mail Transfer Protocol</a:t>
            </a:r>
          </a:p>
          <a:p>
            <a:pPr>
              <a:buFont typeface="Wingdings" charset="2"/>
              <a:buNone/>
            </a:pPr>
            <a:r>
              <a:rPr lang="en-US" altLang="en-US" sz="3200" i="1" dirty="0">
                <a:solidFill>
                  <a:srgbClr val="CC0000"/>
                </a:solidFill>
                <a:ea typeface="ＭＳ Ｐゴシック" charset="-128"/>
              </a:rPr>
              <a:t>User Agent</a:t>
            </a:r>
          </a:p>
          <a:p>
            <a:r>
              <a:rPr lang="en-US" altLang="en-US" sz="2400" dirty="0">
                <a:ea typeface="ＭＳ Ｐゴシック" charset="-128"/>
              </a:rPr>
              <a:t>a.k.a. </a:t>
            </a:r>
            <a:r>
              <a:rPr lang="ja-JP" altLang="en-US" sz="2400" dirty="0">
                <a:ea typeface="ＭＳ Ｐゴシック" charset="-128"/>
              </a:rPr>
              <a:t>“</a:t>
            </a:r>
            <a:r>
              <a:rPr lang="en-US" altLang="ja-JP" sz="2400" dirty="0">
                <a:ea typeface="ＭＳ Ｐゴシック" charset="-128"/>
              </a:rPr>
              <a:t>mail reader</a:t>
            </a:r>
            <a:r>
              <a:rPr lang="ja-JP" altLang="en-US" sz="2400" dirty="0">
                <a:ea typeface="ＭＳ Ｐゴシック" charset="-128"/>
              </a:rPr>
              <a:t>”</a:t>
            </a:r>
            <a:endParaRPr lang="en-US" altLang="ja-JP" sz="2400" dirty="0">
              <a:ea typeface="ＭＳ Ｐゴシック" charset="-128"/>
            </a:endParaRPr>
          </a:p>
          <a:p>
            <a:r>
              <a:rPr lang="en-US" altLang="en-US" sz="2400" dirty="0">
                <a:ea typeface="ＭＳ Ｐゴシック" charset="-128"/>
              </a:rPr>
              <a:t>composing, editing, reading mail messages</a:t>
            </a:r>
          </a:p>
          <a:p>
            <a:r>
              <a:rPr lang="en-US" altLang="en-US" sz="2400" dirty="0">
                <a:ea typeface="ＭＳ Ｐゴシック" charset="-128"/>
              </a:rPr>
              <a:t>e.g., Outlook, Thunderbird, iPhone mail client</a:t>
            </a:r>
          </a:p>
          <a:p>
            <a:r>
              <a:rPr lang="en-US" altLang="en-US" sz="2400" dirty="0">
                <a:ea typeface="ＭＳ Ｐゴシック" charset="-128"/>
              </a:rPr>
              <a:t>outgoing, incoming messages stored on server</a:t>
            </a:r>
          </a:p>
        </p:txBody>
      </p:sp>
      <p:sp>
        <p:nvSpPr>
          <p:cNvPr id="120837" name="Rectangle 280"/>
          <p:cNvSpPr>
            <a:spLocks noChangeArrowheads="1"/>
          </p:cNvSpPr>
          <p:nvPr/>
        </p:nvSpPr>
        <p:spPr bwMode="auto">
          <a:xfrm>
            <a:off x="6962775" y="628650"/>
            <a:ext cx="1828800" cy="981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120838" name="Group 279"/>
          <p:cNvGrpSpPr>
            <a:grpSpLocks/>
          </p:cNvGrpSpPr>
          <p:nvPr/>
        </p:nvGrpSpPr>
        <p:grpSpPr bwMode="auto">
          <a:xfrm>
            <a:off x="7059613" y="576263"/>
            <a:ext cx="1736725" cy="955675"/>
            <a:chOff x="4458" y="3335"/>
            <a:chExt cx="1094" cy="602"/>
          </a:xfrm>
        </p:grpSpPr>
        <p:sp>
          <p:nvSpPr>
            <p:cNvPr id="121036" name="Text Box 263"/>
            <p:cNvSpPr txBox="1">
              <a:spLocks noChangeArrowheads="1"/>
            </p:cNvSpPr>
            <p:nvPr/>
          </p:nvSpPr>
          <p:spPr bwMode="auto">
            <a:xfrm>
              <a:off x="4680" y="3725"/>
              <a:ext cx="84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user mailbox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1037" name="Group 278"/>
            <p:cNvGrpSpPr>
              <a:grpSpLocks/>
            </p:cNvGrpSpPr>
            <p:nvPr/>
          </p:nvGrpSpPr>
          <p:grpSpPr bwMode="auto">
            <a:xfrm>
              <a:off x="4458" y="3408"/>
              <a:ext cx="450" cy="120"/>
              <a:chOff x="4314" y="3444"/>
              <a:chExt cx="450" cy="120"/>
            </a:xfrm>
          </p:grpSpPr>
          <p:sp>
            <p:nvSpPr>
              <p:cNvPr id="121040" name="Rectangle 264"/>
              <p:cNvSpPr>
                <a:spLocks noChangeArrowheads="1"/>
              </p:cNvSpPr>
              <p:nvPr/>
            </p:nvSpPr>
            <p:spPr bwMode="auto">
              <a:xfrm>
                <a:off x="4314" y="3444"/>
                <a:ext cx="450" cy="120"/>
              </a:xfrm>
              <a:prstGeom prst="rect">
                <a:avLst/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1041" name="Line 265"/>
              <p:cNvSpPr>
                <a:spLocks noChangeShapeType="1"/>
              </p:cNvSpPr>
              <p:nvPr/>
            </p:nvSpPr>
            <p:spPr bwMode="auto">
              <a:xfrm>
                <a:off x="4363" y="3472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042" name="Line 266"/>
              <p:cNvSpPr>
                <a:spLocks noChangeShapeType="1"/>
              </p:cNvSpPr>
              <p:nvPr/>
            </p:nvSpPr>
            <p:spPr bwMode="auto">
              <a:xfrm flipH="1">
                <a:off x="4472" y="3471"/>
                <a:ext cx="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043" name="Line 267"/>
              <p:cNvSpPr>
                <a:spLocks noChangeShapeType="1"/>
              </p:cNvSpPr>
              <p:nvPr/>
            </p:nvSpPr>
            <p:spPr bwMode="auto">
              <a:xfrm>
                <a:off x="4527" y="3473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044" name="Line 268"/>
              <p:cNvSpPr>
                <a:spLocks noChangeShapeType="1"/>
              </p:cNvSpPr>
              <p:nvPr/>
            </p:nvSpPr>
            <p:spPr bwMode="auto">
              <a:xfrm>
                <a:off x="4584" y="3471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045" name="Line 269"/>
              <p:cNvSpPr>
                <a:spLocks noChangeShapeType="1"/>
              </p:cNvSpPr>
              <p:nvPr/>
            </p:nvSpPr>
            <p:spPr bwMode="auto">
              <a:xfrm>
                <a:off x="4645" y="3471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046" name="Line 270"/>
              <p:cNvSpPr>
                <a:spLocks noChangeShapeType="1"/>
              </p:cNvSpPr>
              <p:nvPr/>
            </p:nvSpPr>
            <p:spPr bwMode="auto">
              <a:xfrm>
                <a:off x="4701" y="3471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047" name="Line 271"/>
              <p:cNvSpPr>
                <a:spLocks noChangeShapeType="1"/>
              </p:cNvSpPr>
              <p:nvPr/>
            </p:nvSpPr>
            <p:spPr bwMode="auto">
              <a:xfrm>
                <a:off x="4416" y="3472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1038" name="Rectangle 272"/>
            <p:cNvSpPr>
              <a:spLocks noChangeArrowheads="1"/>
            </p:cNvSpPr>
            <p:nvPr/>
          </p:nvSpPr>
          <p:spPr bwMode="auto">
            <a:xfrm>
              <a:off x="4472" y="3779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1039" name="Text Box 277"/>
            <p:cNvSpPr txBox="1">
              <a:spLocks noChangeArrowheads="1"/>
            </p:cNvSpPr>
            <p:nvPr/>
          </p:nvSpPr>
          <p:spPr bwMode="auto">
            <a:xfrm>
              <a:off x="4526" y="3335"/>
              <a:ext cx="102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outgoing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message queue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pic>
        <p:nvPicPr>
          <p:cNvPr id="120839" name="Picture 23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947738"/>
            <a:ext cx="319405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0841" name="Group 389"/>
          <p:cNvGrpSpPr>
            <a:grpSpLocks/>
          </p:cNvGrpSpPr>
          <p:nvPr/>
        </p:nvGrpSpPr>
        <p:grpSpPr bwMode="auto">
          <a:xfrm>
            <a:off x="6899276" y="2787650"/>
            <a:ext cx="477838" cy="715963"/>
            <a:chOff x="4140" y="429"/>
            <a:chExt cx="1425" cy="2396"/>
          </a:xfrm>
        </p:grpSpPr>
        <p:sp>
          <p:nvSpPr>
            <p:cNvPr id="121004" name="Freeform 390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005" name="Rectangle 391"/>
            <p:cNvSpPr>
              <a:spLocks noChangeArrowheads="1"/>
            </p:cNvSpPr>
            <p:nvPr/>
          </p:nvSpPr>
          <p:spPr bwMode="auto">
            <a:xfrm>
              <a:off x="4206" y="429"/>
              <a:ext cx="1046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1006" name="Freeform 392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007" name="Freeform 393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008" name="Rectangle 394"/>
            <p:cNvSpPr>
              <a:spLocks noChangeArrowheads="1"/>
            </p:cNvSpPr>
            <p:nvPr/>
          </p:nvSpPr>
          <p:spPr bwMode="auto">
            <a:xfrm>
              <a:off x="4211" y="695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1009" name="Group 395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21034" name="AutoShape 396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1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1035" name="AutoShape 397"/>
              <p:cNvSpPr>
                <a:spLocks noChangeArrowheads="1"/>
              </p:cNvSpPr>
              <p:nvPr/>
            </p:nvSpPr>
            <p:spPr bwMode="auto">
              <a:xfrm>
                <a:off x="634" y="2583"/>
                <a:ext cx="685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1010" name="Rectangle 398"/>
            <p:cNvSpPr>
              <a:spLocks noChangeArrowheads="1"/>
            </p:cNvSpPr>
            <p:nvPr/>
          </p:nvSpPr>
          <p:spPr bwMode="auto">
            <a:xfrm>
              <a:off x="4225" y="101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1011" name="Group 399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21032" name="AutoShape 400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7" cy="14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1033" name="AutoShape 401"/>
              <p:cNvSpPr>
                <a:spLocks noChangeArrowheads="1"/>
              </p:cNvSpPr>
              <p:nvPr/>
            </p:nvSpPr>
            <p:spPr bwMode="auto">
              <a:xfrm>
                <a:off x="630" y="2583"/>
                <a:ext cx="691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1012" name="Rectangle 402"/>
            <p:cNvSpPr>
              <a:spLocks noChangeArrowheads="1"/>
            </p:cNvSpPr>
            <p:nvPr/>
          </p:nvSpPr>
          <p:spPr bwMode="auto">
            <a:xfrm>
              <a:off x="4216" y="135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1013" name="Rectangle 403"/>
            <p:cNvSpPr>
              <a:spLocks noChangeArrowheads="1"/>
            </p:cNvSpPr>
            <p:nvPr/>
          </p:nvSpPr>
          <p:spPr bwMode="auto">
            <a:xfrm>
              <a:off x="4230" y="1656"/>
              <a:ext cx="592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1014" name="Group 404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21030" name="AutoShape 405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5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1031" name="AutoShape 406"/>
              <p:cNvSpPr>
                <a:spLocks noChangeArrowheads="1"/>
              </p:cNvSpPr>
              <p:nvPr/>
            </p:nvSpPr>
            <p:spPr bwMode="auto">
              <a:xfrm>
                <a:off x="634" y="2585"/>
                <a:ext cx="690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1015" name="Freeform 407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1016" name="Group 408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21028" name="AutoShape 409"/>
              <p:cNvSpPr>
                <a:spLocks noChangeArrowheads="1"/>
              </p:cNvSpPr>
              <p:nvPr/>
            </p:nvSpPr>
            <p:spPr bwMode="auto">
              <a:xfrm>
                <a:off x="629" y="2568"/>
                <a:ext cx="702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1029" name="AutoShape 410"/>
              <p:cNvSpPr>
                <a:spLocks noChangeArrowheads="1"/>
              </p:cNvSpPr>
              <p:nvPr/>
            </p:nvSpPr>
            <p:spPr bwMode="auto">
              <a:xfrm>
                <a:off x="634" y="2584"/>
                <a:ext cx="672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1017" name="Rectangle 411"/>
            <p:cNvSpPr>
              <a:spLocks noChangeArrowheads="1"/>
            </p:cNvSpPr>
            <p:nvPr/>
          </p:nvSpPr>
          <p:spPr bwMode="auto">
            <a:xfrm>
              <a:off x="5248" y="429"/>
              <a:ext cx="71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1018" name="Freeform 412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019" name="Freeform 413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020" name="Oval 414"/>
            <p:cNvSpPr>
              <a:spLocks noChangeArrowheads="1"/>
            </p:cNvSpPr>
            <p:nvPr/>
          </p:nvSpPr>
          <p:spPr bwMode="auto">
            <a:xfrm>
              <a:off x="5518" y="2612"/>
              <a:ext cx="47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1021" name="Freeform 415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022" name="AutoShape 416"/>
            <p:cNvSpPr>
              <a:spLocks noChangeArrowheads="1"/>
            </p:cNvSpPr>
            <p:nvPr/>
          </p:nvSpPr>
          <p:spPr bwMode="auto">
            <a:xfrm>
              <a:off x="4140" y="2676"/>
              <a:ext cx="1198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1023" name="AutoShape 417"/>
            <p:cNvSpPr>
              <a:spLocks noChangeArrowheads="1"/>
            </p:cNvSpPr>
            <p:nvPr/>
          </p:nvSpPr>
          <p:spPr bwMode="auto">
            <a:xfrm>
              <a:off x="4206" y="2713"/>
              <a:ext cx="1070" cy="8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1024" name="Oval 418"/>
            <p:cNvSpPr>
              <a:spLocks noChangeArrowheads="1"/>
            </p:cNvSpPr>
            <p:nvPr/>
          </p:nvSpPr>
          <p:spPr bwMode="auto">
            <a:xfrm>
              <a:off x="4306" y="2384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1025" name="Oval 419"/>
            <p:cNvSpPr>
              <a:spLocks noChangeArrowheads="1"/>
            </p:cNvSpPr>
            <p:nvPr/>
          </p:nvSpPr>
          <p:spPr bwMode="auto">
            <a:xfrm>
              <a:off x="4486" y="2384"/>
              <a:ext cx="161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1026" name="Oval 420"/>
            <p:cNvSpPr>
              <a:spLocks noChangeArrowheads="1"/>
            </p:cNvSpPr>
            <p:nvPr/>
          </p:nvSpPr>
          <p:spPr bwMode="auto">
            <a:xfrm>
              <a:off x="4661" y="2379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1027" name="Rectangle 421"/>
            <p:cNvSpPr>
              <a:spLocks noChangeArrowheads="1"/>
            </p:cNvSpPr>
            <p:nvPr/>
          </p:nvSpPr>
          <p:spPr bwMode="auto">
            <a:xfrm>
              <a:off x="5063" y="1837"/>
              <a:ext cx="85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0842" name="Group 356"/>
          <p:cNvGrpSpPr>
            <a:grpSpLocks/>
          </p:cNvGrpSpPr>
          <p:nvPr/>
        </p:nvGrpSpPr>
        <p:grpSpPr bwMode="auto">
          <a:xfrm>
            <a:off x="4906963" y="4181475"/>
            <a:ext cx="477838" cy="715963"/>
            <a:chOff x="4140" y="429"/>
            <a:chExt cx="1425" cy="2396"/>
          </a:xfrm>
        </p:grpSpPr>
        <p:sp>
          <p:nvSpPr>
            <p:cNvPr id="120972" name="Freeform 357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73" name="Rectangle 358"/>
            <p:cNvSpPr>
              <a:spLocks noChangeArrowheads="1"/>
            </p:cNvSpPr>
            <p:nvPr/>
          </p:nvSpPr>
          <p:spPr bwMode="auto">
            <a:xfrm>
              <a:off x="4206" y="429"/>
              <a:ext cx="1046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74" name="Freeform 359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75" name="Freeform 360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76" name="Rectangle 361"/>
            <p:cNvSpPr>
              <a:spLocks noChangeArrowheads="1"/>
            </p:cNvSpPr>
            <p:nvPr/>
          </p:nvSpPr>
          <p:spPr bwMode="auto">
            <a:xfrm>
              <a:off x="4211" y="695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0977" name="Group 362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21002" name="AutoShape 363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1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1003" name="AutoShape 364"/>
              <p:cNvSpPr>
                <a:spLocks noChangeArrowheads="1"/>
              </p:cNvSpPr>
              <p:nvPr/>
            </p:nvSpPr>
            <p:spPr bwMode="auto">
              <a:xfrm>
                <a:off x="634" y="2583"/>
                <a:ext cx="685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0978" name="Rectangle 365"/>
            <p:cNvSpPr>
              <a:spLocks noChangeArrowheads="1"/>
            </p:cNvSpPr>
            <p:nvPr/>
          </p:nvSpPr>
          <p:spPr bwMode="auto">
            <a:xfrm>
              <a:off x="4225" y="101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0979" name="Group 366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21000" name="AutoShape 367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7" cy="14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1001" name="AutoShape 368"/>
              <p:cNvSpPr>
                <a:spLocks noChangeArrowheads="1"/>
              </p:cNvSpPr>
              <p:nvPr/>
            </p:nvSpPr>
            <p:spPr bwMode="auto">
              <a:xfrm>
                <a:off x="630" y="2583"/>
                <a:ext cx="691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0980" name="Rectangle 369"/>
            <p:cNvSpPr>
              <a:spLocks noChangeArrowheads="1"/>
            </p:cNvSpPr>
            <p:nvPr/>
          </p:nvSpPr>
          <p:spPr bwMode="auto">
            <a:xfrm>
              <a:off x="4216" y="135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81" name="Rectangle 370"/>
            <p:cNvSpPr>
              <a:spLocks noChangeArrowheads="1"/>
            </p:cNvSpPr>
            <p:nvPr/>
          </p:nvSpPr>
          <p:spPr bwMode="auto">
            <a:xfrm>
              <a:off x="4230" y="1656"/>
              <a:ext cx="592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0982" name="Group 371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20998" name="AutoShape 372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5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0999" name="AutoShape 373"/>
              <p:cNvSpPr>
                <a:spLocks noChangeArrowheads="1"/>
              </p:cNvSpPr>
              <p:nvPr/>
            </p:nvSpPr>
            <p:spPr bwMode="auto">
              <a:xfrm>
                <a:off x="634" y="2585"/>
                <a:ext cx="690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0983" name="Freeform 374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0984" name="Group 375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20996" name="AutoShape 376"/>
              <p:cNvSpPr>
                <a:spLocks noChangeArrowheads="1"/>
              </p:cNvSpPr>
              <p:nvPr/>
            </p:nvSpPr>
            <p:spPr bwMode="auto">
              <a:xfrm>
                <a:off x="629" y="2568"/>
                <a:ext cx="702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0997" name="AutoShape 377"/>
              <p:cNvSpPr>
                <a:spLocks noChangeArrowheads="1"/>
              </p:cNvSpPr>
              <p:nvPr/>
            </p:nvSpPr>
            <p:spPr bwMode="auto">
              <a:xfrm>
                <a:off x="634" y="2584"/>
                <a:ext cx="672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0985" name="Rectangle 378"/>
            <p:cNvSpPr>
              <a:spLocks noChangeArrowheads="1"/>
            </p:cNvSpPr>
            <p:nvPr/>
          </p:nvSpPr>
          <p:spPr bwMode="auto">
            <a:xfrm>
              <a:off x="5248" y="429"/>
              <a:ext cx="71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86" name="Freeform 379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87" name="Freeform 380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88" name="Oval 381"/>
            <p:cNvSpPr>
              <a:spLocks noChangeArrowheads="1"/>
            </p:cNvSpPr>
            <p:nvPr/>
          </p:nvSpPr>
          <p:spPr bwMode="auto">
            <a:xfrm>
              <a:off x="5518" y="2612"/>
              <a:ext cx="47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89" name="Freeform 382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90" name="AutoShape 383"/>
            <p:cNvSpPr>
              <a:spLocks noChangeArrowheads="1"/>
            </p:cNvSpPr>
            <p:nvPr/>
          </p:nvSpPr>
          <p:spPr bwMode="auto">
            <a:xfrm>
              <a:off x="4140" y="2676"/>
              <a:ext cx="1198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91" name="AutoShape 384"/>
            <p:cNvSpPr>
              <a:spLocks noChangeArrowheads="1"/>
            </p:cNvSpPr>
            <p:nvPr/>
          </p:nvSpPr>
          <p:spPr bwMode="auto">
            <a:xfrm>
              <a:off x="4206" y="2713"/>
              <a:ext cx="1070" cy="8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92" name="Oval 385"/>
            <p:cNvSpPr>
              <a:spLocks noChangeArrowheads="1"/>
            </p:cNvSpPr>
            <p:nvPr/>
          </p:nvSpPr>
          <p:spPr bwMode="auto">
            <a:xfrm>
              <a:off x="4306" y="2384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93" name="Oval 386"/>
            <p:cNvSpPr>
              <a:spLocks noChangeArrowheads="1"/>
            </p:cNvSpPr>
            <p:nvPr/>
          </p:nvSpPr>
          <p:spPr bwMode="auto">
            <a:xfrm>
              <a:off x="4486" y="2384"/>
              <a:ext cx="161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94" name="Oval 387"/>
            <p:cNvSpPr>
              <a:spLocks noChangeArrowheads="1"/>
            </p:cNvSpPr>
            <p:nvPr/>
          </p:nvSpPr>
          <p:spPr bwMode="auto">
            <a:xfrm>
              <a:off x="4661" y="2379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95" name="Rectangle 388"/>
            <p:cNvSpPr>
              <a:spLocks noChangeArrowheads="1"/>
            </p:cNvSpPr>
            <p:nvPr/>
          </p:nvSpPr>
          <p:spPr bwMode="auto">
            <a:xfrm>
              <a:off x="5063" y="1837"/>
              <a:ext cx="85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0843" name="Group 320"/>
          <p:cNvGrpSpPr>
            <a:grpSpLocks/>
          </p:cNvGrpSpPr>
          <p:nvPr/>
        </p:nvGrpSpPr>
        <p:grpSpPr bwMode="auto">
          <a:xfrm>
            <a:off x="4929188" y="1839913"/>
            <a:ext cx="477838" cy="715963"/>
            <a:chOff x="4140" y="429"/>
            <a:chExt cx="1425" cy="2396"/>
          </a:xfrm>
        </p:grpSpPr>
        <p:sp>
          <p:nvSpPr>
            <p:cNvPr id="120940" name="Freeform 321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41" name="Rectangle 322"/>
            <p:cNvSpPr>
              <a:spLocks noChangeArrowheads="1"/>
            </p:cNvSpPr>
            <p:nvPr/>
          </p:nvSpPr>
          <p:spPr bwMode="auto">
            <a:xfrm>
              <a:off x="4206" y="429"/>
              <a:ext cx="1046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42" name="Freeform 323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43" name="Freeform 324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44" name="Rectangle 325"/>
            <p:cNvSpPr>
              <a:spLocks noChangeArrowheads="1"/>
            </p:cNvSpPr>
            <p:nvPr/>
          </p:nvSpPr>
          <p:spPr bwMode="auto">
            <a:xfrm>
              <a:off x="4211" y="695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0945" name="Group 326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20970" name="AutoShape 327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1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0971" name="AutoShape 328"/>
              <p:cNvSpPr>
                <a:spLocks noChangeArrowheads="1"/>
              </p:cNvSpPr>
              <p:nvPr/>
            </p:nvSpPr>
            <p:spPr bwMode="auto">
              <a:xfrm>
                <a:off x="634" y="2583"/>
                <a:ext cx="685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0946" name="Rectangle 329"/>
            <p:cNvSpPr>
              <a:spLocks noChangeArrowheads="1"/>
            </p:cNvSpPr>
            <p:nvPr/>
          </p:nvSpPr>
          <p:spPr bwMode="auto">
            <a:xfrm>
              <a:off x="4225" y="101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0947" name="Group 330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20968" name="AutoShape 331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7" cy="14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0969" name="AutoShape 332"/>
              <p:cNvSpPr>
                <a:spLocks noChangeArrowheads="1"/>
              </p:cNvSpPr>
              <p:nvPr/>
            </p:nvSpPr>
            <p:spPr bwMode="auto">
              <a:xfrm>
                <a:off x="630" y="2583"/>
                <a:ext cx="691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0948" name="Rectangle 333"/>
            <p:cNvSpPr>
              <a:spLocks noChangeArrowheads="1"/>
            </p:cNvSpPr>
            <p:nvPr/>
          </p:nvSpPr>
          <p:spPr bwMode="auto">
            <a:xfrm>
              <a:off x="4216" y="135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49" name="Rectangle 334"/>
            <p:cNvSpPr>
              <a:spLocks noChangeArrowheads="1"/>
            </p:cNvSpPr>
            <p:nvPr/>
          </p:nvSpPr>
          <p:spPr bwMode="auto">
            <a:xfrm>
              <a:off x="4230" y="1656"/>
              <a:ext cx="592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0950" name="Group 335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20966" name="AutoShape 336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5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0967" name="AutoShape 337"/>
              <p:cNvSpPr>
                <a:spLocks noChangeArrowheads="1"/>
              </p:cNvSpPr>
              <p:nvPr/>
            </p:nvSpPr>
            <p:spPr bwMode="auto">
              <a:xfrm>
                <a:off x="634" y="2585"/>
                <a:ext cx="690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0951" name="Freeform 338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0952" name="Group 339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20964" name="AutoShape 340"/>
              <p:cNvSpPr>
                <a:spLocks noChangeArrowheads="1"/>
              </p:cNvSpPr>
              <p:nvPr/>
            </p:nvSpPr>
            <p:spPr bwMode="auto">
              <a:xfrm>
                <a:off x="629" y="2568"/>
                <a:ext cx="702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0965" name="AutoShape 341"/>
              <p:cNvSpPr>
                <a:spLocks noChangeArrowheads="1"/>
              </p:cNvSpPr>
              <p:nvPr/>
            </p:nvSpPr>
            <p:spPr bwMode="auto">
              <a:xfrm>
                <a:off x="634" y="2584"/>
                <a:ext cx="672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0953" name="Rectangle 342"/>
            <p:cNvSpPr>
              <a:spLocks noChangeArrowheads="1"/>
            </p:cNvSpPr>
            <p:nvPr/>
          </p:nvSpPr>
          <p:spPr bwMode="auto">
            <a:xfrm>
              <a:off x="5248" y="429"/>
              <a:ext cx="71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54" name="Freeform 343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55" name="Freeform 344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56" name="Oval 345"/>
            <p:cNvSpPr>
              <a:spLocks noChangeArrowheads="1"/>
            </p:cNvSpPr>
            <p:nvPr/>
          </p:nvSpPr>
          <p:spPr bwMode="auto">
            <a:xfrm>
              <a:off x="5518" y="2612"/>
              <a:ext cx="47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57" name="Freeform 346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58" name="AutoShape 347"/>
            <p:cNvSpPr>
              <a:spLocks noChangeArrowheads="1"/>
            </p:cNvSpPr>
            <p:nvPr/>
          </p:nvSpPr>
          <p:spPr bwMode="auto">
            <a:xfrm>
              <a:off x="4140" y="2676"/>
              <a:ext cx="1198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59" name="AutoShape 348"/>
            <p:cNvSpPr>
              <a:spLocks noChangeArrowheads="1"/>
            </p:cNvSpPr>
            <p:nvPr/>
          </p:nvSpPr>
          <p:spPr bwMode="auto">
            <a:xfrm>
              <a:off x="4206" y="2713"/>
              <a:ext cx="1070" cy="8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60" name="Oval 349"/>
            <p:cNvSpPr>
              <a:spLocks noChangeArrowheads="1"/>
            </p:cNvSpPr>
            <p:nvPr/>
          </p:nvSpPr>
          <p:spPr bwMode="auto">
            <a:xfrm>
              <a:off x="4306" y="2384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61" name="Oval 350"/>
            <p:cNvSpPr>
              <a:spLocks noChangeArrowheads="1"/>
            </p:cNvSpPr>
            <p:nvPr/>
          </p:nvSpPr>
          <p:spPr bwMode="auto">
            <a:xfrm>
              <a:off x="4486" y="2384"/>
              <a:ext cx="161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62" name="Oval 351"/>
            <p:cNvSpPr>
              <a:spLocks noChangeArrowheads="1"/>
            </p:cNvSpPr>
            <p:nvPr/>
          </p:nvSpPr>
          <p:spPr bwMode="auto">
            <a:xfrm>
              <a:off x="4661" y="2379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63" name="Rectangle 352"/>
            <p:cNvSpPr>
              <a:spLocks noChangeArrowheads="1"/>
            </p:cNvSpPr>
            <p:nvPr/>
          </p:nvSpPr>
          <p:spPr bwMode="auto">
            <a:xfrm>
              <a:off x="5063" y="1837"/>
              <a:ext cx="85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120844" name="Line 9"/>
          <p:cNvSpPr>
            <a:spLocks noChangeShapeType="1"/>
          </p:cNvSpPr>
          <p:nvPr/>
        </p:nvSpPr>
        <p:spPr bwMode="auto">
          <a:xfrm>
            <a:off x="5927726" y="2606675"/>
            <a:ext cx="1123950" cy="79057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0845" name="Group 19"/>
          <p:cNvGrpSpPr>
            <a:grpSpLocks/>
          </p:cNvGrpSpPr>
          <p:nvPr/>
        </p:nvGrpSpPr>
        <p:grpSpPr bwMode="auto">
          <a:xfrm>
            <a:off x="7089776" y="2986088"/>
            <a:ext cx="809625" cy="1049338"/>
            <a:chOff x="4296" y="2627"/>
            <a:chExt cx="510" cy="661"/>
          </a:xfrm>
        </p:grpSpPr>
        <p:sp>
          <p:nvSpPr>
            <p:cNvPr id="120925" name="Rectangle 20"/>
            <p:cNvSpPr>
              <a:spLocks noChangeArrowheads="1"/>
            </p:cNvSpPr>
            <p:nvPr/>
          </p:nvSpPr>
          <p:spPr bwMode="auto">
            <a:xfrm>
              <a:off x="4296" y="2652"/>
              <a:ext cx="510" cy="636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26" name="Text Box 21"/>
            <p:cNvSpPr txBox="1">
              <a:spLocks noChangeArrowheads="1"/>
            </p:cNvSpPr>
            <p:nvPr/>
          </p:nvSpPr>
          <p:spPr bwMode="auto">
            <a:xfrm>
              <a:off x="4304" y="2627"/>
              <a:ext cx="47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mail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server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27" name="Rectangle 22"/>
            <p:cNvSpPr>
              <a:spLocks noChangeArrowheads="1"/>
            </p:cNvSpPr>
            <p:nvPr/>
          </p:nvSpPr>
          <p:spPr bwMode="auto">
            <a:xfrm>
              <a:off x="4320" y="3006"/>
              <a:ext cx="450" cy="120"/>
            </a:xfrm>
            <a:prstGeom prst="rect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28" name="Line 23"/>
            <p:cNvSpPr>
              <a:spLocks noChangeShapeType="1"/>
            </p:cNvSpPr>
            <p:nvPr/>
          </p:nvSpPr>
          <p:spPr bwMode="auto">
            <a:xfrm>
              <a:off x="4369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29" name="Line 24"/>
            <p:cNvSpPr>
              <a:spLocks noChangeShapeType="1"/>
            </p:cNvSpPr>
            <p:nvPr/>
          </p:nvSpPr>
          <p:spPr bwMode="auto">
            <a:xfrm>
              <a:off x="4478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30" name="Line 25"/>
            <p:cNvSpPr>
              <a:spLocks noChangeShapeType="1"/>
            </p:cNvSpPr>
            <p:nvPr/>
          </p:nvSpPr>
          <p:spPr bwMode="auto">
            <a:xfrm>
              <a:off x="4533" y="3035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31" name="Line 26"/>
            <p:cNvSpPr>
              <a:spLocks noChangeShapeType="1"/>
            </p:cNvSpPr>
            <p:nvPr/>
          </p:nvSpPr>
          <p:spPr bwMode="auto">
            <a:xfrm>
              <a:off x="4590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32" name="Line 27"/>
            <p:cNvSpPr>
              <a:spLocks noChangeShapeType="1"/>
            </p:cNvSpPr>
            <p:nvPr/>
          </p:nvSpPr>
          <p:spPr bwMode="auto">
            <a:xfrm>
              <a:off x="4651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33" name="Line 28"/>
            <p:cNvSpPr>
              <a:spLocks noChangeShapeType="1"/>
            </p:cNvSpPr>
            <p:nvPr/>
          </p:nvSpPr>
          <p:spPr bwMode="auto">
            <a:xfrm>
              <a:off x="4707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34" name="Line 29"/>
            <p:cNvSpPr>
              <a:spLocks noChangeShapeType="1"/>
            </p:cNvSpPr>
            <p:nvPr/>
          </p:nvSpPr>
          <p:spPr bwMode="auto">
            <a:xfrm>
              <a:off x="4422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35" name="Rectangle 30"/>
            <p:cNvSpPr>
              <a:spLocks noChangeArrowheads="1"/>
            </p:cNvSpPr>
            <p:nvPr/>
          </p:nvSpPr>
          <p:spPr bwMode="auto">
            <a:xfrm>
              <a:off x="4328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36" name="Rectangle 31"/>
            <p:cNvSpPr>
              <a:spLocks noChangeArrowheads="1"/>
            </p:cNvSpPr>
            <p:nvPr/>
          </p:nvSpPr>
          <p:spPr bwMode="auto">
            <a:xfrm>
              <a:off x="4414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37" name="Rectangle 32"/>
            <p:cNvSpPr>
              <a:spLocks noChangeArrowheads="1"/>
            </p:cNvSpPr>
            <p:nvPr/>
          </p:nvSpPr>
          <p:spPr bwMode="auto">
            <a:xfrm>
              <a:off x="4500" y="3172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38" name="Rectangle 33"/>
            <p:cNvSpPr>
              <a:spLocks noChangeArrowheads="1"/>
            </p:cNvSpPr>
            <p:nvPr/>
          </p:nvSpPr>
          <p:spPr bwMode="auto">
            <a:xfrm>
              <a:off x="4597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39" name="Rectangle 34"/>
            <p:cNvSpPr>
              <a:spLocks noChangeArrowheads="1"/>
            </p:cNvSpPr>
            <p:nvPr/>
          </p:nvSpPr>
          <p:spPr bwMode="auto">
            <a:xfrm>
              <a:off x="4693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0846" name="Group 60"/>
          <p:cNvGrpSpPr>
            <a:grpSpLocks/>
          </p:cNvGrpSpPr>
          <p:nvPr/>
        </p:nvGrpSpPr>
        <p:grpSpPr bwMode="auto">
          <a:xfrm>
            <a:off x="5089526" y="4386263"/>
            <a:ext cx="809625" cy="1049338"/>
            <a:chOff x="4296" y="2627"/>
            <a:chExt cx="510" cy="661"/>
          </a:xfrm>
        </p:grpSpPr>
        <p:sp>
          <p:nvSpPr>
            <p:cNvPr id="120910" name="Rectangle 61"/>
            <p:cNvSpPr>
              <a:spLocks noChangeArrowheads="1"/>
            </p:cNvSpPr>
            <p:nvPr/>
          </p:nvSpPr>
          <p:spPr bwMode="auto">
            <a:xfrm>
              <a:off x="4296" y="2652"/>
              <a:ext cx="510" cy="636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11" name="Text Box 62"/>
            <p:cNvSpPr txBox="1">
              <a:spLocks noChangeArrowheads="1"/>
            </p:cNvSpPr>
            <p:nvPr/>
          </p:nvSpPr>
          <p:spPr bwMode="auto">
            <a:xfrm>
              <a:off x="4304" y="2627"/>
              <a:ext cx="47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mail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server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12" name="Rectangle 63"/>
            <p:cNvSpPr>
              <a:spLocks noChangeArrowheads="1"/>
            </p:cNvSpPr>
            <p:nvPr/>
          </p:nvSpPr>
          <p:spPr bwMode="auto">
            <a:xfrm>
              <a:off x="4320" y="3006"/>
              <a:ext cx="450" cy="120"/>
            </a:xfrm>
            <a:prstGeom prst="rect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13" name="Line 64"/>
            <p:cNvSpPr>
              <a:spLocks noChangeShapeType="1"/>
            </p:cNvSpPr>
            <p:nvPr/>
          </p:nvSpPr>
          <p:spPr bwMode="auto">
            <a:xfrm>
              <a:off x="4369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14" name="Line 65"/>
            <p:cNvSpPr>
              <a:spLocks noChangeShapeType="1"/>
            </p:cNvSpPr>
            <p:nvPr/>
          </p:nvSpPr>
          <p:spPr bwMode="auto">
            <a:xfrm>
              <a:off x="4478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15" name="Line 66"/>
            <p:cNvSpPr>
              <a:spLocks noChangeShapeType="1"/>
            </p:cNvSpPr>
            <p:nvPr/>
          </p:nvSpPr>
          <p:spPr bwMode="auto">
            <a:xfrm>
              <a:off x="4533" y="3035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16" name="Line 67"/>
            <p:cNvSpPr>
              <a:spLocks noChangeShapeType="1"/>
            </p:cNvSpPr>
            <p:nvPr/>
          </p:nvSpPr>
          <p:spPr bwMode="auto">
            <a:xfrm>
              <a:off x="4590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17" name="Line 68"/>
            <p:cNvSpPr>
              <a:spLocks noChangeShapeType="1"/>
            </p:cNvSpPr>
            <p:nvPr/>
          </p:nvSpPr>
          <p:spPr bwMode="auto">
            <a:xfrm>
              <a:off x="4651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18" name="Line 69"/>
            <p:cNvSpPr>
              <a:spLocks noChangeShapeType="1"/>
            </p:cNvSpPr>
            <p:nvPr/>
          </p:nvSpPr>
          <p:spPr bwMode="auto">
            <a:xfrm>
              <a:off x="4707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19" name="Line 70"/>
            <p:cNvSpPr>
              <a:spLocks noChangeShapeType="1"/>
            </p:cNvSpPr>
            <p:nvPr/>
          </p:nvSpPr>
          <p:spPr bwMode="auto">
            <a:xfrm>
              <a:off x="4422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20" name="Rectangle 71"/>
            <p:cNvSpPr>
              <a:spLocks noChangeArrowheads="1"/>
            </p:cNvSpPr>
            <p:nvPr/>
          </p:nvSpPr>
          <p:spPr bwMode="auto">
            <a:xfrm>
              <a:off x="4328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21" name="Rectangle 72"/>
            <p:cNvSpPr>
              <a:spLocks noChangeArrowheads="1"/>
            </p:cNvSpPr>
            <p:nvPr/>
          </p:nvSpPr>
          <p:spPr bwMode="auto">
            <a:xfrm>
              <a:off x="4414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22" name="Rectangle 73"/>
            <p:cNvSpPr>
              <a:spLocks noChangeArrowheads="1"/>
            </p:cNvSpPr>
            <p:nvPr/>
          </p:nvSpPr>
          <p:spPr bwMode="auto">
            <a:xfrm>
              <a:off x="4500" y="3172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23" name="Rectangle 74"/>
            <p:cNvSpPr>
              <a:spLocks noChangeArrowheads="1"/>
            </p:cNvSpPr>
            <p:nvPr/>
          </p:nvSpPr>
          <p:spPr bwMode="auto">
            <a:xfrm>
              <a:off x="4597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24" name="Rectangle 75"/>
            <p:cNvSpPr>
              <a:spLocks noChangeArrowheads="1"/>
            </p:cNvSpPr>
            <p:nvPr/>
          </p:nvSpPr>
          <p:spPr bwMode="auto">
            <a:xfrm>
              <a:off x="4693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0847" name="Group 96"/>
          <p:cNvGrpSpPr>
            <a:grpSpLocks/>
          </p:cNvGrpSpPr>
          <p:nvPr/>
        </p:nvGrpSpPr>
        <p:grpSpPr bwMode="auto">
          <a:xfrm>
            <a:off x="5089526" y="2138363"/>
            <a:ext cx="809625" cy="1049338"/>
            <a:chOff x="4296" y="2627"/>
            <a:chExt cx="510" cy="661"/>
          </a:xfrm>
        </p:grpSpPr>
        <p:sp>
          <p:nvSpPr>
            <p:cNvPr id="120895" name="Rectangle 97"/>
            <p:cNvSpPr>
              <a:spLocks noChangeArrowheads="1"/>
            </p:cNvSpPr>
            <p:nvPr/>
          </p:nvSpPr>
          <p:spPr bwMode="auto">
            <a:xfrm>
              <a:off x="4296" y="2652"/>
              <a:ext cx="510" cy="636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896" name="Text Box 98"/>
            <p:cNvSpPr txBox="1">
              <a:spLocks noChangeArrowheads="1"/>
            </p:cNvSpPr>
            <p:nvPr/>
          </p:nvSpPr>
          <p:spPr bwMode="auto">
            <a:xfrm>
              <a:off x="4304" y="2627"/>
              <a:ext cx="47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mail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server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897" name="Rectangle 99"/>
            <p:cNvSpPr>
              <a:spLocks noChangeArrowheads="1"/>
            </p:cNvSpPr>
            <p:nvPr/>
          </p:nvSpPr>
          <p:spPr bwMode="auto">
            <a:xfrm>
              <a:off x="4320" y="3006"/>
              <a:ext cx="450" cy="120"/>
            </a:xfrm>
            <a:prstGeom prst="rect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898" name="Line 100"/>
            <p:cNvSpPr>
              <a:spLocks noChangeShapeType="1"/>
            </p:cNvSpPr>
            <p:nvPr/>
          </p:nvSpPr>
          <p:spPr bwMode="auto">
            <a:xfrm>
              <a:off x="4369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899" name="Line 101"/>
            <p:cNvSpPr>
              <a:spLocks noChangeShapeType="1"/>
            </p:cNvSpPr>
            <p:nvPr/>
          </p:nvSpPr>
          <p:spPr bwMode="auto">
            <a:xfrm>
              <a:off x="4478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00" name="Line 102"/>
            <p:cNvSpPr>
              <a:spLocks noChangeShapeType="1"/>
            </p:cNvSpPr>
            <p:nvPr/>
          </p:nvSpPr>
          <p:spPr bwMode="auto">
            <a:xfrm>
              <a:off x="4533" y="3035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01" name="Line 103"/>
            <p:cNvSpPr>
              <a:spLocks noChangeShapeType="1"/>
            </p:cNvSpPr>
            <p:nvPr/>
          </p:nvSpPr>
          <p:spPr bwMode="auto">
            <a:xfrm>
              <a:off x="4590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02" name="Line 104"/>
            <p:cNvSpPr>
              <a:spLocks noChangeShapeType="1"/>
            </p:cNvSpPr>
            <p:nvPr/>
          </p:nvSpPr>
          <p:spPr bwMode="auto">
            <a:xfrm>
              <a:off x="4651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03" name="Line 105"/>
            <p:cNvSpPr>
              <a:spLocks noChangeShapeType="1"/>
            </p:cNvSpPr>
            <p:nvPr/>
          </p:nvSpPr>
          <p:spPr bwMode="auto">
            <a:xfrm>
              <a:off x="4707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04" name="Line 106"/>
            <p:cNvSpPr>
              <a:spLocks noChangeShapeType="1"/>
            </p:cNvSpPr>
            <p:nvPr/>
          </p:nvSpPr>
          <p:spPr bwMode="auto">
            <a:xfrm>
              <a:off x="4422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05" name="Rectangle 107"/>
            <p:cNvSpPr>
              <a:spLocks noChangeArrowheads="1"/>
            </p:cNvSpPr>
            <p:nvPr/>
          </p:nvSpPr>
          <p:spPr bwMode="auto">
            <a:xfrm>
              <a:off x="4328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06" name="Rectangle 108"/>
            <p:cNvSpPr>
              <a:spLocks noChangeArrowheads="1"/>
            </p:cNvSpPr>
            <p:nvPr/>
          </p:nvSpPr>
          <p:spPr bwMode="auto">
            <a:xfrm>
              <a:off x="4414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07" name="Rectangle 109"/>
            <p:cNvSpPr>
              <a:spLocks noChangeArrowheads="1"/>
            </p:cNvSpPr>
            <p:nvPr/>
          </p:nvSpPr>
          <p:spPr bwMode="auto">
            <a:xfrm>
              <a:off x="4500" y="3172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08" name="Rectangle 110"/>
            <p:cNvSpPr>
              <a:spLocks noChangeArrowheads="1"/>
            </p:cNvSpPr>
            <p:nvPr/>
          </p:nvSpPr>
          <p:spPr bwMode="auto">
            <a:xfrm>
              <a:off x="4597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909" name="Rectangle 111"/>
            <p:cNvSpPr>
              <a:spLocks noChangeArrowheads="1"/>
            </p:cNvSpPr>
            <p:nvPr/>
          </p:nvSpPr>
          <p:spPr bwMode="auto">
            <a:xfrm>
              <a:off x="4693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120848" name="Line 117"/>
          <p:cNvSpPr>
            <a:spLocks noChangeShapeType="1"/>
          </p:cNvSpPr>
          <p:nvPr/>
        </p:nvSpPr>
        <p:spPr bwMode="auto">
          <a:xfrm flipV="1">
            <a:off x="5927726" y="3730625"/>
            <a:ext cx="1123950" cy="108585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849" name="Line 118"/>
          <p:cNvSpPr>
            <a:spLocks noChangeShapeType="1"/>
          </p:cNvSpPr>
          <p:nvPr/>
        </p:nvSpPr>
        <p:spPr bwMode="auto">
          <a:xfrm flipH="1" flipV="1">
            <a:off x="5184776" y="3206750"/>
            <a:ext cx="0" cy="124777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0850" name="Group 119"/>
          <p:cNvGrpSpPr>
            <a:grpSpLocks/>
          </p:cNvGrpSpPr>
          <p:nvPr/>
        </p:nvGrpSpPr>
        <p:grpSpPr bwMode="auto">
          <a:xfrm>
            <a:off x="6024563" y="4024313"/>
            <a:ext cx="1031875" cy="457200"/>
            <a:chOff x="3745" y="2537"/>
            <a:chExt cx="650" cy="288"/>
          </a:xfrm>
        </p:grpSpPr>
        <p:sp>
          <p:nvSpPr>
            <p:cNvPr id="120893" name="Rectangle 120"/>
            <p:cNvSpPr>
              <a:spLocks noChangeArrowheads="1"/>
            </p:cNvSpPr>
            <p:nvPr/>
          </p:nvSpPr>
          <p:spPr bwMode="auto">
            <a:xfrm>
              <a:off x="3798" y="2580"/>
              <a:ext cx="540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894" name="Text Box 121"/>
            <p:cNvSpPr txBox="1">
              <a:spLocks noChangeArrowheads="1"/>
            </p:cNvSpPr>
            <p:nvPr/>
          </p:nvSpPr>
          <p:spPr bwMode="auto">
            <a:xfrm>
              <a:off x="3745" y="2537"/>
              <a:ext cx="65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SMTP</a:t>
              </a:r>
            </a:p>
          </p:txBody>
        </p:sp>
      </p:grpSp>
      <p:grpSp>
        <p:nvGrpSpPr>
          <p:cNvPr id="120851" name="Group 122"/>
          <p:cNvGrpSpPr>
            <a:grpSpLocks/>
          </p:cNvGrpSpPr>
          <p:nvPr/>
        </p:nvGrpSpPr>
        <p:grpSpPr bwMode="auto">
          <a:xfrm>
            <a:off x="5986463" y="2767013"/>
            <a:ext cx="1031875" cy="457200"/>
            <a:chOff x="3745" y="2537"/>
            <a:chExt cx="650" cy="288"/>
          </a:xfrm>
        </p:grpSpPr>
        <p:sp>
          <p:nvSpPr>
            <p:cNvPr id="120891" name="Rectangle 123"/>
            <p:cNvSpPr>
              <a:spLocks noChangeArrowheads="1"/>
            </p:cNvSpPr>
            <p:nvPr/>
          </p:nvSpPr>
          <p:spPr bwMode="auto">
            <a:xfrm>
              <a:off x="3798" y="2580"/>
              <a:ext cx="540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892" name="Text Box 124"/>
            <p:cNvSpPr txBox="1">
              <a:spLocks noChangeArrowheads="1"/>
            </p:cNvSpPr>
            <p:nvPr/>
          </p:nvSpPr>
          <p:spPr bwMode="auto">
            <a:xfrm>
              <a:off x="3745" y="2537"/>
              <a:ext cx="65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SMTP</a:t>
              </a:r>
            </a:p>
          </p:txBody>
        </p:sp>
      </p:grpSp>
      <p:grpSp>
        <p:nvGrpSpPr>
          <p:cNvPr id="120852" name="Group 125"/>
          <p:cNvGrpSpPr>
            <a:grpSpLocks/>
          </p:cNvGrpSpPr>
          <p:nvPr/>
        </p:nvGrpSpPr>
        <p:grpSpPr bwMode="auto">
          <a:xfrm>
            <a:off x="4662488" y="3481388"/>
            <a:ext cx="1031875" cy="457200"/>
            <a:chOff x="3745" y="2537"/>
            <a:chExt cx="650" cy="288"/>
          </a:xfrm>
        </p:grpSpPr>
        <p:sp>
          <p:nvSpPr>
            <p:cNvPr id="120889" name="Rectangle 126"/>
            <p:cNvSpPr>
              <a:spLocks noChangeArrowheads="1"/>
            </p:cNvSpPr>
            <p:nvPr/>
          </p:nvSpPr>
          <p:spPr bwMode="auto">
            <a:xfrm>
              <a:off x="3798" y="2580"/>
              <a:ext cx="540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0890" name="Text Box 127"/>
            <p:cNvSpPr txBox="1">
              <a:spLocks noChangeArrowheads="1"/>
            </p:cNvSpPr>
            <p:nvPr/>
          </p:nvSpPr>
          <p:spPr bwMode="auto">
            <a:xfrm>
              <a:off x="3745" y="2537"/>
              <a:ext cx="65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SMTP</a:t>
              </a:r>
            </a:p>
          </p:txBody>
        </p:sp>
      </p:grpSp>
      <p:grpSp>
        <p:nvGrpSpPr>
          <p:cNvPr id="120884" name="Group 353"/>
          <p:cNvGrpSpPr>
            <a:grpSpLocks/>
          </p:cNvGrpSpPr>
          <p:nvPr/>
        </p:nvGrpSpPr>
        <p:grpSpPr bwMode="auto">
          <a:xfrm>
            <a:off x="5716588" y="1631950"/>
            <a:ext cx="890588" cy="828675"/>
            <a:chOff x="-44" y="1473"/>
            <a:chExt cx="981" cy="1105"/>
          </a:xfrm>
        </p:grpSpPr>
        <p:pic>
          <p:nvPicPr>
            <p:cNvPr id="120887" name="Picture 354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888" name="Freeform 355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0885" name="Rectangle 115"/>
          <p:cNvSpPr>
            <a:spLocks noChangeArrowheads="1"/>
          </p:cNvSpPr>
          <p:nvPr/>
        </p:nvSpPr>
        <p:spPr bwMode="auto">
          <a:xfrm>
            <a:off x="5753101" y="1447800"/>
            <a:ext cx="604838" cy="523875"/>
          </a:xfrm>
          <a:prstGeom prst="rect">
            <a:avLst/>
          </a:prstGeom>
          <a:solidFill>
            <a:schemeClr val="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0886" name="Text Box 116"/>
          <p:cNvSpPr txBox="1">
            <a:spLocks noChangeArrowheads="1"/>
          </p:cNvSpPr>
          <p:nvPr/>
        </p:nvSpPr>
        <p:spPr bwMode="auto">
          <a:xfrm>
            <a:off x="5694363" y="1406525"/>
            <a:ext cx="692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user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agent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120879" name="Group 425"/>
          <p:cNvGrpSpPr>
            <a:grpSpLocks/>
          </p:cNvGrpSpPr>
          <p:nvPr/>
        </p:nvGrpSpPr>
        <p:grpSpPr bwMode="auto">
          <a:xfrm>
            <a:off x="7753351" y="2447925"/>
            <a:ext cx="890588" cy="828675"/>
            <a:chOff x="-44" y="1473"/>
            <a:chExt cx="981" cy="1105"/>
          </a:xfrm>
        </p:grpSpPr>
        <p:pic>
          <p:nvPicPr>
            <p:cNvPr id="120882" name="Picture 426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883" name="Freeform 427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0880" name="Rectangle 115"/>
          <p:cNvSpPr>
            <a:spLocks noChangeArrowheads="1"/>
          </p:cNvSpPr>
          <p:nvPr/>
        </p:nvSpPr>
        <p:spPr bwMode="auto">
          <a:xfrm>
            <a:off x="7789864" y="2263775"/>
            <a:ext cx="604838" cy="523875"/>
          </a:xfrm>
          <a:prstGeom prst="rect">
            <a:avLst/>
          </a:prstGeom>
          <a:solidFill>
            <a:schemeClr val="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0881" name="Text Box 116"/>
          <p:cNvSpPr txBox="1">
            <a:spLocks noChangeArrowheads="1"/>
          </p:cNvSpPr>
          <p:nvPr/>
        </p:nvSpPr>
        <p:spPr bwMode="auto">
          <a:xfrm>
            <a:off x="7731126" y="2222500"/>
            <a:ext cx="692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user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agent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120874" name="Group 431"/>
          <p:cNvGrpSpPr>
            <a:grpSpLocks/>
          </p:cNvGrpSpPr>
          <p:nvPr/>
        </p:nvGrpSpPr>
        <p:grpSpPr bwMode="auto">
          <a:xfrm>
            <a:off x="8089901" y="3209925"/>
            <a:ext cx="890588" cy="828675"/>
            <a:chOff x="-44" y="1473"/>
            <a:chExt cx="981" cy="1105"/>
          </a:xfrm>
        </p:grpSpPr>
        <p:pic>
          <p:nvPicPr>
            <p:cNvPr id="120877" name="Picture 432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878" name="Freeform 433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0875" name="Rectangle 115"/>
          <p:cNvSpPr>
            <a:spLocks noChangeArrowheads="1"/>
          </p:cNvSpPr>
          <p:nvPr/>
        </p:nvSpPr>
        <p:spPr bwMode="auto">
          <a:xfrm>
            <a:off x="8126414" y="3025775"/>
            <a:ext cx="604838" cy="523875"/>
          </a:xfrm>
          <a:prstGeom prst="rect">
            <a:avLst/>
          </a:prstGeom>
          <a:solidFill>
            <a:schemeClr val="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0876" name="Text Box 116"/>
          <p:cNvSpPr txBox="1">
            <a:spLocks noChangeArrowheads="1"/>
          </p:cNvSpPr>
          <p:nvPr/>
        </p:nvSpPr>
        <p:spPr bwMode="auto">
          <a:xfrm>
            <a:off x="8067676" y="2984500"/>
            <a:ext cx="692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user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agent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120869" name="Group 437"/>
          <p:cNvGrpSpPr>
            <a:grpSpLocks/>
          </p:cNvGrpSpPr>
          <p:nvPr/>
        </p:nvGrpSpPr>
        <p:grpSpPr bwMode="auto">
          <a:xfrm>
            <a:off x="7958138" y="4257675"/>
            <a:ext cx="890588" cy="828675"/>
            <a:chOff x="-44" y="1473"/>
            <a:chExt cx="981" cy="1105"/>
          </a:xfrm>
        </p:grpSpPr>
        <p:pic>
          <p:nvPicPr>
            <p:cNvPr id="120872" name="Picture 438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873" name="Freeform 439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0870" name="Rectangle 115"/>
          <p:cNvSpPr>
            <a:spLocks noChangeArrowheads="1"/>
          </p:cNvSpPr>
          <p:nvPr/>
        </p:nvSpPr>
        <p:spPr bwMode="auto">
          <a:xfrm>
            <a:off x="7994651" y="4073525"/>
            <a:ext cx="604838" cy="523875"/>
          </a:xfrm>
          <a:prstGeom prst="rect">
            <a:avLst/>
          </a:prstGeom>
          <a:solidFill>
            <a:schemeClr val="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0871" name="Text Box 116"/>
          <p:cNvSpPr txBox="1">
            <a:spLocks noChangeArrowheads="1"/>
          </p:cNvSpPr>
          <p:nvPr/>
        </p:nvSpPr>
        <p:spPr bwMode="auto">
          <a:xfrm>
            <a:off x="7935913" y="4032250"/>
            <a:ext cx="692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user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agent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120864" name="Group 443"/>
          <p:cNvGrpSpPr>
            <a:grpSpLocks/>
          </p:cNvGrpSpPr>
          <p:nvPr/>
        </p:nvGrpSpPr>
        <p:grpSpPr bwMode="auto">
          <a:xfrm>
            <a:off x="5346701" y="5695950"/>
            <a:ext cx="890588" cy="828675"/>
            <a:chOff x="-44" y="1473"/>
            <a:chExt cx="981" cy="1105"/>
          </a:xfrm>
        </p:grpSpPr>
        <p:pic>
          <p:nvPicPr>
            <p:cNvPr id="120867" name="Picture 444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868" name="Freeform 445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0865" name="Rectangle 115"/>
          <p:cNvSpPr>
            <a:spLocks noChangeArrowheads="1"/>
          </p:cNvSpPr>
          <p:nvPr/>
        </p:nvSpPr>
        <p:spPr bwMode="auto">
          <a:xfrm>
            <a:off x="5383214" y="5511800"/>
            <a:ext cx="604838" cy="523875"/>
          </a:xfrm>
          <a:prstGeom prst="rect">
            <a:avLst/>
          </a:prstGeom>
          <a:solidFill>
            <a:schemeClr val="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0866" name="Text Box 116"/>
          <p:cNvSpPr txBox="1">
            <a:spLocks noChangeArrowheads="1"/>
          </p:cNvSpPr>
          <p:nvPr/>
        </p:nvSpPr>
        <p:spPr bwMode="auto">
          <a:xfrm>
            <a:off x="5324476" y="5470525"/>
            <a:ext cx="692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user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agent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120859" name="Group 449"/>
          <p:cNvGrpSpPr>
            <a:grpSpLocks/>
          </p:cNvGrpSpPr>
          <p:nvPr/>
        </p:nvGrpSpPr>
        <p:grpSpPr bwMode="auto">
          <a:xfrm>
            <a:off x="6075363" y="5076825"/>
            <a:ext cx="890588" cy="828675"/>
            <a:chOff x="-44" y="1473"/>
            <a:chExt cx="981" cy="1105"/>
          </a:xfrm>
        </p:grpSpPr>
        <p:pic>
          <p:nvPicPr>
            <p:cNvPr id="120862" name="Picture 450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863" name="Freeform 45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0860" name="Rectangle 115"/>
          <p:cNvSpPr>
            <a:spLocks noChangeArrowheads="1"/>
          </p:cNvSpPr>
          <p:nvPr/>
        </p:nvSpPr>
        <p:spPr bwMode="auto">
          <a:xfrm>
            <a:off x="6111876" y="4892675"/>
            <a:ext cx="604838" cy="523875"/>
          </a:xfrm>
          <a:prstGeom prst="rect">
            <a:avLst/>
          </a:prstGeom>
          <a:solidFill>
            <a:schemeClr val="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0861" name="Text Box 116"/>
          <p:cNvSpPr txBox="1">
            <a:spLocks noChangeArrowheads="1"/>
          </p:cNvSpPr>
          <p:nvPr/>
        </p:nvSpPr>
        <p:spPr bwMode="auto">
          <a:xfrm>
            <a:off x="6053138" y="4851400"/>
            <a:ext cx="692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user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agent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1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7" grpId="0" animBg="1"/>
      <p:bldP spid="120844" grpId="0" animBg="1"/>
      <p:bldP spid="120848" grpId="0" animBg="1"/>
      <p:bldP spid="120849" grpId="0" animBg="1"/>
      <p:bldP spid="120885" grpId="0" animBg="1"/>
      <p:bldP spid="120886" grpId="0"/>
      <p:bldP spid="120880" grpId="0" animBg="1"/>
      <p:bldP spid="120881" grpId="0"/>
      <p:bldP spid="120875" grpId="0" animBg="1"/>
      <p:bldP spid="120876" grpId="0"/>
      <p:bldP spid="120870" grpId="0" animBg="1"/>
      <p:bldP spid="120871" grpId="0"/>
      <p:bldP spid="120865" grpId="0" animBg="1"/>
      <p:bldP spid="120866" grpId="0"/>
      <p:bldP spid="120860" grpId="0" animBg="1"/>
      <p:bldP spid="12086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Rectangle 2"/>
          <p:cNvSpPr>
            <a:spLocks noGrp="1" noChangeArrowheads="1"/>
          </p:cNvSpPr>
          <p:nvPr>
            <p:ph type="title"/>
          </p:nvPr>
        </p:nvSpPr>
        <p:spPr>
          <a:xfrm>
            <a:off x="376238" y="222250"/>
            <a:ext cx="7772400" cy="882650"/>
          </a:xfrm>
        </p:spPr>
        <p:txBody>
          <a:bodyPr/>
          <a:lstStyle/>
          <a:p>
            <a:r>
              <a:rPr lang="en-US" altLang="en-US" sz="4000" dirty="0">
                <a:latin typeface="Calibri Light"/>
                <a:ea typeface="ＭＳ Ｐゴシック" charset="-128"/>
              </a:rPr>
              <a:t>Electronic Mail: Mail Servers</a:t>
            </a:r>
            <a:endParaRPr lang="en-US" altLang="en-US" dirty="0">
              <a:latin typeface="Calibri Light"/>
              <a:ea typeface="ＭＳ Ｐゴシック" charset="-128"/>
            </a:endParaRPr>
          </a:p>
        </p:txBody>
      </p:sp>
      <p:sp>
        <p:nvSpPr>
          <p:cNvPr id="122884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398588"/>
            <a:ext cx="4186311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dirty="0">
                <a:solidFill>
                  <a:srgbClr val="CC0000"/>
                </a:solidFill>
                <a:latin typeface="Calibri"/>
                <a:ea typeface="ＭＳ Ｐゴシック" charset="-128"/>
              </a:rPr>
              <a:t>Mail Servers:</a:t>
            </a:r>
          </a:p>
          <a:p>
            <a:r>
              <a:rPr lang="en-US" altLang="en-US" sz="2400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mailbox</a:t>
            </a:r>
            <a:r>
              <a:rPr lang="en-US" altLang="en-US" sz="2400" dirty="0">
                <a:latin typeface="Calibri"/>
                <a:ea typeface="ＭＳ Ｐゴシック" charset="-128"/>
              </a:rPr>
              <a:t> contains incoming messages for user</a:t>
            </a:r>
          </a:p>
          <a:p>
            <a:r>
              <a:rPr lang="en-US" altLang="en-US" sz="2400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message queue</a:t>
            </a:r>
            <a:r>
              <a:rPr lang="en-US" altLang="en-US" sz="2400" dirty="0">
                <a:latin typeface="Calibri"/>
                <a:ea typeface="ＭＳ Ｐゴシック" charset="-128"/>
              </a:rPr>
              <a:t> of outgoing (to be sent) mail messages</a:t>
            </a:r>
          </a:p>
          <a:p>
            <a:r>
              <a:rPr lang="en-US" altLang="en-US" sz="2400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SMTP protocol</a:t>
            </a:r>
            <a:r>
              <a:rPr lang="en-US" altLang="en-US" sz="2400" dirty="0">
                <a:latin typeface="Calibri"/>
                <a:ea typeface="ＭＳ Ｐゴシック" charset="-128"/>
              </a:rPr>
              <a:t> between mail servers to send email messages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client: sending mail server</a:t>
            </a:r>
          </a:p>
          <a:p>
            <a:pPr lvl="1"/>
            <a:r>
              <a:rPr lang="en-US" altLang="ja-JP" dirty="0">
                <a:latin typeface="Calibri"/>
                <a:ea typeface="ＭＳ Ｐゴシック" charset="-128"/>
              </a:rPr>
              <a:t>“server”: receiving mail server</a:t>
            </a:r>
            <a:endParaRPr lang="en-US" altLang="en-US" dirty="0">
              <a:latin typeface="Calibri"/>
              <a:ea typeface="ＭＳ Ｐゴシック" charset="-128"/>
            </a:endParaRPr>
          </a:p>
        </p:txBody>
      </p:sp>
      <p:pic>
        <p:nvPicPr>
          <p:cNvPr id="122885" name="Picture 159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882650"/>
            <a:ext cx="5942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886" name="Group 271"/>
          <p:cNvGrpSpPr>
            <a:grpSpLocks/>
          </p:cNvGrpSpPr>
          <p:nvPr/>
        </p:nvGrpSpPr>
        <p:grpSpPr bwMode="auto">
          <a:xfrm>
            <a:off x="6899275" y="2787650"/>
            <a:ext cx="477838" cy="715963"/>
            <a:chOff x="4140" y="429"/>
            <a:chExt cx="1425" cy="2396"/>
          </a:xfrm>
        </p:grpSpPr>
        <p:sp>
          <p:nvSpPr>
            <p:cNvPr id="123049" name="Freeform 272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50" name="Rectangle 273"/>
            <p:cNvSpPr>
              <a:spLocks noChangeArrowheads="1"/>
            </p:cNvSpPr>
            <p:nvPr/>
          </p:nvSpPr>
          <p:spPr bwMode="auto">
            <a:xfrm>
              <a:off x="4206" y="429"/>
              <a:ext cx="1046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51" name="Freeform 274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52" name="Freeform 275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53" name="Rectangle 276"/>
            <p:cNvSpPr>
              <a:spLocks noChangeArrowheads="1"/>
            </p:cNvSpPr>
            <p:nvPr/>
          </p:nvSpPr>
          <p:spPr bwMode="auto">
            <a:xfrm>
              <a:off x="4211" y="695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3054" name="Group 277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23079" name="AutoShape 278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1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80" name="AutoShape 279"/>
              <p:cNvSpPr>
                <a:spLocks noChangeArrowheads="1"/>
              </p:cNvSpPr>
              <p:nvPr/>
            </p:nvSpPr>
            <p:spPr bwMode="auto">
              <a:xfrm>
                <a:off x="634" y="2583"/>
                <a:ext cx="685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3055" name="Rectangle 280"/>
            <p:cNvSpPr>
              <a:spLocks noChangeArrowheads="1"/>
            </p:cNvSpPr>
            <p:nvPr/>
          </p:nvSpPr>
          <p:spPr bwMode="auto">
            <a:xfrm>
              <a:off x="4225" y="101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3056" name="Group 281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23077" name="AutoShape 282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7" cy="14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78" name="AutoShape 283"/>
              <p:cNvSpPr>
                <a:spLocks noChangeArrowheads="1"/>
              </p:cNvSpPr>
              <p:nvPr/>
            </p:nvSpPr>
            <p:spPr bwMode="auto">
              <a:xfrm>
                <a:off x="630" y="2583"/>
                <a:ext cx="691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3057" name="Rectangle 284"/>
            <p:cNvSpPr>
              <a:spLocks noChangeArrowheads="1"/>
            </p:cNvSpPr>
            <p:nvPr/>
          </p:nvSpPr>
          <p:spPr bwMode="auto">
            <a:xfrm>
              <a:off x="4216" y="135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58" name="Rectangle 285"/>
            <p:cNvSpPr>
              <a:spLocks noChangeArrowheads="1"/>
            </p:cNvSpPr>
            <p:nvPr/>
          </p:nvSpPr>
          <p:spPr bwMode="auto">
            <a:xfrm>
              <a:off x="4230" y="1656"/>
              <a:ext cx="592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3059" name="Group 286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23075" name="AutoShape 287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5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76" name="AutoShape 288"/>
              <p:cNvSpPr>
                <a:spLocks noChangeArrowheads="1"/>
              </p:cNvSpPr>
              <p:nvPr/>
            </p:nvSpPr>
            <p:spPr bwMode="auto">
              <a:xfrm>
                <a:off x="634" y="2585"/>
                <a:ext cx="690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3060" name="Freeform 289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3061" name="Group 290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23073" name="AutoShape 291"/>
              <p:cNvSpPr>
                <a:spLocks noChangeArrowheads="1"/>
              </p:cNvSpPr>
              <p:nvPr/>
            </p:nvSpPr>
            <p:spPr bwMode="auto">
              <a:xfrm>
                <a:off x="629" y="2568"/>
                <a:ext cx="702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74" name="AutoShape 292"/>
              <p:cNvSpPr>
                <a:spLocks noChangeArrowheads="1"/>
              </p:cNvSpPr>
              <p:nvPr/>
            </p:nvSpPr>
            <p:spPr bwMode="auto">
              <a:xfrm>
                <a:off x="634" y="2584"/>
                <a:ext cx="672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3062" name="Rectangle 293"/>
            <p:cNvSpPr>
              <a:spLocks noChangeArrowheads="1"/>
            </p:cNvSpPr>
            <p:nvPr/>
          </p:nvSpPr>
          <p:spPr bwMode="auto">
            <a:xfrm>
              <a:off x="5248" y="429"/>
              <a:ext cx="71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63" name="Freeform 294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64" name="Freeform 295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65" name="Oval 296"/>
            <p:cNvSpPr>
              <a:spLocks noChangeArrowheads="1"/>
            </p:cNvSpPr>
            <p:nvPr/>
          </p:nvSpPr>
          <p:spPr bwMode="auto">
            <a:xfrm>
              <a:off x="5518" y="2612"/>
              <a:ext cx="47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66" name="Freeform 297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67" name="AutoShape 298"/>
            <p:cNvSpPr>
              <a:spLocks noChangeArrowheads="1"/>
            </p:cNvSpPr>
            <p:nvPr/>
          </p:nvSpPr>
          <p:spPr bwMode="auto">
            <a:xfrm>
              <a:off x="4140" y="2676"/>
              <a:ext cx="1198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68" name="AutoShape 299"/>
            <p:cNvSpPr>
              <a:spLocks noChangeArrowheads="1"/>
            </p:cNvSpPr>
            <p:nvPr/>
          </p:nvSpPr>
          <p:spPr bwMode="auto">
            <a:xfrm>
              <a:off x="4206" y="2713"/>
              <a:ext cx="1070" cy="8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69" name="Oval 300"/>
            <p:cNvSpPr>
              <a:spLocks noChangeArrowheads="1"/>
            </p:cNvSpPr>
            <p:nvPr/>
          </p:nvSpPr>
          <p:spPr bwMode="auto">
            <a:xfrm>
              <a:off x="4306" y="2384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70" name="Oval 301"/>
            <p:cNvSpPr>
              <a:spLocks noChangeArrowheads="1"/>
            </p:cNvSpPr>
            <p:nvPr/>
          </p:nvSpPr>
          <p:spPr bwMode="auto">
            <a:xfrm>
              <a:off x="4486" y="2384"/>
              <a:ext cx="161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71" name="Oval 302"/>
            <p:cNvSpPr>
              <a:spLocks noChangeArrowheads="1"/>
            </p:cNvSpPr>
            <p:nvPr/>
          </p:nvSpPr>
          <p:spPr bwMode="auto">
            <a:xfrm>
              <a:off x="4661" y="2379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72" name="Rectangle 303"/>
            <p:cNvSpPr>
              <a:spLocks noChangeArrowheads="1"/>
            </p:cNvSpPr>
            <p:nvPr/>
          </p:nvSpPr>
          <p:spPr bwMode="auto">
            <a:xfrm>
              <a:off x="5063" y="1837"/>
              <a:ext cx="85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2887" name="Group 304"/>
          <p:cNvGrpSpPr>
            <a:grpSpLocks/>
          </p:cNvGrpSpPr>
          <p:nvPr/>
        </p:nvGrpSpPr>
        <p:grpSpPr bwMode="auto">
          <a:xfrm>
            <a:off x="4906963" y="4181475"/>
            <a:ext cx="477837" cy="715963"/>
            <a:chOff x="4140" y="429"/>
            <a:chExt cx="1425" cy="2396"/>
          </a:xfrm>
        </p:grpSpPr>
        <p:sp>
          <p:nvSpPr>
            <p:cNvPr id="123017" name="Freeform 305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18" name="Rectangle 306"/>
            <p:cNvSpPr>
              <a:spLocks noChangeArrowheads="1"/>
            </p:cNvSpPr>
            <p:nvPr/>
          </p:nvSpPr>
          <p:spPr bwMode="auto">
            <a:xfrm>
              <a:off x="4206" y="429"/>
              <a:ext cx="1046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19" name="Freeform 307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20" name="Freeform 308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21" name="Rectangle 309"/>
            <p:cNvSpPr>
              <a:spLocks noChangeArrowheads="1"/>
            </p:cNvSpPr>
            <p:nvPr/>
          </p:nvSpPr>
          <p:spPr bwMode="auto">
            <a:xfrm>
              <a:off x="4211" y="695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3022" name="Group 310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23047" name="AutoShape 311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1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48" name="AutoShape 312"/>
              <p:cNvSpPr>
                <a:spLocks noChangeArrowheads="1"/>
              </p:cNvSpPr>
              <p:nvPr/>
            </p:nvSpPr>
            <p:spPr bwMode="auto">
              <a:xfrm>
                <a:off x="634" y="2583"/>
                <a:ext cx="685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3023" name="Rectangle 313"/>
            <p:cNvSpPr>
              <a:spLocks noChangeArrowheads="1"/>
            </p:cNvSpPr>
            <p:nvPr/>
          </p:nvSpPr>
          <p:spPr bwMode="auto">
            <a:xfrm>
              <a:off x="4225" y="101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3024" name="Group 314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23045" name="AutoShape 315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7" cy="14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46" name="AutoShape 316"/>
              <p:cNvSpPr>
                <a:spLocks noChangeArrowheads="1"/>
              </p:cNvSpPr>
              <p:nvPr/>
            </p:nvSpPr>
            <p:spPr bwMode="auto">
              <a:xfrm>
                <a:off x="630" y="2583"/>
                <a:ext cx="691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3025" name="Rectangle 317"/>
            <p:cNvSpPr>
              <a:spLocks noChangeArrowheads="1"/>
            </p:cNvSpPr>
            <p:nvPr/>
          </p:nvSpPr>
          <p:spPr bwMode="auto">
            <a:xfrm>
              <a:off x="4216" y="135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26" name="Rectangle 318"/>
            <p:cNvSpPr>
              <a:spLocks noChangeArrowheads="1"/>
            </p:cNvSpPr>
            <p:nvPr/>
          </p:nvSpPr>
          <p:spPr bwMode="auto">
            <a:xfrm>
              <a:off x="4230" y="1656"/>
              <a:ext cx="592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3027" name="Group 319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23043" name="AutoShape 320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5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44" name="AutoShape 321"/>
              <p:cNvSpPr>
                <a:spLocks noChangeArrowheads="1"/>
              </p:cNvSpPr>
              <p:nvPr/>
            </p:nvSpPr>
            <p:spPr bwMode="auto">
              <a:xfrm>
                <a:off x="634" y="2585"/>
                <a:ext cx="690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3028" name="Freeform 322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3029" name="Group 323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23041" name="AutoShape 324"/>
              <p:cNvSpPr>
                <a:spLocks noChangeArrowheads="1"/>
              </p:cNvSpPr>
              <p:nvPr/>
            </p:nvSpPr>
            <p:spPr bwMode="auto">
              <a:xfrm>
                <a:off x="629" y="2568"/>
                <a:ext cx="702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42" name="AutoShape 325"/>
              <p:cNvSpPr>
                <a:spLocks noChangeArrowheads="1"/>
              </p:cNvSpPr>
              <p:nvPr/>
            </p:nvSpPr>
            <p:spPr bwMode="auto">
              <a:xfrm>
                <a:off x="634" y="2584"/>
                <a:ext cx="672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3030" name="Rectangle 326"/>
            <p:cNvSpPr>
              <a:spLocks noChangeArrowheads="1"/>
            </p:cNvSpPr>
            <p:nvPr/>
          </p:nvSpPr>
          <p:spPr bwMode="auto">
            <a:xfrm>
              <a:off x="5248" y="429"/>
              <a:ext cx="71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31" name="Freeform 327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32" name="Freeform 328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33" name="Oval 329"/>
            <p:cNvSpPr>
              <a:spLocks noChangeArrowheads="1"/>
            </p:cNvSpPr>
            <p:nvPr/>
          </p:nvSpPr>
          <p:spPr bwMode="auto">
            <a:xfrm>
              <a:off x="5518" y="2612"/>
              <a:ext cx="47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34" name="Freeform 330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35" name="AutoShape 331"/>
            <p:cNvSpPr>
              <a:spLocks noChangeArrowheads="1"/>
            </p:cNvSpPr>
            <p:nvPr/>
          </p:nvSpPr>
          <p:spPr bwMode="auto">
            <a:xfrm>
              <a:off x="4140" y="2676"/>
              <a:ext cx="1198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36" name="AutoShape 332"/>
            <p:cNvSpPr>
              <a:spLocks noChangeArrowheads="1"/>
            </p:cNvSpPr>
            <p:nvPr/>
          </p:nvSpPr>
          <p:spPr bwMode="auto">
            <a:xfrm>
              <a:off x="4206" y="2713"/>
              <a:ext cx="1070" cy="8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37" name="Oval 333"/>
            <p:cNvSpPr>
              <a:spLocks noChangeArrowheads="1"/>
            </p:cNvSpPr>
            <p:nvPr/>
          </p:nvSpPr>
          <p:spPr bwMode="auto">
            <a:xfrm>
              <a:off x="4306" y="2384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38" name="Oval 334"/>
            <p:cNvSpPr>
              <a:spLocks noChangeArrowheads="1"/>
            </p:cNvSpPr>
            <p:nvPr/>
          </p:nvSpPr>
          <p:spPr bwMode="auto">
            <a:xfrm>
              <a:off x="4486" y="2384"/>
              <a:ext cx="161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39" name="Oval 335"/>
            <p:cNvSpPr>
              <a:spLocks noChangeArrowheads="1"/>
            </p:cNvSpPr>
            <p:nvPr/>
          </p:nvSpPr>
          <p:spPr bwMode="auto">
            <a:xfrm>
              <a:off x="4661" y="2379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40" name="Rectangle 336"/>
            <p:cNvSpPr>
              <a:spLocks noChangeArrowheads="1"/>
            </p:cNvSpPr>
            <p:nvPr/>
          </p:nvSpPr>
          <p:spPr bwMode="auto">
            <a:xfrm>
              <a:off x="5063" y="1837"/>
              <a:ext cx="85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2888" name="Group 337"/>
          <p:cNvGrpSpPr>
            <a:grpSpLocks/>
          </p:cNvGrpSpPr>
          <p:nvPr/>
        </p:nvGrpSpPr>
        <p:grpSpPr bwMode="auto">
          <a:xfrm>
            <a:off x="4929188" y="1839913"/>
            <a:ext cx="477837" cy="715962"/>
            <a:chOff x="4140" y="429"/>
            <a:chExt cx="1425" cy="2396"/>
          </a:xfrm>
        </p:grpSpPr>
        <p:sp>
          <p:nvSpPr>
            <p:cNvPr id="122985" name="Freeform 338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86" name="Rectangle 339"/>
            <p:cNvSpPr>
              <a:spLocks noChangeArrowheads="1"/>
            </p:cNvSpPr>
            <p:nvPr/>
          </p:nvSpPr>
          <p:spPr bwMode="auto">
            <a:xfrm>
              <a:off x="4206" y="429"/>
              <a:ext cx="1046" cy="2284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87" name="Freeform 340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88" name="Freeform 341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89" name="Rectangle 342"/>
            <p:cNvSpPr>
              <a:spLocks noChangeArrowheads="1"/>
            </p:cNvSpPr>
            <p:nvPr/>
          </p:nvSpPr>
          <p:spPr bwMode="auto">
            <a:xfrm>
              <a:off x="4211" y="695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2990" name="Group 343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23015" name="AutoShape 344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1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16" name="AutoShape 345"/>
              <p:cNvSpPr>
                <a:spLocks noChangeArrowheads="1"/>
              </p:cNvSpPr>
              <p:nvPr/>
            </p:nvSpPr>
            <p:spPr bwMode="auto">
              <a:xfrm>
                <a:off x="634" y="2583"/>
                <a:ext cx="685" cy="107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2991" name="Rectangle 346"/>
            <p:cNvSpPr>
              <a:spLocks noChangeArrowheads="1"/>
            </p:cNvSpPr>
            <p:nvPr/>
          </p:nvSpPr>
          <p:spPr bwMode="auto">
            <a:xfrm>
              <a:off x="4225" y="101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2992" name="Group 347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23013" name="AutoShape 348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7" cy="14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14" name="AutoShape 349"/>
              <p:cNvSpPr>
                <a:spLocks noChangeArrowheads="1"/>
              </p:cNvSpPr>
              <p:nvPr/>
            </p:nvSpPr>
            <p:spPr bwMode="auto">
              <a:xfrm>
                <a:off x="630" y="2583"/>
                <a:ext cx="691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2993" name="Rectangle 350"/>
            <p:cNvSpPr>
              <a:spLocks noChangeArrowheads="1"/>
            </p:cNvSpPr>
            <p:nvPr/>
          </p:nvSpPr>
          <p:spPr bwMode="auto">
            <a:xfrm>
              <a:off x="4216" y="135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94" name="Rectangle 351"/>
            <p:cNvSpPr>
              <a:spLocks noChangeArrowheads="1"/>
            </p:cNvSpPr>
            <p:nvPr/>
          </p:nvSpPr>
          <p:spPr bwMode="auto">
            <a:xfrm>
              <a:off x="4230" y="1656"/>
              <a:ext cx="592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2995" name="Group 352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23011" name="AutoShape 353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5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12" name="AutoShape 354"/>
              <p:cNvSpPr>
                <a:spLocks noChangeArrowheads="1"/>
              </p:cNvSpPr>
              <p:nvPr/>
            </p:nvSpPr>
            <p:spPr bwMode="auto">
              <a:xfrm>
                <a:off x="634" y="2585"/>
                <a:ext cx="690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2996" name="Freeform 355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2997" name="Group 356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23009" name="AutoShape 357"/>
              <p:cNvSpPr>
                <a:spLocks noChangeArrowheads="1"/>
              </p:cNvSpPr>
              <p:nvPr/>
            </p:nvSpPr>
            <p:spPr bwMode="auto">
              <a:xfrm>
                <a:off x="629" y="2568"/>
                <a:ext cx="702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3010" name="AutoShape 358"/>
              <p:cNvSpPr>
                <a:spLocks noChangeArrowheads="1"/>
              </p:cNvSpPr>
              <p:nvPr/>
            </p:nvSpPr>
            <p:spPr bwMode="auto">
              <a:xfrm>
                <a:off x="634" y="2584"/>
                <a:ext cx="672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2998" name="Rectangle 359"/>
            <p:cNvSpPr>
              <a:spLocks noChangeArrowheads="1"/>
            </p:cNvSpPr>
            <p:nvPr/>
          </p:nvSpPr>
          <p:spPr bwMode="auto">
            <a:xfrm>
              <a:off x="5248" y="429"/>
              <a:ext cx="71" cy="229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99" name="Freeform 360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00" name="Freeform 361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01" name="Oval 362"/>
            <p:cNvSpPr>
              <a:spLocks noChangeArrowheads="1"/>
            </p:cNvSpPr>
            <p:nvPr/>
          </p:nvSpPr>
          <p:spPr bwMode="auto">
            <a:xfrm>
              <a:off x="5518" y="2612"/>
              <a:ext cx="47" cy="9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02" name="Freeform 363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03" name="AutoShape 364"/>
            <p:cNvSpPr>
              <a:spLocks noChangeArrowheads="1"/>
            </p:cNvSpPr>
            <p:nvPr/>
          </p:nvSpPr>
          <p:spPr bwMode="auto">
            <a:xfrm>
              <a:off x="4140" y="2676"/>
              <a:ext cx="1198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04" name="AutoShape 365"/>
            <p:cNvSpPr>
              <a:spLocks noChangeArrowheads="1"/>
            </p:cNvSpPr>
            <p:nvPr/>
          </p:nvSpPr>
          <p:spPr bwMode="auto">
            <a:xfrm>
              <a:off x="4206" y="2713"/>
              <a:ext cx="1070" cy="8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05" name="Oval 366"/>
            <p:cNvSpPr>
              <a:spLocks noChangeArrowheads="1"/>
            </p:cNvSpPr>
            <p:nvPr/>
          </p:nvSpPr>
          <p:spPr bwMode="auto">
            <a:xfrm>
              <a:off x="4306" y="2384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06" name="Oval 367"/>
            <p:cNvSpPr>
              <a:spLocks noChangeArrowheads="1"/>
            </p:cNvSpPr>
            <p:nvPr/>
          </p:nvSpPr>
          <p:spPr bwMode="auto">
            <a:xfrm>
              <a:off x="4486" y="2384"/>
              <a:ext cx="161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07" name="Oval 368"/>
            <p:cNvSpPr>
              <a:spLocks noChangeArrowheads="1"/>
            </p:cNvSpPr>
            <p:nvPr/>
          </p:nvSpPr>
          <p:spPr bwMode="auto">
            <a:xfrm>
              <a:off x="4661" y="2379"/>
              <a:ext cx="161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3008" name="Rectangle 369"/>
            <p:cNvSpPr>
              <a:spLocks noChangeArrowheads="1"/>
            </p:cNvSpPr>
            <p:nvPr/>
          </p:nvSpPr>
          <p:spPr bwMode="auto">
            <a:xfrm>
              <a:off x="5063" y="1837"/>
              <a:ext cx="85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122889" name="Line 9"/>
          <p:cNvSpPr>
            <a:spLocks noChangeShapeType="1"/>
          </p:cNvSpPr>
          <p:nvPr/>
        </p:nvSpPr>
        <p:spPr bwMode="auto">
          <a:xfrm>
            <a:off x="5927725" y="2606675"/>
            <a:ext cx="1123950" cy="79057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2890" name="Group 19"/>
          <p:cNvGrpSpPr>
            <a:grpSpLocks/>
          </p:cNvGrpSpPr>
          <p:nvPr/>
        </p:nvGrpSpPr>
        <p:grpSpPr bwMode="auto">
          <a:xfrm>
            <a:off x="7089775" y="2986088"/>
            <a:ext cx="809625" cy="1049337"/>
            <a:chOff x="4296" y="2627"/>
            <a:chExt cx="510" cy="661"/>
          </a:xfrm>
        </p:grpSpPr>
        <p:sp>
          <p:nvSpPr>
            <p:cNvPr id="122970" name="Rectangle 20"/>
            <p:cNvSpPr>
              <a:spLocks noChangeArrowheads="1"/>
            </p:cNvSpPr>
            <p:nvPr/>
          </p:nvSpPr>
          <p:spPr bwMode="auto">
            <a:xfrm>
              <a:off x="4296" y="2652"/>
              <a:ext cx="510" cy="636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71" name="Text Box 21"/>
            <p:cNvSpPr txBox="1">
              <a:spLocks noChangeArrowheads="1"/>
            </p:cNvSpPr>
            <p:nvPr/>
          </p:nvSpPr>
          <p:spPr bwMode="auto">
            <a:xfrm>
              <a:off x="4304" y="2627"/>
              <a:ext cx="47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mail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server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72" name="Rectangle 22"/>
            <p:cNvSpPr>
              <a:spLocks noChangeArrowheads="1"/>
            </p:cNvSpPr>
            <p:nvPr/>
          </p:nvSpPr>
          <p:spPr bwMode="auto">
            <a:xfrm>
              <a:off x="4320" y="3006"/>
              <a:ext cx="450" cy="120"/>
            </a:xfrm>
            <a:prstGeom prst="rect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73" name="Line 23"/>
            <p:cNvSpPr>
              <a:spLocks noChangeShapeType="1"/>
            </p:cNvSpPr>
            <p:nvPr/>
          </p:nvSpPr>
          <p:spPr bwMode="auto">
            <a:xfrm>
              <a:off x="4369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74" name="Line 24"/>
            <p:cNvSpPr>
              <a:spLocks noChangeShapeType="1"/>
            </p:cNvSpPr>
            <p:nvPr/>
          </p:nvSpPr>
          <p:spPr bwMode="auto">
            <a:xfrm>
              <a:off x="4478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75" name="Line 25"/>
            <p:cNvSpPr>
              <a:spLocks noChangeShapeType="1"/>
            </p:cNvSpPr>
            <p:nvPr/>
          </p:nvSpPr>
          <p:spPr bwMode="auto">
            <a:xfrm>
              <a:off x="4533" y="3035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76" name="Line 26"/>
            <p:cNvSpPr>
              <a:spLocks noChangeShapeType="1"/>
            </p:cNvSpPr>
            <p:nvPr/>
          </p:nvSpPr>
          <p:spPr bwMode="auto">
            <a:xfrm>
              <a:off x="4590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77" name="Line 27"/>
            <p:cNvSpPr>
              <a:spLocks noChangeShapeType="1"/>
            </p:cNvSpPr>
            <p:nvPr/>
          </p:nvSpPr>
          <p:spPr bwMode="auto">
            <a:xfrm>
              <a:off x="4651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78" name="Line 28"/>
            <p:cNvSpPr>
              <a:spLocks noChangeShapeType="1"/>
            </p:cNvSpPr>
            <p:nvPr/>
          </p:nvSpPr>
          <p:spPr bwMode="auto">
            <a:xfrm>
              <a:off x="4707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79" name="Line 29"/>
            <p:cNvSpPr>
              <a:spLocks noChangeShapeType="1"/>
            </p:cNvSpPr>
            <p:nvPr/>
          </p:nvSpPr>
          <p:spPr bwMode="auto">
            <a:xfrm>
              <a:off x="4422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80" name="Rectangle 30"/>
            <p:cNvSpPr>
              <a:spLocks noChangeArrowheads="1"/>
            </p:cNvSpPr>
            <p:nvPr/>
          </p:nvSpPr>
          <p:spPr bwMode="auto">
            <a:xfrm>
              <a:off x="4328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81" name="Rectangle 31"/>
            <p:cNvSpPr>
              <a:spLocks noChangeArrowheads="1"/>
            </p:cNvSpPr>
            <p:nvPr/>
          </p:nvSpPr>
          <p:spPr bwMode="auto">
            <a:xfrm>
              <a:off x="4414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82" name="Rectangle 32"/>
            <p:cNvSpPr>
              <a:spLocks noChangeArrowheads="1"/>
            </p:cNvSpPr>
            <p:nvPr/>
          </p:nvSpPr>
          <p:spPr bwMode="auto">
            <a:xfrm>
              <a:off x="4500" y="3172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83" name="Rectangle 33"/>
            <p:cNvSpPr>
              <a:spLocks noChangeArrowheads="1"/>
            </p:cNvSpPr>
            <p:nvPr/>
          </p:nvSpPr>
          <p:spPr bwMode="auto">
            <a:xfrm>
              <a:off x="4597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84" name="Rectangle 34"/>
            <p:cNvSpPr>
              <a:spLocks noChangeArrowheads="1"/>
            </p:cNvSpPr>
            <p:nvPr/>
          </p:nvSpPr>
          <p:spPr bwMode="auto">
            <a:xfrm>
              <a:off x="4693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2891" name="Group 60"/>
          <p:cNvGrpSpPr>
            <a:grpSpLocks/>
          </p:cNvGrpSpPr>
          <p:nvPr/>
        </p:nvGrpSpPr>
        <p:grpSpPr bwMode="auto">
          <a:xfrm>
            <a:off x="5089525" y="4386263"/>
            <a:ext cx="809625" cy="1049337"/>
            <a:chOff x="4296" y="2627"/>
            <a:chExt cx="510" cy="661"/>
          </a:xfrm>
        </p:grpSpPr>
        <p:sp>
          <p:nvSpPr>
            <p:cNvPr id="122955" name="Rectangle 61"/>
            <p:cNvSpPr>
              <a:spLocks noChangeArrowheads="1"/>
            </p:cNvSpPr>
            <p:nvPr/>
          </p:nvSpPr>
          <p:spPr bwMode="auto">
            <a:xfrm>
              <a:off x="4296" y="2652"/>
              <a:ext cx="510" cy="636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56" name="Text Box 62"/>
            <p:cNvSpPr txBox="1">
              <a:spLocks noChangeArrowheads="1"/>
            </p:cNvSpPr>
            <p:nvPr/>
          </p:nvSpPr>
          <p:spPr bwMode="auto">
            <a:xfrm>
              <a:off x="4304" y="2627"/>
              <a:ext cx="47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mail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server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57" name="Rectangle 63"/>
            <p:cNvSpPr>
              <a:spLocks noChangeArrowheads="1"/>
            </p:cNvSpPr>
            <p:nvPr/>
          </p:nvSpPr>
          <p:spPr bwMode="auto">
            <a:xfrm>
              <a:off x="4320" y="3006"/>
              <a:ext cx="450" cy="120"/>
            </a:xfrm>
            <a:prstGeom prst="rect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58" name="Line 64"/>
            <p:cNvSpPr>
              <a:spLocks noChangeShapeType="1"/>
            </p:cNvSpPr>
            <p:nvPr/>
          </p:nvSpPr>
          <p:spPr bwMode="auto">
            <a:xfrm>
              <a:off x="4369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59" name="Line 65"/>
            <p:cNvSpPr>
              <a:spLocks noChangeShapeType="1"/>
            </p:cNvSpPr>
            <p:nvPr/>
          </p:nvSpPr>
          <p:spPr bwMode="auto">
            <a:xfrm>
              <a:off x="4478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60" name="Line 66"/>
            <p:cNvSpPr>
              <a:spLocks noChangeShapeType="1"/>
            </p:cNvSpPr>
            <p:nvPr/>
          </p:nvSpPr>
          <p:spPr bwMode="auto">
            <a:xfrm>
              <a:off x="4533" y="3035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61" name="Line 67"/>
            <p:cNvSpPr>
              <a:spLocks noChangeShapeType="1"/>
            </p:cNvSpPr>
            <p:nvPr/>
          </p:nvSpPr>
          <p:spPr bwMode="auto">
            <a:xfrm>
              <a:off x="4590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62" name="Line 68"/>
            <p:cNvSpPr>
              <a:spLocks noChangeShapeType="1"/>
            </p:cNvSpPr>
            <p:nvPr/>
          </p:nvSpPr>
          <p:spPr bwMode="auto">
            <a:xfrm>
              <a:off x="4651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63" name="Line 69"/>
            <p:cNvSpPr>
              <a:spLocks noChangeShapeType="1"/>
            </p:cNvSpPr>
            <p:nvPr/>
          </p:nvSpPr>
          <p:spPr bwMode="auto">
            <a:xfrm>
              <a:off x="4707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64" name="Line 70"/>
            <p:cNvSpPr>
              <a:spLocks noChangeShapeType="1"/>
            </p:cNvSpPr>
            <p:nvPr/>
          </p:nvSpPr>
          <p:spPr bwMode="auto">
            <a:xfrm>
              <a:off x="4422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65" name="Rectangle 71"/>
            <p:cNvSpPr>
              <a:spLocks noChangeArrowheads="1"/>
            </p:cNvSpPr>
            <p:nvPr/>
          </p:nvSpPr>
          <p:spPr bwMode="auto">
            <a:xfrm>
              <a:off x="4328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66" name="Rectangle 72"/>
            <p:cNvSpPr>
              <a:spLocks noChangeArrowheads="1"/>
            </p:cNvSpPr>
            <p:nvPr/>
          </p:nvSpPr>
          <p:spPr bwMode="auto">
            <a:xfrm>
              <a:off x="4414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67" name="Rectangle 73"/>
            <p:cNvSpPr>
              <a:spLocks noChangeArrowheads="1"/>
            </p:cNvSpPr>
            <p:nvPr/>
          </p:nvSpPr>
          <p:spPr bwMode="auto">
            <a:xfrm>
              <a:off x="4500" y="3172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68" name="Rectangle 74"/>
            <p:cNvSpPr>
              <a:spLocks noChangeArrowheads="1"/>
            </p:cNvSpPr>
            <p:nvPr/>
          </p:nvSpPr>
          <p:spPr bwMode="auto">
            <a:xfrm>
              <a:off x="4597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69" name="Rectangle 75"/>
            <p:cNvSpPr>
              <a:spLocks noChangeArrowheads="1"/>
            </p:cNvSpPr>
            <p:nvPr/>
          </p:nvSpPr>
          <p:spPr bwMode="auto">
            <a:xfrm>
              <a:off x="4693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2892" name="Group 96"/>
          <p:cNvGrpSpPr>
            <a:grpSpLocks/>
          </p:cNvGrpSpPr>
          <p:nvPr/>
        </p:nvGrpSpPr>
        <p:grpSpPr bwMode="auto">
          <a:xfrm>
            <a:off x="5089525" y="2138363"/>
            <a:ext cx="809625" cy="1049337"/>
            <a:chOff x="4296" y="2627"/>
            <a:chExt cx="510" cy="661"/>
          </a:xfrm>
        </p:grpSpPr>
        <p:sp>
          <p:nvSpPr>
            <p:cNvPr id="122940" name="Rectangle 97"/>
            <p:cNvSpPr>
              <a:spLocks noChangeArrowheads="1"/>
            </p:cNvSpPr>
            <p:nvPr/>
          </p:nvSpPr>
          <p:spPr bwMode="auto">
            <a:xfrm>
              <a:off x="4296" y="2652"/>
              <a:ext cx="510" cy="636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41" name="Text Box 98"/>
            <p:cNvSpPr txBox="1">
              <a:spLocks noChangeArrowheads="1"/>
            </p:cNvSpPr>
            <p:nvPr/>
          </p:nvSpPr>
          <p:spPr bwMode="auto">
            <a:xfrm>
              <a:off x="4304" y="2627"/>
              <a:ext cx="47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mail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server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42" name="Rectangle 99"/>
            <p:cNvSpPr>
              <a:spLocks noChangeArrowheads="1"/>
            </p:cNvSpPr>
            <p:nvPr/>
          </p:nvSpPr>
          <p:spPr bwMode="auto">
            <a:xfrm>
              <a:off x="4320" y="3006"/>
              <a:ext cx="450" cy="120"/>
            </a:xfrm>
            <a:prstGeom prst="rect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43" name="Line 100"/>
            <p:cNvSpPr>
              <a:spLocks noChangeShapeType="1"/>
            </p:cNvSpPr>
            <p:nvPr/>
          </p:nvSpPr>
          <p:spPr bwMode="auto">
            <a:xfrm>
              <a:off x="4369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44" name="Line 101"/>
            <p:cNvSpPr>
              <a:spLocks noChangeShapeType="1"/>
            </p:cNvSpPr>
            <p:nvPr/>
          </p:nvSpPr>
          <p:spPr bwMode="auto">
            <a:xfrm>
              <a:off x="4478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45" name="Line 102"/>
            <p:cNvSpPr>
              <a:spLocks noChangeShapeType="1"/>
            </p:cNvSpPr>
            <p:nvPr/>
          </p:nvSpPr>
          <p:spPr bwMode="auto">
            <a:xfrm>
              <a:off x="4533" y="3035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46" name="Line 103"/>
            <p:cNvSpPr>
              <a:spLocks noChangeShapeType="1"/>
            </p:cNvSpPr>
            <p:nvPr/>
          </p:nvSpPr>
          <p:spPr bwMode="auto">
            <a:xfrm>
              <a:off x="4590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47" name="Line 104"/>
            <p:cNvSpPr>
              <a:spLocks noChangeShapeType="1"/>
            </p:cNvSpPr>
            <p:nvPr/>
          </p:nvSpPr>
          <p:spPr bwMode="auto">
            <a:xfrm>
              <a:off x="4651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48" name="Line 105"/>
            <p:cNvSpPr>
              <a:spLocks noChangeShapeType="1"/>
            </p:cNvSpPr>
            <p:nvPr/>
          </p:nvSpPr>
          <p:spPr bwMode="auto">
            <a:xfrm>
              <a:off x="4707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49" name="Line 106"/>
            <p:cNvSpPr>
              <a:spLocks noChangeShapeType="1"/>
            </p:cNvSpPr>
            <p:nvPr/>
          </p:nvSpPr>
          <p:spPr bwMode="auto">
            <a:xfrm>
              <a:off x="4422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50" name="Rectangle 107"/>
            <p:cNvSpPr>
              <a:spLocks noChangeArrowheads="1"/>
            </p:cNvSpPr>
            <p:nvPr/>
          </p:nvSpPr>
          <p:spPr bwMode="auto">
            <a:xfrm>
              <a:off x="4328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51" name="Rectangle 108"/>
            <p:cNvSpPr>
              <a:spLocks noChangeArrowheads="1"/>
            </p:cNvSpPr>
            <p:nvPr/>
          </p:nvSpPr>
          <p:spPr bwMode="auto">
            <a:xfrm>
              <a:off x="4414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52" name="Rectangle 109"/>
            <p:cNvSpPr>
              <a:spLocks noChangeArrowheads="1"/>
            </p:cNvSpPr>
            <p:nvPr/>
          </p:nvSpPr>
          <p:spPr bwMode="auto">
            <a:xfrm>
              <a:off x="4500" y="3172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53" name="Rectangle 110"/>
            <p:cNvSpPr>
              <a:spLocks noChangeArrowheads="1"/>
            </p:cNvSpPr>
            <p:nvPr/>
          </p:nvSpPr>
          <p:spPr bwMode="auto">
            <a:xfrm>
              <a:off x="4597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54" name="Rectangle 111"/>
            <p:cNvSpPr>
              <a:spLocks noChangeArrowheads="1"/>
            </p:cNvSpPr>
            <p:nvPr/>
          </p:nvSpPr>
          <p:spPr bwMode="auto">
            <a:xfrm>
              <a:off x="4693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122893" name="Line 117"/>
          <p:cNvSpPr>
            <a:spLocks noChangeShapeType="1"/>
          </p:cNvSpPr>
          <p:nvPr/>
        </p:nvSpPr>
        <p:spPr bwMode="auto">
          <a:xfrm flipV="1">
            <a:off x="5927725" y="3730625"/>
            <a:ext cx="1123950" cy="108585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894" name="Line 118"/>
          <p:cNvSpPr>
            <a:spLocks noChangeShapeType="1"/>
          </p:cNvSpPr>
          <p:nvPr/>
        </p:nvSpPr>
        <p:spPr bwMode="auto">
          <a:xfrm flipH="1" flipV="1">
            <a:off x="5184775" y="3206750"/>
            <a:ext cx="0" cy="124777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2895" name="Group 119"/>
          <p:cNvGrpSpPr>
            <a:grpSpLocks/>
          </p:cNvGrpSpPr>
          <p:nvPr/>
        </p:nvGrpSpPr>
        <p:grpSpPr bwMode="auto">
          <a:xfrm>
            <a:off x="6024563" y="4024313"/>
            <a:ext cx="1031875" cy="457200"/>
            <a:chOff x="3745" y="2537"/>
            <a:chExt cx="650" cy="288"/>
          </a:xfrm>
        </p:grpSpPr>
        <p:sp>
          <p:nvSpPr>
            <p:cNvPr id="122938" name="Rectangle 120"/>
            <p:cNvSpPr>
              <a:spLocks noChangeArrowheads="1"/>
            </p:cNvSpPr>
            <p:nvPr/>
          </p:nvSpPr>
          <p:spPr bwMode="auto">
            <a:xfrm>
              <a:off x="3798" y="2580"/>
              <a:ext cx="540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39" name="Text Box 121"/>
            <p:cNvSpPr txBox="1">
              <a:spLocks noChangeArrowheads="1"/>
            </p:cNvSpPr>
            <p:nvPr/>
          </p:nvSpPr>
          <p:spPr bwMode="auto">
            <a:xfrm>
              <a:off x="3745" y="2537"/>
              <a:ext cx="65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SMTP</a:t>
              </a:r>
            </a:p>
          </p:txBody>
        </p:sp>
      </p:grpSp>
      <p:grpSp>
        <p:nvGrpSpPr>
          <p:cNvPr id="122896" name="Group 122"/>
          <p:cNvGrpSpPr>
            <a:grpSpLocks/>
          </p:cNvGrpSpPr>
          <p:nvPr/>
        </p:nvGrpSpPr>
        <p:grpSpPr bwMode="auto">
          <a:xfrm>
            <a:off x="5986463" y="2767013"/>
            <a:ext cx="1031875" cy="457200"/>
            <a:chOff x="3745" y="2537"/>
            <a:chExt cx="650" cy="288"/>
          </a:xfrm>
        </p:grpSpPr>
        <p:sp>
          <p:nvSpPr>
            <p:cNvPr id="122936" name="Rectangle 123"/>
            <p:cNvSpPr>
              <a:spLocks noChangeArrowheads="1"/>
            </p:cNvSpPr>
            <p:nvPr/>
          </p:nvSpPr>
          <p:spPr bwMode="auto">
            <a:xfrm>
              <a:off x="3798" y="2580"/>
              <a:ext cx="540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37" name="Text Box 124"/>
            <p:cNvSpPr txBox="1">
              <a:spLocks noChangeArrowheads="1"/>
            </p:cNvSpPr>
            <p:nvPr/>
          </p:nvSpPr>
          <p:spPr bwMode="auto">
            <a:xfrm>
              <a:off x="3745" y="2537"/>
              <a:ext cx="65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SMTP</a:t>
              </a:r>
            </a:p>
          </p:txBody>
        </p:sp>
      </p:grpSp>
      <p:grpSp>
        <p:nvGrpSpPr>
          <p:cNvPr id="122897" name="Group 125"/>
          <p:cNvGrpSpPr>
            <a:grpSpLocks/>
          </p:cNvGrpSpPr>
          <p:nvPr/>
        </p:nvGrpSpPr>
        <p:grpSpPr bwMode="auto">
          <a:xfrm>
            <a:off x="4662488" y="3481388"/>
            <a:ext cx="1031875" cy="457200"/>
            <a:chOff x="3745" y="2537"/>
            <a:chExt cx="650" cy="288"/>
          </a:xfrm>
        </p:grpSpPr>
        <p:sp>
          <p:nvSpPr>
            <p:cNvPr id="122934" name="Rectangle 126"/>
            <p:cNvSpPr>
              <a:spLocks noChangeArrowheads="1"/>
            </p:cNvSpPr>
            <p:nvPr/>
          </p:nvSpPr>
          <p:spPr bwMode="auto">
            <a:xfrm>
              <a:off x="3798" y="2580"/>
              <a:ext cx="540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35" name="Text Box 127"/>
            <p:cNvSpPr txBox="1">
              <a:spLocks noChangeArrowheads="1"/>
            </p:cNvSpPr>
            <p:nvPr/>
          </p:nvSpPr>
          <p:spPr bwMode="auto">
            <a:xfrm>
              <a:off x="3745" y="2537"/>
              <a:ext cx="65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SMTP</a:t>
              </a:r>
            </a:p>
          </p:txBody>
        </p:sp>
      </p:grpSp>
      <p:grpSp>
        <p:nvGrpSpPr>
          <p:cNvPr id="122898" name="Group 430"/>
          <p:cNvGrpSpPr>
            <a:grpSpLocks/>
          </p:cNvGrpSpPr>
          <p:nvPr/>
        </p:nvGrpSpPr>
        <p:grpSpPr bwMode="auto">
          <a:xfrm>
            <a:off x="5694363" y="1406525"/>
            <a:ext cx="912812" cy="1054100"/>
            <a:chOff x="3574" y="550"/>
            <a:chExt cx="575" cy="664"/>
          </a:xfrm>
        </p:grpSpPr>
        <p:grpSp>
          <p:nvGrpSpPr>
            <p:cNvPr id="122929" name="Group 431"/>
            <p:cNvGrpSpPr>
              <a:grpSpLocks/>
            </p:cNvGrpSpPr>
            <p:nvPr/>
          </p:nvGrpSpPr>
          <p:grpSpPr bwMode="auto">
            <a:xfrm>
              <a:off x="3588" y="692"/>
              <a:ext cx="561" cy="522"/>
              <a:chOff x="-44" y="1473"/>
              <a:chExt cx="981" cy="1105"/>
            </a:xfrm>
          </p:grpSpPr>
          <p:pic>
            <p:nvPicPr>
              <p:cNvPr id="122932" name="Picture 432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2933" name="Freeform 433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24164 w 356"/>
                  <a:gd name="T3" fmla="*/ 1678 h 368"/>
                  <a:gd name="T4" fmla="*/ 28666 w 356"/>
                  <a:gd name="T5" fmla="*/ 34959 h 368"/>
                  <a:gd name="T6" fmla="*/ 6318 w 356"/>
                  <a:gd name="T7" fmla="*/ 43721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2930" name="Rectangle 115"/>
            <p:cNvSpPr>
              <a:spLocks noChangeArrowheads="1"/>
            </p:cNvSpPr>
            <p:nvPr/>
          </p:nvSpPr>
          <p:spPr bwMode="auto">
            <a:xfrm>
              <a:off x="3611" y="576"/>
              <a:ext cx="381" cy="330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31" name="Text Box 116"/>
            <p:cNvSpPr txBox="1">
              <a:spLocks noChangeArrowheads="1"/>
            </p:cNvSpPr>
            <p:nvPr/>
          </p:nvSpPr>
          <p:spPr bwMode="auto">
            <a:xfrm>
              <a:off x="3574" y="550"/>
              <a:ext cx="43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agent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2899" name="Group 436"/>
          <p:cNvGrpSpPr>
            <a:grpSpLocks/>
          </p:cNvGrpSpPr>
          <p:nvPr/>
        </p:nvGrpSpPr>
        <p:grpSpPr bwMode="auto">
          <a:xfrm>
            <a:off x="7731125" y="2222500"/>
            <a:ext cx="912813" cy="1054100"/>
            <a:chOff x="3574" y="550"/>
            <a:chExt cx="575" cy="664"/>
          </a:xfrm>
        </p:grpSpPr>
        <p:grpSp>
          <p:nvGrpSpPr>
            <p:cNvPr id="122924" name="Group 437"/>
            <p:cNvGrpSpPr>
              <a:grpSpLocks/>
            </p:cNvGrpSpPr>
            <p:nvPr/>
          </p:nvGrpSpPr>
          <p:grpSpPr bwMode="auto">
            <a:xfrm>
              <a:off x="3588" y="692"/>
              <a:ext cx="561" cy="522"/>
              <a:chOff x="-44" y="1473"/>
              <a:chExt cx="981" cy="1105"/>
            </a:xfrm>
          </p:grpSpPr>
          <p:pic>
            <p:nvPicPr>
              <p:cNvPr id="122927" name="Picture 438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2928" name="Freeform 439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24164 w 356"/>
                  <a:gd name="T3" fmla="*/ 1678 h 368"/>
                  <a:gd name="T4" fmla="*/ 28666 w 356"/>
                  <a:gd name="T5" fmla="*/ 34959 h 368"/>
                  <a:gd name="T6" fmla="*/ 6318 w 356"/>
                  <a:gd name="T7" fmla="*/ 43721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2925" name="Rectangle 115"/>
            <p:cNvSpPr>
              <a:spLocks noChangeArrowheads="1"/>
            </p:cNvSpPr>
            <p:nvPr/>
          </p:nvSpPr>
          <p:spPr bwMode="auto">
            <a:xfrm>
              <a:off x="3611" y="576"/>
              <a:ext cx="381" cy="330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26" name="Text Box 116"/>
            <p:cNvSpPr txBox="1">
              <a:spLocks noChangeArrowheads="1"/>
            </p:cNvSpPr>
            <p:nvPr/>
          </p:nvSpPr>
          <p:spPr bwMode="auto">
            <a:xfrm>
              <a:off x="3574" y="550"/>
              <a:ext cx="43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agent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2900" name="Group 442"/>
          <p:cNvGrpSpPr>
            <a:grpSpLocks/>
          </p:cNvGrpSpPr>
          <p:nvPr/>
        </p:nvGrpSpPr>
        <p:grpSpPr bwMode="auto">
          <a:xfrm>
            <a:off x="8067675" y="2984500"/>
            <a:ext cx="912813" cy="1054100"/>
            <a:chOff x="3574" y="550"/>
            <a:chExt cx="575" cy="664"/>
          </a:xfrm>
        </p:grpSpPr>
        <p:grpSp>
          <p:nvGrpSpPr>
            <p:cNvPr id="122919" name="Group 443"/>
            <p:cNvGrpSpPr>
              <a:grpSpLocks/>
            </p:cNvGrpSpPr>
            <p:nvPr/>
          </p:nvGrpSpPr>
          <p:grpSpPr bwMode="auto">
            <a:xfrm>
              <a:off x="3588" y="692"/>
              <a:ext cx="561" cy="522"/>
              <a:chOff x="-44" y="1473"/>
              <a:chExt cx="981" cy="1105"/>
            </a:xfrm>
          </p:grpSpPr>
          <p:pic>
            <p:nvPicPr>
              <p:cNvPr id="122922" name="Picture 444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2923" name="Freeform 445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24164 w 356"/>
                  <a:gd name="T3" fmla="*/ 1678 h 368"/>
                  <a:gd name="T4" fmla="*/ 28666 w 356"/>
                  <a:gd name="T5" fmla="*/ 34959 h 368"/>
                  <a:gd name="T6" fmla="*/ 6318 w 356"/>
                  <a:gd name="T7" fmla="*/ 43721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2920" name="Rectangle 115"/>
            <p:cNvSpPr>
              <a:spLocks noChangeArrowheads="1"/>
            </p:cNvSpPr>
            <p:nvPr/>
          </p:nvSpPr>
          <p:spPr bwMode="auto">
            <a:xfrm>
              <a:off x="3611" y="576"/>
              <a:ext cx="381" cy="330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21" name="Text Box 116"/>
            <p:cNvSpPr txBox="1">
              <a:spLocks noChangeArrowheads="1"/>
            </p:cNvSpPr>
            <p:nvPr/>
          </p:nvSpPr>
          <p:spPr bwMode="auto">
            <a:xfrm>
              <a:off x="3574" y="550"/>
              <a:ext cx="43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agent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2901" name="Group 448"/>
          <p:cNvGrpSpPr>
            <a:grpSpLocks/>
          </p:cNvGrpSpPr>
          <p:nvPr/>
        </p:nvGrpSpPr>
        <p:grpSpPr bwMode="auto">
          <a:xfrm>
            <a:off x="7935913" y="4032250"/>
            <a:ext cx="912812" cy="1054100"/>
            <a:chOff x="3574" y="550"/>
            <a:chExt cx="575" cy="664"/>
          </a:xfrm>
        </p:grpSpPr>
        <p:grpSp>
          <p:nvGrpSpPr>
            <p:cNvPr id="122914" name="Group 449"/>
            <p:cNvGrpSpPr>
              <a:grpSpLocks/>
            </p:cNvGrpSpPr>
            <p:nvPr/>
          </p:nvGrpSpPr>
          <p:grpSpPr bwMode="auto">
            <a:xfrm>
              <a:off x="3588" y="692"/>
              <a:ext cx="561" cy="522"/>
              <a:chOff x="-44" y="1473"/>
              <a:chExt cx="981" cy="1105"/>
            </a:xfrm>
          </p:grpSpPr>
          <p:pic>
            <p:nvPicPr>
              <p:cNvPr id="122917" name="Picture 450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2918" name="Freeform 451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24164 w 356"/>
                  <a:gd name="T3" fmla="*/ 1678 h 368"/>
                  <a:gd name="T4" fmla="*/ 28666 w 356"/>
                  <a:gd name="T5" fmla="*/ 34959 h 368"/>
                  <a:gd name="T6" fmla="*/ 6318 w 356"/>
                  <a:gd name="T7" fmla="*/ 43721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2915" name="Rectangle 115"/>
            <p:cNvSpPr>
              <a:spLocks noChangeArrowheads="1"/>
            </p:cNvSpPr>
            <p:nvPr/>
          </p:nvSpPr>
          <p:spPr bwMode="auto">
            <a:xfrm>
              <a:off x="3611" y="576"/>
              <a:ext cx="381" cy="330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16" name="Text Box 116"/>
            <p:cNvSpPr txBox="1">
              <a:spLocks noChangeArrowheads="1"/>
            </p:cNvSpPr>
            <p:nvPr/>
          </p:nvSpPr>
          <p:spPr bwMode="auto">
            <a:xfrm>
              <a:off x="3574" y="550"/>
              <a:ext cx="43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agent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2902" name="Group 454"/>
          <p:cNvGrpSpPr>
            <a:grpSpLocks/>
          </p:cNvGrpSpPr>
          <p:nvPr/>
        </p:nvGrpSpPr>
        <p:grpSpPr bwMode="auto">
          <a:xfrm>
            <a:off x="5324475" y="5470525"/>
            <a:ext cx="912813" cy="1054100"/>
            <a:chOff x="3574" y="550"/>
            <a:chExt cx="575" cy="664"/>
          </a:xfrm>
        </p:grpSpPr>
        <p:grpSp>
          <p:nvGrpSpPr>
            <p:cNvPr id="122909" name="Group 455"/>
            <p:cNvGrpSpPr>
              <a:grpSpLocks/>
            </p:cNvGrpSpPr>
            <p:nvPr/>
          </p:nvGrpSpPr>
          <p:grpSpPr bwMode="auto">
            <a:xfrm>
              <a:off x="3588" y="692"/>
              <a:ext cx="561" cy="522"/>
              <a:chOff x="-44" y="1473"/>
              <a:chExt cx="981" cy="1105"/>
            </a:xfrm>
          </p:grpSpPr>
          <p:pic>
            <p:nvPicPr>
              <p:cNvPr id="122912" name="Picture 456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2913" name="Freeform 457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24164 w 356"/>
                  <a:gd name="T3" fmla="*/ 1678 h 368"/>
                  <a:gd name="T4" fmla="*/ 28666 w 356"/>
                  <a:gd name="T5" fmla="*/ 34959 h 368"/>
                  <a:gd name="T6" fmla="*/ 6318 w 356"/>
                  <a:gd name="T7" fmla="*/ 43721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2910" name="Rectangle 115"/>
            <p:cNvSpPr>
              <a:spLocks noChangeArrowheads="1"/>
            </p:cNvSpPr>
            <p:nvPr/>
          </p:nvSpPr>
          <p:spPr bwMode="auto">
            <a:xfrm>
              <a:off x="3611" y="576"/>
              <a:ext cx="381" cy="330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11" name="Text Box 116"/>
            <p:cNvSpPr txBox="1">
              <a:spLocks noChangeArrowheads="1"/>
            </p:cNvSpPr>
            <p:nvPr/>
          </p:nvSpPr>
          <p:spPr bwMode="auto">
            <a:xfrm>
              <a:off x="3574" y="550"/>
              <a:ext cx="43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agent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2903" name="Group 460"/>
          <p:cNvGrpSpPr>
            <a:grpSpLocks/>
          </p:cNvGrpSpPr>
          <p:nvPr/>
        </p:nvGrpSpPr>
        <p:grpSpPr bwMode="auto">
          <a:xfrm>
            <a:off x="6053138" y="4851400"/>
            <a:ext cx="912812" cy="1054100"/>
            <a:chOff x="3574" y="550"/>
            <a:chExt cx="575" cy="664"/>
          </a:xfrm>
        </p:grpSpPr>
        <p:grpSp>
          <p:nvGrpSpPr>
            <p:cNvPr id="122904" name="Group 461"/>
            <p:cNvGrpSpPr>
              <a:grpSpLocks/>
            </p:cNvGrpSpPr>
            <p:nvPr/>
          </p:nvGrpSpPr>
          <p:grpSpPr bwMode="auto">
            <a:xfrm>
              <a:off x="3588" y="692"/>
              <a:ext cx="561" cy="522"/>
              <a:chOff x="-44" y="1473"/>
              <a:chExt cx="981" cy="1105"/>
            </a:xfrm>
          </p:grpSpPr>
          <p:pic>
            <p:nvPicPr>
              <p:cNvPr id="122907" name="Picture 462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2908" name="Freeform 463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24164 w 356"/>
                  <a:gd name="T3" fmla="*/ 1678 h 368"/>
                  <a:gd name="T4" fmla="*/ 28666 w 356"/>
                  <a:gd name="T5" fmla="*/ 34959 h 368"/>
                  <a:gd name="T6" fmla="*/ 6318 w 356"/>
                  <a:gd name="T7" fmla="*/ 43721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2905" name="Rectangle 115"/>
            <p:cNvSpPr>
              <a:spLocks noChangeArrowheads="1"/>
            </p:cNvSpPr>
            <p:nvPr/>
          </p:nvSpPr>
          <p:spPr bwMode="auto">
            <a:xfrm>
              <a:off x="3611" y="576"/>
              <a:ext cx="381" cy="330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2906" name="Text Box 116"/>
            <p:cNvSpPr txBox="1">
              <a:spLocks noChangeArrowheads="1"/>
            </p:cNvSpPr>
            <p:nvPr/>
          </p:nvSpPr>
          <p:spPr bwMode="auto">
            <a:xfrm>
              <a:off x="3574" y="550"/>
              <a:ext cx="43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agent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201" name="Rectangle 280"/>
          <p:cNvSpPr>
            <a:spLocks noChangeArrowheads="1"/>
          </p:cNvSpPr>
          <p:nvPr/>
        </p:nvSpPr>
        <p:spPr bwMode="auto">
          <a:xfrm>
            <a:off x="6962775" y="628650"/>
            <a:ext cx="1828800" cy="981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202" name="Group 279"/>
          <p:cNvGrpSpPr>
            <a:grpSpLocks/>
          </p:cNvGrpSpPr>
          <p:nvPr/>
        </p:nvGrpSpPr>
        <p:grpSpPr bwMode="auto">
          <a:xfrm>
            <a:off x="7059613" y="576263"/>
            <a:ext cx="1736725" cy="955675"/>
            <a:chOff x="4458" y="3335"/>
            <a:chExt cx="1094" cy="602"/>
          </a:xfrm>
        </p:grpSpPr>
        <p:sp>
          <p:nvSpPr>
            <p:cNvPr id="203" name="Text Box 263"/>
            <p:cNvSpPr txBox="1">
              <a:spLocks noChangeArrowheads="1"/>
            </p:cNvSpPr>
            <p:nvPr/>
          </p:nvSpPr>
          <p:spPr bwMode="auto">
            <a:xfrm>
              <a:off x="4680" y="3725"/>
              <a:ext cx="84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user mailbox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204" name="Group 278"/>
            <p:cNvGrpSpPr>
              <a:grpSpLocks/>
            </p:cNvGrpSpPr>
            <p:nvPr/>
          </p:nvGrpSpPr>
          <p:grpSpPr bwMode="auto">
            <a:xfrm>
              <a:off x="4458" y="3408"/>
              <a:ext cx="450" cy="120"/>
              <a:chOff x="4314" y="3444"/>
              <a:chExt cx="450" cy="120"/>
            </a:xfrm>
          </p:grpSpPr>
          <p:sp>
            <p:nvSpPr>
              <p:cNvPr id="207" name="Rectangle 264"/>
              <p:cNvSpPr>
                <a:spLocks noChangeArrowheads="1"/>
              </p:cNvSpPr>
              <p:nvPr/>
            </p:nvSpPr>
            <p:spPr bwMode="auto">
              <a:xfrm>
                <a:off x="4314" y="3444"/>
                <a:ext cx="450" cy="120"/>
              </a:xfrm>
              <a:prstGeom prst="rect">
                <a:avLst/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208" name="Line 265"/>
              <p:cNvSpPr>
                <a:spLocks noChangeShapeType="1"/>
              </p:cNvSpPr>
              <p:nvPr/>
            </p:nvSpPr>
            <p:spPr bwMode="auto">
              <a:xfrm>
                <a:off x="4363" y="3472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Line 266"/>
              <p:cNvSpPr>
                <a:spLocks noChangeShapeType="1"/>
              </p:cNvSpPr>
              <p:nvPr/>
            </p:nvSpPr>
            <p:spPr bwMode="auto">
              <a:xfrm flipH="1">
                <a:off x="4472" y="3471"/>
                <a:ext cx="6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Line 267"/>
              <p:cNvSpPr>
                <a:spLocks noChangeShapeType="1"/>
              </p:cNvSpPr>
              <p:nvPr/>
            </p:nvSpPr>
            <p:spPr bwMode="auto">
              <a:xfrm>
                <a:off x="4527" y="3473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Line 268"/>
              <p:cNvSpPr>
                <a:spLocks noChangeShapeType="1"/>
              </p:cNvSpPr>
              <p:nvPr/>
            </p:nvSpPr>
            <p:spPr bwMode="auto">
              <a:xfrm>
                <a:off x="4584" y="3471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Line 269"/>
              <p:cNvSpPr>
                <a:spLocks noChangeShapeType="1"/>
              </p:cNvSpPr>
              <p:nvPr/>
            </p:nvSpPr>
            <p:spPr bwMode="auto">
              <a:xfrm>
                <a:off x="4645" y="3471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Line 270"/>
              <p:cNvSpPr>
                <a:spLocks noChangeShapeType="1"/>
              </p:cNvSpPr>
              <p:nvPr/>
            </p:nvSpPr>
            <p:spPr bwMode="auto">
              <a:xfrm>
                <a:off x="4701" y="3471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Line 271"/>
              <p:cNvSpPr>
                <a:spLocks noChangeShapeType="1"/>
              </p:cNvSpPr>
              <p:nvPr/>
            </p:nvSpPr>
            <p:spPr bwMode="auto">
              <a:xfrm>
                <a:off x="4416" y="3472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5" name="Rectangle 272"/>
            <p:cNvSpPr>
              <a:spLocks noChangeArrowheads="1"/>
            </p:cNvSpPr>
            <p:nvPr/>
          </p:nvSpPr>
          <p:spPr bwMode="auto">
            <a:xfrm>
              <a:off x="4472" y="3779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06" name="Text Box 277"/>
            <p:cNvSpPr txBox="1">
              <a:spLocks noChangeArrowheads="1"/>
            </p:cNvSpPr>
            <p:nvPr/>
          </p:nvSpPr>
          <p:spPr bwMode="auto">
            <a:xfrm>
              <a:off x="4526" y="3335"/>
              <a:ext cx="102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outgoing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message queue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93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2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5" y="234950"/>
            <a:ext cx="7772400" cy="958850"/>
          </a:xfrm>
        </p:spPr>
        <p:txBody>
          <a:bodyPr/>
          <a:lstStyle/>
          <a:p>
            <a:r>
              <a:rPr lang="en-US" altLang="en-US" sz="4000" dirty="0">
                <a:latin typeface="Calibri Light"/>
                <a:ea typeface="ＭＳ Ｐゴシック" charset="-128"/>
              </a:rPr>
              <a:t>Electronic Mail: SMTP </a:t>
            </a:r>
            <a:r>
              <a:rPr lang="en-US" altLang="en-US" sz="3600" dirty="0">
                <a:latin typeface="Calibri Light"/>
                <a:ea typeface="ＭＳ Ｐゴシック" charset="-128"/>
              </a:rPr>
              <a:t>[RFC 2821]</a:t>
            </a:r>
            <a:endParaRPr lang="en-US" altLang="en-US">
              <a:latin typeface="Calibri Light"/>
              <a:ea typeface="ＭＳ Ｐゴシック" charset="-128"/>
            </a:endParaRPr>
          </a:p>
        </p:txBody>
      </p:sp>
      <p:sp>
        <p:nvSpPr>
          <p:cNvPr id="12493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88963" y="1422400"/>
            <a:ext cx="7629525" cy="46482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altLang="en-US" dirty="0">
                <a:latin typeface="Calibri"/>
                <a:ea typeface="ＭＳ Ｐゴシック" charset="-128"/>
              </a:rPr>
              <a:t>uses TCP to reliably transfer email message from client to server, port 25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direct transfer: sending server to receiving server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three phases of transfer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handshaking (greeting)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transfer of messages</a:t>
            </a:r>
          </a:p>
          <a:p>
            <a:pPr lvl="1"/>
            <a:r>
              <a:rPr lang="en-US" altLang="en-US" dirty="0">
                <a:latin typeface="Calibri"/>
                <a:ea typeface="ＭＳ Ｐゴシック" charset="-128"/>
              </a:rPr>
              <a:t>closure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command/response interaction (like </a:t>
            </a:r>
            <a:r>
              <a:rPr lang="en-US" altLang="en-US" sz="2400" dirty="0">
                <a:latin typeface="Calibri"/>
                <a:ea typeface="ＭＳ Ｐゴシック" charset="-128"/>
              </a:rPr>
              <a:t>HTTP</a:t>
            </a:r>
            <a:r>
              <a:rPr lang="en-US" altLang="en-US" dirty="0">
                <a:latin typeface="Calibri"/>
                <a:ea typeface="ＭＳ Ｐゴシック" charset="-128"/>
              </a:rPr>
              <a:t>)</a:t>
            </a:r>
            <a:endParaRPr lang="en-US" altLang="en-US" dirty="0">
              <a:solidFill>
                <a:schemeClr val="accent2"/>
              </a:solidFill>
              <a:latin typeface="Calibri"/>
              <a:ea typeface="ＭＳ Ｐゴシック" charset="-128"/>
            </a:endParaRPr>
          </a:p>
          <a:p>
            <a:pPr lvl="1"/>
            <a:r>
              <a:rPr lang="en-US" altLang="en-US" dirty="0">
                <a:solidFill>
                  <a:srgbClr val="000099"/>
                </a:solidFill>
                <a:latin typeface="Calibri"/>
                <a:ea typeface="ＭＳ Ｐゴシック" charset="-128"/>
              </a:rPr>
              <a:t>commands:</a:t>
            </a:r>
            <a:r>
              <a:rPr lang="en-US" altLang="en-US" dirty="0">
                <a:latin typeface="Calibri"/>
                <a:ea typeface="ＭＳ Ｐゴシック" charset="-128"/>
              </a:rPr>
              <a:t> ASCII text</a:t>
            </a:r>
          </a:p>
          <a:p>
            <a:pPr lvl="1"/>
            <a:r>
              <a:rPr lang="en-US" altLang="en-US" dirty="0">
                <a:solidFill>
                  <a:srgbClr val="000099"/>
                </a:solidFill>
                <a:latin typeface="Calibri"/>
                <a:ea typeface="ＭＳ Ｐゴシック" charset="-128"/>
              </a:rPr>
              <a:t>response:</a:t>
            </a:r>
            <a:r>
              <a:rPr lang="en-US" altLang="en-US" dirty="0">
                <a:latin typeface="Calibri"/>
                <a:ea typeface="ＭＳ Ｐゴシック" charset="-128"/>
              </a:rPr>
              <a:t> status code and phrase</a:t>
            </a:r>
          </a:p>
          <a:p>
            <a:r>
              <a:rPr lang="en-US" altLang="en-US" dirty="0">
                <a:latin typeface="Calibri"/>
                <a:ea typeface="ＭＳ Ｐゴシック" charset="-128"/>
              </a:rPr>
              <a:t>messages must be in 7-bit ASCII</a:t>
            </a:r>
            <a:endParaRPr lang="en-US" altLang="en-US" sz="3200" dirty="0">
              <a:latin typeface="Calibri"/>
              <a:ea typeface="ＭＳ Ｐゴシック" charset="-128"/>
            </a:endParaRPr>
          </a:p>
          <a:p>
            <a:pPr lvl="1"/>
            <a:endParaRPr lang="en-US" altLang="en-US" sz="2000" dirty="0">
              <a:latin typeface="Calibri"/>
              <a:ea typeface="ＭＳ Ｐゴシック" charset="-128"/>
            </a:endParaRPr>
          </a:p>
        </p:txBody>
      </p:sp>
      <p:pic>
        <p:nvPicPr>
          <p:cNvPr id="124931" name="Picture 9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942975"/>
            <a:ext cx="73136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07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3" name="Rectangle 2"/>
          <p:cNvSpPr>
            <a:spLocks noGrp="1" noChangeArrowheads="1"/>
          </p:cNvSpPr>
          <p:nvPr>
            <p:ph type="title"/>
          </p:nvPr>
        </p:nvSpPr>
        <p:spPr>
          <a:xfrm>
            <a:off x="444500" y="22225"/>
            <a:ext cx="8235950" cy="1143000"/>
          </a:xfrm>
        </p:spPr>
        <p:txBody>
          <a:bodyPr/>
          <a:lstStyle/>
          <a:p>
            <a:r>
              <a:rPr lang="en-US" altLang="en-US" sz="4000" dirty="0">
                <a:latin typeface="Calibri Light"/>
                <a:ea typeface="ＭＳ Ｐゴシック" charset="-128"/>
              </a:rPr>
              <a:t>Scenario: Alice sends message to Bob</a:t>
            </a:r>
            <a:endParaRPr lang="en-US" altLang="en-US">
              <a:latin typeface="Calibri Light"/>
              <a:ea typeface="ＭＳ Ｐゴシック" charset="-128"/>
            </a:endParaRPr>
          </a:p>
        </p:txBody>
      </p:sp>
      <p:sp>
        <p:nvSpPr>
          <p:cNvPr id="126984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371600"/>
            <a:ext cx="3810000" cy="321945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sz="2200" dirty="0">
                <a:latin typeface="Calibri"/>
                <a:ea typeface="ＭＳ Ｐゴシック" charset="-128"/>
              </a:rPr>
              <a:t>1) Alice uses </a:t>
            </a:r>
            <a:r>
              <a:rPr lang="en-US" altLang="en-US" sz="2200" dirty="0" err="1">
                <a:latin typeface="Calibri"/>
                <a:ea typeface="ＭＳ Ｐゴシック" charset="-128"/>
              </a:rPr>
              <a:t>UA to</a:t>
            </a:r>
            <a:r>
              <a:rPr lang="en-US" altLang="en-US" sz="2200" dirty="0">
                <a:latin typeface="Calibri"/>
                <a:ea typeface="ＭＳ Ｐゴシック" charset="-128"/>
              </a:rPr>
              <a:t> compose message </a:t>
            </a:r>
            <a:r>
              <a:rPr lang="ja-JP" altLang="en-US" sz="2200" dirty="0">
                <a:latin typeface="Calibri"/>
                <a:ea typeface="ＭＳ Ｐゴシック" charset="-128"/>
              </a:rPr>
              <a:t>“</a:t>
            </a:r>
            <a:r>
              <a:rPr lang="en-US" altLang="ja-JP" sz="2200" dirty="0">
                <a:latin typeface="Calibri"/>
                <a:ea typeface="ＭＳ Ｐゴシック" charset="-128"/>
              </a:rPr>
              <a:t>to</a:t>
            </a:r>
            <a:r>
              <a:rPr lang="ja-JP" altLang="en-US" sz="2200" dirty="0">
                <a:latin typeface="Calibri"/>
                <a:ea typeface="ＭＳ Ｐゴシック" charset="-128"/>
              </a:rPr>
              <a:t>”</a:t>
            </a:r>
            <a:r>
              <a:rPr lang="en-US" altLang="ja-JP" sz="2200" dirty="0">
                <a:latin typeface="Calibri"/>
                <a:ea typeface="ＭＳ Ｐゴシック" charset="-128"/>
              </a:rPr>
              <a:t> bob@someschool.edu</a:t>
            </a:r>
          </a:p>
          <a:p>
            <a:pPr>
              <a:buFont typeface="Wingdings" charset="2"/>
              <a:buNone/>
            </a:pPr>
            <a:r>
              <a:rPr lang="en-US" altLang="en-US" sz="2200" dirty="0">
                <a:latin typeface="Calibri"/>
                <a:ea typeface="ＭＳ Ｐゴシック" charset="-128"/>
              </a:rPr>
              <a:t>2) Alice</a:t>
            </a:r>
            <a:r>
              <a:rPr lang="ja-JP" altLang="en-US" sz="2200" dirty="0">
                <a:latin typeface="Calibri"/>
                <a:ea typeface="ＭＳ Ｐゴシック" charset="-128"/>
              </a:rPr>
              <a:t>’</a:t>
            </a:r>
            <a:r>
              <a:rPr lang="en-US" altLang="ja-JP" sz="2200" dirty="0">
                <a:latin typeface="Calibri"/>
                <a:ea typeface="ＭＳ Ｐゴシック" charset="-128"/>
              </a:rPr>
              <a:t>s UA sends message to her mail server; message placed in message queue</a:t>
            </a:r>
          </a:p>
          <a:p>
            <a:pPr>
              <a:buFont typeface="Wingdings" charset="2"/>
              <a:buNone/>
            </a:pPr>
            <a:r>
              <a:rPr lang="en-US" altLang="en-US" sz="2200" dirty="0">
                <a:latin typeface="Calibri"/>
                <a:ea typeface="ＭＳ Ｐゴシック" charset="-128"/>
              </a:rPr>
              <a:t>3) client side of SMTP opens TCP connection with Bob</a:t>
            </a:r>
            <a:r>
              <a:rPr lang="ja-JP" altLang="en-US" sz="2200" dirty="0">
                <a:latin typeface="Calibri"/>
                <a:ea typeface="ＭＳ Ｐゴシック" charset="-128"/>
              </a:rPr>
              <a:t>’</a:t>
            </a:r>
            <a:r>
              <a:rPr lang="en-US" altLang="ja-JP" sz="2200" dirty="0">
                <a:latin typeface="Calibri"/>
                <a:ea typeface="ＭＳ Ｐゴシック" charset="-128"/>
              </a:rPr>
              <a:t>s mail server</a:t>
            </a:r>
            <a:endParaRPr lang="en-US" altLang="en-US" sz="2200" dirty="0">
              <a:latin typeface="Calibri"/>
              <a:ea typeface="ＭＳ Ｐゴシック" charset="-128"/>
            </a:endParaRPr>
          </a:p>
        </p:txBody>
      </p:sp>
      <p:sp>
        <p:nvSpPr>
          <p:cNvPr id="126985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508500" y="1335088"/>
            <a:ext cx="3810000" cy="32686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None/>
            </a:pPr>
            <a:r>
              <a:rPr lang="en-US" altLang="en-US" sz="2200" dirty="0">
                <a:latin typeface="Calibri"/>
                <a:ea typeface="ＭＳ Ｐゴシック" charset="-128"/>
              </a:rPr>
              <a:t>4) SMTP client sends Alice’</a:t>
            </a:r>
            <a:r>
              <a:rPr lang="en-US" altLang="ja-JP" sz="2200" dirty="0">
                <a:latin typeface="Calibri"/>
                <a:ea typeface="ＭＳ Ｐゴシック" charset="-128"/>
              </a:rPr>
              <a:t>s message over the TCP connection</a:t>
            </a:r>
          </a:p>
          <a:p>
            <a:pPr>
              <a:buFont typeface="Wingdings" charset="2"/>
              <a:buNone/>
            </a:pPr>
            <a:r>
              <a:rPr lang="en-US" altLang="en-US" sz="2200" dirty="0">
                <a:latin typeface="Calibri"/>
                <a:ea typeface="ＭＳ Ｐゴシック" charset="-128"/>
              </a:rPr>
              <a:t>5) Bob’</a:t>
            </a:r>
            <a:r>
              <a:rPr lang="en-US" altLang="ja-JP" sz="2200" dirty="0">
                <a:latin typeface="Calibri"/>
                <a:ea typeface="ＭＳ Ｐゴシック" charset="-128"/>
              </a:rPr>
              <a:t>s mail server places the message in Bob’s mailbox</a:t>
            </a:r>
          </a:p>
          <a:p>
            <a:pPr>
              <a:buFont typeface="Wingdings" charset="2"/>
              <a:buNone/>
            </a:pPr>
            <a:r>
              <a:rPr lang="en-US" altLang="en-US" sz="2200" dirty="0">
                <a:latin typeface="Calibri"/>
                <a:ea typeface="ＭＳ Ｐゴシック" charset="-128"/>
              </a:rPr>
              <a:t>6) Bob invokes his user agent to read message</a:t>
            </a:r>
          </a:p>
          <a:p>
            <a:pPr>
              <a:buFont typeface="Wingdings" charset="2"/>
              <a:buNone/>
            </a:pPr>
            <a:endParaRPr lang="en-US" altLang="en-US" sz="2200" dirty="0">
              <a:latin typeface="Calibri"/>
              <a:ea typeface="ＭＳ Ｐゴシック" charset="-128"/>
            </a:endParaRPr>
          </a:p>
        </p:txBody>
      </p:sp>
      <p:grpSp>
        <p:nvGrpSpPr>
          <p:cNvPr id="127101" name="Group 164"/>
          <p:cNvGrpSpPr>
            <a:grpSpLocks/>
          </p:cNvGrpSpPr>
          <p:nvPr/>
        </p:nvGrpSpPr>
        <p:grpSpPr bwMode="auto">
          <a:xfrm>
            <a:off x="1165225" y="5106988"/>
            <a:ext cx="890588" cy="828675"/>
            <a:chOff x="-44" y="1473"/>
            <a:chExt cx="981" cy="1105"/>
          </a:xfrm>
        </p:grpSpPr>
        <p:pic>
          <p:nvPicPr>
            <p:cNvPr id="127104" name="Picture 165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7105" name="Freeform 166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7102" name="Rectangle 115"/>
          <p:cNvSpPr>
            <a:spLocks noChangeArrowheads="1"/>
          </p:cNvSpPr>
          <p:nvPr/>
        </p:nvSpPr>
        <p:spPr bwMode="auto">
          <a:xfrm>
            <a:off x="1201738" y="4922838"/>
            <a:ext cx="604838" cy="523875"/>
          </a:xfrm>
          <a:prstGeom prst="rect">
            <a:avLst/>
          </a:prstGeom>
          <a:solidFill>
            <a:schemeClr val="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7103" name="Text Box 116"/>
          <p:cNvSpPr txBox="1">
            <a:spLocks noChangeArrowheads="1"/>
          </p:cNvSpPr>
          <p:nvPr/>
        </p:nvSpPr>
        <p:spPr bwMode="auto">
          <a:xfrm>
            <a:off x="1143000" y="4881563"/>
            <a:ext cx="692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user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agent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126980" name="Group 130"/>
          <p:cNvGrpSpPr>
            <a:grpSpLocks/>
          </p:cNvGrpSpPr>
          <p:nvPr/>
        </p:nvGrpSpPr>
        <p:grpSpPr bwMode="auto">
          <a:xfrm>
            <a:off x="4852988" y="4613275"/>
            <a:ext cx="511175" cy="693738"/>
            <a:chOff x="4140" y="429"/>
            <a:chExt cx="1425" cy="2396"/>
          </a:xfrm>
        </p:grpSpPr>
        <p:sp>
          <p:nvSpPr>
            <p:cNvPr id="127069" name="Freeform 131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70" name="Rectangle 132"/>
            <p:cNvSpPr>
              <a:spLocks noChangeArrowheads="1"/>
            </p:cNvSpPr>
            <p:nvPr/>
          </p:nvSpPr>
          <p:spPr bwMode="auto">
            <a:xfrm>
              <a:off x="4206" y="429"/>
              <a:ext cx="1044" cy="2286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71" name="Freeform 133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72" name="Freeform 134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73" name="Rectangle 135"/>
            <p:cNvSpPr>
              <a:spLocks noChangeArrowheads="1"/>
            </p:cNvSpPr>
            <p:nvPr/>
          </p:nvSpPr>
          <p:spPr bwMode="auto">
            <a:xfrm>
              <a:off x="4211" y="692"/>
              <a:ext cx="597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7074" name="Group 136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27099" name="AutoShape 137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3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7100" name="AutoShape 138"/>
              <p:cNvSpPr>
                <a:spLocks noChangeArrowheads="1"/>
              </p:cNvSpPr>
              <p:nvPr/>
            </p:nvSpPr>
            <p:spPr bwMode="auto">
              <a:xfrm>
                <a:off x="633" y="2586"/>
                <a:ext cx="690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7075" name="Rectangle 139"/>
            <p:cNvSpPr>
              <a:spLocks noChangeArrowheads="1"/>
            </p:cNvSpPr>
            <p:nvPr/>
          </p:nvSpPr>
          <p:spPr bwMode="auto">
            <a:xfrm>
              <a:off x="4224" y="1021"/>
              <a:ext cx="597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7076" name="Group 140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27097" name="AutoShape 141"/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18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7098" name="AutoShape 142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0" cy="10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7077" name="Rectangle 143"/>
            <p:cNvSpPr>
              <a:spLocks noChangeArrowheads="1"/>
            </p:cNvSpPr>
            <p:nvPr/>
          </p:nvSpPr>
          <p:spPr bwMode="auto">
            <a:xfrm>
              <a:off x="4215" y="1356"/>
              <a:ext cx="597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78" name="Rectangle 144"/>
            <p:cNvSpPr>
              <a:spLocks noChangeArrowheads="1"/>
            </p:cNvSpPr>
            <p:nvPr/>
          </p:nvSpPr>
          <p:spPr bwMode="auto">
            <a:xfrm>
              <a:off x="4229" y="1657"/>
              <a:ext cx="597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7079" name="Group 145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27095" name="AutoShape 146"/>
              <p:cNvSpPr>
                <a:spLocks noChangeArrowheads="1"/>
              </p:cNvSpPr>
              <p:nvPr/>
            </p:nvSpPr>
            <p:spPr bwMode="auto">
              <a:xfrm>
                <a:off x="612" y="2581"/>
                <a:ext cx="728" cy="126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7096" name="AutoShape 147"/>
              <p:cNvSpPr>
                <a:spLocks noChangeArrowheads="1"/>
              </p:cNvSpPr>
              <p:nvPr/>
            </p:nvSpPr>
            <p:spPr bwMode="auto">
              <a:xfrm>
                <a:off x="628" y="2586"/>
                <a:ext cx="695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7080" name="Freeform 148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7081" name="Group 149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27093" name="AutoShape 150"/>
              <p:cNvSpPr>
                <a:spLocks noChangeArrowheads="1"/>
              </p:cNvSpPr>
              <p:nvPr/>
            </p:nvSpPr>
            <p:spPr bwMode="auto">
              <a:xfrm>
                <a:off x="612" y="2569"/>
                <a:ext cx="728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7094" name="AutoShape 151"/>
              <p:cNvSpPr>
                <a:spLocks noChangeArrowheads="1"/>
              </p:cNvSpPr>
              <p:nvPr/>
            </p:nvSpPr>
            <p:spPr bwMode="auto">
              <a:xfrm>
                <a:off x="629" y="2586"/>
                <a:ext cx="695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7082" name="Rectangle 152"/>
            <p:cNvSpPr>
              <a:spLocks noChangeArrowheads="1"/>
            </p:cNvSpPr>
            <p:nvPr/>
          </p:nvSpPr>
          <p:spPr bwMode="auto">
            <a:xfrm>
              <a:off x="5251" y="429"/>
              <a:ext cx="66" cy="2286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83" name="Freeform 153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84" name="Freeform 154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85" name="Oval 155"/>
            <p:cNvSpPr>
              <a:spLocks noChangeArrowheads="1"/>
            </p:cNvSpPr>
            <p:nvPr/>
          </p:nvSpPr>
          <p:spPr bwMode="auto">
            <a:xfrm>
              <a:off x="5516" y="2611"/>
              <a:ext cx="49" cy="93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86" name="Freeform 156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87" name="AutoShape 157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88" name="AutoShape 158"/>
            <p:cNvSpPr>
              <a:spLocks noChangeArrowheads="1"/>
            </p:cNvSpPr>
            <p:nvPr/>
          </p:nvSpPr>
          <p:spPr bwMode="auto">
            <a:xfrm>
              <a:off x="4206" y="2710"/>
              <a:ext cx="1071" cy="8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89" name="Oval 159"/>
            <p:cNvSpPr>
              <a:spLocks noChangeArrowheads="1"/>
            </p:cNvSpPr>
            <p:nvPr/>
          </p:nvSpPr>
          <p:spPr bwMode="auto">
            <a:xfrm>
              <a:off x="4308" y="2381"/>
              <a:ext cx="159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90" name="Oval 160"/>
            <p:cNvSpPr>
              <a:spLocks noChangeArrowheads="1"/>
            </p:cNvSpPr>
            <p:nvPr/>
          </p:nvSpPr>
          <p:spPr bwMode="auto">
            <a:xfrm>
              <a:off x="4485" y="2386"/>
              <a:ext cx="159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91" name="Oval 161"/>
            <p:cNvSpPr>
              <a:spLocks noChangeArrowheads="1"/>
            </p:cNvSpPr>
            <p:nvPr/>
          </p:nvSpPr>
          <p:spPr bwMode="auto">
            <a:xfrm>
              <a:off x="4662" y="2381"/>
              <a:ext cx="159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92" name="Rectangle 162"/>
            <p:cNvSpPr>
              <a:spLocks noChangeArrowheads="1"/>
            </p:cNvSpPr>
            <p:nvPr/>
          </p:nvSpPr>
          <p:spPr bwMode="auto">
            <a:xfrm>
              <a:off x="5060" y="1833"/>
              <a:ext cx="89" cy="762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6981" name="Group 97"/>
          <p:cNvGrpSpPr>
            <a:grpSpLocks/>
          </p:cNvGrpSpPr>
          <p:nvPr/>
        </p:nvGrpSpPr>
        <p:grpSpPr bwMode="auto">
          <a:xfrm>
            <a:off x="2674938" y="4668838"/>
            <a:ext cx="511175" cy="693737"/>
            <a:chOff x="4140" y="429"/>
            <a:chExt cx="1425" cy="2396"/>
          </a:xfrm>
        </p:grpSpPr>
        <p:sp>
          <p:nvSpPr>
            <p:cNvPr id="127037" name="Freeform 98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38" name="Rectangle 99"/>
            <p:cNvSpPr>
              <a:spLocks noChangeArrowheads="1"/>
            </p:cNvSpPr>
            <p:nvPr/>
          </p:nvSpPr>
          <p:spPr bwMode="auto">
            <a:xfrm>
              <a:off x="4206" y="429"/>
              <a:ext cx="1044" cy="2286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39" name="Freeform 100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40" name="Freeform 101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41" name="Rectangle 102"/>
            <p:cNvSpPr>
              <a:spLocks noChangeArrowheads="1"/>
            </p:cNvSpPr>
            <p:nvPr/>
          </p:nvSpPr>
          <p:spPr bwMode="auto">
            <a:xfrm>
              <a:off x="4211" y="692"/>
              <a:ext cx="597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7042" name="Group 103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27067" name="AutoShape 104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3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7068" name="AutoShape 105"/>
              <p:cNvSpPr>
                <a:spLocks noChangeArrowheads="1"/>
              </p:cNvSpPr>
              <p:nvPr/>
            </p:nvSpPr>
            <p:spPr bwMode="auto">
              <a:xfrm>
                <a:off x="633" y="2586"/>
                <a:ext cx="690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7043" name="Rectangle 106"/>
            <p:cNvSpPr>
              <a:spLocks noChangeArrowheads="1"/>
            </p:cNvSpPr>
            <p:nvPr/>
          </p:nvSpPr>
          <p:spPr bwMode="auto">
            <a:xfrm>
              <a:off x="4224" y="1021"/>
              <a:ext cx="597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7044" name="Group 107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27065" name="AutoShape 108"/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18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7066" name="AutoShape 109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0" cy="10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7045" name="Rectangle 110"/>
            <p:cNvSpPr>
              <a:spLocks noChangeArrowheads="1"/>
            </p:cNvSpPr>
            <p:nvPr/>
          </p:nvSpPr>
          <p:spPr bwMode="auto">
            <a:xfrm>
              <a:off x="4215" y="1356"/>
              <a:ext cx="597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46" name="Rectangle 111"/>
            <p:cNvSpPr>
              <a:spLocks noChangeArrowheads="1"/>
            </p:cNvSpPr>
            <p:nvPr/>
          </p:nvSpPr>
          <p:spPr bwMode="auto">
            <a:xfrm>
              <a:off x="4229" y="1657"/>
              <a:ext cx="597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127047" name="Group 112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27063" name="AutoShape 113"/>
              <p:cNvSpPr>
                <a:spLocks noChangeArrowheads="1"/>
              </p:cNvSpPr>
              <p:nvPr/>
            </p:nvSpPr>
            <p:spPr bwMode="auto">
              <a:xfrm>
                <a:off x="612" y="2581"/>
                <a:ext cx="728" cy="126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7064" name="AutoShape 114"/>
              <p:cNvSpPr>
                <a:spLocks noChangeArrowheads="1"/>
              </p:cNvSpPr>
              <p:nvPr/>
            </p:nvSpPr>
            <p:spPr bwMode="auto">
              <a:xfrm>
                <a:off x="628" y="2586"/>
                <a:ext cx="695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7048" name="Freeform 115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7049" name="Group 116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27061" name="AutoShape 117"/>
              <p:cNvSpPr>
                <a:spLocks noChangeArrowheads="1"/>
              </p:cNvSpPr>
              <p:nvPr/>
            </p:nvSpPr>
            <p:spPr bwMode="auto">
              <a:xfrm>
                <a:off x="612" y="2569"/>
                <a:ext cx="728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27062" name="AutoShape 118"/>
              <p:cNvSpPr>
                <a:spLocks noChangeArrowheads="1"/>
              </p:cNvSpPr>
              <p:nvPr/>
            </p:nvSpPr>
            <p:spPr bwMode="auto">
              <a:xfrm>
                <a:off x="629" y="2586"/>
                <a:ext cx="695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27050" name="Rectangle 119"/>
            <p:cNvSpPr>
              <a:spLocks noChangeArrowheads="1"/>
            </p:cNvSpPr>
            <p:nvPr/>
          </p:nvSpPr>
          <p:spPr bwMode="auto">
            <a:xfrm>
              <a:off x="5251" y="429"/>
              <a:ext cx="66" cy="2286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51" name="Freeform 120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52" name="Freeform 121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53" name="Oval 122"/>
            <p:cNvSpPr>
              <a:spLocks noChangeArrowheads="1"/>
            </p:cNvSpPr>
            <p:nvPr/>
          </p:nvSpPr>
          <p:spPr bwMode="auto">
            <a:xfrm>
              <a:off x="5516" y="2611"/>
              <a:ext cx="49" cy="93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54" name="Freeform 123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55" name="AutoShape 124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56" name="AutoShape 125"/>
            <p:cNvSpPr>
              <a:spLocks noChangeArrowheads="1"/>
            </p:cNvSpPr>
            <p:nvPr/>
          </p:nvSpPr>
          <p:spPr bwMode="auto">
            <a:xfrm>
              <a:off x="4206" y="2710"/>
              <a:ext cx="1071" cy="8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57" name="Oval 126"/>
            <p:cNvSpPr>
              <a:spLocks noChangeArrowheads="1"/>
            </p:cNvSpPr>
            <p:nvPr/>
          </p:nvSpPr>
          <p:spPr bwMode="auto">
            <a:xfrm>
              <a:off x="4308" y="2381"/>
              <a:ext cx="159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58" name="Oval 127"/>
            <p:cNvSpPr>
              <a:spLocks noChangeArrowheads="1"/>
            </p:cNvSpPr>
            <p:nvPr/>
          </p:nvSpPr>
          <p:spPr bwMode="auto">
            <a:xfrm>
              <a:off x="4485" y="2386"/>
              <a:ext cx="159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59" name="Oval 128"/>
            <p:cNvSpPr>
              <a:spLocks noChangeArrowheads="1"/>
            </p:cNvSpPr>
            <p:nvPr/>
          </p:nvSpPr>
          <p:spPr bwMode="auto">
            <a:xfrm>
              <a:off x="4662" y="2381"/>
              <a:ext cx="159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60" name="Rectangle 129"/>
            <p:cNvSpPr>
              <a:spLocks noChangeArrowheads="1"/>
            </p:cNvSpPr>
            <p:nvPr/>
          </p:nvSpPr>
          <p:spPr bwMode="auto">
            <a:xfrm>
              <a:off x="5060" y="1833"/>
              <a:ext cx="89" cy="762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pic>
        <p:nvPicPr>
          <p:cNvPr id="126982" name="Picture 83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801688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6986" name="Group 20"/>
          <p:cNvGrpSpPr>
            <a:grpSpLocks/>
          </p:cNvGrpSpPr>
          <p:nvPr/>
        </p:nvGrpSpPr>
        <p:grpSpPr bwMode="auto">
          <a:xfrm>
            <a:off x="2808288" y="4956175"/>
            <a:ext cx="809625" cy="1049338"/>
            <a:chOff x="4296" y="2627"/>
            <a:chExt cx="510" cy="661"/>
          </a:xfrm>
        </p:grpSpPr>
        <p:sp>
          <p:nvSpPr>
            <p:cNvPr id="127022" name="Rectangle 21"/>
            <p:cNvSpPr>
              <a:spLocks noChangeArrowheads="1"/>
            </p:cNvSpPr>
            <p:nvPr/>
          </p:nvSpPr>
          <p:spPr bwMode="auto">
            <a:xfrm>
              <a:off x="4296" y="2652"/>
              <a:ext cx="510" cy="636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23" name="Text Box 22"/>
            <p:cNvSpPr txBox="1">
              <a:spLocks noChangeArrowheads="1"/>
            </p:cNvSpPr>
            <p:nvPr/>
          </p:nvSpPr>
          <p:spPr bwMode="auto">
            <a:xfrm>
              <a:off x="4304" y="2627"/>
              <a:ext cx="47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mail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server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24" name="Rectangle 23"/>
            <p:cNvSpPr>
              <a:spLocks noChangeArrowheads="1"/>
            </p:cNvSpPr>
            <p:nvPr/>
          </p:nvSpPr>
          <p:spPr bwMode="auto">
            <a:xfrm>
              <a:off x="4320" y="3006"/>
              <a:ext cx="450" cy="120"/>
            </a:xfrm>
            <a:prstGeom prst="rect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25" name="Line 24"/>
            <p:cNvSpPr>
              <a:spLocks noChangeShapeType="1"/>
            </p:cNvSpPr>
            <p:nvPr/>
          </p:nvSpPr>
          <p:spPr bwMode="auto">
            <a:xfrm>
              <a:off x="4369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26" name="Line 25"/>
            <p:cNvSpPr>
              <a:spLocks noChangeShapeType="1"/>
            </p:cNvSpPr>
            <p:nvPr/>
          </p:nvSpPr>
          <p:spPr bwMode="auto">
            <a:xfrm>
              <a:off x="4478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27" name="Line 26"/>
            <p:cNvSpPr>
              <a:spLocks noChangeShapeType="1"/>
            </p:cNvSpPr>
            <p:nvPr/>
          </p:nvSpPr>
          <p:spPr bwMode="auto">
            <a:xfrm>
              <a:off x="4533" y="3035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28" name="Line 27"/>
            <p:cNvSpPr>
              <a:spLocks noChangeShapeType="1"/>
            </p:cNvSpPr>
            <p:nvPr/>
          </p:nvSpPr>
          <p:spPr bwMode="auto">
            <a:xfrm>
              <a:off x="4590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29" name="Line 28"/>
            <p:cNvSpPr>
              <a:spLocks noChangeShapeType="1"/>
            </p:cNvSpPr>
            <p:nvPr/>
          </p:nvSpPr>
          <p:spPr bwMode="auto">
            <a:xfrm>
              <a:off x="4651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30" name="Line 29"/>
            <p:cNvSpPr>
              <a:spLocks noChangeShapeType="1"/>
            </p:cNvSpPr>
            <p:nvPr/>
          </p:nvSpPr>
          <p:spPr bwMode="auto">
            <a:xfrm>
              <a:off x="4707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31" name="Line 30"/>
            <p:cNvSpPr>
              <a:spLocks noChangeShapeType="1"/>
            </p:cNvSpPr>
            <p:nvPr/>
          </p:nvSpPr>
          <p:spPr bwMode="auto">
            <a:xfrm>
              <a:off x="4422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32" name="Rectangle 31"/>
            <p:cNvSpPr>
              <a:spLocks noChangeArrowheads="1"/>
            </p:cNvSpPr>
            <p:nvPr/>
          </p:nvSpPr>
          <p:spPr bwMode="auto">
            <a:xfrm>
              <a:off x="4328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33" name="Rectangle 32"/>
            <p:cNvSpPr>
              <a:spLocks noChangeArrowheads="1"/>
            </p:cNvSpPr>
            <p:nvPr/>
          </p:nvSpPr>
          <p:spPr bwMode="auto">
            <a:xfrm>
              <a:off x="4414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34" name="Rectangle 33"/>
            <p:cNvSpPr>
              <a:spLocks noChangeArrowheads="1"/>
            </p:cNvSpPr>
            <p:nvPr/>
          </p:nvSpPr>
          <p:spPr bwMode="auto">
            <a:xfrm>
              <a:off x="4500" y="3172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35" name="Rectangle 34"/>
            <p:cNvSpPr>
              <a:spLocks noChangeArrowheads="1"/>
            </p:cNvSpPr>
            <p:nvPr/>
          </p:nvSpPr>
          <p:spPr bwMode="auto">
            <a:xfrm>
              <a:off x="4597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36" name="Rectangle 35"/>
            <p:cNvSpPr>
              <a:spLocks noChangeArrowheads="1"/>
            </p:cNvSpPr>
            <p:nvPr/>
          </p:nvSpPr>
          <p:spPr bwMode="auto">
            <a:xfrm>
              <a:off x="4693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26989" name="Group 48"/>
          <p:cNvGrpSpPr>
            <a:grpSpLocks/>
          </p:cNvGrpSpPr>
          <p:nvPr/>
        </p:nvGrpSpPr>
        <p:grpSpPr bwMode="auto">
          <a:xfrm>
            <a:off x="4999038" y="4902200"/>
            <a:ext cx="809625" cy="1049338"/>
            <a:chOff x="4296" y="2627"/>
            <a:chExt cx="510" cy="661"/>
          </a:xfrm>
        </p:grpSpPr>
        <p:sp>
          <p:nvSpPr>
            <p:cNvPr id="127007" name="Rectangle 49"/>
            <p:cNvSpPr>
              <a:spLocks noChangeArrowheads="1"/>
            </p:cNvSpPr>
            <p:nvPr/>
          </p:nvSpPr>
          <p:spPr bwMode="auto">
            <a:xfrm>
              <a:off x="4296" y="2652"/>
              <a:ext cx="510" cy="636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08" name="Text Box 50"/>
            <p:cNvSpPr txBox="1">
              <a:spLocks noChangeArrowheads="1"/>
            </p:cNvSpPr>
            <p:nvPr/>
          </p:nvSpPr>
          <p:spPr bwMode="auto">
            <a:xfrm>
              <a:off x="4304" y="2627"/>
              <a:ext cx="47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mail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rPr>
                <a:t>server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09" name="Rectangle 51"/>
            <p:cNvSpPr>
              <a:spLocks noChangeArrowheads="1"/>
            </p:cNvSpPr>
            <p:nvPr/>
          </p:nvSpPr>
          <p:spPr bwMode="auto">
            <a:xfrm>
              <a:off x="4320" y="3006"/>
              <a:ext cx="450" cy="120"/>
            </a:xfrm>
            <a:prstGeom prst="rect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10" name="Line 52"/>
            <p:cNvSpPr>
              <a:spLocks noChangeShapeType="1"/>
            </p:cNvSpPr>
            <p:nvPr/>
          </p:nvSpPr>
          <p:spPr bwMode="auto">
            <a:xfrm>
              <a:off x="4369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11" name="Line 53"/>
            <p:cNvSpPr>
              <a:spLocks noChangeShapeType="1"/>
            </p:cNvSpPr>
            <p:nvPr/>
          </p:nvSpPr>
          <p:spPr bwMode="auto">
            <a:xfrm>
              <a:off x="4478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12" name="Line 54"/>
            <p:cNvSpPr>
              <a:spLocks noChangeShapeType="1"/>
            </p:cNvSpPr>
            <p:nvPr/>
          </p:nvSpPr>
          <p:spPr bwMode="auto">
            <a:xfrm>
              <a:off x="4533" y="3035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13" name="Line 55"/>
            <p:cNvSpPr>
              <a:spLocks noChangeShapeType="1"/>
            </p:cNvSpPr>
            <p:nvPr/>
          </p:nvSpPr>
          <p:spPr bwMode="auto">
            <a:xfrm>
              <a:off x="4590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14" name="Line 56"/>
            <p:cNvSpPr>
              <a:spLocks noChangeShapeType="1"/>
            </p:cNvSpPr>
            <p:nvPr/>
          </p:nvSpPr>
          <p:spPr bwMode="auto">
            <a:xfrm>
              <a:off x="4651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15" name="Line 57"/>
            <p:cNvSpPr>
              <a:spLocks noChangeShapeType="1"/>
            </p:cNvSpPr>
            <p:nvPr/>
          </p:nvSpPr>
          <p:spPr bwMode="auto">
            <a:xfrm>
              <a:off x="4707" y="303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16" name="Line 58"/>
            <p:cNvSpPr>
              <a:spLocks noChangeShapeType="1"/>
            </p:cNvSpPr>
            <p:nvPr/>
          </p:nvSpPr>
          <p:spPr bwMode="auto">
            <a:xfrm>
              <a:off x="4422" y="303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17" name="Rectangle 59"/>
            <p:cNvSpPr>
              <a:spLocks noChangeArrowheads="1"/>
            </p:cNvSpPr>
            <p:nvPr/>
          </p:nvSpPr>
          <p:spPr bwMode="auto">
            <a:xfrm>
              <a:off x="4328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18" name="Rectangle 60"/>
            <p:cNvSpPr>
              <a:spLocks noChangeArrowheads="1"/>
            </p:cNvSpPr>
            <p:nvPr/>
          </p:nvSpPr>
          <p:spPr bwMode="auto">
            <a:xfrm>
              <a:off x="4414" y="317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19" name="Rectangle 61"/>
            <p:cNvSpPr>
              <a:spLocks noChangeArrowheads="1"/>
            </p:cNvSpPr>
            <p:nvPr/>
          </p:nvSpPr>
          <p:spPr bwMode="auto">
            <a:xfrm>
              <a:off x="4500" y="3172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20" name="Rectangle 62"/>
            <p:cNvSpPr>
              <a:spLocks noChangeArrowheads="1"/>
            </p:cNvSpPr>
            <p:nvPr/>
          </p:nvSpPr>
          <p:spPr bwMode="auto">
            <a:xfrm>
              <a:off x="4597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27021" name="Rectangle 63"/>
            <p:cNvSpPr>
              <a:spLocks noChangeArrowheads="1"/>
            </p:cNvSpPr>
            <p:nvPr/>
          </p:nvSpPr>
          <p:spPr bwMode="auto">
            <a:xfrm>
              <a:off x="4693" y="317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126990" name="Line 69"/>
          <p:cNvSpPr>
            <a:spLocks noChangeShapeType="1"/>
          </p:cNvSpPr>
          <p:nvPr/>
        </p:nvSpPr>
        <p:spPr bwMode="auto">
          <a:xfrm>
            <a:off x="1928813" y="5494338"/>
            <a:ext cx="892175" cy="14605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991" name="Line 70"/>
          <p:cNvSpPr>
            <a:spLocks noChangeShapeType="1"/>
          </p:cNvSpPr>
          <p:nvPr/>
        </p:nvSpPr>
        <p:spPr bwMode="auto">
          <a:xfrm>
            <a:off x="3614738" y="5629275"/>
            <a:ext cx="1379537" cy="219075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992" name="Line 71"/>
          <p:cNvSpPr>
            <a:spLocks noChangeShapeType="1"/>
          </p:cNvSpPr>
          <p:nvPr/>
        </p:nvSpPr>
        <p:spPr bwMode="auto">
          <a:xfrm flipV="1">
            <a:off x="5845175" y="5408613"/>
            <a:ext cx="1027113" cy="427037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993" name="Oval 72"/>
          <p:cNvSpPr>
            <a:spLocks noChangeArrowheads="1"/>
          </p:cNvSpPr>
          <p:nvPr/>
        </p:nvSpPr>
        <p:spPr bwMode="auto">
          <a:xfrm>
            <a:off x="1058863" y="4943475"/>
            <a:ext cx="292100" cy="2444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1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6994" name="Oval 74"/>
          <p:cNvSpPr>
            <a:spLocks noChangeArrowheads="1"/>
          </p:cNvSpPr>
          <p:nvPr/>
        </p:nvSpPr>
        <p:spPr bwMode="auto">
          <a:xfrm>
            <a:off x="2168525" y="5438775"/>
            <a:ext cx="292100" cy="2444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2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6995" name="Oval 75"/>
          <p:cNvSpPr>
            <a:spLocks noChangeArrowheads="1"/>
          </p:cNvSpPr>
          <p:nvPr/>
        </p:nvSpPr>
        <p:spPr bwMode="auto">
          <a:xfrm>
            <a:off x="3040063" y="5518150"/>
            <a:ext cx="292100" cy="2444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3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6996" name="Oval 76"/>
          <p:cNvSpPr>
            <a:spLocks noChangeArrowheads="1"/>
          </p:cNvSpPr>
          <p:nvPr/>
        </p:nvSpPr>
        <p:spPr bwMode="auto">
          <a:xfrm>
            <a:off x="4151313" y="5603875"/>
            <a:ext cx="292100" cy="2444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4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6997" name="Oval 77"/>
          <p:cNvSpPr>
            <a:spLocks noChangeArrowheads="1"/>
          </p:cNvSpPr>
          <p:nvPr/>
        </p:nvSpPr>
        <p:spPr bwMode="auto">
          <a:xfrm>
            <a:off x="5256213" y="5935663"/>
            <a:ext cx="292100" cy="2444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5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6998" name="Oval 78"/>
          <p:cNvSpPr>
            <a:spLocks noChangeArrowheads="1"/>
          </p:cNvSpPr>
          <p:nvPr/>
        </p:nvSpPr>
        <p:spPr bwMode="auto">
          <a:xfrm>
            <a:off x="6178550" y="5505450"/>
            <a:ext cx="292100" cy="24447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6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6999" name="Text Box 95"/>
          <p:cNvSpPr txBox="1">
            <a:spLocks noChangeArrowheads="1"/>
          </p:cNvSpPr>
          <p:nvPr/>
        </p:nvSpPr>
        <p:spPr bwMode="auto">
          <a:xfrm>
            <a:off x="2324100" y="6069013"/>
            <a:ext cx="182934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Alice’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 mail server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7000" name="Text Box 96"/>
          <p:cNvSpPr txBox="1">
            <a:spLocks noChangeArrowheads="1"/>
          </p:cNvSpPr>
          <p:nvPr/>
        </p:nvSpPr>
        <p:spPr bwMode="auto">
          <a:xfrm>
            <a:off x="4598988" y="6132513"/>
            <a:ext cx="17414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Bob’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s mail server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127002" name="Group 170"/>
          <p:cNvGrpSpPr>
            <a:grpSpLocks/>
          </p:cNvGrpSpPr>
          <p:nvPr/>
        </p:nvGrpSpPr>
        <p:grpSpPr bwMode="auto">
          <a:xfrm>
            <a:off x="6694488" y="5033963"/>
            <a:ext cx="890587" cy="828675"/>
            <a:chOff x="-44" y="1473"/>
            <a:chExt cx="981" cy="1105"/>
          </a:xfrm>
        </p:grpSpPr>
        <p:pic>
          <p:nvPicPr>
            <p:cNvPr id="127005" name="Picture 171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7006" name="Freeform 172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24164 w 356"/>
                <a:gd name="T3" fmla="*/ 1678 h 368"/>
                <a:gd name="T4" fmla="*/ 28666 w 356"/>
                <a:gd name="T5" fmla="*/ 34959 h 368"/>
                <a:gd name="T6" fmla="*/ 6318 w 356"/>
                <a:gd name="T7" fmla="*/ 43721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7003" name="Rectangle 115"/>
          <p:cNvSpPr>
            <a:spLocks noChangeArrowheads="1"/>
          </p:cNvSpPr>
          <p:nvPr/>
        </p:nvSpPr>
        <p:spPr bwMode="auto">
          <a:xfrm>
            <a:off x="6731000" y="4849813"/>
            <a:ext cx="604837" cy="523875"/>
          </a:xfrm>
          <a:prstGeom prst="rect">
            <a:avLst/>
          </a:prstGeom>
          <a:solidFill>
            <a:schemeClr val="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27004" name="Text Box 116"/>
          <p:cNvSpPr txBox="1">
            <a:spLocks noChangeArrowheads="1"/>
          </p:cNvSpPr>
          <p:nvPr/>
        </p:nvSpPr>
        <p:spPr bwMode="auto">
          <a:xfrm>
            <a:off x="6672263" y="4808538"/>
            <a:ext cx="692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user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agent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130" name="Picture 129"/>
          <p:cNvPicPr>
            <a:picLocks noChangeAspect="1"/>
          </p:cNvPicPr>
          <p:nvPr/>
        </p:nvPicPr>
        <p:blipFill rotWithShape="1">
          <a:blip r:embed="rId5"/>
          <a:srcRect l="2784" t="7488" r="79529" b="51661"/>
          <a:stretch/>
        </p:blipFill>
        <p:spPr>
          <a:xfrm>
            <a:off x="274580" y="4832428"/>
            <a:ext cx="704199" cy="1005905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 rotWithShape="1">
          <a:blip r:embed="rId5"/>
          <a:srcRect l="75203" r="3135" b="51661"/>
          <a:stretch/>
        </p:blipFill>
        <p:spPr>
          <a:xfrm>
            <a:off x="7817167" y="4797423"/>
            <a:ext cx="815938" cy="112607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46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102" grpId="0" animBg="1"/>
      <p:bldP spid="127103" grpId="0"/>
      <p:bldP spid="126990" grpId="0" animBg="1"/>
      <p:bldP spid="126991" grpId="0" animBg="1"/>
      <p:bldP spid="126992" grpId="0" animBg="1"/>
      <p:bldP spid="126993" grpId="0" animBg="1"/>
      <p:bldP spid="126994" grpId="0" animBg="1"/>
      <p:bldP spid="126995" grpId="0" animBg="1"/>
      <p:bldP spid="126996" grpId="0" animBg="1"/>
      <p:bldP spid="126997" grpId="0" animBg="1"/>
      <p:bldP spid="126998" grpId="0" animBg="1"/>
      <p:bldP spid="126999" grpId="0"/>
      <p:bldP spid="127000" grpId="0"/>
      <p:bldP spid="127003" grpId="0" animBg="1"/>
      <p:bldP spid="12700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01613"/>
            <a:ext cx="7772400" cy="903287"/>
          </a:xfrm>
        </p:spPr>
        <p:txBody>
          <a:bodyPr/>
          <a:lstStyle/>
          <a:p>
            <a:r>
              <a:rPr lang="en-US" altLang="en-US" sz="4000" dirty="0">
                <a:latin typeface="Calibri Light"/>
                <a:ea typeface="ＭＳ Ｐゴシック" charset="-128"/>
              </a:rPr>
              <a:t>Sample SMTP interaction</a:t>
            </a:r>
            <a:endParaRPr lang="en-US" altLang="en-US" dirty="0">
              <a:latin typeface="Calibri Light"/>
              <a:ea typeface="ＭＳ Ｐゴシック" charset="-128"/>
            </a:endParaRPr>
          </a:p>
        </p:txBody>
      </p:sp>
      <p:pic>
        <p:nvPicPr>
          <p:cNvPr id="129027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854075"/>
            <a:ext cx="54848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9" name="Rectangle 3"/>
          <p:cNvSpPr>
            <a:spLocks noChangeArrowheads="1"/>
          </p:cNvSpPr>
          <p:nvPr/>
        </p:nvSpPr>
        <p:spPr bwMode="auto">
          <a:xfrm>
            <a:off x="0" y="1273175"/>
            <a:ext cx="887095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S: 220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hamburger.edu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C: HELO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crepes.fr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S: 250  Hello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crepes.fr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, pleased to meet you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C: MAIL FROM: &lt;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alice@crepes.fr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&gt;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S: 250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alice@crepes.fr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... Sender ok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C: RCPT TO: &lt;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bob@hamburger.edu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&gt;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S: 250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bob@hamburger.edu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... Recipient ok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C: DATA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S: 354 Enter mail, end with "." on a line by itself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C: Do you like ketchup?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C: How about pickles?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C: 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S: 250 Message accepted for delivery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C: QUIT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    S: 221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hamburger.edu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charset="0"/>
                <a:ea typeface="ＭＳ Ｐゴシック" charset="-128"/>
                <a:cs typeface="+mn-cs"/>
              </a:rPr>
              <a:t> closing connection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23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61925"/>
            <a:ext cx="7772400" cy="1143000"/>
          </a:xfrm>
        </p:spPr>
        <p:txBody>
          <a:bodyPr/>
          <a:lstStyle/>
          <a:p>
            <a:r>
              <a:rPr lang="en-US" altLang="en-US" dirty="0">
                <a:latin typeface="Calibri Light"/>
                <a:ea typeface="ＭＳ Ｐゴシック" charset="-128"/>
              </a:rPr>
              <a:t>SMTP: final words</a:t>
            </a:r>
          </a:p>
        </p:txBody>
      </p:sp>
      <p:sp>
        <p:nvSpPr>
          <p:cNvPr id="133124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01650" y="1555750"/>
            <a:ext cx="3810000" cy="46482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 sz="2400" dirty="0">
                <a:latin typeface="Calibri"/>
                <a:ea typeface="ＭＳ Ｐゴシック" charset="-128"/>
              </a:rPr>
              <a:t>SMTP uses persistent connections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SMTP requires message (header &amp; body) to be in 7-bit ASCII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SMTP server uses </a:t>
            </a:r>
            <a:r>
              <a:rPr lang="en-US" altLang="en-US" sz="2400" dirty="0" err="1">
                <a:latin typeface="Calibri"/>
                <a:ea typeface="ＭＳ Ｐゴシック" charset="-128"/>
              </a:rPr>
              <a:t>CRLF.CRLF</a:t>
            </a:r>
            <a:r>
              <a:rPr lang="en-US" altLang="en-US" sz="2400" dirty="0">
                <a:latin typeface="Calibri"/>
                <a:ea typeface="ＭＳ Ｐゴシック" charset="-128"/>
              </a:rPr>
              <a:t> to determine end of message</a:t>
            </a:r>
          </a:p>
        </p:txBody>
      </p:sp>
      <p:sp>
        <p:nvSpPr>
          <p:cNvPr id="133125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495800" y="1511300"/>
            <a:ext cx="3810000" cy="46482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Font typeface="Wingdings" charset="2"/>
              <a:buNone/>
            </a:pPr>
            <a:r>
              <a:rPr lang="en-US" altLang="en-US" i="1" dirty="0">
                <a:solidFill>
                  <a:srgbClr val="CC0000"/>
                </a:solidFill>
                <a:latin typeface="Calibri"/>
                <a:ea typeface="ＭＳ Ｐゴシック" charset="-128"/>
              </a:rPr>
              <a:t>comparison with HTTP:</a:t>
            </a:r>
          </a:p>
          <a:p>
            <a:pPr>
              <a:spcBef>
                <a:spcPct val="50000"/>
              </a:spcBef>
            </a:pPr>
            <a:r>
              <a:rPr lang="en-US" altLang="en-US" sz="2400" dirty="0">
                <a:latin typeface="Calibri"/>
                <a:ea typeface="ＭＳ Ｐゴシック" charset="-128"/>
              </a:rPr>
              <a:t>HTTP: pull</a:t>
            </a:r>
          </a:p>
          <a:p>
            <a:pPr>
              <a:spcAft>
                <a:spcPct val="50000"/>
              </a:spcAft>
            </a:pPr>
            <a:r>
              <a:rPr lang="en-US" altLang="en-US" sz="2400" dirty="0">
                <a:latin typeface="Calibri"/>
                <a:ea typeface="ＭＳ Ｐゴシック" charset="-128"/>
              </a:rPr>
              <a:t>SMTP: push</a:t>
            </a:r>
          </a:p>
          <a:p>
            <a:pPr>
              <a:spcAft>
                <a:spcPct val="50000"/>
              </a:spcAft>
            </a:pPr>
            <a:r>
              <a:rPr lang="en-US" altLang="en-US" sz="2400" dirty="0">
                <a:latin typeface="Calibri"/>
                <a:ea typeface="ＭＳ Ｐゴシック" charset="-128"/>
              </a:rPr>
              <a:t>both have ASCII command/response interaction, status codes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HTTP: each object encapsulated in its own response message</a:t>
            </a:r>
          </a:p>
          <a:p>
            <a:r>
              <a:rPr lang="en-US" altLang="en-US" sz="2400" dirty="0">
                <a:latin typeface="Calibri"/>
                <a:ea typeface="ＭＳ Ｐゴシック" charset="-128"/>
              </a:rPr>
              <a:t>SMTP: multiple objects sent in multipart message</a:t>
            </a:r>
          </a:p>
        </p:txBody>
      </p:sp>
      <p:pic>
        <p:nvPicPr>
          <p:cNvPr id="133126" name="Picture 1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968375"/>
            <a:ext cx="45704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29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17475"/>
            <a:ext cx="7772400" cy="1143000"/>
          </a:xfrm>
        </p:spPr>
        <p:txBody>
          <a:bodyPr/>
          <a:lstStyle/>
          <a:p>
            <a:r>
              <a:rPr lang="en-US" altLang="en-US" sz="4000" dirty="0">
                <a:ea typeface="ＭＳ Ｐゴシック" charset="-128"/>
              </a:rPr>
              <a:t>Mail message format</a:t>
            </a:r>
            <a:endParaRPr lang="en-US" altLang="en-US">
              <a:ea typeface="ＭＳ Ｐゴシック" charset="-128"/>
            </a:endParaRPr>
          </a:p>
        </p:txBody>
      </p:sp>
      <p:sp>
        <p:nvSpPr>
          <p:cNvPr id="135172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33400" y="1611313"/>
            <a:ext cx="3927475" cy="46482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Font typeface="Wingdings" charset="2"/>
              <a:buNone/>
            </a:pPr>
            <a:r>
              <a:rPr lang="en-US" altLang="en-US" sz="2400" dirty="0">
                <a:ea typeface="ＭＳ Ｐゴシック" charset="-128"/>
              </a:rPr>
              <a:t>SMTP: protocol for exchanging email messages</a:t>
            </a:r>
          </a:p>
          <a:p>
            <a:pPr>
              <a:buFont typeface="Wingdings" charset="2"/>
              <a:buNone/>
            </a:pPr>
            <a:r>
              <a:rPr lang="en-US" altLang="en-US" sz="2400" dirty="0">
                <a:ea typeface="ＭＳ Ｐゴシック" charset="-128"/>
              </a:rPr>
              <a:t>RFC 822: standard for text message format:</a:t>
            </a:r>
          </a:p>
          <a:p>
            <a:r>
              <a:rPr lang="en-US" altLang="en-US" sz="2400" dirty="0">
                <a:ea typeface="ＭＳ Ｐゴシック" charset="-128"/>
              </a:rPr>
              <a:t>header lines, e.g.,</a:t>
            </a:r>
          </a:p>
          <a:p>
            <a:pPr lvl="1"/>
            <a:r>
              <a:rPr lang="en-US" altLang="en-US" sz="2000" dirty="0">
                <a:ea typeface="ＭＳ Ｐゴシック" charset="-128"/>
              </a:rPr>
              <a:t>To:</a:t>
            </a:r>
          </a:p>
          <a:p>
            <a:pPr lvl="1"/>
            <a:r>
              <a:rPr lang="en-US" altLang="en-US" sz="2000" dirty="0">
                <a:ea typeface="ＭＳ Ｐゴシック" charset="-128"/>
              </a:rPr>
              <a:t>From:</a:t>
            </a:r>
          </a:p>
          <a:p>
            <a:pPr lvl="1"/>
            <a:r>
              <a:rPr lang="en-US" altLang="en-US" sz="2000" dirty="0">
                <a:ea typeface="ＭＳ Ｐゴシック" charset="-128"/>
              </a:rPr>
              <a:t>Subject:</a:t>
            </a:r>
          </a:p>
          <a:p>
            <a:pPr lvl="1">
              <a:buFont typeface="Wingdings" charset="2"/>
              <a:buNone/>
            </a:pPr>
            <a:r>
              <a:rPr lang="en-US" altLang="en-US" i="1" dirty="0">
                <a:solidFill>
                  <a:srgbClr val="FF0000"/>
                </a:solidFill>
                <a:ea typeface="ＭＳ Ｐゴシック" charset="-128"/>
              </a:rPr>
              <a:t>different</a:t>
            </a:r>
            <a:r>
              <a:rPr lang="en-US" altLang="en-US" i="1" dirty="0">
                <a:solidFill>
                  <a:srgbClr val="66FFCC"/>
                </a:solidFill>
                <a:ea typeface="ＭＳ Ｐゴシック" charset="-128"/>
              </a:rPr>
              <a:t> </a:t>
            </a:r>
            <a:r>
              <a:rPr lang="en-US" altLang="en-US" i="1" dirty="0">
                <a:ea typeface="ＭＳ Ｐゴシック" charset="-128"/>
              </a:rPr>
              <a:t>from </a:t>
            </a:r>
            <a:r>
              <a:rPr lang="en-US" altLang="en-US" sz="2200" dirty="0">
                <a:ea typeface="ＭＳ Ｐゴシック" charset="-128"/>
              </a:rPr>
              <a:t>SMTP MAIL FROM, RCPT TO:</a:t>
            </a:r>
            <a:r>
              <a:rPr lang="en-US" altLang="en-US" dirty="0">
                <a:ea typeface="ＭＳ Ｐゴシック" charset="-128"/>
              </a:rPr>
              <a:t> commands!</a:t>
            </a:r>
          </a:p>
          <a:p>
            <a:r>
              <a:rPr lang="en-US" altLang="en-US" sz="2400" dirty="0">
                <a:ea typeface="ＭＳ Ｐゴシック" charset="-128"/>
              </a:rPr>
              <a:t>Body: the </a:t>
            </a:r>
            <a:r>
              <a:rPr lang="ja-JP" altLang="en-US" sz="2400">
                <a:ea typeface="ＭＳ Ｐゴシック" charset="-128"/>
              </a:rPr>
              <a:t>“</a:t>
            </a:r>
            <a:r>
              <a:rPr lang="en-US" altLang="ja-JP" sz="2400" dirty="0">
                <a:ea typeface="ＭＳ Ｐゴシック" charset="-128"/>
              </a:rPr>
              <a:t>message</a:t>
            </a:r>
            <a:r>
              <a:rPr lang="ja-JP" altLang="en-US" sz="2400">
                <a:ea typeface="ＭＳ Ｐゴシック" charset="-128"/>
              </a:rPr>
              <a:t>”</a:t>
            </a:r>
            <a:r>
              <a:rPr lang="en-US" altLang="ja-JP" sz="2400" dirty="0">
                <a:ea typeface="ＭＳ Ｐゴシック" charset="-128"/>
              </a:rPr>
              <a:t> </a:t>
            </a:r>
          </a:p>
          <a:p>
            <a:pPr lvl="1"/>
            <a:r>
              <a:rPr lang="en-US" altLang="en-US" sz="2000" dirty="0">
                <a:ea typeface="ＭＳ Ｐゴシック" charset="-128"/>
              </a:rPr>
              <a:t>ASCII characters only</a:t>
            </a:r>
          </a:p>
        </p:txBody>
      </p:sp>
      <p:sp>
        <p:nvSpPr>
          <p:cNvPr id="135173" name="Rectangle 5"/>
          <p:cNvSpPr>
            <a:spLocks noChangeArrowheads="1"/>
          </p:cNvSpPr>
          <p:nvPr/>
        </p:nvSpPr>
        <p:spPr bwMode="auto">
          <a:xfrm>
            <a:off x="4978400" y="1892300"/>
            <a:ext cx="2832100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header</a:t>
            </a:r>
          </a:p>
        </p:txBody>
      </p:sp>
      <p:sp>
        <p:nvSpPr>
          <p:cNvPr id="135174" name="Rectangle 7"/>
          <p:cNvSpPr>
            <a:spLocks noChangeArrowheads="1"/>
          </p:cNvSpPr>
          <p:nvPr/>
        </p:nvSpPr>
        <p:spPr bwMode="auto">
          <a:xfrm>
            <a:off x="4978400" y="2705100"/>
            <a:ext cx="2832100" cy="17399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body</a:t>
            </a:r>
          </a:p>
        </p:txBody>
      </p:sp>
      <p:sp>
        <p:nvSpPr>
          <p:cNvPr id="135175" name="Rectangle 9"/>
          <p:cNvSpPr>
            <a:spLocks noChangeArrowheads="1"/>
          </p:cNvSpPr>
          <p:nvPr/>
        </p:nvSpPr>
        <p:spPr bwMode="auto">
          <a:xfrm>
            <a:off x="4775200" y="1778000"/>
            <a:ext cx="3238500" cy="3073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35176" name="Line 10"/>
          <p:cNvSpPr>
            <a:spLocks noChangeShapeType="1"/>
          </p:cNvSpPr>
          <p:nvPr/>
        </p:nvSpPr>
        <p:spPr bwMode="auto">
          <a:xfrm flipV="1">
            <a:off x="3162300" y="2159000"/>
            <a:ext cx="1765300" cy="1016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177" name="Line 11"/>
          <p:cNvSpPr>
            <a:spLocks noChangeShapeType="1"/>
          </p:cNvSpPr>
          <p:nvPr/>
        </p:nvSpPr>
        <p:spPr bwMode="auto">
          <a:xfrm flipV="1">
            <a:off x="3009900" y="3327400"/>
            <a:ext cx="1905000" cy="1879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178" name="Text Box 13"/>
          <p:cNvSpPr txBox="1">
            <a:spLocks noChangeArrowheads="1"/>
          </p:cNvSpPr>
          <p:nvPr/>
        </p:nvSpPr>
        <p:spPr bwMode="auto">
          <a:xfrm>
            <a:off x="8158328" y="2112963"/>
            <a:ext cx="7537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blank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line</a:t>
            </a:r>
          </a:p>
        </p:txBody>
      </p:sp>
      <p:sp>
        <p:nvSpPr>
          <p:cNvPr id="135179" name="Line 14"/>
          <p:cNvSpPr>
            <a:spLocks noChangeShapeType="1"/>
          </p:cNvSpPr>
          <p:nvPr/>
        </p:nvSpPr>
        <p:spPr bwMode="auto">
          <a:xfrm flipH="1">
            <a:off x="7251700" y="2552700"/>
            <a:ext cx="965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5180" name="Picture 16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912813"/>
            <a:ext cx="45704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255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Number Placeholder 3">
            <a:extLst>
              <a:ext uri="{FF2B5EF4-FFF2-40B4-BE49-F238E27FC236}">
                <a16:creationId xmlns:a16="http://schemas.microsoft.com/office/drawing/2014/main" id="{2792B57F-6426-464D-AE77-9717E18492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95879-E2EC-6F4D-9380-8CD209718F4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145E89E3-B7A4-6E43-8F4C-8BA064E137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" y="99320"/>
            <a:ext cx="9144000" cy="1143000"/>
          </a:xfrm>
        </p:spPr>
        <p:txBody>
          <a:bodyPr/>
          <a:lstStyle/>
          <a:p>
            <a:r>
              <a:rPr lang="en-US" altLang="en-US" sz="3200" b="0" dirty="0">
                <a:latin typeface="Lucida Bright" panose="02040602050505020304" pitchFamily="18" charset="77"/>
                <a:ea typeface="ＭＳ Ｐゴシック" panose="020B0600070205080204" pitchFamily="34" charset="-128"/>
              </a:rPr>
              <a:t>Attacks that Add a Bogus AS Hop 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DC18283D-093D-6B43-8FC2-10A5F0F5E3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2092842"/>
            <a:ext cx="7772400" cy="4114800"/>
          </a:xfrm>
        </p:spPr>
        <p:txBody>
          <a:bodyPr/>
          <a:lstStyle/>
          <a:p>
            <a:r>
              <a:rPr lang="en-US" altLang="en-US" sz="2000" dirty="0">
                <a:ea typeface="ＭＳ Ｐゴシック" panose="020B0600070205080204" pitchFamily="34" charset="-128"/>
              </a:rPr>
              <a:t>Add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ASes</a:t>
            </a:r>
            <a:r>
              <a:rPr lang="en-US" altLang="en-US" sz="2000" dirty="0">
                <a:ea typeface="ＭＳ Ｐゴシック" panose="020B0600070205080204" pitchFamily="34" charset="-128"/>
              </a:rPr>
              <a:t> to the path</a:t>
            </a:r>
          </a:p>
          <a:p>
            <a:pPr lvl="1"/>
            <a:r>
              <a:rPr lang="en-US" altLang="en-US" sz="2000" dirty="0"/>
              <a:t>E.g., turn </a:t>
            </a:r>
            <a:r>
              <a:rPr lang="ja-JP" altLang="en-US" sz="2000"/>
              <a:t>“</a:t>
            </a:r>
            <a:r>
              <a:rPr lang="en-US" altLang="ja-JP" sz="2000" dirty="0"/>
              <a:t>701 88</a:t>
            </a:r>
            <a:r>
              <a:rPr lang="ja-JP" altLang="en-US" sz="2000"/>
              <a:t>”</a:t>
            </a:r>
            <a:r>
              <a:rPr lang="en-US" altLang="ja-JP" sz="2000" dirty="0"/>
              <a:t> into </a:t>
            </a:r>
            <a:r>
              <a:rPr lang="ja-JP" altLang="en-US" sz="2000"/>
              <a:t>“</a:t>
            </a:r>
            <a:r>
              <a:rPr lang="en-US" altLang="ja-JP" sz="2000" dirty="0"/>
              <a:t>701 3715 88</a:t>
            </a:r>
            <a:r>
              <a:rPr lang="ja-JP" altLang="en-US" sz="2000"/>
              <a:t>”</a:t>
            </a:r>
            <a:endParaRPr lang="en-US" altLang="ja-JP" sz="2000" dirty="0"/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Motivations</a:t>
            </a:r>
          </a:p>
          <a:p>
            <a:pPr lvl="1"/>
            <a:r>
              <a:rPr lang="en-US" altLang="en-US" sz="2000" dirty="0"/>
              <a:t>Trigger loop detection in AS 3715</a:t>
            </a:r>
          </a:p>
          <a:p>
            <a:pPr lvl="2"/>
            <a:r>
              <a:rPr lang="en-US" altLang="en-US" dirty="0">
                <a:solidFill>
                  <a:srgbClr val="FF0000"/>
                </a:solidFill>
              </a:rPr>
              <a:t>Denial-of-service attack </a:t>
            </a:r>
            <a:r>
              <a:rPr lang="en-US" altLang="en-US" dirty="0"/>
              <a:t>on AS 3715</a:t>
            </a:r>
          </a:p>
          <a:p>
            <a:pPr lvl="2"/>
            <a:r>
              <a:rPr lang="en-US" altLang="en-US" dirty="0"/>
              <a:t>Or, blocking unwanted traffic coming from AS 3715!</a:t>
            </a:r>
          </a:p>
          <a:p>
            <a:pPr lvl="1"/>
            <a:r>
              <a:rPr lang="en-US" altLang="en-US" sz="2000" dirty="0"/>
              <a:t>Make your AS look like is has richer connectivity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Who can tell the AS path is a lie?</a:t>
            </a:r>
          </a:p>
          <a:p>
            <a:pPr lvl="1"/>
            <a:r>
              <a:rPr lang="en-US" altLang="en-US" sz="2000" dirty="0"/>
              <a:t>AS 3715 could, if it could see the route</a:t>
            </a:r>
          </a:p>
          <a:p>
            <a:pPr lvl="1"/>
            <a:r>
              <a:rPr lang="en-US" altLang="en-US" sz="2000" dirty="0"/>
              <a:t>AS 88 could, but would it really care as long as it received data traffic meant for it?</a:t>
            </a:r>
          </a:p>
        </p:txBody>
      </p:sp>
      <p:graphicFrame>
        <p:nvGraphicFramePr>
          <p:cNvPr id="40964" name="Object 4">
            <a:extLst>
              <a:ext uri="{FF2B5EF4-FFF2-40B4-BE49-F238E27FC236}">
                <a16:creationId xmlns:a16="http://schemas.microsoft.com/office/drawing/2014/main" id="{459F9DD4-E2A4-704A-AD4A-6AB8A584BEE2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6915150" y="1239838"/>
          <a:ext cx="1905000" cy="139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270000" imgH="927100" progId="MSPhotoEd.3">
                  <p:embed/>
                </p:oleObj>
              </mc:Choice>
              <mc:Fallback>
                <p:oleObj name="Photo Editor Photo" r:id="rId3" imgW="1270000" imgH="927100" progId="MSPhotoEd.3">
                  <p:embed/>
                  <p:pic>
                    <p:nvPicPr>
                      <p:cNvPr id="40964" name="Object 4">
                        <a:extLst>
                          <a:ext uri="{FF2B5EF4-FFF2-40B4-BE49-F238E27FC236}">
                            <a16:creationId xmlns:a16="http://schemas.microsoft.com/office/drawing/2014/main" id="{459F9DD4-E2A4-704A-AD4A-6AB8A584BEE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5150" y="1239838"/>
                        <a:ext cx="1905000" cy="1390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5" name="Object 5">
            <a:extLst>
              <a:ext uri="{FF2B5EF4-FFF2-40B4-BE49-F238E27FC236}">
                <a16:creationId xmlns:a16="http://schemas.microsoft.com/office/drawing/2014/main" id="{60F7C001-AFE3-4847-B5DB-E81F99BCC680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7605713" y="3082925"/>
          <a:ext cx="1114425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1270000" imgH="927100" progId="MSPhotoEd.3">
                  <p:embed/>
                </p:oleObj>
              </mc:Choice>
              <mc:Fallback>
                <p:oleObj name="Photo Editor Photo" r:id="rId5" imgW="1270000" imgH="927100" progId="MSPhotoEd.3">
                  <p:embed/>
                  <p:pic>
                    <p:nvPicPr>
                      <p:cNvPr id="40965" name="Object 5">
                        <a:extLst>
                          <a:ext uri="{FF2B5EF4-FFF2-40B4-BE49-F238E27FC236}">
                            <a16:creationId xmlns:a16="http://schemas.microsoft.com/office/drawing/2014/main" id="{60F7C001-AFE3-4847-B5DB-E81F99BCC6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5713" y="3082925"/>
                        <a:ext cx="1114425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4358" name="Line 6">
            <a:extLst>
              <a:ext uri="{FF2B5EF4-FFF2-40B4-BE49-F238E27FC236}">
                <a16:creationId xmlns:a16="http://schemas.microsoft.com/office/drawing/2014/main" id="{060091EC-008E-5D45-9239-3FAAFF33243D}"/>
              </a:ext>
            </a:extLst>
          </p:cNvPr>
          <p:cNvSpPr>
            <a:spLocks noChangeShapeType="1"/>
          </p:cNvSpPr>
          <p:nvPr/>
        </p:nvSpPr>
        <p:spPr bwMode="auto">
          <a:xfrm>
            <a:off x="7951788" y="2546350"/>
            <a:ext cx="231775" cy="6127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4359" name="Text Box 7">
            <a:extLst>
              <a:ext uri="{FF2B5EF4-FFF2-40B4-BE49-F238E27FC236}">
                <a16:creationId xmlns:a16="http://schemas.microsoft.com/office/drawing/2014/main" id="{219994A2-FF80-4B4C-B0E9-C04B25D3F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1413" y="1776413"/>
            <a:ext cx="608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701</a:t>
            </a:r>
          </a:p>
        </p:txBody>
      </p:sp>
      <p:sp>
        <p:nvSpPr>
          <p:cNvPr id="1764360" name="Text Box 8">
            <a:extLst>
              <a:ext uri="{FF2B5EF4-FFF2-40B4-BE49-F238E27FC236}">
                <a16:creationId xmlns:a16="http://schemas.microsoft.com/office/drawing/2014/main" id="{FD121914-6860-F048-9E94-A5BA47577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25" y="3275013"/>
            <a:ext cx="466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ＭＳ Ｐゴシック" charset="0"/>
              </a:rPr>
              <a:t>88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55588"/>
            <a:ext cx="7772400" cy="893762"/>
          </a:xfrm>
        </p:spPr>
        <p:txBody>
          <a:bodyPr/>
          <a:lstStyle/>
          <a:p>
            <a:r>
              <a:rPr lang="en-US" altLang="en-US" dirty="0">
                <a:ea typeface="ＭＳ Ｐゴシック" charset="-128"/>
              </a:rPr>
              <a:t>Mail access protocols</a:t>
            </a:r>
          </a:p>
        </p:txBody>
      </p:sp>
      <p:sp>
        <p:nvSpPr>
          <p:cNvPr id="1372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81025" y="3230563"/>
            <a:ext cx="7381875" cy="220980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altLang="en-US" sz="2400" dirty="0">
                <a:solidFill>
                  <a:srgbClr val="CC0000"/>
                </a:solidFill>
                <a:ea typeface="ＭＳ Ｐゴシック" charset="-128"/>
              </a:rPr>
              <a:t>SMTP:</a:t>
            </a:r>
            <a:r>
              <a:rPr lang="en-US" altLang="en-US" sz="2400" dirty="0">
                <a:ea typeface="ＭＳ Ｐゴシック" charset="-128"/>
              </a:rPr>
              <a:t> delivery/storage to receiver’</a:t>
            </a:r>
            <a:r>
              <a:rPr lang="en-US" altLang="ja-JP" sz="2400" dirty="0">
                <a:ea typeface="ＭＳ Ｐゴシック" charset="-128"/>
              </a:rPr>
              <a:t>s server</a:t>
            </a:r>
          </a:p>
          <a:p>
            <a:r>
              <a:rPr lang="en-US" altLang="en-US" sz="2400" dirty="0">
                <a:ea typeface="ＭＳ Ｐゴシック" charset="-128"/>
              </a:rPr>
              <a:t>mail access protocol: retrieval from server</a:t>
            </a:r>
          </a:p>
          <a:p>
            <a:pPr lvl="1"/>
            <a:r>
              <a:rPr lang="en-US" altLang="en-US" sz="2200" dirty="0">
                <a:solidFill>
                  <a:srgbClr val="CC0000"/>
                </a:solidFill>
                <a:ea typeface="ＭＳ Ｐゴシック" charset="-128"/>
              </a:rPr>
              <a:t>POP:</a:t>
            </a:r>
            <a:r>
              <a:rPr lang="en-US" altLang="en-US" sz="2200" dirty="0">
                <a:ea typeface="ＭＳ Ｐゴシック" charset="-128"/>
              </a:rPr>
              <a:t> Post Office Protocol [RFC 1939]: authorization, download </a:t>
            </a:r>
          </a:p>
          <a:p>
            <a:pPr lvl="1"/>
            <a:r>
              <a:rPr lang="en-US" altLang="en-US" sz="2200" dirty="0">
                <a:solidFill>
                  <a:srgbClr val="CC0000"/>
                </a:solidFill>
                <a:ea typeface="ＭＳ Ｐゴシック" charset="-128"/>
              </a:rPr>
              <a:t>IMAP:</a:t>
            </a:r>
            <a:r>
              <a:rPr lang="en-US" altLang="en-US" sz="2200" dirty="0">
                <a:ea typeface="ＭＳ Ｐゴシック" charset="-128"/>
              </a:rPr>
              <a:t> Internet Mail Access Protocol [RFC 1730]: more features, including manipulation of stored messages on server</a:t>
            </a:r>
          </a:p>
          <a:p>
            <a:pPr lvl="1"/>
            <a:r>
              <a:rPr lang="en-US" altLang="en-US" sz="2200" dirty="0">
                <a:solidFill>
                  <a:srgbClr val="CC0000"/>
                </a:solidFill>
                <a:ea typeface="ＭＳ Ｐゴシック" charset="-128"/>
              </a:rPr>
              <a:t>HTTP:</a:t>
            </a:r>
            <a:r>
              <a:rPr lang="en-US" altLang="en-US" sz="2200" dirty="0">
                <a:ea typeface="ＭＳ Ｐゴシック" charset="-128"/>
              </a:rPr>
              <a:t> </a:t>
            </a:r>
            <a:r>
              <a:rPr lang="en-US" altLang="en-US" sz="2200" dirty="0" err="1">
                <a:ea typeface="ＭＳ Ｐゴシック" charset="-128"/>
              </a:rPr>
              <a:t>gmail</a:t>
            </a:r>
            <a:r>
              <a:rPr lang="en-US" altLang="en-US" sz="2200" dirty="0">
                <a:ea typeface="ＭＳ Ｐゴシック" charset="-128"/>
              </a:rPr>
              <a:t>, Hotmail, Yahoo! Mail, etc.</a:t>
            </a:r>
          </a:p>
          <a:p>
            <a:pPr lvl="1"/>
            <a:endParaRPr lang="en-US" altLang="en-US" sz="2200" dirty="0">
              <a:ea typeface="ＭＳ Ｐゴシック" charset="-128"/>
            </a:endParaRPr>
          </a:p>
        </p:txBody>
      </p:sp>
      <p:grpSp>
        <p:nvGrpSpPr>
          <p:cNvPr id="137219" name="Group 133"/>
          <p:cNvGrpSpPr>
            <a:grpSpLocks/>
          </p:cNvGrpSpPr>
          <p:nvPr/>
        </p:nvGrpSpPr>
        <p:grpSpPr bwMode="auto">
          <a:xfrm>
            <a:off x="2962275" y="1577975"/>
            <a:ext cx="511175" cy="693738"/>
            <a:chOff x="4140" y="429"/>
            <a:chExt cx="1425" cy="2396"/>
          </a:xfrm>
        </p:grpSpPr>
        <p:sp>
          <p:nvSpPr>
            <p:cNvPr id="137311" name="Freeform 134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312" name="Rectangle 135"/>
            <p:cNvSpPr>
              <a:spLocks noChangeArrowheads="1"/>
            </p:cNvSpPr>
            <p:nvPr/>
          </p:nvSpPr>
          <p:spPr bwMode="auto">
            <a:xfrm>
              <a:off x="4206" y="429"/>
              <a:ext cx="1044" cy="2286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13" name="Freeform 136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314" name="Freeform 137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315" name="Rectangle 138"/>
            <p:cNvSpPr>
              <a:spLocks noChangeArrowheads="1"/>
            </p:cNvSpPr>
            <p:nvPr/>
          </p:nvSpPr>
          <p:spPr bwMode="auto">
            <a:xfrm>
              <a:off x="4211" y="692"/>
              <a:ext cx="597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grpSp>
          <p:nvGrpSpPr>
            <p:cNvPr id="137316" name="Group 139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37341" name="AutoShape 140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3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342" name="AutoShape 141"/>
              <p:cNvSpPr>
                <a:spLocks noChangeArrowheads="1"/>
              </p:cNvSpPr>
              <p:nvPr/>
            </p:nvSpPr>
            <p:spPr bwMode="auto">
              <a:xfrm>
                <a:off x="633" y="2586"/>
                <a:ext cx="690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37317" name="Rectangle 142"/>
            <p:cNvSpPr>
              <a:spLocks noChangeArrowheads="1"/>
            </p:cNvSpPr>
            <p:nvPr/>
          </p:nvSpPr>
          <p:spPr bwMode="auto">
            <a:xfrm>
              <a:off x="4224" y="1021"/>
              <a:ext cx="597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grpSp>
          <p:nvGrpSpPr>
            <p:cNvPr id="137318" name="Group 143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37339" name="AutoShape 144"/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18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340" name="AutoShape 145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0" cy="10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37319" name="Rectangle 146"/>
            <p:cNvSpPr>
              <a:spLocks noChangeArrowheads="1"/>
            </p:cNvSpPr>
            <p:nvPr/>
          </p:nvSpPr>
          <p:spPr bwMode="auto">
            <a:xfrm>
              <a:off x="4215" y="1356"/>
              <a:ext cx="597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20" name="Rectangle 147"/>
            <p:cNvSpPr>
              <a:spLocks noChangeArrowheads="1"/>
            </p:cNvSpPr>
            <p:nvPr/>
          </p:nvSpPr>
          <p:spPr bwMode="auto">
            <a:xfrm>
              <a:off x="4229" y="1657"/>
              <a:ext cx="597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grpSp>
          <p:nvGrpSpPr>
            <p:cNvPr id="137321" name="Group 148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37337" name="AutoShape 149"/>
              <p:cNvSpPr>
                <a:spLocks noChangeArrowheads="1"/>
              </p:cNvSpPr>
              <p:nvPr/>
            </p:nvSpPr>
            <p:spPr bwMode="auto">
              <a:xfrm>
                <a:off x="612" y="2581"/>
                <a:ext cx="728" cy="126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338" name="AutoShape 150"/>
              <p:cNvSpPr>
                <a:spLocks noChangeArrowheads="1"/>
              </p:cNvSpPr>
              <p:nvPr/>
            </p:nvSpPr>
            <p:spPr bwMode="auto">
              <a:xfrm>
                <a:off x="628" y="2586"/>
                <a:ext cx="695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37322" name="Freeform 151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7323" name="Group 152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37335" name="AutoShape 153"/>
              <p:cNvSpPr>
                <a:spLocks noChangeArrowheads="1"/>
              </p:cNvSpPr>
              <p:nvPr/>
            </p:nvSpPr>
            <p:spPr bwMode="auto">
              <a:xfrm>
                <a:off x="612" y="2569"/>
                <a:ext cx="728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336" name="AutoShape 154"/>
              <p:cNvSpPr>
                <a:spLocks noChangeArrowheads="1"/>
              </p:cNvSpPr>
              <p:nvPr/>
            </p:nvSpPr>
            <p:spPr bwMode="auto">
              <a:xfrm>
                <a:off x="629" y="2586"/>
                <a:ext cx="695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37324" name="Rectangle 155"/>
            <p:cNvSpPr>
              <a:spLocks noChangeArrowheads="1"/>
            </p:cNvSpPr>
            <p:nvPr/>
          </p:nvSpPr>
          <p:spPr bwMode="auto">
            <a:xfrm>
              <a:off x="5251" y="429"/>
              <a:ext cx="66" cy="2286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25" name="Freeform 156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326" name="Freeform 157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327" name="Oval 158"/>
            <p:cNvSpPr>
              <a:spLocks noChangeArrowheads="1"/>
            </p:cNvSpPr>
            <p:nvPr/>
          </p:nvSpPr>
          <p:spPr bwMode="auto">
            <a:xfrm>
              <a:off x="5516" y="2611"/>
              <a:ext cx="49" cy="93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28" name="Freeform 159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329" name="AutoShape 160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30" name="AutoShape 161"/>
            <p:cNvSpPr>
              <a:spLocks noChangeArrowheads="1"/>
            </p:cNvSpPr>
            <p:nvPr/>
          </p:nvSpPr>
          <p:spPr bwMode="auto">
            <a:xfrm>
              <a:off x="4206" y="2710"/>
              <a:ext cx="1071" cy="8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31" name="Oval 162"/>
            <p:cNvSpPr>
              <a:spLocks noChangeArrowheads="1"/>
            </p:cNvSpPr>
            <p:nvPr/>
          </p:nvSpPr>
          <p:spPr bwMode="auto">
            <a:xfrm>
              <a:off x="4308" y="2381"/>
              <a:ext cx="159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32" name="Oval 163"/>
            <p:cNvSpPr>
              <a:spLocks noChangeArrowheads="1"/>
            </p:cNvSpPr>
            <p:nvPr/>
          </p:nvSpPr>
          <p:spPr bwMode="auto">
            <a:xfrm>
              <a:off x="4485" y="2386"/>
              <a:ext cx="159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33" name="Oval 164"/>
            <p:cNvSpPr>
              <a:spLocks noChangeArrowheads="1"/>
            </p:cNvSpPr>
            <p:nvPr/>
          </p:nvSpPr>
          <p:spPr bwMode="auto">
            <a:xfrm>
              <a:off x="4662" y="2381"/>
              <a:ext cx="159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34" name="Rectangle 165"/>
            <p:cNvSpPr>
              <a:spLocks noChangeArrowheads="1"/>
            </p:cNvSpPr>
            <p:nvPr/>
          </p:nvSpPr>
          <p:spPr bwMode="auto">
            <a:xfrm>
              <a:off x="5060" y="1833"/>
              <a:ext cx="89" cy="762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37220" name="Group 100"/>
          <p:cNvGrpSpPr>
            <a:grpSpLocks/>
          </p:cNvGrpSpPr>
          <p:nvPr/>
        </p:nvGrpSpPr>
        <p:grpSpPr bwMode="auto">
          <a:xfrm>
            <a:off x="4648200" y="1587500"/>
            <a:ext cx="511175" cy="693738"/>
            <a:chOff x="4140" y="429"/>
            <a:chExt cx="1425" cy="2396"/>
          </a:xfrm>
        </p:grpSpPr>
        <p:sp>
          <p:nvSpPr>
            <p:cNvPr id="137279" name="Freeform 101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2 w 354"/>
                <a:gd name="T1" fmla="*/ 0 h 2742"/>
                <a:gd name="T2" fmla="*/ 12 w 354"/>
                <a:gd name="T3" fmla="*/ 23 h 2742"/>
                <a:gd name="T4" fmla="*/ 12 w 354"/>
                <a:gd name="T5" fmla="*/ 171 h 2742"/>
                <a:gd name="T6" fmla="*/ 0 w 354"/>
                <a:gd name="T7" fmla="*/ 179 h 2742"/>
                <a:gd name="T8" fmla="*/ 2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80" name="Rectangle 102"/>
            <p:cNvSpPr>
              <a:spLocks noChangeArrowheads="1"/>
            </p:cNvSpPr>
            <p:nvPr/>
          </p:nvSpPr>
          <p:spPr bwMode="auto">
            <a:xfrm>
              <a:off x="4206" y="429"/>
              <a:ext cx="1044" cy="2286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81" name="Freeform 103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7 w 211"/>
                <a:gd name="T3" fmla="*/ 15 h 2537"/>
                <a:gd name="T4" fmla="*/ 2 w 211"/>
                <a:gd name="T5" fmla="*/ 163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82" name="Freeform 104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9 h 226"/>
                <a:gd name="T4" fmla="*/ 11 w 328"/>
                <a:gd name="T5" fmla="*/ 16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83" name="Rectangle 105"/>
            <p:cNvSpPr>
              <a:spLocks noChangeArrowheads="1"/>
            </p:cNvSpPr>
            <p:nvPr/>
          </p:nvSpPr>
          <p:spPr bwMode="auto">
            <a:xfrm>
              <a:off x="4211" y="692"/>
              <a:ext cx="597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grpSp>
          <p:nvGrpSpPr>
            <p:cNvPr id="137284" name="Group 106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37309" name="AutoShape 107"/>
              <p:cNvSpPr>
                <a:spLocks noChangeArrowheads="1"/>
              </p:cNvSpPr>
              <p:nvPr/>
            </p:nvSpPr>
            <p:spPr bwMode="auto">
              <a:xfrm>
                <a:off x="616" y="2570"/>
                <a:ext cx="723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310" name="AutoShape 108"/>
              <p:cNvSpPr>
                <a:spLocks noChangeArrowheads="1"/>
              </p:cNvSpPr>
              <p:nvPr/>
            </p:nvSpPr>
            <p:spPr bwMode="auto">
              <a:xfrm>
                <a:off x="633" y="2586"/>
                <a:ext cx="690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37285" name="Rectangle 109"/>
            <p:cNvSpPr>
              <a:spLocks noChangeArrowheads="1"/>
            </p:cNvSpPr>
            <p:nvPr/>
          </p:nvSpPr>
          <p:spPr bwMode="auto">
            <a:xfrm>
              <a:off x="4224" y="1021"/>
              <a:ext cx="597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grpSp>
          <p:nvGrpSpPr>
            <p:cNvPr id="137286" name="Group 110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37307" name="AutoShape 111"/>
              <p:cNvSpPr>
                <a:spLocks noChangeArrowheads="1"/>
              </p:cNvSpPr>
              <p:nvPr/>
            </p:nvSpPr>
            <p:spPr bwMode="auto">
              <a:xfrm>
                <a:off x="613" y="2568"/>
                <a:ext cx="718" cy="13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308" name="AutoShape 112"/>
              <p:cNvSpPr>
                <a:spLocks noChangeArrowheads="1"/>
              </p:cNvSpPr>
              <p:nvPr/>
            </p:nvSpPr>
            <p:spPr bwMode="auto">
              <a:xfrm>
                <a:off x="630" y="2585"/>
                <a:ext cx="690" cy="10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37287" name="Rectangle 113"/>
            <p:cNvSpPr>
              <a:spLocks noChangeArrowheads="1"/>
            </p:cNvSpPr>
            <p:nvPr/>
          </p:nvSpPr>
          <p:spPr bwMode="auto">
            <a:xfrm>
              <a:off x="4215" y="1356"/>
              <a:ext cx="597" cy="4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88" name="Rectangle 114"/>
            <p:cNvSpPr>
              <a:spLocks noChangeArrowheads="1"/>
            </p:cNvSpPr>
            <p:nvPr/>
          </p:nvSpPr>
          <p:spPr bwMode="auto">
            <a:xfrm>
              <a:off x="4229" y="1657"/>
              <a:ext cx="597" cy="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grpSp>
          <p:nvGrpSpPr>
            <p:cNvPr id="137289" name="Group 115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37305" name="AutoShape 116"/>
              <p:cNvSpPr>
                <a:spLocks noChangeArrowheads="1"/>
              </p:cNvSpPr>
              <p:nvPr/>
            </p:nvSpPr>
            <p:spPr bwMode="auto">
              <a:xfrm>
                <a:off x="612" y="2581"/>
                <a:ext cx="728" cy="126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306" name="AutoShape 117"/>
              <p:cNvSpPr>
                <a:spLocks noChangeArrowheads="1"/>
              </p:cNvSpPr>
              <p:nvPr/>
            </p:nvSpPr>
            <p:spPr bwMode="auto">
              <a:xfrm>
                <a:off x="628" y="2586"/>
                <a:ext cx="695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37290" name="Freeform 118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1 w 328"/>
                <a:gd name="T3" fmla="*/ 8 h 226"/>
                <a:gd name="T4" fmla="*/ 11 w 328"/>
                <a:gd name="T5" fmla="*/ 14 h 226"/>
                <a:gd name="T6" fmla="*/ 0 w 328"/>
                <a:gd name="T7" fmla="*/ 6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7291" name="Group 119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37303" name="AutoShape 120"/>
              <p:cNvSpPr>
                <a:spLocks noChangeArrowheads="1"/>
              </p:cNvSpPr>
              <p:nvPr/>
            </p:nvSpPr>
            <p:spPr bwMode="auto">
              <a:xfrm>
                <a:off x="612" y="2569"/>
                <a:ext cx="728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304" name="AutoShape 121"/>
              <p:cNvSpPr>
                <a:spLocks noChangeArrowheads="1"/>
              </p:cNvSpPr>
              <p:nvPr/>
            </p:nvSpPr>
            <p:spPr bwMode="auto">
              <a:xfrm>
                <a:off x="629" y="2586"/>
                <a:ext cx="695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137292" name="Rectangle 122"/>
            <p:cNvSpPr>
              <a:spLocks noChangeArrowheads="1"/>
            </p:cNvSpPr>
            <p:nvPr/>
          </p:nvSpPr>
          <p:spPr bwMode="auto">
            <a:xfrm>
              <a:off x="5251" y="429"/>
              <a:ext cx="66" cy="2286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93" name="Freeform 123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1 w 296"/>
                <a:gd name="T3" fmla="*/ 8 h 256"/>
                <a:gd name="T4" fmla="*/ 11 w 296"/>
                <a:gd name="T5" fmla="*/ 16 h 256"/>
                <a:gd name="T6" fmla="*/ 0 w 296"/>
                <a:gd name="T7" fmla="*/ 6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94" name="Freeform 124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1 w 304"/>
                <a:gd name="T3" fmla="*/ 11 h 288"/>
                <a:gd name="T4" fmla="*/ 10 w 304"/>
                <a:gd name="T5" fmla="*/ 19 h 288"/>
                <a:gd name="T6" fmla="*/ 2 w 304"/>
                <a:gd name="T7" fmla="*/ 8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95" name="Oval 125"/>
            <p:cNvSpPr>
              <a:spLocks noChangeArrowheads="1"/>
            </p:cNvSpPr>
            <p:nvPr/>
          </p:nvSpPr>
          <p:spPr bwMode="auto">
            <a:xfrm>
              <a:off x="5516" y="2611"/>
              <a:ext cx="49" cy="93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96" name="Freeform 126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8 h 240"/>
                <a:gd name="T2" fmla="*/ 2 w 306"/>
                <a:gd name="T3" fmla="*/ 16 h 240"/>
                <a:gd name="T4" fmla="*/ 11 w 306"/>
                <a:gd name="T5" fmla="*/ 8 h 240"/>
                <a:gd name="T6" fmla="*/ 11 w 306"/>
                <a:gd name="T7" fmla="*/ 0 h 240"/>
                <a:gd name="T8" fmla="*/ 0 w 306"/>
                <a:gd name="T9" fmla="*/ 8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97" name="AutoShape 127"/>
            <p:cNvSpPr>
              <a:spLocks noChangeArrowheads="1"/>
            </p:cNvSpPr>
            <p:nvPr/>
          </p:nvSpPr>
          <p:spPr bwMode="auto">
            <a:xfrm>
              <a:off x="4140" y="2677"/>
              <a:ext cx="1199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98" name="AutoShape 128"/>
            <p:cNvSpPr>
              <a:spLocks noChangeArrowheads="1"/>
            </p:cNvSpPr>
            <p:nvPr/>
          </p:nvSpPr>
          <p:spPr bwMode="auto">
            <a:xfrm>
              <a:off x="4206" y="2710"/>
              <a:ext cx="1071" cy="8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99" name="Oval 129"/>
            <p:cNvSpPr>
              <a:spLocks noChangeArrowheads="1"/>
            </p:cNvSpPr>
            <p:nvPr/>
          </p:nvSpPr>
          <p:spPr bwMode="auto">
            <a:xfrm>
              <a:off x="4308" y="2381"/>
              <a:ext cx="159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00" name="Oval 130"/>
            <p:cNvSpPr>
              <a:spLocks noChangeArrowheads="1"/>
            </p:cNvSpPr>
            <p:nvPr/>
          </p:nvSpPr>
          <p:spPr bwMode="auto">
            <a:xfrm>
              <a:off x="4485" y="2386"/>
              <a:ext cx="159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01" name="Oval 131"/>
            <p:cNvSpPr>
              <a:spLocks noChangeArrowheads="1"/>
            </p:cNvSpPr>
            <p:nvPr/>
          </p:nvSpPr>
          <p:spPr bwMode="auto">
            <a:xfrm>
              <a:off x="4662" y="2381"/>
              <a:ext cx="159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302" name="Rectangle 132"/>
            <p:cNvSpPr>
              <a:spLocks noChangeArrowheads="1"/>
            </p:cNvSpPr>
            <p:nvPr/>
          </p:nvSpPr>
          <p:spPr bwMode="auto">
            <a:xfrm>
              <a:off x="5060" y="1833"/>
              <a:ext cx="89" cy="762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</p:grpSp>
      <p:pic>
        <p:nvPicPr>
          <p:cNvPr id="137221" name="Picture 98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963613"/>
            <a:ext cx="5027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7224" name="Group 158"/>
          <p:cNvGrpSpPr>
            <a:grpSpLocks/>
          </p:cNvGrpSpPr>
          <p:nvPr/>
        </p:nvGrpSpPr>
        <p:grpSpPr bwMode="auto">
          <a:xfrm>
            <a:off x="2841626" y="1987551"/>
            <a:ext cx="1346201" cy="1133476"/>
            <a:chOff x="1824" y="1206"/>
            <a:chExt cx="848" cy="714"/>
          </a:xfrm>
        </p:grpSpPr>
        <p:sp>
          <p:nvSpPr>
            <p:cNvPr id="137263" name="Text Box 95"/>
            <p:cNvSpPr txBox="1">
              <a:spLocks noChangeArrowheads="1"/>
            </p:cNvSpPr>
            <p:nvPr/>
          </p:nvSpPr>
          <p:spPr bwMode="auto">
            <a:xfrm>
              <a:off x="1824" y="1583"/>
              <a:ext cx="848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Sender’</a:t>
              </a:r>
              <a:r>
                <a:rPr kumimoji="0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s mail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server</a:t>
              </a: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grpSp>
          <p:nvGrpSpPr>
            <p:cNvPr id="137264" name="Group 157"/>
            <p:cNvGrpSpPr>
              <a:grpSpLocks/>
            </p:cNvGrpSpPr>
            <p:nvPr/>
          </p:nvGrpSpPr>
          <p:grpSpPr bwMode="auto">
            <a:xfrm>
              <a:off x="1992" y="1206"/>
              <a:ext cx="510" cy="354"/>
              <a:chOff x="2070" y="2004"/>
              <a:chExt cx="510" cy="354"/>
            </a:xfrm>
          </p:grpSpPr>
          <p:sp>
            <p:nvSpPr>
              <p:cNvPr id="137265" name="Rectangle 94"/>
              <p:cNvSpPr>
                <a:spLocks noChangeArrowheads="1"/>
              </p:cNvSpPr>
              <p:nvPr/>
            </p:nvSpPr>
            <p:spPr bwMode="auto">
              <a:xfrm>
                <a:off x="2070" y="2004"/>
                <a:ext cx="510" cy="354"/>
              </a:xfrm>
              <a:prstGeom prst="rect">
                <a:avLst/>
              </a:prstGeom>
              <a:solidFill>
                <a:schemeClr val="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266" name="Rectangle 96"/>
              <p:cNvSpPr>
                <a:spLocks noChangeArrowheads="1"/>
              </p:cNvSpPr>
              <p:nvPr/>
            </p:nvSpPr>
            <p:spPr bwMode="auto">
              <a:xfrm>
                <a:off x="2094" y="2076"/>
                <a:ext cx="450" cy="120"/>
              </a:xfrm>
              <a:prstGeom prst="rect">
                <a:avLst/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267" name="Line 97"/>
              <p:cNvSpPr>
                <a:spLocks noChangeShapeType="1"/>
              </p:cNvSpPr>
              <p:nvPr/>
            </p:nvSpPr>
            <p:spPr bwMode="auto">
              <a:xfrm>
                <a:off x="2143" y="2104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268" name="Line 98"/>
              <p:cNvSpPr>
                <a:spLocks noChangeShapeType="1"/>
              </p:cNvSpPr>
              <p:nvPr/>
            </p:nvSpPr>
            <p:spPr bwMode="auto">
              <a:xfrm>
                <a:off x="2252" y="2103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269" name="Line 99"/>
              <p:cNvSpPr>
                <a:spLocks noChangeShapeType="1"/>
              </p:cNvSpPr>
              <p:nvPr/>
            </p:nvSpPr>
            <p:spPr bwMode="auto">
              <a:xfrm>
                <a:off x="2307" y="2105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270" name="Line 100"/>
              <p:cNvSpPr>
                <a:spLocks noChangeShapeType="1"/>
              </p:cNvSpPr>
              <p:nvPr/>
            </p:nvSpPr>
            <p:spPr bwMode="auto">
              <a:xfrm>
                <a:off x="2364" y="2103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271" name="Line 101"/>
              <p:cNvSpPr>
                <a:spLocks noChangeShapeType="1"/>
              </p:cNvSpPr>
              <p:nvPr/>
            </p:nvSpPr>
            <p:spPr bwMode="auto">
              <a:xfrm>
                <a:off x="2425" y="2103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272" name="Line 102"/>
              <p:cNvSpPr>
                <a:spLocks noChangeShapeType="1"/>
              </p:cNvSpPr>
              <p:nvPr/>
            </p:nvSpPr>
            <p:spPr bwMode="auto">
              <a:xfrm>
                <a:off x="2481" y="2103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273" name="Line 103"/>
              <p:cNvSpPr>
                <a:spLocks noChangeShapeType="1"/>
              </p:cNvSpPr>
              <p:nvPr/>
            </p:nvSpPr>
            <p:spPr bwMode="auto">
              <a:xfrm>
                <a:off x="2196" y="2104"/>
                <a:ext cx="0" cy="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274" name="Rectangle 104"/>
              <p:cNvSpPr>
                <a:spLocks noChangeArrowheads="1"/>
              </p:cNvSpPr>
              <p:nvPr/>
            </p:nvSpPr>
            <p:spPr bwMode="auto">
              <a:xfrm>
                <a:off x="2102" y="2243"/>
                <a:ext cx="64" cy="9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275" name="Rectangle 105"/>
              <p:cNvSpPr>
                <a:spLocks noChangeArrowheads="1"/>
              </p:cNvSpPr>
              <p:nvPr/>
            </p:nvSpPr>
            <p:spPr bwMode="auto">
              <a:xfrm>
                <a:off x="2188" y="2243"/>
                <a:ext cx="64" cy="9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276" name="Rectangle 106"/>
              <p:cNvSpPr>
                <a:spLocks noChangeArrowheads="1"/>
              </p:cNvSpPr>
              <p:nvPr/>
            </p:nvSpPr>
            <p:spPr bwMode="auto">
              <a:xfrm>
                <a:off x="2274" y="2242"/>
                <a:ext cx="64" cy="9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277" name="Rectangle 107"/>
              <p:cNvSpPr>
                <a:spLocks noChangeArrowheads="1"/>
              </p:cNvSpPr>
              <p:nvPr/>
            </p:nvSpPr>
            <p:spPr bwMode="auto">
              <a:xfrm>
                <a:off x="2371" y="2240"/>
                <a:ext cx="64" cy="9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137278" name="Rectangle 108"/>
              <p:cNvSpPr>
                <a:spLocks noChangeArrowheads="1"/>
              </p:cNvSpPr>
              <p:nvPr/>
            </p:nvSpPr>
            <p:spPr bwMode="auto">
              <a:xfrm>
                <a:off x="2467" y="2240"/>
                <a:ext cx="64" cy="9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5000"/>
                  <a:buFont typeface="ZapfDingbats" charset="0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endParaRPr>
              </a:p>
            </p:txBody>
          </p:sp>
        </p:grpSp>
      </p:grpSp>
      <p:sp>
        <p:nvSpPr>
          <p:cNvPr id="137225" name="Text Box 121"/>
          <p:cNvSpPr txBox="1">
            <a:spLocks noChangeArrowheads="1"/>
          </p:cNvSpPr>
          <p:nvPr/>
        </p:nvSpPr>
        <p:spPr bwMode="auto">
          <a:xfrm>
            <a:off x="2075690" y="1466850"/>
            <a:ext cx="7809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SMTP</a:t>
            </a:r>
          </a:p>
        </p:txBody>
      </p:sp>
      <p:sp>
        <p:nvSpPr>
          <p:cNvPr id="137226" name="Rectangle 153"/>
          <p:cNvSpPr>
            <a:spLocks noChangeArrowheads="1"/>
          </p:cNvSpPr>
          <p:nvPr/>
        </p:nvSpPr>
        <p:spPr bwMode="auto">
          <a:xfrm>
            <a:off x="3781425" y="1457325"/>
            <a:ext cx="85725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37227" name="Text Box 154"/>
          <p:cNvSpPr txBox="1">
            <a:spLocks noChangeArrowheads="1"/>
          </p:cNvSpPr>
          <p:nvPr/>
        </p:nvSpPr>
        <p:spPr bwMode="auto">
          <a:xfrm>
            <a:off x="3677477" y="1477963"/>
            <a:ext cx="7809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SMTP</a:t>
            </a:r>
          </a:p>
        </p:txBody>
      </p:sp>
      <p:sp>
        <p:nvSpPr>
          <p:cNvPr id="137228" name="Text Box 156"/>
          <p:cNvSpPr txBox="1">
            <a:spLocks noChangeArrowheads="1"/>
          </p:cNvSpPr>
          <p:nvPr/>
        </p:nvSpPr>
        <p:spPr bwMode="auto">
          <a:xfrm>
            <a:off x="5484813" y="1308100"/>
            <a:ext cx="1511300" cy="61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mail access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protocol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sp>
        <p:nvSpPr>
          <p:cNvPr id="137229" name="Text Box 160"/>
          <p:cNvSpPr txBox="1">
            <a:spLocks noChangeArrowheads="1"/>
          </p:cNvSpPr>
          <p:nvPr/>
        </p:nvSpPr>
        <p:spPr bwMode="auto">
          <a:xfrm>
            <a:off x="4404764" y="2598738"/>
            <a:ext cx="147271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Receiver’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s mail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server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  <p:grpSp>
        <p:nvGrpSpPr>
          <p:cNvPr id="137230" name="Group 161"/>
          <p:cNvGrpSpPr>
            <a:grpSpLocks/>
          </p:cNvGrpSpPr>
          <p:nvPr/>
        </p:nvGrpSpPr>
        <p:grpSpPr bwMode="auto">
          <a:xfrm>
            <a:off x="4800600" y="2000250"/>
            <a:ext cx="809625" cy="561975"/>
            <a:chOff x="2070" y="2004"/>
            <a:chExt cx="510" cy="354"/>
          </a:xfrm>
        </p:grpSpPr>
        <p:sp>
          <p:nvSpPr>
            <p:cNvPr id="137249" name="Rectangle 162"/>
            <p:cNvSpPr>
              <a:spLocks noChangeArrowheads="1"/>
            </p:cNvSpPr>
            <p:nvPr/>
          </p:nvSpPr>
          <p:spPr bwMode="auto">
            <a:xfrm>
              <a:off x="2070" y="2004"/>
              <a:ext cx="510" cy="354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50" name="Rectangle 163"/>
            <p:cNvSpPr>
              <a:spLocks noChangeArrowheads="1"/>
            </p:cNvSpPr>
            <p:nvPr/>
          </p:nvSpPr>
          <p:spPr bwMode="auto">
            <a:xfrm>
              <a:off x="2094" y="2076"/>
              <a:ext cx="450" cy="120"/>
            </a:xfrm>
            <a:prstGeom prst="rect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51" name="Line 164"/>
            <p:cNvSpPr>
              <a:spLocks noChangeShapeType="1"/>
            </p:cNvSpPr>
            <p:nvPr/>
          </p:nvSpPr>
          <p:spPr bwMode="auto">
            <a:xfrm>
              <a:off x="2143" y="210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52" name="Line 165"/>
            <p:cNvSpPr>
              <a:spLocks noChangeShapeType="1"/>
            </p:cNvSpPr>
            <p:nvPr/>
          </p:nvSpPr>
          <p:spPr bwMode="auto">
            <a:xfrm>
              <a:off x="2252" y="210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53" name="Line 166"/>
            <p:cNvSpPr>
              <a:spLocks noChangeShapeType="1"/>
            </p:cNvSpPr>
            <p:nvPr/>
          </p:nvSpPr>
          <p:spPr bwMode="auto">
            <a:xfrm>
              <a:off x="2307" y="2105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54" name="Line 167"/>
            <p:cNvSpPr>
              <a:spLocks noChangeShapeType="1"/>
            </p:cNvSpPr>
            <p:nvPr/>
          </p:nvSpPr>
          <p:spPr bwMode="auto">
            <a:xfrm>
              <a:off x="2364" y="210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55" name="Line 168"/>
            <p:cNvSpPr>
              <a:spLocks noChangeShapeType="1"/>
            </p:cNvSpPr>
            <p:nvPr/>
          </p:nvSpPr>
          <p:spPr bwMode="auto">
            <a:xfrm>
              <a:off x="2425" y="210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56" name="Line 169"/>
            <p:cNvSpPr>
              <a:spLocks noChangeShapeType="1"/>
            </p:cNvSpPr>
            <p:nvPr/>
          </p:nvSpPr>
          <p:spPr bwMode="auto">
            <a:xfrm>
              <a:off x="2481" y="2103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57" name="Line 170"/>
            <p:cNvSpPr>
              <a:spLocks noChangeShapeType="1"/>
            </p:cNvSpPr>
            <p:nvPr/>
          </p:nvSpPr>
          <p:spPr bwMode="auto">
            <a:xfrm>
              <a:off x="2196" y="2104"/>
              <a:ext cx="0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58" name="Rectangle 171"/>
            <p:cNvSpPr>
              <a:spLocks noChangeArrowheads="1"/>
            </p:cNvSpPr>
            <p:nvPr/>
          </p:nvSpPr>
          <p:spPr bwMode="auto">
            <a:xfrm>
              <a:off x="2102" y="224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59" name="Rectangle 172"/>
            <p:cNvSpPr>
              <a:spLocks noChangeArrowheads="1"/>
            </p:cNvSpPr>
            <p:nvPr/>
          </p:nvSpPr>
          <p:spPr bwMode="auto">
            <a:xfrm>
              <a:off x="2188" y="2243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60" name="Rectangle 173"/>
            <p:cNvSpPr>
              <a:spLocks noChangeArrowheads="1"/>
            </p:cNvSpPr>
            <p:nvPr/>
          </p:nvSpPr>
          <p:spPr bwMode="auto">
            <a:xfrm>
              <a:off x="2274" y="2242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61" name="Rectangle 174"/>
            <p:cNvSpPr>
              <a:spLocks noChangeArrowheads="1"/>
            </p:cNvSpPr>
            <p:nvPr/>
          </p:nvSpPr>
          <p:spPr bwMode="auto">
            <a:xfrm>
              <a:off x="2371" y="224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62" name="Rectangle 175"/>
            <p:cNvSpPr>
              <a:spLocks noChangeArrowheads="1"/>
            </p:cNvSpPr>
            <p:nvPr/>
          </p:nvSpPr>
          <p:spPr bwMode="auto">
            <a:xfrm>
              <a:off x="2467" y="2240"/>
              <a:ext cx="64" cy="9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</p:grpSp>
      <p:sp>
        <p:nvSpPr>
          <p:cNvPr id="137233" name="Line 94"/>
          <p:cNvSpPr>
            <a:spLocks noChangeShapeType="1"/>
          </p:cNvSpPr>
          <p:nvPr/>
        </p:nvSpPr>
        <p:spPr bwMode="auto">
          <a:xfrm>
            <a:off x="2003425" y="1905000"/>
            <a:ext cx="903288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234" name="Line 95"/>
          <p:cNvSpPr>
            <a:spLocks noChangeShapeType="1"/>
          </p:cNvSpPr>
          <p:nvPr/>
        </p:nvSpPr>
        <p:spPr bwMode="auto">
          <a:xfrm>
            <a:off x="3633788" y="1901825"/>
            <a:ext cx="903287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235" name="Line 96"/>
          <p:cNvSpPr>
            <a:spLocks noChangeShapeType="1"/>
          </p:cNvSpPr>
          <p:nvPr/>
        </p:nvSpPr>
        <p:spPr bwMode="auto">
          <a:xfrm>
            <a:off x="5253038" y="1898650"/>
            <a:ext cx="1697037" cy="1588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236" name="Text Box 156"/>
          <p:cNvSpPr txBox="1">
            <a:spLocks noChangeArrowheads="1"/>
          </p:cNvSpPr>
          <p:nvPr/>
        </p:nvSpPr>
        <p:spPr bwMode="auto">
          <a:xfrm>
            <a:off x="5800112" y="1927225"/>
            <a:ext cx="1131527" cy="56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ZapfDingbats" charset="0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(e.g., </a:t>
            </a:r>
            <a:r>
              <a:rPr kumimoji="0" lang="en-US" altLang="en-US" sz="1600" b="0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POP, 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         IMAP</a:t>
            </a: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t>)</a:t>
            </a:r>
          </a:p>
        </p:txBody>
      </p:sp>
      <p:grpSp>
        <p:nvGrpSpPr>
          <p:cNvPr id="137237" name="Group 166"/>
          <p:cNvGrpSpPr>
            <a:grpSpLocks/>
          </p:cNvGrpSpPr>
          <p:nvPr/>
        </p:nvGrpSpPr>
        <p:grpSpPr bwMode="auto">
          <a:xfrm>
            <a:off x="1085850" y="1419225"/>
            <a:ext cx="893763" cy="1054100"/>
            <a:chOff x="3586" y="550"/>
            <a:chExt cx="563" cy="664"/>
          </a:xfrm>
        </p:grpSpPr>
        <p:grpSp>
          <p:nvGrpSpPr>
            <p:cNvPr id="137244" name="Group 167"/>
            <p:cNvGrpSpPr>
              <a:grpSpLocks/>
            </p:cNvGrpSpPr>
            <p:nvPr/>
          </p:nvGrpSpPr>
          <p:grpSpPr bwMode="auto">
            <a:xfrm>
              <a:off x="3588" y="692"/>
              <a:ext cx="561" cy="522"/>
              <a:chOff x="-44" y="1473"/>
              <a:chExt cx="981" cy="1105"/>
            </a:xfrm>
          </p:grpSpPr>
          <p:pic>
            <p:nvPicPr>
              <p:cNvPr id="137247" name="Picture 168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7248" name="Freeform 169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24164 w 356"/>
                  <a:gd name="T3" fmla="*/ 1678 h 368"/>
                  <a:gd name="T4" fmla="*/ 28666 w 356"/>
                  <a:gd name="T5" fmla="*/ 34959 h 368"/>
                  <a:gd name="T6" fmla="*/ 6318 w 356"/>
                  <a:gd name="T7" fmla="*/ 43721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7245" name="Rectangle 115"/>
            <p:cNvSpPr>
              <a:spLocks noChangeArrowheads="1"/>
            </p:cNvSpPr>
            <p:nvPr/>
          </p:nvSpPr>
          <p:spPr bwMode="auto">
            <a:xfrm>
              <a:off x="3611" y="576"/>
              <a:ext cx="381" cy="330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46" name="Text Box 116"/>
            <p:cNvSpPr txBox="1">
              <a:spLocks noChangeArrowheads="1"/>
            </p:cNvSpPr>
            <p:nvPr/>
          </p:nvSpPr>
          <p:spPr bwMode="auto">
            <a:xfrm>
              <a:off x="3586" y="550"/>
              <a:ext cx="412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user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agent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137238" name="Group 172"/>
          <p:cNvGrpSpPr>
            <a:grpSpLocks/>
          </p:cNvGrpSpPr>
          <p:nvPr/>
        </p:nvGrpSpPr>
        <p:grpSpPr bwMode="auto">
          <a:xfrm>
            <a:off x="6986588" y="1422400"/>
            <a:ext cx="893762" cy="1054100"/>
            <a:chOff x="3586" y="550"/>
            <a:chExt cx="563" cy="664"/>
          </a:xfrm>
        </p:grpSpPr>
        <p:grpSp>
          <p:nvGrpSpPr>
            <p:cNvPr id="137239" name="Group 173"/>
            <p:cNvGrpSpPr>
              <a:grpSpLocks/>
            </p:cNvGrpSpPr>
            <p:nvPr/>
          </p:nvGrpSpPr>
          <p:grpSpPr bwMode="auto">
            <a:xfrm>
              <a:off x="3588" y="692"/>
              <a:ext cx="561" cy="522"/>
              <a:chOff x="-44" y="1473"/>
              <a:chExt cx="981" cy="1105"/>
            </a:xfrm>
          </p:grpSpPr>
          <p:pic>
            <p:nvPicPr>
              <p:cNvPr id="137242" name="Picture 174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7243" name="Freeform 175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24164 w 356"/>
                  <a:gd name="T3" fmla="*/ 1678 h 368"/>
                  <a:gd name="T4" fmla="*/ 28666 w 356"/>
                  <a:gd name="T5" fmla="*/ 34959 h 368"/>
                  <a:gd name="T6" fmla="*/ 6318 w 356"/>
                  <a:gd name="T7" fmla="*/ 43721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7240" name="Rectangle 115"/>
            <p:cNvSpPr>
              <a:spLocks noChangeArrowheads="1"/>
            </p:cNvSpPr>
            <p:nvPr/>
          </p:nvSpPr>
          <p:spPr bwMode="auto">
            <a:xfrm>
              <a:off x="3611" y="576"/>
              <a:ext cx="381" cy="330"/>
            </a:xfrm>
            <a:prstGeom prst="rect">
              <a:avLst/>
            </a:prstGeom>
            <a:solidFill>
              <a:schemeClr val="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  <p:sp>
          <p:nvSpPr>
            <p:cNvPr id="137241" name="Text Box 116"/>
            <p:cNvSpPr txBox="1">
              <a:spLocks noChangeArrowheads="1"/>
            </p:cNvSpPr>
            <p:nvPr/>
          </p:nvSpPr>
          <p:spPr bwMode="auto">
            <a:xfrm>
              <a:off x="3586" y="550"/>
              <a:ext cx="412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5000"/>
                <a:buFont typeface="ZapfDingbats" charset="0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user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-128"/>
                  <a:cs typeface="+mn-cs"/>
                </a:rPr>
                <a:t>agent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endParaRPr>
            </a:p>
          </p:txBody>
        </p:sp>
      </p:grpSp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5"/>
          <a:srcRect l="2784" t="7488" r="79529" b="51661"/>
          <a:stretch/>
        </p:blipFill>
        <p:spPr>
          <a:xfrm>
            <a:off x="337763" y="1515078"/>
            <a:ext cx="704199" cy="1005905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 rotWithShape="1">
          <a:blip r:embed="rId5"/>
          <a:srcRect l="75203" r="3135" b="51661"/>
          <a:stretch/>
        </p:blipFill>
        <p:spPr>
          <a:xfrm>
            <a:off x="7880350" y="1480073"/>
            <a:ext cx="815938" cy="112607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58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5" grpId="0"/>
      <p:bldP spid="137228" grpId="0"/>
      <p:bldP spid="137233" grpId="0" animBg="1"/>
      <p:bldP spid="137235" grpId="0" animBg="1"/>
      <p:bldP spid="13723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286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Outline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406525"/>
            <a:ext cx="9144001" cy="4648200"/>
          </a:xfrm>
        </p:spPr>
        <p:txBody>
          <a:bodyPr/>
          <a:lstStyle/>
          <a:p>
            <a:pPr lvl="1" eaLnBrk="1" hangingPunct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 Principles of network applications</a:t>
            </a:r>
          </a:p>
          <a:p>
            <a:pPr lvl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Web and HTTP</a:t>
            </a:r>
          </a:p>
          <a:p>
            <a:pPr lvl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 Electronic Mail (SMTP, POP3, IMAP)</a:t>
            </a:r>
          </a:p>
          <a:p>
            <a:pPr lvl="1">
              <a:buFont typeface="Wingdings" charset="2"/>
              <a:buChar char="q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 DNS</a:t>
            </a:r>
            <a:endParaRPr lang="en-US" altLang="en-US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4724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259C5E-1005-29C6-D3BC-8C60FB3A5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8750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7B0DF7-46D9-3B4A-86CF-5E2ECCED1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41" y="373001"/>
            <a:ext cx="1585241" cy="1121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ACE0A5-D730-7643-9C5D-7E3DC144C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90" y="1718771"/>
            <a:ext cx="1585241" cy="11215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AE3B9B-6EDF-5044-80D6-83800953D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960" y="817286"/>
            <a:ext cx="1585241" cy="11215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7F8815-AB58-F440-BB6B-E220B0EA1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482" y="2054568"/>
            <a:ext cx="1585241" cy="11215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6A3E6A-401C-3842-A2DB-DD48AA1CD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281" y="3914112"/>
            <a:ext cx="1585241" cy="11215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37A7C7-244F-6442-9E28-EE5E2A294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230" y="5259882"/>
            <a:ext cx="1585241" cy="11215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A1EAB2-5C85-0343-A156-8DC9B44B9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358397"/>
            <a:ext cx="1585241" cy="11215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91D206-AA11-3149-82D1-F825AC65C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0522" y="5595679"/>
            <a:ext cx="1585241" cy="112154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0D0CE75-CA5A-EB40-9AC7-D541DCF5B417}"/>
              </a:ext>
            </a:extLst>
          </p:cNvPr>
          <p:cNvCxnSpPr>
            <a:cxnSpLocks/>
          </p:cNvCxnSpPr>
          <p:nvPr/>
        </p:nvCxnSpPr>
        <p:spPr>
          <a:xfrm>
            <a:off x="1836361" y="1421844"/>
            <a:ext cx="428599" cy="840909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19F03B-1A9D-244D-A9DE-5372F7C57A44}"/>
              </a:ext>
            </a:extLst>
          </p:cNvPr>
          <p:cNvCxnSpPr>
            <a:cxnSpLocks/>
          </p:cNvCxnSpPr>
          <p:nvPr/>
        </p:nvCxnSpPr>
        <p:spPr>
          <a:xfrm flipV="1">
            <a:off x="1472339" y="1494546"/>
            <a:ext cx="294092" cy="347752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EAB991D-805C-7A43-BF42-E3D42BA72731}"/>
              </a:ext>
            </a:extLst>
          </p:cNvPr>
          <p:cNvCxnSpPr>
            <a:cxnSpLocks/>
          </p:cNvCxnSpPr>
          <p:nvPr/>
        </p:nvCxnSpPr>
        <p:spPr>
          <a:xfrm flipH="1">
            <a:off x="4073471" y="4979873"/>
            <a:ext cx="170105" cy="500069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9CFEB47-1A82-7C4D-BB4D-A5322EC95D79}"/>
              </a:ext>
            </a:extLst>
          </p:cNvPr>
          <p:cNvCxnSpPr>
            <a:cxnSpLocks/>
          </p:cNvCxnSpPr>
          <p:nvPr/>
        </p:nvCxnSpPr>
        <p:spPr>
          <a:xfrm>
            <a:off x="4259263" y="5009847"/>
            <a:ext cx="312737" cy="763809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F5B4991-3CF1-254D-8981-09C073ED59F7}"/>
              </a:ext>
            </a:extLst>
          </p:cNvPr>
          <p:cNvCxnSpPr>
            <a:cxnSpLocks/>
          </p:cNvCxnSpPr>
          <p:nvPr/>
        </p:nvCxnSpPr>
        <p:spPr>
          <a:xfrm>
            <a:off x="4314893" y="4979873"/>
            <a:ext cx="442899" cy="280009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344418E9-5BCC-A543-83B6-3C5AE2B75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040" y="228141"/>
            <a:ext cx="1883444" cy="144028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22F7E71-A3F7-EC44-9C75-834B89D62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73001"/>
            <a:ext cx="1286417" cy="98373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0F78197-52BB-2542-BAB8-47CDCABE8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6901" y="3121957"/>
            <a:ext cx="2071788" cy="158431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7D4A3D-D79A-8544-B3F7-0D0EF95F5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8" y="4146734"/>
            <a:ext cx="1415059" cy="1082105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4DA7F89-CD53-1244-98C3-64DDC24ACB44}"/>
              </a:ext>
            </a:extLst>
          </p:cNvPr>
          <p:cNvCxnSpPr>
            <a:cxnSpLocks/>
          </p:cNvCxnSpPr>
          <p:nvPr/>
        </p:nvCxnSpPr>
        <p:spPr>
          <a:xfrm>
            <a:off x="3533614" y="3121957"/>
            <a:ext cx="316587" cy="792155"/>
          </a:xfrm>
          <a:prstGeom prst="line">
            <a:avLst/>
          </a:prstGeom>
          <a:ln w="698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34B42F0-6128-4A44-8CB3-D6E3C9B84BAA}"/>
              </a:ext>
            </a:extLst>
          </p:cNvPr>
          <p:cNvCxnSpPr>
            <a:cxnSpLocks/>
          </p:cNvCxnSpPr>
          <p:nvPr/>
        </p:nvCxnSpPr>
        <p:spPr>
          <a:xfrm flipV="1">
            <a:off x="1224366" y="2840316"/>
            <a:ext cx="247973" cy="1518082"/>
          </a:xfrm>
          <a:prstGeom prst="line">
            <a:avLst/>
          </a:prstGeom>
          <a:ln w="698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77DE26A-FCB9-9F4C-BC43-79A548695763}"/>
              </a:ext>
            </a:extLst>
          </p:cNvPr>
          <p:cNvCxnSpPr>
            <a:cxnSpLocks/>
          </p:cNvCxnSpPr>
          <p:nvPr/>
        </p:nvCxnSpPr>
        <p:spPr>
          <a:xfrm flipV="1">
            <a:off x="7820762" y="1718771"/>
            <a:ext cx="98872" cy="1403186"/>
          </a:xfrm>
          <a:prstGeom prst="line">
            <a:avLst/>
          </a:prstGeom>
          <a:ln w="698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CF5E88B-AE16-E346-A1EE-B77CED6BDDFE}"/>
              </a:ext>
            </a:extLst>
          </p:cNvPr>
          <p:cNvCxnSpPr>
            <a:cxnSpLocks/>
          </p:cNvCxnSpPr>
          <p:nvPr/>
        </p:nvCxnSpPr>
        <p:spPr>
          <a:xfrm flipV="1">
            <a:off x="4012253" y="1352975"/>
            <a:ext cx="1483026" cy="2561137"/>
          </a:xfrm>
          <a:prstGeom prst="line">
            <a:avLst/>
          </a:prstGeom>
          <a:ln w="698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C40ED01-F750-7246-9BD8-EDA3156A68B9}"/>
              </a:ext>
            </a:extLst>
          </p:cNvPr>
          <p:cNvCxnSpPr>
            <a:cxnSpLocks/>
          </p:cNvCxnSpPr>
          <p:nvPr/>
        </p:nvCxnSpPr>
        <p:spPr>
          <a:xfrm flipH="1" flipV="1">
            <a:off x="5718621" y="1352975"/>
            <a:ext cx="1523558" cy="1841342"/>
          </a:xfrm>
          <a:prstGeom prst="line">
            <a:avLst/>
          </a:prstGeom>
          <a:ln w="698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89671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3977" y="7425685"/>
            <a:ext cx="974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MOOCs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427955" y="7415857"/>
            <a:ext cx="17302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Online Content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966903" y="7420777"/>
            <a:ext cx="17358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Search Engines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5772" cy="6867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28607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3977" y="7425685"/>
            <a:ext cx="974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MOOCs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427955" y="7415857"/>
            <a:ext cx="17302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Online Content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966903" y="7420777"/>
            <a:ext cx="17358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ＭＳ Ｐゴシック" charset="0"/>
              </a:rPr>
              <a:t>Search Engines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472" y="1972833"/>
            <a:ext cx="3887182" cy="2912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D67FF5-95D7-4046-80C5-656B1CE2A4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353"/>
          <a:stretch/>
        </p:blipFill>
        <p:spPr>
          <a:xfrm>
            <a:off x="6450980" y="249436"/>
            <a:ext cx="2693020" cy="1973260"/>
          </a:xfrm>
          <a:prstGeom prst="rect">
            <a:avLst/>
          </a:prstGeom>
        </p:spPr>
      </p:pic>
      <p:cxnSp>
        <p:nvCxnSpPr>
          <p:cNvPr id="5" name="Elbow Connector 4">
            <a:extLst>
              <a:ext uri="{FF2B5EF4-FFF2-40B4-BE49-F238E27FC236}">
                <a16:creationId xmlns:a16="http://schemas.microsoft.com/office/drawing/2014/main" id="{F0AADF44-841B-8A4E-90C7-C618A0880E19}"/>
              </a:ext>
            </a:extLst>
          </p:cNvPr>
          <p:cNvCxnSpPr>
            <a:cxnSpLocks/>
            <a:stCxn id="7" idx="3"/>
            <a:endCxn id="2" idx="2"/>
          </p:cNvCxnSpPr>
          <p:nvPr/>
        </p:nvCxnSpPr>
        <p:spPr>
          <a:xfrm flipV="1">
            <a:off x="6236654" y="2222696"/>
            <a:ext cx="1560836" cy="1206304"/>
          </a:xfrm>
          <a:prstGeom prst="bentConnector2">
            <a:avLst/>
          </a:prstGeom>
          <a:ln w="635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EFEDC07E-A7DB-D54C-A195-58971B0494A5}"/>
              </a:ext>
            </a:extLst>
          </p:cNvPr>
          <p:cNvCxnSpPr>
            <a:cxnSpLocks/>
          </p:cNvCxnSpPr>
          <p:nvPr/>
        </p:nvCxnSpPr>
        <p:spPr>
          <a:xfrm rot="16200000" flipH="1">
            <a:off x="936689" y="2020120"/>
            <a:ext cx="1456167" cy="1361591"/>
          </a:xfrm>
          <a:prstGeom prst="bentConnector3">
            <a:avLst>
              <a:gd name="adj1" fmla="val 100236"/>
            </a:avLst>
          </a:prstGeom>
          <a:ln w="635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F2D4FF8-4689-F640-8DEF-3B3D43A683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953"/>
          <a:stretch/>
        </p:blipFill>
        <p:spPr>
          <a:xfrm>
            <a:off x="203053" y="141829"/>
            <a:ext cx="1557945" cy="218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9400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9BCF1-02B7-9529-5A4B-2FAE25144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Rectangle 2">
            <a:extLst>
              <a:ext uri="{FF2B5EF4-FFF2-40B4-BE49-F238E27FC236}">
                <a16:creationId xmlns:a16="http://schemas.microsoft.com/office/drawing/2014/main" id="{83647ECB-4F7A-81C9-24ED-38F40AD4C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14" y="190500"/>
            <a:ext cx="83820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0" i="0">
                <a:solidFill>
                  <a:srgbClr val="80000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9pPr>
          </a:lstStyle>
          <a:p>
            <a:pPr eaLnBrk="1" hangingPunct="1"/>
            <a:r>
              <a:rPr lang="en-US" altLang="en-US" sz="3600" kern="0" dirty="0">
                <a:ea typeface="ＭＳ Ｐゴシック" charset="-128"/>
              </a:rPr>
              <a:t>What’</a:t>
            </a:r>
            <a:r>
              <a:rPr lang="en-US" altLang="ja-JP" sz="3600" kern="0" dirty="0">
                <a:ea typeface="ＭＳ Ｐゴシック" charset="-128"/>
              </a:rPr>
              <a:t>s the Internet?</a:t>
            </a:r>
            <a:endParaRPr lang="en-US" altLang="en-US" kern="0" dirty="0">
              <a:ea typeface="ＭＳ Ｐゴシック" charset="-128"/>
            </a:endParaRPr>
          </a:p>
        </p:txBody>
      </p:sp>
      <p:pic>
        <p:nvPicPr>
          <p:cNvPr id="4" name="p.mp4">
            <a:hlinkClick r:id="" action="ppaction://media"/>
            <a:extLst>
              <a:ext uri="{FF2B5EF4-FFF2-40B4-BE49-F238E27FC236}">
                <a16:creationId xmlns:a16="http://schemas.microsoft.com/office/drawing/2014/main" id="{0B6A3E6E-F195-2378-D309-AB44DA4696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0031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Number Placeholder 3">
            <a:extLst>
              <a:ext uri="{FF2B5EF4-FFF2-40B4-BE49-F238E27FC236}">
                <a16:creationId xmlns:a16="http://schemas.microsoft.com/office/drawing/2014/main" id="{3EBF8F73-B66F-6E4C-B5B6-A2DD1CEBD2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97FF4-082C-564A-8263-AA1562B132F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DDB6B628-954D-F94B-8579-0FE822EC9F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/>
          <a:lstStyle/>
          <a:p>
            <a:r>
              <a:rPr lang="en-US" altLang="en-US" sz="3200" b="0" dirty="0">
                <a:latin typeface="Lucida Bright" panose="02040602050505020304" pitchFamily="18" charset="77"/>
                <a:ea typeface="ＭＳ Ｐゴシック" panose="020B0600070205080204" pitchFamily="34" charset="-128"/>
              </a:rPr>
              <a:t>Violating </a:t>
            </a:r>
            <a:r>
              <a:rPr lang="ja-JP" altLang="en-US" sz="3200" b="0">
                <a:latin typeface="Lucida Bright" panose="02040602050505020304" pitchFamily="18" charset="77"/>
                <a:ea typeface="ＭＳ Ｐゴシック" panose="020B0600070205080204" pitchFamily="34" charset="-128"/>
              </a:rPr>
              <a:t>“</a:t>
            </a:r>
            <a:r>
              <a:rPr lang="en-US" altLang="ja-JP" sz="3200" b="0" dirty="0">
                <a:latin typeface="Lucida Bright" panose="02040602050505020304" pitchFamily="18" charset="77"/>
                <a:ea typeface="ＭＳ Ｐゴシック" panose="020B0600070205080204" pitchFamily="34" charset="-128"/>
              </a:rPr>
              <a:t>Consistent Export</a:t>
            </a:r>
            <a:r>
              <a:rPr lang="ja-JP" altLang="en-US" sz="3200" b="0">
                <a:latin typeface="Lucida Bright" panose="02040602050505020304" pitchFamily="18" charset="77"/>
                <a:ea typeface="ＭＳ Ｐゴシック" panose="020B0600070205080204" pitchFamily="34" charset="-128"/>
              </a:rPr>
              <a:t>”</a:t>
            </a:r>
            <a:r>
              <a:rPr lang="en-US" altLang="ja-JP" sz="3200" b="0" dirty="0">
                <a:latin typeface="Lucida Bright" panose="02040602050505020304" pitchFamily="18" charset="77"/>
                <a:ea typeface="ＭＳ Ｐゴシック" panose="020B0600070205080204" pitchFamily="34" charset="-128"/>
              </a:rPr>
              <a:t> to Peers</a:t>
            </a:r>
            <a:endParaRPr lang="en-US" altLang="en-US" sz="3200" b="0" dirty="0">
              <a:latin typeface="Lucida Bright" panose="02040602050505020304" pitchFamily="18" charset="77"/>
              <a:ea typeface="ＭＳ Ｐゴシック" panose="020B0600070205080204" pitchFamily="34" charset="-128"/>
            </a:endParaRP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B9F4B54F-879C-2443-BA8B-77418C71C2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5970" y="1557338"/>
            <a:ext cx="7772400" cy="4114800"/>
          </a:xfrm>
        </p:spPr>
        <p:txBody>
          <a:bodyPr/>
          <a:lstStyle/>
          <a:p>
            <a:r>
              <a:rPr lang="en-US" altLang="en-US" sz="2000" dirty="0">
                <a:ea typeface="ＭＳ Ｐゴシック" panose="020B0600070205080204" pitchFamily="34" charset="-128"/>
              </a:rPr>
              <a:t>Peers require consistent export</a:t>
            </a:r>
          </a:p>
          <a:p>
            <a:pPr lvl="1"/>
            <a:r>
              <a:rPr lang="en-US" altLang="en-US" sz="2000" dirty="0"/>
              <a:t>Prefix advertised at all peering points</a:t>
            </a:r>
          </a:p>
          <a:p>
            <a:pPr lvl="1"/>
            <a:r>
              <a:rPr lang="en-US" altLang="en-US" sz="2000" dirty="0"/>
              <a:t>Prefix advertised with same AS path length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Reasons for violating the policy</a:t>
            </a:r>
          </a:p>
          <a:p>
            <a:pPr lvl="1"/>
            <a:r>
              <a:rPr lang="en-US" altLang="en-US" sz="2000" dirty="0"/>
              <a:t>Trick neighbor into </a:t>
            </a:r>
            <a:r>
              <a:rPr lang="ja-JP" altLang="en-US" sz="2000"/>
              <a:t>“</a:t>
            </a:r>
            <a:r>
              <a:rPr lang="en-US" altLang="ja-JP" sz="2000" dirty="0"/>
              <a:t>cold potato</a:t>
            </a:r>
            <a:r>
              <a:rPr lang="ja-JP" altLang="en-US" sz="2000"/>
              <a:t>”</a:t>
            </a:r>
            <a:endParaRPr lang="en-US" altLang="ja-JP" sz="2000" dirty="0"/>
          </a:p>
          <a:p>
            <a:pPr lvl="1"/>
            <a:r>
              <a:rPr lang="en-US" altLang="en-US" sz="2000" dirty="0"/>
              <a:t>Configuration mistake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Main defense</a:t>
            </a:r>
          </a:p>
          <a:p>
            <a:pPr lvl="1"/>
            <a:r>
              <a:rPr lang="en-US" altLang="en-US" sz="2000" dirty="0"/>
              <a:t>Analyzing BGP updates</a:t>
            </a:r>
          </a:p>
          <a:p>
            <a:pPr lvl="1"/>
            <a:r>
              <a:rPr lang="en-US" altLang="en-US" sz="2000" dirty="0"/>
              <a:t>… or data traffic</a:t>
            </a:r>
          </a:p>
          <a:p>
            <a:pPr lvl="1"/>
            <a:r>
              <a:rPr lang="en-US" altLang="en-US" sz="2000" dirty="0"/>
              <a:t>… for signs of inconsistency</a:t>
            </a:r>
          </a:p>
        </p:txBody>
      </p:sp>
      <p:graphicFrame>
        <p:nvGraphicFramePr>
          <p:cNvPr id="43012" name="Object 4">
            <a:extLst>
              <a:ext uri="{FF2B5EF4-FFF2-40B4-BE49-F238E27FC236}">
                <a16:creationId xmlns:a16="http://schemas.microsoft.com/office/drawing/2014/main" id="{F59E1B44-CF2C-7D48-9B1F-C69CDC2DDBC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46913" y="5127625"/>
          <a:ext cx="1905000" cy="139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270000" imgH="927100" progId="MSPhotoEd.3">
                  <p:embed/>
                </p:oleObj>
              </mc:Choice>
              <mc:Fallback>
                <p:oleObj name="Photo Editor Photo" r:id="rId3" imgW="1270000" imgH="927100" progId="MSPhotoEd.3">
                  <p:embed/>
                  <p:pic>
                    <p:nvPicPr>
                      <p:cNvPr id="43012" name="Object 4">
                        <a:extLst>
                          <a:ext uri="{FF2B5EF4-FFF2-40B4-BE49-F238E27FC236}">
                            <a16:creationId xmlns:a16="http://schemas.microsoft.com/office/drawing/2014/main" id="{F59E1B44-CF2C-7D48-9B1F-C69CDC2DDBC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6913" y="5127625"/>
                        <a:ext cx="1905000" cy="1390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3" name="Object 5">
            <a:extLst>
              <a:ext uri="{FF2B5EF4-FFF2-40B4-BE49-F238E27FC236}">
                <a16:creationId xmlns:a16="http://schemas.microsoft.com/office/drawing/2014/main" id="{E8C63D3A-CAEE-CF42-BDE6-75B3156A641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46913" y="3140075"/>
          <a:ext cx="1905000" cy="139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1270000" imgH="927100" progId="MSPhotoEd.3">
                  <p:embed/>
                </p:oleObj>
              </mc:Choice>
              <mc:Fallback>
                <p:oleObj name="Photo Editor Photo" r:id="rId5" imgW="1270000" imgH="927100" progId="MSPhotoEd.3">
                  <p:embed/>
                  <p:pic>
                    <p:nvPicPr>
                      <p:cNvPr id="43013" name="Object 5">
                        <a:extLst>
                          <a:ext uri="{FF2B5EF4-FFF2-40B4-BE49-F238E27FC236}">
                            <a16:creationId xmlns:a16="http://schemas.microsoft.com/office/drawing/2014/main" id="{E8C63D3A-CAEE-CF42-BDE6-75B3156A641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6913" y="3140075"/>
                        <a:ext cx="1905000" cy="1390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05638" name="Line 6">
            <a:extLst>
              <a:ext uri="{FF2B5EF4-FFF2-40B4-BE49-F238E27FC236}">
                <a16:creationId xmlns:a16="http://schemas.microsoft.com/office/drawing/2014/main" id="{A873A44B-210E-704F-8C57-2C0447DDF264}"/>
              </a:ext>
            </a:extLst>
          </p:cNvPr>
          <p:cNvSpPr>
            <a:spLocks noChangeShapeType="1"/>
          </p:cNvSpPr>
          <p:nvPr/>
        </p:nvSpPr>
        <p:spPr bwMode="auto">
          <a:xfrm>
            <a:off x="7385050" y="4213225"/>
            <a:ext cx="0" cy="12033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05639" name="Line 7">
            <a:extLst>
              <a:ext uri="{FF2B5EF4-FFF2-40B4-BE49-F238E27FC236}">
                <a16:creationId xmlns:a16="http://schemas.microsoft.com/office/drawing/2014/main" id="{A6803CEB-428F-864B-834F-CD8FA0CA658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4338" y="4445000"/>
            <a:ext cx="0" cy="835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05640" name="Line 8">
            <a:extLst>
              <a:ext uri="{FF2B5EF4-FFF2-40B4-BE49-F238E27FC236}">
                <a16:creationId xmlns:a16="http://schemas.microsoft.com/office/drawing/2014/main" id="{111D4B8B-7203-284B-8EF1-2C76DEBF748D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4413" y="4060825"/>
            <a:ext cx="0" cy="12811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05641" name="Line 9">
            <a:extLst>
              <a:ext uri="{FF2B5EF4-FFF2-40B4-BE49-F238E27FC236}">
                <a16:creationId xmlns:a16="http://schemas.microsoft.com/office/drawing/2014/main" id="{D49B8BD3-FEBF-A143-BBE5-3F0A1B7F2EC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177088" y="3179763"/>
            <a:ext cx="177800" cy="2682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05642" name="Line 10">
            <a:extLst>
              <a:ext uri="{FF2B5EF4-FFF2-40B4-BE49-F238E27FC236}">
                <a16:creationId xmlns:a16="http://schemas.microsoft.com/office/drawing/2014/main" id="{0888CE50-A270-BA42-B3C2-B0FB103A413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642350" y="6045200"/>
            <a:ext cx="177800" cy="2682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05643" name="Text Box 11">
            <a:extLst>
              <a:ext uri="{FF2B5EF4-FFF2-40B4-BE49-F238E27FC236}">
                <a16:creationId xmlns:a16="http://schemas.microsoft.com/office/drawing/2014/main" id="{C527C8CF-5780-7646-B81E-6430488C1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0100" y="6227763"/>
            <a:ext cx="5984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src</a:t>
            </a:r>
          </a:p>
        </p:txBody>
      </p:sp>
      <p:sp>
        <p:nvSpPr>
          <p:cNvPr id="1605644" name="Text Box 12">
            <a:extLst>
              <a:ext uri="{FF2B5EF4-FFF2-40B4-BE49-F238E27FC236}">
                <a16:creationId xmlns:a16="http://schemas.microsoft.com/office/drawing/2014/main" id="{36BE98EF-C95E-C549-BFA3-887F5625A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7475" y="2782888"/>
            <a:ext cx="7556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dest</a:t>
            </a:r>
          </a:p>
        </p:txBody>
      </p:sp>
      <p:sp>
        <p:nvSpPr>
          <p:cNvPr id="1605645" name="Line 13">
            <a:extLst>
              <a:ext uri="{FF2B5EF4-FFF2-40B4-BE49-F238E27FC236}">
                <a16:creationId xmlns:a16="http://schemas.microsoft.com/office/drawing/2014/main" id="{BB09C44B-C9EC-9B40-8CAA-856A4924B40C}"/>
              </a:ext>
            </a:extLst>
          </p:cNvPr>
          <p:cNvSpPr>
            <a:spLocks noChangeShapeType="1"/>
          </p:cNvSpPr>
          <p:nvPr/>
        </p:nvSpPr>
        <p:spPr bwMode="auto">
          <a:xfrm>
            <a:off x="7056438" y="4205288"/>
            <a:ext cx="0" cy="1133475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05646" name="Line 14">
            <a:extLst>
              <a:ext uri="{FF2B5EF4-FFF2-40B4-BE49-F238E27FC236}">
                <a16:creationId xmlns:a16="http://schemas.microsoft.com/office/drawing/2014/main" id="{A4584DC1-65C9-5244-9C60-02961919BDAA}"/>
              </a:ext>
            </a:extLst>
          </p:cNvPr>
          <p:cNvSpPr>
            <a:spLocks noChangeShapeType="1"/>
          </p:cNvSpPr>
          <p:nvPr/>
        </p:nvSpPr>
        <p:spPr bwMode="auto">
          <a:xfrm>
            <a:off x="7834313" y="4427538"/>
            <a:ext cx="0" cy="785812"/>
          </a:xfrm>
          <a:prstGeom prst="line">
            <a:avLst/>
          </a:prstGeom>
          <a:noFill/>
          <a:ln w="31750">
            <a:solidFill>
              <a:schemeClr val="accent2"/>
            </a:solidFill>
            <a:prstDash val="dash"/>
            <a:round/>
            <a:headEnd/>
            <a:tailEnd type="triangle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05647" name="Line 15">
            <a:extLst>
              <a:ext uri="{FF2B5EF4-FFF2-40B4-BE49-F238E27FC236}">
                <a16:creationId xmlns:a16="http://schemas.microsoft.com/office/drawing/2014/main" id="{730FAB95-32D8-A841-910B-22C01A9606F3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3288" y="4370388"/>
            <a:ext cx="0" cy="785812"/>
          </a:xfrm>
          <a:prstGeom prst="line">
            <a:avLst/>
          </a:prstGeom>
          <a:noFill/>
          <a:ln w="31750">
            <a:solidFill>
              <a:schemeClr val="accent2"/>
            </a:solidFill>
            <a:prstDash val="dash"/>
            <a:round/>
            <a:headEnd/>
            <a:tailEnd type="triangle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05648" name="Text Box 16">
            <a:extLst>
              <a:ext uri="{FF2B5EF4-FFF2-40B4-BE49-F238E27FC236}">
                <a16:creationId xmlns:a16="http://schemas.microsoft.com/office/drawing/2014/main" id="{760FCAAA-5652-754A-93EF-D1975C4B3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3300" y="3517900"/>
            <a:ext cx="13001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Bad AS</a:t>
            </a:r>
          </a:p>
        </p:txBody>
      </p:sp>
      <p:sp>
        <p:nvSpPr>
          <p:cNvPr id="1605649" name="Freeform 17">
            <a:extLst>
              <a:ext uri="{FF2B5EF4-FFF2-40B4-BE49-F238E27FC236}">
                <a16:creationId xmlns:a16="http://schemas.microsoft.com/office/drawing/2014/main" id="{7CA3EBCC-CBFF-204D-B92F-F81E26FA4419}"/>
              </a:ext>
            </a:extLst>
          </p:cNvPr>
          <p:cNvSpPr>
            <a:spLocks/>
          </p:cNvSpPr>
          <p:nvPr/>
        </p:nvSpPr>
        <p:spPr bwMode="auto">
          <a:xfrm>
            <a:off x="7239000" y="3557588"/>
            <a:ext cx="1420813" cy="2803525"/>
          </a:xfrm>
          <a:custGeom>
            <a:avLst/>
            <a:gdLst>
              <a:gd name="T0" fmla="*/ 1420813 w 895"/>
              <a:gd name="T1" fmla="*/ 2803525 h 1766"/>
              <a:gd name="T2" fmla="*/ 1082675 w 895"/>
              <a:gd name="T3" fmla="*/ 2484438 h 1766"/>
              <a:gd name="T4" fmla="*/ 207963 w 895"/>
              <a:gd name="T5" fmla="*/ 2306638 h 1766"/>
              <a:gd name="T6" fmla="*/ 0 w 895"/>
              <a:gd name="T7" fmla="*/ 0 h 176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95" h="1766">
                <a:moveTo>
                  <a:pt x="895" y="1766"/>
                </a:moveTo>
                <a:cubicBezTo>
                  <a:pt x="852" y="1691"/>
                  <a:pt x="809" y="1617"/>
                  <a:pt x="682" y="1565"/>
                </a:cubicBezTo>
                <a:cubicBezTo>
                  <a:pt x="555" y="1513"/>
                  <a:pt x="245" y="1714"/>
                  <a:pt x="131" y="1453"/>
                </a:cubicBezTo>
                <a:cubicBezTo>
                  <a:pt x="17" y="1192"/>
                  <a:pt x="8" y="596"/>
                  <a:pt x="0" y="0"/>
                </a:cubicBezTo>
              </a:path>
            </a:pathLst>
          </a:custGeom>
          <a:noFill/>
          <a:ln w="31750" cap="flat" cmpd="sng">
            <a:solidFill>
              <a:srgbClr val="FF0000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ＭＳ Ｐゴシック"/>
              <a:cs typeface="+mn-cs"/>
            </a:endParaRPr>
          </a:p>
        </p:txBody>
      </p:sp>
      <p:sp>
        <p:nvSpPr>
          <p:cNvPr id="1605650" name="Text Box 18">
            <a:extLst>
              <a:ext uri="{FF2B5EF4-FFF2-40B4-BE49-F238E27FC236}">
                <a16:creationId xmlns:a16="http://schemas.microsoft.com/office/drawing/2014/main" id="{F5203572-AB0D-424A-8AAE-5230910FB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9025" y="5546725"/>
            <a:ext cx="7747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data</a:t>
            </a:r>
          </a:p>
        </p:txBody>
      </p:sp>
      <p:sp>
        <p:nvSpPr>
          <p:cNvPr id="1605651" name="Text Box 19">
            <a:extLst>
              <a:ext uri="{FF2B5EF4-FFF2-40B4-BE49-F238E27FC236}">
                <a16:creationId xmlns:a16="http://schemas.microsoft.com/office/drawing/2014/main" id="{FA91E64E-B962-F040-AD81-F740BE22F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3163" y="4481513"/>
            <a:ext cx="777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BGP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64A7DF18-8A31-CA42-A67B-6592AA2EA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/>
          <a:lstStyle/>
          <a:p>
            <a:r>
              <a:rPr lang="en-US" altLang="en-US" b="0" dirty="0">
                <a:latin typeface="Lucida Bright" panose="02040602050505020304" pitchFamily="18" charset="77"/>
                <a:ea typeface="ＭＳ Ｐゴシック" panose="020B0600070205080204" pitchFamily="34" charset="-128"/>
              </a:rPr>
              <a:t>Other Attacks</a:t>
            </a:r>
          </a:p>
        </p:txBody>
      </p:sp>
      <p:sp>
        <p:nvSpPr>
          <p:cNvPr id="45058" name="Content Placeholder 2">
            <a:extLst>
              <a:ext uri="{FF2B5EF4-FFF2-40B4-BE49-F238E27FC236}">
                <a16:creationId xmlns:a16="http://schemas.microsoft.com/office/drawing/2014/main" id="{7861D059-DE3C-D242-B2BC-F0ECFB6FC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90700"/>
            <a:ext cx="7772400" cy="4114800"/>
          </a:xfrm>
        </p:spPr>
        <p:txBody>
          <a:bodyPr/>
          <a:lstStyle/>
          <a:p>
            <a:r>
              <a:rPr lang="en-US" altLang="en-US" sz="2000" dirty="0">
                <a:ea typeface="ＭＳ Ｐゴシック" panose="020B0600070205080204" pitchFamily="34" charset="-128"/>
              </a:rPr>
              <a:t>Attacks on BGP sessions</a:t>
            </a:r>
          </a:p>
          <a:p>
            <a:pPr lvl="1"/>
            <a:r>
              <a:rPr lang="en-US" altLang="en-US" sz="2000" dirty="0"/>
              <a:t>Confidentiality of BGP messages</a:t>
            </a:r>
          </a:p>
          <a:p>
            <a:pPr lvl="1"/>
            <a:r>
              <a:rPr lang="en-US" altLang="en-US" sz="2000" dirty="0"/>
              <a:t>Denial-of-service on BGP session</a:t>
            </a:r>
          </a:p>
          <a:p>
            <a:pPr lvl="1"/>
            <a:r>
              <a:rPr lang="en-US" altLang="en-US" sz="2000" dirty="0"/>
              <a:t>Inserting, deleting, modifying, or replaying messages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Resource exhaustion attacks</a:t>
            </a:r>
          </a:p>
          <a:p>
            <a:pPr lvl="1"/>
            <a:r>
              <a:rPr lang="en-US" altLang="en-US" sz="2000" dirty="0"/>
              <a:t>Too many IP prefixes (e.g., BGP “512K Day”)</a:t>
            </a:r>
          </a:p>
          <a:p>
            <a:pPr lvl="1"/>
            <a:r>
              <a:rPr lang="en-US" altLang="en-US" sz="2000" dirty="0"/>
              <a:t>Too many BGP update messages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Data-plane attacks</a:t>
            </a:r>
          </a:p>
          <a:p>
            <a:pPr lvl="1"/>
            <a:r>
              <a:rPr lang="en-US" altLang="en-US" sz="2000" dirty="0"/>
              <a:t>Announce one BGP routes, but use another</a:t>
            </a:r>
          </a:p>
          <a:p>
            <a:endParaRPr lang="en-US" altLang="en-US" sz="2000" dirty="0">
              <a:ea typeface="ＭＳ Ｐゴシック" panose="020B0600070205080204" pitchFamily="34" charset="-128"/>
            </a:endParaRPr>
          </a:p>
        </p:txBody>
      </p:sp>
      <p:sp>
        <p:nvSpPr>
          <p:cNvPr id="45059" name="Slide Number Placeholder 3">
            <a:extLst>
              <a:ext uri="{FF2B5EF4-FFF2-40B4-BE49-F238E27FC236}">
                <a16:creationId xmlns:a16="http://schemas.microsoft.com/office/drawing/2014/main" id="{38E7D593-B414-9C48-BE51-2BEE201837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5B0D0-7B96-1E47-ADAD-A707F9B143A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Black"/>
        <a:ea typeface="ＭＳ Ｐゴシック"/>
        <a:cs typeface=""/>
      </a:majorFont>
      <a:minorFont>
        <a:latin typeface="Arial Black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13095</TotalTime>
  <Words>5232</Words>
  <Application>Microsoft Macintosh PowerPoint</Application>
  <PresentationFormat>On-screen Show (4:3)</PresentationFormat>
  <Paragraphs>1124</Paragraphs>
  <Slides>76</Slides>
  <Notes>53</Notes>
  <HiddenSlides>3</HiddenSlides>
  <MMClips>1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96" baseType="lpstr">
      <vt:lpstr>ＭＳ Ｐゴシック</vt:lpstr>
      <vt:lpstr>Arial</vt:lpstr>
      <vt:lpstr>Arial Black</vt:lpstr>
      <vt:lpstr>Calibri</vt:lpstr>
      <vt:lpstr>Calibri Light</vt:lpstr>
      <vt:lpstr>Comic Sans MS</vt:lpstr>
      <vt:lpstr>Courier New</vt:lpstr>
      <vt:lpstr>Gill Sans MT</vt:lpstr>
      <vt:lpstr>Helvetica</vt:lpstr>
      <vt:lpstr>Lucida Bright</vt:lpstr>
      <vt:lpstr>Open Sans</vt:lpstr>
      <vt:lpstr>Times New Roman</vt:lpstr>
      <vt:lpstr>Wingdings</vt:lpstr>
      <vt:lpstr>ZapfDingbats</vt:lpstr>
      <vt:lpstr>Office Theme</vt:lpstr>
      <vt:lpstr>Default Design</vt:lpstr>
      <vt:lpstr>1_Office Theme</vt:lpstr>
      <vt:lpstr>2_Office Theme</vt:lpstr>
      <vt:lpstr>3_Office Theme</vt:lpstr>
      <vt:lpstr>Photo Editor Photo</vt:lpstr>
      <vt:lpstr>PowerPoint Presentation</vt:lpstr>
      <vt:lpstr>BGP Attacks/Misconfiguration (cont…)</vt:lpstr>
      <vt:lpstr>Prefix Hijacking</vt:lpstr>
      <vt:lpstr>Sub-prefix hijack</vt:lpstr>
      <vt:lpstr>Bogus AS Paths to Hide Hijacking</vt:lpstr>
      <vt:lpstr>Path-Shortening Attacks</vt:lpstr>
      <vt:lpstr>Attacks that Add a Bogus AS Hop </vt:lpstr>
      <vt:lpstr>Violating “Consistent Export” to Peers</vt:lpstr>
      <vt:lpstr>Other Attacks</vt:lpstr>
      <vt:lpstr>Solution Techniques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DNS: domain name system</vt:lpstr>
      <vt:lpstr>DNS: a distributed, hierarchical database</vt:lpstr>
      <vt:lpstr>DNS: Root Name Servers</vt:lpstr>
      <vt:lpstr>TLD, Authoritative DNS Servers</vt:lpstr>
      <vt:lpstr>Local DNS name server</vt:lpstr>
      <vt:lpstr>DNS name  resolution example</vt:lpstr>
      <vt:lpstr>PowerPoint Presentation</vt:lpstr>
      <vt:lpstr>DNS: caching, updating records</vt:lpstr>
      <vt:lpstr>DNS: services, structure </vt:lpstr>
      <vt:lpstr>DNS records</vt:lpstr>
      <vt:lpstr>DNS protocol, messages</vt:lpstr>
      <vt:lpstr>PowerPoint Presentation</vt:lpstr>
      <vt:lpstr>Inserting records into DNS</vt:lpstr>
      <vt:lpstr>PowerPoint Presentation</vt:lpstr>
      <vt:lpstr>Web and HTTP</vt:lpstr>
      <vt:lpstr>HTTP overview</vt:lpstr>
      <vt:lpstr>HTTP overview</vt:lpstr>
      <vt:lpstr>HTTP connections</vt:lpstr>
      <vt:lpstr>Non-persistent HTTP</vt:lpstr>
      <vt:lpstr>Non-persistent HTTP: response time</vt:lpstr>
      <vt:lpstr>Persistent HTTP</vt:lpstr>
      <vt:lpstr>Other optimizations</vt:lpstr>
      <vt:lpstr>Other optimizations</vt:lpstr>
      <vt:lpstr>Other optimizations</vt:lpstr>
      <vt:lpstr>HTTP request message</vt:lpstr>
      <vt:lpstr>HTTP request message: general format</vt:lpstr>
      <vt:lpstr>Uploading form input</vt:lpstr>
      <vt:lpstr>Method types</vt:lpstr>
      <vt:lpstr>HTTP response message</vt:lpstr>
      <vt:lpstr>HTTP response status codes</vt:lpstr>
      <vt:lpstr>Trying out HTTP (client side) for yourself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Trying out HTTP (client side) for yourself</vt:lpstr>
      <vt:lpstr>User-server state: cookies</vt:lpstr>
      <vt:lpstr>Cookies: keeping “state” (cont.)</vt:lpstr>
      <vt:lpstr>Cookies (continued)</vt:lpstr>
      <vt:lpstr>Web caches (proxy server)</vt:lpstr>
      <vt:lpstr>More about Web caching</vt:lpstr>
      <vt:lpstr>Outline</vt:lpstr>
      <vt:lpstr>Electronic mail</vt:lpstr>
      <vt:lpstr>Electronic Mail: Mail Servers</vt:lpstr>
      <vt:lpstr>Electronic Mail: SMTP [RFC 2821]</vt:lpstr>
      <vt:lpstr>Scenario: Alice sends message to Bob</vt:lpstr>
      <vt:lpstr>Sample SMTP interaction</vt:lpstr>
      <vt:lpstr>SMTP: final words</vt:lpstr>
      <vt:lpstr>Mail message format</vt:lpstr>
      <vt:lpstr>Mail access protocols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Haitham Hassanieh</dc:creator>
  <cp:lastModifiedBy>Nirupam Roy</cp:lastModifiedBy>
  <cp:revision>268</cp:revision>
  <cp:lastPrinted>2017-09-18T19:59:04Z</cp:lastPrinted>
  <dcterms:created xsi:type="dcterms:W3CDTF">2017-08-26T21:27:51Z</dcterms:created>
  <dcterms:modified xsi:type="dcterms:W3CDTF">2024-05-07T17:50:09Z</dcterms:modified>
</cp:coreProperties>
</file>