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"/>
    <p:sldMasterId id="2147483761" r:id="rId2"/>
  </p:sldMasterIdLst>
  <p:notesMasterIdLst>
    <p:notesMasterId r:id="rId43"/>
  </p:notesMasterIdLst>
  <p:sldIdLst>
    <p:sldId id="1694" r:id="rId3"/>
    <p:sldId id="1704" r:id="rId4"/>
    <p:sldId id="1705" r:id="rId5"/>
    <p:sldId id="1697" r:id="rId6"/>
    <p:sldId id="1706" r:id="rId7"/>
    <p:sldId id="1707" r:id="rId8"/>
    <p:sldId id="1718" r:id="rId9"/>
    <p:sldId id="1708" r:id="rId10"/>
    <p:sldId id="1709" r:id="rId11"/>
    <p:sldId id="1717" r:id="rId12"/>
    <p:sldId id="280" r:id="rId13"/>
    <p:sldId id="1715" r:id="rId14"/>
    <p:sldId id="282" r:id="rId15"/>
    <p:sldId id="283" r:id="rId16"/>
    <p:sldId id="284" r:id="rId17"/>
    <p:sldId id="286" r:id="rId18"/>
    <p:sldId id="287" r:id="rId19"/>
    <p:sldId id="288" r:id="rId20"/>
    <p:sldId id="289" r:id="rId21"/>
    <p:sldId id="290" r:id="rId22"/>
    <p:sldId id="292" r:id="rId23"/>
    <p:sldId id="293" r:id="rId24"/>
    <p:sldId id="294" r:id="rId25"/>
    <p:sldId id="295" r:id="rId26"/>
    <p:sldId id="296" r:id="rId27"/>
    <p:sldId id="301" r:id="rId28"/>
    <p:sldId id="1716" r:id="rId29"/>
    <p:sldId id="304" r:id="rId30"/>
    <p:sldId id="305" r:id="rId31"/>
    <p:sldId id="306" r:id="rId32"/>
    <p:sldId id="307" r:id="rId33"/>
    <p:sldId id="383" r:id="rId34"/>
    <p:sldId id="325" r:id="rId35"/>
    <p:sldId id="326" r:id="rId36"/>
    <p:sldId id="327" r:id="rId37"/>
    <p:sldId id="328" r:id="rId38"/>
    <p:sldId id="329" r:id="rId39"/>
    <p:sldId id="331" r:id="rId40"/>
    <p:sldId id="332" r:id="rId41"/>
    <p:sldId id="33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3"/>
    <p:restoredTop sz="94626"/>
  </p:normalViewPr>
  <p:slideViewPr>
    <p:cSldViewPr snapToGrid="0" snapToObjects="1">
      <p:cViewPr varScale="1">
        <p:scale>
          <a:sx n="116" d="100"/>
          <a:sy n="116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0947-AF21-E640-911C-C22E4344EE47}" type="datetimeFigureOut">
              <a:rPr lang="en-US" smtClean="0"/>
              <a:t>5/9/24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F0C0-8A03-904A-A665-B7C6FFEB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1289E-7EB0-134E-9624-944745ADAE5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915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1B2B5-ACE1-FE44-835F-8C52DDB3D3B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659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8459BB-2168-4541-B2B6-682D39DB2535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114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FAF7D-8A5D-CE41-AC79-F5FA08448EAA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766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3EFC9-646C-FC49-BD21-A78796B34AC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915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59153-25E5-3742-A3C7-D44C71357DAA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313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Breakdown of</a:t>
            </a:r>
            <a:r>
              <a:rPr lang="en-US" altLang="en-US" baseline="0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en-US" dirty="0">
                <a:latin typeface="Times New Roman" charset="0"/>
                <a:ea typeface="ＭＳ Ｐゴシック" charset="-128"/>
              </a:rPr>
              <a:t>layering</a:t>
            </a: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61EF9-686B-5A44-9993-0957A6528A2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69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AA712-1D52-8B48-ABC4-C0B1E9F2717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914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FC8A9-EF84-6648-A013-8F518B865CB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165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D098E-CD50-DB4D-8C5F-88AFA1BF891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633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82FBE-68E9-3E49-B624-ED6BF52CFE8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843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27735-61A8-744C-BCC8-C68A1C9F7A7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48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7A7D9-8425-7047-BD80-933D61F33F5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262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cats</a:t>
            </a: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D5DAC-E5FC-414D-A913-A454A78C5A1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04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0FB03-5924-D440-8C6A-1606C6017B1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467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49AB9-1C94-9045-B130-1D0B2EB8A02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600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tracking</a:t>
            </a: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77B8E-45CF-2748-8178-6AFEDF563F9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426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DE2F9-DDC8-FF49-A6AF-36204A1BB9D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280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proxy</a:t>
            </a: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CF7E7-8383-F84B-90EC-18A7C5F2DAA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757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DFD8E-9E57-E548-981C-AE311CDD890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8499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5F72C-7AA9-FE46-B19F-6059A89C5604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4228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F7680-EF30-E747-9CC4-8D6EE7D7156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0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0FB81-4E57-8C4F-A601-46273BC771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440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946EC-ADD6-0149-AB2B-A7EA8D944421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1328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C754C-54DD-3640-9C14-46B5552A33A4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9197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Note: no authentication</a:t>
            </a: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14C95-7168-1A4D-9C21-6BF3AFE6F68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444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Question: what happens in an email with</a:t>
            </a:r>
            <a:r>
              <a:rPr lang="en-US" altLang="en-US" baseline="0" dirty="0">
                <a:latin typeface="Times New Roman" charset="0"/>
                <a:ea typeface="ＭＳ Ｐゴシック" charset="-128"/>
              </a:rPr>
              <a:t> a single dot on a line?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1909C-5E4D-8645-95C9-0C48AD457E04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28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82C72-DE26-3B4D-96B2-A3BEED35220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5931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58501-3314-3B44-B716-D5D7329E3F9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02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2DD6F-5CE3-834F-BA45-33903BE0114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357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5CC32-D65A-B34A-AEBC-F637B396A9F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892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5CC32-D65A-B34A-AEBC-F637B396A9F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14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Does</a:t>
            </a:r>
            <a:r>
              <a:rPr lang="en-US" altLang="en-US" baseline="0" dirty="0">
                <a:latin typeface="Times New Roman" charset="0"/>
                <a:ea typeface="ＭＳ Ｐゴシック" charset="-128"/>
              </a:rPr>
              <a:t> DNS use TCP or UDP? Why?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FD87E-4754-3142-9363-1CFA835FDCA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130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0F01B-BEA6-6546-93AF-883401C0882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113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45657-5E4A-5B4E-80C1-15FA3604CD5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01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8F6E-BFA2-E14C-8BC4-867A927D0D2A}" type="datetime1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A91-4E89-F548-BBB3-D34C5129279F}" type="datetime1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500B-F297-9B40-A10A-167768D80851}" type="datetime1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6B2C3-2946-3A4D-B8CD-3920D0A61277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</a:t>
            </a:r>
            <a:fld id="{6BDA39AF-423E-834C-86D0-767B544CD73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29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02A8D-4959-E076-04C8-ABBDB3C6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D128-74EA-3049-8955-D09321A79661}" type="datetime1">
              <a:rPr lang="en-US" altLang="en-US"/>
              <a:pPr>
                <a:defRPr/>
              </a:pPr>
              <a:t>5/9/24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0FC18-B67B-D173-4722-AD248244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4F7E-0518-78B8-2981-E1E56B24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CFA9-98DF-3445-AF38-DFC040054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380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CFB7F-ACF6-7F13-C363-C9B593E6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90B3A-E3D3-524C-9FB1-20C7CC949A7B}" type="datetime1">
              <a:rPr lang="en-US" altLang="en-US"/>
              <a:pPr>
                <a:defRPr/>
              </a:pPr>
              <a:t>5/9/24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80417-A4D4-4807-9EC7-8343BADC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D17B1-708F-0E5F-4CB7-CC8E819E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33E6-E29D-F74E-A082-1C3F2E4E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298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70C37-3B6A-B890-FEF6-FE7226FF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EAC9-31C1-424D-9C17-C0259BF8D31F}" type="datetime1">
              <a:rPr lang="en-US" altLang="en-US"/>
              <a:pPr>
                <a:defRPr/>
              </a:pPr>
              <a:t>5/9/24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22F4C-EE57-B21C-63A8-CC436D4C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1029B-AB03-5CC5-A77E-CC77550A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181D-F700-F24F-A947-880A198C4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966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FDA3C3-AE31-FEDB-1B04-4A43EE80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F1DE-733F-8549-A8F4-06E48C0E55FD}" type="datetime1">
              <a:rPr lang="en-US" altLang="en-US"/>
              <a:pPr>
                <a:defRPr/>
              </a:pPr>
              <a:t>5/9/24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3BF3C2-4460-141A-4420-DDB0F5EA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91FC92-1C4B-C122-66AC-074B1474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8026-DD09-6647-B43B-2C5CA286B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225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5CACD3-4F45-CFA4-475C-999ABDAC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E73A-103C-514B-A931-A9203F34F1D9}" type="datetime1">
              <a:rPr lang="en-US" altLang="en-US"/>
              <a:pPr>
                <a:defRPr/>
              </a:pPr>
              <a:t>5/9/24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95924F-4804-8F60-6CC5-9AD39271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4351EC-F826-A813-9496-EF163CC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A86D-414F-D44B-8317-F869CF6B4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039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026F36-87B9-5AFF-2C15-37E9644D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6C096-5653-824E-9FC8-A571A2132E95}" type="datetime1">
              <a:rPr lang="en-US" altLang="en-US"/>
              <a:pPr>
                <a:defRPr/>
              </a:pPr>
              <a:t>5/9/24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1EBFE6-DB07-7CAF-629F-EB980690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65FC9C-9ABA-F04C-6558-0E199E25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F653-134D-004E-921B-31803B5B8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103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7E30DEF-1481-0ED3-CF0E-1676476A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2B6C-AE4E-5043-B709-CBA439D9BA43}" type="datetime1">
              <a:rPr lang="en-US" altLang="en-US"/>
              <a:pPr>
                <a:defRPr/>
              </a:pPr>
              <a:t>5/9/24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A92885-62D9-647A-F9E3-4F429AFC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391CFE-D5C2-A720-2D62-260F53FC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95986-B31A-D245-BC24-FD95E60280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66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3C1A-0730-0940-AAB4-5D0390C5A59C}" type="datetime1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904645-9290-E326-2741-793D87B9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FC43A-506C-534B-9E8A-3290D87506D9}" type="datetime1">
              <a:rPr lang="en-US" altLang="en-US"/>
              <a:pPr>
                <a:defRPr/>
              </a:pPr>
              <a:t>5/9/24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F7C197-8694-7786-99FB-DDC81E05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E52D02-EF8B-EF6D-2D00-1A4531A9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9A0-E170-2C49-8A73-9D27DB089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719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C35BB4-FEF6-2A56-8ABD-0F515397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28C2-2CEF-F644-A861-8FCD6A3205F5}" type="datetime1">
              <a:rPr lang="en-US" altLang="en-US"/>
              <a:pPr>
                <a:defRPr/>
              </a:pPr>
              <a:t>5/9/24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65C3E5-6E98-63E5-7E11-CE258B62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B80326-A29D-D4CB-AE0E-D876DDD5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B94E-0A1D-D84E-ABB1-65BB643FE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946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D3FA9-34F0-9C86-2213-5B02775F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C4BA-33DC-904A-A478-47B49A6E2C9B}" type="datetime1">
              <a:rPr lang="en-US" altLang="en-US"/>
              <a:pPr>
                <a:defRPr/>
              </a:pPr>
              <a:t>5/9/24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9E068-E255-8B75-838F-7229A827A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D518B-8FBD-974F-68AE-B6FAD253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2BEB-B42D-1D44-B67F-9DBDAB0F7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85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99FBA-20C3-3799-33C5-C2E40ED0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363F9-0F17-DB48-97AE-B81601345824}" type="datetime1">
              <a:rPr lang="en-US" altLang="en-US"/>
              <a:pPr>
                <a:defRPr/>
              </a:pPr>
              <a:t>5/9/24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372D7-CEFE-25E2-ED0E-391D39D4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11EA2-D573-8360-FF93-6D831F8D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DCA8-27F8-AC48-9530-B8637151D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600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30312-3EDB-8410-7A9D-C7469EF5D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11629-CB17-F54E-A6C0-BB2660F07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491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2C156-27F7-D125-9F13-2BC7FFF9F3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ED4A9-4126-754C-A62C-78FB1F56E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291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C572F-D945-9E6E-66D0-0BB08BB8B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4057-3682-3247-8B62-770AF4909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53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0114-3E23-0A46-9920-9A06B9DCE82F}" type="datetime1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561E-1FF2-654E-B1B9-FF20841CEDF7}" type="datetime1">
              <a:rPr lang="en-US" smtClean="0"/>
              <a:t>5/9/24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7BA8-F7EC-9941-A5F1-22DC297599BF}" type="datetime1">
              <a:rPr lang="en-US" smtClean="0"/>
              <a:t>5/9/24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89A4-6DC7-2B4E-92E5-CA0991E5AF67}" type="datetime1">
              <a:rPr lang="en-US" smtClean="0"/>
              <a:t>5/9/24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92EC-27CF-1741-93A4-DF246026192F}" type="datetime1">
              <a:rPr lang="en-US" smtClean="0"/>
              <a:t>5/9/24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EBEC-81D3-9F43-B558-F9A845ED744C}" type="datetime1">
              <a:rPr lang="en-US" smtClean="0"/>
              <a:t>5/9/24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9513-D130-604C-846C-196477CACA24}" type="datetime1">
              <a:rPr lang="en-US" smtClean="0"/>
              <a:t>5/9/24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5F53F-1A49-2D4D-ABC2-5299D88B6FDF}" type="datetime1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0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7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5C0DC5-2E9B-CF5A-B6C9-3E0DBC98A4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B65467C-9468-0483-FE35-AE218091A4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60BD6-B587-8279-56A0-E5D6D2EAE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1EA724-8535-B744-883A-5639BCFC83E2}" type="datetime1">
              <a:rPr lang="en-US" altLang="en-US"/>
              <a:pPr>
                <a:defRPr/>
              </a:pPr>
              <a:t>5/9/24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CE82-A57D-3485-47DE-B0BF40287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F3B83-BD5E-CC61-81EE-534BE9ED4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1E176E-B86E-684F-A983-567D388E4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90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tiff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tif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1AFC82B4-B4D2-47FA-FD2B-06AA0853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19BF18-9D68-74C7-E3BB-87C46F58E914}"/>
              </a:ext>
            </a:extLst>
          </p:cNvPr>
          <p:cNvSpPr txBox="1"/>
          <p:nvPr/>
        </p:nvSpPr>
        <p:spPr>
          <a:xfrm>
            <a:off x="0" y="1408113"/>
            <a:ext cx="9144000" cy="646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B2477BAE-0B3F-DCDD-937A-E3C27FEF1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6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Nirupam Roy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180BC73D-D361-F896-9A1F-314A75EFF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15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Tu-Th 2:00-3:15pm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CSI 2117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6B6D27DD-5BDF-6BA5-26A9-EBC731D13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2536825"/>
            <a:ext cx="18097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6">
            <a:extLst>
              <a:ext uri="{FF2B5EF4-FFF2-40B4-BE49-F238E27FC236}">
                <a16:creationId xmlns:a16="http://schemas.microsoft.com/office/drawing/2014/main" id="{213F78F1-AB81-7632-FFCD-D049D73C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942" y="2066925"/>
            <a:ext cx="3887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CMSC 417 : Spring 2024</a:t>
            </a:r>
          </a:p>
        </p:txBody>
      </p:sp>
      <p:sp>
        <p:nvSpPr>
          <p:cNvPr id="19463" name="TextBox 7">
            <a:extLst>
              <a:ext uri="{FF2B5EF4-FFF2-40B4-BE49-F238E27FC236}">
                <a16:creationId xmlns:a16="http://schemas.microsoft.com/office/drawing/2014/main" id="{D8E43A6C-9FF9-F774-E0AD-29F05534F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8" y="3271626"/>
            <a:ext cx="91440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Topic: Application layer</a:t>
            </a:r>
            <a:r>
              <a:rPr lang="en-US" altLang="en-US" sz="2200" b="1" dirty="0">
                <a:solidFill>
                  <a:srgbClr val="376092"/>
                </a:solidFill>
                <a:latin typeface="Lucida Bright" panose="02040602050505020304" pitchFamily="18" charset="77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(Textbook chapter 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8E3B54-A82A-F64A-86E9-0E6E6A649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3" y="5022850"/>
            <a:ext cx="2789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May 9</a:t>
            </a:r>
            <a:r>
              <a:rPr lang="en-US" altLang="en-US" sz="2000" b="1" baseline="30000" dirty="0" err="1">
                <a:solidFill>
                  <a:prstClr val="black"/>
                </a:solidFill>
                <a:latin typeface="Lucida Bright" panose="02040602050505020304" pitchFamily="18" charset="77"/>
              </a:rPr>
              <a:t>th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FBBD47-C5C2-70E1-831B-F9A53510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DAA221-9D45-16CC-7D84-962B0058A1EE}"/>
              </a:ext>
            </a:extLst>
          </p:cNvPr>
          <p:cNvSpPr txBox="1"/>
          <p:nvPr/>
        </p:nvSpPr>
        <p:spPr>
          <a:xfrm>
            <a:off x="1" y="3277456"/>
            <a:ext cx="914400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HTTP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(Hyper-Text Transfer Protocol)</a:t>
            </a:r>
          </a:p>
        </p:txBody>
      </p:sp>
    </p:spTree>
    <p:extLst>
      <p:ext uri="{BB962C8B-B14F-4D97-AF65-F5344CB8AC3E}">
        <p14:creationId xmlns:p14="http://schemas.microsoft.com/office/powerpoint/2010/main" val="53175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01613"/>
            <a:ext cx="7772400" cy="892175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Web and HTTP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60488"/>
            <a:ext cx="77724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3200" i="1" dirty="0">
                <a:latin typeface="Calibri"/>
                <a:ea typeface="ＭＳ Ｐゴシック" charset="-128"/>
              </a:rPr>
              <a:t>First, a review…</a:t>
            </a:r>
          </a:p>
          <a:p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web page</a:t>
            </a:r>
            <a:r>
              <a:rPr lang="en-US" altLang="en-US" dirty="0">
                <a:latin typeface="Calibri"/>
                <a:ea typeface="ＭＳ Ｐゴシック" charset="-128"/>
              </a:rPr>
              <a:t> consists of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objects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object can be HTML file, JPEG image, Java applet, audio file,…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web page consists of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base HTML-file</a:t>
            </a:r>
            <a:r>
              <a:rPr lang="en-US" altLang="en-US" dirty="0">
                <a:latin typeface="Calibri"/>
                <a:ea typeface="ＭＳ Ｐゴシック" charset="-128"/>
              </a:rPr>
              <a:t> which includes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several referenced objects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each object is addressable by a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URL, </a:t>
            </a:r>
            <a:r>
              <a:rPr lang="en-US" altLang="en-US" dirty="0">
                <a:latin typeface="Calibri"/>
                <a:ea typeface="ＭＳ Ｐゴシック" charset="-128"/>
              </a:rPr>
              <a:t>e.g.,</a:t>
            </a:r>
          </a:p>
          <a:p>
            <a:pPr>
              <a:buFont typeface="Wingdings" charset="2"/>
              <a:buNone/>
            </a:pPr>
            <a:endParaRPr lang="en-US" altLang="en-US" dirty="0">
              <a:latin typeface="Calibri"/>
              <a:ea typeface="ＭＳ Ｐゴシック" charset="-128"/>
            </a:endParaRPr>
          </a:p>
        </p:txBody>
      </p:sp>
      <p:grpSp>
        <p:nvGrpSpPr>
          <p:cNvPr id="67589" name="Group 10"/>
          <p:cNvGrpSpPr>
            <a:grpSpLocks/>
          </p:cNvGrpSpPr>
          <p:nvPr/>
        </p:nvGrpSpPr>
        <p:grpSpPr bwMode="auto">
          <a:xfrm>
            <a:off x="1201738" y="4781199"/>
            <a:ext cx="6835775" cy="1144588"/>
            <a:chOff x="788" y="2955"/>
            <a:chExt cx="4306" cy="721"/>
          </a:xfrm>
        </p:grpSpPr>
        <p:sp>
          <p:nvSpPr>
            <p:cNvPr id="67591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www.someschool.edu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/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someDept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/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pic.gif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7592" name="AutoShape 6"/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7593" name="AutoShape 7"/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7594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host name</a:t>
              </a:r>
            </a:p>
          </p:txBody>
        </p:sp>
        <p:sp>
          <p:nvSpPr>
            <p:cNvPr id="67595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path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name</a:t>
              </a:r>
            </a:p>
          </p:txBody>
        </p:sp>
      </p:grpSp>
      <p:pic>
        <p:nvPicPr>
          <p:cNvPr id="6759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8200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795337"/>
          </a:xfrm>
        </p:spPr>
        <p:txBody>
          <a:bodyPr>
            <a:normAutofit/>
          </a:bodyPr>
          <a:lstStyle/>
          <a:p>
            <a:r>
              <a:rPr lang="en-US" altLang="en-US">
                <a:latin typeface="Calibri Light" charset="0"/>
                <a:ea typeface="Calibri Light" charset="0"/>
                <a:cs typeface="Calibri Light" charset="0"/>
              </a:rPr>
              <a:t>HTTP overview</a:t>
            </a:r>
            <a:endParaRPr lang="en-US" altLang="en-US" sz="480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60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489075"/>
            <a:ext cx="3810000" cy="464820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HTTP: hypertext transfer protocol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Web</a:t>
            </a:r>
            <a:r>
              <a:rPr lang="ja-JP" altLang="en-US" sz="2400" dirty="0"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en-US" altLang="ja-JP" sz="2400" dirty="0">
                <a:latin typeface="Calibri" charset="0"/>
                <a:ea typeface="Calibri" charset="0"/>
                <a:cs typeface="Calibri" charset="0"/>
              </a:rPr>
              <a:t>s application layer protocol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client/server model</a:t>
            </a:r>
          </a:p>
          <a:p>
            <a:pPr marL="685800" lvl="1" indent="-228600">
              <a:lnSpc>
                <a:spcPct val="75000"/>
              </a:lnSpc>
            </a:pPr>
            <a:r>
              <a:rPr lang="en-US" altLang="en-US" i="1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client</a:t>
            </a:r>
            <a:r>
              <a:rPr lang="en-US" altLang="en-US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 browser that requests, receives, (using HTTP protocol) and </a:t>
            </a:r>
            <a:r>
              <a:rPr lang="ja-JP" altLang="en-US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displays</a:t>
            </a:r>
            <a:r>
              <a:rPr lang="ja-JP" altLang="en-US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 Web objects </a:t>
            </a:r>
          </a:p>
          <a:p>
            <a:pPr marL="685800" lvl="1" indent="-228600">
              <a:lnSpc>
                <a:spcPct val="75000"/>
              </a:lnSpc>
            </a:pPr>
            <a:r>
              <a:rPr lang="en-US" altLang="en-US" i="1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server: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 Web server sends (using HTTP protocol) objects in response to requests</a:t>
            </a:r>
          </a:p>
          <a:p>
            <a:pPr>
              <a:lnSpc>
                <a:spcPct val="75000"/>
              </a:lnSpc>
              <a:buFont typeface="Wingdings" charset="2"/>
              <a:buNone/>
            </a:pPr>
            <a:endParaRPr lang="en-US" alt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4565650" y="2455863"/>
            <a:ext cx="158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PC running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Firefox browser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9638" name="Text Box 9"/>
          <p:cNvSpPr txBox="1">
            <a:spLocks noChangeArrowheads="1"/>
          </p:cNvSpPr>
          <p:nvPr/>
        </p:nvSpPr>
        <p:spPr bwMode="auto">
          <a:xfrm>
            <a:off x="7508875" y="3836988"/>
            <a:ext cx="1346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running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Apache Web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9639" name="Text Box 23"/>
          <p:cNvSpPr txBox="1">
            <a:spLocks noChangeArrowheads="1"/>
          </p:cNvSpPr>
          <p:nvPr/>
        </p:nvSpPr>
        <p:spPr bwMode="auto">
          <a:xfrm>
            <a:off x="4800600" y="5218113"/>
            <a:ext cx="156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iPhone running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Safari browser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778500" y="2136775"/>
            <a:ext cx="2101850" cy="946150"/>
            <a:chOff x="3640" y="1346"/>
            <a:chExt cx="1324" cy="596"/>
          </a:xfrm>
        </p:grpSpPr>
        <p:sp>
          <p:nvSpPr>
            <p:cNvPr id="69688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89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889625" y="2344738"/>
            <a:ext cx="1971675" cy="904875"/>
            <a:chOff x="4141" y="394"/>
            <a:chExt cx="1242" cy="570"/>
          </a:xfrm>
        </p:grpSpPr>
        <p:sp>
          <p:nvSpPr>
            <p:cNvPr id="69686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87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69642" name="Picture 3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919163"/>
            <a:ext cx="33401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7"/>
          <p:cNvGrpSpPr>
            <a:grpSpLocks/>
          </p:cNvGrpSpPr>
          <p:nvPr/>
        </p:nvGrpSpPr>
        <p:grpSpPr bwMode="auto">
          <a:xfrm rot="-3183056">
            <a:off x="5754688" y="3630613"/>
            <a:ext cx="2101850" cy="946150"/>
            <a:chOff x="3640" y="1346"/>
            <a:chExt cx="1324" cy="596"/>
          </a:xfrm>
        </p:grpSpPr>
        <p:sp>
          <p:nvSpPr>
            <p:cNvPr id="69684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85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-3264937">
            <a:off x="5800725" y="3870325"/>
            <a:ext cx="1971675" cy="904875"/>
            <a:chOff x="4141" y="394"/>
            <a:chExt cx="1242" cy="570"/>
          </a:xfrm>
        </p:grpSpPr>
        <p:sp>
          <p:nvSpPr>
            <p:cNvPr id="69682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83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69645" name="Picture 43" descr="iphone_stylized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86250"/>
            <a:ext cx="38258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46" name="Group 44"/>
          <p:cNvGrpSpPr>
            <a:grpSpLocks/>
          </p:cNvGrpSpPr>
          <p:nvPr/>
        </p:nvGrpSpPr>
        <p:grpSpPr bwMode="auto">
          <a:xfrm>
            <a:off x="4757738" y="1468438"/>
            <a:ext cx="1066800" cy="1079500"/>
            <a:chOff x="-44" y="1473"/>
            <a:chExt cx="981" cy="1105"/>
          </a:xfrm>
        </p:grpSpPr>
        <p:pic>
          <p:nvPicPr>
            <p:cNvPr id="6968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8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647" name="Group 47"/>
          <p:cNvGrpSpPr>
            <a:grpSpLocks/>
          </p:cNvGrpSpPr>
          <p:nvPr/>
        </p:nvGrpSpPr>
        <p:grpSpPr bwMode="auto">
          <a:xfrm>
            <a:off x="7878763" y="2633663"/>
            <a:ext cx="695325" cy="1282700"/>
            <a:chOff x="4140" y="429"/>
            <a:chExt cx="1425" cy="2396"/>
          </a:xfrm>
        </p:grpSpPr>
        <p:sp>
          <p:nvSpPr>
            <p:cNvPr id="69648" name="Freeform 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49" name="Rectangle 49"/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9650" name="Freeform 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51" name="Freeform 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52" name="Rectangle 52"/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69653" name="Group 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9678" name="AutoShape 54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69679" name="AutoShape 55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69654" name="Rectangle 56"/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69655" name="Group 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676" name="AutoShape 58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69677" name="AutoShape 59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69656" name="Rectangle 60"/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9657" name="Rectangle 61"/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69658" name="Group 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9674" name="AutoShape 6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69675" name="AutoShape 64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69659" name="Freeform 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9660" name="Group 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9672" name="AutoShape 6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69673" name="AutoShape 68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69661" name="Rectangle 69"/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9662" name="Freeform 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63" name="Freeform 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64" name="Oval 72"/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9665" name="Freeform 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66" name="AutoShape 74"/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9667" name="AutoShape 75"/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9668" name="Oval 76"/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9669" name="Oval 77"/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9670" name="Oval 78"/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9671" name="Rectangle 79"/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0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7772400" cy="795337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overview</a:t>
            </a:r>
          </a:p>
        </p:txBody>
      </p:sp>
      <p:sp>
        <p:nvSpPr>
          <p:cNvPr id="8807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44513" y="1511300"/>
            <a:ext cx="3971925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Calibri"/>
              </a:rPr>
              <a:t>Uses TCP: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client initiates TCP connection (creates socket) to server,  port 80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server accepts TCP connection from client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HTTP messages (application-layer protocol messages) exchanged between browser (HTTP client) and Web server (HTTP server)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TCP connection closed</a:t>
            </a:r>
            <a:endParaRPr lang="en-US" dirty="0">
              <a:latin typeface="Calibri"/>
            </a:endParaRPr>
          </a:p>
        </p:txBody>
      </p:sp>
      <p:sp>
        <p:nvSpPr>
          <p:cNvPr id="8807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29200" y="1566863"/>
            <a:ext cx="3200400" cy="1447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75000"/>
              </a:lnSpc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HTTP is 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“</a:t>
            </a:r>
            <a:r>
              <a:rPr lang="en-US" altLang="ja-JP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stateless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”</a:t>
            </a:r>
            <a:endParaRPr lang="en-US" altLang="ja-JP" i="1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server maintains no information about past client requests</a:t>
            </a:r>
          </a:p>
        </p:txBody>
      </p:sp>
      <p:sp>
        <p:nvSpPr>
          <p:cNvPr id="71683" name="Rectangle 7"/>
          <p:cNvSpPr>
            <a:spLocks noChangeArrowheads="1"/>
          </p:cNvSpPr>
          <p:nvPr/>
        </p:nvSpPr>
        <p:spPr bwMode="auto">
          <a:xfrm>
            <a:off x="4781550" y="3400425"/>
            <a:ext cx="3838575" cy="2711450"/>
          </a:xfrm>
          <a:prstGeom prst="rect">
            <a:avLst/>
          </a:prstGeom>
          <a:solidFill>
            <a:srgbClr val="FFFFF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71684" name="Rectangle 9"/>
          <p:cNvSpPr>
            <a:spLocks noChangeArrowheads="1"/>
          </p:cNvSpPr>
          <p:nvPr/>
        </p:nvSpPr>
        <p:spPr bwMode="auto">
          <a:xfrm>
            <a:off x="7667625" y="3238500"/>
            <a:ext cx="828675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88072" name="Rectangle 6"/>
          <p:cNvSpPr>
            <a:spLocks noChangeArrowheads="1"/>
          </p:cNvSpPr>
          <p:nvPr/>
        </p:nvSpPr>
        <p:spPr bwMode="auto">
          <a:xfrm>
            <a:off x="4852988" y="3614738"/>
            <a:ext cx="37528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protocols that maintain </a:t>
            </a:r>
            <a:r>
              <a: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state</a:t>
            </a:r>
            <a:r>
              <a: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”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are complex!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past history (state) must be maintained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if server/client crashes, their views of 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“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state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”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may be inconsistent, must be reconciled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0"/>
              <a:buChar char="r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71689" name="Text Box 8"/>
          <p:cNvSpPr txBox="1">
            <a:spLocks noChangeArrowheads="1"/>
          </p:cNvSpPr>
          <p:nvPr/>
        </p:nvSpPr>
        <p:spPr bwMode="auto">
          <a:xfrm>
            <a:off x="7641178" y="3160713"/>
            <a:ext cx="840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aside</a:t>
            </a:r>
          </a:p>
        </p:txBody>
      </p:sp>
      <p:pic>
        <p:nvPicPr>
          <p:cNvPr id="71690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1020763"/>
            <a:ext cx="346815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29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uiExpand="1" build="p"/>
      <p:bldP spid="88071" grpId="0" uiExpand="1" build="p"/>
      <p:bldP spid="71683" grpId="0" animBg="1"/>
      <p:bldP spid="88072" grpId="0"/>
      <p:bldP spid="716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connections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non-persistent HTTP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at most one object sent over TCP connection</a:t>
            </a:r>
          </a:p>
          <a:p>
            <a:pPr lvl="1"/>
            <a:r>
              <a:rPr lang="en-US" altLang="en-US" sz="2800" dirty="0">
                <a:latin typeface="Calibri"/>
                <a:ea typeface="ＭＳ Ｐゴシック" charset="-128"/>
              </a:rPr>
              <a:t>connection then closed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downloading multiple objects required multiple connections</a:t>
            </a:r>
          </a:p>
          <a:p>
            <a:pPr>
              <a:buFont typeface="Wingdings" charset="2"/>
              <a:buNone/>
            </a:pP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sp>
        <p:nvSpPr>
          <p:cNvPr id="7373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67194" y="1792288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persistent HTTP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multiple objects can be sent over single TCP connection between client, server</a:t>
            </a:r>
          </a:p>
          <a:p>
            <a:pPr>
              <a:buFont typeface="Wingdings" charset="2"/>
              <a:buNone/>
            </a:pP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pic>
        <p:nvPicPr>
          <p:cNvPr id="73734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55713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uiExpand="1" build="p"/>
      <p:bldP spid="7373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190500"/>
            <a:ext cx="7772400" cy="86677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Non-persistent HTTP</a:t>
            </a:r>
            <a:endParaRPr lang="en-US" altLang="en-US" sz="4800" dirty="0">
              <a:latin typeface="Calibri Light"/>
              <a:ea typeface="ＭＳ Ｐゴシック" charset="-128"/>
            </a:endParaRPr>
          </a:p>
        </p:txBody>
      </p:sp>
      <p:sp>
        <p:nvSpPr>
          <p:cNvPr id="757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01638" y="1046691"/>
            <a:ext cx="7942262" cy="466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latin typeface="Calibri"/>
                <a:ea typeface="ＭＳ Ｐゴシック" charset="-128"/>
              </a:rPr>
              <a:t>suppose user enters URL:</a:t>
            </a:r>
          </a:p>
        </p:txBody>
      </p:sp>
      <p:sp>
        <p:nvSpPr>
          <p:cNvPr id="532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2733" y="1711498"/>
            <a:ext cx="4163133" cy="1905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18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1a</a:t>
            </a:r>
            <a:r>
              <a:rPr lang="en-US" altLang="en-US" sz="1800" dirty="0">
                <a:solidFill>
                  <a:srgbClr val="FF0000"/>
                </a:solidFill>
                <a:latin typeface="Calibri"/>
                <a:ea typeface="ＭＳ Ｐゴシック" charset="-128"/>
              </a:rPr>
              <a:t>.</a:t>
            </a:r>
            <a:r>
              <a:rPr lang="en-US" altLang="en-US" sz="1800" dirty="0">
                <a:latin typeface="Calibri"/>
                <a:ea typeface="ＭＳ Ｐゴシック" charset="-128"/>
              </a:rPr>
              <a:t> HTTP client initiates TCP connection to HTTP server (process) at www.</a:t>
            </a:r>
            <a:r>
              <a:rPr lang="en-US" altLang="en-US" sz="1800" dirty="0" err="1">
                <a:latin typeface="Calibri"/>
                <a:ea typeface="ＭＳ Ｐゴシック" charset="-128"/>
              </a:rPr>
              <a:t>someSchool.edu</a:t>
            </a:r>
            <a:r>
              <a:rPr lang="en-US" altLang="en-US" sz="1800" dirty="0">
                <a:latin typeface="Calibri"/>
                <a:ea typeface="ＭＳ Ｐゴシック" charset="-128"/>
              </a:rPr>
              <a:t> on port 80</a:t>
            </a:r>
          </a:p>
        </p:txBody>
      </p:sp>
      <p:pic>
        <p:nvPicPr>
          <p:cNvPr id="75779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429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Line 11"/>
          <p:cNvSpPr>
            <a:spLocks noChangeShapeType="1"/>
          </p:cNvSpPr>
          <p:nvPr/>
        </p:nvSpPr>
        <p:spPr bwMode="auto">
          <a:xfrm>
            <a:off x="476250" y="1758992"/>
            <a:ext cx="0" cy="4832308"/>
          </a:xfrm>
          <a:prstGeom prst="line">
            <a:avLst/>
          </a:prstGeom>
          <a:noFill/>
          <a:ln w="19050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57" name="Rectangle 5"/>
          <p:cNvSpPr>
            <a:spLocks noChangeArrowheads="1"/>
          </p:cNvSpPr>
          <p:nvPr/>
        </p:nvSpPr>
        <p:spPr bwMode="auto">
          <a:xfrm>
            <a:off x="445203" y="3027531"/>
            <a:ext cx="4017262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.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HTTP client sends HTTP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request message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(containing URL) into TCP connection socket. Message indicates that client wants object someDepartment/home.index</a:t>
            </a:r>
          </a:p>
        </p:txBody>
      </p:sp>
      <p:sp>
        <p:nvSpPr>
          <p:cNvPr id="53258" name="Rectangle 6"/>
          <p:cNvSpPr>
            <a:spLocks noChangeArrowheads="1"/>
          </p:cNvSpPr>
          <p:nvPr/>
        </p:nvSpPr>
        <p:spPr bwMode="auto">
          <a:xfrm>
            <a:off x="5255688" y="2117721"/>
            <a:ext cx="3810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1b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.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HTTP server at host www.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someSchool.edu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waiting for TCP connection at port 80. 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“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accepts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”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connection, notifying client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3259" name="Rectangle 7"/>
          <p:cNvSpPr>
            <a:spLocks noChangeArrowheads="1"/>
          </p:cNvSpPr>
          <p:nvPr/>
        </p:nvSpPr>
        <p:spPr bwMode="auto">
          <a:xfrm>
            <a:off x="5198538" y="3828339"/>
            <a:ext cx="3810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3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.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HTTP server receives request message, forms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response message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containing requested object, and sends message into its socket</a:t>
            </a:r>
          </a:p>
        </p:txBody>
      </p:sp>
      <p:sp>
        <p:nvSpPr>
          <p:cNvPr id="53261" name="Line 9"/>
          <p:cNvSpPr>
            <a:spLocks noChangeShapeType="1"/>
          </p:cNvSpPr>
          <p:nvPr/>
        </p:nvSpPr>
        <p:spPr bwMode="auto">
          <a:xfrm>
            <a:off x="4403727" y="3857266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62" name="Line 10"/>
          <p:cNvSpPr>
            <a:spLocks noChangeShapeType="1"/>
          </p:cNvSpPr>
          <p:nvPr/>
        </p:nvSpPr>
        <p:spPr bwMode="auto">
          <a:xfrm flipH="1">
            <a:off x="4403727" y="4489443"/>
            <a:ext cx="1055688" cy="6207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90" name="Text Box 12"/>
          <p:cNvSpPr txBox="1">
            <a:spLocks noChangeArrowheads="1"/>
          </p:cNvSpPr>
          <p:nvPr/>
        </p:nvSpPr>
        <p:spPr bwMode="auto">
          <a:xfrm>
            <a:off x="161925" y="3890996"/>
            <a:ext cx="673100" cy="40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sp>
        <p:nvSpPr>
          <p:cNvPr id="53260" name="Line 8"/>
          <p:cNvSpPr>
            <a:spLocks noChangeShapeType="1"/>
          </p:cNvSpPr>
          <p:nvPr/>
        </p:nvSpPr>
        <p:spPr bwMode="auto">
          <a:xfrm>
            <a:off x="4556127" y="2083500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64" name="Line 14"/>
          <p:cNvSpPr>
            <a:spLocks noChangeShapeType="1"/>
          </p:cNvSpPr>
          <p:nvPr/>
        </p:nvSpPr>
        <p:spPr bwMode="auto">
          <a:xfrm flipH="1">
            <a:off x="4462465" y="2785000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93" name="Text Box 15"/>
          <p:cNvSpPr txBox="1">
            <a:spLocks noChangeArrowheads="1"/>
          </p:cNvSpPr>
          <p:nvPr/>
        </p:nvSpPr>
        <p:spPr bwMode="auto">
          <a:xfrm>
            <a:off x="5678311" y="1044927"/>
            <a:ext cx="32173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(contains text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references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to 10 jpeg images)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75794" name="Rectangle 3"/>
          <p:cNvSpPr>
            <a:spLocks noChangeArrowheads="1"/>
          </p:cNvSpPr>
          <p:nvPr/>
        </p:nvSpPr>
        <p:spPr bwMode="auto">
          <a:xfrm>
            <a:off x="409575" y="1383241"/>
            <a:ext cx="6035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2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www.someSchool.edu/someDepartment/home.index</a:t>
            </a: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476249" y="5110156"/>
            <a:ext cx="4430189" cy="1533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5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.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HTTP client receives response message containing html file, displays html.  Parsing html file, finds 10 referenced jpeg  objects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76247" y="6139041"/>
            <a:ext cx="498316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6.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Steps 1-5 repeated for each of 10 jpeg objects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266977" y="5145964"/>
            <a:ext cx="3810000" cy="51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4.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HTTP server closes TCP connection.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5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build="p"/>
      <p:bldP spid="53257" grpId="0"/>
      <p:bldP spid="53258" grpId="0"/>
      <p:bldP spid="53259" grpId="0"/>
      <p:bldP spid="53261" grpId="0" animBg="1"/>
      <p:bldP spid="53262" grpId="0" animBg="1"/>
      <p:bldP spid="53260" grpId="0" animBg="1"/>
      <p:bldP spid="53264" grpId="0" animBg="1"/>
      <p:bldP spid="20" grpId="0" build="p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0"/>
            <a:ext cx="8517290" cy="925513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Non-persistent HTTP: response time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552" y="1371778"/>
            <a:ext cx="4664076" cy="46482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RTT (Round </a:t>
            </a:r>
            <a:r>
              <a:rPr lang="en-US" altLang="en-US" sz="2400">
                <a:solidFill>
                  <a:srgbClr val="CC0000"/>
                </a:solidFill>
                <a:latin typeface="Calibri"/>
                <a:ea typeface="ＭＳ Ｐゴシック" charset="-128"/>
              </a:rPr>
              <a:t>Trip Time</a:t>
            </a:r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):</a:t>
            </a:r>
            <a:r>
              <a:rPr lang="en-US" altLang="en-US" sz="2400" dirty="0">
                <a:latin typeface="Calibri"/>
                <a:ea typeface="ＭＳ Ｐゴシック" charset="-128"/>
              </a:rPr>
              <a:t> time for a small packet to travel from client to server and back</a:t>
            </a:r>
          </a:p>
          <a:p>
            <a:pPr>
              <a:buFont typeface="Wingdings" charset="2"/>
              <a:buNone/>
            </a:pPr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HTTP response time: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one RTT to initiate TCP connection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one RTT for HTTP request and first few bytes of HTTP response to return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file transmission time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non-persistent HTTP response time    	</a:t>
            </a:r>
          </a:p>
          <a:p>
            <a:pPr lvl="1">
              <a:buNone/>
            </a:pPr>
            <a:r>
              <a:rPr lang="en-US" altLang="en-US" dirty="0">
                <a:latin typeface="Calibri"/>
                <a:ea typeface="ＭＳ Ｐゴシック" charset="-128"/>
              </a:rPr>
              <a:t> = 2RTT+ file transmission time</a:t>
            </a:r>
          </a:p>
          <a:p>
            <a:pPr>
              <a:buFont typeface="Wingdings" charset="2"/>
              <a:buNone/>
            </a:pP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pic>
        <p:nvPicPr>
          <p:cNvPr id="79875" name="Picture 4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4" y="668338"/>
            <a:ext cx="832104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Line 15"/>
          <p:cNvSpPr>
            <a:spLocks noChangeShapeType="1"/>
          </p:cNvSpPr>
          <p:nvPr/>
        </p:nvSpPr>
        <p:spPr bwMode="auto">
          <a:xfrm>
            <a:off x="6116638" y="249078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879" name="Line 16"/>
          <p:cNvSpPr>
            <a:spLocks noChangeShapeType="1"/>
          </p:cNvSpPr>
          <p:nvPr/>
        </p:nvSpPr>
        <p:spPr bwMode="auto">
          <a:xfrm>
            <a:off x="7807325" y="248443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880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881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882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883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884" name="AutoShape 21"/>
          <p:cNvSpPr>
            <a:spLocks/>
          </p:cNvSpPr>
          <p:nvPr/>
        </p:nvSpPr>
        <p:spPr bwMode="auto">
          <a:xfrm>
            <a:off x="7886700" y="4067175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9885" name="Text Box 22"/>
          <p:cNvSpPr txBox="1">
            <a:spLocks noChangeArrowheads="1"/>
          </p:cNvSpPr>
          <p:nvPr/>
        </p:nvSpPr>
        <p:spPr bwMode="auto">
          <a:xfrm>
            <a:off x="7916863" y="3763963"/>
            <a:ext cx="9652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time to 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transmit 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file</a:t>
            </a:r>
          </a:p>
        </p:txBody>
      </p:sp>
      <p:sp>
        <p:nvSpPr>
          <p:cNvPr id="79886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887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122102" cy="5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initiate TCP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connection</a:t>
            </a:r>
          </a:p>
        </p:txBody>
      </p:sp>
      <p:sp>
        <p:nvSpPr>
          <p:cNvPr id="79888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9889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RTT</a:t>
            </a:r>
          </a:p>
        </p:txBody>
      </p:sp>
      <p:sp>
        <p:nvSpPr>
          <p:cNvPr id="79890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891" name="Text Box 28"/>
          <p:cNvSpPr txBox="1">
            <a:spLocks noChangeArrowheads="1"/>
          </p:cNvSpPr>
          <p:nvPr/>
        </p:nvSpPr>
        <p:spPr bwMode="auto">
          <a:xfrm>
            <a:off x="5024438" y="3302000"/>
            <a:ext cx="820866" cy="5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request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file</a:t>
            </a:r>
          </a:p>
        </p:txBody>
      </p:sp>
      <p:sp>
        <p:nvSpPr>
          <p:cNvPr id="79892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9893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RTT</a:t>
            </a:r>
          </a:p>
        </p:txBody>
      </p:sp>
      <p:sp>
        <p:nvSpPr>
          <p:cNvPr id="79894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895" name="Text Box 36"/>
          <p:cNvSpPr txBox="1">
            <a:spLocks noChangeArrowheads="1"/>
          </p:cNvSpPr>
          <p:nvPr/>
        </p:nvSpPr>
        <p:spPr bwMode="auto">
          <a:xfrm>
            <a:off x="5243513" y="4438650"/>
            <a:ext cx="893321" cy="5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file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received</a:t>
            </a:r>
          </a:p>
        </p:txBody>
      </p:sp>
      <p:sp>
        <p:nvSpPr>
          <p:cNvPr id="79896" name="Text Box 37"/>
          <p:cNvSpPr txBox="1">
            <a:spLocks noChangeArrowheads="1"/>
          </p:cNvSpPr>
          <p:nvPr/>
        </p:nvSpPr>
        <p:spPr bwMode="auto">
          <a:xfrm>
            <a:off x="5891213" y="5845178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sp>
        <p:nvSpPr>
          <p:cNvPr id="79897" name="Text Box 38"/>
          <p:cNvSpPr txBox="1">
            <a:spLocks noChangeArrowheads="1"/>
          </p:cNvSpPr>
          <p:nvPr/>
        </p:nvSpPr>
        <p:spPr bwMode="auto">
          <a:xfrm>
            <a:off x="7569200" y="5827716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grpSp>
        <p:nvGrpSpPr>
          <p:cNvPr id="79898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79902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903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9904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905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906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79907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932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79933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79908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79909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930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79931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79910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9911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79912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928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79929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79913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9914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926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79927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79915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9916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917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918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9919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920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9921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9922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9923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9924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9925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79899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79900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901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</a:t>
            </a:r>
            <a:fld id="{6BDA39AF-423E-834C-86D0-767B544CD73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0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uiExpand="1" build="p"/>
      <p:bldP spid="79880" grpId="0" animBg="1"/>
      <p:bldP spid="79881" grpId="0" animBg="1"/>
      <p:bldP spid="79882" grpId="0" animBg="1"/>
      <p:bldP spid="79883" grpId="0" animBg="1"/>
      <p:bldP spid="79884" grpId="0" animBg="1"/>
      <p:bldP spid="79885" grpId="0"/>
      <p:bldP spid="79887" grpId="0"/>
      <p:bldP spid="79888" grpId="0" animBg="1"/>
      <p:bldP spid="79889" grpId="0"/>
      <p:bldP spid="79890" grpId="0" animBg="1"/>
      <p:bldP spid="79891" grpId="0"/>
      <p:bldP spid="79892" grpId="0" animBg="1"/>
      <p:bldP spid="79893" grpId="0"/>
      <p:bldP spid="79894" grpId="0" animBg="1"/>
      <p:bldP spid="798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73038"/>
            <a:ext cx="7772400" cy="8382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Persistent HTTP</a:t>
            </a:r>
            <a:endParaRPr lang="en-US" altLang="en-US" sz="5400">
              <a:latin typeface="Calibri Light"/>
              <a:ea typeface="ＭＳ Ｐゴシック" charset="-128"/>
            </a:endParaRPr>
          </a:p>
        </p:txBody>
      </p:sp>
      <p:sp>
        <p:nvSpPr>
          <p:cNvPr id="9830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4975" y="1414463"/>
            <a:ext cx="4237159" cy="46482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Calibri"/>
              </a:rPr>
              <a:t>Persistent  HTTP</a:t>
            </a:r>
            <a:r>
              <a:rPr lang="en-US" sz="2400" i="1" dirty="0">
                <a:solidFill>
                  <a:srgbClr val="CC0000"/>
                </a:solidFill>
                <a:latin typeface="Calibri"/>
              </a:rPr>
              <a:t>: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server leaves connection open after sending response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subsequent HTTP messages  between same client/server sent over open connection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client sends requests as soon as it encounters a referenced object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as little as one RTT for all the referenced objects</a:t>
            </a:r>
          </a:p>
          <a:p>
            <a:pPr>
              <a:defRPr/>
            </a:pPr>
            <a:endParaRPr lang="en-US" sz="2400" dirty="0">
              <a:latin typeface="Calibri"/>
            </a:endParaRPr>
          </a:p>
        </p:txBody>
      </p:sp>
      <p:pic>
        <p:nvPicPr>
          <p:cNvPr id="81926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" y="796924"/>
            <a:ext cx="3582811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utoShape 21"/>
          <p:cNvSpPr>
            <a:spLocks/>
          </p:cNvSpPr>
          <p:nvPr/>
        </p:nvSpPr>
        <p:spPr bwMode="auto">
          <a:xfrm>
            <a:off x="7886700" y="4067175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231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initiate TCP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connection</a:t>
            </a:r>
          </a:p>
        </p:txBody>
      </p:sp>
      <p:sp>
        <p:nvSpPr>
          <p:cNvPr id="17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RTT</a:t>
            </a: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RTT</a:t>
            </a:r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4972577" y="4438650"/>
            <a:ext cx="926857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new file</a:t>
            </a:r>
          </a:p>
        </p:txBody>
      </p:sp>
      <p:grpSp>
        <p:nvGrpSpPr>
          <p:cNvPr id="27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28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0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3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9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4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5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6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7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6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8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4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5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2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3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41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2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5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7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8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9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1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60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61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4" name="Line 19"/>
          <p:cNvSpPr>
            <a:spLocks noChangeShapeType="1"/>
          </p:cNvSpPr>
          <p:nvPr/>
        </p:nvSpPr>
        <p:spPr bwMode="auto">
          <a:xfrm>
            <a:off x="6121360" y="4683125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Line 20"/>
          <p:cNvSpPr>
            <a:spLocks noChangeShapeType="1"/>
          </p:cNvSpPr>
          <p:nvPr/>
        </p:nvSpPr>
        <p:spPr bwMode="auto">
          <a:xfrm flipH="1">
            <a:off x="6116638" y="522472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 Box 36"/>
          <p:cNvSpPr txBox="1">
            <a:spLocks noChangeArrowheads="1"/>
          </p:cNvSpPr>
          <p:nvPr/>
        </p:nvSpPr>
        <p:spPr bwMode="auto">
          <a:xfrm>
            <a:off x="4961059" y="3337058"/>
            <a:ext cx="926857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file</a:t>
            </a:r>
          </a:p>
        </p:txBody>
      </p:sp>
      <p:sp>
        <p:nvSpPr>
          <p:cNvPr id="67" name="Line 15"/>
          <p:cNvSpPr>
            <a:spLocks noChangeShapeType="1"/>
          </p:cNvSpPr>
          <p:nvPr/>
        </p:nvSpPr>
        <p:spPr bwMode="auto">
          <a:xfrm>
            <a:off x="6116638" y="249078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Line 16"/>
          <p:cNvSpPr>
            <a:spLocks noChangeShapeType="1"/>
          </p:cNvSpPr>
          <p:nvPr/>
        </p:nvSpPr>
        <p:spPr bwMode="auto">
          <a:xfrm>
            <a:off x="7807325" y="248443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 Box 37"/>
          <p:cNvSpPr txBox="1">
            <a:spLocks noChangeArrowheads="1"/>
          </p:cNvSpPr>
          <p:nvPr/>
        </p:nvSpPr>
        <p:spPr bwMode="auto">
          <a:xfrm>
            <a:off x="5891213" y="5845178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sp>
        <p:nvSpPr>
          <p:cNvPr id="70" name="Text Box 38"/>
          <p:cNvSpPr txBox="1">
            <a:spLocks noChangeArrowheads="1"/>
          </p:cNvSpPr>
          <p:nvPr/>
        </p:nvSpPr>
        <p:spPr bwMode="auto">
          <a:xfrm>
            <a:off x="7569200" y="5827716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uiExpand="1" build="p"/>
      <p:bldP spid="23" grpId="0" animBg="1"/>
      <p:bldP spid="24" grpId="0"/>
      <p:bldP spid="64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Pipelining</a:t>
            </a:r>
          </a:p>
          <a:p>
            <a:pPr lvl="1"/>
            <a:r>
              <a:rPr lang="en-US" dirty="0"/>
              <a:t>Send several requests at once</a:t>
            </a: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utoShape 21"/>
          <p:cNvSpPr>
            <a:spLocks/>
          </p:cNvSpPr>
          <p:nvPr/>
        </p:nvSpPr>
        <p:spPr bwMode="auto">
          <a:xfrm>
            <a:off x="7886700" y="4067175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231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initiate TCP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connection</a:t>
            </a:r>
          </a:p>
        </p:txBody>
      </p:sp>
      <p:sp>
        <p:nvSpPr>
          <p:cNvPr id="16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RTT</a:t>
            </a: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RTT</a:t>
            </a: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4995155" y="4438650"/>
            <a:ext cx="981359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new files</a:t>
            </a:r>
          </a:p>
        </p:txBody>
      </p:sp>
      <p:grpSp>
        <p:nvGrpSpPr>
          <p:cNvPr id="25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7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3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5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6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2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3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7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1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9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0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3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5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7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8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58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59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" name="Line 19"/>
          <p:cNvSpPr>
            <a:spLocks noChangeShapeType="1"/>
          </p:cNvSpPr>
          <p:nvPr/>
        </p:nvSpPr>
        <p:spPr bwMode="auto">
          <a:xfrm>
            <a:off x="6121360" y="4683125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 flipH="1">
            <a:off x="6116638" y="522472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961059" y="3337058"/>
            <a:ext cx="926857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file</a:t>
            </a:r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>
            <a:off x="6123781" y="4871864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>
            <a:off x="6073768" y="508818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>
            <a:off x="6136867" y="5480844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>
            <a:off x="6136481" y="5735602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>
            <a:off x="6116638" y="249078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Line 16"/>
          <p:cNvSpPr>
            <a:spLocks noChangeShapeType="1"/>
          </p:cNvSpPr>
          <p:nvPr/>
        </p:nvSpPr>
        <p:spPr bwMode="auto">
          <a:xfrm>
            <a:off x="7807325" y="248443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 Box 37"/>
          <p:cNvSpPr txBox="1">
            <a:spLocks noChangeArrowheads="1"/>
          </p:cNvSpPr>
          <p:nvPr/>
        </p:nvSpPr>
        <p:spPr bwMode="auto">
          <a:xfrm>
            <a:off x="5891213" y="5845178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sp>
        <p:nvSpPr>
          <p:cNvPr id="72" name="Text Box 38"/>
          <p:cNvSpPr txBox="1">
            <a:spLocks noChangeArrowheads="1"/>
          </p:cNvSpPr>
          <p:nvPr/>
        </p:nvSpPr>
        <p:spPr bwMode="auto">
          <a:xfrm>
            <a:off x="7569200" y="5827716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pic>
        <p:nvPicPr>
          <p:cNvPr id="73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225902"/>
            <a:ext cx="466344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285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Pipelining</a:t>
            </a:r>
          </a:p>
          <a:p>
            <a:pPr lvl="1"/>
            <a:r>
              <a:rPr lang="en-US" dirty="0"/>
              <a:t>Send several requests at once</a:t>
            </a:r>
          </a:p>
          <a:p>
            <a:r>
              <a:rPr lang="en-US" dirty="0"/>
              <a:t>HTTP/2</a:t>
            </a:r>
          </a:p>
          <a:p>
            <a:pPr lvl="1"/>
            <a:r>
              <a:rPr lang="en-US" dirty="0"/>
              <a:t>Push resources</a:t>
            </a: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utoShape 21"/>
          <p:cNvSpPr>
            <a:spLocks/>
          </p:cNvSpPr>
          <p:nvPr/>
        </p:nvSpPr>
        <p:spPr bwMode="auto">
          <a:xfrm>
            <a:off x="7902575" y="4384559"/>
            <a:ext cx="105347" cy="715976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231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initiate TCP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connection</a:t>
            </a:r>
          </a:p>
        </p:txBody>
      </p:sp>
      <p:sp>
        <p:nvSpPr>
          <p:cNvPr id="16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RTT</a:t>
            </a: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RTT</a:t>
            </a: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7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3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5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6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2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3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7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1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9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0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3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5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7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8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58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59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Line 20"/>
          <p:cNvSpPr>
            <a:spLocks noChangeShapeType="1"/>
          </p:cNvSpPr>
          <p:nvPr/>
        </p:nvSpPr>
        <p:spPr bwMode="auto">
          <a:xfrm flipH="1">
            <a:off x="6132473" y="44582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961059" y="3337058"/>
            <a:ext cx="926857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file</a:t>
            </a:r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>
            <a:off x="6152702" y="4714334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>
            <a:off x="6152316" y="4969092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 Box 36"/>
          <p:cNvSpPr txBox="1">
            <a:spLocks noChangeArrowheads="1"/>
          </p:cNvSpPr>
          <p:nvPr/>
        </p:nvSpPr>
        <p:spPr bwMode="auto">
          <a:xfrm>
            <a:off x="7991451" y="3759364"/>
            <a:ext cx="628698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send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file</a:t>
            </a:r>
          </a:p>
        </p:txBody>
      </p:sp>
      <p:sp>
        <p:nvSpPr>
          <p:cNvPr id="70" name="Text Box 36"/>
          <p:cNvSpPr txBox="1">
            <a:spLocks noChangeArrowheads="1"/>
          </p:cNvSpPr>
          <p:nvPr/>
        </p:nvSpPr>
        <p:spPr bwMode="auto">
          <a:xfrm>
            <a:off x="8031163" y="4539538"/>
            <a:ext cx="833883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push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objects</a:t>
            </a:r>
          </a:p>
        </p:txBody>
      </p:sp>
      <p:sp>
        <p:nvSpPr>
          <p:cNvPr id="65" name="Line 15"/>
          <p:cNvSpPr>
            <a:spLocks noChangeShapeType="1"/>
          </p:cNvSpPr>
          <p:nvPr/>
        </p:nvSpPr>
        <p:spPr bwMode="auto">
          <a:xfrm>
            <a:off x="6116638" y="249078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Line 16"/>
          <p:cNvSpPr>
            <a:spLocks noChangeShapeType="1"/>
          </p:cNvSpPr>
          <p:nvPr/>
        </p:nvSpPr>
        <p:spPr bwMode="auto">
          <a:xfrm>
            <a:off x="7807325" y="248443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 Box 37"/>
          <p:cNvSpPr txBox="1">
            <a:spLocks noChangeArrowheads="1"/>
          </p:cNvSpPr>
          <p:nvPr/>
        </p:nvSpPr>
        <p:spPr bwMode="auto">
          <a:xfrm>
            <a:off x="5891213" y="5845178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sp>
        <p:nvSpPr>
          <p:cNvPr id="72" name="Text Box 38"/>
          <p:cNvSpPr txBox="1">
            <a:spLocks noChangeArrowheads="1"/>
          </p:cNvSpPr>
          <p:nvPr/>
        </p:nvSpPr>
        <p:spPr bwMode="auto">
          <a:xfrm>
            <a:off x="7569200" y="5827716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pic>
        <p:nvPicPr>
          <p:cNvPr id="73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225902"/>
            <a:ext cx="466344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3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Text Box 24"/>
          <p:cNvSpPr txBox="1">
            <a:spLocks noChangeArrowheads="1"/>
          </p:cNvSpPr>
          <p:nvPr/>
        </p:nvSpPr>
        <p:spPr bwMode="auto">
          <a:xfrm>
            <a:off x="7462838" y="32575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48" name="Text Box 25"/>
          <p:cNvSpPr txBox="1">
            <a:spLocks noChangeArrowheads="1"/>
          </p:cNvSpPr>
          <p:nvPr/>
        </p:nvSpPr>
        <p:spPr bwMode="auto">
          <a:xfrm>
            <a:off x="7005638" y="33337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49" name="Text Box 26"/>
          <p:cNvSpPr txBox="1">
            <a:spLocks noChangeArrowheads="1"/>
          </p:cNvSpPr>
          <p:nvPr/>
        </p:nvSpPr>
        <p:spPr bwMode="auto">
          <a:xfrm>
            <a:off x="6724650" y="1817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6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0" name="Line 60"/>
          <p:cNvSpPr>
            <a:spLocks noChangeShapeType="1"/>
          </p:cNvSpPr>
          <p:nvPr/>
        </p:nvSpPr>
        <p:spPr bwMode="auto">
          <a:xfrm>
            <a:off x="7440613" y="2941638"/>
            <a:ext cx="0" cy="6746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51" name="Line 61"/>
          <p:cNvSpPr>
            <a:spLocks noChangeShapeType="1"/>
          </p:cNvSpPr>
          <p:nvPr/>
        </p:nvSpPr>
        <p:spPr bwMode="auto">
          <a:xfrm flipH="1" flipV="1">
            <a:off x="7319963" y="2952750"/>
            <a:ext cx="0" cy="7191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52" name="Line 62"/>
          <p:cNvSpPr>
            <a:spLocks noChangeShapeType="1"/>
          </p:cNvSpPr>
          <p:nvPr/>
        </p:nvSpPr>
        <p:spPr bwMode="auto">
          <a:xfrm flipH="1" flipV="1">
            <a:off x="6799263" y="1541463"/>
            <a:ext cx="458787" cy="56673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53" name="Text Box 63"/>
          <p:cNvSpPr txBox="1">
            <a:spLocks noChangeArrowheads="1"/>
          </p:cNvSpPr>
          <p:nvPr/>
        </p:nvSpPr>
        <p:spPr bwMode="auto">
          <a:xfrm>
            <a:off x="7143750" y="1390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4" name="Rectangle 67"/>
          <p:cNvSpPr>
            <a:spLocks noChangeArrowheads="1"/>
          </p:cNvSpPr>
          <p:nvPr/>
        </p:nvSpPr>
        <p:spPr bwMode="auto">
          <a:xfrm>
            <a:off x="468312" y="1687513"/>
            <a:ext cx="3506787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recursive query: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puts burden of name resolution on contacted name server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heavy load at upper levels of hierarchy?</a:t>
            </a:r>
          </a:p>
        </p:txBody>
      </p:sp>
      <p:sp>
        <p:nvSpPr>
          <p:cNvPr id="159755" name="Text Box 5"/>
          <p:cNvSpPr txBox="1">
            <a:spLocks noChangeArrowheads="1"/>
          </p:cNvSpPr>
          <p:nvPr/>
        </p:nvSpPr>
        <p:spPr bwMode="auto">
          <a:xfrm>
            <a:off x="4206875" y="4881563"/>
            <a:ext cx="17462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requesting host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cs.stanford.edu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6" name="Text Box 6"/>
          <p:cNvSpPr txBox="1">
            <a:spLocks noChangeArrowheads="1"/>
          </p:cNvSpPr>
          <p:nvPr/>
        </p:nvSpPr>
        <p:spPr bwMode="auto">
          <a:xfrm>
            <a:off x="6999457" y="5775325"/>
            <a:ext cx="12458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cs.umd.edu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7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root DNS server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8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59" name="Line 19"/>
          <p:cNvSpPr>
            <a:spLocks noChangeShapeType="1"/>
          </p:cNvSpPr>
          <p:nvPr/>
        </p:nvSpPr>
        <p:spPr bwMode="auto">
          <a:xfrm flipV="1">
            <a:off x="5391150" y="1220788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60" name="Line 22"/>
          <p:cNvSpPr>
            <a:spLocks noChangeShapeType="1"/>
          </p:cNvSpPr>
          <p:nvPr/>
        </p:nvSpPr>
        <p:spPr bwMode="auto">
          <a:xfrm flipH="1">
            <a:off x="5619750" y="1449388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61" name="Line 23"/>
          <p:cNvSpPr>
            <a:spLocks noChangeShapeType="1"/>
          </p:cNvSpPr>
          <p:nvPr/>
        </p:nvSpPr>
        <p:spPr bwMode="auto">
          <a:xfrm>
            <a:off x="5476875" y="2944813"/>
            <a:ext cx="9525" cy="13239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9762" name="Group 24"/>
          <p:cNvGrpSpPr>
            <a:grpSpLocks/>
          </p:cNvGrpSpPr>
          <p:nvPr/>
        </p:nvGrpSpPr>
        <p:grpSpPr bwMode="auto">
          <a:xfrm>
            <a:off x="4179888" y="3062288"/>
            <a:ext cx="1898650" cy="611187"/>
            <a:chOff x="2831" y="2132"/>
            <a:chExt cx="1196" cy="385"/>
          </a:xfrm>
        </p:grpSpPr>
        <p:sp>
          <p:nvSpPr>
            <p:cNvPr id="159910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911" name="Text Box 26"/>
            <p:cNvSpPr txBox="1">
              <a:spLocks noChangeArrowheads="1"/>
            </p:cNvSpPr>
            <p:nvPr/>
          </p:nvSpPr>
          <p:spPr bwMode="auto">
            <a:xfrm>
              <a:off x="2831" y="2132"/>
              <a:ext cx="119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local DNS server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dns.stanford.edu</a:t>
              </a:r>
              <a:endPara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59763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4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5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7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6" name="Text Box 60"/>
          <p:cNvSpPr txBox="1">
            <a:spLocks noChangeArrowheads="1"/>
          </p:cNvSpPr>
          <p:nvPr/>
        </p:nvSpPr>
        <p:spPr bwMode="auto">
          <a:xfrm>
            <a:off x="6353175" y="4429125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authoritative DNS server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dns.cs.umd.edu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7" name="Text Box 62"/>
          <p:cNvSpPr txBox="1">
            <a:spLocks noChangeArrowheads="1"/>
          </p:cNvSpPr>
          <p:nvPr/>
        </p:nvSpPr>
        <p:spPr bwMode="auto">
          <a:xfrm>
            <a:off x="5549900" y="3781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8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8" name="Line 62"/>
          <p:cNvSpPr>
            <a:spLocks noChangeShapeType="1"/>
          </p:cNvSpPr>
          <p:nvPr/>
        </p:nvSpPr>
        <p:spPr bwMode="auto">
          <a:xfrm flipH="1" flipV="1">
            <a:off x="6853238" y="1333500"/>
            <a:ext cx="600075" cy="7413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9769" name="Picture 13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87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70" name="Rectangle 66"/>
          <p:cNvSpPr>
            <a:spLocks noChangeArrowheads="1"/>
          </p:cNvSpPr>
          <p:nvPr/>
        </p:nvSpPr>
        <p:spPr bwMode="auto">
          <a:xfrm>
            <a:off x="533400" y="217488"/>
            <a:ext cx="49101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ＭＳ Ｐゴシック" charset="-128"/>
                <a:cs typeface="+mn-cs"/>
              </a:rPr>
              <a:t>DNS name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 charset="-128"/>
                <a:cs typeface="+mn-cs"/>
              </a:rPr>
            </a:b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ＭＳ Ｐゴシック" charset="-128"/>
                <a:cs typeface="+mn-cs"/>
              </a:rPr>
              <a:t>resolution example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ＭＳ Ｐゴシック" charset="-128"/>
              <a:cs typeface="+mn-cs"/>
            </a:endParaRPr>
          </a:p>
        </p:txBody>
      </p:sp>
      <p:sp>
        <p:nvSpPr>
          <p:cNvPr id="159771" name="Text Box 65"/>
          <p:cNvSpPr txBox="1">
            <a:spLocks noChangeArrowheads="1"/>
          </p:cNvSpPr>
          <p:nvPr/>
        </p:nvSpPr>
        <p:spPr bwMode="auto">
          <a:xfrm>
            <a:off x="7600950" y="2287588"/>
            <a:ext cx="13255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TLD DNS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59772" name="Group 140"/>
          <p:cNvGrpSpPr>
            <a:grpSpLocks/>
          </p:cNvGrpSpPr>
          <p:nvPr/>
        </p:nvGrpSpPr>
        <p:grpSpPr bwMode="auto">
          <a:xfrm flipH="1">
            <a:off x="7226300" y="5091113"/>
            <a:ext cx="925513" cy="795337"/>
            <a:chOff x="-44" y="1473"/>
            <a:chExt cx="981" cy="1105"/>
          </a:xfrm>
        </p:grpSpPr>
        <p:pic>
          <p:nvPicPr>
            <p:cNvPr id="159908" name="Picture 14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909" name="Freeform 1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9773" name="Group 143"/>
          <p:cNvGrpSpPr>
            <a:grpSpLocks/>
          </p:cNvGrpSpPr>
          <p:nvPr/>
        </p:nvGrpSpPr>
        <p:grpSpPr bwMode="auto">
          <a:xfrm>
            <a:off x="4765675" y="4244975"/>
            <a:ext cx="925513" cy="795338"/>
            <a:chOff x="-44" y="1473"/>
            <a:chExt cx="981" cy="1105"/>
          </a:xfrm>
        </p:grpSpPr>
        <p:pic>
          <p:nvPicPr>
            <p:cNvPr id="159906" name="Picture 14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907" name="Freeform 1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9774" name="Group 146"/>
          <p:cNvGrpSpPr>
            <a:grpSpLocks/>
          </p:cNvGrpSpPr>
          <p:nvPr/>
        </p:nvGrpSpPr>
        <p:grpSpPr bwMode="auto">
          <a:xfrm>
            <a:off x="7226300" y="3743325"/>
            <a:ext cx="390525" cy="641350"/>
            <a:chOff x="4140" y="429"/>
            <a:chExt cx="1425" cy="2396"/>
          </a:xfrm>
        </p:grpSpPr>
        <p:sp>
          <p:nvSpPr>
            <p:cNvPr id="159874" name="Freeform 1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75" name="Rectangle 148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76" name="Freeform 1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77" name="Freeform 1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78" name="Rectangle 151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79" name="Group 1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904" name="AutoShape 153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905" name="AutoShape 154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80" name="Rectangle 155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81" name="Group 1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902" name="AutoShape 15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903" name="AutoShape 15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82" name="Rectangle 159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83" name="Rectangle 160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84" name="Group 1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900" name="AutoShape 162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901" name="AutoShape 16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85" name="Freeform 1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9886" name="Group 1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98" name="AutoShape 166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99" name="AutoShape 167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87" name="Rectangle 168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88" name="Freeform 1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89" name="Freeform 1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90" name="Oval 171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1" name="Freeform 1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92" name="AutoShape 173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3" name="AutoShape 174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4" name="Oval 175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5" name="Oval 176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6" name="Oval 177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7" name="Rectangle 178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9775" name="Group 212"/>
          <p:cNvGrpSpPr>
            <a:grpSpLocks/>
          </p:cNvGrpSpPr>
          <p:nvPr/>
        </p:nvGrpSpPr>
        <p:grpSpPr bwMode="auto">
          <a:xfrm>
            <a:off x="5222875" y="2230438"/>
            <a:ext cx="390525" cy="641350"/>
            <a:chOff x="4140" y="429"/>
            <a:chExt cx="1425" cy="2396"/>
          </a:xfrm>
        </p:grpSpPr>
        <p:sp>
          <p:nvSpPr>
            <p:cNvPr id="159842" name="Freeform 21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43" name="Rectangle 214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44" name="Freeform 21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45" name="Freeform 21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46" name="Rectangle 217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47" name="Group 21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872" name="AutoShape 219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73" name="AutoShape 22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48" name="Rectangle 221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49" name="Group 22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870" name="AutoShape 223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71" name="AutoShape 224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50" name="Rectangle 225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51" name="Rectangle 226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52" name="Group 22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868" name="AutoShape 228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69" name="AutoShape 229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53" name="Freeform 23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9854" name="Group 23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66" name="AutoShape 232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67" name="AutoShape 233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55" name="Rectangle 234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56" name="Freeform 23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57" name="Freeform 23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58" name="Oval 237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59" name="Freeform 23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60" name="AutoShape 239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1" name="AutoShape 240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2" name="Oval 241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3" name="Oval 242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4" name="Oval 243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5" name="Rectangle 244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9776" name="Group 245"/>
          <p:cNvGrpSpPr>
            <a:grpSpLocks/>
          </p:cNvGrpSpPr>
          <p:nvPr/>
        </p:nvGrpSpPr>
        <p:grpSpPr bwMode="auto">
          <a:xfrm>
            <a:off x="6376988" y="968375"/>
            <a:ext cx="390525" cy="641350"/>
            <a:chOff x="4140" y="429"/>
            <a:chExt cx="1425" cy="2396"/>
          </a:xfrm>
        </p:grpSpPr>
        <p:sp>
          <p:nvSpPr>
            <p:cNvPr id="159810" name="Freeform 24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11" name="Rectangle 247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12" name="Freeform 24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13" name="Freeform 24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14" name="Rectangle 250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15" name="Group 25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840" name="AutoShape 25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41" name="AutoShape 253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16" name="Rectangle 254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17" name="Group 25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838" name="AutoShape 25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39" name="AutoShape 257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18" name="Rectangle 258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19" name="Rectangle 259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20" name="Group 26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836" name="AutoShape 26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37" name="AutoShape 26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21" name="Freeform 26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9822" name="Group 26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34" name="AutoShape 265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35" name="AutoShape 266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23" name="Rectangle 267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24" name="Freeform 26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25" name="Freeform 26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26" name="Oval 270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27" name="Freeform 27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28" name="AutoShape 272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29" name="AutoShape 273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30" name="Oval 274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31" name="Oval 275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32" name="Oval 276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33" name="Rectangle 277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9777" name="Group 311"/>
          <p:cNvGrpSpPr>
            <a:grpSpLocks/>
          </p:cNvGrpSpPr>
          <p:nvPr/>
        </p:nvGrpSpPr>
        <p:grpSpPr bwMode="auto">
          <a:xfrm>
            <a:off x="7192963" y="2220913"/>
            <a:ext cx="390525" cy="641350"/>
            <a:chOff x="4140" y="429"/>
            <a:chExt cx="1425" cy="2396"/>
          </a:xfrm>
        </p:grpSpPr>
        <p:sp>
          <p:nvSpPr>
            <p:cNvPr id="159778" name="Freeform 31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79" name="Rectangle 313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80" name="Freeform 31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81" name="Freeform 31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82" name="Rectangle 316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783" name="Group 31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808" name="AutoShape 31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09" name="AutoShape 319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784" name="Rectangle 320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785" name="Group 32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806" name="AutoShape 322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07" name="AutoShape 323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786" name="Rectangle 324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87" name="Rectangle 325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788" name="Group 32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804" name="AutoShape 32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05" name="AutoShape 328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789" name="Freeform 32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9790" name="Group 33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02" name="AutoShape 331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03" name="AutoShape 332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791" name="Rectangle 333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2" name="Freeform 33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93" name="Freeform 33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94" name="Oval 336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5" name="Freeform 33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96" name="AutoShape 338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7" name="AutoShape 339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8" name="Oval 340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9" name="Oval 341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00" name="Oval 342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01" name="Rectangle 343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693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Pipelining</a:t>
            </a:r>
          </a:p>
          <a:p>
            <a:pPr lvl="1"/>
            <a:r>
              <a:rPr lang="en-US" dirty="0"/>
              <a:t>Send several requests at once</a:t>
            </a:r>
          </a:p>
          <a:p>
            <a:r>
              <a:rPr lang="en-US" dirty="0"/>
              <a:t>HTTP/2</a:t>
            </a:r>
          </a:p>
          <a:p>
            <a:pPr lvl="1"/>
            <a:r>
              <a:rPr lang="en-US" dirty="0"/>
              <a:t>Push resources</a:t>
            </a:r>
          </a:p>
          <a:p>
            <a:r>
              <a:rPr lang="en-US" dirty="0"/>
              <a:t>QUIC</a:t>
            </a:r>
          </a:p>
          <a:p>
            <a:pPr lvl="1"/>
            <a:r>
              <a:rPr lang="en-US" dirty="0"/>
              <a:t>Eliminate first RTT</a:t>
            </a: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6116638" y="2490788"/>
            <a:ext cx="0" cy="28321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7807325" y="2484438"/>
            <a:ext cx="0" cy="28813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6124575" y="332032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utoShape 21"/>
          <p:cNvSpPr>
            <a:spLocks/>
          </p:cNvSpPr>
          <p:nvPr/>
        </p:nvSpPr>
        <p:spPr bwMode="auto">
          <a:xfrm>
            <a:off x="7902575" y="4384559"/>
            <a:ext cx="105347" cy="715976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5749925" y="3280135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619625" y="2992797"/>
            <a:ext cx="1346844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initiate QUIC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connection</a:t>
            </a: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RTT</a:t>
            </a: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5891213" y="5337175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7569200" y="5319713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grpSp>
        <p:nvGrpSpPr>
          <p:cNvPr id="25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7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3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5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6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2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3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7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1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9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0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3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5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7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8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58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59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Line 20"/>
          <p:cNvSpPr>
            <a:spLocks noChangeShapeType="1"/>
          </p:cNvSpPr>
          <p:nvPr/>
        </p:nvSpPr>
        <p:spPr bwMode="auto">
          <a:xfrm flipH="1">
            <a:off x="6132473" y="44582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963202" y="3411821"/>
            <a:ext cx="926857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file</a:t>
            </a:r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>
            <a:off x="6152702" y="4714334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>
            <a:off x="6152316" y="4969092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 Box 36"/>
          <p:cNvSpPr txBox="1">
            <a:spLocks noChangeArrowheads="1"/>
          </p:cNvSpPr>
          <p:nvPr/>
        </p:nvSpPr>
        <p:spPr bwMode="auto">
          <a:xfrm>
            <a:off x="7870003" y="3847217"/>
            <a:ext cx="628698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send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file</a:t>
            </a:r>
          </a:p>
        </p:txBody>
      </p:sp>
      <p:sp>
        <p:nvSpPr>
          <p:cNvPr id="70" name="Text Box 36"/>
          <p:cNvSpPr txBox="1">
            <a:spLocks noChangeArrowheads="1"/>
          </p:cNvSpPr>
          <p:nvPr/>
        </p:nvSpPr>
        <p:spPr bwMode="auto">
          <a:xfrm>
            <a:off x="8031163" y="4539538"/>
            <a:ext cx="833883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push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objects</a:t>
            </a:r>
          </a:p>
        </p:txBody>
      </p:sp>
      <p:pic>
        <p:nvPicPr>
          <p:cNvPr id="64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225902"/>
            <a:ext cx="466344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/>
      <p:bldP spid="18" grpId="0" animBg="1"/>
      <p:bldP spid="19" grpId="0" animBg="1"/>
      <p:bldP spid="20" grpId="0"/>
      <p:bldP spid="21" grpId="0" animBg="1"/>
      <p:bldP spid="62" grpId="0" animBg="1"/>
      <p:bldP spid="63" grpId="0"/>
      <p:bldP spid="66" grpId="0" animBg="1"/>
      <p:bldP spid="67" grpId="0" animBg="1"/>
      <p:bldP spid="68" grpId="0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34950"/>
            <a:ext cx="7772400" cy="9144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request message</a:t>
            </a:r>
            <a:endParaRPr lang="en-US" altLang="en-US" sz="4800" dirty="0">
              <a:latin typeface="Calibri Light"/>
              <a:ea typeface="ＭＳ Ｐゴシック" charset="-128"/>
            </a:endParaRPr>
          </a:p>
        </p:txBody>
      </p:sp>
      <p:sp>
        <p:nvSpPr>
          <p:cNvPr id="8397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4625"/>
            <a:ext cx="7772400" cy="1482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33045" indent="-233045"/>
            <a:r>
              <a:rPr lang="en-US" altLang="en-US" sz="2400" dirty="0">
                <a:latin typeface="Calibri"/>
                <a:ea typeface="ＭＳ Ｐゴシック" charset="-128"/>
              </a:rPr>
              <a:t>two types of HTTP messages: </a:t>
            </a:r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request</a:t>
            </a:r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, </a:t>
            </a:r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response</a:t>
            </a:r>
          </a:p>
          <a:p>
            <a:pPr marL="233045" indent="-233045"/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HTTP request message:</a:t>
            </a:r>
          </a:p>
          <a:p>
            <a:pPr marL="685800" lvl="1" indent="-228600"/>
            <a:r>
              <a:rPr lang="en-US" altLang="en-US" sz="2000" dirty="0">
                <a:latin typeface="Calibri"/>
                <a:ea typeface="ＭＳ Ｐゴシック" charset="-128"/>
              </a:rPr>
              <a:t>ASCII (human-readable format)</a:t>
            </a:r>
            <a:endParaRPr lang="en-US" altLang="en-US" dirty="0">
              <a:solidFill>
                <a:schemeClr val="accent2"/>
              </a:solidFill>
              <a:latin typeface="Calibri"/>
              <a:ea typeface="ＭＳ Ｐゴシック" charset="-128"/>
            </a:endParaRPr>
          </a:p>
        </p:txBody>
      </p:sp>
      <p:pic>
        <p:nvPicPr>
          <p:cNvPr id="83971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90805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222250" y="2870200"/>
            <a:ext cx="20553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request 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(GET, POST,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HEAD commands)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3975" name="Line 6"/>
          <p:cNvSpPr>
            <a:spLocks noChangeShapeType="1"/>
          </p:cNvSpPr>
          <p:nvPr/>
        </p:nvSpPr>
        <p:spPr bwMode="auto">
          <a:xfrm>
            <a:off x="1925638" y="3201988"/>
            <a:ext cx="868362" cy="1460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976" name="Freeform 7"/>
          <p:cNvSpPr>
            <a:spLocks/>
          </p:cNvSpPr>
          <p:nvPr/>
        </p:nvSpPr>
        <p:spPr bwMode="auto">
          <a:xfrm>
            <a:off x="2776538" y="3538538"/>
            <a:ext cx="149225" cy="1957387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977" name="Text Box 8"/>
          <p:cNvSpPr txBox="1">
            <a:spLocks noChangeArrowheads="1"/>
          </p:cNvSpPr>
          <p:nvPr/>
        </p:nvSpPr>
        <p:spPr bwMode="auto">
          <a:xfrm>
            <a:off x="1790975" y="4056063"/>
            <a:ext cx="92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header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 lines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2309813" y="5622925"/>
            <a:ext cx="51117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273050" y="4719638"/>
            <a:ext cx="219002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carriage return,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line feed at start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of line indicates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end of header lines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3980" name="Text Box 16"/>
          <p:cNvSpPr txBox="1">
            <a:spLocks noChangeArrowheads="1"/>
          </p:cNvSpPr>
          <p:nvPr/>
        </p:nvSpPr>
        <p:spPr bwMode="auto">
          <a:xfrm>
            <a:off x="2809875" y="3236913"/>
            <a:ext cx="625042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GET /index.html HTTP/1.1\r\n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Host: www-net.cs.umass.edu\r\n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User-Agent: Firefox/3.6.10\r\n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Accept: text/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html,application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/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xhtml+xml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Accept-Language: en-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us,en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;q=0.5\r\n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Accept-Encoding: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gzip,deflate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Accept-Charset: ISO-8859-1,utf-8;q=0.7\r\n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Keep-Alive: 115\r\n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Connection: keep-alive\r\n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\r\n</a:t>
            </a:r>
          </a:p>
        </p:txBody>
      </p:sp>
      <p:sp>
        <p:nvSpPr>
          <p:cNvPr id="83981" name="Line 17"/>
          <p:cNvSpPr>
            <a:spLocks noChangeShapeType="1"/>
          </p:cNvSpPr>
          <p:nvPr/>
        </p:nvSpPr>
        <p:spPr bwMode="auto">
          <a:xfrm flipH="1">
            <a:off x="6334125" y="2754313"/>
            <a:ext cx="166688" cy="51435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982" name="Text Box 18"/>
          <p:cNvSpPr txBox="1">
            <a:spLocks noChangeArrowheads="1"/>
          </p:cNvSpPr>
          <p:nvPr/>
        </p:nvSpPr>
        <p:spPr bwMode="auto">
          <a:xfrm>
            <a:off x="6384925" y="2466975"/>
            <a:ext cx="2411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carriage return character</a:t>
            </a:r>
          </a:p>
        </p:txBody>
      </p:sp>
      <p:sp>
        <p:nvSpPr>
          <p:cNvPr id="83983" name="Text Box 19"/>
          <p:cNvSpPr txBox="1">
            <a:spLocks noChangeArrowheads="1"/>
          </p:cNvSpPr>
          <p:nvPr/>
        </p:nvSpPr>
        <p:spPr bwMode="auto">
          <a:xfrm>
            <a:off x="6537325" y="2763838"/>
            <a:ext cx="1866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line-feed character</a:t>
            </a:r>
          </a:p>
        </p:txBody>
      </p:sp>
      <p:sp>
        <p:nvSpPr>
          <p:cNvPr id="83984" name="Line 20"/>
          <p:cNvSpPr>
            <a:spLocks noChangeShapeType="1"/>
          </p:cNvSpPr>
          <p:nvPr/>
        </p:nvSpPr>
        <p:spPr bwMode="auto">
          <a:xfrm flipH="1">
            <a:off x="6615113" y="3063875"/>
            <a:ext cx="80962" cy="252413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414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79023" y="-7938"/>
            <a:ext cx="9031111" cy="1325563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request message: general format</a:t>
            </a:r>
            <a:endParaRPr lang="en-US" altLang="en-US" sz="5400" dirty="0">
              <a:latin typeface="Calibri Light"/>
              <a:ea typeface="ＭＳ Ｐゴシック" charset="-128"/>
            </a:endParaRPr>
          </a:p>
        </p:txBody>
      </p:sp>
      <p:pic>
        <p:nvPicPr>
          <p:cNvPr id="86019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9" y="918546"/>
            <a:ext cx="877824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9"/>
          <p:cNvSpPr txBox="1">
            <a:spLocks noChangeArrowheads="1"/>
          </p:cNvSpPr>
          <p:nvPr/>
        </p:nvSpPr>
        <p:spPr bwMode="auto">
          <a:xfrm>
            <a:off x="6967538" y="1662113"/>
            <a:ext cx="103028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line</a:t>
            </a:r>
          </a:p>
        </p:txBody>
      </p:sp>
      <p:sp>
        <p:nvSpPr>
          <p:cNvPr id="86022" name="Text Box 11"/>
          <p:cNvSpPr txBox="1">
            <a:spLocks noChangeArrowheads="1"/>
          </p:cNvSpPr>
          <p:nvPr/>
        </p:nvSpPr>
        <p:spPr bwMode="auto">
          <a:xfrm>
            <a:off x="6962775" y="2678113"/>
            <a:ext cx="9747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header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lines</a:t>
            </a:r>
          </a:p>
        </p:txBody>
      </p:sp>
      <p:sp>
        <p:nvSpPr>
          <p:cNvPr id="86023" name="Rectangle 12"/>
          <p:cNvSpPr>
            <a:spLocks noChangeArrowheads="1"/>
          </p:cNvSpPr>
          <p:nvPr/>
        </p:nvSpPr>
        <p:spPr bwMode="auto">
          <a:xfrm>
            <a:off x="6578600" y="2247900"/>
            <a:ext cx="346075" cy="18192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6024" name="Rectangle 13"/>
          <p:cNvSpPr>
            <a:spLocks noChangeArrowheads="1"/>
          </p:cNvSpPr>
          <p:nvPr/>
        </p:nvSpPr>
        <p:spPr bwMode="auto">
          <a:xfrm>
            <a:off x="6445250" y="2197100"/>
            <a:ext cx="290513" cy="2017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6025" name="Rectangle 15"/>
          <p:cNvSpPr>
            <a:spLocks noChangeArrowheads="1"/>
          </p:cNvSpPr>
          <p:nvPr/>
        </p:nvSpPr>
        <p:spPr bwMode="auto">
          <a:xfrm>
            <a:off x="6813550" y="4303713"/>
            <a:ext cx="712788" cy="1216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6026" name="Text Box 16"/>
          <p:cNvSpPr txBox="1">
            <a:spLocks noChangeArrowheads="1"/>
          </p:cNvSpPr>
          <p:nvPr/>
        </p:nvSpPr>
        <p:spPr bwMode="auto">
          <a:xfrm>
            <a:off x="6964363" y="4868863"/>
            <a:ext cx="735012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body</a:t>
            </a:r>
          </a:p>
        </p:txBody>
      </p:sp>
      <p:sp>
        <p:nvSpPr>
          <p:cNvPr id="86027" name="Rectangle 20"/>
          <p:cNvSpPr>
            <a:spLocks noChangeArrowheads="1"/>
          </p:cNvSpPr>
          <p:nvPr/>
        </p:nvSpPr>
        <p:spPr bwMode="auto">
          <a:xfrm>
            <a:off x="1143000" y="1698625"/>
            <a:ext cx="5638800" cy="446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6028" name="Line 22"/>
          <p:cNvSpPr>
            <a:spLocks noChangeShapeType="1"/>
          </p:cNvSpPr>
          <p:nvPr/>
        </p:nvSpPr>
        <p:spPr bwMode="auto">
          <a:xfrm>
            <a:off x="24511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9" name="Line 23"/>
          <p:cNvSpPr>
            <a:spLocks noChangeShapeType="1"/>
          </p:cNvSpPr>
          <p:nvPr/>
        </p:nvSpPr>
        <p:spPr bwMode="auto">
          <a:xfrm>
            <a:off x="28956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30" name="Line 24"/>
          <p:cNvSpPr>
            <a:spLocks noChangeShapeType="1"/>
          </p:cNvSpPr>
          <p:nvPr/>
        </p:nvSpPr>
        <p:spPr bwMode="auto">
          <a:xfrm>
            <a:off x="42037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31" name="Line 25"/>
          <p:cNvSpPr>
            <a:spLocks noChangeShapeType="1"/>
          </p:cNvSpPr>
          <p:nvPr/>
        </p:nvSpPr>
        <p:spPr bwMode="auto">
          <a:xfrm>
            <a:off x="4629150" y="169545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32" name="Line 26"/>
          <p:cNvSpPr>
            <a:spLocks noChangeShapeType="1"/>
          </p:cNvSpPr>
          <p:nvPr/>
        </p:nvSpPr>
        <p:spPr bwMode="auto">
          <a:xfrm>
            <a:off x="59309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33" name="Line 27"/>
          <p:cNvSpPr>
            <a:spLocks noChangeShapeType="1"/>
          </p:cNvSpPr>
          <p:nvPr/>
        </p:nvSpPr>
        <p:spPr bwMode="auto">
          <a:xfrm>
            <a:off x="636905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34" name="Text Box 28"/>
          <p:cNvSpPr txBox="1">
            <a:spLocks noChangeArrowheads="1"/>
          </p:cNvSpPr>
          <p:nvPr/>
        </p:nvSpPr>
        <p:spPr bwMode="auto">
          <a:xfrm>
            <a:off x="1266825" y="1725613"/>
            <a:ext cx="103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method</a:t>
            </a:r>
          </a:p>
        </p:txBody>
      </p:sp>
      <p:sp>
        <p:nvSpPr>
          <p:cNvPr id="86035" name="Text Box 29"/>
          <p:cNvSpPr txBox="1">
            <a:spLocks noChangeArrowheads="1"/>
          </p:cNvSpPr>
          <p:nvPr/>
        </p:nvSpPr>
        <p:spPr bwMode="auto">
          <a:xfrm>
            <a:off x="2428875" y="1706563"/>
            <a:ext cx="452438" cy="3968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sp</a:t>
            </a:r>
          </a:p>
        </p:txBody>
      </p:sp>
      <p:sp>
        <p:nvSpPr>
          <p:cNvPr id="86036" name="Text Box 30"/>
          <p:cNvSpPr txBox="1">
            <a:spLocks noChangeArrowheads="1"/>
          </p:cNvSpPr>
          <p:nvPr/>
        </p:nvSpPr>
        <p:spPr bwMode="auto">
          <a:xfrm>
            <a:off x="4194175" y="1712913"/>
            <a:ext cx="452438" cy="3968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sp</a:t>
            </a:r>
          </a:p>
        </p:txBody>
      </p:sp>
      <p:sp>
        <p:nvSpPr>
          <p:cNvPr id="86037" name="Text Box 31"/>
          <p:cNvSpPr txBox="1">
            <a:spLocks noChangeArrowheads="1"/>
          </p:cNvSpPr>
          <p:nvPr/>
        </p:nvSpPr>
        <p:spPr bwMode="auto">
          <a:xfrm>
            <a:off x="5946775" y="1719263"/>
            <a:ext cx="403225" cy="40005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cr</a:t>
            </a:r>
          </a:p>
        </p:txBody>
      </p:sp>
      <p:sp>
        <p:nvSpPr>
          <p:cNvPr id="86038" name="Text Box 32"/>
          <p:cNvSpPr txBox="1">
            <a:spLocks noChangeArrowheads="1"/>
          </p:cNvSpPr>
          <p:nvPr/>
        </p:nvSpPr>
        <p:spPr bwMode="auto">
          <a:xfrm>
            <a:off x="6416675" y="1730375"/>
            <a:ext cx="311150" cy="3968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lf</a:t>
            </a:r>
          </a:p>
        </p:txBody>
      </p:sp>
      <p:sp>
        <p:nvSpPr>
          <p:cNvPr id="86039" name="Text Box 33"/>
          <p:cNvSpPr txBox="1">
            <a:spLocks noChangeArrowheads="1"/>
          </p:cNvSpPr>
          <p:nvPr/>
        </p:nvSpPr>
        <p:spPr bwMode="auto">
          <a:xfrm>
            <a:off x="4784725" y="1712913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version</a:t>
            </a:r>
          </a:p>
        </p:txBody>
      </p:sp>
      <p:sp>
        <p:nvSpPr>
          <p:cNvPr id="86040" name="Text Box 34"/>
          <p:cNvSpPr txBox="1">
            <a:spLocks noChangeArrowheads="1"/>
          </p:cNvSpPr>
          <p:nvPr/>
        </p:nvSpPr>
        <p:spPr bwMode="auto">
          <a:xfrm>
            <a:off x="3159125" y="1725613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URL</a:t>
            </a:r>
          </a:p>
        </p:txBody>
      </p:sp>
      <p:grpSp>
        <p:nvGrpSpPr>
          <p:cNvPr id="86041" name="Group 45"/>
          <p:cNvGrpSpPr>
            <a:grpSpLocks/>
          </p:cNvGrpSpPr>
          <p:nvPr/>
        </p:nvGrpSpPr>
        <p:grpSpPr bwMode="auto">
          <a:xfrm>
            <a:off x="1143000" y="2143125"/>
            <a:ext cx="4565650" cy="446088"/>
            <a:chOff x="192" y="1894"/>
            <a:chExt cx="2876" cy="281"/>
          </a:xfrm>
        </p:grpSpPr>
        <p:sp>
          <p:nvSpPr>
            <p:cNvPr id="86077" name="Rectangle 35"/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86078" name="Line 36"/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079" name="Line 37"/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080" name="Line 39"/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081" name="Line 40"/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082" name="Text Box 41"/>
            <p:cNvSpPr txBox="1">
              <a:spLocks noChangeArrowheads="1"/>
            </p:cNvSpPr>
            <p:nvPr/>
          </p:nvSpPr>
          <p:spPr bwMode="auto">
            <a:xfrm>
              <a:off x="2538" y="1907"/>
              <a:ext cx="254" cy="25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cr</a:t>
              </a:r>
            </a:p>
          </p:txBody>
        </p:sp>
        <p:sp>
          <p:nvSpPr>
            <p:cNvPr id="86083" name="Text Box 42"/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lf</a:t>
              </a:r>
            </a:p>
          </p:txBody>
        </p:sp>
        <p:sp>
          <p:nvSpPr>
            <p:cNvPr id="86084" name="Text Box 43"/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value</a:t>
              </a:r>
            </a:p>
          </p:txBody>
        </p:sp>
        <p:sp>
          <p:nvSpPr>
            <p:cNvPr id="86085" name="Text Box 44"/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header field name</a:t>
              </a:r>
            </a:p>
          </p:txBody>
        </p:sp>
      </p:grpSp>
      <p:grpSp>
        <p:nvGrpSpPr>
          <p:cNvPr id="86042" name="Group 46"/>
          <p:cNvGrpSpPr>
            <a:grpSpLocks/>
          </p:cNvGrpSpPr>
          <p:nvPr/>
        </p:nvGrpSpPr>
        <p:grpSpPr bwMode="auto">
          <a:xfrm>
            <a:off x="1139825" y="3619500"/>
            <a:ext cx="4565650" cy="446088"/>
            <a:chOff x="192" y="1894"/>
            <a:chExt cx="2876" cy="281"/>
          </a:xfrm>
        </p:grpSpPr>
        <p:sp>
          <p:nvSpPr>
            <p:cNvPr id="86068" name="Rectangle 47"/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86069" name="Line 48"/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070" name="Line 49"/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071" name="Line 50"/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072" name="Line 51"/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073" name="Text Box 52"/>
            <p:cNvSpPr txBox="1">
              <a:spLocks noChangeArrowheads="1"/>
            </p:cNvSpPr>
            <p:nvPr/>
          </p:nvSpPr>
          <p:spPr bwMode="auto">
            <a:xfrm>
              <a:off x="2538" y="1907"/>
              <a:ext cx="254" cy="25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cr</a:t>
              </a:r>
            </a:p>
          </p:txBody>
        </p:sp>
        <p:sp>
          <p:nvSpPr>
            <p:cNvPr id="86074" name="Text Box 53"/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lf</a:t>
              </a:r>
            </a:p>
          </p:txBody>
        </p:sp>
        <p:sp>
          <p:nvSpPr>
            <p:cNvPr id="86075" name="Text Box 54"/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value</a:t>
              </a:r>
            </a:p>
          </p:txBody>
        </p:sp>
        <p:sp>
          <p:nvSpPr>
            <p:cNvPr id="86076" name="Text Box 55"/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header field name</a:t>
              </a:r>
            </a:p>
          </p:txBody>
        </p:sp>
      </p:grpSp>
      <p:sp>
        <p:nvSpPr>
          <p:cNvPr id="86043" name="Line 56"/>
          <p:cNvSpPr>
            <a:spLocks noChangeShapeType="1"/>
          </p:cNvSpPr>
          <p:nvPr/>
        </p:nvSpPr>
        <p:spPr bwMode="auto">
          <a:xfrm>
            <a:off x="1143000" y="2590800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6044" name="Group 61"/>
          <p:cNvGrpSpPr>
            <a:grpSpLocks/>
          </p:cNvGrpSpPr>
          <p:nvPr/>
        </p:nvGrpSpPr>
        <p:grpSpPr bwMode="auto">
          <a:xfrm>
            <a:off x="974725" y="2814638"/>
            <a:ext cx="331788" cy="461962"/>
            <a:chOff x="462" y="1727"/>
            <a:chExt cx="209" cy="291"/>
          </a:xfrm>
        </p:grpSpPr>
        <p:sp>
          <p:nvSpPr>
            <p:cNvPr id="86065" name="Rectangle 59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86066" name="Text Box 57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~</a:t>
              </a:r>
            </a:p>
          </p:txBody>
        </p:sp>
        <p:sp>
          <p:nvSpPr>
            <p:cNvPr id="86067" name="Text Box 58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~</a:t>
              </a:r>
            </a:p>
          </p:txBody>
        </p:sp>
      </p:grpSp>
      <p:sp>
        <p:nvSpPr>
          <p:cNvPr id="86045" name="Line 62"/>
          <p:cNvSpPr>
            <a:spLocks noChangeShapeType="1"/>
          </p:cNvSpPr>
          <p:nvPr/>
        </p:nvSpPr>
        <p:spPr bwMode="auto">
          <a:xfrm>
            <a:off x="5707063" y="2578100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6046" name="Group 63"/>
          <p:cNvGrpSpPr>
            <a:grpSpLocks/>
          </p:cNvGrpSpPr>
          <p:nvPr/>
        </p:nvGrpSpPr>
        <p:grpSpPr bwMode="auto">
          <a:xfrm>
            <a:off x="5538788" y="2801938"/>
            <a:ext cx="331787" cy="461962"/>
            <a:chOff x="462" y="1727"/>
            <a:chExt cx="209" cy="291"/>
          </a:xfrm>
        </p:grpSpPr>
        <p:sp>
          <p:nvSpPr>
            <p:cNvPr id="86062" name="Rectangle 64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86063" name="Text Box 65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~</a:t>
              </a:r>
            </a:p>
          </p:txBody>
        </p:sp>
        <p:sp>
          <p:nvSpPr>
            <p:cNvPr id="86064" name="Text Box 66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~</a:t>
              </a:r>
            </a:p>
          </p:txBody>
        </p:sp>
      </p:grpSp>
      <p:grpSp>
        <p:nvGrpSpPr>
          <p:cNvPr id="86047" name="Group 77"/>
          <p:cNvGrpSpPr>
            <a:grpSpLocks/>
          </p:cNvGrpSpPr>
          <p:nvPr/>
        </p:nvGrpSpPr>
        <p:grpSpPr bwMode="auto">
          <a:xfrm>
            <a:off x="1138238" y="4065588"/>
            <a:ext cx="963612" cy="446087"/>
            <a:chOff x="3105" y="2650"/>
            <a:chExt cx="607" cy="281"/>
          </a:xfrm>
        </p:grpSpPr>
        <p:sp>
          <p:nvSpPr>
            <p:cNvPr id="86058" name="Rectangle 68"/>
            <p:cNvSpPr>
              <a:spLocks noChangeArrowheads="1"/>
            </p:cNvSpPr>
            <p:nvPr/>
          </p:nvSpPr>
          <p:spPr bwMode="auto">
            <a:xfrm>
              <a:off x="3105" y="2650"/>
              <a:ext cx="607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86059" name="Line 72"/>
            <p:cNvSpPr>
              <a:spLocks noChangeShapeType="1"/>
            </p:cNvSpPr>
            <p:nvPr/>
          </p:nvSpPr>
          <p:spPr bwMode="auto">
            <a:xfrm>
              <a:off x="3406" y="2652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060" name="Text Box 73"/>
            <p:cNvSpPr txBox="1">
              <a:spLocks noChangeArrowheads="1"/>
            </p:cNvSpPr>
            <p:nvPr/>
          </p:nvSpPr>
          <p:spPr bwMode="auto">
            <a:xfrm>
              <a:off x="3140" y="2663"/>
              <a:ext cx="254" cy="25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cr</a:t>
              </a:r>
            </a:p>
          </p:txBody>
        </p:sp>
        <p:sp>
          <p:nvSpPr>
            <p:cNvPr id="86061" name="Text Box 74"/>
            <p:cNvSpPr txBox="1">
              <a:spLocks noChangeArrowheads="1"/>
            </p:cNvSpPr>
            <p:nvPr/>
          </p:nvSpPr>
          <p:spPr bwMode="auto">
            <a:xfrm>
              <a:off x="3436" y="2670"/>
              <a:ext cx="196" cy="25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lf</a:t>
              </a:r>
            </a:p>
          </p:txBody>
        </p:sp>
      </p:grpSp>
      <p:sp>
        <p:nvSpPr>
          <p:cNvPr id="86048" name="Rectangle 78"/>
          <p:cNvSpPr>
            <a:spLocks noChangeArrowheads="1"/>
          </p:cNvSpPr>
          <p:nvPr/>
        </p:nvSpPr>
        <p:spPr bwMode="auto">
          <a:xfrm>
            <a:off x="1138238" y="4513263"/>
            <a:ext cx="5170487" cy="1120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6049" name="Text Box 80"/>
          <p:cNvSpPr txBox="1">
            <a:spLocks noChangeArrowheads="1"/>
          </p:cNvSpPr>
          <p:nvPr/>
        </p:nvSpPr>
        <p:spPr bwMode="auto">
          <a:xfrm>
            <a:off x="3074988" y="4837113"/>
            <a:ext cx="1411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entity body</a:t>
            </a:r>
          </a:p>
        </p:txBody>
      </p:sp>
      <p:grpSp>
        <p:nvGrpSpPr>
          <p:cNvPr id="86050" name="Group 81"/>
          <p:cNvGrpSpPr>
            <a:grpSpLocks/>
          </p:cNvGrpSpPr>
          <p:nvPr/>
        </p:nvGrpSpPr>
        <p:grpSpPr bwMode="auto">
          <a:xfrm>
            <a:off x="974725" y="4851400"/>
            <a:ext cx="331788" cy="461963"/>
            <a:chOff x="462" y="1727"/>
            <a:chExt cx="209" cy="291"/>
          </a:xfrm>
        </p:grpSpPr>
        <p:sp>
          <p:nvSpPr>
            <p:cNvPr id="86055" name="Rectangle 82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86056" name="Text Box 83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~</a:t>
              </a:r>
            </a:p>
          </p:txBody>
        </p:sp>
        <p:sp>
          <p:nvSpPr>
            <p:cNvPr id="86057" name="Text Box 84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~</a:t>
              </a:r>
            </a:p>
          </p:txBody>
        </p:sp>
      </p:grpSp>
      <p:grpSp>
        <p:nvGrpSpPr>
          <p:cNvPr id="86051" name="Group 85"/>
          <p:cNvGrpSpPr>
            <a:grpSpLocks/>
          </p:cNvGrpSpPr>
          <p:nvPr/>
        </p:nvGrpSpPr>
        <p:grpSpPr bwMode="auto">
          <a:xfrm>
            <a:off x="6134100" y="4841875"/>
            <a:ext cx="331788" cy="461963"/>
            <a:chOff x="462" y="1727"/>
            <a:chExt cx="209" cy="291"/>
          </a:xfrm>
        </p:grpSpPr>
        <p:sp>
          <p:nvSpPr>
            <p:cNvPr id="86052" name="Rectangle 86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86053" name="Text Box 87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~</a:t>
              </a:r>
            </a:p>
          </p:txBody>
        </p:sp>
        <p:sp>
          <p:nvSpPr>
            <p:cNvPr id="86054" name="Text Box 88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~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33775" y="2152590"/>
            <a:ext cx="255198" cy="40011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495466" y="3630553"/>
            <a:ext cx="255198" cy="40011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949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23838"/>
            <a:ext cx="8186737" cy="903287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Uploading form input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00088" y="1343025"/>
            <a:ext cx="5757862" cy="26622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  <a:latin typeface="Calibri"/>
              </a:rPr>
              <a:t>POST method:</a:t>
            </a:r>
            <a:endParaRPr lang="en-US" dirty="0">
              <a:solidFill>
                <a:srgbClr val="CC0000"/>
              </a:solidFill>
              <a:latin typeface="Calibri"/>
            </a:endParaRP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web page often includes form input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input is uploaded to server in entity body</a:t>
            </a:r>
          </a:p>
        </p:txBody>
      </p:sp>
      <p:sp>
        <p:nvSpPr>
          <p:cNvPr id="10445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703263" y="3409950"/>
            <a:ext cx="6645804" cy="22066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  <a:latin typeface="Calibri"/>
              </a:rPr>
              <a:t>URL method: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uses GET method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input is uploaded in URL field of request line: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Calibri"/>
            </a:endParaRPr>
          </a:p>
        </p:txBody>
      </p:sp>
      <p:pic>
        <p:nvPicPr>
          <p:cNvPr id="88067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763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Text Box 5"/>
          <p:cNvSpPr txBox="1">
            <a:spLocks noChangeArrowheads="1"/>
          </p:cNvSpPr>
          <p:nvPr/>
        </p:nvSpPr>
        <p:spPr bwMode="auto">
          <a:xfrm>
            <a:off x="933135" y="4903614"/>
            <a:ext cx="628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www.somesite.com/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animalsearch?monkeys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&amp;banana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597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479800" cy="1143000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Method types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611313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HTTP/1.0: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GET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POST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HEAD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asks server to leave requested object out of response</a:t>
            </a:r>
          </a:p>
        </p:txBody>
      </p:sp>
      <p:sp>
        <p:nvSpPr>
          <p:cNvPr id="9011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611313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HTTP/1.1: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GET, POST, HEAD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PUT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uploads file in entity body to path specified in URL field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DELETE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deletes file specified in the URL field</a:t>
            </a:r>
          </a:p>
        </p:txBody>
      </p:sp>
      <p:pic>
        <p:nvPicPr>
          <p:cNvPr id="90115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76" y="985838"/>
            <a:ext cx="324008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407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8750"/>
            <a:ext cx="7772400" cy="979488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response message</a:t>
            </a:r>
            <a:endParaRPr lang="en-US" altLang="en-US" sz="4800" dirty="0">
              <a:latin typeface="Calibri Light"/>
              <a:ea typeface="ＭＳ Ｐゴシック" charset="-128"/>
            </a:endParaRPr>
          </a:p>
        </p:txBody>
      </p:sp>
      <p:pic>
        <p:nvPicPr>
          <p:cNvPr id="9216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47725"/>
            <a:ext cx="5484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39700" y="1397000"/>
            <a:ext cx="1790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status 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(protocol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status code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status phrase)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1358900" y="1914525"/>
            <a:ext cx="923925" cy="257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167" name="Freeform 7"/>
          <p:cNvSpPr>
            <a:spLocks/>
          </p:cNvSpPr>
          <p:nvPr/>
        </p:nvSpPr>
        <p:spPr bwMode="auto">
          <a:xfrm>
            <a:off x="2057401" y="2305050"/>
            <a:ext cx="242888" cy="2447572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893763" y="3286125"/>
            <a:ext cx="974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header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lines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 flipV="1">
            <a:off x="1543051" y="4997533"/>
            <a:ext cx="757238" cy="2127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242888" y="4846638"/>
            <a:ext cx="13795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data, e.g.,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HTML file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2171" name="Rectangle 15"/>
          <p:cNvSpPr>
            <a:spLocks noChangeArrowheads="1"/>
          </p:cNvSpPr>
          <p:nvPr/>
        </p:nvSpPr>
        <p:spPr bwMode="auto">
          <a:xfrm>
            <a:off x="2243137" y="2044700"/>
            <a:ext cx="6900863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HTTP/1.1 200 OK\r\n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Date: Sun, 26 Sep 2010 20:09:20 GMT\r\n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Server: Apache/2.0.52 (CentOS)\r\n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Last-Modified: Tue, 30 Oct 2007 17:00:02 GMT\r\n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ETag: "17dc6-a5c-bf716880"\r\n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Accept-Ranges: bytes\r\n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Content-Length: 2652\r\n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Keep-Alive: timeout=10, max=100\r\n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Connection: Keep-Alive\r\n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Content-Type: text/html; charset=ISO-8859-1\r\n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data </a:t>
            </a:r>
            <a:r>
              <a:rPr kumimoji="0" lang="it-I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data</a:t>
            </a:r>
            <a:r>
              <a:rPr kumimoji="0" lang="it-IT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</a:t>
            </a:r>
            <a:r>
              <a:rPr kumimoji="0" lang="it-I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data</a:t>
            </a:r>
            <a:r>
              <a:rPr kumimoji="0" lang="it-IT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</a:t>
            </a:r>
            <a:r>
              <a:rPr kumimoji="0" lang="it-I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data</a:t>
            </a:r>
            <a:r>
              <a:rPr kumimoji="0" lang="it-IT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</a:t>
            </a:r>
            <a:r>
              <a:rPr kumimoji="0" lang="it-I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data</a:t>
            </a:r>
            <a:r>
              <a:rPr kumimoji="0" lang="it-IT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... 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857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147638"/>
            <a:ext cx="7772400" cy="97948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response status codes</a:t>
            </a:r>
            <a:endParaRPr lang="en-US" altLang="en-US" sz="4800" dirty="0">
              <a:latin typeface="Calibri Light"/>
              <a:ea typeface="ＭＳ Ｐゴシック" charset="-128"/>
            </a:endParaRPr>
          </a:p>
        </p:txBody>
      </p:sp>
      <p:sp>
        <p:nvSpPr>
          <p:cNvPr id="942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89000" y="2554288"/>
            <a:ext cx="8075613" cy="41687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200 OK</a:t>
            </a:r>
            <a:endParaRPr lang="en-US" altLang="en-US" sz="2400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2000" dirty="0">
                <a:latin typeface="Calibri"/>
                <a:ea typeface="ＭＳ Ｐゴシック" charset="-128"/>
              </a:rPr>
              <a:t>request succeeded, requested object later in this msg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301 Moved Permanently</a:t>
            </a:r>
            <a:endParaRPr lang="en-US" altLang="en-US" sz="2400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2000" dirty="0">
                <a:latin typeface="Calibri"/>
                <a:ea typeface="ＭＳ Ｐゴシック" charset="-128"/>
              </a:rPr>
              <a:t>requested object moved, new location specified later in this msg (Location:)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400 Bad Request</a:t>
            </a:r>
            <a:endParaRPr lang="en-US" altLang="en-US" sz="2400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2000" dirty="0">
                <a:latin typeface="Calibri"/>
                <a:ea typeface="ＭＳ Ｐゴシック" charset="-128"/>
              </a:rPr>
              <a:t>request msg not understood by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404 Not Found</a:t>
            </a:r>
            <a:endParaRPr lang="en-US" altLang="en-US" sz="2400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2000" dirty="0">
                <a:latin typeface="Calibri"/>
                <a:ea typeface="ＭＳ Ｐゴシック" charset="-128"/>
              </a:rPr>
              <a:t>requested document not found on this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505 HTTP Version Not Supported</a:t>
            </a:r>
            <a:endParaRPr lang="en-US" altLang="en-US" sz="2400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</p:txBody>
      </p:sp>
      <p:pic>
        <p:nvPicPr>
          <p:cNvPr id="94211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35025"/>
            <a:ext cx="60563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Rectangle 5"/>
          <p:cNvSpPr>
            <a:spLocks noChangeArrowheads="1"/>
          </p:cNvSpPr>
          <p:nvPr/>
        </p:nvSpPr>
        <p:spPr bwMode="auto">
          <a:xfrm>
            <a:off x="488950" y="1190625"/>
            <a:ext cx="8112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50838" indent="-35083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50520" marR="0" lvl="0" indent="-3505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status code appears in 1st line in server-to-client response message.</a:t>
            </a:r>
          </a:p>
          <a:p>
            <a:pPr marL="350520" marR="0" lvl="0" indent="-3505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some sample codes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77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2088"/>
            <a:ext cx="8455025" cy="979487"/>
          </a:xfrm>
        </p:spPr>
        <p:txBody>
          <a:bodyPr/>
          <a:lstStyle/>
          <a:p>
            <a:r>
              <a:rPr lang="en-US" altLang="en-US" sz="3600" dirty="0">
                <a:latin typeface="Calibri Light"/>
                <a:ea typeface="ＭＳ Ｐゴシック" charset="-128"/>
              </a:rPr>
              <a:t>Trying out HTTP (client side) for yourself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9626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0525" y="1390650"/>
            <a:ext cx="8096250" cy="466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latin typeface="Calibri"/>
                <a:ea typeface="ＭＳ Ｐゴシック" charset="-128"/>
              </a:rPr>
              <a:t>1. Telnet to your favorite Web server:</a:t>
            </a:r>
          </a:p>
          <a:p>
            <a:pPr lvl="2">
              <a:buFontTx/>
              <a:buNone/>
            </a:pPr>
            <a:endParaRPr lang="en-US" altLang="en-US" sz="1800" dirty="0">
              <a:ea typeface="ＭＳ Ｐゴシック" charset="-128"/>
            </a:endParaRPr>
          </a:p>
        </p:txBody>
      </p:sp>
      <p:pic>
        <p:nvPicPr>
          <p:cNvPr id="9625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8794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Text Box 5"/>
          <p:cNvSpPr txBox="1">
            <a:spLocks noChangeArrowheads="1"/>
          </p:cNvSpPr>
          <p:nvPr/>
        </p:nvSpPr>
        <p:spPr bwMode="auto">
          <a:xfrm>
            <a:off x="4479925" y="1884363"/>
            <a:ext cx="37258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opens TCP connection to port 80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(default HTTP server port)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 at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gaia.cs.umass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.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edu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anything typed in will be sent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 to port 80 at gaia.cs.umass.edu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6263" name="Text Box 6"/>
          <p:cNvSpPr txBox="1">
            <a:spLocks noChangeArrowheads="1"/>
          </p:cNvSpPr>
          <p:nvPr/>
        </p:nvSpPr>
        <p:spPr bwMode="auto">
          <a:xfrm>
            <a:off x="414338" y="1933575"/>
            <a:ext cx="392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telnet gaia.cs.umass.edu 80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6264" name="Rectangle 7"/>
          <p:cNvSpPr>
            <a:spLocks noChangeArrowheads="1"/>
          </p:cNvSpPr>
          <p:nvPr/>
        </p:nvSpPr>
        <p:spPr bwMode="auto">
          <a:xfrm>
            <a:off x="422275" y="3463925"/>
            <a:ext cx="809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2. type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in a GET HTTP request: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96265" name="Text Box 8"/>
          <p:cNvSpPr txBox="1">
            <a:spLocks noChangeArrowheads="1"/>
          </p:cNvSpPr>
          <p:nvPr/>
        </p:nvSpPr>
        <p:spPr bwMode="auto">
          <a:xfrm>
            <a:off x="671513" y="3987800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GET /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kurose_ross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/interactive/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index.php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HTTP/1.1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Host: gaia.cs.umass.edu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urier New" charset="0"/>
              <a:ea typeface="ＭＳ Ｐゴシック" charset="-128"/>
              <a:cs typeface="+mn-cs"/>
            </a:endParaRPr>
          </a:p>
        </p:txBody>
      </p:sp>
      <p:sp>
        <p:nvSpPr>
          <p:cNvPr id="96266" name="Text Box 11"/>
          <p:cNvSpPr txBox="1">
            <a:spLocks noChangeArrowheads="1"/>
          </p:cNvSpPr>
          <p:nvPr/>
        </p:nvSpPr>
        <p:spPr bwMode="auto">
          <a:xfrm>
            <a:off x="4848225" y="4340225"/>
            <a:ext cx="3092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by typing this in (hit carriage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return twice), you send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this minimal (but complete)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GET request to HTTP server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6267" name="Rectangle 14"/>
          <p:cNvSpPr>
            <a:spLocks noChangeArrowheads="1"/>
          </p:cNvSpPr>
          <p:nvPr/>
        </p:nvSpPr>
        <p:spPr bwMode="auto">
          <a:xfrm>
            <a:off x="407988" y="5565775"/>
            <a:ext cx="809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3. look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at response message sent by HTTP server!</a:t>
            </a:r>
          </a:p>
        </p:txBody>
      </p:sp>
      <p:sp>
        <p:nvSpPr>
          <p:cNvPr id="96268" name="Text Box 17"/>
          <p:cNvSpPr txBox="1">
            <a:spLocks noChangeArrowheads="1"/>
          </p:cNvSpPr>
          <p:nvPr/>
        </p:nvSpPr>
        <p:spPr bwMode="auto">
          <a:xfrm>
            <a:off x="711200" y="5953125"/>
            <a:ext cx="680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(or use Wireshark to look at captured HTTP request/response)</a:t>
            </a:r>
          </a:p>
        </p:txBody>
      </p:sp>
      <p:sp>
        <p:nvSpPr>
          <p:cNvPr id="96269" name="Left Brace 2"/>
          <p:cNvSpPr>
            <a:spLocks/>
          </p:cNvSpPr>
          <p:nvPr/>
        </p:nvSpPr>
        <p:spPr bwMode="auto">
          <a:xfrm>
            <a:off x="4264025" y="2055813"/>
            <a:ext cx="257175" cy="1179512"/>
          </a:xfrm>
          <a:prstGeom prst="leftBrace">
            <a:avLst>
              <a:gd name="adj1" fmla="val 8323"/>
              <a:gd name="adj2" fmla="val 50000"/>
            </a:avLst>
          </a:prstGeom>
          <a:noFill/>
          <a:ln w="254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6270" name="Left Brace 17"/>
          <p:cNvSpPr>
            <a:spLocks/>
          </p:cNvSpPr>
          <p:nvPr/>
        </p:nvSpPr>
        <p:spPr bwMode="auto">
          <a:xfrm>
            <a:off x="4627563" y="4476750"/>
            <a:ext cx="285750" cy="950913"/>
          </a:xfrm>
          <a:prstGeom prst="leftBrace">
            <a:avLst>
              <a:gd name="adj1" fmla="val 8335"/>
              <a:gd name="adj2" fmla="val 50000"/>
            </a:avLst>
          </a:prstGeom>
          <a:noFill/>
          <a:ln w="254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396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3988"/>
            <a:ext cx="7772400" cy="773112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Cookies: keeping “</a:t>
            </a:r>
            <a:r>
              <a:rPr lang="en-US" altLang="ja-JP" dirty="0">
                <a:latin typeface="Calibri Light"/>
                <a:ea typeface="ＭＳ Ｐゴシック" charset="-128"/>
              </a:rPr>
              <a:t>state” (cont.)</a:t>
            </a:r>
            <a:endParaRPr lang="en-US" altLang="en-US" sz="5400" dirty="0">
              <a:latin typeface="Calibri Light"/>
              <a:ea typeface="ＭＳ Ｐゴシック" charset="-128"/>
            </a:endParaRPr>
          </a:p>
        </p:txBody>
      </p:sp>
      <p:pic>
        <p:nvPicPr>
          <p:cNvPr id="100355" name="Picture 5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88988"/>
            <a:ext cx="676656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052513" y="1227138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client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5973763" y="1273175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100439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0440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100441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42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usual http response </a:t>
                </a:r>
                <a:r>
                  <a:rPr kumimoji="0" lang="en-US" alt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msg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6145213"/>
            <a:ext cx="3305175" cy="407987"/>
            <a:chOff x="1392" y="3605"/>
            <a:chExt cx="2082" cy="257"/>
          </a:xfrm>
        </p:grpSpPr>
        <p:sp>
          <p:nvSpPr>
            <p:cNvPr id="100435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0436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100437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38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usual http response msg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981075" y="2454275"/>
            <a:ext cx="178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609600" y="4878388"/>
            <a:ext cx="173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028700"/>
            <a:chOff x="1392" y="2261"/>
            <a:chExt cx="3552" cy="648"/>
          </a:xfrm>
        </p:grpSpPr>
        <p:sp>
          <p:nvSpPr>
            <p:cNvPr id="100428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429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usual http request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msg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cookie: 1678</a:t>
              </a:r>
            </a:p>
          </p:txBody>
        </p:sp>
        <p:sp>
          <p:nvSpPr>
            <p:cNvPr id="100430" name="Text Box 28"/>
            <p:cNvSpPr txBox="1">
              <a:spLocks noChangeArrowheads="1"/>
            </p:cNvSpPr>
            <p:nvPr/>
          </p:nvSpPr>
          <p:spPr bwMode="auto">
            <a:xfrm>
              <a:off x="3554" y="2332"/>
              <a:ext cx="59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cookie-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specific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action</a:t>
              </a:r>
            </a:p>
          </p:txBody>
        </p:sp>
        <p:sp>
          <p:nvSpPr>
            <p:cNvPr id="100431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0432" name="Group 83"/>
            <p:cNvGrpSpPr>
              <a:grpSpLocks/>
            </p:cNvGrpSpPr>
            <p:nvPr/>
          </p:nvGrpSpPr>
          <p:grpSpPr bwMode="auto">
            <a:xfrm>
              <a:off x="4306" y="2363"/>
              <a:ext cx="564" cy="231"/>
              <a:chOff x="4306" y="2273"/>
              <a:chExt cx="564" cy="231"/>
            </a:xfrm>
          </p:grpSpPr>
          <p:sp>
            <p:nvSpPr>
              <p:cNvPr id="100433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34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6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access</a:t>
                </a:r>
              </a:p>
            </p:txBody>
          </p:sp>
        </p:grpSp>
      </p:grpSp>
      <p:grpSp>
        <p:nvGrpSpPr>
          <p:cNvPr id="100364" name="Group 81"/>
          <p:cNvGrpSpPr>
            <a:grpSpLocks/>
          </p:cNvGrpSpPr>
          <p:nvPr/>
        </p:nvGrpSpPr>
        <p:grpSpPr bwMode="auto">
          <a:xfrm>
            <a:off x="936625" y="1922463"/>
            <a:ext cx="1068388" cy="565150"/>
            <a:chOff x="476" y="1047"/>
            <a:chExt cx="906" cy="486"/>
          </a:xfrm>
        </p:grpSpPr>
        <p:sp>
          <p:nvSpPr>
            <p:cNvPr id="100426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427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88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ebay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8734</a:t>
              </a:r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100419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420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usual http request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msg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421" name="Text Box 31"/>
            <p:cNvSpPr txBox="1">
              <a:spLocks noChangeArrowheads="1"/>
            </p:cNvSpPr>
            <p:nvPr/>
          </p:nvSpPr>
          <p:spPr bwMode="auto">
            <a:xfrm>
              <a:off x="3341" y="1390"/>
              <a:ext cx="108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Amazon server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creates ID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1678 for user</a:t>
              </a:r>
            </a:p>
          </p:txBody>
        </p:sp>
        <p:grpSp>
          <p:nvGrpSpPr>
            <p:cNvPr id="100422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100423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424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25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7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create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7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919163" y="2676525"/>
            <a:ext cx="4392612" cy="877888"/>
            <a:chOff x="459" y="1637"/>
            <a:chExt cx="3027" cy="709"/>
          </a:xfrm>
        </p:grpSpPr>
        <p:sp>
          <p:nvSpPr>
            <p:cNvPr id="100414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415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usual http response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set-cookie: 1678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 </a:t>
              </a:r>
            </a:p>
          </p:txBody>
        </p:sp>
        <p:grpSp>
          <p:nvGrpSpPr>
            <p:cNvPr id="100416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510"/>
              <a:chOff x="684" y="1746"/>
              <a:chExt cx="1004" cy="510"/>
            </a:xfrm>
          </p:grpSpPr>
          <p:sp>
            <p:nvSpPr>
              <p:cNvPr id="100417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18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ebay</a:t>
                </a: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 8734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603750"/>
            <a:ext cx="5705475" cy="1901825"/>
            <a:chOff x="1374" y="2641"/>
            <a:chExt cx="3594" cy="1198"/>
          </a:xfrm>
        </p:grpSpPr>
        <p:sp>
          <p:nvSpPr>
            <p:cNvPr id="100409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410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usual http request msg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cookie: 1678</a:t>
              </a:r>
            </a:p>
          </p:txBody>
        </p:sp>
        <p:sp>
          <p:nvSpPr>
            <p:cNvPr id="100411" name="Text Box 29"/>
            <p:cNvSpPr txBox="1">
              <a:spLocks noChangeArrowheads="1"/>
            </p:cNvSpPr>
            <p:nvPr/>
          </p:nvSpPr>
          <p:spPr bwMode="auto">
            <a:xfrm>
              <a:off x="3584" y="3262"/>
              <a:ext cx="59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cookie-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specific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action</a:t>
              </a:r>
            </a:p>
          </p:txBody>
        </p:sp>
        <p:sp>
          <p:nvSpPr>
            <p:cNvPr id="100412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413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6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865188" y="5351463"/>
            <a:ext cx="1389062" cy="636587"/>
            <a:chOff x="684" y="1746"/>
            <a:chExt cx="1004" cy="488"/>
          </a:xfrm>
        </p:grpSpPr>
        <p:sp>
          <p:nvSpPr>
            <p:cNvPr id="100407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408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ebay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8734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amazon 1678</a:t>
              </a:r>
            </a:p>
          </p:txBody>
        </p:sp>
      </p:grpSp>
      <p:sp>
        <p:nvSpPr>
          <p:cNvPr id="100369" name="Text Box 80"/>
          <p:cNvSpPr txBox="1">
            <a:spLocks noChangeArrowheads="1"/>
          </p:cNvSpPr>
          <p:nvPr/>
        </p:nvSpPr>
        <p:spPr bwMode="auto">
          <a:xfrm>
            <a:off x="7842250" y="2692400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backend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database</a:t>
            </a:r>
          </a:p>
        </p:txBody>
      </p:sp>
      <p:sp>
        <p:nvSpPr>
          <p:cNvPr id="100370" name="AutoShape 327"/>
          <p:cNvSpPr>
            <a:spLocks noChangeArrowheads="1"/>
          </p:cNvSpPr>
          <p:nvPr/>
        </p:nvSpPr>
        <p:spPr bwMode="auto">
          <a:xfrm>
            <a:off x="8112125" y="3313113"/>
            <a:ext cx="592138" cy="908050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100371" name="Group 63"/>
          <p:cNvGrpSpPr>
            <a:grpSpLocks/>
          </p:cNvGrpSpPr>
          <p:nvPr/>
        </p:nvGrpSpPr>
        <p:grpSpPr bwMode="auto">
          <a:xfrm>
            <a:off x="5475288" y="1119188"/>
            <a:ext cx="411162" cy="771525"/>
            <a:chOff x="4140" y="429"/>
            <a:chExt cx="1425" cy="2396"/>
          </a:xfrm>
        </p:grpSpPr>
        <p:sp>
          <p:nvSpPr>
            <p:cNvPr id="100375" name="Freeform 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76" name="Rectangle 65"/>
            <p:cNvSpPr>
              <a:spLocks noChangeArrowheads="1"/>
            </p:cNvSpPr>
            <p:nvPr/>
          </p:nvSpPr>
          <p:spPr bwMode="auto">
            <a:xfrm>
              <a:off x="4206" y="429"/>
              <a:ext cx="1045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77" name="Freeform 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78" name="Freeform 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79" name="Rectangle 68"/>
            <p:cNvSpPr>
              <a:spLocks noChangeArrowheads="1"/>
            </p:cNvSpPr>
            <p:nvPr/>
          </p:nvSpPr>
          <p:spPr bwMode="auto">
            <a:xfrm>
              <a:off x="4212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0380" name="Group 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0405" name="AutoShape 70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06" name="AutoShape 71"/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0381" name="Rectangle 72"/>
            <p:cNvSpPr>
              <a:spLocks noChangeArrowheads="1"/>
            </p:cNvSpPr>
            <p:nvPr/>
          </p:nvSpPr>
          <p:spPr bwMode="auto">
            <a:xfrm>
              <a:off x="4223" y="1021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0382" name="Group 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0403" name="AutoShape 74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04" name="AutoShape 75"/>
              <p:cNvSpPr>
                <a:spLocks noChangeArrowheads="1"/>
              </p:cNvSpPr>
              <p:nvPr/>
            </p:nvSpPr>
            <p:spPr bwMode="auto">
              <a:xfrm>
                <a:off x="625" y="2585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0383" name="Rectangle 76"/>
            <p:cNvSpPr>
              <a:spLocks noChangeArrowheads="1"/>
            </p:cNvSpPr>
            <p:nvPr/>
          </p:nvSpPr>
          <p:spPr bwMode="auto">
            <a:xfrm>
              <a:off x="4217" y="1356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84" name="Rectangle 77"/>
            <p:cNvSpPr>
              <a:spLocks noChangeArrowheads="1"/>
            </p:cNvSpPr>
            <p:nvPr/>
          </p:nvSpPr>
          <p:spPr bwMode="auto">
            <a:xfrm>
              <a:off x="4228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0385" name="Group 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0401" name="AutoShape 79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02" name="AutoShape 8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0386" name="Freeform 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0387" name="Group 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0399" name="AutoShape 83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00" name="AutoShape 84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0388" name="Rectangle 85"/>
            <p:cNvSpPr>
              <a:spLocks noChangeArrowheads="1"/>
            </p:cNvSpPr>
            <p:nvPr/>
          </p:nvSpPr>
          <p:spPr bwMode="auto">
            <a:xfrm>
              <a:off x="5251" y="429"/>
              <a:ext cx="66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89" name="Freeform 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90" name="Freeform 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91" name="Oval 88"/>
            <p:cNvSpPr>
              <a:spLocks noChangeArrowheads="1"/>
            </p:cNvSpPr>
            <p:nvPr/>
          </p:nvSpPr>
          <p:spPr bwMode="auto"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2" name="Freeform 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93" name="AutoShape 9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4" name="AutoShape 91"/>
            <p:cNvSpPr>
              <a:spLocks noChangeArrowheads="1"/>
            </p:cNvSpPr>
            <p:nvPr/>
          </p:nvSpPr>
          <p:spPr bwMode="auto">
            <a:xfrm>
              <a:off x="4206" y="2712"/>
              <a:ext cx="1067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5" name="Oval 92"/>
            <p:cNvSpPr>
              <a:spLocks noChangeArrowheads="1"/>
            </p:cNvSpPr>
            <p:nvPr/>
          </p:nvSpPr>
          <p:spPr bwMode="auto"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6" name="Oval 93"/>
            <p:cNvSpPr>
              <a:spLocks noChangeArrowheads="1"/>
            </p:cNvSpPr>
            <p:nvPr/>
          </p:nvSpPr>
          <p:spPr bwMode="auto"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7" name="Oval 94"/>
            <p:cNvSpPr>
              <a:spLocks noChangeArrowheads="1"/>
            </p:cNvSpPr>
            <p:nvPr/>
          </p:nvSpPr>
          <p:spPr bwMode="auto"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8" name="Rectangle 95"/>
            <p:cNvSpPr>
              <a:spLocks noChangeArrowheads="1"/>
            </p:cNvSpPr>
            <p:nvPr/>
          </p:nvSpPr>
          <p:spPr bwMode="auto"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00372" name="Group 96"/>
          <p:cNvGrpSpPr>
            <a:grpSpLocks/>
          </p:cNvGrpSpPr>
          <p:nvPr/>
        </p:nvGrpSpPr>
        <p:grpSpPr bwMode="auto">
          <a:xfrm>
            <a:off x="1806575" y="1117600"/>
            <a:ext cx="687388" cy="731838"/>
            <a:chOff x="-44" y="1473"/>
            <a:chExt cx="981" cy="1105"/>
          </a:xfrm>
        </p:grpSpPr>
        <p:pic>
          <p:nvPicPr>
            <p:cNvPr id="100373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74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94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100369" grpId="0"/>
      <p:bldP spid="10037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207963"/>
            <a:ext cx="7772400" cy="925512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Cookies (continued)</a:t>
            </a:r>
          </a:p>
        </p:txBody>
      </p:sp>
      <p:sp>
        <p:nvSpPr>
          <p:cNvPr id="10240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389063"/>
            <a:ext cx="3810000" cy="2641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75000"/>
              </a:lnSpc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what cookies can be used for: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authorization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shopping carts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recommendations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user session state (Web e-mail)</a:t>
            </a:r>
          </a:p>
        </p:txBody>
      </p:sp>
      <p:pic>
        <p:nvPicPr>
          <p:cNvPr id="102403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Rectangle 13"/>
          <p:cNvSpPr>
            <a:spLocks noChangeArrowheads="1"/>
          </p:cNvSpPr>
          <p:nvPr/>
        </p:nvSpPr>
        <p:spPr bwMode="auto">
          <a:xfrm>
            <a:off x="4670425" y="1471613"/>
            <a:ext cx="3810000" cy="2065337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cookies and privacy: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cookies permit sites to learn a lot about you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you may supply name and e-mail to sites</a:t>
            </a:r>
          </a:p>
        </p:txBody>
      </p:sp>
      <p:sp>
        <p:nvSpPr>
          <p:cNvPr id="102407" name="Text Box 14"/>
          <p:cNvSpPr txBox="1">
            <a:spLocks noChangeArrowheads="1"/>
          </p:cNvSpPr>
          <p:nvPr/>
        </p:nvSpPr>
        <p:spPr bwMode="auto">
          <a:xfrm>
            <a:off x="7321550" y="1177925"/>
            <a:ext cx="800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-128"/>
                <a:cs typeface="+mn-cs"/>
              </a:rPr>
              <a:t>aside</a:t>
            </a:r>
          </a:p>
        </p:txBody>
      </p:sp>
      <p:sp>
        <p:nvSpPr>
          <p:cNvPr id="102408" name="Rectangle 15"/>
          <p:cNvSpPr>
            <a:spLocks noChangeArrowheads="1"/>
          </p:cNvSpPr>
          <p:nvPr/>
        </p:nvSpPr>
        <p:spPr bwMode="auto">
          <a:xfrm>
            <a:off x="547688" y="3946525"/>
            <a:ext cx="6519156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how to keep </a:t>
            </a:r>
            <a:r>
              <a:rPr kumimoji="0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“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state</a:t>
            </a:r>
            <a:r>
              <a:rPr kumimoji="0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”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protocol endpoints: maintain state at sender/receiver over multiple transactions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cookies: http messages carry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8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animBg="1"/>
      <p:bldP spid="1024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6050"/>
            <a:ext cx="7772400" cy="969963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DNS: caching, updating records</a:t>
            </a:r>
          </a:p>
        </p:txBody>
      </p:sp>
      <p:sp>
        <p:nvSpPr>
          <p:cNvPr id="16179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9125" y="1438275"/>
            <a:ext cx="7926388" cy="4733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latin typeface="Calibri"/>
                <a:ea typeface="ＭＳ Ｐゴシック" charset="-128"/>
              </a:rPr>
              <a:t>once (any) name server learns mapping, it </a:t>
            </a:r>
            <a:r>
              <a:rPr lang="en-US" altLang="en-US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caches</a:t>
            </a:r>
            <a:r>
              <a:rPr lang="en-US" altLang="en-US" dirty="0">
                <a:latin typeface="Calibri"/>
                <a:ea typeface="ＭＳ Ｐゴシック" charset="-128"/>
              </a:rPr>
              <a:t> mapping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cache entries timeout (disappear) after some time (TTL)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TLD servers typically cached in local name servers</a:t>
            </a:r>
          </a:p>
          <a:p>
            <a:pPr lvl="2"/>
            <a:r>
              <a:rPr lang="en-US" altLang="en-US" dirty="0">
                <a:latin typeface="Calibri"/>
                <a:ea typeface="ＭＳ Ｐゴシック" charset="-128"/>
              </a:rPr>
              <a:t>thus root name servers not often visited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cached entries may be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out-of-date</a:t>
            </a:r>
            <a:r>
              <a:rPr lang="en-US" altLang="en-US" dirty="0">
                <a:latin typeface="Calibri"/>
                <a:ea typeface="ＭＳ Ｐゴシック" charset="-128"/>
              </a:rPr>
              <a:t> (best effort name-to-address translation!)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if name host changes IP address, may not be known Internet-wide until all TTLs expire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update/notify mechanisms proposed IETF standard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RFC 2136</a:t>
            </a:r>
          </a:p>
        </p:txBody>
      </p:sp>
      <p:pic>
        <p:nvPicPr>
          <p:cNvPr id="161795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620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213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34950"/>
            <a:ext cx="7772400" cy="89217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Web caches (proxy server)</a:t>
            </a:r>
            <a:endParaRPr lang="en-US" altLang="en-US" sz="4800" dirty="0">
              <a:latin typeface="Calibri Light"/>
              <a:ea typeface="ＭＳ Ｐゴシック" charset="-128"/>
            </a:endParaRPr>
          </a:p>
        </p:txBody>
      </p:sp>
      <p:sp>
        <p:nvSpPr>
          <p:cNvPr id="1044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46075" y="1957388"/>
            <a:ext cx="3767138" cy="3762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33045" indent="-233045"/>
            <a:r>
              <a:rPr lang="en-US" altLang="en-US" sz="2400" dirty="0">
                <a:latin typeface="Calibri"/>
                <a:ea typeface="ＭＳ Ｐゴシック" charset="-128"/>
              </a:rPr>
              <a:t>user sets browser: Web accesses via  cache</a:t>
            </a:r>
          </a:p>
          <a:p>
            <a:pPr marL="233045" indent="-233045"/>
            <a:r>
              <a:rPr lang="en-US" altLang="en-US" sz="2400" dirty="0">
                <a:latin typeface="Calibri"/>
                <a:ea typeface="ＭＳ Ｐゴシック" charset="-128"/>
              </a:rPr>
              <a:t>browser sends all HTTP requests to cache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object in cache: cache returns object </a:t>
            </a:r>
          </a:p>
          <a:p>
            <a:pPr marL="685800" lvl="1" indent="-228600"/>
            <a:r>
              <a:rPr lang="en-US" altLang="en-US" dirty="0">
                <a:latin typeface="Calibri"/>
                <a:ea typeface="ＭＳ Ｐゴシック" charset="-128"/>
              </a:rPr>
              <a:t>else cache requests object from origin server, then returns object to client</a:t>
            </a:r>
          </a:p>
        </p:txBody>
      </p:sp>
      <p:grpSp>
        <p:nvGrpSpPr>
          <p:cNvPr id="104451" name="Group 171"/>
          <p:cNvGrpSpPr>
            <a:grpSpLocks/>
          </p:cNvGrpSpPr>
          <p:nvPr/>
        </p:nvGrpSpPr>
        <p:grpSpPr bwMode="auto">
          <a:xfrm>
            <a:off x="4027488" y="2695575"/>
            <a:ext cx="687387" cy="763588"/>
            <a:chOff x="-44" y="1473"/>
            <a:chExt cx="981" cy="1105"/>
          </a:xfrm>
        </p:grpSpPr>
        <p:pic>
          <p:nvPicPr>
            <p:cNvPr id="104582" name="Picture 17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583" name="Freeform 17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452" name="Group 102"/>
          <p:cNvGrpSpPr>
            <a:grpSpLocks/>
          </p:cNvGrpSpPr>
          <p:nvPr/>
        </p:nvGrpSpPr>
        <p:grpSpPr bwMode="auto">
          <a:xfrm>
            <a:off x="4092575" y="4568825"/>
            <a:ext cx="687388" cy="763588"/>
            <a:chOff x="-44" y="1473"/>
            <a:chExt cx="981" cy="1105"/>
          </a:xfrm>
        </p:grpSpPr>
        <p:pic>
          <p:nvPicPr>
            <p:cNvPr id="104580" name="Picture 10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581" name="Freeform 10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453" name="Group 138"/>
          <p:cNvGrpSpPr>
            <a:grpSpLocks/>
          </p:cNvGrpSpPr>
          <p:nvPr/>
        </p:nvGrpSpPr>
        <p:grpSpPr bwMode="auto">
          <a:xfrm>
            <a:off x="6230938" y="3457575"/>
            <a:ext cx="400050" cy="715963"/>
            <a:chOff x="4140" y="429"/>
            <a:chExt cx="1425" cy="2396"/>
          </a:xfrm>
        </p:grpSpPr>
        <p:sp>
          <p:nvSpPr>
            <p:cNvPr id="104548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49" name="Rectangle 140"/>
            <p:cNvSpPr>
              <a:spLocks noChangeArrowheads="1"/>
            </p:cNvSpPr>
            <p:nvPr/>
          </p:nvSpPr>
          <p:spPr bwMode="auto">
            <a:xfrm>
              <a:off x="4208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50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51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52" name="Rectangle 143"/>
            <p:cNvSpPr>
              <a:spLocks noChangeArrowheads="1"/>
            </p:cNvSpPr>
            <p:nvPr/>
          </p:nvSpPr>
          <p:spPr bwMode="auto">
            <a:xfrm>
              <a:off x="4214" y="695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53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4578" name="AutoShape 145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79" name="AutoShape 146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7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54" name="Rectangle 147"/>
            <p:cNvSpPr>
              <a:spLocks noChangeArrowheads="1"/>
            </p:cNvSpPr>
            <p:nvPr/>
          </p:nvSpPr>
          <p:spPr bwMode="auto">
            <a:xfrm>
              <a:off x="4225" y="1019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55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4576" name="AutoShape 14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77" name="AutoShape 150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2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56" name="Rectangle 151"/>
            <p:cNvSpPr>
              <a:spLocks noChangeArrowheads="1"/>
            </p:cNvSpPr>
            <p:nvPr/>
          </p:nvSpPr>
          <p:spPr bwMode="auto">
            <a:xfrm>
              <a:off x="4219" y="1359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57" name="Rectangle 152"/>
            <p:cNvSpPr>
              <a:spLocks noChangeArrowheads="1"/>
            </p:cNvSpPr>
            <p:nvPr/>
          </p:nvSpPr>
          <p:spPr bwMode="auto">
            <a:xfrm>
              <a:off x="4230" y="1656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58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4574" name="AutoShape 154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6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75" name="AutoShape 155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59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4560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4572" name="AutoShape 158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73" name="AutoShape 159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61" name="Rectangle 160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62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63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64" name="Oval 163"/>
            <p:cNvSpPr>
              <a:spLocks noChangeArrowheads="1"/>
            </p:cNvSpPr>
            <p:nvPr/>
          </p:nvSpPr>
          <p:spPr bwMode="auto">
            <a:xfrm>
              <a:off x="5520" y="2612"/>
              <a:ext cx="45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65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66" name="AutoShape 165"/>
            <p:cNvSpPr>
              <a:spLocks noChangeArrowheads="1"/>
            </p:cNvSpPr>
            <p:nvPr/>
          </p:nvSpPr>
          <p:spPr bwMode="auto">
            <a:xfrm>
              <a:off x="4140" y="2676"/>
              <a:ext cx="1199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67" name="AutoShape 166"/>
            <p:cNvSpPr>
              <a:spLocks noChangeArrowheads="1"/>
            </p:cNvSpPr>
            <p:nvPr/>
          </p:nvSpPr>
          <p:spPr bwMode="auto">
            <a:xfrm>
              <a:off x="4208" y="2713"/>
              <a:ext cx="1069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68" name="Oval 167"/>
            <p:cNvSpPr>
              <a:spLocks noChangeArrowheads="1"/>
            </p:cNvSpPr>
            <p:nvPr/>
          </p:nvSpPr>
          <p:spPr bwMode="auto">
            <a:xfrm>
              <a:off x="4310" y="2384"/>
              <a:ext cx="158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69" name="Oval 168"/>
            <p:cNvSpPr>
              <a:spLocks noChangeArrowheads="1"/>
            </p:cNvSpPr>
            <p:nvPr/>
          </p:nvSpPr>
          <p:spPr bwMode="auto">
            <a:xfrm>
              <a:off x="4485" y="2384"/>
              <a:ext cx="158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70" name="Oval 169"/>
            <p:cNvSpPr>
              <a:spLocks noChangeArrowheads="1"/>
            </p:cNvSpPr>
            <p:nvPr/>
          </p:nvSpPr>
          <p:spPr bwMode="auto">
            <a:xfrm>
              <a:off x="4660" y="2379"/>
              <a:ext cx="158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71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04454" name="Group 105"/>
          <p:cNvGrpSpPr>
            <a:grpSpLocks/>
          </p:cNvGrpSpPr>
          <p:nvPr/>
        </p:nvGrpSpPr>
        <p:grpSpPr bwMode="auto">
          <a:xfrm>
            <a:off x="8178800" y="2836863"/>
            <a:ext cx="433388" cy="715962"/>
            <a:chOff x="4140" y="429"/>
            <a:chExt cx="1425" cy="2396"/>
          </a:xfrm>
        </p:grpSpPr>
        <p:sp>
          <p:nvSpPr>
            <p:cNvPr id="104516" name="Freeform 10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17" name="Rectangle 107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18" name="Freeform 10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19" name="Freeform 10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20" name="Rectangle 110"/>
            <p:cNvSpPr>
              <a:spLocks noChangeArrowheads="1"/>
            </p:cNvSpPr>
            <p:nvPr/>
          </p:nvSpPr>
          <p:spPr bwMode="auto">
            <a:xfrm>
              <a:off x="4213" y="69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21" name="Group 11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4546" name="AutoShape 112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47" name="AutoShape 113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22" name="Rectangle 114"/>
            <p:cNvSpPr>
              <a:spLocks noChangeArrowheads="1"/>
            </p:cNvSpPr>
            <p:nvPr/>
          </p:nvSpPr>
          <p:spPr bwMode="auto">
            <a:xfrm>
              <a:off x="4224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23" name="Group 11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4544" name="AutoShape 116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30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45" name="AutoShape 117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7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24" name="Rectangle 118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25" name="Rectangle 119"/>
            <p:cNvSpPr>
              <a:spLocks noChangeArrowheads="1"/>
            </p:cNvSpPr>
            <p:nvPr/>
          </p:nvSpPr>
          <p:spPr bwMode="auto">
            <a:xfrm>
              <a:off x="4229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26" name="Group 12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4542" name="AutoShape 121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43" name="AutoShape 122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27" name="Freeform 12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4528" name="Group 12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4540" name="AutoShape 125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41" name="AutoShape 12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29" name="Rectangle 127"/>
            <p:cNvSpPr>
              <a:spLocks noChangeArrowheads="1"/>
            </p:cNvSpPr>
            <p:nvPr/>
          </p:nvSpPr>
          <p:spPr bwMode="auto">
            <a:xfrm>
              <a:off x="5252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0" name="Freeform 12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31" name="Freeform 12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32" name="Oval 130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3" name="Freeform 13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34" name="AutoShape 132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5" name="AutoShape 133"/>
            <p:cNvSpPr>
              <a:spLocks noChangeArrowheads="1"/>
            </p:cNvSpPr>
            <p:nvPr/>
          </p:nvSpPr>
          <p:spPr bwMode="auto">
            <a:xfrm>
              <a:off x="4208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6" name="Oval 134"/>
            <p:cNvSpPr>
              <a:spLocks noChangeArrowheads="1"/>
            </p:cNvSpPr>
            <p:nvPr/>
          </p:nvSpPr>
          <p:spPr bwMode="auto"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7" name="Oval 135"/>
            <p:cNvSpPr>
              <a:spLocks noChangeArrowheads="1"/>
            </p:cNvSpPr>
            <p:nvPr/>
          </p:nvSpPr>
          <p:spPr bwMode="auto"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8" name="Oval 136"/>
            <p:cNvSpPr>
              <a:spLocks noChangeArrowheads="1"/>
            </p:cNvSpPr>
            <p:nvPr/>
          </p:nvSpPr>
          <p:spPr bwMode="auto"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9" name="Rectangle 137"/>
            <p:cNvSpPr>
              <a:spLocks noChangeArrowheads="1"/>
            </p:cNvSpPr>
            <p:nvPr/>
          </p:nvSpPr>
          <p:spPr bwMode="auto"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04455" name="Picture 6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8" name="Rectangle 4"/>
          <p:cNvSpPr>
            <a:spLocks noChangeArrowheads="1"/>
          </p:cNvSpPr>
          <p:nvPr/>
        </p:nvSpPr>
        <p:spPr bwMode="auto">
          <a:xfrm>
            <a:off x="393700" y="1265238"/>
            <a:ext cx="8750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goal: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satisfy client request without involving origin server</a:t>
            </a:r>
          </a:p>
        </p:txBody>
      </p:sp>
      <p:sp>
        <p:nvSpPr>
          <p:cNvPr id="104459" name="Text Box 6"/>
          <p:cNvSpPr txBox="1">
            <a:spLocks noChangeArrowheads="1"/>
          </p:cNvSpPr>
          <p:nvPr/>
        </p:nvSpPr>
        <p:spPr bwMode="auto">
          <a:xfrm>
            <a:off x="4171950" y="3368675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client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4460" name="Text Box 8"/>
          <p:cNvSpPr txBox="1">
            <a:spLocks noChangeArrowheads="1"/>
          </p:cNvSpPr>
          <p:nvPr/>
        </p:nvSpPr>
        <p:spPr bwMode="auto">
          <a:xfrm>
            <a:off x="5957888" y="2774950"/>
            <a:ext cx="88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proxy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4461" name="Text Box 21"/>
          <p:cNvSpPr txBox="1">
            <a:spLocks noChangeArrowheads="1"/>
          </p:cNvSpPr>
          <p:nvPr/>
        </p:nvSpPr>
        <p:spPr bwMode="auto">
          <a:xfrm>
            <a:off x="4294188" y="5340350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client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4597400" y="4095750"/>
            <a:ext cx="1563688" cy="760413"/>
            <a:chOff x="2896" y="2580"/>
            <a:chExt cx="985" cy="479"/>
          </a:xfrm>
        </p:grpSpPr>
        <p:sp>
          <p:nvSpPr>
            <p:cNvPr id="104514" name="Line 19"/>
            <p:cNvSpPr>
              <a:spLocks noChangeShapeType="1"/>
            </p:cNvSpPr>
            <p:nvPr/>
          </p:nvSpPr>
          <p:spPr bwMode="auto">
            <a:xfrm flipV="1">
              <a:off x="2998" y="2580"/>
              <a:ext cx="883" cy="47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15" name="Text Box 23"/>
            <p:cNvSpPr txBox="1">
              <a:spLocks noChangeArrowheads="1"/>
            </p:cNvSpPr>
            <p:nvPr/>
          </p:nvSpPr>
          <p:spPr bwMode="auto">
            <a:xfrm rot="-1692639">
              <a:off x="2896" y="2646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4781550" y="4183063"/>
            <a:ext cx="1604963" cy="785812"/>
            <a:chOff x="3012" y="2635"/>
            <a:chExt cx="1011" cy="495"/>
          </a:xfrm>
        </p:grpSpPr>
        <p:sp>
          <p:nvSpPr>
            <p:cNvPr id="104512" name="Line 20"/>
            <p:cNvSpPr>
              <a:spLocks noChangeShapeType="1"/>
            </p:cNvSpPr>
            <p:nvPr/>
          </p:nvSpPr>
          <p:spPr bwMode="auto">
            <a:xfrm flipH="1">
              <a:off x="3030" y="2635"/>
              <a:ext cx="884" cy="49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13" name="Text Box 25"/>
            <p:cNvSpPr txBox="1">
              <a:spLocks noChangeArrowheads="1"/>
            </p:cNvSpPr>
            <p:nvPr/>
          </p:nvSpPr>
          <p:spPr bwMode="auto">
            <a:xfrm rot="-1737783">
              <a:off x="3012" y="2847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4765675" y="3124200"/>
            <a:ext cx="3251200" cy="730250"/>
            <a:chOff x="3002" y="1979"/>
            <a:chExt cx="2048" cy="460"/>
          </a:xfrm>
        </p:grpSpPr>
        <p:sp>
          <p:nvSpPr>
            <p:cNvPr id="104509" name="Freeform 18"/>
            <p:cNvSpPr>
              <a:spLocks/>
            </p:cNvSpPr>
            <p:nvPr/>
          </p:nvSpPr>
          <p:spPr bwMode="auto">
            <a:xfrm>
              <a:off x="3002" y="1979"/>
              <a:ext cx="2048" cy="460"/>
            </a:xfrm>
            <a:custGeom>
              <a:avLst/>
              <a:gdLst>
                <a:gd name="T0" fmla="*/ 0 w 2048"/>
                <a:gd name="T1" fmla="*/ 2 h 460"/>
                <a:gd name="T2" fmla="*/ 1011 w 2048"/>
                <a:gd name="T3" fmla="*/ 460 h 460"/>
                <a:gd name="T4" fmla="*/ 2048 w 2048"/>
                <a:gd name="T5" fmla="*/ 0 h 460"/>
                <a:gd name="T6" fmla="*/ 0 60000 65536"/>
                <a:gd name="T7" fmla="*/ 0 60000 65536"/>
                <a:gd name="T8" fmla="*/ 0 60000 65536"/>
                <a:gd name="T9" fmla="*/ 0 w 2048"/>
                <a:gd name="T10" fmla="*/ 0 h 460"/>
                <a:gd name="T11" fmla="*/ 2048 w 2048"/>
                <a:gd name="T12" fmla="*/ 460 h 4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8" h="46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10" name="Text Box 22"/>
            <p:cNvSpPr txBox="1">
              <a:spLocks noChangeArrowheads="1"/>
            </p:cNvSpPr>
            <p:nvPr/>
          </p:nvSpPr>
          <p:spPr bwMode="auto">
            <a:xfrm rot="1422049">
              <a:off x="3083" y="2006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11" name="Text Box 45"/>
            <p:cNvSpPr txBox="1">
              <a:spLocks noChangeArrowheads="1"/>
            </p:cNvSpPr>
            <p:nvPr/>
          </p:nvSpPr>
          <p:spPr bwMode="auto">
            <a:xfrm rot="-1419968">
              <a:off x="4114" y="2016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04465" name="Text Box 47"/>
          <p:cNvSpPr txBox="1">
            <a:spLocks noChangeArrowheads="1"/>
          </p:cNvSpPr>
          <p:nvPr/>
        </p:nvSpPr>
        <p:spPr bwMode="auto">
          <a:xfrm>
            <a:off x="7999413" y="5421313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origin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4466" name="Text Box 48"/>
          <p:cNvSpPr txBox="1">
            <a:spLocks noChangeArrowheads="1"/>
          </p:cNvSpPr>
          <p:nvPr/>
        </p:nvSpPr>
        <p:spPr bwMode="auto">
          <a:xfrm>
            <a:off x="8016875" y="3484563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origin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4467" name="Rectangle 55"/>
          <p:cNvSpPr>
            <a:spLocks noChangeArrowheads="1"/>
          </p:cNvSpPr>
          <p:nvPr/>
        </p:nvSpPr>
        <p:spPr bwMode="auto">
          <a:xfrm>
            <a:off x="6946900" y="4349750"/>
            <a:ext cx="406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pic>
        <p:nvPicPr>
          <p:cNvPr id="104468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2632075"/>
            <a:ext cx="5270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60"/>
          <p:cNvGrpSpPr>
            <a:grpSpLocks/>
          </p:cNvGrpSpPr>
          <p:nvPr/>
        </p:nvGrpSpPr>
        <p:grpSpPr bwMode="auto">
          <a:xfrm>
            <a:off x="3992563" y="2671763"/>
            <a:ext cx="4178300" cy="1814512"/>
            <a:chOff x="2515" y="1687"/>
            <a:chExt cx="2632" cy="1143"/>
          </a:xfrm>
        </p:grpSpPr>
        <p:sp>
          <p:nvSpPr>
            <p:cNvPr id="104504" name="Freeform 44"/>
            <p:cNvSpPr>
              <a:spLocks/>
            </p:cNvSpPr>
            <p:nvPr/>
          </p:nvSpPr>
          <p:spPr bwMode="auto">
            <a:xfrm>
              <a:off x="2985" y="2026"/>
              <a:ext cx="2119" cy="476"/>
            </a:xfrm>
            <a:custGeom>
              <a:avLst/>
              <a:gdLst>
                <a:gd name="T0" fmla="*/ 2119 w 2119"/>
                <a:gd name="T1" fmla="*/ 0 h 476"/>
                <a:gd name="T2" fmla="*/ 1020 w 2119"/>
                <a:gd name="T3" fmla="*/ 476 h 476"/>
                <a:gd name="T4" fmla="*/ 0 w 2119"/>
                <a:gd name="T5" fmla="*/ 8 h 476"/>
                <a:gd name="T6" fmla="*/ 0 60000 65536"/>
                <a:gd name="T7" fmla="*/ 0 60000 65536"/>
                <a:gd name="T8" fmla="*/ 0 60000 65536"/>
                <a:gd name="T9" fmla="*/ 0 w 2119"/>
                <a:gd name="T10" fmla="*/ 0 h 476"/>
                <a:gd name="T11" fmla="*/ 2119 w 2119"/>
                <a:gd name="T12" fmla="*/ 476 h 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9" h="476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05" name="Text Box 24"/>
            <p:cNvSpPr txBox="1">
              <a:spLocks noChangeArrowheads="1"/>
            </p:cNvSpPr>
            <p:nvPr/>
          </p:nvSpPr>
          <p:spPr bwMode="auto">
            <a:xfrm rot="1411598">
              <a:off x="2906" y="2244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06" name="Text Box 46"/>
            <p:cNvSpPr txBox="1">
              <a:spLocks noChangeArrowheads="1"/>
            </p:cNvSpPr>
            <p:nvPr/>
          </p:nvSpPr>
          <p:spPr bwMode="auto">
            <a:xfrm rot="-1415789">
              <a:off x="4136" y="2232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pic>
          <p:nvPicPr>
            <p:cNvPr id="104507" name="Picture 5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" y="2557"/>
              <a:ext cx="33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08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" y="1687"/>
              <a:ext cx="33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1069" name="Picture 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4613275"/>
            <a:ext cx="5270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71" name="Group 69"/>
          <p:cNvGrpSpPr>
            <a:grpSpLocks/>
          </p:cNvGrpSpPr>
          <p:nvPr/>
        </p:nvGrpSpPr>
        <p:grpSpPr bwMode="auto">
          <a:xfrm>
            <a:off x="8112125" y="4764088"/>
            <a:ext cx="433388" cy="715962"/>
            <a:chOff x="4140" y="429"/>
            <a:chExt cx="1425" cy="2396"/>
          </a:xfrm>
        </p:grpSpPr>
        <p:sp>
          <p:nvSpPr>
            <p:cNvPr id="104472" name="Freeform 7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73" name="Rectangle 7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74" name="Freeform 7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75" name="Freeform 7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76" name="Rectangle 74"/>
            <p:cNvSpPr>
              <a:spLocks noChangeArrowheads="1"/>
            </p:cNvSpPr>
            <p:nvPr/>
          </p:nvSpPr>
          <p:spPr bwMode="auto">
            <a:xfrm>
              <a:off x="4213" y="69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477" name="Group 7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4502" name="AutoShape 76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03" name="AutoShape 77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478" name="Rectangle 78"/>
            <p:cNvSpPr>
              <a:spLocks noChangeArrowheads="1"/>
            </p:cNvSpPr>
            <p:nvPr/>
          </p:nvSpPr>
          <p:spPr bwMode="auto">
            <a:xfrm>
              <a:off x="4224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479" name="Group 7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4500" name="AutoShape 80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30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01" name="AutoShape 81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7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480" name="Rectangle 8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81" name="Rectangle 83"/>
            <p:cNvSpPr>
              <a:spLocks noChangeArrowheads="1"/>
            </p:cNvSpPr>
            <p:nvPr/>
          </p:nvSpPr>
          <p:spPr bwMode="auto">
            <a:xfrm>
              <a:off x="4229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482" name="Group 8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4498" name="AutoShape 85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499" name="AutoShape 8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483" name="Freeform 8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4484" name="Group 8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4496" name="AutoShape 89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497" name="AutoShape 90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485" name="Rectangle 91"/>
            <p:cNvSpPr>
              <a:spLocks noChangeArrowheads="1"/>
            </p:cNvSpPr>
            <p:nvPr/>
          </p:nvSpPr>
          <p:spPr bwMode="auto">
            <a:xfrm>
              <a:off x="5252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86" name="Freeform 9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87" name="Freeform 9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88" name="Oval 94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89" name="Freeform 9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90" name="AutoShape 96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91" name="AutoShape 97"/>
            <p:cNvSpPr>
              <a:spLocks noChangeArrowheads="1"/>
            </p:cNvSpPr>
            <p:nvPr/>
          </p:nvSpPr>
          <p:spPr bwMode="auto">
            <a:xfrm>
              <a:off x="4208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92" name="Oval 98"/>
            <p:cNvSpPr>
              <a:spLocks noChangeArrowheads="1"/>
            </p:cNvSpPr>
            <p:nvPr/>
          </p:nvSpPr>
          <p:spPr bwMode="auto"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93" name="Oval 99"/>
            <p:cNvSpPr>
              <a:spLocks noChangeArrowheads="1"/>
            </p:cNvSpPr>
            <p:nvPr/>
          </p:nvSpPr>
          <p:spPr bwMode="auto"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94" name="Oval 100"/>
            <p:cNvSpPr>
              <a:spLocks noChangeArrowheads="1"/>
            </p:cNvSpPr>
            <p:nvPr/>
          </p:nvSpPr>
          <p:spPr bwMode="auto"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95" name="Rectangle 101"/>
            <p:cNvSpPr>
              <a:spLocks noChangeArrowheads="1"/>
            </p:cNvSpPr>
            <p:nvPr/>
          </p:nvSpPr>
          <p:spPr bwMode="auto"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14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 uiExpand="1" build="p"/>
      <p:bldP spid="104458" grpId="0"/>
      <p:bldP spid="10446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34950"/>
            <a:ext cx="7772400" cy="947738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More about Web caching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611313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latin typeface="Calibri"/>
                <a:ea typeface="ＭＳ Ｐゴシック" charset="-128"/>
              </a:rPr>
              <a:t>cache acts as both client and server</a:t>
            </a:r>
          </a:p>
          <a:p>
            <a:pPr lvl="1"/>
            <a:r>
              <a:rPr lang="en-US" altLang="en-US" sz="2000" dirty="0">
                <a:latin typeface="Calibri"/>
                <a:ea typeface="ＭＳ Ｐゴシック" charset="-128"/>
              </a:rPr>
              <a:t>server for original requesting client</a:t>
            </a:r>
          </a:p>
          <a:p>
            <a:pPr lvl="1"/>
            <a:r>
              <a:rPr lang="en-US" altLang="en-US" sz="2000" dirty="0">
                <a:latin typeface="Calibri"/>
                <a:ea typeface="ＭＳ Ｐゴシック" charset="-128"/>
              </a:rPr>
              <a:t>client to origin server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typically cache is installed by ISP (university, company, residential ISP)</a:t>
            </a:r>
          </a:p>
        </p:txBody>
      </p:sp>
      <p:sp>
        <p:nvSpPr>
          <p:cNvPr id="10650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611313"/>
            <a:ext cx="415925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why Web caching?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reduce response time for client request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reduce traffic on an institution’</a:t>
            </a:r>
            <a:r>
              <a:rPr lang="en-US" altLang="ja-JP" dirty="0">
                <a:latin typeface="Calibri"/>
                <a:ea typeface="ＭＳ Ｐゴシック" charset="-128"/>
              </a:rPr>
              <a:t>s access link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Internet dense with caches: enables </a:t>
            </a:r>
            <a:r>
              <a:rPr lang="ja-JP" altLang="en-US" dirty="0">
                <a:latin typeface="Calibri"/>
                <a:ea typeface="ＭＳ Ｐゴシック" charset="-128"/>
              </a:rPr>
              <a:t>“</a:t>
            </a:r>
            <a:r>
              <a:rPr lang="en-US" altLang="ja-JP" dirty="0">
                <a:latin typeface="Calibri"/>
                <a:ea typeface="ＭＳ Ｐゴシック" charset="-128"/>
              </a:rPr>
              <a:t>poor</a:t>
            </a:r>
            <a:r>
              <a:rPr lang="ja-JP" altLang="en-US" dirty="0">
                <a:latin typeface="Calibri"/>
                <a:ea typeface="ＭＳ Ｐゴシック" charset="-128"/>
              </a:rPr>
              <a:t>”</a:t>
            </a:r>
            <a:r>
              <a:rPr lang="en-US" altLang="ja-JP" dirty="0">
                <a:latin typeface="Calibri"/>
                <a:ea typeface="ＭＳ Ｐゴシック" charset="-128"/>
              </a:rPr>
              <a:t> content providers to effectively deliver content</a:t>
            </a:r>
            <a:endParaRPr lang="en-US" altLang="en-US" dirty="0">
              <a:latin typeface="Calibri"/>
              <a:ea typeface="ＭＳ Ｐゴシック" charset="-128"/>
            </a:endParaRPr>
          </a:p>
        </p:txBody>
      </p:sp>
      <p:pic>
        <p:nvPicPr>
          <p:cNvPr id="106499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9366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595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lvl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Web and HTTP</a:t>
            </a: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Electronic Mail (SMTP, POP3, IMAP)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735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01625"/>
            <a:ext cx="7772400" cy="86995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Electronic mail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12083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44513" y="1366838"/>
            <a:ext cx="3933825" cy="48768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Three major components: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 </a:t>
            </a:r>
          </a:p>
          <a:p>
            <a:r>
              <a:rPr lang="en-US" altLang="en-US" sz="2400" dirty="0">
                <a:ea typeface="ＭＳ Ｐゴシック" charset="-128"/>
              </a:rPr>
              <a:t>user agents </a:t>
            </a:r>
          </a:p>
          <a:p>
            <a:r>
              <a:rPr lang="en-US" altLang="en-US" sz="2400" dirty="0">
                <a:ea typeface="ＭＳ Ｐゴシック" charset="-128"/>
              </a:rPr>
              <a:t>mail servers </a:t>
            </a:r>
          </a:p>
          <a:p>
            <a:pPr>
              <a:spcAft>
                <a:spcPct val="75000"/>
              </a:spcAft>
            </a:pPr>
            <a:r>
              <a:rPr lang="en-US" altLang="en-US" sz="2400" dirty="0">
                <a:ea typeface="ＭＳ Ｐゴシック" charset="-128"/>
              </a:rPr>
              <a:t>SMTP: Simple Mail Transfer Protocol</a:t>
            </a:r>
          </a:p>
          <a:p>
            <a:pPr>
              <a:buFont typeface="Wingdings" charset="2"/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charset="-128"/>
              </a:rPr>
              <a:t>User Agent</a:t>
            </a:r>
          </a:p>
          <a:p>
            <a:r>
              <a:rPr lang="en-US" altLang="en-US" sz="2400" dirty="0">
                <a:ea typeface="ＭＳ Ｐゴシック" charset="-128"/>
              </a:rPr>
              <a:t>a.k.a. </a:t>
            </a:r>
            <a:r>
              <a:rPr lang="ja-JP" altLang="en-US" sz="2400" dirty="0">
                <a:ea typeface="ＭＳ Ｐゴシック" charset="-128"/>
              </a:rPr>
              <a:t>“</a:t>
            </a:r>
            <a:r>
              <a:rPr lang="en-US" altLang="ja-JP" sz="2400" dirty="0">
                <a:ea typeface="ＭＳ Ｐゴシック" charset="-128"/>
              </a:rPr>
              <a:t>mail reader</a:t>
            </a:r>
            <a:r>
              <a:rPr lang="ja-JP" altLang="en-US" sz="2400" dirty="0">
                <a:ea typeface="ＭＳ Ｐゴシック" charset="-128"/>
              </a:rPr>
              <a:t>”</a:t>
            </a:r>
            <a:endParaRPr lang="en-US" altLang="ja-JP" sz="2400" dirty="0">
              <a:ea typeface="ＭＳ Ｐゴシック" charset="-128"/>
            </a:endParaRPr>
          </a:p>
          <a:p>
            <a:r>
              <a:rPr lang="en-US" altLang="en-US" sz="2400" dirty="0">
                <a:ea typeface="ＭＳ Ｐゴシック" charset="-128"/>
              </a:rPr>
              <a:t>composing, editing, reading mail messages</a:t>
            </a:r>
          </a:p>
          <a:p>
            <a:r>
              <a:rPr lang="en-US" altLang="en-US" sz="2400" dirty="0">
                <a:ea typeface="ＭＳ Ｐゴシック" charset="-128"/>
              </a:rPr>
              <a:t>e.g., Outlook, Thunderbird, iPhone mail client</a:t>
            </a:r>
          </a:p>
          <a:p>
            <a:r>
              <a:rPr lang="en-US" altLang="en-US" sz="2400" dirty="0">
                <a:ea typeface="ＭＳ Ｐゴシック" charset="-128"/>
              </a:rPr>
              <a:t>outgoing, incoming messages stored on server</a:t>
            </a:r>
          </a:p>
        </p:txBody>
      </p:sp>
      <p:sp>
        <p:nvSpPr>
          <p:cNvPr id="120837" name="Rectangle 280"/>
          <p:cNvSpPr>
            <a:spLocks noChangeArrowheads="1"/>
          </p:cNvSpPr>
          <p:nvPr/>
        </p:nvSpPr>
        <p:spPr bwMode="auto">
          <a:xfrm>
            <a:off x="6962775" y="628650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0838" name="Group 279"/>
          <p:cNvGrpSpPr>
            <a:grpSpLocks/>
          </p:cNvGrpSpPr>
          <p:nvPr/>
        </p:nvGrpSpPr>
        <p:grpSpPr bwMode="auto">
          <a:xfrm>
            <a:off x="7059613" y="576263"/>
            <a:ext cx="1736725" cy="955675"/>
            <a:chOff x="4458" y="3335"/>
            <a:chExt cx="1094" cy="602"/>
          </a:xfrm>
        </p:grpSpPr>
        <p:sp>
          <p:nvSpPr>
            <p:cNvPr id="121036" name="Text Box 263"/>
            <p:cNvSpPr txBox="1">
              <a:spLocks noChangeArrowheads="1"/>
            </p:cNvSpPr>
            <p:nvPr/>
          </p:nvSpPr>
          <p:spPr bwMode="auto">
            <a:xfrm>
              <a:off x="4680" y="3725"/>
              <a:ext cx="8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 mailbox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1037" name="Group 278"/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121040" name="Rectangle 264"/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1041" name="Line 265"/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042" name="Line 266"/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043" name="Line 267"/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044" name="Line 268"/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045" name="Line 269"/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046" name="Line 270"/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047" name="Line 271"/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1038" name="Rectangle 272"/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39" name="Text Box 277"/>
            <p:cNvSpPr txBox="1">
              <a:spLocks noChangeArrowheads="1"/>
            </p:cNvSpPr>
            <p:nvPr/>
          </p:nvSpPr>
          <p:spPr bwMode="auto">
            <a:xfrm>
              <a:off x="4526" y="3335"/>
              <a:ext cx="102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outgoing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message queue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20839" name="Picture 23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947738"/>
            <a:ext cx="31940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41" name="Group 389"/>
          <p:cNvGrpSpPr>
            <a:grpSpLocks/>
          </p:cNvGrpSpPr>
          <p:nvPr/>
        </p:nvGrpSpPr>
        <p:grpSpPr bwMode="auto">
          <a:xfrm>
            <a:off x="6899276" y="2787650"/>
            <a:ext cx="477838" cy="715963"/>
            <a:chOff x="4140" y="429"/>
            <a:chExt cx="1425" cy="2396"/>
          </a:xfrm>
        </p:grpSpPr>
        <p:sp>
          <p:nvSpPr>
            <p:cNvPr id="121004" name="Freeform 39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05" name="Rectangle 391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06" name="Freeform 39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07" name="Freeform 39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08" name="Rectangle 394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1009" name="Group 39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1034" name="AutoShape 396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1035" name="AutoShape 397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1010" name="Rectangle 398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1011" name="Group 39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1032" name="AutoShape 40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1033" name="AutoShape 401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1012" name="Rectangle 402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13" name="Rectangle 403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1014" name="Group 40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1030" name="AutoShape 405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1031" name="AutoShape 406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1015" name="Freeform 40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1016" name="Group 40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1028" name="AutoShape 409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1029" name="AutoShape 41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1017" name="Rectangle 411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18" name="Freeform 41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19" name="Freeform 41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20" name="Oval 414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21" name="Freeform 41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22" name="AutoShape 416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23" name="AutoShape 417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24" name="Oval 41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25" name="Oval 41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26" name="Oval 420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27" name="Rectangle 421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0842" name="Group 356"/>
          <p:cNvGrpSpPr>
            <a:grpSpLocks/>
          </p:cNvGrpSpPr>
          <p:nvPr/>
        </p:nvGrpSpPr>
        <p:grpSpPr bwMode="auto">
          <a:xfrm>
            <a:off x="4906963" y="4181475"/>
            <a:ext cx="477838" cy="715963"/>
            <a:chOff x="4140" y="429"/>
            <a:chExt cx="1425" cy="2396"/>
          </a:xfrm>
        </p:grpSpPr>
        <p:sp>
          <p:nvSpPr>
            <p:cNvPr id="120972" name="Freeform 35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73" name="Rectangle 358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74" name="Freeform 35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75" name="Freeform 36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76" name="Rectangle 361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0977" name="Group 36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1002" name="AutoShape 363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1003" name="AutoShape 364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78" name="Rectangle 365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0979" name="Group 36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1000" name="AutoShape 36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1001" name="AutoShape 368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80" name="Rectangle 369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81" name="Rectangle 370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0982" name="Group 37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0998" name="AutoShape 372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0999" name="AutoShape 373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83" name="Freeform 37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0984" name="Group 37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0996" name="AutoShape 376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0997" name="AutoShape 377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85" name="Rectangle 378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86" name="Freeform 37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87" name="Freeform 38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88" name="Oval 381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89" name="Freeform 38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90" name="AutoShape 383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91" name="AutoShape 384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92" name="Oval 385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93" name="Oval 386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94" name="Oval 387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95" name="Rectangle 388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0843" name="Group 320"/>
          <p:cNvGrpSpPr>
            <a:grpSpLocks/>
          </p:cNvGrpSpPr>
          <p:nvPr/>
        </p:nvGrpSpPr>
        <p:grpSpPr bwMode="auto">
          <a:xfrm>
            <a:off x="4929188" y="1839913"/>
            <a:ext cx="477838" cy="715963"/>
            <a:chOff x="4140" y="429"/>
            <a:chExt cx="1425" cy="2396"/>
          </a:xfrm>
        </p:grpSpPr>
        <p:sp>
          <p:nvSpPr>
            <p:cNvPr id="120940" name="Freeform 32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41" name="Rectangle 322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42" name="Freeform 32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43" name="Freeform 32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44" name="Rectangle 325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0945" name="Group 32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0970" name="AutoShape 32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0971" name="AutoShape 328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46" name="Rectangle 329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0947" name="Group 33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0968" name="AutoShape 33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0969" name="AutoShape 332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48" name="Rectangle 333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49" name="Rectangle 334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0950" name="Group 33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0966" name="AutoShape 336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0967" name="AutoShape 33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51" name="Freeform 33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0952" name="Group 33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0964" name="AutoShape 340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0965" name="AutoShape 341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53" name="Rectangle 342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54" name="Freeform 34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55" name="Freeform 34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56" name="Oval 345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57" name="Freeform 34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58" name="AutoShape 347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59" name="AutoShape 348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60" name="Oval 349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61" name="Oval 350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62" name="Oval 351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63" name="Rectangle 352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20844" name="Line 9"/>
          <p:cNvSpPr>
            <a:spLocks noChangeShapeType="1"/>
          </p:cNvSpPr>
          <p:nvPr/>
        </p:nvSpPr>
        <p:spPr bwMode="auto">
          <a:xfrm>
            <a:off x="5927726" y="2606675"/>
            <a:ext cx="1123950" cy="7905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0845" name="Group 19"/>
          <p:cNvGrpSpPr>
            <a:grpSpLocks/>
          </p:cNvGrpSpPr>
          <p:nvPr/>
        </p:nvGrpSpPr>
        <p:grpSpPr bwMode="auto">
          <a:xfrm>
            <a:off x="7089776" y="2986088"/>
            <a:ext cx="809625" cy="1049338"/>
            <a:chOff x="4296" y="2627"/>
            <a:chExt cx="510" cy="661"/>
          </a:xfrm>
        </p:grpSpPr>
        <p:sp>
          <p:nvSpPr>
            <p:cNvPr id="120925" name="Rectangle 20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26" name="Text Box 21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27" name="Rectangle 22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28" name="Line 23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29" name="Line 24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30" name="Line 25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31" name="Line 26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32" name="Line 27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33" name="Line 28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34" name="Line 29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35" name="Rectangle 30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36" name="Rectangle 31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37" name="Rectangle 32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38" name="Rectangle 33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39" name="Rectangle 34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0846" name="Group 60"/>
          <p:cNvGrpSpPr>
            <a:grpSpLocks/>
          </p:cNvGrpSpPr>
          <p:nvPr/>
        </p:nvGrpSpPr>
        <p:grpSpPr bwMode="auto">
          <a:xfrm>
            <a:off x="5089526" y="4386263"/>
            <a:ext cx="809625" cy="1049338"/>
            <a:chOff x="4296" y="2627"/>
            <a:chExt cx="510" cy="661"/>
          </a:xfrm>
        </p:grpSpPr>
        <p:sp>
          <p:nvSpPr>
            <p:cNvPr id="120910" name="Rectangle 61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11" name="Text Box 62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12" name="Rectangle 63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13" name="Line 64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14" name="Line 65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15" name="Line 66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16" name="Line 67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17" name="Line 68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18" name="Line 69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19" name="Line 70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20" name="Rectangle 71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21" name="Rectangle 72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22" name="Rectangle 73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23" name="Rectangle 74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24" name="Rectangle 75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0847" name="Group 96"/>
          <p:cNvGrpSpPr>
            <a:grpSpLocks/>
          </p:cNvGrpSpPr>
          <p:nvPr/>
        </p:nvGrpSpPr>
        <p:grpSpPr bwMode="auto">
          <a:xfrm>
            <a:off x="5089526" y="2138363"/>
            <a:ext cx="809625" cy="1049338"/>
            <a:chOff x="4296" y="2627"/>
            <a:chExt cx="510" cy="661"/>
          </a:xfrm>
        </p:grpSpPr>
        <p:sp>
          <p:nvSpPr>
            <p:cNvPr id="120895" name="Rectangle 97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896" name="Text Box 98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897" name="Rectangle 99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898" name="Line 100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899" name="Line 101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00" name="Line 102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01" name="Line 103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02" name="Line 104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03" name="Line 105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04" name="Line 106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05" name="Rectangle 107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06" name="Rectangle 108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07" name="Rectangle 109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08" name="Rectangle 110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09" name="Rectangle 111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20848" name="Line 117"/>
          <p:cNvSpPr>
            <a:spLocks noChangeShapeType="1"/>
          </p:cNvSpPr>
          <p:nvPr/>
        </p:nvSpPr>
        <p:spPr bwMode="auto">
          <a:xfrm flipV="1">
            <a:off x="5927726" y="3730625"/>
            <a:ext cx="1123950" cy="10858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849" name="Line 118"/>
          <p:cNvSpPr>
            <a:spLocks noChangeShapeType="1"/>
          </p:cNvSpPr>
          <p:nvPr/>
        </p:nvSpPr>
        <p:spPr bwMode="auto">
          <a:xfrm flipH="1" flipV="1">
            <a:off x="5184776" y="3206750"/>
            <a:ext cx="0" cy="12477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0850" name="Group 119"/>
          <p:cNvGrpSpPr>
            <a:grpSpLocks/>
          </p:cNvGrpSpPr>
          <p:nvPr/>
        </p:nvGrpSpPr>
        <p:grpSpPr bwMode="auto">
          <a:xfrm>
            <a:off x="6024563" y="4024313"/>
            <a:ext cx="1031875" cy="457200"/>
            <a:chOff x="3745" y="2537"/>
            <a:chExt cx="650" cy="288"/>
          </a:xfrm>
        </p:grpSpPr>
        <p:sp>
          <p:nvSpPr>
            <p:cNvPr id="120893" name="Rectangle 120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894" name="Text Box 121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SMTP</a:t>
              </a:r>
            </a:p>
          </p:txBody>
        </p:sp>
      </p:grpSp>
      <p:grpSp>
        <p:nvGrpSpPr>
          <p:cNvPr id="120851" name="Group 122"/>
          <p:cNvGrpSpPr>
            <a:grpSpLocks/>
          </p:cNvGrpSpPr>
          <p:nvPr/>
        </p:nvGrpSpPr>
        <p:grpSpPr bwMode="auto">
          <a:xfrm>
            <a:off x="5986463" y="2767013"/>
            <a:ext cx="1031875" cy="457200"/>
            <a:chOff x="3745" y="2537"/>
            <a:chExt cx="650" cy="288"/>
          </a:xfrm>
        </p:grpSpPr>
        <p:sp>
          <p:nvSpPr>
            <p:cNvPr id="120891" name="Rectangle 123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892" name="Text Box 124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SMTP</a:t>
              </a:r>
            </a:p>
          </p:txBody>
        </p:sp>
      </p:grpSp>
      <p:grpSp>
        <p:nvGrpSpPr>
          <p:cNvPr id="120852" name="Group 125"/>
          <p:cNvGrpSpPr>
            <a:grpSpLocks/>
          </p:cNvGrpSpPr>
          <p:nvPr/>
        </p:nvGrpSpPr>
        <p:grpSpPr bwMode="auto">
          <a:xfrm>
            <a:off x="4662488" y="3481388"/>
            <a:ext cx="1031875" cy="457200"/>
            <a:chOff x="3745" y="2537"/>
            <a:chExt cx="650" cy="288"/>
          </a:xfrm>
        </p:grpSpPr>
        <p:sp>
          <p:nvSpPr>
            <p:cNvPr id="120889" name="Rectangle 126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890" name="Text Box 127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SMTP</a:t>
              </a:r>
            </a:p>
          </p:txBody>
        </p:sp>
      </p:grpSp>
      <p:grpSp>
        <p:nvGrpSpPr>
          <p:cNvPr id="120884" name="Group 353"/>
          <p:cNvGrpSpPr>
            <a:grpSpLocks/>
          </p:cNvGrpSpPr>
          <p:nvPr/>
        </p:nvGrpSpPr>
        <p:grpSpPr bwMode="auto">
          <a:xfrm>
            <a:off x="5716588" y="1631950"/>
            <a:ext cx="890588" cy="828675"/>
            <a:chOff x="-44" y="1473"/>
            <a:chExt cx="981" cy="1105"/>
          </a:xfrm>
        </p:grpSpPr>
        <p:pic>
          <p:nvPicPr>
            <p:cNvPr id="120887" name="Picture 35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88" name="Freeform 35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885" name="Rectangle 115"/>
          <p:cNvSpPr>
            <a:spLocks noChangeArrowheads="1"/>
          </p:cNvSpPr>
          <p:nvPr/>
        </p:nvSpPr>
        <p:spPr bwMode="auto">
          <a:xfrm>
            <a:off x="5753101" y="1447800"/>
            <a:ext cx="604838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0886" name="Text Box 116"/>
          <p:cNvSpPr txBox="1">
            <a:spLocks noChangeArrowheads="1"/>
          </p:cNvSpPr>
          <p:nvPr/>
        </p:nvSpPr>
        <p:spPr bwMode="auto">
          <a:xfrm>
            <a:off x="5694363" y="1406525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0879" name="Group 425"/>
          <p:cNvGrpSpPr>
            <a:grpSpLocks/>
          </p:cNvGrpSpPr>
          <p:nvPr/>
        </p:nvGrpSpPr>
        <p:grpSpPr bwMode="auto">
          <a:xfrm>
            <a:off x="7753351" y="2447925"/>
            <a:ext cx="890588" cy="828675"/>
            <a:chOff x="-44" y="1473"/>
            <a:chExt cx="981" cy="1105"/>
          </a:xfrm>
        </p:grpSpPr>
        <p:pic>
          <p:nvPicPr>
            <p:cNvPr id="120882" name="Picture 426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83" name="Freeform 4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880" name="Rectangle 115"/>
          <p:cNvSpPr>
            <a:spLocks noChangeArrowheads="1"/>
          </p:cNvSpPr>
          <p:nvPr/>
        </p:nvSpPr>
        <p:spPr bwMode="auto">
          <a:xfrm>
            <a:off x="7789864" y="2263775"/>
            <a:ext cx="604838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0881" name="Text Box 116"/>
          <p:cNvSpPr txBox="1">
            <a:spLocks noChangeArrowheads="1"/>
          </p:cNvSpPr>
          <p:nvPr/>
        </p:nvSpPr>
        <p:spPr bwMode="auto">
          <a:xfrm>
            <a:off x="7731126" y="2222500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0874" name="Group 431"/>
          <p:cNvGrpSpPr>
            <a:grpSpLocks/>
          </p:cNvGrpSpPr>
          <p:nvPr/>
        </p:nvGrpSpPr>
        <p:grpSpPr bwMode="auto">
          <a:xfrm>
            <a:off x="8089901" y="3209925"/>
            <a:ext cx="890588" cy="828675"/>
            <a:chOff x="-44" y="1473"/>
            <a:chExt cx="981" cy="1105"/>
          </a:xfrm>
        </p:grpSpPr>
        <p:pic>
          <p:nvPicPr>
            <p:cNvPr id="120877" name="Picture 432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78" name="Freeform 4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875" name="Rectangle 115"/>
          <p:cNvSpPr>
            <a:spLocks noChangeArrowheads="1"/>
          </p:cNvSpPr>
          <p:nvPr/>
        </p:nvSpPr>
        <p:spPr bwMode="auto">
          <a:xfrm>
            <a:off x="8126414" y="3025775"/>
            <a:ext cx="604838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0876" name="Text Box 116"/>
          <p:cNvSpPr txBox="1">
            <a:spLocks noChangeArrowheads="1"/>
          </p:cNvSpPr>
          <p:nvPr/>
        </p:nvSpPr>
        <p:spPr bwMode="auto">
          <a:xfrm>
            <a:off x="8067676" y="2984500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0869" name="Group 437"/>
          <p:cNvGrpSpPr>
            <a:grpSpLocks/>
          </p:cNvGrpSpPr>
          <p:nvPr/>
        </p:nvGrpSpPr>
        <p:grpSpPr bwMode="auto">
          <a:xfrm>
            <a:off x="7958138" y="4257675"/>
            <a:ext cx="890588" cy="828675"/>
            <a:chOff x="-44" y="1473"/>
            <a:chExt cx="981" cy="1105"/>
          </a:xfrm>
        </p:grpSpPr>
        <p:pic>
          <p:nvPicPr>
            <p:cNvPr id="120872" name="Picture 43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73" name="Freeform 43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870" name="Rectangle 115"/>
          <p:cNvSpPr>
            <a:spLocks noChangeArrowheads="1"/>
          </p:cNvSpPr>
          <p:nvPr/>
        </p:nvSpPr>
        <p:spPr bwMode="auto">
          <a:xfrm>
            <a:off x="7994651" y="4073525"/>
            <a:ext cx="604838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0871" name="Text Box 116"/>
          <p:cNvSpPr txBox="1">
            <a:spLocks noChangeArrowheads="1"/>
          </p:cNvSpPr>
          <p:nvPr/>
        </p:nvSpPr>
        <p:spPr bwMode="auto">
          <a:xfrm>
            <a:off x="7935913" y="4032250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0864" name="Group 443"/>
          <p:cNvGrpSpPr>
            <a:grpSpLocks/>
          </p:cNvGrpSpPr>
          <p:nvPr/>
        </p:nvGrpSpPr>
        <p:grpSpPr bwMode="auto">
          <a:xfrm>
            <a:off x="5346701" y="5695950"/>
            <a:ext cx="890588" cy="828675"/>
            <a:chOff x="-44" y="1473"/>
            <a:chExt cx="981" cy="1105"/>
          </a:xfrm>
        </p:grpSpPr>
        <p:pic>
          <p:nvPicPr>
            <p:cNvPr id="120867" name="Picture 44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68" name="Freeform 4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865" name="Rectangle 115"/>
          <p:cNvSpPr>
            <a:spLocks noChangeArrowheads="1"/>
          </p:cNvSpPr>
          <p:nvPr/>
        </p:nvSpPr>
        <p:spPr bwMode="auto">
          <a:xfrm>
            <a:off x="5383214" y="5511800"/>
            <a:ext cx="604838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0866" name="Text Box 116"/>
          <p:cNvSpPr txBox="1">
            <a:spLocks noChangeArrowheads="1"/>
          </p:cNvSpPr>
          <p:nvPr/>
        </p:nvSpPr>
        <p:spPr bwMode="auto">
          <a:xfrm>
            <a:off x="5324476" y="5470525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0859" name="Group 449"/>
          <p:cNvGrpSpPr>
            <a:grpSpLocks/>
          </p:cNvGrpSpPr>
          <p:nvPr/>
        </p:nvGrpSpPr>
        <p:grpSpPr bwMode="auto">
          <a:xfrm>
            <a:off x="6075363" y="5076825"/>
            <a:ext cx="890588" cy="828675"/>
            <a:chOff x="-44" y="1473"/>
            <a:chExt cx="981" cy="1105"/>
          </a:xfrm>
        </p:grpSpPr>
        <p:pic>
          <p:nvPicPr>
            <p:cNvPr id="120862" name="Picture 45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63" name="Freeform 45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860" name="Rectangle 115"/>
          <p:cNvSpPr>
            <a:spLocks noChangeArrowheads="1"/>
          </p:cNvSpPr>
          <p:nvPr/>
        </p:nvSpPr>
        <p:spPr bwMode="auto">
          <a:xfrm>
            <a:off x="6111876" y="4892675"/>
            <a:ext cx="604838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0861" name="Text Box 116"/>
          <p:cNvSpPr txBox="1">
            <a:spLocks noChangeArrowheads="1"/>
          </p:cNvSpPr>
          <p:nvPr/>
        </p:nvSpPr>
        <p:spPr bwMode="auto">
          <a:xfrm>
            <a:off x="6053138" y="4851400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1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  <p:bldP spid="120844" grpId="0" animBg="1"/>
      <p:bldP spid="120848" grpId="0" animBg="1"/>
      <p:bldP spid="120849" grpId="0" animBg="1"/>
      <p:bldP spid="120885" grpId="0" animBg="1"/>
      <p:bldP spid="120886" grpId="0"/>
      <p:bldP spid="120880" grpId="0" animBg="1"/>
      <p:bldP spid="120881" grpId="0"/>
      <p:bldP spid="120875" grpId="0" animBg="1"/>
      <p:bldP spid="120876" grpId="0"/>
      <p:bldP spid="120870" grpId="0" animBg="1"/>
      <p:bldP spid="120871" grpId="0"/>
      <p:bldP spid="120865" grpId="0" animBg="1"/>
      <p:bldP spid="120866" grpId="0"/>
      <p:bldP spid="120860" grpId="0" animBg="1"/>
      <p:bldP spid="1208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222250"/>
            <a:ext cx="7772400" cy="88265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Electronic Mail: Mail Servers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12288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98588"/>
            <a:ext cx="4186311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Mail Servers:</a:t>
            </a:r>
          </a:p>
          <a:p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mailbox</a:t>
            </a:r>
            <a:r>
              <a:rPr lang="en-US" altLang="en-US" sz="2400" dirty="0">
                <a:latin typeface="Calibri"/>
                <a:ea typeface="ＭＳ Ｐゴシック" charset="-128"/>
              </a:rPr>
              <a:t> contains incoming messages for user</a:t>
            </a:r>
          </a:p>
          <a:p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message queue</a:t>
            </a:r>
            <a:r>
              <a:rPr lang="en-US" altLang="en-US" sz="2400" dirty="0">
                <a:latin typeface="Calibri"/>
                <a:ea typeface="ＭＳ Ｐゴシック" charset="-128"/>
              </a:rPr>
              <a:t> of outgoing (to be sent) mail messages</a:t>
            </a:r>
          </a:p>
          <a:p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SMTP protocol</a:t>
            </a:r>
            <a:r>
              <a:rPr lang="en-US" altLang="en-US" sz="2400" dirty="0">
                <a:latin typeface="Calibri"/>
                <a:ea typeface="ＭＳ Ｐゴシック" charset="-128"/>
              </a:rPr>
              <a:t> between mail servers to send email messages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client: sending mail server</a:t>
            </a:r>
          </a:p>
          <a:p>
            <a:pPr lvl="1"/>
            <a:r>
              <a:rPr lang="en-US" altLang="ja-JP" dirty="0">
                <a:latin typeface="Calibri"/>
                <a:ea typeface="ＭＳ Ｐゴシック" charset="-128"/>
              </a:rPr>
              <a:t>“server”: receiving mail server</a:t>
            </a:r>
            <a:endParaRPr lang="en-US" altLang="en-US" dirty="0">
              <a:latin typeface="Calibri"/>
              <a:ea typeface="ＭＳ Ｐゴシック" charset="-128"/>
            </a:endParaRPr>
          </a:p>
        </p:txBody>
      </p:sp>
      <p:pic>
        <p:nvPicPr>
          <p:cNvPr id="122885" name="Picture 15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8826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886" name="Group 271"/>
          <p:cNvGrpSpPr>
            <a:grpSpLocks/>
          </p:cNvGrpSpPr>
          <p:nvPr/>
        </p:nvGrpSpPr>
        <p:grpSpPr bwMode="auto">
          <a:xfrm>
            <a:off x="6899275" y="2787650"/>
            <a:ext cx="477838" cy="715963"/>
            <a:chOff x="4140" y="429"/>
            <a:chExt cx="1425" cy="2396"/>
          </a:xfrm>
        </p:grpSpPr>
        <p:sp>
          <p:nvSpPr>
            <p:cNvPr id="123049" name="Freeform 27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50" name="Rectangle 273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51" name="Freeform 27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52" name="Freeform 27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53" name="Rectangle 276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3054" name="Group 27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3079" name="AutoShape 278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80" name="AutoShape 279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55" name="Rectangle 280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3056" name="Group 28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3077" name="AutoShape 28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78" name="AutoShape 283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57" name="Rectangle 284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58" name="Rectangle 285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3059" name="Group 28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3075" name="AutoShape 287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76" name="AutoShape 288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60" name="Freeform 28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3061" name="Group 29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3073" name="AutoShape 291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74" name="AutoShape 292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62" name="Rectangle 293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63" name="Freeform 29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64" name="Freeform 29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65" name="Oval 296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66" name="Freeform 29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67" name="AutoShape 298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68" name="AutoShape 299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69" name="Oval 300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70" name="Oval 301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71" name="Oval 302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72" name="Rectangle 303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887" name="Group 304"/>
          <p:cNvGrpSpPr>
            <a:grpSpLocks/>
          </p:cNvGrpSpPr>
          <p:nvPr/>
        </p:nvGrpSpPr>
        <p:grpSpPr bwMode="auto">
          <a:xfrm>
            <a:off x="4906963" y="4181475"/>
            <a:ext cx="477837" cy="715963"/>
            <a:chOff x="4140" y="429"/>
            <a:chExt cx="1425" cy="2396"/>
          </a:xfrm>
        </p:grpSpPr>
        <p:sp>
          <p:nvSpPr>
            <p:cNvPr id="123017" name="Freeform 30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18" name="Rectangle 306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19" name="Freeform 30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20" name="Freeform 30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21" name="Rectangle 309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3022" name="Group 31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3047" name="AutoShape 31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48" name="AutoShape 312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23" name="Rectangle 313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3024" name="Group 31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3045" name="AutoShape 31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46" name="AutoShape 316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25" name="Rectangle 317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26" name="Rectangle 318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3027" name="Group 31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3043" name="AutoShape 320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44" name="AutoShape 321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28" name="Freeform 32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3029" name="Group 32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3041" name="AutoShape 324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42" name="AutoShape 325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30" name="Rectangle 326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31" name="Freeform 32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32" name="Freeform 32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33" name="Oval 329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34" name="Freeform 33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35" name="AutoShape 331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36" name="AutoShape 332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37" name="Oval 333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38" name="Oval 334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39" name="Oval 335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40" name="Rectangle 336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888" name="Group 337"/>
          <p:cNvGrpSpPr>
            <a:grpSpLocks/>
          </p:cNvGrpSpPr>
          <p:nvPr/>
        </p:nvGrpSpPr>
        <p:grpSpPr bwMode="auto">
          <a:xfrm>
            <a:off x="4929188" y="1839913"/>
            <a:ext cx="477837" cy="715962"/>
            <a:chOff x="4140" y="429"/>
            <a:chExt cx="1425" cy="2396"/>
          </a:xfrm>
        </p:grpSpPr>
        <p:sp>
          <p:nvSpPr>
            <p:cNvPr id="122985" name="Freeform 33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86" name="Rectangle 339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87" name="Freeform 34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88" name="Freeform 34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89" name="Rectangle 342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2990" name="Group 34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3015" name="AutoShape 34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16" name="AutoShape 345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2991" name="Rectangle 346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2992" name="Group 34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3013" name="AutoShape 34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14" name="AutoShape 349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2993" name="Rectangle 350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94" name="Rectangle 351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2995" name="Group 35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3011" name="AutoShape 353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12" name="AutoShape 354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2996" name="Freeform 35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2997" name="Group 35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3009" name="AutoShape 357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10" name="AutoShape 358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2998" name="Rectangle 359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99" name="Freeform 36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00" name="Freeform 36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01" name="Oval 362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02" name="Freeform 36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03" name="AutoShape 364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04" name="AutoShape 365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05" name="Oval 366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06" name="Oval 367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07" name="Oval 368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08" name="Rectangle 369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22889" name="Line 9"/>
          <p:cNvSpPr>
            <a:spLocks noChangeShapeType="1"/>
          </p:cNvSpPr>
          <p:nvPr/>
        </p:nvSpPr>
        <p:spPr bwMode="auto">
          <a:xfrm>
            <a:off x="5927725" y="2606675"/>
            <a:ext cx="1123950" cy="7905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2890" name="Group 19"/>
          <p:cNvGrpSpPr>
            <a:grpSpLocks/>
          </p:cNvGrpSpPr>
          <p:nvPr/>
        </p:nvGrpSpPr>
        <p:grpSpPr bwMode="auto">
          <a:xfrm>
            <a:off x="7089775" y="2986088"/>
            <a:ext cx="809625" cy="1049337"/>
            <a:chOff x="4296" y="2627"/>
            <a:chExt cx="510" cy="661"/>
          </a:xfrm>
        </p:grpSpPr>
        <p:sp>
          <p:nvSpPr>
            <p:cNvPr id="122970" name="Rectangle 20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71" name="Text Box 21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72" name="Rectangle 22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73" name="Line 23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74" name="Line 24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75" name="Line 25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76" name="Line 26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77" name="Line 27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78" name="Line 28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79" name="Line 29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80" name="Rectangle 30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81" name="Rectangle 31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82" name="Rectangle 32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83" name="Rectangle 33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84" name="Rectangle 34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891" name="Group 60"/>
          <p:cNvGrpSpPr>
            <a:grpSpLocks/>
          </p:cNvGrpSpPr>
          <p:nvPr/>
        </p:nvGrpSpPr>
        <p:grpSpPr bwMode="auto">
          <a:xfrm>
            <a:off x="5089525" y="4386263"/>
            <a:ext cx="809625" cy="1049337"/>
            <a:chOff x="4296" y="2627"/>
            <a:chExt cx="510" cy="661"/>
          </a:xfrm>
        </p:grpSpPr>
        <p:sp>
          <p:nvSpPr>
            <p:cNvPr id="122955" name="Rectangle 61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56" name="Text Box 62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57" name="Rectangle 63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58" name="Line 64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59" name="Line 65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60" name="Line 66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61" name="Line 67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62" name="Line 68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63" name="Line 69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64" name="Line 70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65" name="Rectangle 71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66" name="Rectangle 72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67" name="Rectangle 73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68" name="Rectangle 74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69" name="Rectangle 75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892" name="Group 96"/>
          <p:cNvGrpSpPr>
            <a:grpSpLocks/>
          </p:cNvGrpSpPr>
          <p:nvPr/>
        </p:nvGrpSpPr>
        <p:grpSpPr bwMode="auto">
          <a:xfrm>
            <a:off x="5089525" y="2138363"/>
            <a:ext cx="809625" cy="1049337"/>
            <a:chOff x="4296" y="2627"/>
            <a:chExt cx="510" cy="661"/>
          </a:xfrm>
        </p:grpSpPr>
        <p:sp>
          <p:nvSpPr>
            <p:cNvPr id="122940" name="Rectangle 97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41" name="Text Box 98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42" name="Rectangle 99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43" name="Line 100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44" name="Line 101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45" name="Line 102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46" name="Line 103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47" name="Line 104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48" name="Line 105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49" name="Line 106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50" name="Rectangle 107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51" name="Rectangle 108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52" name="Rectangle 109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53" name="Rectangle 110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54" name="Rectangle 111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22893" name="Line 117"/>
          <p:cNvSpPr>
            <a:spLocks noChangeShapeType="1"/>
          </p:cNvSpPr>
          <p:nvPr/>
        </p:nvSpPr>
        <p:spPr bwMode="auto">
          <a:xfrm flipV="1">
            <a:off x="5927725" y="3730625"/>
            <a:ext cx="1123950" cy="10858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894" name="Line 118"/>
          <p:cNvSpPr>
            <a:spLocks noChangeShapeType="1"/>
          </p:cNvSpPr>
          <p:nvPr/>
        </p:nvSpPr>
        <p:spPr bwMode="auto">
          <a:xfrm flipH="1" flipV="1">
            <a:off x="5184775" y="3206750"/>
            <a:ext cx="0" cy="12477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2895" name="Group 119"/>
          <p:cNvGrpSpPr>
            <a:grpSpLocks/>
          </p:cNvGrpSpPr>
          <p:nvPr/>
        </p:nvGrpSpPr>
        <p:grpSpPr bwMode="auto">
          <a:xfrm>
            <a:off x="6024563" y="4024313"/>
            <a:ext cx="1031875" cy="457200"/>
            <a:chOff x="3745" y="2537"/>
            <a:chExt cx="650" cy="288"/>
          </a:xfrm>
        </p:grpSpPr>
        <p:sp>
          <p:nvSpPr>
            <p:cNvPr id="122938" name="Rectangle 120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39" name="Text Box 121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SMTP</a:t>
              </a:r>
            </a:p>
          </p:txBody>
        </p:sp>
      </p:grpSp>
      <p:grpSp>
        <p:nvGrpSpPr>
          <p:cNvPr id="122896" name="Group 122"/>
          <p:cNvGrpSpPr>
            <a:grpSpLocks/>
          </p:cNvGrpSpPr>
          <p:nvPr/>
        </p:nvGrpSpPr>
        <p:grpSpPr bwMode="auto">
          <a:xfrm>
            <a:off x="5986463" y="2767013"/>
            <a:ext cx="1031875" cy="457200"/>
            <a:chOff x="3745" y="2537"/>
            <a:chExt cx="650" cy="288"/>
          </a:xfrm>
        </p:grpSpPr>
        <p:sp>
          <p:nvSpPr>
            <p:cNvPr id="122936" name="Rectangle 123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37" name="Text Box 124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SMTP</a:t>
              </a:r>
            </a:p>
          </p:txBody>
        </p:sp>
      </p:grpSp>
      <p:grpSp>
        <p:nvGrpSpPr>
          <p:cNvPr id="122897" name="Group 125"/>
          <p:cNvGrpSpPr>
            <a:grpSpLocks/>
          </p:cNvGrpSpPr>
          <p:nvPr/>
        </p:nvGrpSpPr>
        <p:grpSpPr bwMode="auto">
          <a:xfrm>
            <a:off x="4662488" y="3481388"/>
            <a:ext cx="1031875" cy="457200"/>
            <a:chOff x="3745" y="2537"/>
            <a:chExt cx="650" cy="288"/>
          </a:xfrm>
        </p:grpSpPr>
        <p:sp>
          <p:nvSpPr>
            <p:cNvPr id="122934" name="Rectangle 126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35" name="Text Box 127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SMTP</a:t>
              </a:r>
            </a:p>
          </p:txBody>
        </p:sp>
      </p:grpSp>
      <p:grpSp>
        <p:nvGrpSpPr>
          <p:cNvPr id="122898" name="Group 430"/>
          <p:cNvGrpSpPr>
            <a:grpSpLocks/>
          </p:cNvGrpSpPr>
          <p:nvPr/>
        </p:nvGrpSpPr>
        <p:grpSpPr bwMode="auto">
          <a:xfrm>
            <a:off x="5694363" y="1406525"/>
            <a:ext cx="912812" cy="1054100"/>
            <a:chOff x="3574" y="550"/>
            <a:chExt cx="575" cy="664"/>
          </a:xfrm>
        </p:grpSpPr>
        <p:grpSp>
          <p:nvGrpSpPr>
            <p:cNvPr id="122929" name="Group 431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22932" name="Picture 43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33" name="Freeform 43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930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31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899" name="Group 436"/>
          <p:cNvGrpSpPr>
            <a:grpSpLocks/>
          </p:cNvGrpSpPr>
          <p:nvPr/>
        </p:nvGrpSpPr>
        <p:grpSpPr bwMode="auto">
          <a:xfrm>
            <a:off x="7731125" y="2222500"/>
            <a:ext cx="912813" cy="1054100"/>
            <a:chOff x="3574" y="550"/>
            <a:chExt cx="575" cy="664"/>
          </a:xfrm>
        </p:grpSpPr>
        <p:grpSp>
          <p:nvGrpSpPr>
            <p:cNvPr id="122924" name="Group 437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22927" name="Picture 4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28" name="Freeform 43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925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26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900" name="Group 442"/>
          <p:cNvGrpSpPr>
            <a:grpSpLocks/>
          </p:cNvGrpSpPr>
          <p:nvPr/>
        </p:nvGrpSpPr>
        <p:grpSpPr bwMode="auto">
          <a:xfrm>
            <a:off x="8067675" y="2984500"/>
            <a:ext cx="912813" cy="1054100"/>
            <a:chOff x="3574" y="550"/>
            <a:chExt cx="575" cy="664"/>
          </a:xfrm>
        </p:grpSpPr>
        <p:grpSp>
          <p:nvGrpSpPr>
            <p:cNvPr id="122919" name="Group 443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22922" name="Picture 44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23" name="Freeform 44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920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21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901" name="Group 448"/>
          <p:cNvGrpSpPr>
            <a:grpSpLocks/>
          </p:cNvGrpSpPr>
          <p:nvPr/>
        </p:nvGrpSpPr>
        <p:grpSpPr bwMode="auto">
          <a:xfrm>
            <a:off x="7935913" y="4032250"/>
            <a:ext cx="912812" cy="1054100"/>
            <a:chOff x="3574" y="550"/>
            <a:chExt cx="575" cy="664"/>
          </a:xfrm>
        </p:grpSpPr>
        <p:grpSp>
          <p:nvGrpSpPr>
            <p:cNvPr id="122914" name="Group 449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22917" name="Picture 4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18" name="Freeform 4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915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16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902" name="Group 454"/>
          <p:cNvGrpSpPr>
            <a:grpSpLocks/>
          </p:cNvGrpSpPr>
          <p:nvPr/>
        </p:nvGrpSpPr>
        <p:grpSpPr bwMode="auto">
          <a:xfrm>
            <a:off x="5324475" y="5470525"/>
            <a:ext cx="912813" cy="1054100"/>
            <a:chOff x="3574" y="550"/>
            <a:chExt cx="575" cy="664"/>
          </a:xfrm>
        </p:grpSpPr>
        <p:grpSp>
          <p:nvGrpSpPr>
            <p:cNvPr id="122909" name="Group 455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22912" name="Picture 45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13" name="Freeform 45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910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11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903" name="Group 460"/>
          <p:cNvGrpSpPr>
            <a:grpSpLocks/>
          </p:cNvGrpSpPr>
          <p:nvPr/>
        </p:nvGrpSpPr>
        <p:grpSpPr bwMode="auto">
          <a:xfrm>
            <a:off x="6053138" y="4851400"/>
            <a:ext cx="912812" cy="1054100"/>
            <a:chOff x="3574" y="550"/>
            <a:chExt cx="575" cy="664"/>
          </a:xfrm>
        </p:grpSpPr>
        <p:grpSp>
          <p:nvGrpSpPr>
            <p:cNvPr id="122904" name="Group 461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22907" name="Picture 46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08" name="Freeform 46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905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06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01" name="Rectangle 280"/>
          <p:cNvSpPr>
            <a:spLocks noChangeArrowheads="1"/>
          </p:cNvSpPr>
          <p:nvPr/>
        </p:nvSpPr>
        <p:spPr bwMode="auto">
          <a:xfrm>
            <a:off x="6962775" y="628650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02" name="Group 279"/>
          <p:cNvGrpSpPr>
            <a:grpSpLocks/>
          </p:cNvGrpSpPr>
          <p:nvPr/>
        </p:nvGrpSpPr>
        <p:grpSpPr bwMode="auto">
          <a:xfrm>
            <a:off x="7059613" y="576263"/>
            <a:ext cx="1736725" cy="955675"/>
            <a:chOff x="4458" y="3335"/>
            <a:chExt cx="1094" cy="602"/>
          </a:xfrm>
        </p:grpSpPr>
        <p:sp>
          <p:nvSpPr>
            <p:cNvPr id="203" name="Text Box 263"/>
            <p:cNvSpPr txBox="1">
              <a:spLocks noChangeArrowheads="1"/>
            </p:cNvSpPr>
            <p:nvPr/>
          </p:nvSpPr>
          <p:spPr bwMode="auto">
            <a:xfrm>
              <a:off x="4680" y="3725"/>
              <a:ext cx="8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 mailbox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204" name="Group 278"/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207" name="Rectangle 264"/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08" name="Line 265"/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Line 266"/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Line 267"/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Line 268"/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Line 269"/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Line 270"/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Line 271"/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5" name="Rectangle 272"/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6" name="Text Box 277"/>
            <p:cNvSpPr txBox="1">
              <a:spLocks noChangeArrowheads="1"/>
            </p:cNvSpPr>
            <p:nvPr/>
          </p:nvSpPr>
          <p:spPr bwMode="auto">
            <a:xfrm>
              <a:off x="4526" y="3335"/>
              <a:ext cx="102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outgoing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message queue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93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34950"/>
            <a:ext cx="7772400" cy="95885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Electronic Mail: SMTP </a:t>
            </a:r>
            <a:r>
              <a:rPr lang="en-US" altLang="en-US" sz="3600" dirty="0">
                <a:latin typeface="Calibri Light"/>
                <a:ea typeface="ＭＳ Ｐゴシック" charset="-128"/>
              </a:rPr>
              <a:t>[RFC 2821]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sp>
        <p:nvSpPr>
          <p:cNvPr id="12493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88963" y="1422400"/>
            <a:ext cx="7629525" cy="4648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altLang="en-US" dirty="0">
                <a:latin typeface="Calibri"/>
                <a:ea typeface="ＭＳ Ｐゴシック" charset="-128"/>
              </a:rPr>
              <a:t>uses TCP to reliably transfer email message from client to server, port 25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direct transfer: sending server to receiving server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three phases of transfer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handshaking (greeting)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transfer of messages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closure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command/response interaction (like </a:t>
            </a:r>
            <a:r>
              <a:rPr lang="en-US" altLang="en-US" sz="2400" dirty="0">
                <a:latin typeface="Calibri"/>
                <a:ea typeface="ＭＳ Ｐゴシック" charset="-128"/>
              </a:rPr>
              <a:t>HTTP</a:t>
            </a:r>
            <a:r>
              <a:rPr lang="en-US" altLang="en-US" dirty="0">
                <a:latin typeface="Calibri"/>
                <a:ea typeface="ＭＳ Ｐゴシック" charset="-128"/>
              </a:rPr>
              <a:t>)</a:t>
            </a:r>
            <a:endParaRPr lang="en-US" altLang="en-US" dirty="0">
              <a:solidFill>
                <a:schemeClr val="accent2"/>
              </a:solidFill>
              <a:latin typeface="Calibri"/>
              <a:ea typeface="ＭＳ Ｐゴシック" charset="-128"/>
            </a:endParaRPr>
          </a:p>
          <a:p>
            <a:pPr lvl="1"/>
            <a:r>
              <a:rPr lang="en-US" altLang="en-US" dirty="0">
                <a:solidFill>
                  <a:srgbClr val="000099"/>
                </a:solidFill>
                <a:latin typeface="Calibri"/>
                <a:ea typeface="ＭＳ Ｐゴシック" charset="-128"/>
              </a:rPr>
              <a:t>commands:</a:t>
            </a:r>
            <a:r>
              <a:rPr lang="en-US" altLang="en-US" dirty="0">
                <a:latin typeface="Calibri"/>
                <a:ea typeface="ＭＳ Ｐゴシック" charset="-128"/>
              </a:rPr>
              <a:t> ASCII text</a:t>
            </a:r>
          </a:p>
          <a:p>
            <a:pPr lvl="1"/>
            <a:r>
              <a:rPr lang="en-US" altLang="en-US" dirty="0">
                <a:solidFill>
                  <a:srgbClr val="000099"/>
                </a:solidFill>
                <a:latin typeface="Calibri"/>
                <a:ea typeface="ＭＳ Ｐゴシック" charset="-128"/>
              </a:rPr>
              <a:t>response:</a:t>
            </a:r>
            <a:r>
              <a:rPr lang="en-US" altLang="en-US" dirty="0">
                <a:latin typeface="Calibri"/>
                <a:ea typeface="ＭＳ Ｐゴシック" charset="-128"/>
              </a:rPr>
              <a:t> status code and phrase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messages must be in 7-bit ASCII</a:t>
            </a:r>
            <a:endParaRPr lang="en-US" altLang="en-US" sz="3200" dirty="0">
              <a:latin typeface="Calibri"/>
              <a:ea typeface="ＭＳ Ｐゴシック" charset="-128"/>
            </a:endParaRPr>
          </a:p>
          <a:p>
            <a:pPr lvl="1"/>
            <a:endParaRPr lang="en-US" altLang="en-US" sz="2000" dirty="0">
              <a:latin typeface="Calibri"/>
              <a:ea typeface="ＭＳ Ｐゴシック" charset="-128"/>
            </a:endParaRPr>
          </a:p>
        </p:txBody>
      </p:sp>
      <p:pic>
        <p:nvPicPr>
          <p:cNvPr id="124931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9429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7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3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2225"/>
            <a:ext cx="8235950" cy="114300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Scenario: Alice sends message to Bob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sp>
        <p:nvSpPr>
          <p:cNvPr id="12698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371600"/>
            <a:ext cx="3810000" cy="3219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200" dirty="0">
                <a:latin typeface="Calibri"/>
                <a:ea typeface="ＭＳ Ｐゴシック" charset="-128"/>
              </a:rPr>
              <a:t>1) Alice uses </a:t>
            </a:r>
            <a:r>
              <a:rPr lang="en-US" altLang="en-US" sz="2200" dirty="0" err="1">
                <a:latin typeface="Calibri"/>
                <a:ea typeface="ＭＳ Ｐゴシック" charset="-128"/>
              </a:rPr>
              <a:t>UA to</a:t>
            </a:r>
            <a:r>
              <a:rPr lang="en-US" altLang="en-US" sz="2200" dirty="0">
                <a:latin typeface="Calibri"/>
                <a:ea typeface="ＭＳ Ｐゴシック" charset="-128"/>
              </a:rPr>
              <a:t> compose message </a:t>
            </a:r>
            <a:r>
              <a:rPr lang="ja-JP" altLang="en-US" sz="2200" dirty="0">
                <a:latin typeface="Calibri"/>
                <a:ea typeface="ＭＳ Ｐゴシック" charset="-128"/>
              </a:rPr>
              <a:t>“</a:t>
            </a:r>
            <a:r>
              <a:rPr lang="en-US" altLang="ja-JP" sz="2200" dirty="0">
                <a:latin typeface="Calibri"/>
                <a:ea typeface="ＭＳ Ｐゴシック" charset="-128"/>
              </a:rPr>
              <a:t>to</a:t>
            </a:r>
            <a:r>
              <a:rPr lang="ja-JP" altLang="en-US" sz="2200" dirty="0">
                <a:latin typeface="Calibri"/>
                <a:ea typeface="ＭＳ Ｐゴシック" charset="-128"/>
              </a:rPr>
              <a:t>”</a:t>
            </a:r>
            <a:r>
              <a:rPr lang="en-US" altLang="ja-JP" sz="2200" dirty="0">
                <a:latin typeface="Calibri"/>
                <a:ea typeface="ＭＳ Ｐゴシック" charset="-128"/>
              </a:rPr>
              <a:t> bob@someschool.edu</a:t>
            </a:r>
          </a:p>
          <a:p>
            <a:pPr>
              <a:buFont typeface="Wingdings" charset="2"/>
              <a:buNone/>
            </a:pPr>
            <a:r>
              <a:rPr lang="en-US" altLang="en-US" sz="2200" dirty="0">
                <a:latin typeface="Calibri"/>
                <a:ea typeface="ＭＳ Ｐゴシック" charset="-128"/>
              </a:rPr>
              <a:t>2) Alice</a:t>
            </a:r>
            <a:r>
              <a:rPr lang="ja-JP" altLang="en-US" sz="2200" dirty="0">
                <a:latin typeface="Calibri"/>
                <a:ea typeface="ＭＳ Ｐゴシック" charset="-128"/>
              </a:rPr>
              <a:t>’</a:t>
            </a:r>
            <a:r>
              <a:rPr lang="en-US" altLang="ja-JP" sz="2200" dirty="0">
                <a:latin typeface="Calibri"/>
                <a:ea typeface="ＭＳ Ｐゴシック" charset="-128"/>
              </a:rPr>
              <a:t>s UA sends message to her mail server; message placed in message queue</a:t>
            </a:r>
          </a:p>
          <a:p>
            <a:pPr>
              <a:buFont typeface="Wingdings" charset="2"/>
              <a:buNone/>
            </a:pPr>
            <a:r>
              <a:rPr lang="en-US" altLang="en-US" sz="2200" dirty="0">
                <a:latin typeface="Calibri"/>
                <a:ea typeface="ＭＳ Ｐゴシック" charset="-128"/>
              </a:rPr>
              <a:t>3) client side of SMTP opens TCP connection with Bob</a:t>
            </a:r>
            <a:r>
              <a:rPr lang="ja-JP" altLang="en-US" sz="2200" dirty="0">
                <a:latin typeface="Calibri"/>
                <a:ea typeface="ＭＳ Ｐゴシック" charset="-128"/>
              </a:rPr>
              <a:t>’</a:t>
            </a:r>
            <a:r>
              <a:rPr lang="en-US" altLang="ja-JP" sz="2200" dirty="0">
                <a:latin typeface="Calibri"/>
                <a:ea typeface="ＭＳ Ｐゴシック" charset="-128"/>
              </a:rPr>
              <a:t>s mail server</a:t>
            </a:r>
            <a:endParaRPr lang="en-US" altLang="en-US" sz="2200" dirty="0">
              <a:latin typeface="Calibri"/>
              <a:ea typeface="ＭＳ Ｐゴシック" charset="-128"/>
            </a:endParaRPr>
          </a:p>
        </p:txBody>
      </p:sp>
      <p:sp>
        <p:nvSpPr>
          <p:cNvPr id="12698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08500" y="1335088"/>
            <a:ext cx="3810000" cy="32686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200" dirty="0">
                <a:latin typeface="Calibri"/>
                <a:ea typeface="ＭＳ Ｐゴシック" charset="-128"/>
              </a:rPr>
              <a:t>4) SMTP client sends Alice’</a:t>
            </a:r>
            <a:r>
              <a:rPr lang="en-US" altLang="ja-JP" sz="2200" dirty="0">
                <a:latin typeface="Calibri"/>
                <a:ea typeface="ＭＳ Ｐゴシック" charset="-128"/>
              </a:rPr>
              <a:t>s message over the TCP connection</a:t>
            </a:r>
          </a:p>
          <a:p>
            <a:pPr>
              <a:buFont typeface="Wingdings" charset="2"/>
              <a:buNone/>
            </a:pPr>
            <a:r>
              <a:rPr lang="en-US" altLang="en-US" sz="2200" dirty="0">
                <a:latin typeface="Calibri"/>
                <a:ea typeface="ＭＳ Ｐゴシック" charset="-128"/>
              </a:rPr>
              <a:t>5) Bob’</a:t>
            </a:r>
            <a:r>
              <a:rPr lang="en-US" altLang="ja-JP" sz="2200" dirty="0">
                <a:latin typeface="Calibri"/>
                <a:ea typeface="ＭＳ Ｐゴシック" charset="-128"/>
              </a:rPr>
              <a:t>s mail server places the message in Bob’s mailbox</a:t>
            </a:r>
          </a:p>
          <a:p>
            <a:pPr>
              <a:buFont typeface="Wingdings" charset="2"/>
              <a:buNone/>
            </a:pPr>
            <a:r>
              <a:rPr lang="en-US" altLang="en-US" sz="2200" dirty="0">
                <a:latin typeface="Calibri"/>
                <a:ea typeface="ＭＳ Ｐゴシック" charset="-128"/>
              </a:rPr>
              <a:t>6) Bob invokes his user agent to read message</a:t>
            </a:r>
          </a:p>
          <a:p>
            <a:pPr>
              <a:buFont typeface="Wingdings" charset="2"/>
              <a:buNone/>
            </a:pPr>
            <a:endParaRPr lang="en-US" altLang="en-US" sz="2200" dirty="0">
              <a:latin typeface="Calibri"/>
              <a:ea typeface="ＭＳ Ｐゴシック" charset="-128"/>
            </a:endParaRPr>
          </a:p>
        </p:txBody>
      </p:sp>
      <p:grpSp>
        <p:nvGrpSpPr>
          <p:cNvPr id="127101" name="Group 164"/>
          <p:cNvGrpSpPr>
            <a:grpSpLocks/>
          </p:cNvGrpSpPr>
          <p:nvPr/>
        </p:nvGrpSpPr>
        <p:grpSpPr bwMode="auto">
          <a:xfrm>
            <a:off x="1165225" y="5106988"/>
            <a:ext cx="890588" cy="828675"/>
            <a:chOff x="-44" y="1473"/>
            <a:chExt cx="981" cy="1105"/>
          </a:xfrm>
        </p:grpSpPr>
        <p:pic>
          <p:nvPicPr>
            <p:cNvPr id="127104" name="Picture 16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105" name="Freeform 1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7102" name="Rectangle 115"/>
          <p:cNvSpPr>
            <a:spLocks noChangeArrowheads="1"/>
          </p:cNvSpPr>
          <p:nvPr/>
        </p:nvSpPr>
        <p:spPr bwMode="auto">
          <a:xfrm>
            <a:off x="1201738" y="4922838"/>
            <a:ext cx="604838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7103" name="Text Box 116"/>
          <p:cNvSpPr txBox="1">
            <a:spLocks noChangeArrowheads="1"/>
          </p:cNvSpPr>
          <p:nvPr/>
        </p:nvSpPr>
        <p:spPr bwMode="auto">
          <a:xfrm>
            <a:off x="1143000" y="4881563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6980" name="Group 130"/>
          <p:cNvGrpSpPr>
            <a:grpSpLocks/>
          </p:cNvGrpSpPr>
          <p:nvPr/>
        </p:nvGrpSpPr>
        <p:grpSpPr bwMode="auto">
          <a:xfrm>
            <a:off x="4852988" y="4613275"/>
            <a:ext cx="511175" cy="693738"/>
            <a:chOff x="4140" y="429"/>
            <a:chExt cx="1425" cy="2396"/>
          </a:xfrm>
        </p:grpSpPr>
        <p:sp>
          <p:nvSpPr>
            <p:cNvPr id="127069" name="Freeform 13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70" name="Rectangle 132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71" name="Freeform 13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72" name="Freeform 13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73" name="Rectangle 135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7074" name="Group 13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7099" name="AutoShape 137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100" name="AutoShape 138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75" name="Rectangle 139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7076" name="Group 14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7097" name="AutoShape 14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098" name="AutoShape 142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77" name="Rectangle 143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78" name="Rectangle 144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7079" name="Group 14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7095" name="AutoShape 146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096" name="AutoShape 14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80" name="Freeform 14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7081" name="Group 14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7093" name="AutoShape 15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094" name="AutoShape 151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82" name="Rectangle 152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83" name="Freeform 15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84" name="Freeform 15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85" name="Oval 155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86" name="Freeform 15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87" name="AutoShape 157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88" name="AutoShape 158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89" name="Oval 159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90" name="Oval 160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91" name="Oval 161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92" name="Rectangle 162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6981" name="Group 97"/>
          <p:cNvGrpSpPr>
            <a:grpSpLocks/>
          </p:cNvGrpSpPr>
          <p:nvPr/>
        </p:nvGrpSpPr>
        <p:grpSpPr bwMode="auto">
          <a:xfrm>
            <a:off x="2674938" y="4668838"/>
            <a:ext cx="511175" cy="693737"/>
            <a:chOff x="4140" y="429"/>
            <a:chExt cx="1425" cy="2396"/>
          </a:xfrm>
        </p:grpSpPr>
        <p:sp>
          <p:nvSpPr>
            <p:cNvPr id="127037" name="Freeform 9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38" name="Rectangle 99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39" name="Freeform 10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40" name="Freeform 10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41" name="Rectangle 102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7042" name="Group 10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7067" name="AutoShape 10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068" name="AutoShape 105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43" name="Rectangle 106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7044" name="Group 10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7065" name="AutoShape 108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066" name="AutoShape 109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45" name="Rectangle 110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46" name="Rectangle 111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7047" name="Group 11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7063" name="AutoShape 113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064" name="AutoShape 11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48" name="Freeform 11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7049" name="Group 11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7061" name="AutoShape 117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062" name="AutoShape 118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50" name="Rectangle 119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51" name="Freeform 12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52" name="Freeform 12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53" name="Oval 122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54" name="Freeform 12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55" name="AutoShape 124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56" name="AutoShape 125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57" name="Oval 126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58" name="Oval 127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59" name="Oval 128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60" name="Rectangle 129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26982" name="Picture 8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801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986" name="Group 20"/>
          <p:cNvGrpSpPr>
            <a:grpSpLocks/>
          </p:cNvGrpSpPr>
          <p:nvPr/>
        </p:nvGrpSpPr>
        <p:grpSpPr bwMode="auto">
          <a:xfrm>
            <a:off x="2808288" y="4956175"/>
            <a:ext cx="809625" cy="1049338"/>
            <a:chOff x="4296" y="2627"/>
            <a:chExt cx="510" cy="661"/>
          </a:xfrm>
        </p:grpSpPr>
        <p:sp>
          <p:nvSpPr>
            <p:cNvPr id="127022" name="Rectangle 21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23" name="Text Box 22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24" name="Rectangle 23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25" name="Line 24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26" name="Line 25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27" name="Line 26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28" name="Line 27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29" name="Line 28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30" name="Line 29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31" name="Line 30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32" name="Rectangle 31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33" name="Rectangle 32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34" name="Rectangle 33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35" name="Rectangle 34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36" name="Rectangle 35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6989" name="Group 48"/>
          <p:cNvGrpSpPr>
            <a:grpSpLocks/>
          </p:cNvGrpSpPr>
          <p:nvPr/>
        </p:nvGrpSpPr>
        <p:grpSpPr bwMode="auto">
          <a:xfrm>
            <a:off x="4999038" y="4902200"/>
            <a:ext cx="809625" cy="1049338"/>
            <a:chOff x="4296" y="2627"/>
            <a:chExt cx="510" cy="661"/>
          </a:xfrm>
        </p:grpSpPr>
        <p:sp>
          <p:nvSpPr>
            <p:cNvPr id="127007" name="Rectangle 49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08" name="Text Box 50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09" name="Rectangle 51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10" name="Line 52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11" name="Line 53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12" name="Line 54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13" name="Line 55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14" name="Line 56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15" name="Line 57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16" name="Line 58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17" name="Rectangle 59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18" name="Rectangle 60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19" name="Rectangle 61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20" name="Rectangle 62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21" name="Rectangle 63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26990" name="Line 69"/>
          <p:cNvSpPr>
            <a:spLocks noChangeShapeType="1"/>
          </p:cNvSpPr>
          <p:nvPr/>
        </p:nvSpPr>
        <p:spPr bwMode="auto">
          <a:xfrm>
            <a:off x="1928813" y="5494338"/>
            <a:ext cx="892175" cy="146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991" name="Line 70"/>
          <p:cNvSpPr>
            <a:spLocks noChangeShapeType="1"/>
          </p:cNvSpPr>
          <p:nvPr/>
        </p:nvSpPr>
        <p:spPr bwMode="auto">
          <a:xfrm>
            <a:off x="3614738" y="5629275"/>
            <a:ext cx="1379537" cy="2190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992" name="Line 71"/>
          <p:cNvSpPr>
            <a:spLocks noChangeShapeType="1"/>
          </p:cNvSpPr>
          <p:nvPr/>
        </p:nvSpPr>
        <p:spPr bwMode="auto">
          <a:xfrm flipV="1">
            <a:off x="5845175" y="5408613"/>
            <a:ext cx="1027113" cy="4270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993" name="Oval 72"/>
          <p:cNvSpPr>
            <a:spLocks noChangeArrowheads="1"/>
          </p:cNvSpPr>
          <p:nvPr/>
        </p:nvSpPr>
        <p:spPr bwMode="auto">
          <a:xfrm>
            <a:off x="1058863" y="49434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94" name="Oval 74"/>
          <p:cNvSpPr>
            <a:spLocks noChangeArrowheads="1"/>
          </p:cNvSpPr>
          <p:nvPr/>
        </p:nvSpPr>
        <p:spPr bwMode="auto">
          <a:xfrm>
            <a:off x="2168525" y="54387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95" name="Oval 75"/>
          <p:cNvSpPr>
            <a:spLocks noChangeArrowheads="1"/>
          </p:cNvSpPr>
          <p:nvPr/>
        </p:nvSpPr>
        <p:spPr bwMode="auto">
          <a:xfrm>
            <a:off x="3040063" y="551815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96" name="Oval 76"/>
          <p:cNvSpPr>
            <a:spLocks noChangeArrowheads="1"/>
          </p:cNvSpPr>
          <p:nvPr/>
        </p:nvSpPr>
        <p:spPr bwMode="auto">
          <a:xfrm>
            <a:off x="4151313" y="56038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97" name="Oval 77"/>
          <p:cNvSpPr>
            <a:spLocks noChangeArrowheads="1"/>
          </p:cNvSpPr>
          <p:nvPr/>
        </p:nvSpPr>
        <p:spPr bwMode="auto">
          <a:xfrm>
            <a:off x="5256213" y="5935663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98" name="Oval 78"/>
          <p:cNvSpPr>
            <a:spLocks noChangeArrowheads="1"/>
          </p:cNvSpPr>
          <p:nvPr/>
        </p:nvSpPr>
        <p:spPr bwMode="auto">
          <a:xfrm>
            <a:off x="6178550" y="550545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6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99" name="Text Box 95"/>
          <p:cNvSpPr txBox="1">
            <a:spLocks noChangeArrowheads="1"/>
          </p:cNvSpPr>
          <p:nvPr/>
        </p:nvSpPr>
        <p:spPr bwMode="auto">
          <a:xfrm>
            <a:off x="2324100" y="6069013"/>
            <a:ext cx="18293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Alice’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 mail server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7000" name="Text Box 96"/>
          <p:cNvSpPr txBox="1">
            <a:spLocks noChangeArrowheads="1"/>
          </p:cNvSpPr>
          <p:nvPr/>
        </p:nvSpPr>
        <p:spPr bwMode="auto">
          <a:xfrm>
            <a:off x="4598988" y="6132513"/>
            <a:ext cx="1741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Bob’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 mail server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7002" name="Group 170"/>
          <p:cNvGrpSpPr>
            <a:grpSpLocks/>
          </p:cNvGrpSpPr>
          <p:nvPr/>
        </p:nvGrpSpPr>
        <p:grpSpPr bwMode="auto">
          <a:xfrm>
            <a:off x="6694488" y="5033963"/>
            <a:ext cx="890587" cy="828675"/>
            <a:chOff x="-44" y="1473"/>
            <a:chExt cx="981" cy="1105"/>
          </a:xfrm>
        </p:grpSpPr>
        <p:pic>
          <p:nvPicPr>
            <p:cNvPr id="127005" name="Picture 17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6" name="Freeform 17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7003" name="Rectangle 115"/>
          <p:cNvSpPr>
            <a:spLocks noChangeArrowheads="1"/>
          </p:cNvSpPr>
          <p:nvPr/>
        </p:nvSpPr>
        <p:spPr bwMode="auto">
          <a:xfrm>
            <a:off x="6731000" y="4849813"/>
            <a:ext cx="604837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7004" name="Text Box 116"/>
          <p:cNvSpPr txBox="1">
            <a:spLocks noChangeArrowheads="1"/>
          </p:cNvSpPr>
          <p:nvPr/>
        </p:nvSpPr>
        <p:spPr bwMode="auto">
          <a:xfrm>
            <a:off x="6672263" y="4808538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5"/>
          <a:srcRect l="2784" t="7488" r="79529" b="51661"/>
          <a:stretch/>
        </p:blipFill>
        <p:spPr>
          <a:xfrm>
            <a:off x="274580" y="4832428"/>
            <a:ext cx="704199" cy="1005905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5"/>
          <a:srcRect l="75203" r="3135" b="51661"/>
          <a:stretch/>
        </p:blipFill>
        <p:spPr>
          <a:xfrm>
            <a:off x="7817167" y="4797423"/>
            <a:ext cx="815938" cy="11260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102" grpId="0" animBg="1"/>
      <p:bldP spid="127103" grpId="0"/>
      <p:bldP spid="126990" grpId="0" animBg="1"/>
      <p:bldP spid="126991" grpId="0" animBg="1"/>
      <p:bldP spid="126992" grpId="0" animBg="1"/>
      <p:bldP spid="126993" grpId="0" animBg="1"/>
      <p:bldP spid="126994" grpId="0" animBg="1"/>
      <p:bldP spid="126995" grpId="0" animBg="1"/>
      <p:bldP spid="126996" grpId="0" animBg="1"/>
      <p:bldP spid="126997" grpId="0" animBg="1"/>
      <p:bldP spid="126998" grpId="0" animBg="1"/>
      <p:bldP spid="126999" grpId="0"/>
      <p:bldP spid="127000" grpId="0"/>
      <p:bldP spid="127003" grpId="0" animBg="1"/>
      <p:bldP spid="12700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1613"/>
            <a:ext cx="7772400" cy="903287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Sample SMTP interaction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pic>
        <p:nvPicPr>
          <p:cNvPr id="129027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54075"/>
            <a:ext cx="5484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Rectangle 3"/>
          <p:cNvSpPr>
            <a:spLocks noChangeArrowheads="1"/>
          </p:cNvSpPr>
          <p:nvPr/>
        </p:nvSpPr>
        <p:spPr bwMode="auto">
          <a:xfrm>
            <a:off x="0" y="1273175"/>
            <a:ext cx="88709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S: 220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hamburger.edu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HELO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crepes.fr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S: 250  Hello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crepes.fr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, pleased to meet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MAIL FROM: &lt;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alice@crepes.fr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&gt;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S: 250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alice@crepes.fr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... Sender ok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RCPT TO: &lt;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bob@hamburger.edu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&gt;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S: 250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bob@hamburger.edu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... Recipient ok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DATA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S: 354 Enter mail, end with "." on a line by itself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Do you like ketchup?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How about pickles?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S: 250 Message accepted for delivery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QUIT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S: 221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hamburger.edu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closing connection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23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7772400" cy="1143000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SMTP: final words</a:t>
            </a:r>
          </a:p>
        </p:txBody>
      </p:sp>
      <p:sp>
        <p:nvSpPr>
          <p:cNvPr id="13312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1650" y="1555750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400" dirty="0">
                <a:latin typeface="Calibri"/>
                <a:ea typeface="ＭＳ Ｐゴシック" charset="-128"/>
              </a:rPr>
              <a:t>SMTP uses persistent connections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SMTP requires message (header &amp; body) to be in 7-bit ASCII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SMTP server uses </a:t>
            </a:r>
            <a:r>
              <a:rPr lang="en-US" altLang="en-US" sz="2400" dirty="0" err="1">
                <a:latin typeface="Calibri"/>
                <a:ea typeface="ＭＳ Ｐゴシック" charset="-128"/>
              </a:rPr>
              <a:t>CRLF.CRLF</a:t>
            </a:r>
            <a:r>
              <a:rPr lang="en-US" altLang="en-US" sz="2400" dirty="0">
                <a:latin typeface="Calibri"/>
                <a:ea typeface="ＭＳ Ｐゴシック" charset="-128"/>
              </a:rPr>
              <a:t> to determine end of message</a:t>
            </a:r>
          </a:p>
        </p:txBody>
      </p:sp>
      <p:sp>
        <p:nvSpPr>
          <p:cNvPr id="13312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511300"/>
            <a:ext cx="3810000" cy="4648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comparison with HTTP: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Calibri"/>
                <a:ea typeface="ＭＳ Ｐゴシック" charset="-128"/>
              </a:rPr>
              <a:t>HTTP: pull</a:t>
            </a:r>
          </a:p>
          <a:p>
            <a:pPr>
              <a:spcAft>
                <a:spcPct val="50000"/>
              </a:spcAft>
            </a:pPr>
            <a:r>
              <a:rPr lang="en-US" altLang="en-US" sz="2400" dirty="0">
                <a:latin typeface="Calibri"/>
                <a:ea typeface="ＭＳ Ｐゴシック" charset="-128"/>
              </a:rPr>
              <a:t>SMTP: push</a:t>
            </a:r>
          </a:p>
          <a:p>
            <a:pPr>
              <a:spcAft>
                <a:spcPct val="50000"/>
              </a:spcAft>
            </a:pPr>
            <a:r>
              <a:rPr lang="en-US" altLang="en-US" sz="2400" dirty="0">
                <a:latin typeface="Calibri"/>
                <a:ea typeface="ＭＳ Ｐゴシック" charset="-128"/>
              </a:rPr>
              <a:t>both have ASCII command/response interaction, status codes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HTTP: each object encapsulated in its own response message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SMTP: multiple objects sent in multipart message</a:t>
            </a:r>
          </a:p>
        </p:txBody>
      </p:sp>
      <p:pic>
        <p:nvPicPr>
          <p:cNvPr id="133126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683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2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r>
              <a:rPr lang="en-US" altLang="en-US" sz="4000" dirty="0">
                <a:ea typeface="ＭＳ Ｐゴシック" charset="-128"/>
              </a:rPr>
              <a:t>Mail message format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13517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611313"/>
            <a:ext cx="3927475" cy="4648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ea typeface="ＭＳ Ｐゴシック" charset="-128"/>
              </a:rPr>
              <a:t>SMTP: protocol for exchanging email messages</a:t>
            </a:r>
          </a:p>
          <a:p>
            <a:pPr>
              <a:buFont typeface="Wingdings" charset="2"/>
              <a:buNone/>
            </a:pPr>
            <a:r>
              <a:rPr lang="en-US" altLang="en-US" sz="2400" dirty="0">
                <a:ea typeface="ＭＳ Ｐゴシック" charset="-128"/>
              </a:rPr>
              <a:t>RFC 822: standard for text message format:</a:t>
            </a:r>
          </a:p>
          <a:p>
            <a:r>
              <a:rPr lang="en-US" altLang="en-US" sz="2400" dirty="0">
                <a:ea typeface="ＭＳ Ｐゴシック" charset="-128"/>
              </a:rPr>
              <a:t>header lines, e.g.,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To: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From: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Subject:</a:t>
            </a:r>
          </a:p>
          <a:p>
            <a:pPr lvl="1">
              <a:buFont typeface="Wingdings" charset="2"/>
              <a:buNone/>
            </a:pPr>
            <a:r>
              <a:rPr lang="en-US" altLang="en-US" i="1" dirty="0">
                <a:solidFill>
                  <a:srgbClr val="FF0000"/>
                </a:solidFill>
                <a:ea typeface="ＭＳ Ｐゴシック" charset="-128"/>
              </a:rPr>
              <a:t>different</a:t>
            </a:r>
            <a:r>
              <a:rPr lang="en-US" altLang="en-US" i="1" dirty="0">
                <a:solidFill>
                  <a:srgbClr val="66FFCC"/>
                </a:solidFill>
                <a:ea typeface="ＭＳ Ｐゴシック" charset="-128"/>
              </a:rPr>
              <a:t> </a:t>
            </a:r>
            <a:r>
              <a:rPr lang="en-US" altLang="en-US" i="1" dirty="0">
                <a:ea typeface="ＭＳ Ｐゴシック" charset="-128"/>
              </a:rPr>
              <a:t>from </a:t>
            </a:r>
            <a:r>
              <a:rPr lang="en-US" altLang="en-US" sz="2200" dirty="0">
                <a:ea typeface="ＭＳ Ｐゴシック" charset="-128"/>
              </a:rPr>
              <a:t>SMTP MAIL FROM, RCPT TO:</a:t>
            </a:r>
            <a:r>
              <a:rPr lang="en-US" altLang="en-US" dirty="0">
                <a:ea typeface="ＭＳ Ｐゴシック" charset="-128"/>
              </a:rPr>
              <a:t> commands!</a:t>
            </a:r>
          </a:p>
          <a:p>
            <a:r>
              <a:rPr lang="en-US" altLang="en-US" sz="2400" dirty="0">
                <a:ea typeface="ＭＳ Ｐゴシック" charset="-128"/>
              </a:rPr>
              <a:t>Body: the </a:t>
            </a:r>
            <a:r>
              <a:rPr lang="ja-JP" altLang="en-US" sz="2400">
                <a:ea typeface="ＭＳ Ｐゴシック" charset="-128"/>
              </a:rPr>
              <a:t>“</a:t>
            </a:r>
            <a:r>
              <a:rPr lang="en-US" altLang="ja-JP" sz="2400" dirty="0">
                <a:ea typeface="ＭＳ Ｐゴシック" charset="-128"/>
              </a:rPr>
              <a:t>message</a:t>
            </a:r>
            <a:r>
              <a:rPr lang="ja-JP" altLang="en-US" sz="2400">
                <a:ea typeface="ＭＳ Ｐゴシック" charset="-128"/>
              </a:rPr>
              <a:t>”</a:t>
            </a:r>
            <a:r>
              <a:rPr lang="en-US" altLang="ja-JP" sz="2400" dirty="0">
                <a:ea typeface="ＭＳ Ｐゴシック" charset="-128"/>
              </a:rPr>
              <a:t> 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ASCII characters only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4978400" y="1892300"/>
            <a:ext cx="28321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header</a:t>
            </a:r>
          </a:p>
        </p:txBody>
      </p:sp>
      <p:sp>
        <p:nvSpPr>
          <p:cNvPr id="135174" name="Rectangle 7"/>
          <p:cNvSpPr>
            <a:spLocks noChangeArrowheads="1"/>
          </p:cNvSpPr>
          <p:nvPr/>
        </p:nvSpPr>
        <p:spPr bwMode="auto">
          <a:xfrm>
            <a:off x="4978400" y="2705100"/>
            <a:ext cx="2832100" cy="1739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body</a:t>
            </a:r>
          </a:p>
        </p:txBody>
      </p:sp>
      <p:sp>
        <p:nvSpPr>
          <p:cNvPr id="135175" name="Rectangle 9"/>
          <p:cNvSpPr>
            <a:spLocks noChangeArrowheads="1"/>
          </p:cNvSpPr>
          <p:nvPr/>
        </p:nvSpPr>
        <p:spPr bwMode="auto">
          <a:xfrm>
            <a:off x="4775200" y="1778000"/>
            <a:ext cx="3238500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35176" name="Line 10"/>
          <p:cNvSpPr>
            <a:spLocks noChangeShapeType="1"/>
          </p:cNvSpPr>
          <p:nvPr/>
        </p:nvSpPr>
        <p:spPr bwMode="auto">
          <a:xfrm flipV="1">
            <a:off x="3162300" y="2159000"/>
            <a:ext cx="1765300" cy="1016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177" name="Line 11"/>
          <p:cNvSpPr>
            <a:spLocks noChangeShapeType="1"/>
          </p:cNvSpPr>
          <p:nvPr/>
        </p:nvSpPr>
        <p:spPr bwMode="auto">
          <a:xfrm flipV="1">
            <a:off x="3009900" y="3327400"/>
            <a:ext cx="1905000" cy="187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178" name="Text Box 13"/>
          <p:cNvSpPr txBox="1">
            <a:spLocks noChangeArrowheads="1"/>
          </p:cNvSpPr>
          <p:nvPr/>
        </p:nvSpPr>
        <p:spPr bwMode="auto">
          <a:xfrm>
            <a:off x="8158328" y="2112963"/>
            <a:ext cx="7537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blank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line</a:t>
            </a:r>
          </a:p>
        </p:txBody>
      </p:sp>
      <p:sp>
        <p:nvSpPr>
          <p:cNvPr id="135179" name="Line 14"/>
          <p:cNvSpPr>
            <a:spLocks noChangeShapeType="1"/>
          </p:cNvSpPr>
          <p:nvPr/>
        </p:nvSpPr>
        <p:spPr bwMode="auto">
          <a:xfrm flipH="1">
            <a:off x="7251700" y="2552700"/>
            <a:ext cx="96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5180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128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25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DNS: services, structure 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14746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731838" y="1300163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DNS services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hostname to IP address translation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host aliasing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canonical, alias names</a:t>
            </a:r>
            <a:endParaRPr lang="en-US" altLang="en-US" sz="2000" dirty="0">
              <a:latin typeface="Calibri"/>
              <a:ea typeface="ＭＳ Ｐゴシック" charset="-128"/>
            </a:endParaRP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mail server aliasing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load distribution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replicated Web servers: many IP addresses correspond to one name</a:t>
            </a:r>
          </a:p>
          <a:p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sp>
        <p:nvSpPr>
          <p:cNvPr id="1474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1271588"/>
            <a:ext cx="4191000" cy="22637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why not centralize DNS?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single point of failure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traffic volume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distant centralized database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maintenance</a:t>
            </a:r>
          </a:p>
          <a:p>
            <a:pPr>
              <a:buFont typeface="Wingdings" charset="2"/>
              <a:buNone/>
            </a:pP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pic>
        <p:nvPicPr>
          <p:cNvPr id="147462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1598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5180260" y="3386793"/>
            <a:ext cx="25553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A: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doesn‘t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scale!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55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55588"/>
            <a:ext cx="7772400" cy="893762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Mail access protocols</a:t>
            </a:r>
          </a:p>
        </p:txBody>
      </p:sp>
      <p:sp>
        <p:nvSpPr>
          <p:cNvPr id="1372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81025" y="3230563"/>
            <a:ext cx="7381875" cy="22098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altLang="en-US" sz="2400" dirty="0">
                <a:solidFill>
                  <a:srgbClr val="CC0000"/>
                </a:solidFill>
                <a:ea typeface="ＭＳ Ｐゴシック" charset="-128"/>
              </a:rPr>
              <a:t>SMTP:</a:t>
            </a:r>
            <a:r>
              <a:rPr lang="en-US" altLang="en-US" sz="2400" dirty="0">
                <a:ea typeface="ＭＳ Ｐゴシック" charset="-128"/>
              </a:rPr>
              <a:t> delivery/storage to receiver’</a:t>
            </a:r>
            <a:r>
              <a:rPr lang="en-US" altLang="ja-JP" sz="2400" dirty="0">
                <a:ea typeface="ＭＳ Ｐゴシック" charset="-128"/>
              </a:rPr>
              <a:t>s server</a:t>
            </a:r>
          </a:p>
          <a:p>
            <a:r>
              <a:rPr lang="en-US" altLang="en-US" sz="2400" dirty="0">
                <a:ea typeface="ＭＳ Ｐゴシック" charset="-128"/>
              </a:rPr>
              <a:t>mail access protocol: retrieval from server</a:t>
            </a:r>
          </a:p>
          <a:p>
            <a:pPr lvl="1"/>
            <a:r>
              <a:rPr lang="en-US" altLang="en-US" sz="2200" dirty="0">
                <a:solidFill>
                  <a:srgbClr val="CC0000"/>
                </a:solidFill>
                <a:ea typeface="ＭＳ Ｐゴシック" charset="-128"/>
              </a:rPr>
              <a:t>POP:</a:t>
            </a:r>
            <a:r>
              <a:rPr lang="en-US" altLang="en-US" sz="2200" dirty="0">
                <a:ea typeface="ＭＳ Ｐゴシック" charset="-128"/>
              </a:rPr>
              <a:t> Post Office Protocol [RFC 1939]: authorization, download </a:t>
            </a:r>
          </a:p>
          <a:p>
            <a:pPr lvl="1"/>
            <a:r>
              <a:rPr lang="en-US" altLang="en-US" sz="2200" dirty="0">
                <a:solidFill>
                  <a:srgbClr val="CC0000"/>
                </a:solidFill>
                <a:ea typeface="ＭＳ Ｐゴシック" charset="-128"/>
              </a:rPr>
              <a:t>IMAP:</a:t>
            </a:r>
            <a:r>
              <a:rPr lang="en-US" altLang="en-US" sz="2200" dirty="0">
                <a:ea typeface="ＭＳ Ｐゴシック" charset="-128"/>
              </a:rPr>
              <a:t> Internet Mail Access Protocol [RFC 1730]: more features, including manipulation of stored messages on server</a:t>
            </a:r>
          </a:p>
          <a:p>
            <a:pPr lvl="1"/>
            <a:r>
              <a:rPr lang="en-US" altLang="en-US" sz="2200" dirty="0">
                <a:solidFill>
                  <a:srgbClr val="CC0000"/>
                </a:solidFill>
                <a:ea typeface="ＭＳ Ｐゴシック" charset="-128"/>
              </a:rPr>
              <a:t>HTTP: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gmail</a:t>
            </a:r>
            <a:r>
              <a:rPr lang="en-US" altLang="en-US" sz="2200" dirty="0">
                <a:ea typeface="ＭＳ Ｐゴシック" charset="-128"/>
              </a:rPr>
              <a:t>, Hotmail, Yahoo! Mail, etc.</a:t>
            </a:r>
          </a:p>
          <a:p>
            <a:pPr lvl="1"/>
            <a:endParaRPr lang="en-US" altLang="en-US" sz="2200" dirty="0">
              <a:ea typeface="ＭＳ Ｐゴシック" charset="-128"/>
            </a:endParaRPr>
          </a:p>
        </p:txBody>
      </p:sp>
      <p:grpSp>
        <p:nvGrpSpPr>
          <p:cNvPr id="137219" name="Group 133"/>
          <p:cNvGrpSpPr>
            <a:grpSpLocks/>
          </p:cNvGrpSpPr>
          <p:nvPr/>
        </p:nvGrpSpPr>
        <p:grpSpPr bwMode="auto">
          <a:xfrm>
            <a:off x="2962275" y="1577975"/>
            <a:ext cx="511175" cy="693738"/>
            <a:chOff x="4140" y="429"/>
            <a:chExt cx="1425" cy="2396"/>
          </a:xfrm>
        </p:grpSpPr>
        <p:sp>
          <p:nvSpPr>
            <p:cNvPr id="137311" name="Freeform 13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12" name="Rectangle 135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13" name="Freeform 13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14" name="Freeform 13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15" name="Rectangle 138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37316" name="Group 13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7341" name="AutoShape 140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42" name="AutoShape 141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317" name="Rectangle 142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37318" name="Group 14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7339" name="AutoShape 144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40" name="AutoShape 145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319" name="Rectangle 146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20" name="Rectangle 147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37321" name="Group 14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7337" name="AutoShape 149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38" name="AutoShape 150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322" name="Freeform 15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7323" name="Group 15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7335" name="AutoShape 153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36" name="AutoShape 154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324" name="Rectangle 155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25" name="Freeform 15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26" name="Freeform 15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27" name="Oval 158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28" name="Freeform 15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29" name="AutoShape 16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30" name="AutoShape 161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31" name="Oval 162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32" name="Oval 163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33" name="Oval 164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34" name="Rectangle 165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37220" name="Group 100"/>
          <p:cNvGrpSpPr>
            <a:grpSpLocks/>
          </p:cNvGrpSpPr>
          <p:nvPr/>
        </p:nvGrpSpPr>
        <p:grpSpPr bwMode="auto">
          <a:xfrm>
            <a:off x="4648200" y="1587500"/>
            <a:ext cx="511175" cy="693738"/>
            <a:chOff x="4140" y="429"/>
            <a:chExt cx="1425" cy="2396"/>
          </a:xfrm>
        </p:grpSpPr>
        <p:sp>
          <p:nvSpPr>
            <p:cNvPr id="137279" name="Freeform 10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80" name="Rectangle 102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81" name="Freeform 10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82" name="Freeform 10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83" name="Rectangle 105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37284" name="Group 10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7309" name="AutoShape 107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10" name="AutoShape 108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285" name="Rectangle 109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37286" name="Group 11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7307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08" name="AutoShape 112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287" name="Rectangle 113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88" name="Rectangle 114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37289" name="Group 11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7305" name="AutoShape 116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06" name="AutoShape 11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290" name="Freeform 11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7291" name="Group 11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7303" name="AutoShape 12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04" name="AutoShape 121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292" name="Rectangle 122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93" name="Freeform 12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94" name="Freeform 12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95" name="Oval 125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96" name="Freeform 12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97" name="AutoShape 127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98" name="AutoShape 128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99" name="Oval 129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00" name="Oval 130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01" name="Oval 131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02" name="Rectangle 132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37221" name="Picture 9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636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224" name="Group 158"/>
          <p:cNvGrpSpPr>
            <a:grpSpLocks/>
          </p:cNvGrpSpPr>
          <p:nvPr/>
        </p:nvGrpSpPr>
        <p:grpSpPr bwMode="auto">
          <a:xfrm>
            <a:off x="2841626" y="1987551"/>
            <a:ext cx="1346201" cy="1133476"/>
            <a:chOff x="1824" y="1206"/>
            <a:chExt cx="848" cy="714"/>
          </a:xfrm>
        </p:grpSpPr>
        <p:sp>
          <p:nvSpPr>
            <p:cNvPr id="137263" name="Text Box 95"/>
            <p:cNvSpPr txBox="1">
              <a:spLocks noChangeArrowheads="1"/>
            </p:cNvSpPr>
            <p:nvPr/>
          </p:nvSpPr>
          <p:spPr bwMode="auto">
            <a:xfrm>
              <a:off x="1824" y="1583"/>
              <a:ext cx="848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Sender’</a:t>
              </a:r>
              <a:r>
                <a: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s mail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37264" name="Group 157"/>
            <p:cNvGrpSpPr>
              <a:grpSpLocks/>
            </p:cNvGrpSpPr>
            <p:nvPr/>
          </p:nvGrpSpPr>
          <p:grpSpPr bwMode="auto">
            <a:xfrm>
              <a:off x="1992" y="1206"/>
              <a:ext cx="510" cy="354"/>
              <a:chOff x="2070" y="2004"/>
              <a:chExt cx="510" cy="354"/>
            </a:xfrm>
          </p:grpSpPr>
          <p:sp>
            <p:nvSpPr>
              <p:cNvPr id="137265" name="Rectangle 94"/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266" name="Rectangle 96"/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267" name="Line 97"/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68" name="Line 98"/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69" name="Line 99"/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70" name="Line 100"/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71" name="Line 101"/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72" name="Line 102"/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73" name="Line 103"/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74" name="Rectangle 104"/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275" name="Rectangle 105"/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276" name="Rectangle 106"/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277" name="Rectangle 107"/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278" name="Rectangle 108"/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</p:grpSp>
      <p:sp>
        <p:nvSpPr>
          <p:cNvPr id="137225" name="Text Box 121"/>
          <p:cNvSpPr txBox="1">
            <a:spLocks noChangeArrowheads="1"/>
          </p:cNvSpPr>
          <p:nvPr/>
        </p:nvSpPr>
        <p:spPr bwMode="auto">
          <a:xfrm>
            <a:off x="2075690" y="1466850"/>
            <a:ext cx="780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SMTP</a:t>
            </a:r>
          </a:p>
        </p:txBody>
      </p:sp>
      <p:sp>
        <p:nvSpPr>
          <p:cNvPr id="137226" name="Rectangle 153"/>
          <p:cNvSpPr>
            <a:spLocks noChangeArrowheads="1"/>
          </p:cNvSpPr>
          <p:nvPr/>
        </p:nvSpPr>
        <p:spPr bwMode="auto">
          <a:xfrm>
            <a:off x="3781425" y="1457325"/>
            <a:ext cx="8572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37227" name="Text Box 154"/>
          <p:cNvSpPr txBox="1">
            <a:spLocks noChangeArrowheads="1"/>
          </p:cNvSpPr>
          <p:nvPr/>
        </p:nvSpPr>
        <p:spPr bwMode="auto">
          <a:xfrm>
            <a:off x="3677477" y="1477963"/>
            <a:ext cx="780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SMTP</a:t>
            </a:r>
          </a:p>
        </p:txBody>
      </p:sp>
      <p:sp>
        <p:nvSpPr>
          <p:cNvPr id="137228" name="Text Box 156"/>
          <p:cNvSpPr txBox="1">
            <a:spLocks noChangeArrowheads="1"/>
          </p:cNvSpPr>
          <p:nvPr/>
        </p:nvSpPr>
        <p:spPr bwMode="auto">
          <a:xfrm>
            <a:off x="5484813" y="1308100"/>
            <a:ext cx="1511300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mail access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protocol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37229" name="Text Box 160"/>
          <p:cNvSpPr txBox="1">
            <a:spLocks noChangeArrowheads="1"/>
          </p:cNvSpPr>
          <p:nvPr/>
        </p:nvSpPr>
        <p:spPr bwMode="auto">
          <a:xfrm>
            <a:off x="4404764" y="2598738"/>
            <a:ext cx="147271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Receiver’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 mail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server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grpSp>
        <p:nvGrpSpPr>
          <p:cNvPr id="137230" name="Group 161"/>
          <p:cNvGrpSpPr>
            <a:grpSpLocks/>
          </p:cNvGrpSpPr>
          <p:nvPr/>
        </p:nvGrpSpPr>
        <p:grpSpPr bwMode="auto">
          <a:xfrm>
            <a:off x="4800600" y="2000250"/>
            <a:ext cx="809625" cy="561975"/>
            <a:chOff x="2070" y="2004"/>
            <a:chExt cx="510" cy="354"/>
          </a:xfrm>
        </p:grpSpPr>
        <p:sp>
          <p:nvSpPr>
            <p:cNvPr id="137249" name="Rectangle 162"/>
            <p:cNvSpPr>
              <a:spLocks noChangeArrowheads="1"/>
            </p:cNvSpPr>
            <p:nvPr/>
          </p:nvSpPr>
          <p:spPr bwMode="auto">
            <a:xfrm>
              <a:off x="2070" y="2004"/>
              <a:ext cx="510" cy="354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50" name="Rectangle 163"/>
            <p:cNvSpPr>
              <a:spLocks noChangeArrowheads="1"/>
            </p:cNvSpPr>
            <p:nvPr/>
          </p:nvSpPr>
          <p:spPr bwMode="auto"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51" name="Line 164"/>
            <p:cNvSpPr>
              <a:spLocks noChangeShapeType="1"/>
            </p:cNvSpPr>
            <p:nvPr/>
          </p:nvSpPr>
          <p:spPr bwMode="auto">
            <a:xfrm>
              <a:off x="2143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52" name="Line 165"/>
            <p:cNvSpPr>
              <a:spLocks noChangeShapeType="1"/>
            </p:cNvSpPr>
            <p:nvPr/>
          </p:nvSpPr>
          <p:spPr bwMode="auto">
            <a:xfrm>
              <a:off x="2252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53" name="Line 166"/>
            <p:cNvSpPr>
              <a:spLocks noChangeShapeType="1"/>
            </p:cNvSpPr>
            <p:nvPr/>
          </p:nvSpPr>
          <p:spPr bwMode="auto">
            <a:xfrm>
              <a:off x="2307" y="210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54" name="Line 167"/>
            <p:cNvSpPr>
              <a:spLocks noChangeShapeType="1"/>
            </p:cNvSpPr>
            <p:nvPr/>
          </p:nvSpPr>
          <p:spPr bwMode="auto">
            <a:xfrm>
              <a:off x="2364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55" name="Line 168"/>
            <p:cNvSpPr>
              <a:spLocks noChangeShapeType="1"/>
            </p:cNvSpPr>
            <p:nvPr/>
          </p:nvSpPr>
          <p:spPr bwMode="auto">
            <a:xfrm>
              <a:off x="2425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56" name="Line 169"/>
            <p:cNvSpPr>
              <a:spLocks noChangeShapeType="1"/>
            </p:cNvSpPr>
            <p:nvPr/>
          </p:nvSpPr>
          <p:spPr bwMode="auto">
            <a:xfrm>
              <a:off x="2481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57" name="Line 170"/>
            <p:cNvSpPr>
              <a:spLocks noChangeShapeType="1"/>
            </p:cNvSpPr>
            <p:nvPr/>
          </p:nvSpPr>
          <p:spPr bwMode="auto">
            <a:xfrm>
              <a:off x="2196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58" name="Rectangle 171"/>
            <p:cNvSpPr>
              <a:spLocks noChangeArrowheads="1"/>
            </p:cNvSpPr>
            <p:nvPr/>
          </p:nvSpPr>
          <p:spPr bwMode="auto"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59" name="Rectangle 172"/>
            <p:cNvSpPr>
              <a:spLocks noChangeArrowheads="1"/>
            </p:cNvSpPr>
            <p:nvPr/>
          </p:nvSpPr>
          <p:spPr bwMode="auto"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60" name="Rectangle 173"/>
            <p:cNvSpPr>
              <a:spLocks noChangeArrowheads="1"/>
            </p:cNvSpPr>
            <p:nvPr/>
          </p:nvSpPr>
          <p:spPr bwMode="auto"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61" name="Rectangle 174"/>
            <p:cNvSpPr>
              <a:spLocks noChangeArrowheads="1"/>
            </p:cNvSpPr>
            <p:nvPr/>
          </p:nvSpPr>
          <p:spPr bwMode="auto"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62" name="Rectangle 175"/>
            <p:cNvSpPr>
              <a:spLocks noChangeArrowheads="1"/>
            </p:cNvSpPr>
            <p:nvPr/>
          </p:nvSpPr>
          <p:spPr bwMode="auto"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</p:grpSp>
      <p:sp>
        <p:nvSpPr>
          <p:cNvPr id="137233" name="Line 94"/>
          <p:cNvSpPr>
            <a:spLocks noChangeShapeType="1"/>
          </p:cNvSpPr>
          <p:nvPr/>
        </p:nvSpPr>
        <p:spPr bwMode="auto">
          <a:xfrm>
            <a:off x="2003425" y="1905000"/>
            <a:ext cx="9032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234" name="Line 95"/>
          <p:cNvSpPr>
            <a:spLocks noChangeShapeType="1"/>
          </p:cNvSpPr>
          <p:nvPr/>
        </p:nvSpPr>
        <p:spPr bwMode="auto">
          <a:xfrm>
            <a:off x="3633788" y="1901825"/>
            <a:ext cx="90328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235" name="Line 96"/>
          <p:cNvSpPr>
            <a:spLocks noChangeShapeType="1"/>
          </p:cNvSpPr>
          <p:nvPr/>
        </p:nvSpPr>
        <p:spPr bwMode="auto">
          <a:xfrm>
            <a:off x="5253038" y="1898650"/>
            <a:ext cx="1697037" cy="158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236" name="Text Box 156"/>
          <p:cNvSpPr txBox="1">
            <a:spLocks noChangeArrowheads="1"/>
          </p:cNvSpPr>
          <p:nvPr/>
        </p:nvSpPr>
        <p:spPr bwMode="auto">
          <a:xfrm>
            <a:off x="5800112" y="1927225"/>
            <a:ext cx="1131527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(e.g., 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POP, 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        IMAP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)</a:t>
            </a:r>
          </a:p>
        </p:txBody>
      </p:sp>
      <p:grpSp>
        <p:nvGrpSpPr>
          <p:cNvPr id="137237" name="Group 166"/>
          <p:cNvGrpSpPr>
            <a:grpSpLocks/>
          </p:cNvGrpSpPr>
          <p:nvPr/>
        </p:nvGrpSpPr>
        <p:grpSpPr bwMode="auto">
          <a:xfrm>
            <a:off x="1085850" y="1419225"/>
            <a:ext cx="893763" cy="1054100"/>
            <a:chOff x="3586" y="550"/>
            <a:chExt cx="563" cy="664"/>
          </a:xfrm>
        </p:grpSpPr>
        <p:grpSp>
          <p:nvGrpSpPr>
            <p:cNvPr id="137244" name="Group 167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37247" name="Picture 1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7248" name="Freeform 16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7245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46" name="Text Box 116"/>
            <p:cNvSpPr txBox="1">
              <a:spLocks noChangeArrowheads="1"/>
            </p:cNvSpPr>
            <p:nvPr/>
          </p:nvSpPr>
          <p:spPr bwMode="auto">
            <a:xfrm>
              <a:off x="3586" y="550"/>
              <a:ext cx="41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37238" name="Group 172"/>
          <p:cNvGrpSpPr>
            <a:grpSpLocks/>
          </p:cNvGrpSpPr>
          <p:nvPr/>
        </p:nvGrpSpPr>
        <p:grpSpPr bwMode="auto">
          <a:xfrm>
            <a:off x="6986588" y="1422400"/>
            <a:ext cx="893762" cy="1054100"/>
            <a:chOff x="3586" y="550"/>
            <a:chExt cx="563" cy="664"/>
          </a:xfrm>
        </p:grpSpPr>
        <p:grpSp>
          <p:nvGrpSpPr>
            <p:cNvPr id="137239" name="Group 173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37242" name="Picture 1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7243" name="Freeform 17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7240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41" name="Text Box 116"/>
            <p:cNvSpPr txBox="1">
              <a:spLocks noChangeArrowheads="1"/>
            </p:cNvSpPr>
            <p:nvPr/>
          </p:nvSpPr>
          <p:spPr bwMode="auto">
            <a:xfrm>
              <a:off x="3586" y="550"/>
              <a:ext cx="41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5"/>
          <a:srcRect l="2784" t="7488" r="79529" b="51661"/>
          <a:stretch/>
        </p:blipFill>
        <p:spPr>
          <a:xfrm>
            <a:off x="337763" y="1515078"/>
            <a:ext cx="704199" cy="100590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5"/>
          <a:srcRect l="75203" r="3135" b="51661"/>
          <a:stretch/>
        </p:blipFill>
        <p:spPr>
          <a:xfrm>
            <a:off x="7880350" y="1480073"/>
            <a:ext cx="815938" cy="11260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5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5" grpId="0"/>
      <p:bldP spid="137228" grpId="0"/>
      <p:bldP spid="137233" grpId="0" animBg="1"/>
      <p:bldP spid="137235" grpId="0" animBg="1"/>
      <p:bldP spid="1372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01613"/>
            <a:ext cx="7772400" cy="892175"/>
          </a:xfrm>
        </p:spPr>
        <p:txBody>
          <a:bodyPr/>
          <a:lstStyle/>
          <a:p>
            <a:r>
              <a:rPr lang="en-US" altLang="en-US" sz="4000" dirty="0">
                <a:ea typeface="ＭＳ Ｐゴシック" charset="-128"/>
              </a:rPr>
              <a:t>DNS records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6384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42925" y="1343025"/>
            <a:ext cx="7820025" cy="514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DNS:</a:t>
            </a:r>
            <a:r>
              <a:rPr lang="en-US" altLang="en-US" sz="2400" dirty="0">
                <a:ea typeface="ＭＳ Ｐゴシック" charset="-128"/>
              </a:rPr>
              <a:t> distributed database storing resource records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(RR)</a:t>
            </a:r>
          </a:p>
        </p:txBody>
      </p:sp>
      <p:sp>
        <p:nvSpPr>
          <p:cNvPr id="16384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" y="3916363"/>
            <a:ext cx="3514725" cy="19050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type=NS</a:t>
            </a:r>
          </a:p>
          <a:p>
            <a:pPr lvl="1"/>
            <a:r>
              <a:rPr lang="en-US" altLang="en-US" sz="2000" b="1" dirty="0">
                <a:ea typeface="ＭＳ Ｐゴシック" charset="-128"/>
              </a:rPr>
              <a:t>name</a:t>
            </a:r>
            <a:r>
              <a:rPr lang="en-US" altLang="en-US" sz="2000" dirty="0">
                <a:ea typeface="ＭＳ Ｐゴシック" charset="-128"/>
              </a:rPr>
              <a:t> is domain (e.g., </a:t>
            </a:r>
            <a:r>
              <a:rPr lang="en-US" altLang="en-US" sz="2000" dirty="0" err="1">
                <a:ea typeface="ＭＳ Ｐゴシック" charset="-128"/>
              </a:rPr>
              <a:t>foo.com</a:t>
            </a:r>
            <a:r>
              <a:rPr lang="en-US" altLang="en-US" sz="2000" dirty="0">
                <a:ea typeface="ＭＳ Ｐゴシック" charset="-128"/>
              </a:rPr>
              <a:t>)</a:t>
            </a:r>
          </a:p>
          <a:p>
            <a:pPr lvl="1"/>
            <a:r>
              <a:rPr lang="en-US" altLang="en-US" sz="2000" b="1" dirty="0">
                <a:ea typeface="ＭＳ Ｐゴシック" charset="-128"/>
              </a:rPr>
              <a:t>value</a:t>
            </a:r>
            <a:r>
              <a:rPr lang="en-US" altLang="en-US" sz="2000" dirty="0">
                <a:ea typeface="ＭＳ Ｐゴシック" charset="-128"/>
              </a:rPr>
              <a:t> is hostname of authoritative name server for this domain</a:t>
            </a:r>
          </a:p>
          <a:p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1795463" y="1908175"/>
            <a:ext cx="536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RR format: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(name, value, type, ttl)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1876425" y="1895475"/>
            <a:ext cx="5267325" cy="5715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523875" y="2657475"/>
            <a:ext cx="3810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75000"/>
              <a:buFont typeface="Wingdings" charset="2"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type=A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name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hostname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value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IP address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0"/>
              <a:buChar char="r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4229100" y="2697163"/>
            <a:ext cx="45148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type=CNAME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name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alias name for some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“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canonical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”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(the real) name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www.ibm.com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is really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servereast.backup2.ibm.com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value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canonical name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0"/>
              <a:buChar char="r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4253706" y="4866902"/>
            <a:ext cx="440848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type=MX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value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name of mail server associated with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name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0"/>
              <a:buChar char="r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pic>
        <p:nvPicPr>
          <p:cNvPr id="16385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88106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10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build="p"/>
      <p:bldP spid="163848" grpId="0"/>
      <p:bldP spid="163849" grpId="0"/>
      <p:bldP spid="1638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17488"/>
            <a:ext cx="7772400" cy="860425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 protocol, messages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sp>
        <p:nvSpPr>
          <p:cNvPr id="16589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7838" y="1333500"/>
            <a:ext cx="7820025" cy="51435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query</a:t>
            </a:r>
            <a:r>
              <a:rPr lang="en-US" altLang="en-US" dirty="0">
                <a:solidFill>
                  <a:srgbClr val="FF0000"/>
                </a:solidFill>
                <a:latin typeface="Calibri"/>
                <a:ea typeface="ＭＳ Ｐゴシック" charset="-128"/>
              </a:rPr>
              <a:t> </a:t>
            </a:r>
            <a:r>
              <a:rPr lang="en-US" altLang="en-US" dirty="0">
                <a:latin typeface="Calibri"/>
                <a:ea typeface="ＭＳ Ｐゴシック" charset="-128"/>
              </a:rPr>
              <a:t>and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reply</a:t>
            </a:r>
            <a:r>
              <a:rPr lang="en-US" altLang="en-US" dirty="0">
                <a:latin typeface="Calibri"/>
                <a:ea typeface="ＭＳ Ｐゴシック" charset="-128"/>
              </a:rPr>
              <a:t> messages, both with same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message format</a:t>
            </a:r>
            <a:endParaRPr lang="en-US" altLang="en-US">
              <a:solidFill>
                <a:srgbClr val="CC0000"/>
              </a:solidFill>
              <a:latin typeface="Calibri"/>
              <a:ea typeface="ＭＳ Ｐゴシック" charset="-128"/>
            </a:endParaRPr>
          </a:p>
        </p:txBody>
      </p:sp>
      <p:pic>
        <p:nvPicPr>
          <p:cNvPr id="165891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858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0" name="Rectangle 4"/>
          <p:cNvSpPr>
            <a:spLocks noChangeArrowheads="1"/>
          </p:cNvSpPr>
          <p:nvPr/>
        </p:nvSpPr>
        <p:spPr bwMode="auto">
          <a:xfrm>
            <a:off x="490538" y="2352675"/>
            <a:ext cx="35750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message header</a:t>
            </a:r>
          </a:p>
          <a:p>
            <a:pPr marL="2266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identification: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 16 bit # for query, reply to query uses same #</a:t>
            </a:r>
          </a:p>
          <a:p>
            <a:pPr marL="2266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flags: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query or reply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recursion desired 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recursion available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reply is authoritative</a:t>
            </a:r>
          </a:p>
        </p:txBody>
      </p:sp>
      <p:grpSp>
        <p:nvGrpSpPr>
          <p:cNvPr id="165895" name="Group 36"/>
          <p:cNvGrpSpPr>
            <a:grpSpLocks/>
          </p:cNvGrpSpPr>
          <p:nvPr/>
        </p:nvGrpSpPr>
        <p:grpSpPr bwMode="auto">
          <a:xfrm>
            <a:off x="4241800" y="2216150"/>
            <a:ext cx="3725863" cy="4184650"/>
            <a:chOff x="2672" y="1396"/>
            <a:chExt cx="2347" cy="2636"/>
          </a:xfrm>
        </p:grpSpPr>
        <p:sp>
          <p:nvSpPr>
            <p:cNvPr id="165906" name="Rectangle 33"/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5907" name="Rectangle 12"/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5908" name="Line 13"/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09" name="Line 14"/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0" name="Line 15"/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1" name="Line 16"/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2" name="Line 17"/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3" name="Line 18"/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4" name="Line 19"/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5" name="Text Box 20"/>
            <p:cNvSpPr txBox="1">
              <a:spLocks noChangeArrowheads="1"/>
            </p:cNvSpPr>
            <p:nvPr/>
          </p:nvSpPr>
          <p:spPr bwMode="auto">
            <a:xfrm>
              <a:off x="2842" y="1492"/>
              <a:ext cx="8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identification</a:t>
              </a:r>
            </a:p>
          </p:txBody>
        </p:sp>
        <p:sp>
          <p:nvSpPr>
            <p:cNvPr id="165916" name="Text Box 21"/>
            <p:cNvSpPr txBox="1">
              <a:spLocks noChangeArrowheads="1"/>
            </p:cNvSpPr>
            <p:nvPr/>
          </p:nvSpPr>
          <p:spPr bwMode="auto">
            <a:xfrm>
              <a:off x="4180" y="1492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flags</a:t>
              </a:r>
            </a:p>
          </p:txBody>
        </p:sp>
        <p:sp>
          <p:nvSpPr>
            <p:cNvPr id="165917" name="Text Box 22"/>
            <p:cNvSpPr txBox="1">
              <a:spLocks noChangeArrowheads="1"/>
            </p:cNvSpPr>
            <p:nvPr/>
          </p:nvSpPr>
          <p:spPr bwMode="auto">
            <a:xfrm>
              <a:off x="2862" y="1780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questions</a:t>
              </a:r>
            </a:p>
          </p:txBody>
        </p:sp>
        <p:sp>
          <p:nvSpPr>
            <p:cNvPr id="165918" name="Text Box 23"/>
            <p:cNvSpPr txBox="1">
              <a:spLocks noChangeArrowheads="1"/>
            </p:cNvSpPr>
            <p:nvPr/>
          </p:nvSpPr>
          <p:spPr bwMode="auto">
            <a:xfrm>
              <a:off x="2789" y="2417"/>
              <a:ext cx="20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questions (variable # of questions)</a:t>
              </a:r>
            </a:p>
          </p:txBody>
        </p:sp>
        <p:sp>
          <p:nvSpPr>
            <p:cNvPr id="165919" name="Text Box 26"/>
            <p:cNvSpPr txBox="1">
              <a:spLocks noChangeArrowheads="1"/>
            </p:cNvSpPr>
            <p:nvPr/>
          </p:nvSpPr>
          <p:spPr bwMode="auto">
            <a:xfrm>
              <a:off x="3866" y="2067"/>
              <a:ext cx="10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additional RRs</a:t>
              </a:r>
            </a:p>
          </p:txBody>
        </p:sp>
        <p:sp>
          <p:nvSpPr>
            <p:cNvPr id="165920" name="Text Box 27"/>
            <p:cNvSpPr txBox="1">
              <a:spLocks noChangeArrowheads="1"/>
            </p:cNvSpPr>
            <p:nvPr/>
          </p:nvSpPr>
          <p:spPr bwMode="auto">
            <a:xfrm>
              <a:off x="2762" y="20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authority RRs</a:t>
              </a:r>
            </a:p>
          </p:txBody>
        </p:sp>
        <p:sp>
          <p:nvSpPr>
            <p:cNvPr id="165921" name="Text Box 28"/>
            <p:cNvSpPr txBox="1">
              <a:spLocks noChangeArrowheads="1"/>
            </p:cNvSpPr>
            <p:nvPr/>
          </p:nvSpPr>
          <p:spPr bwMode="auto">
            <a:xfrm>
              <a:off x="3928" y="1786"/>
              <a:ext cx="9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answer RRs</a:t>
              </a:r>
            </a:p>
          </p:txBody>
        </p:sp>
        <p:sp>
          <p:nvSpPr>
            <p:cNvPr id="165922" name="Text Box 30"/>
            <p:cNvSpPr txBox="1">
              <a:spLocks noChangeArrowheads="1"/>
            </p:cNvSpPr>
            <p:nvPr/>
          </p:nvSpPr>
          <p:spPr bwMode="auto">
            <a:xfrm>
              <a:off x="2983" y="2848"/>
              <a:ext cx="16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answers (variable # of RRs)</a:t>
              </a:r>
            </a:p>
          </p:txBody>
        </p:sp>
        <p:sp>
          <p:nvSpPr>
            <p:cNvPr id="165923" name="Text Box 31"/>
            <p:cNvSpPr txBox="1">
              <a:spLocks noChangeArrowheads="1"/>
            </p:cNvSpPr>
            <p:nvPr/>
          </p:nvSpPr>
          <p:spPr bwMode="auto">
            <a:xfrm>
              <a:off x="3002" y="3280"/>
              <a:ext cx="17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authority (variable # of RRs)</a:t>
              </a:r>
            </a:p>
          </p:txBody>
        </p:sp>
        <p:sp>
          <p:nvSpPr>
            <p:cNvPr id="165924" name="Text Box 32"/>
            <p:cNvSpPr txBox="1">
              <a:spLocks noChangeArrowheads="1"/>
            </p:cNvSpPr>
            <p:nvPr/>
          </p:nvSpPr>
          <p:spPr bwMode="auto">
            <a:xfrm>
              <a:off x="2811" y="3700"/>
              <a:ext cx="20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additional info (variable # of RRs)</a:t>
              </a:r>
            </a:p>
          </p:txBody>
        </p:sp>
      </p:grpSp>
      <p:sp>
        <p:nvSpPr>
          <p:cNvPr id="165896" name="Line 34"/>
          <p:cNvSpPr>
            <a:spLocks noChangeShapeType="1"/>
          </p:cNvSpPr>
          <p:nvPr/>
        </p:nvSpPr>
        <p:spPr bwMode="auto">
          <a:xfrm flipV="1">
            <a:off x="3417888" y="2568575"/>
            <a:ext cx="1165225" cy="327025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897" name="Line 35"/>
          <p:cNvSpPr>
            <a:spLocks noChangeShapeType="1"/>
          </p:cNvSpPr>
          <p:nvPr/>
        </p:nvSpPr>
        <p:spPr bwMode="auto">
          <a:xfrm flipV="1">
            <a:off x="1522413" y="2547938"/>
            <a:ext cx="5183187" cy="1404937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5898" name="Group 60"/>
          <p:cNvGrpSpPr>
            <a:grpSpLocks/>
          </p:cNvGrpSpPr>
          <p:nvPr/>
        </p:nvGrpSpPr>
        <p:grpSpPr bwMode="auto">
          <a:xfrm>
            <a:off x="4271963" y="1895475"/>
            <a:ext cx="1747837" cy="274638"/>
            <a:chOff x="2691" y="1194"/>
            <a:chExt cx="1101" cy="173"/>
          </a:xfrm>
        </p:grpSpPr>
        <p:sp>
          <p:nvSpPr>
            <p:cNvPr id="165903" name="Text Box 57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5904" name="Line 58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05" name="Line 59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5899" name="Group 61"/>
          <p:cNvGrpSpPr>
            <a:grpSpLocks/>
          </p:cNvGrpSpPr>
          <p:nvPr/>
        </p:nvGrpSpPr>
        <p:grpSpPr bwMode="auto">
          <a:xfrm>
            <a:off x="6046788" y="1895475"/>
            <a:ext cx="1747837" cy="274638"/>
            <a:chOff x="2691" y="1194"/>
            <a:chExt cx="1101" cy="173"/>
          </a:xfrm>
        </p:grpSpPr>
        <p:sp>
          <p:nvSpPr>
            <p:cNvPr id="165900" name="Text Box 62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5901" name="Line 63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02" name="Line 64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94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6" grpId="0" animBg="1"/>
      <p:bldP spid="1658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17488"/>
            <a:ext cx="7772400" cy="860425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 protocol, messages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sp>
        <p:nvSpPr>
          <p:cNvPr id="16589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7838" y="1333500"/>
            <a:ext cx="7820025" cy="51435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query</a:t>
            </a:r>
            <a:r>
              <a:rPr lang="en-US" altLang="en-US" dirty="0">
                <a:solidFill>
                  <a:srgbClr val="FF0000"/>
                </a:solidFill>
                <a:latin typeface="Calibri"/>
                <a:ea typeface="ＭＳ Ｐゴシック" charset="-128"/>
              </a:rPr>
              <a:t> </a:t>
            </a:r>
            <a:r>
              <a:rPr lang="en-US" altLang="en-US" dirty="0">
                <a:latin typeface="Calibri"/>
                <a:ea typeface="ＭＳ Ｐゴシック" charset="-128"/>
              </a:rPr>
              <a:t>and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reply</a:t>
            </a:r>
            <a:r>
              <a:rPr lang="en-US" altLang="en-US" dirty="0">
                <a:latin typeface="Calibri"/>
                <a:ea typeface="ＭＳ Ｐゴシック" charset="-128"/>
              </a:rPr>
              <a:t> messages, both with same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message format</a:t>
            </a:r>
            <a:endParaRPr lang="en-US" altLang="en-US">
              <a:solidFill>
                <a:srgbClr val="CC0000"/>
              </a:solidFill>
              <a:latin typeface="Calibri"/>
              <a:ea typeface="ＭＳ Ｐゴシック" charset="-128"/>
            </a:endParaRPr>
          </a:p>
        </p:txBody>
      </p:sp>
      <p:pic>
        <p:nvPicPr>
          <p:cNvPr id="165891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858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0" name="Rectangle 4"/>
          <p:cNvSpPr>
            <a:spLocks noChangeArrowheads="1"/>
          </p:cNvSpPr>
          <p:nvPr/>
        </p:nvSpPr>
        <p:spPr bwMode="auto">
          <a:xfrm>
            <a:off x="490538" y="2352675"/>
            <a:ext cx="35750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message header</a:t>
            </a:r>
          </a:p>
          <a:p>
            <a:pPr marL="2266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identification: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 16 bit # for query, reply to query uses same #</a:t>
            </a:r>
          </a:p>
          <a:p>
            <a:pPr marL="2266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flags: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query or reply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recursion desired 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recursion available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reply is authoritative</a:t>
            </a:r>
          </a:p>
        </p:txBody>
      </p:sp>
      <p:grpSp>
        <p:nvGrpSpPr>
          <p:cNvPr id="165895" name="Group 36"/>
          <p:cNvGrpSpPr>
            <a:grpSpLocks/>
          </p:cNvGrpSpPr>
          <p:nvPr/>
        </p:nvGrpSpPr>
        <p:grpSpPr bwMode="auto">
          <a:xfrm>
            <a:off x="4241800" y="2216150"/>
            <a:ext cx="3725863" cy="4184650"/>
            <a:chOff x="2672" y="1396"/>
            <a:chExt cx="2347" cy="2636"/>
          </a:xfrm>
        </p:grpSpPr>
        <p:sp>
          <p:nvSpPr>
            <p:cNvPr id="165906" name="Rectangle 33"/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5907" name="Rectangle 12"/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5908" name="Line 13"/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09" name="Line 14"/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0" name="Line 15"/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1" name="Line 16"/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2" name="Line 17"/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3" name="Line 18"/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4" name="Line 19"/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5" name="Text Box 20"/>
            <p:cNvSpPr txBox="1">
              <a:spLocks noChangeArrowheads="1"/>
            </p:cNvSpPr>
            <p:nvPr/>
          </p:nvSpPr>
          <p:spPr bwMode="auto">
            <a:xfrm>
              <a:off x="2842" y="1492"/>
              <a:ext cx="8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identification</a:t>
              </a:r>
            </a:p>
          </p:txBody>
        </p:sp>
        <p:sp>
          <p:nvSpPr>
            <p:cNvPr id="165916" name="Text Box 21"/>
            <p:cNvSpPr txBox="1">
              <a:spLocks noChangeArrowheads="1"/>
            </p:cNvSpPr>
            <p:nvPr/>
          </p:nvSpPr>
          <p:spPr bwMode="auto">
            <a:xfrm>
              <a:off x="4180" y="1492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flags</a:t>
              </a:r>
            </a:p>
          </p:txBody>
        </p:sp>
        <p:sp>
          <p:nvSpPr>
            <p:cNvPr id="165917" name="Text Box 22"/>
            <p:cNvSpPr txBox="1">
              <a:spLocks noChangeArrowheads="1"/>
            </p:cNvSpPr>
            <p:nvPr/>
          </p:nvSpPr>
          <p:spPr bwMode="auto">
            <a:xfrm>
              <a:off x="2862" y="1780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questions</a:t>
              </a:r>
            </a:p>
          </p:txBody>
        </p:sp>
        <p:sp>
          <p:nvSpPr>
            <p:cNvPr id="165918" name="Text Box 23"/>
            <p:cNvSpPr txBox="1">
              <a:spLocks noChangeArrowheads="1"/>
            </p:cNvSpPr>
            <p:nvPr/>
          </p:nvSpPr>
          <p:spPr bwMode="auto">
            <a:xfrm>
              <a:off x="2789" y="2417"/>
              <a:ext cx="20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questions (variable # of questions)</a:t>
              </a:r>
            </a:p>
          </p:txBody>
        </p:sp>
        <p:sp>
          <p:nvSpPr>
            <p:cNvPr id="165919" name="Text Box 26"/>
            <p:cNvSpPr txBox="1">
              <a:spLocks noChangeArrowheads="1"/>
            </p:cNvSpPr>
            <p:nvPr/>
          </p:nvSpPr>
          <p:spPr bwMode="auto">
            <a:xfrm>
              <a:off x="3866" y="2067"/>
              <a:ext cx="10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additional RRs</a:t>
              </a:r>
            </a:p>
          </p:txBody>
        </p:sp>
        <p:sp>
          <p:nvSpPr>
            <p:cNvPr id="165920" name="Text Box 27"/>
            <p:cNvSpPr txBox="1">
              <a:spLocks noChangeArrowheads="1"/>
            </p:cNvSpPr>
            <p:nvPr/>
          </p:nvSpPr>
          <p:spPr bwMode="auto">
            <a:xfrm>
              <a:off x="2762" y="20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authority RRs</a:t>
              </a:r>
            </a:p>
          </p:txBody>
        </p:sp>
        <p:sp>
          <p:nvSpPr>
            <p:cNvPr id="165921" name="Text Box 28"/>
            <p:cNvSpPr txBox="1">
              <a:spLocks noChangeArrowheads="1"/>
            </p:cNvSpPr>
            <p:nvPr/>
          </p:nvSpPr>
          <p:spPr bwMode="auto">
            <a:xfrm>
              <a:off x="3928" y="1786"/>
              <a:ext cx="9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answer RRs</a:t>
              </a:r>
            </a:p>
          </p:txBody>
        </p:sp>
        <p:sp>
          <p:nvSpPr>
            <p:cNvPr id="165922" name="Text Box 30"/>
            <p:cNvSpPr txBox="1">
              <a:spLocks noChangeArrowheads="1"/>
            </p:cNvSpPr>
            <p:nvPr/>
          </p:nvSpPr>
          <p:spPr bwMode="auto">
            <a:xfrm>
              <a:off x="2983" y="2848"/>
              <a:ext cx="16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answers (variable # of RRs)</a:t>
              </a:r>
            </a:p>
          </p:txBody>
        </p:sp>
        <p:sp>
          <p:nvSpPr>
            <p:cNvPr id="165923" name="Text Box 31"/>
            <p:cNvSpPr txBox="1">
              <a:spLocks noChangeArrowheads="1"/>
            </p:cNvSpPr>
            <p:nvPr/>
          </p:nvSpPr>
          <p:spPr bwMode="auto">
            <a:xfrm>
              <a:off x="3002" y="3280"/>
              <a:ext cx="17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authority (variable # of RRs)</a:t>
              </a:r>
            </a:p>
          </p:txBody>
        </p:sp>
        <p:sp>
          <p:nvSpPr>
            <p:cNvPr id="165924" name="Text Box 32"/>
            <p:cNvSpPr txBox="1">
              <a:spLocks noChangeArrowheads="1"/>
            </p:cNvSpPr>
            <p:nvPr/>
          </p:nvSpPr>
          <p:spPr bwMode="auto">
            <a:xfrm>
              <a:off x="2811" y="3700"/>
              <a:ext cx="20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additional info (variable # of RRs)</a:t>
              </a:r>
            </a:p>
          </p:txBody>
        </p:sp>
      </p:grpSp>
      <p:sp>
        <p:nvSpPr>
          <p:cNvPr id="165896" name="Line 34"/>
          <p:cNvSpPr>
            <a:spLocks noChangeShapeType="1"/>
          </p:cNvSpPr>
          <p:nvPr/>
        </p:nvSpPr>
        <p:spPr bwMode="auto">
          <a:xfrm flipV="1">
            <a:off x="3417888" y="2568575"/>
            <a:ext cx="1165225" cy="327025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897" name="Line 35"/>
          <p:cNvSpPr>
            <a:spLocks noChangeShapeType="1"/>
          </p:cNvSpPr>
          <p:nvPr/>
        </p:nvSpPr>
        <p:spPr bwMode="auto">
          <a:xfrm flipV="1">
            <a:off x="1522413" y="2547938"/>
            <a:ext cx="5183187" cy="1404937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5898" name="Group 60"/>
          <p:cNvGrpSpPr>
            <a:grpSpLocks/>
          </p:cNvGrpSpPr>
          <p:nvPr/>
        </p:nvGrpSpPr>
        <p:grpSpPr bwMode="auto">
          <a:xfrm>
            <a:off x="4271963" y="1895475"/>
            <a:ext cx="1747837" cy="274638"/>
            <a:chOff x="2691" y="1194"/>
            <a:chExt cx="1101" cy="173"/>
          </a:xfrm>
        </p:grpSpPr>
        <p:sp>
          <p:nvSpPr>
            <p:cNvPr id="165903" name="Text Box 57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5904" name="Line 58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05" name="Line 59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5899" name="Group 61"/>
          <p:cNvGrpSpPr>
            <a:grpSpLocks/>
          </p:cNvGrpSpPr>
          <p:nvPr/>
        </p:nvGrpSpPr>
        <p:grpSpPr bwMode="auto">
          <a:xfrm>
            <a:off x="6046788" y="1895475"/>
            <a:ext cx="1747837" cy="274638"/>
            <a:chOff x="2691" y="1194"/>
            <a:chExt cx="1101" cy="173"/>
          </a:xfrm>
        </p:grpSpPr>
        <p:sp>
          <p:nvSpPr>
            <p:cNvPr id="165900" name="Text Box 62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5901" name="Line 63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02" name="Line 64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47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4"/>
          <p:cNvSpPr txBox="1">
            <a:spLocks noChangeArrowheads="1"/>
          </p:cNvSpPr>
          <p:nvPr/>
        </p:nvSpPr>
        <p:spPr bwMode="auto">
          <a:xfrm>
            <a:off x="1106055" y="3385183"/>
            <a:ext cx="1981633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name, type fields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for a query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7940" name="Text Box 5"/>
          <p:cNvSpPr txBox="1">
            <a:spLocks noChangeArrowheads="1"/>
          </p:cNvSpPr>
          <p:nvPr/>
        </p:nvSpPr>
        <p:spPr bwMode="auto">
          <a:xfrm>
            <a:off x="922338" y="4107495"/>
            <a:ext cx="2168525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RRs in response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to query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7941" name="Text Box 6"/>
          <p:cNvSpPr txBox="1">
            <a:spLocks noChangeArrowheads="1"/>
          </p:cNvSpPr>
          <p:nvPr/>
        </p:nvSpPr>
        <p:spPr bwMode="auto">
          <a:xfrm>
            <a:off x="747754" y="4759958"/>
            <a:ext cx="234628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records for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authoritative servers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7942" name="Text Box 7"/>
          <p:cNvSpPr txBox="1">
            <a:spLocks noChangeArrowheads="1"/>
          </p:cNvSpPr>
          <p:nvPr/>
        </p:nvSpPr>
        <p:spPr bwMode="auto">
          <a:xfrm>
            <a:off x="635347" y="5479097"/>
            <a:ext cx="2445991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additional 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“</a:t>
            </a:r>
            <a:r>
              <a:rPr kumimoji="0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helpful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”</a:t>
            </a:r>
            <a:endParaRPr kumimoji="0" lang="en-US" altLang="ja-JP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info that may be used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grpSp>
        <p:nvGrpSpPr>
          <p:cNvPr id="167943" name="Group 17"/>
          <p:cNvGrpSpPr>
            <a:grpSpLocks/>
          </p:cNvGrpSpPr>
          <p:nvPr/>
        </p:nvGrpSpPr>
        <p:grpSpPr bwMode="auto">
          <a:xfrm>
            <a:off x="4241800" y="1901825"/>
            <a:ext cx="3725863" cy="4184650"/>
            <a:chOff x="2672" y="1396"/>
            <a:chExt cx="2347" cy="2636"/>
          </a:xfrm>
        </p:grpSpPr>
        <p:sp>
          <p:nvSpPr>
            <p:cNvPr id="167958" name="Rectangle 18"/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7959" name="Rectangle 19"/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7960" name="Line 20"/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1" name="Line 21"/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2" name="Line 22"/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3" name="Line 23"/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4" name="Line 24"/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5" name="Line 25"/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6" name="Line 26"/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7" name="Text Box 27"/>
            <p:cNvSpPr txBox="1">
              <a:spLocks noChangeArrowheads="1"/>
            </p:cNvSpPr>
            <p:nvPr/>
          </p:nvSpPr>
          <p:spPr bwMode="auto">
            <a:xfrm>
              <a:off x="2842" y="1492"/>
              <a:ext cx="8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identification</a:t>
              </a:r>
            </a:p>
          </p:txBody>
        </p:sp>
        <p:sp>
          <p:nvSpPr>
            <p:cNvPr id="167968" name="Text Box 28"/>
            <p:cNvSpPr txBox="1">
              <a:spLocks noChangeArrowheads="1"/>
            </p:cNvSpPr>
            <p:nvPr/>
          </p:nvSpPr>
          <p:spPr bwMode="auto">
            <a:xfrm>
              <a:off x="4180" y="1492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flags</a:t>
              </a:r>
            </a:p>
          </p:txBody>
        </p:sp>
        <p:sp>
          <p:nvSpPr>
            <p:cNvPr id="167969" name="Text Box 29"/>
            <p:cNvSpPr txBox="1">
              <a:spLocks noChangeArrowheads="1"/>
            </p:cNvSpPr>
            <p:nvPr/>
          </p:nvSpPr>
          <p:spPr bwMode="auto">
            <a:xfrm>
              <a:off x="2862" y="1780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questions</a:t>
              </a:r>
            </a:p>
          </p:txBody>
        </p:sp>
        <p:sp>
          <p:nvSpPr>
            <p:cNvPr id="167970" name="Text Box 30"/>
            <p:cNvSpPr txBox="1">
              <a:spLocks noChangeArrowheads="1"/>
            </p:cNvSpPr>
            <p:nvPr/>
          </p:nvSpPr>
          <p:spPr bwMode="auto">
            <a:xfrm>
              <a:off x="2789" y="2417"/>
              <a:ext cx="20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questions (variable # of questions)</a:t>
              </a:r>
            </a:p>
          </p:txBody>
        </p:sp>
        <p:sp>
          <p:nvSpPr>
            <p:cNvPr id="167971" name="Text Box 31"/>
            <p:cNvSpPr txBox="1">
              <a:spLocks noChangeArrowheads="1"/>
            </p:cNvSpPr>
            <p:nvPr/>
          </p:nvSpPr>
          <p:spPr bwMode="auto">
            <a:xfrm>
              <a:off x="3866" y="2067"/>
              <a:ext cx="10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additional RRs</a:t>
              </a:r>
            </a:p>
          </p:txBody>
        </p:sp>
        <p:sp>
          <p:nvSpPr>
            <p:cNvPr id="167972" name="Text Box 32"/>
            <p:cNvSpPr txBox="1">
              <a:spLocks noChangeArrowheads="1"/>
            </p:cNvSpPr>
            <p:nvPr/>
          </p:nvSpPr>
          <p:spPr bwMode="auto">
            <a:xfrm>
              <a:off x="2762" y="20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authority RRs</a:t>
              </a:r>
            </a:p>
          </p:txBody>
        </p:sp>
        <p:sp>
          <p:nvSpPr>
            <p:cNvPr id="167973" name="Text Box 33"/>
            <p:cNvSpPr txBox="1">
              <a:spLocks noChangeArrowheads="1"/>
            </p:cNvSpPr>
            <p:nvPr/>
          </p:nvSpPr>
          <p:spPr bwMode="auto">
            <a:xfrm>
              <a:off x="3928" y="1786"/>
              <a:ext cx="9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answer RRs</a:t>
              </a:r>
            </a:p>
          </p:txBody>
        </p:sp>
        <p:sp>
          <p:nvSpPr>
            <p:cNvPr id="167974" name="Text Box 34"/>
            <p:cNvSpPr txBox="1">
              <a:spLocks noChangeArrowheads="1"/>
            </p:cNvSpPr>
            <p:nvPr/>
          </p:nvSpPr>
          <p:spPr bwMode="auto">
            <a:xfrm>
              <a:off x="2983" y="2848"/>
              <a:ext cx="16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answers (variable # of RRs)</a:t>
              </a:r>
            </a:p>
          </p:txBody>
        </p:sp>
        <p:sp>
          <p:nvSpPr>
            <p:cNvPr id="167975" name="Text Box 35"/>
            <p:cNvSpPr txBox="1">
              <a:spLocks noChangeArrowheads="1"/>
            </p:cNvSpPr>
            <p:nvPr/>
          </p:nvSpPr>
          <p:spPr bwMode="auto">
            <a:xfrm>
              <a:off x="3002" y="3280"/>
              <a:ext cx="17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authority (variable # of RRs)</a:t>
              </a:r>
            </a:p>
          </p:txBody>
        </p:sp>
        <p:sp>
          <p:nvSpPr>
            <p:cNvPr id="167976" name="Text Box 36"/>
            <p:cNvSpPr txBox="1">
              <a:spLocks noChangeArrowheads="1"/>
            </p:cNvSpPr>
            <p:nvPr/>
          </p:nvSpPr>
          <p:spPr bwMode="auto">
            <a:xfrm>
              <a:off x="2811" y="3700"/>
              <a:ext cx="20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additional info (variable # of RRs)</a:t>
              </a:r>
            </a:p>
          </p:txBody>
        </p:sp>
      </p:grpSp>
      <p:sp>
        <p:nvSpPr>
          <p:cNvPr id="167944" name="Line 37"/>
          <p:cNvSpPr>
            <a:spLocks noChangeShapeType="1"/>
          </p:cNvSpPr>
          <p:nvPr/>
        </p:nvSpPr>
        <p:spPr bwMode="auto">
          <a:xfrm flipH="1">
            <a:off x="3101975" y="5748339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945" name="Line 38"/>
          <p:cNvSpPr>
            <a:spLocks noChangeShapeType="1"/>
          </p:cNvSpPr>
          <p:nvPr/>
        </p:nvSpPr>
        <p:spPr bwMode="auto">
          <a:xfrm flipH="1">
            <a:off x="3109913" y="5089523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946" name="Line 39"/>
          <p:cNvSpPr>
            <a:spLocks noChangeShapeType="1"/>
          </p:cNvSpPr>
          <p:nvPr/>
        </p:nvSpPr>
        <p:spPr bwMode="auto">
          <a:xfrm flipH="1">
            <a:off x="3117850" y="4430712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947" name="Line 40"/>
          <p:cNvSpPr>
            <a:spLocks noChangeShapeType="1"/>
          </p:cNvSpPr>
          <p:nvPr/>
        </p:nvSpPr>
        <p:spPr bwMode="auto">
          <a:xfrm flipH="1">
            <a:off x="3103563" y="3705225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7948" name="Picture 4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858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9" name="Rectangle 2"/>
          <p:cNvSpPr>
            <a:spLocks noChangeArrowheads="1"/>
          </p:cNvSpPr>
          <p:nvPr/>
        </p:nvSpPr>
        <p:spPr bwMode="auto">
          <a:xfrm>
            <a:off x="446088" y="217488"/>
            <a:ext cx="77724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ＭＳ Ｐゴシック" charset="-128"/>
                <a:cs typeface="+mn-cs"/>
              </a:rPr>
              <a:t>DNS protocol, messages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ＭＳ Ｐゴシック" charset="-128"/>
              <a:cs typeface="+mn-cs"/>
            </a:endParaRPr>
          </a:p>
        </p:txBody>
      </p:sp>
      <p:grpSp>
        <p:nvGrpSpPr>
          <p:cNvPr id="167950" name="Group 43"/>
          <p:cNvGrpSpPr>
            <a:grpSpLocks/>
          </p:cNvGrpSpPr>
          <p:nvPr/>
        </p:nvGrpSpPr>
        <p:grpSpPr bwMode="auto">
          <a:xfrm>
            <a:off x="4271963" y="1581150"/>
            <a:ext cx="1747837" cy="274638"/>
            <a:chOff x="2691" y="1194"/>
            <a:chExt cx="1101" cy="173"/>
          </a:xfrm>
        </p:grpSpPr>
        <p:sp>
          <p:nvSpPr>
            <p:cNvPr id="167955" name="Text Box 44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7956" name="Line 45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57" name="Line 46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7951" name="Group 47"/>
          <p:cNvGrpSpPr>
            <a:grpSpLocks/>
          </p:cNvGrpSpPr>
          <p:nvPr/>
        </p:nvGrpSpPr>
        <p:grpSpPr bwMode="auto">
          <a:xfrm>
            <a:off x="6046786" y="1581150"/>
            <a:ext cx="1747837" cy="274638"/>
            <a:chOff x="2691" y="1194"/>
            <a:chExt cx="1101" cy="173"/>
          </a:xfrm>
        </p:grpSpPr>
        <p:sp>
          <p:nvSpPr>
            <p:cNvPr id="167952" name="Text Box 48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7953" name="Line 49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54" name="Line 50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84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9388"/>
            <a:ext cx="7772400" cy="903287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Inserting records into </a:t>
            </a:r>
            <a:r>
              <a:rPr lang="en-US" altLang="en-US" sz="4000" dirty="0">
                <a:latin typeface="Calibri Light"/>
                <a:ea typeface="ＭＳ Ｐゴシック" charset="-128"/>
              </a:rPr>
              <a:t>DNS</a:t>
            </a:r>
          </a:p>
        </p:txBody>
      </p:sp>
      <p:sp>
        <p:nvSpPr>
          <p:cNvPr id="169989" name="Rectangle 4"/>
          <p:cNvSpPr>
            <a:spLocks noGrp="1" noChangeArrowheads="1"/>
          </p:cNvSpPr>
          <p:nvPr>
            <p:ph idx="1"/>
          </p:nvPr>
        </p:nvSpPr>
        <p:spPr>
          <a:xfrm>
            <a:off x="501650" y="1370013"/>
            <a:ext cx="8456613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latin typeface="Calibri"/>
                <a:ea typeface="ＭＳ Ｐゴシック" charset="-128"/>
              </a:rPr>
              <a:t>example: new startup “</a:t>
            </a:r>
            <a:r>
              <a:rPr lang="en-US" altLang="ja-JP" dirty="0">
                <a:latin typeface="Calibri"/>
                <a:ea typeface="ＭＳ Ｐゴシック" charset="-128"/>
              </a:rPr>
              <a:t>Network Utopia”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register name networkuptopia.com at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DNS registrar</a:t>
            </a:r>
            <a:r>
              <a:rPr lang="en-US" altLang="en-US" dirty="0">
                <a:latin typeface="Calibri"/>
                <a:ea typeface="ＭＳ Ｐゴシック" charset="-128"/>
              </a:rPr>
              <a:t> (e.g., Network Solutions)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provide names, IP addresses of authoritative name server (primary and secondary)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registrar inserts two RRs into .com TLD server:</a:t>
            </a:r>
            <a:br>
              <a:rPr lang="en-US" dirty="0"/>
            </a:br>
            <a:r>
              <a:rPr lang="en-US" altLang="en-US" sz="2000" b="1" dirty="0">
                <a:latin typeface="Calibri"/>
                <a:ea typeface="ＭＳ Ｐゴシック" charset="-128"/>
              </a:rPr>
              <a:t>(networkutopia.com, dns1.networkutopia.com, NS)</a:t>
            </a:r>
          </a:p>
          <a:p>
            <a:pPr lvl="1">
              <a:buFont typeface="Wingdings" charset="2"/>
              <a:buNone/>
            </a:pPr>
            <a:r>
              <a:rPr lang="en-US" altLang="en-US" sz="2000" b="1" dirty="0">
                <a:latin typeface="Calibri"/>
                <a:ea typeface="ＭＳ Ｐゴシック" charset="-128"/>
              </a:rPr>
              <a:t>    (dns1.networkutopia.com, 212.212.212.1, A)</a:t>
            </a:r>
            <a:endParaRPr lang="en-US" altLang="en-US" dirty="0">
              <a:solidFill>
                <a:schemeClr val="accent2"/>
              </a:solidFill>
              <a:latin typeface="Calibri"/>
              <a:ea typeface="ＭＳ Ｐゴシック" charset="-128"/>
            </a:endParaRPr>
          </a:p>
          <a:p>
            <a:r>
              <a:rPr lang="en-US" altLang="en-US" dirty="0">
                <a:latin typeface="Calibri"/>
                <a:ea typeface="ＭＳ Ｐゴシック" charset="-128"/>
              </a:rPr>
              <a:t>create authoritative server type A record for www.networkuptopia.com; type NS record for </a:t>
            </a:r>
            <a:r>
              <a:rPr lang="en-US" altLang="en-US" dirty="0" err="1">
                <a:latin typeface="Calibri"/>
                <a:ea typeface="ＭＳ Ｐゴシック" charset="-128"/>
              </a:rPr>
              <a:t>networkutopia.com</a:t>
            </a:r>
            <a:endParaRPr lang="en-US" altLang="en-US" dirty="0">
              <a:latin typeface="Calibri"/>
              <a:ea typeface="ＭＳ Ｐゴシック" charset="-128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altLang="en-US" dirty="0">
              <a:latin typeface="Calibri"/>
              <a:ea typeface="ＭＳ Ｐゴシック" charset="-128"/>
            </a:endParaRPr>
          </a:p>
        </p:txBody>
      </p:sp>
      <p:pic>
        <p:nvPicPr>
          <p:cNvPr id="169987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890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6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13150</TotalTime>
  <Words>3073</Words>
  <Application>Microsoft Macintosh PowerPoint</Application>
  <PresentationFormat>On-screen Show (4:3)</PresentationFormat>
  <Paragraphs>732</Paragraphs>
  <Slides>40</Slides>
  <Notes>35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ＭＳ Ｐゴシック</vt:lpstr>
      <vt:lpstr>Arial</vt:lpstr>
      <vt:lpstr>Calibri</vt:lpstr>
      <vt:lpstr>Calibri Light</vt:lpstr>
      <vt:lpstr>Comic Sans MS</vt:lpstr>
      <vt:lpstr>Courier New</vt:lpstr>
      <vt:lpstr>Gill Sans MT</vt:lpstr>
      <vt:lpstr>Lucida Bright</vt:lpstr>
      <vt:lpstr>Times New Roman</vt:lpstr>
      <vt:lpstr>Wingdings</vt:lpstr>
      <vt:lpstr>ZapfDingbats</vt:lpstr>
      <vt:lpstr>Office Theme</vt:lpstr>
      <vt:lpstr>2_Office Theme</vt:lpstr>
      <vt:lpstr>PowerPoint Presentation</vt:lpstr>
      <vt:lpstr>PowerPoint Presentation</vt:lpstr>
      <vt:lpstr>DNS: caching, updating records</vt:lpstr>
      <vt:lpstr>DNS: services, structure </vt:lpstr>
      <vt:lpstr>DNS records</vt:lpstr>
      <vt:lpstr>DNS protocol, messages</vt:lpstr>
      <vt:lpstr>DNS protocol, messages</vt:lpstr>
      <vt:lpstr>PowerPoint Presentation</vt:lpstr>
      <vt:lpstr>Inserting records into DNS</vt:lpstr>
      <vt:lpstr>PowerPoint Presentation</vt:lpstr>
      <vt:lpstr>Web and HTTP</vt:lpstr>
      <vt:lpstr>HTTP overview</vt:lpstr>
      <vt:lpstr>HTTP overview</vt:lpstr>
      <vt:lpstr>HTTP connections</vt:lpstr>
      <vt:lpstr>Non-persistent HTTP</vt:lpstr>
      <vt:lpstr>Non-persistent HTTP: response time</vt:lpstr>
      <vt:lpstr>Persistent HTTP</vt:lpstr>
      <vt:lpstr>Other optimizations</vt:lpstr>
      <vt:lpstr>Other optimizations</vt:lpstr>
      <vt:lpstr>Other optimizations</vt:lpstr>
      <vt:lpstr>HTTP request message</vt:lpstr>
      <vt:lpstr>HTTP request message: general format</vt:lpstr>
      <vt:lpstr>Uploading form input</vt:lpstr>
      <vt:lpstr>Method types</vt:lpstr>
      <vt:lpstr>HTTP response message</vt:lpstr>
      <vt:lpstr>HTTP response status codes</vt:lpstr>
      <vt:lpstr>Trying out HTTP (client side) for yourself</vt:lpstr>
      <vt:lpstr>Cookies: keeping “state” (cont.)</vt:lpstr>
      <vt:lpstr>Cookies (continued)</vt:lpstr>
      <vt:lpstr>Web caches (proxy server)</vt:lpstr>
      <vt:lpstr>More about Web caching</vt:lpstr>
      <vt:lpstr>Outline</vt:lpstr>
      <vt:lpstr>Electronic mail</vt:lpstr>
      <vt:lpstr>Electronic Mail: Mail Servers</vt:lpstr>
      <vt:lpstr>Electronic Mail: SMTP [RFC 2821]</vt:lpstr>
      <vt:lpstr>Scenario: Alice sends message to Bob</vt:lpstr>
      <vt:lpstr>Sample SMTP interaction</vt:lpstr>
      <vt:lpstr>SMTP: final words</vt:lpstr>
      <vt:lpstr>Mail message format</vt:lpstr>
      <vt:lpstr>Mail access protocols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Haitham Hassanieh</dc:creator>
  <cp:lastModifiedBy>Nirupam Roy</cp:lastModifiedBy>
  <cp:revision>273</cp:revision>
  <cp:lastPrinted>2017-09-18T19:59:04Z</cp:lastPrinted>
  <dcterms:created xsi:type="dcterms:W3CDTF">2017-08-26T21:27:51Z</dcterms:created>
  <dcterms:modified xsi:type="dcterms:W3CDTF">2024-05-09T17:52:34Z</dcterms:modified>
</cp:coreProperties>
</file>