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86"/>
  </p:notesMasterIdLst>
  <p:sldIdLst>
    <p:sldId id="1493" r:id="rId3"/>
    <p:sldId id="375" r:id="rId4"/>
    <p:sldId id="334" r:id="rId5"/>
    <p:sldId id="335" r:id="rId6"/>
    <p:sldId id="336" r:id="rId7"/>
    <p:sldId id="344" r:id="rId8"/>
    <p:sldId id="345" r:id="rId9"/>
    <p:sldId id="346" r:id="rId10"/>
    <p:sldId id="347" r:id="rId11"/>
    <p:sldId id="1578" r:id="rId12"/>
    <p:sldId id="376" r:id="rId13"/>
    <p:sldId id="349" r:id="rId14"/>
    <p:sldId id="351" r:id="rId15"/>
    <p:sldId id="352" r:id="rId16"/>
    <p:sldId id="353" r:id="rId17"/>
    <p:sldId id="1566" r:id="rId18"/>
    <p:sldId id="1539" r:id="rId19"/>
    <p:sldId id="1538" r:id="rId20"/>
    <p:sldId id="355" r:id="rId21"/>
    <p:sldId id="278" r:id="rId22"/>
    <p:sldId id="290" r:id="rId23"/>
    <p:sldId id="1540" r:id="rId24"/>
    <p:sldId id="1568" r:id="rId25"/>
    <p:sldId id="1507" r:id="rId26"/>
    <p:sldId id="326" r:id="rId27"/>
    <p:sldId id="1573" r:id="rId28"/>
    <p:sldId id="1647" r:id="rId29"/>
    <p:sldId id="1533" r:id="rId30"/>
    <p:sldId id="714" r:id="rId31"/>
    <p:sldId id="715" r:id="rId32"/>
    <p:sldId id="716" r:id="rId33"/>
    <p:sldId id="638" r:id="rId34"/>
    <p:sldId id="1519" r:id="rId35"/>
    <p:sldId id="639" r:id="rId36"/>
    <p:sldId id="1574" r:id="rId37"/>
    <p:sldId id="1648" r:id="rId38"/>
    <p:sldId id="1649" r:id="rId39"/>
    <p:sldId id="1650" r:id="rId40"/>
    <p:sldId id="1509" r:id="rId41"/>
    <p:sldId id="1513" r:id="rId42"/>
    <p:sldId id="1514" r:id="rId43"/>
    <p:sldId id="1512" r:id="rId44"/>
    <p:sldId id="1515" r:id="rId45"/>
    <p:sldId id="1511" r:id="rId46"/>
    <p:sldId id="1569" r:id="rId47"/>
    <p:sldId id="1575" r:id="rId48"/>
    <p:sldId id="1570" r:id="rId49"/>
    <p:sldId id="1571" r:id="rId50"/>
    <p:sldId id="1572" r:id="rId51"/>
    <p:sldId id="1510" r:id="rId52"/>
    <p:sldId id="1576" r:id="rId53"/>
    <p:sldId id="1518" r:id="rId54"/>
    <p:sldId id="1535" r:id="rId55"/>
    <p:sldId id="1516" r:id="rId56"/>
    <p:sldId id="726" r:id="rId57"/>
    <p:sldId id="727" r:id="rId58"/>
    <p:sldId id="1577" r:id="rId59"/>
    <p:sldId id="728" r:id="rId60"/>
    <p:sldId id="729" r:id="rId61"/>
    <p:sldId id="730" r:id="rId62"/>
    <p:sldId id="1629" r:id="rId63"/>
    <p:sldId id="1630" r:id="rId64"/>
    <p:sldId id="1522" r:id="rId65"/>
    <p:sldId id="1521" r:id="rId66"/>
    <p:sldId id="1523" r:id="rId67"/>
    <p:sldId id="1524" r:id="rId68"/>
    <p:sldId id="1525" r:id="rId69"/>
    <p:sldId id="1526" r:id="rId70"/>
    <p:sldId id="733" r:id="rId71"/>
    <p:sldId id="1527" r:id="rId72"/>
    <p:sldId id="1598" r:id="rId73"/>
    <p:sldId id="1599" r:id="rId74"/>
    <p:sldId id="1600" r:id="rId75"/>
    <p:sldId id="1581" r:id="rId76"/>
    <p:sldId id="1593" r:id="rId77"/>
    <p:sldId id="1646" r:id="rId78"/>
    <p:sldId id="1592" r:id="rId79"/>
    <p:sldId id="1643" r:id="rId80"/>
    <p:sldId id="1582" r:id="rId81"/>
    <p:sldId id="1644" r:id="rId82"/>
    <p:sldId id="1583" r:id="rId83"/>
    <p:sldId id="1584" r:id="rId84"/>
    <p:sldId id="1645"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29"/>
    <p:restoredTop sz="94898"/>
  </p:normalViewPr>
  <p:slideViewPr>
    <p:cSldViewPr snapToGrid="0" snapToObjects="1" showGuides="1">
      <p:cViewPr varScale="1">
        <p:scale>
          <a:sx n="117" d="100"/>
          <a:sy n="117" d="100"/>
        </p:scale>
        <p:origin x="1440"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2/6/24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fld id="{DD2DFD8E-9E57-E548-981C-AE311CDD890F}" type="slidenum">
              <a:rPr lang="en-US" altLang="en-US" sz="1300">
                <a:latin typeface="Times New Roman" charset="0"/>
              </a:rPr>
              <a:pPr/>
              <a:t>2</a:t>
            </a:fld>
            <a:endParaRPr lang="en-US" altLang="en-US" sz="1300" dirty="0">
              <a:latin typeface="Times New Roman"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latin typeface="Times New Roman" charset="0"/>
              <a:ea typeface="ＭＳ Ｐゴシック" charset="-128"/>
            </a:endParaRPr>
          </a:p>
        </p:txBody>
      </p:sp>
    </p:spTree>
    <p:extLst>
      <p:ext uri="{BB962C8B-B14F-4D97-AF65-F5344CB8AC3E}">
        <p14:creationId xmlns:p14="http://schemas.microsoft.com/office/powerpoint/2010/main" val="243896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EECE87CB-FCD8-E741-89EB-32F7E65ADD8D}"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236833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4006733D-3E05-7D4A-81DB-27A5010A1BD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67587" name="Rectangle 3">
            <a:extLst>
              <a:ext uri="{FF2B5EF4-FFF2-40B4-BE49-F238E27FC236}">
                <a16:creationId xmlns:a16="http://schemas.microsoft.com/office/drawing/2014/main" id="{BC69A914-DA88-FA49-B5A2-4D4736FD9C5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941AF11-80DB-3A49-9663-6828B69F947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7588" name="Rectangle 6">
            <a:extLst>
              <a:ext uri="{FF2B5EF4-FFF2-40B4-BE49-F238E27FC236}">
                <a16:creationId xmlns:a16="http://schemas.microsoft.com/office/drawing/2014/main" id="{4DE0CF0C-A54A-B24A-B4C5-F2D57D59534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67589" name="Rectangle 7">
            <a:extLst>
              <a:ext uri="{FF2B5EF4-FFF2-40B4-BE49-F238E27FC236}">
                <a16:creationId xmlns:a16="http://schemas.microsoft.com/office/drawing/2014/main" id="{4C196F5D-481F-4F44-B49C-695DADB20C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9C41A41-E407-7444-8DCD-299DA1D4AFB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7590" name="Rectangle 2">
            <a:extLst>
              <a:ext uri="{FF2B5EF4-FFF2-40B4-BE49-F238E27FC236}">
                <a16:creationId xmlns:a16="http://schemas.microsoft.com/office/drawing/2014/main" id="{86F52984-AC5A-EA4D-8029-D639A3FDEF9F}"/>
              </a:ext>
            </a:extLst>
          </p:cNvPr>
          <p:cNvSpPr>
            <a:spLocks noGrp="1" noRot="1" noChangeAspect="1" noChangeArrowheads="1" noTextEdit="1"/>
          </p:cNvSpPr>
          <p:nvPr>
            <p:ph type="sldImg"/>
          </p:nvPr>
        </p:nvSpPr>
        <p:spPr>
          <a:ln/>
        </p:spPr>
      </p:sp>
      <p:sp>
        <p:nvSpPr>
          <p:cNvPr id="67591" name="Rectangle 3">
            <a:extLst>
              <a:ext uri="{FF2B5EF4-FFF2-40B4-BE49-F238E27FC236}">
                <a16:creationId xmlns:a16="http://schemas.microsoft.com/office/drawing/2014/main" id="{840C5582-7E98-B84D-B2F8-10F6CE45F1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552783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99DE830-A790-274F-ABAF-EF895ECA19F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68611" name="Rectangle 3">
            <a:extLst>
              <a:ext uri="{FF2B5EF4-FFF2-40B4-BE49-F238E27FC236}">
                <a16:creationId xmlns:a16="http://schemas.microsoft.com/office/drawing/2014/main" id="{83D554D5-FD4B-E642-8764-9C7BBEDDC10C}"/>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EF02D94-23F2-DA42-8C73-67164979D9D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8612" name="Rectangle 6">
            <a:extLst>
              <a:ext uri="{FF2B5EF4-FFF2-40B4-BE49-F238E27FC236}">
                <a16:creationId xmlns:a16="http://schemas.microsoft.com/office/drawing/2014/main" id="{6F3A05C9-7F7C-E047-AA2D-F70161E7E47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68613" name="Rectangle 7">
            <a:extLst>
              <a:ext uri="{FF2B5EF4-FFF2-40B4-BE49-F238E27FC236}">
                <a16:creationId xmlns:a16="http://schemas.microsoft.com/office/drawing/2014/main" id="{E506BAF1-7537-AE4D-87F0-26BA9F9935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0"/>
              </a:spcBef>
              <a:spcAft>
                <a:spcPct val="0"/>
              </a:spcAft>
              <a:defRPr sz="3200">
                <a:solidFill>
                  <a:schemeClr val="tx1"/>
                </a:solidFill>
                <a:latin typeface="Arial Black" panose="020B0604020202020204" pitchFamily="34" charset="0"/>
              </a:defRPr>
            </a:lvl6pPr>
            <a:lvl7pPr marL="2971800" indent="-228600" defTabSz="966788" eaLnBrk="0" fontAlgn="base" hangingPunct="0">
              <a:spcBef>
                <a:spcPct val="0"/>
              </a:spcBef>
              <a:spcAft>
                <a:spcPct val="0"/>
              </a:spcAft>
              <a:defRPr sz="3200">
                <a:solidFill>
                  <a:schemeClr val="tx1"/>
                </a:solidFill>
                <a:latin typeface="Arial Black" panose="020B0604020202020204" pitchFamily="34" charset="0"/>
              </a:defRPr>
            </a:lvl7pPr>
            <a:lvl8pPr marL="3429000" indent="-228600" defTabSz="966788" eaLnBrk="0" fontAlgn="base" hangingPunct="0">
              <a:spcBef>
                <a:spcPct val="0"/>
              </a:spcBef>
              <a:spcAft>
                <a:spcPct val="0"/>
              </a:spcAft>
              <a:defRPr sz="3200">
                <a:solidFill>
                  <a:schemeClr val="tx1"/>
                </a:solidFill>
                <a:latin typeface="Arial Black" panose="020B0604020202020204" pitchFamily="34" charset="0"/>
              </a:defRPr>
            </a:lvl8pPr>
            <a:lvl9pPr marL="3886200" indent="-228600" defTabSz="966788"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05C8C7AB-D26A-384D-8E75-B636522B628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18</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68614" name="Rectangle 2">
            <a:extLst>
              <a:ext uri="{FF2B5EF4-FFF2-40B4-BE49-F238E27FC236}">
                <a16:creationId xmlns:a16="http://schemas.microsoft.com/office/drawing/2014/main" id="{A4A61FB2-68A0-5C4E-B535-19D726F0CD9D}"/>
              </a:ext>
            </a:extLst>
          </p:cNvPr>
          <p:cNvSpPr>
            <a:spLocks noGrp="1" noRot="1" noChangeAspect="1" noChangeArrowheads="1" noTextEdit="1"/>
          </p:cNvSpPr>
          <p:nvPr>
            <p:ph type="sldImg"/>
          </p:nvPr>
        </p:nvSpPr>
        <p:spPr>
          <a:ln/>
        </p:spPr>
      </p:sp>
      <p:sp>
        <p:nvSpPr>
          <p:cNvPr id="68615" name="Rectangle 3">
            <a:extLst>
              <a:ext uri="{FF2B5EF4-FFF2-40B4-BE49-F238E27FC236}">
                <a16:creationId xmlns:a16="http://schemas.microsoft.com/office/drawing/2014/main" id="{09802E23-68C5-2C4A-A41A-2A480667E6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964766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C55794E5-8F12-684F-A638-5F2C6711682E}"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19</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112717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fld id="{1D59E67B-76A5-E44E-A339-47D4CB0C9D53}" type="slidenum">
              <a:rPr lang="en-US" altLang="en-US" sz="1300">
                <a:latin typeface="Times New Roman" charset="0"/>
              </a:rPr>
              <a:pPr/>
              <a:t>25</a:t>
            </a:fld>
            <a:endParaRPr lang="en-US" altLang="en-US" sz="1300">
              <a:latin typeface="Times New Roman"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830068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178CB7FB-5C77-B54E-940E-9963542BCDD4}"/>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6307" name="Rectangle 3">
            <a:extLst>
              <a:ext uri="{FF2B5EF4-FFF2-40B4-BE49-F238E27FC236}">
                <a16:creationId xmlns:a16="http://schemas.microsoft.com/office/drawing/2014/main" id="{A4D6DEE6-F289-4142-8213-0923DDADFA3A}"/>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22C7CC9-DD9B-0649-8F9E-BE219D9B96DD}"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26308" name="Rectangle 6">
            <a:extLst>
              <a:ext uri="{FF2B5EF4-FFF2-40B4-BE49-F238E27FC236}">
                <a16:creationId xmlns:a16="http://schemas.microsoft.com/office/drawing/2014/main" id="{9E9BDDAE-7F38-6549-9650-E34F1345909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6309" name="Rectangle 7">
            <a:extLst>
              <a:ext uri="{FF2B5EF4-FFF2-40B4-BE49-F238E27FC236}">
                <a16:creationId xmlns:a16="http://schemas.microsoft.com/office/drawing/2014/main" id="{D9F829ED-2079-9442-B6CF-383B87A23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2A24185A-E757-BE43-A86E-9D688BA46520}" type="slidenum">
              <a:rPr lang="en-US" altLang="en-US" sz="1300">
                <a:latin typeface="Times New Roman" panose="02020603050405020304" pitchFamily="18" charset="0"/>
              </a:rPr>
              <a:pPr/>
              <a:t>32</a:t>
            </a:fld>
            <a:endParaRPr lang="en-US" altLang="en-US" sz="1300">
              <a:latin typeface="Times New Roman" panose="02020603050405020304" pitchFamily="18" charset="0"/>
            </a:endParaRPr>
          </a:p>
        </p:txBody>
      </p:sp>
      <p:sp>
        <p:nvSpPr>
          <p:cNvPr id="226310" name="Rectangle 2">
            <a:extLst>
              <a:ext uri="{FF2B5EF4-FFF2-40B4-BE49-F238E27FC236}">
                <a16:creationId xmlns:a16="http://schemas.microsoft.com/office/drawing/2014/main" id="{77ED05B7-6555-4849-AE54-018B40E43AF6}"/>
              </a:ext>
            </a:extLst>
          </p:cNvPr>
          <p:cNvSpPr>
            <a:spLocks noGrp="1" noRot="1" noChangeAspect="1" noChangeArrowheads="1" noTextEdit="1"/>
          </p:cNvSpPr>
          <p:nvPr>
            <p:ph type="sldImg"/>
          </p:nvPr>
        </p:nvSpPr>
        <p:spPr>
          <a:ln/>
        </p:spPr>
      </p:sp>
      <p:sp>
        <p:nvSpPr>
          <p:cNvPr id="226311" name="Rectangle 3">
            <a:extLst>
              <a:ext uri="{FF2B5EF4-FFF2-40B4-BE49-F238E27FC236}">
                <a16:creationId xmlns:a16="http://schemas.microsoft.com/office/drawing/2014/main" id="{F4AC0E16-FCB4-0648-95CA-6B7A2A46A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35687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B5C193D6-0072-AA4E-A20B-E86B34090178}"/>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27331" name="Rectangle 3">
            <a:extLst>
              <a:ext uri="{FF2B5EF4-FFF2-40B4-BE49-F238E27FC236}">
                <a16:creationId xmlns:a16="http://schemas.microsoft.com/office/drawing/2014/main" id="{A3A56AD7-1627-E84D-9A59-712B66F99B1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36399A8-850A-DC49-BA5C-EEF6D34FBBCC}"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27332" name="Rectangle 6">
            <a:extLst>
              <a:ext uri="{FF2B5EF4-FFF2-40B4-BE49-F238E27FC236}">
                <a16:creationId xmlns:a16="http://schemas.microsoft.com/office/drawing/2014/main" id="{8FEE3906-D2C4-F24D-80F3-77ABADA9CD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27333" name="Rectangle 7">
            <a:extLst>
              <a:ext uri="{FF2B5EF4-FFF2-40B4-BE49-F238E27FC236}">
                <a16:creationId xmlns:a16="http://schemas.microsoft.com/office/drawing/2014/main" id="{54273A38-4E40-8B44-81CD-2C6CE6B67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BA62F085-4C7A-804C-BAEC-F2DE14C7BB04}" type="slidenum">
              <a:rPr lang="en-US" altLang="en-US" sz="1300">
                <a:latin typeface="Times New Roman" panose="02020603050405020304" pitchFamily="18" charset="0"/>
              </a:rPr>
              <a:pPr/>
              <a:t>34</a:t>
            </a:fld>
            <a:endParaRPr lang="en-US" altLang="en-US" sz="1300">
              <a:latin typeface="Times New Roman" panose="02020603050405020304" pitchFamily="18" charset="0"/>
            </a:endParaRPr>
          </a:p>
        </p:txBody>
      </p:sp>
      <p:sp>
        <p:nvSpPr>
          <p:cNvPr id="227334" name="Rectangle 2">
            <a:extLst>
              <a:ext uri="{FF2B5EF4-FFF2-40B4-BE49-F238E27FC236}">
                <a16:creationId xmlns:a16="http://schemas.microsoft.com/office/drawing/2014/main" id="{D8C3B6A1-77B3-6742-83D2-BB830D9A9D3B}"/>
              </a:ext>
            </a:extLst>
          </p:cNvPr>
          <p:cNvSpPr>
            <a:spLocks noGrp="1" noRot="1" noChangeAspect="1" noChangeArrowheads="1" noTextEdit="1"/>
          </p:cNvSpPr>
          <p:nvPr>
            <p:ph type="sldImg"/>
          </p:nvPr>
        </p:nvSpPr>
        <p:spPr>
          <a:ln/>
        </p:spPr>
      </p:sp>
      <p:sp>
        <p:nvSpPr>
          <p:cNvPr id="227335" name="Rectangle 3">
            <a:extLst>
              <a:ext uri="{FF2B5EF4-FFF2-40B4-BE49-F238E27FC236}">
                <a16:creationId xmlns:a16="http://schemas.microsoft.com/office/drawing/2014/main" id="{D32DBE78-F614-5C46-AA93-470E14905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497269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7C7C8C58-CD54-BD47-86AA-0D75FAA984E9}" type="datetime3">
              <a:rPr lang="en-US" altLang="en-US" sz="1300" smtClean="0">
                <a:latin typeface="Times New Roman" panose="02020603050405020304" pitchFamily="18" charset="0"/>
              </a:rPr>
              <a:pPr/>
              <a:t>6 February 2024</a:t>
            </a:fld>
            <a:endParaRPr lang="en-US" altLang="en-US" sz="1300">
              <a:latin typeface="Times New Roman" panose="02020603050405020304" pitchFamily="18" charset="0"/>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r>
              <a:rPr lang="en-US" altLang="en-US" sz="1300">
                <a:latin typeface="Times New Roman" panose="02020603050405020304" pitchFamily="18" charset="0"/>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fld id="{D8B58540-AC35-BA42-B042-7E694424BA3C}" type="slidenum">
              <a:rPr lang="en-US" altLang="en-US" sz="1300">
                <a:latin typeface="Times New Roman" panose="02020603050405020304" pitchFamily="18" charset="0"/>
              </a:rPr>
              <a:pPr/>
              <a:t>53</a:t>
            </a:fld>
            <a:endParaRPr lang="en-US" altLang="en-US" sz="1300">
              <a:latin typeface="Times New Roman" panose="02020603050405020304" pitchFamily="18" charset="0"/>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code is taken from: https://</a:t>
            </a:r>
            <a:r>
              <a:rPr lang="en-US" dirty="0" err="1"/>
              <a:t>www.javatpoint.com</a:t>
            </a:r>
            <a:r>
              <a:rPr lang="en-US" dirty="0"/>
              <a:t>/distance-vector-routing-algorithm</a:t>
            </a:r>
          </a:p>
        </p:txBody>
      </p:sp>
      <p:sp>
        <p:nvSpPr>
          <p:cNvPr id="4" name="Slide Number Placeholder 3"/>
          <p:cNvSpPr>
            <a:spLocks noGrp="1"/>
          </p:cNvSpPr>
          <p:nvPr>
            <p:ph type="sldNum" sz="quarter" idx="5"/>
          </p:nvPr>
        </p:nvSpPr>
        <p:spPr/>
        <p:txBody>
          <a:bodyPr/>
          <a:lstStyle/>
          <a:p>
            <a:fld id="{C6C8ABCF-8DBE-0B44-8881-1104B3E50F18}" type="slidenum">
              <a:rPr lang="en-US" smtClean="0"/>
              <a:t>57</a:t>
            </a:fld>
            <a:endParaRPr lang="en-US"/>
          </a:p>
        </p:txBody>
      </p:sp>
    </p:spTree>
    <p:extLst>
      <p:ext uri="{BB962C8B-B14F-4D97-AF65-F5344CB8AC3E}">
        <p14:creationId xmlns:p14="http://schemas.microsoft.com/office/powerpoint/2010/main" val="1216889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2A7EC9B6-F50D-2848-B872-315564150B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8595" name="Rectangle 3">
            <a:extLst>
              <a:ext uri="{FF2B5EF4-FFF2-40B4-BE49-F238E27FC236}">
                <a16:creationId xmlns:a16="http://schemas.microsoft.com/office/drawing/2014/main" id="{CEBF08A2-C4DA-874C-AC44-C22CDBC59138}"/>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7C7C8C58-CD54-BD47-86AA-0D75FAA984E9}"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6" name="Rectangle 6">
            <a:extLst>
              <a:ext uri="{FF2B5EF4-FFF2-40B4-BE49-F238E27FC236}">
                <a16:creationId xmlns:a16="http://schemas.microsoft.com/office/drawing/2014/main" id="{08F41B4E-E6EA-8449-804E-66F8DE946EC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8597" name="Rectangle 7">
            <a:extLst>
              <a:ext uri="{FF2B5EF4-FFF2-40B4-BE49-F238E27FC236}">
                <a16:creationId xmlns:a16="http://schemas.microsoft.com/office/drawing/2014/main" id="{D0B041CD-8DA3-4C47-BDC3-0746F1989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D8B58540-AC35-BA42-B042-7E694424BA3C}"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8598" name="Rectangle 2">
            <a:extLst>
              <a:ext uri="{FF2B5EF4-FFF2-40B4-BE49-F238E27FC236}">
                <a16:creationId xmlns:a16="http://schemas.microsoft.com/office/drawing/2014/main" id="{F97AC2AC-ECC9-7043-A0AA-E97A84F9B765}"/>
              </a:ext>
            </a:extLst>
          </p:cNvPr>
          <p:cNvSpPr>
            <a:spLocks noGrp="1" noRot="1" noChangeAspect="1" noChangeArrowheads="1" noTextEdit="1"/>
          </p:cNvSpPr>
          <p:nvPr>
            <p:ph type="sldImg"/>
          </p:nvPr>
        </p:nvSpPr>
        <p:spPr>
          <a:ln/>
        </p:spPr>
      </p:sp>
      <p:sp>
        <p:nvSpPr>
          <p:cNvPr id="238599" name="Rectangle 3">
            <a:extLst>
              <a:ext uri="{FF2B5EF4-FFF2-40B4-BE49-F238E27FC236}">
                <a16:creationId xmlns:a16="http://schemas.microsoft.com/office/drawing/2014/main" id="{AC527E6A-A703-7942-A62F-21D0580636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225006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fld id="{874FDD81-8D3A-5C49-A314-D643B7F717C4}" type="slidenum">
              <a:rPr lang="en-US" altLang="en-US" sz="1300">
                <a:solidFill>
                  <a:srgbClr val="000000"/>
                </a:solidFill>
                <a:latin typeface="Times New Roman" charset="0"/>
              </a:rPr>
              <a:pPr/>
              <a:t>3</a:t>
            </a:fld>
            <a:endParaRPr lang="en-US" altLang="en-US" sz="1300">
              <a:solidFill>
                <a:srgbClr val="000000"/>
              </a:solidFill>
              <a:latin typeface="Times New Roman"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493847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009819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75</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183759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CB660-0439-8BB1-8E69-5D324B579B25}"/>
            </a:ext>
          </a:extLst>
        </p:cNvPr>
        <p:cNvGrpSpPr/>
        <p:nvPr/>
      </p:nvGrpSpPr>
      <p:grpSpPr>
        <a:xfrm>
          <a:off x="0" y="0"/>
          <a:ext cx="0" cy="0"/>
          <a:chOff x="0" y="0"/>
          <a:chExt cx="0" cy="0"/>
        </a:xfrm>
      </p:grpSpPr>
      <p:sp>
        <p:nvSpPr>
          <p:cNvPr id="235522" name="Rectangle 2">
            <a:extLst>
              <a:ext uri="{FF2B5EF4-FFF2-40B4-BE49-F238E27FC236}">
                <a16:creationId xmlns:a16="http://schemas.microsoft.com/office/drawing/2014/main" id="{62F4BB5E-A6DB-1ACC-FA73-A976524065D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E6F54A1B-AB80-1C22-157A-23EA6B9C3E31}"/>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2D5AAC43-29AB-AE47-5389-3E58F4B36A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21540B76-10ED-BF30-85E6-65480BA78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76</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EDB3972E-71F5-18B3-5F0B-192FB2EC6A3D}"/>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B418A7E8-5A61-33D7-F7E8-B3EF15D2E9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905744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FE07155D-55DA-EC48-814A-01FB897505D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5523" name="Rectangle 3">
            <a:extLst>
              <a:ext uri="{FF2B5EF4-FFF2-40B4-BE49-F238E27FC236}">
                <a16:creationId xmlns:a16="http://schemas.microsoft.com/office/drawing/2014/main" id="{6FC4D34A-7603-8847-BBD9-4613DDD88666}"/>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E952B66-A8AB-A44B-9458-62090EC12911}"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4" name="Rectangle 6">
            <a:extLst>
              <a:ext uri="{FF2B5EF4-FFF2-40B4-BE49-F238E27FC236}">
                <a16:creationId xmlns:a16="http://schemas.microsoft.com/office/drawing/2014/main" id="{FF850CD1-079B-804F-BC29-73E6F2B588C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5525" name="Rectangle 7">
            <a:extLst>
              <a:ext uri="{FF2B5EF4-FFF2-40B4-BE49-F238E27FC236}">
                <a16:creationId xmlns:a16="http://schemas.microsoft.com/office/drawing/2014/main" id="{751E29B4-3A3D-AE46-8DFB-B2B21A0D8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45FD0794-39A0-BD47-A64D-46D729D85D7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77</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5526" name="Rectangle 2">
            <a:extLst>
              <a:ext uri="{FF2B5EF4-FFF2-40B4-BE49-F238E27FC236}">
                <a16:creationId xmlns:a16="http://schemas.microsoft.com/office/drawing/2014/main" id="{71E42B14-A33A-894B-ACA6-A4F8AB7B2289}"/>
              </a:ext>
            </a:extLst>
          </p:cNvPr>
          <p:cNvSpPr>
            <a:spLocks noGrp="1" noRot="1" noChangeAspect="1" noChangeArrowheads="1" noTextEdit="1"/>
          </p:cNvSpPr>
          <p:nvPr>
            <p:ph type="sldImg"/>
          </p:nvPr>
        </p:nvSpPr>
        <p:spPr>
          <a:ln/>
        </p:spPr>
      </p:sp>
      <p:sp>
        <p:nvSpPr>
          <p:cNvPr id="235527" name="Rectangle 3">
            <a:extLst>
              <a:ext uri="{FF2B5EF4-FFF2-40B4-BE49-F238E27FC236}">
                <a16:creationId xmlns:a16="http://schemas.microsoft.com/office/drawing/2014/main" id="{54D3C468-8496-7F4E-8475-F426720B3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1386816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14FE1CCD-D0D3-9048-937C-C2C627A9372F}"/>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6547" name="Rectangle 3">
            <a:extLst>
              <a:ext uri="{FF2B5EF4-FFF2-40B4-BE49-F238E27FC236}">
                <a16:creationId xmlns:a16="http://schemas.microsoft.com/office/drawing/2014/main" id="{ACCD220A-401E-4540-837B-C895A11BBE72}"/>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1C8DC0CB-986E-FB47-8C2C-41C4C6B2183C}"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48" name="Rectangle 6">
            <a:extLst>
              <a:ext uri="{FF2B5EF4-FFF2-40B4-BE49-F238E27FC236}">
                <a16:creationId xmlns:a16="http://schemas.microsoft.com/office/drawing/2014/main" id="{D36B8977-7849-D541-8856-972FDCC06F6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6549" name="Rectangle 7">
            <a:extLst>
              <a:ext uri="{FF2B5EF4-FFF2-40B4-BE49-F238E27FC236}">
                <a16:creationId xmlns:a16="http://schemas.microsoft.com/office/drawing/2014/main" id="{27C09816-1F97-7A44-8F85-9836EF503B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E25E3544-B014-C34A-883B-D6DBEFC66DAA}"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79</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6550" name="Rectangle 2">
            <a:extLst>
              <a:ext uri="{FF2B5EF4-FFF2-40B4-BE49-F238E27FC236}">
                <a16:creationId xmlns:a16="http://schemas.microsoft.com/office/drawing/2014/main" id="{DFB23E52-8F2D-AF4E-AB66-0FA359BB4F28}"/>
              </a:ext>
            </a:extLst>
          </p:cNvPr>
          <p:cNvSpPr>
            <a:spLocks noGrp="1" noRot="1" noChangeAspect="1" noChangeArrowheads="1" noTextEdit="1"/>
          </p:cNvSpPr>
          <p:nvPr>
            <p:ph type="sldImg"/>
          </p:nvPr>
        </p:nvSpPr>
        <p:spPr>
          <a:ln/>
        </p:spPr>
      </p:sp>
      <p:sp>
        <p:nvSpPr>
          <p:cNvPr id="236551" name="Rectangle 3">
            <a:extLst>
              <a:ext uri="{FF2B5EF4-FFF2-40B4-BE49-F238E27FC236}">
                <a16:creationId xmlns:a16="http://schemas.microsoft.com/office/drawing/2014/main" id="{E6E0F22A-26FE-6D45-8D7F-EB721C648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3250267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37074AF4-F0AD-4F40-845B-9F8BD160DEE2}"/>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The University of Adelaide, School of Computer Science</a:t>
            </a:r>
          </a:p>
        </p:txBody>
      </p:sp>
      <p:sp>
        <p:nvSpPr>
          <p:cNvPr id="237571" name="Rectangle 3">
            <a:extLst>
              <a:ext uri="{FF2B5EF4-FFF2-40B4-BE49-F238E27FC236}">
                <a16:creationId xmlns:a16="http://schemas.microsoft.com/office/drawing/2014/main" id="{261FE240-3EAB-9948-883F-8B9074C06895}"/>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9BCCC121-DE43-8644-AA60-6B4BE189FF4B}" type="datetime3">
              <a:rPr kumimoji="0" lang="en-US" altLang="en-US" sz="13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6 February 2024</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2" name="Rectangle 6">
            <a:extLst>
              <a:ext uri="{FF2B5EF4-FFF2-40B4-BE49-F238E27FC236}">
                <a16:creationId xmlns:a16="http://schemas.microsoft.com/office/drawing/2014/main" id="{42806D1A-31AC-A14F-A0BC-B191B6B3FC6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l" defTabSz="966788" rtl="0" eaLnBrk="0" fontAlgn="auto" latinLnBrk="0" hangingPunct="0">
              <a:lnSpc>
                <a:spcPct val="100000"/>
              </a:lnSpc>
              <a:spcBef>
                <a:spcPts val="0"/>
              </a:spcBef>
              <a:spcAft>
                <a:spcPts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Chapter 2 — Instructions: Language of the Computer</a:t>
            </a:r>
          </a:p>
        </p:txBody>
      </p:sp>
      <p:sp>
        <p:nvSpPr>
          <p:cNvPr id="237573" name="Rectangle 7">
            <a:extLst>
              <a:ext uri="{FF2B5EF4-FFF2-40B4-BE49-F238E27FC236}">
                <a16:creationId xmlns:a16="http://schemas.microsoft.com/office/drawing/2014/main" id="{C61BAFA1-179F-2444-9FC4-609A94FA43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3200">
                <a:solidFill>
                  <a:schemeClr val="tx1"/>
                </a:solidFill>
                <a:latin typeface="Arial Black" panose="020B0604020202020204" pitchFamily="34" charset="0"/>
              </a:defRPr>
            </a:lvl1pPr>
            <a:lvl2pPr marL="742950" indent="-285750" defTabSz="966788" eaLnBrk="0" hangingPunct="0">
              <a:defRPr sz="3200">
                <a:solidFill>
                  <a:schemeClr val="tx1"/>
                </a:solidFill>
                <a:latin typeface="Arial Black" panose="020B0604020202020204" pitchFamily="34" charset="0"/>
              </a:defRPr>
            </a:lvl2pPr>
            <a:lvl3pPr marL="1143000" indent="-228600" defTabSz="966788" eaLnBrk="0" hangingPunct="0">
              <a:defRPr sz="3200">
                <a:solidFill>
                  <a:schemeClr val="tx1"/>
                </a:solidFill>
                <a:latin typeface="Arial Black" panose="020B0604020202020204" pitchFamily="34" charset="0"/>
              </a:defRPr>
            </a:lvl3pPr>
            <a:lvl4pPr marL="1600200" indent="-228600" defTabSz="966788" eaLnBrk="0" hangingPunct="0">
              <a:defRPr sz="3200">
                <a:solidFill>
                  <a:schemeClr val="tx1"/>
                </a:solidFill>
                <a:latin typeface="Arial Black" panose="020B0604020202020204" pitchFamily="34" charset="0"/>
              </a:defRPr>
            </a:lvl4pPr>
            <a:lvl5pPr marL="2057400" indent="-228600" defTabSz="966788" eaLnBrk="0" hangingPunct="0">
              <a:defRPr sz="3200">
                <a:solidFill>
                  <a:schemeClr val="tx1"/>
                </a:solidFill>
                <a:latin typeface="Arial Black" panose="020B0604020202020204" pitchFamily="34" charset="0"/>
              </a:defRPr>
            </a:lvl5pPr>
            <a:lvl6pPr marL="25146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6pPr>
            <a:lvl7pPr marL="29718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7pPr>
            <a:lvl8pPr marL="34290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8pPr>
            <a:lvl9pPr marL="3886200" indent="-228600" defTabSz="966788" eaLnBrk="0" fontAlgn="base" hangingPunct="0">
              <a:spcBef>
                <a:spcPct val="20000"/>
              </a:spcBef>
              <a:spcAft>
                <a:spcPct val="0"/>
              </a:spcAft>
              <a:buClr>
                <a:schemeClr val="tx1"/>
              </a:buClr>
              <a:buSzPct val="60000"/>
              <a:buFont typeface="Wingdings" pitchFamily="2" charset="2"/>
              <a:defRPr sz="3200">
                <a:solidFill>
                  <a:schemeClr val="tx1"/>
                </a:solidFill>
                <a:latin typeface="Arial Black" panose="020B0604020202020204" pitchFamily="34" charset="0"/>
              </a:defRPr>
            </a:lvl9pPr>
          </a:lstStyle>
          <a:p>
            <a:pPr marL="0" marR="0" lvl="0" indent="0" algn="r" defTabSz="966788" rtl="0" eaLnBrk="0" fontAlgn="auto" latinLnBrk="0" hangingPunct="0">
              <a:lnSpc>
                <a:spcPct val="100000"/>
              </a:lnSpc>
              <a:spcBef>
                <a:spcPts val="0"/>
              </a:spcBef>
              <a:spcAft>
                <a:spcPts val="0"/>
              </a:spcAft>
              <a:buClrTx/>
              <a:buSzTx/>
              <a:buFontTx/>
              <a:buNone/>
              <a:tabLst/>
              <a:defRPr/>
            </a:pPr>
            <a:fld id="{BDD7A7DC-73D4-504B-A085-8A0DA21C7EE2}" type="slidenum">
              <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66788" rtl="0" eaLnBrk="0" fontAlgn="auto" latinLnBrk="0" hangingPunct="0">
                <a:lnSpc>
                  <a:spcPct val="100000"/>
                </a:lnSpc>
                <a:spcBef>
                  <a:spcPts val="0"/>
                </a:spcBef>
                <a:spcAft>
                  <a:spcPts val="0"/>
                </a:spcAft>
                <a:buClrTx/>
                <a:buSzTx/>
                <a:buFontTx/>
                <a:buNone/>
                <a:tabLst/>
                <a:defRPr/>
              </a:pPr>
              <a:t>82</a:t>
            </a:fld>
            <a:endParaRPr kumimoji="0" lang="en-US" alt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37574" name="Rectangle 2">
            <a:extLst>
              <a:ext uri="{FF2B5EF4-FFF2-40B4-BE49-F238E27FC236}">
                <a16:creationId xmlns:a16="http://schemas.microsoft.com/office/drawing/2014/main" id="{CBC68E6D-657A-4C43-8E43-32C484B09BBF}"/>
              </a:ext>
            </a:extLst>
          </p:cNvPr>
          <p:cNvSpPr>
            <a:spLocks noGrp="1" noRot="1" noChangeAspect="1" noChangeArrowheads="1" noTextEdit="1"/>
          </p:cNvSpPr>
          <p:nvPr>
            <p:ph type="sldImg"/>
          </p:nvPr>
        </p:nvSpPr>
        <p:spPr>
          <a:ln/>
        </p:spPr>
      </p:sp>
      <p:sp>
        <p:nvSpPr>
          <p:cNvPr id="237575" name="Rectangle 3">
            <a:extLst>
              <a:ext uri="{FF2B5EF4-FFF2-40B4-BE49-F238E27FC236}">
                <a16:creationId xmlns:a16="http://schemas.microsoft.com/office/drawing/2014/main" id="{FDB1611E-DF3C-3946-BA43-7F8DC3B099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extLst>
      <p:ext uri="{BB962C8B-B14F-4D97-AF65-F5344CB8AC3E}">
        <p14:creationId xmlns:p14="http://schemas.microsoft.com/office/powerpoint/2010/main" val="529064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RFC: https://</a:t>
            </a:r>
            <a:r>
              <a:rPr lang="en-US" dirty="0" err="1"/>
              <a:t>www.techtarget.com</a:t>
            </a:r>
            <a:r>
              <a:rPr lang="en-US" dirty="0"/>
              <a:t>/</a:t>
            </a:r>
            <a:r>
              <a:rPr lang="en-US" dirty="0" err="1"/>
              <a:t>whatis</a:t>
            </a:r>
            <a:r>
              <a:rPr lang="en-US" dirty="0"/>
              <a:t>/definition/Request-for-Comments-RFC</a:t>
            </a:r>
          </a:p>
        </p:txBody>
      </p:sp>
      <p:sp>
        <p:nvSpPr>
          <p:cNvPr id="4" name="Slide Number Placeholder 3"/>
          <p:cNvSpPr>
            <a:spLocks noGrp="1"/>
          </p:cNvSpPr>
          <p:nvPr>
            <p:ph type="sldNum" sz="quarter" idx="5"/>
          </p:nvPr>
        </p:nvSpPr>
        <p:spPr/>
        <p:txBody>
          <a:bodyPr/>
          <a:lstStyle/>
          <a:p>
            <a:fld id="{C6C8ABCF-8DBE-0B44-8881-1104B3E50F18}" type="slidenum">
              <a:rPr lang="en-US" smtClean="0"/>
              <a:t>83</a:t>
            </a:fld>
            <a:endParaRPr lang="en-US"/>
          </a:p>
        </p:txBody>
      </p:sp>
    </p:spTree>
    <p:extLst>
      <p:ext uri="{BB962C8B-B14F-4D97-AF65-F5344CB8AC3E}">
        <p14:creationId xmlns:p14="http://schemas.microsoft.com/office/powerpoint/2010/main" val="2278612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fld id="{8074F9E7-C7B6-024C-AAD9-9B307AABD155}" type="slidenum">
              <a:rPr lang="en-US" altLang="en-US" sz="1300">
                <a:solidFill>
                  <a:srgbClr val="000000"/>
                </a:solidFill>
                <a:latin typeface="Times New Roman" charset="0"/>
              </a:rPr>
              <a:pPr/>
              <a:t>4</a:t>
            </a:fld>
            <a:endParaRPr lang="en-US" altLang="en-US" sz="1300">
              <a:solidFill>
                <a:srgbClr val="000000"/>
              </a:solidFill>
              <a:latin typeface="Times New Roman"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722822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9" tIns="48325" rIns="96649" bIns="48325" anchor="b"/>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algn="r"/>
            <a:fld id="{3025BFBA-593E-2F41-9D65-0B97356E843A}" type="slidenum">
              <a:rPr lang="en-US" altLang="en-US" sz="1300">
                <a:solidFill>
                  <a:srgbClr val="000000"/>
                </a:solidFill>
                <a:latin typeface="Times New Roman" charset="0"/>
              </a:rPr>
              <a:pPr algn="r"/>
              <a:t>5</a:t>
            </a:fld>
            <a:endParaRPr lang="en-US" altLang="en-US" sz="1300">
              <a:solidFill>
                <a:srgbClr val="000000"/>
              </a:solidFill>
              <a:latin typeface="Times New Roman"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91650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fld id="{6583BD33-5730-EB4F-8AE8-EBECD1E63EC1}" type="slidenum">
              <a:rPr lang="en-US" altLang="en-US" sz="1300">
                <a:latin typeface="Times New Roman" charset="0"/>
              </a:rPr>
              <a:pPr/>
              <a:t>6</a:t>
            </a:fld>
            <a:endParaRPr lang="en-US" altLang="en-US" sz="1300">
              <a:latin typeface="Times New Roman"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265001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DD2DFD8E-9E57-E548-981C-AE311CDD890F}"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11</a:t>
            </a:fld>
            <a:endParaRPr kumimoji="0" lang="en-US" altLang="en-US" sz="1300" b="0" i="0" u="none" strike="noStrike" kern="1200" cap="none" spc="0" normalizeH="0" baseline="0" noProof="0" dirty="0">
              <a:ln>
                <a:noFill/>
              </a:ln>
              <a:solidFill>
                <a:prstClr val="black"/>
              </a:solidFill>
              <a:effectLst/>
              <a:uLnTx/>
              <a:uFillTx/>
              <a:latin typeface="Times New Roman" charset="0"/>
              <a:ea typeface="ＭＳ Ｐゴシック" charset="-128"/>
              <a:cs typeface="+mn-cs"/>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Times New Roman" charset="0"/>
              <a:ea typeface="ＭＳ Ｐゴシック" charset="-128"/>
            </a:endParaRPr>
          </a:p>
        </p:txBody>
      </p:sp>
    </p:spTree>
    <p:extLst>
      <p:ext uri="{BB962C8B-B14F-4D97-AF65-F5344CB8AC3E}">
        <p14:creationId xmlns:p14="http://schemas.microsoft.com/office/powerpoint/2010/main" val="295215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706636A4-AE3F-9047-89B6-138953FA9225}"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12</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61933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1A46BDDC-05EE-7C41-8E67-D61A5D3D0664}"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13</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56149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742950" indent="-285750" defTabSz="966788">
              <a:defRPr sz="2400">
                <a:solidFill>
                  <a:schemeClr val="tx1"/>
                </a:solidFill>
                <a:latin typeface="Arial" charset="0"/>
                <a:ea typeface="ＭＳ Ｐゴシック" charset="-128"/>
              </a:defRPr>
            </a:lvl2pPr>
            <a:lvl3pPr marL="1143000" indent="-228600" defTabSz="966788">
              <a:defRPr sz="2400">
                <a:solidFill>
                  <a:schemeClr val="tx1"/>
                </a:solidFill>
                <a:latin typeface="Arial" charset="0"/>
                <a:ea typeface="ＭＳ Ｐゴシック" charset="-128"/>
              </a:defRPr>
            </a:lvl3pPr>
            <a:lvl4pPr marL="1600200" indent="-228600" defTabSz="966788">
              <a:defRPr sz="2400">
                <a:solidFill>
                  <a:schemeClr val="tx1"/>
                </a:solidFill>
                <a:latin typeface="Arial" charset="0"/>
                <a:ea typeface="ＭＳ Ｐゴシック" charset="-128"/>
              </a:defRPr>
            </a:lvl4pPr>
            <a:lvl5pPr marL="2057400" indent="-228600" defTabSz="966788">
              <a:defRPr sz="24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FB25F899-778B-B646-B64C-26CE21343243}" type="slidenum">
              <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rPr>
              <a:pPr marL="0" marR="0" lvl="0" indent="0" algn="r" defTabSz="966788" rtl="0" eaLnBrk="1" fontAlgn="auto" latinLnBrk="0" hangingPunct="1">
                <a:lnSpc>
                  <a:spcPct val="100000"/>
                </a:lnSpc>
                <a:spcBef>
                  <a:spcPts val="0"/>
                </a:spcBef>
                <a:spcAft>
                  <a:spcPts val="0"/>
                </a:spcAft>
                <a:buClrTx/>
                <a:buSzTx/>
                <a:buFontTx/>
                <a:buNone/>
                <a:tabLst/>
                <a:defRPr/>
              </a:pPr>
              <a:t>14</a:t>
            </a:fld>
            <a:endParaRPr kumimoji="0" lang="en-US" altLang="en-US" sz="13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34562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3659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83324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0761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a:t>Click to edit Master title style</a:t>
            </a:r>
          </a:p>
        </p:txBody>
      </p:sp>
      <p:sp>
        <p:nvSpPr>
          <p:cNvPr id="3" name="SmartArt Placeholder 2"/>
          <p:cNvSpPr>
            <a:spLocks noGrp="1"/>
          </p:cNvSpPr>
          <p:nvPr>
            <p:ph type="dgm" idx="1"/>
          </p:nvPr>
        </p:nvSpPr>
        <p:spPr>
          <a:xfrm>
            <a:off x="684213" y="1125538"/>
            <a:ext cx="8270875" cy="5111750"/>
          </a:xfrm>
        </p:spPr>
        <p:txBody>
          <a:bodyPr/>
          <a:lstStyle/>
          <a:p>
            <a:pPr lvl="0"/>
            <a:endParaRPr lang="en-US" noProof="0"/>
          </a:p>
        </p:txBody>
      </p:sp>
    </p:spTree>
    <p:extLst>
      <p:ext uri="{BB962C8B-B14F-4D97-AF65-F5344CB8AC3E}">
        <p14:creationId xmlns:p14="http://schemas.microsoft.com/office/powerpoint/2010/main" val="3775159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89188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45212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864162-6F1C-6F4C-8394-B0DD7AFB2C6E}"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558626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A864162-6F1C-6F4C-8394-B0DD7AFB2C6E}"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648666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864162-6F1C-6F4C-8394-B0DD7AFB2C6E}" type="datetimeFigureOut">
              <a:rPr lang="en-US" smtClean="0"/>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73395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864162-6F1C-6F4C-8394-B0DD7AFB2C6E}" type="datetimeFigureOut">
              <a:rPr lang="en-US" smtClean="0"/>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476927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64162-6F1C-6F4C-8394-B0DD7AFB2C6E}" type="datetimeFigureOut">
              <a:rPr lang="en-US" smtClean="0"/>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353391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4901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64162-6F1C-6F4C-8394-B0DD7AFB2C6E}"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726033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864162-6F1C-6F4C-8394-B0DD7AFB2C6E}"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2887547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1004709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864162-6F1C-6F4C-8394-B0DD7AFB2C6E}"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1FA0A2-CD79-7B47-A2F9-A093CBCC7412}" type="slidenum">
              <a:rPr lang="en-US" smtClean="0"/>
              <a:t>‹#›</a:t>
            </a:fld>
            <a:endParaRPr lang="en-US"/>
          </a:p>
        </p:txBody>
      </p:sp>
    </p:spTree>
    <p:extLst>
      <p:ext uri="{BB962C8B-B14F-4D97-AF65-F5344CB8AC3E}">
        <p14:creationId xmlns:p14="http://schemas.microsoft.com/office/powerpoint/2010/main" val="4098207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a:t>Click to edit Master title style</a:t>
            </a:r>
          </a:p>
        </p:txBody>
      </p:sp>
      <p:sp>
        <p:nvSpPr>
          <p:cNvPr id="3" name="SmartArt Placeholder 2"/>
          <p:cNvSpPr>
            <a:spLocks noGrp="1"/>
          </p:cNvSpPr>
          <p:nvPr>
            <p:ph type="dgm" idx="1"/>
          </p:nvPr>
        </p:nvSpPr>
        <p:spPr>
          <a:xfrm>
            <a:off x="684213" y="1125538"/>
            <a:ext cx="8270875" cy="5111750"/>
          </a:xfrm>
        </p:spPr>
        <p:txBody>
          <a:bodyPr/>
          <a:lstStyle/>
          <a:p>
            <a:pPr lvl="0"/>
            <a:endParaRPr lang="en-US" noProof="0"/>
          </a:p>
        </p:txBody>
      </p:sp>
    </p:spTree>
    <p:extLst>
      <p:ext uri="{BB962C8B-B14F-4D97-AF65-F5344CB8AC3E}">
        <p14:creationId xmlns:p14="http://schemas.microsoft.com/office/powerpoint/2010/main" val="2603250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1188" y="115888"/>
            <a:ext cx="8281987" cy="701675"/>
          </a:xfrm>
        </p:spPr>
        <p:txBody>
          <a:bodyPr/>
          <a:lstStyle/>
          <a:p>
            <a:r>
              <a:rPr lang="en-US"/>
              <a:t>Click to edit Master title style</a:t>
            </a:r>
          </a:p>
        </p:txBody>
      </p:sp>
      <p:sp>
        <p:nvSpPr>
          <p:cNvPr id="3" name="Text Placeholder 2"/>
          <p:cNvSpPr>
            <a:spLocks noGrp="1"/>
          </p:cNvSpPr>
          <p:nvPr>
            <p:ph type="body" sz="half" idx="1"/>
          </p:nvPr>
        </p:nvSpPr>
        <p:spPr>
          <a:xfrm>
            <a:off x="684213" y="1125538"/>
            <a:ext cx="4059237"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95850" y="1125538"/>
            <a:ext cx="4059238"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88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EE309-4415-F04B-B6C1-168876F832F4}"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426531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5EE309-4415-F04B-B6C1-168876F832F4}"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17277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5EE309-4415-F04B-B6C1-168876F832F4}" type="datetimeFigureOut">
              <a:rPr lang="en-US" smtClean="0"/>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492541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5EE309-4415-F04B-B6C1-168876F832F4}" type="datetimeFigureOut">
              <a:rPr lang="en-US" smtClean="0"/>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5248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5EE309-4415-F04B-B6C1-168876F832F4}" type="datetimeFigureOut">
              <a:rPr lang="en-US" smtClean="0"/>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281294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44521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5EE309-4415-F04B-B6C1-168876F832F4}"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A6694A-6497-CF41-B174-7A7CB1955C70}" type="slidenum">
              <a:rPr lang="en-US" smtClean="0"/>
              <a:t>‹#›</a:t>
            </a:fld>
            <a:endParaRPr lang="en-US"/>
          </a:p>
        </p:txBody>
      </p:sp>
    </p:spTree>
    <p:extLst>
      <p:ext uri="{BB962C8B-B14F-4D97-AF65-F5344CB8AC3E}">
        <p14:creationId xmlns:p14="http://schemas.microsoft.com/office/powerpoint/2010/main" val="32735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EE309-4415-F04B-B6C1-168876F832F4}" type="datetimeFigureOut">
              <a:rPr lang="en-US" smtClean="0"/>
              <a:t>2/6/24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6694A-6497-CF41-B174-7A7CB1955C70}" type="slidenum">
              <a:rPr lang="en-US" smtClean="0"/>
              <a:t>‹#›</a:t>
            </a:fld>
            <a:endParaRPr lang="en-US"/>
          </a:p>
        </p:txBody>
      </p:sp>
    </p:spTree>
    <p:extLst>
      <p:ext uri="{BB962C8B-B14F-4D97-AF65-F5344CB8AC3E}">
        <p14:creationId xmlns:p14="http://schemas.microsoft.com/office/powerpoint/2010/main" val="25352840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64162-6F1C-6F4C-8394-B0DD7AFB2C6E}" type="datetimeFigureOut">
              <a:rPr lang="en-US" smtClean="0"/>
              <a:t>2/6/24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1FA0A2-CD79-7B47-A2F9-A093CBCC7412}" type="slidenum">
              <a:rPr lang="en-US" smtClean="0"/>
              <a:t>‹#›</a:t>
            </a:fld>
            <a:endParaRPr lang="en-US"/>
          </a:p>
        </p:txBody>
      </p:sp>
    </p:spTree>
    <p:extLst>
      <p:ext uri="{BB962C8B-B14F-4D97-AF65-F5344CB8AC3E}">
        <p14:creationId xmlns:p14="http://schemas.microsoft.com/office/powerpoint/2010/main" val="36390064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D0CD34-7FAA-0C4C-A315-236BB1AE0399}"/>
              </a:ext>
            </a:extLst>
          </p:cNvPr>
          <p:cNvPicPr>
            <a:picLocks noChangeAspect="1"/>
          </p:cNvPicPr>
          <p:nvPr/>
        </p:nvPicPr>
        <p:blipFill>
          <a:blip r:embed="rId2">
            <a:alphaModFix amt="35000"/>
          </a:blip>
          <a:stretch>
            <a:fillRect/>
          </a:stretch>
        </p:blipFill>
        <p:spPr>
          <a:xfrm>
            <a:off x="0" y="6350"/>
            <a:ext cx="9144000" cy="6845300"/>
          </a:xfrm>
          <a:prstGeom prst="rect">
            <a:avLst/>
          </a:prstGeom>
        </p:spPr>
      </p:pic>
      <p:sp>
        <p:nvSpPr>
          <p:cNvPr id="3" name="TextBox 2">
            <a:extLst>
              <a:ext uri="{FF2B5EF4-FFF2-40B4-BE49-F238E27FC236}">
                <a16:creationId xmlns:a16="http://schemas.microsoft.com/office/drawing/2014/main" id="{12E095B7-B1F9-D046-AF40-71502BEBADCA}"/>
              </a:ext>
            </a:extLst>
          </p:cNvPr>
          <p:cNvSpPr txBox="1"/>
          <p:nvPr/>
        </p:nvSpPr>
        <p:spPr>
          <a:xfrm>
            <a:off x="0" y="1407873"/>
            <a:ext cx="9144000" cy="646331"/>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CMSC 417: Computer Networks</a:t>
            </a:r>
          </a:p>
        </p:txBody>
      </p:sp>
      <p:sp>
        <p:nvSpPr>
          <p:cNvPr id="4" name="TextBox 3">
            <a:extLst>
              <a:ext uri="{FF2B5EF4-FFF2-40B4-BE49-F238E27FC236}">
                <a16:creationId xmlns:a16="http://schemas.microsoft.com/office/drawing/2014/main" id="{E5311BC1-2EAB-1C4D-87F4-B65AD00845F5}"/>
              </a:ext>
            </a:extLst>
          </p:cNvPr>
          <p:cNvSpPr txBox="1"/>
          <p:nvPr/>
        </p:nvSpPr>
        <p:spPr>
          <a:xfrm>
            <a:off x="-2" y="4498092"/>
            <a:ext cx="914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sp>
        <p:nvSpPr>
          <p:cNvPr id="5" name="TextBox 4">
            <a:extLst>
              <a:ext uri="{FF2B5EF4-FFF2-40B4-BE49-F238E27FC236}">
                <a16:creationId xmlns:a16="http://schemas.microsoft.com/office/drawing/2014/main" id="{523D7871-DEB4-E44C-A18B-02BCF3599896}"/>
              </a:ext>
            </a:extLst>
          </p:cNvPr>
          <p:cNvSpPr txBox="1"/>
          <p:nvPr/>
        </p:nvSpPr>
        <p:spPr>
          <a:xfrm>
            <a:off x="0" y="4903155"/>
            <a:ext cx="9143998" cy="707886"/>
          </a:xfrm>
          <a:prstGeom prst="rect">
            <a:avLst/>
          </a:prstGeom>
          <a:noFill/>
        </p:spPr>
        <p:txBody>
          <a:bodyPr wrap="square" rtlCol="0">
            <a:spAutoFit/>
          </a:bodyPr>
          <a:lstStyle/>
          <a:p>
            <a:pPr algn="ctr"/>
            <a:r>
              <a:rPr lang="en-US" sz="2000" b="1" dirty="0">
                <a:latin typeface="Lucida Bright" panose="02040602050505020304" pitchFamily="18" charset="77"/>
              </a:rPr>
              <a:t>Tu-Th 2:00-3:15pm</a:t>
            </a:r>
          </a:p>
          <a:p>
            <a:pPr algn="ctr"/>
            <a:r>
              <a:rPr lang="en-US" sz="2000" b="1" dirty="0">
                <a:latin typeface="Lucida Bright" panose="02040602050505020304" pitchFamily="18" charset="77"/>
              </a:rPr>
              <a:t>CSI 2117</a:t>
            </a:r>
          </a:p>
        </p:txBody>
      </p:sp>
      <p:pic>
        <p:nvPicPr>
          <p:cNvPr id="6" name="Picture 5">
            <a:extLst>
              <a:ext uri="{FF2B5EF4-FFF2-40B4-BE49-F238E27FC236}">
                <a16:creationId xmlns:a16="http://schemas.microsoft.com/office/drawing/2014/main" id="{455828CB-7E52-7C42-828B-61F7340111E1}"/>
              </a:ext>
            </a:extLst>
          </p:cNvPr>
          <p:cNvPicPr>
            <a:picLocks noChangeAspect="1"/>
          </p:cNvPicPr>
          <p:nvPr/>
        </p:nvPicPr>
        <p:blipFill>
          <a:blip r:embed="rId3"/>
          <a:stretch>
            <a:fillRect/>
          </a:stretch>
        </p:blipFill>
        <p:spPr>
          <a:xfrm>
            <a:off x="3602357" y="2159475"/>
            <a:ext cx="1809092" cy="628389"/>
          </a:xfrm>
          <a:prstGeom prst="rect">
            <a:avLst/>
          </a:prstGeom>
        </p:spPr>
      </p:pic>
      <p:sp>
        <p:nvSpPr>
          <p:cNvPr id="7" name="TextBox 6">
            <a:extLst>
              <a:ext uri="{FF2B5EF4-FFF2-40B4-BE49-F238E27FC236}">
                <a16:creationId xmlns:a16="http://schemas.microsoft.com/office/drawing/2014/main" id="{039ED042-611A-CF40-9F91-D455EAE148F0}"/>
              </a:ext>
            </a:extLst>
          </p:cNvPr>
          <p:cNvSpPr txBox="1"/>
          <p:nvPr/>
        </p:nvSpPr>
        <p:spPr>
          <a:xfrm>
            <a:off x="6824478" y="2054204"/>
            <a:ext cx="2050561" cy="461665"/>
          </a:xfrm>
          <a:prstGeom prst="rect">
            <a:avLst/>
          </a:prstGeom>
          <a:noFill/>
        </p:spPr>
        <p:txBody>
          <a:bodyPr wrap="none" rtlCol="0">
            <a:spAutoFit/>
          </a:bodyPr>
          <a:lstStyle/>
          <a:p>
            <a:r>
              <a:rPr lang="en-US" sz="2400" b="1" dirty="0">
                <a:solidFill>
                  <a:schemeClr val="accent1">
                    <a:lumMod val="75000"/>
                  </a:schemeClr>
                </a:solidFill>
                <a:latin typeface="Lucida Bright" panose="02040602050505020304" pitchFamily="18" charset="77"/>
              </a:rPr>
              <a:t>Spring 2024</a:t>
            </a:r>
          </a:p>
        </p:txBody>
      </p:sp>
      <p:sp>
        <p:nvSpPr>
          <p:cNvPr id="8" name="TextBox 7">
            <a:extLst>
              <a:ext uri="{FF2B5EF4-FFF2-40B4-BE49-F238E27FC236}">
                <a16:creationId xmlns:a16="http://schemas.microsoft.com/office/drawing/2014/main" id="{30B1F8B8-E72B-354F-8A70-396813EDC3E9}"/>
              </a:ext>
            </a:extLst>
          </p:cNvPr>
          <p:cNvSpPr txBox="1"/>
          <p:nvPr/>
        </p:nvSpPr>
        <p:spPr>
          <a:xfrm>
            <a:off x="219" y="2904032"/>
            <a:ext cx="9144000" cy="1938992"/>
          </a:xfrm>
          <a:prstGeom prst="rect">
            <a:avLst/>
          </a:prstGeom>
          <a:noFill/>
        </p:spPr>
        <p:txBody>
          <a:bodyPr wrap="square" rtlCol="0">
            <a:spAutoFit/>
          </a:bodyPr>
          <a:lstStyle/>
          <a:p>
            <a:pPr algn="ctr"/>
            <a:r>
              <a:rPr lang="en-US" sz="2400" b="1" dirty="0">
                <a:solidFill>
                  <a:schemeClr val="accent1">
                    <a:lumMod val="75000"/>
                  </a:schemeClr>
                </a:solidFill>
                <a:latin typeface="Lucida Bright" panose="02040602050505020304" pitchFamily="18" charset="77"/>
              </a:rPr>
              <a:t>Topic: Overview of networks (</a:t>
            </a:r>
            <a:r>
              <a:rPr lang="en-US" sz="2400" b="1" dirty="0" err="1">
                <a:solidFill>
                  <a:schemeClr val="accent1">
                    <a:lumMod val="75000"/>
                  </a:schemeClr>
                </a:solidFill>
                <a:latin typeface="Lucida Bright" panose="02040602050505020304" pitchFamily="18" charset="77"/>
              </a:rPr>
              <a:t>cont</a:t>
            </a:r>
            <a:r>
              <a:rPr lang="en-US" sz="2400" b="1" dirty="0">
                <a:solidFill>
                  <a:schemeClr val="accent1">
                    <a:lumMod val="75000"/>
                  </a:schemeClr>
                </a:solidFill>
                <a:latin typeface="Lucida Bright" panose="02040602050505020304" pitchFamily="18" charset="77"/>
              </a:rPr>
              <a:t>…)</a:t>
            </a:r>
          </a:p>
          <a:p>
            <a:pPr algn="ctr"/>
            <a:r>
              <a:rPr lang="en-US" sz="2400" b="1" dirty="0">
                <a:solidFill>
                  <a:schemeClr val="accent1">
                    <a:lumMod val="75000"/>
                  </a:schemeClr>
                </a:solidFill>
                <a:latin typeface="Lucida Bright" panose="02040602050505020304" pitchFamily="18" charset="77"/>
              </a:rPr>
              <a:t>(Textbook chapter 1)</a:t>
            </a:r>
          </a:p>
          <a:p>
            <a:pPr algn="ctr"/>
            <a:r>
              <a:rPr lang="en-US" sz="2400" b="1" dirty="0">
                <a:solidFill>
                  <a:schemeClr val="accent1">
                    <a:lumMod val="75000"/>
                  </a:schemeClr>
                </a:solidFill>
                <a:latin typeface="Lucida Bright" panose="02040602050505020304" pitchFamily="18" charset="77"/>
              </a:rPr>
              <a:t>&amp;  Internetworking</a:t>
            </a:r>
          </a:p>
          <a:p>
            <a:pPr algn="ctr"/>
            <a:r>
              <a:rPr lang="en-US" sz="2400" b="1" dirty="0">
                <a:solidFill>
                  <a:schemeClr val="accent1">
                    <a:lumMod val="75000"/>
                  </a:schemeClr>
                </a:solidFill>
                <a:latin typeface="Lucida Bright" panose="02040602050505020304" pitchFamily="18" charset="77"/>
              </a:rPr>
              <a:t>(Textbook chapter 3)</a:t>
            </a:r>
          </a:p>
          <a:p>
            <a:pPr algn="ctr"/>
            <a:endParaRPr lang="en-US" sz="2400" b="1" dirty="0">
              <a:solidFill>
                <a:schemeClr val="accent1">
                  <a:lumMod val="75000"/>
                </a:schemeClr>
              </a:solidFill>
              <a:latin typeface="Lucida Bright" panose="02040602050505020304" pitchFamily="18" charset="77"/>
            </a:endParaRPr>
          </a:p>
        </p:txBody>
      </p:sp>
      <p:sp>
        <p:nvSpPr>
          <p:cNvPr id="9" name="TextBox 8">
            <a:extLst>
              <a:ext uri="{FF2B5EF4-FFF2-40B4-BE49-F238E27FC236}">
                <a16:creationId xmlns:a16="http://schemas.microsoft.com/office/drawing/2014/main" id="{7ED0B0A3-B559-11A4-4ACE-FA089752174D}"/>
              </a:ext>
            </a:extLst>
          </p:cNvPr>
          <p:cNvSpPr txBox="1"/>
          <p:nvPr/>
        </p:nvSpPr>
        <p:spPr>
          <a:xfrm>
            <a:off x="6354896" y="5023418"/>
            <a:ext cx="2789104" cy="400110"/>
          </a:xfrm>
          <a:prstGeom prst="rect">
            <a:avLst/>
          </a:prstGeom>
          <a:noFill/>
        </p:spPr>
        <p:txBody>
          <a:bodyPr wrap="square" rtlCol="0">
            <a:spAutoFit/>
          </a:bodyPr>
          <a:lstStyle/>
          <a:p>
            <a:pPr algn="ctr"/>
            <a:r>
              <a:rPr lang="en-US" sz="2000" b="1" dirty="0">
                <a:latin typeface="Lucida Bright" panose="02040602050505020304" pitchFamily="18" charset="77"/>
              </a:rPr>
              <a:t>Feb 1</a:t>
            </a:r>
            <a:r>
              <a:rPr lang="en-US" sz="2000" b="1" baseline="30000" dirty="0">
                <a:latin typeface="Lucida Bright" panose="02040602050505020304" pitchFamily="18" charset="77"/>
              </a:rPr>
              <a:t>st</a:t>
            </a:r>
            <a:r>
              <a:rPr lang="en-US" sz="2000" b="1" dirty="0">
                <a:latin typeface="Lucida Bright" panose="02040602050505020304" pitchFamily="18" charset="77"/>
              </a:rPr>
              <a:t>, 2024</a:t>
            </a:r>
          </a:p>
        </p:txBody>
      </p:sp>
    </p:spTree>
    <p:extLst>
      <p:ext uri="{BB962C8B-B14F-4D97-AF65-F5344CB8AC3E}">
        <p14:creationId xmlns:p14="http://schemas.microsoft.com/office/powerpoint/2010/main" val="120560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f01-16-9780123850591 copy">
            <a:extLst>
              <a:ext uri="{FF2B5EF4-FFF2-40B4-BE49-F238E27FC236}">
                <a16:creationId xmlns:a16="http://schemas.microsoft.com/office/drawing/2014/main" id="{75B2649E-BAD0-194D-8B38-8FA3BEF7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1341438"/>
            <a:ext cx="54737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a:extLst>
              <a:ext uri="{FF2B5EF4-FFF2-40B4-BE49-F238E27FC236}">
                <a16:creationId xmlns:a16="http://schemas.microsoft.com/office/drawing/2014/main" id="{DD68F08C-92A0-A043-A0B2-FF6F6275DC13}"/>
              </a:ext>
            </a:extLst>
          </p:cNvPr>
          <p:cNvSpPr>
            <a:spLocks noGrp="1" noChangeArrowheads="1"/>
          </p:cNvSpPr>
          <p:nvPr>
            <p:ph type="title"/>
          </p:nvPr>
        </p:nvSpPr>
        <p:spPr/>
        <p:txBody>
          <a:bodyPr/>
          <a:lstStyle/>
          <a:p>
            <a:pPr eaLnBrk="1" hangingPunct="1"/>
            <a:r>
              <a:rPr lang="en-US" altLang="en-US"/>
              <a:t>Bandwidth</a:t>
            </a:r>
            <a:endParaRPr lang="en-GB" altLang="en-US"/>
          </a:p>
        </p:txBody>
      </p:sp>
      <p:sp>
        <p:nvSpPr>
          <p:cNvPr id="1032" name="Text Box 8">
            <a:extLst>
              <a:ext uri="{FF2B5EF4-FFF2-40B4-BE49-F238E27FC236}">
                <a16:creationId xmlns:a16="http://schemas.microsoft.com/office/drawing/2014/main" id="{69DA5499-232D-964D-9D1C-65EA203CB6CA}"/>
              </a:ext>
            </a:extLst>
          </p:cNvPr>
          <p:cNvSpPr txBox="1">
            <a:spLocks noChangeArrowheads="1"/>
          </p:cNvSpPr>
          <p:nvPr/>
        </p:nvSpPr>
        <p:spPr bwMode="auto">
          <a:xfrm>
            <a:off x="1187450" y="4221163"/>
            <a:ext cx="7200900" cy="1446212"/>
          </a:xfrm>
          <a:prstGeom prst="rect">
            <a:avLst/>
          </a:prstGeom>
          <a:noFill/>
          <a:ln w="9525" algn="ctr">
            <a:noFill/>
            <a:miter lim="800000"/>
            <a:headEnd/>
            <a:tailEnd/>
          </a:ln>
        </p:spPr>
        <p:txBody>
          <a:bodyPr>
            <a:spAutoFit/>
          </a:bodyPr>
          <a:lstStyle/>
          <a:p>
            <a:pPr>
              <a:spcBef>
                <a:spcPct val="20000"/>
              </a:spcBef>
              <a:buClr>
                <a:schemeClr val="tx1"/>
              </a:buClr>
              <a:buSzPct val="60000"/>
              <a:buFont typeface="Wingdings" pitchFamily="2" charset="2"/>
              <a:buNone/>
              <a:defRPr/>
            </a:pPr>
            <a:r>
              <a:rPr lang="en-US" sz="2000" dirty="0">
                <a:solidFill>
                  <a:srgbClr val="003399"/>
                </a:solidFill>
                <a:latin typeface="+mj-lt"/>
              </a:rPr>
              <a:t>Bits transmitted at a particular bandwidth can be regarded as having some width: </a:t>
            </a:r>
          </a:p>
          <a:p>
            <a:pPr>
              <a:spcBef>
                <a:spcPct val="20000"/>
              </a:spcBef>
              <a:buClr>
                <a:schemeClr val="tx1"/>
              </a:buClr>
              <a:buSzPct val="60000"/>
              <a:buFont typeface="Wingdings" pitchFamily="2" charset="2"/>
              <a:buNone/>
              <a:defRPr/>
            </a:pPr>
            <a:r>
              <a:rPr lang="en-US" sz="2000" dirty="0">
                <a:solidFill>
                  <a:srgbClr val="003399"/>
                </a:solidFill>
                <a:latin typeface="+mj-lt"/>
              </a:rPr>
              <a:t>(a) bits transmitted at 1Mbps (each bit 1 </a:t>
            </a:r>
            <a:r>
              <a:rPr lang="en-US" sz="2000" dirty="0" err="1">
                <a:solidFill>
                  <a:srgbClr val="003399"/>
                </a:solidFill>
                <a:latin typeface="+mj-lt"/>
              </a:rPr>
              <a:t>μs</a:t>
            </a:r>
            <a:r>
              <a:rPr lang="en-US" sz="2000" dirty="0">
                <a:solidFill>
                  <a:srgbClr val="003399"/>
                </a:solidFill>
                <a:latin typeface="+mj-lt"/>
              </a:rPr>
              <a:t> wide); </a:t>
            </a:r>
          </a:p>
          <a:p>
            <a:pPr>
              <a:spcBef>
                <a:spcPct val="20000"/>
              </a:spcBef>
              <a:buClr>
                <a:schemeClr val="tx1"/>
              </a:buClr>
              <a:buSzPct val="60000"/>
              <a:buFont typeface="Wingdings" pitchFamily="2" charset="2"/>
              <a:buNone/>
              <a:defRPr/>
            </a:pPr>
            <a:r>
              <a:rPr lang="en-US" sz="2000" dirty="0">
                <a:solidFill>
                  <a:srgbClr val="003399"/>
                </a:solidFill>
                <a:latin typeface="+mj-lt"/>
              </a:rPr>
              <a:t>(b) bits transmitted at 2Mbps (each bit 0.5 </a:t>
            </a:r>
            <a:r>
              <a:rPr lang="en-US" sz="2000" dirty="0" err="1">
                <a:solidFill>
                  <a:srgbClr val="003399"/>
                </a:solidFill>
                <a:latin typeface="+mj-lt"/>
              </a:rPr>
              <a:t>μs</a:t>
            </a:r>
            <a:r>
              <a:rPr lang="en-US" sz="2000" dirty="0">
                <a:solidFill>
                  <a:srgbClr val="003399"/>
                </a:solidFill>
                <a:latin typeface="+mj-lt"/>
              </a:rPr>
              <a:t> wide).</a:t>
            </a:r>
            <a:endParaRPr lang="en-GB" sz="2000" dirty="0">
              <a:solidFill>
                <a:srgbClr val="003399"/>
              </a:solidFill>
              <a:latin typeface="+mj-lt"/>
            </a:endParaRPr>
          </a:p>
        </p:txBody>
      </p:sp>
    </p:spTree>
    <p:extLst>
      <p:ext uri="{BB962C8B-B14F-4D97-AF65-F5344CB8AC3E}">
        <p14:creationId xmlns:p14="http://schemas.microsoft.com/office/powerpoint/2010/main" val="3457331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544286" y="228600"/>
            <a:ext cx="7772400" cy="1143000"/>
          </a:xfrm>
        </p:spPr>
        <p:txBody>
          <a:bodyPr/>
          <a:lstStyle/>
          <a:p>
            <a:pPr eaLnBrk="1" hangingPunct="1"/>
            <a:r>
              <a:rPr lang="en-US" altLang="en-US" dirty="0">
                <a:ea typeface="ＭＳ Ｐゴシック" charset="-128"/>
              </a:rPr>
              <a:t>Chapter 1: Roadmap (</a:t>
            </a:r>
            <a:r>
              <a:rPr lang="en-US" altLang="en-US" dirty="0" err="1">
                <a:ea typeface="ＭＳ Ｐゴシック" charset="-128"/>
              </a:rPr>
              <a:t>cont</a:t>
            </a:r>
            <a:r>
              <a:rPr lang="en-US" altLang="en-US" dirty="0">
                <a:ea typeface="ＭＳ Ｐゴシック" charset="-128"/>
              </a:rPr>
              <a:t>…)</a:t>
            </a:r>
          </a:p>
        </p:txBody>
      </p:sp>
      <p:sp>
        <p:nvSpPr>
          <p:cNvPr id="19460" name="Rectangle 3"/>
          <p:cNvSpPr>
            <a:spLocks noGrp="1" noChangeArrowheads="1"/>
          </p:cNvSpPr>
          <p:nvPr>
            <p:ph type="body" idx="4294967295"/>
          </p:nvPr>
        </p:nvSpPr>
        <p:spPr>
          <a:xfrm>
            <a:off x="936625" y="1406525"/>
            <a:ext cx="8207375" cy="4648200"/>
          </a:xfrm>
        </p:spPr>
        <p:txBody>
          <a:bodyPr/>
          <a:lstStyle/>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What is the Internet?</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Network edge</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Network core</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Delay, Loss, Throughput in networks</a:t>
            </a:r>
          </a:p>
          <a:p>
            <a:pPr lvl="1" eaLnBrk="1" hangingPunct="1">
              <a:buFont typeface="Wingdings" charset="2"/>
              <a:buChar char="q"/>
            </a:pPr>
            <a:r>
              <a:rPr lang="en-US" altLang="en-US" sz="2800" dirty="0">
                <a:solidFill>
                  <a:srgbClr val="CC0000"/>
                </a:solidFill>
                <a:latin typeface="Calibri Light" charset="0"/>
                <a:ea typeface="Calibri Light" charset="0"/>
                <a:cs typeface="Calibri Light" charset="0"/>
              </a:rPr>
              <a:t>Protocol layers, service models</a:t>
            </a:r>
          </a:p>
          <a:p>
            <a:pPr marL="0" indent="0" eaLnBrk="1" hangingPunct="1">
              <a:buNone/>
            </a:pPr>
            <a:endParaRPr lang="en-US" alt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1809011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p:cNvSpPr>
            <a:spLocks noGrp="1" noChangeArrowheads="1"/>
          </p:cNvSpPr>
          <p:nvPr>
            <p:ph type="title" idx="4294967295"/>
          </p:nvPr>
        </p:nvSpPr>
        <p:spPr>
          <a:xfrm>
            <a:off x="544287" y="128588"/>
            <a:ext cx="7772400" cy="1143000"/>
          </a:xfrm>
        </p:spPr>
        <p:txBody>
          <a:bodyPr/>
          <a:lstStyle/>
          <a:p>
            <a:pPr eaLnBrk="1" hangingPunct="1"/>
            <a:r>
              <a:rPr lang="en-US" altLang="en-US" dirty="0">
                <a:ea typeface="ＭＳ Ｐゴシック" charset="-128"/>
              </a:rPr>
              <a:t>Protocol </a:t>
            </a:r>
            <a:r>
              <a:rPr lang="ja-JP" altLang="en-US" dirty="0">
                <a:ea typeface="ＭＳ Ｐゴシック" charset="-128"/>
              </a:rPr>
              <a:t>“</a:t>
            </a:r>
            <a:r>
              <a:rPr lang="en-US" altLang="ja-JP" dirty="0">
                <a:ea typeface="ＭＳ Ｐゴシック" charset="-128"/>
              </a:rPr>
              <a:t>Layers</a:t>
            </a:r>
            <a:r>
              <a:rPr lang="ja-JP" altLang="en-US" dirty="0">
                <a:ea typeface="ＭＳ Ｐゴシック" charset="-128"/>
              </a:rPr>
              <a:t>”</a:t>
            </a:r>
            <a:endParaRPr lang="en-US" altLang="en-US" dirty="0">
              <a:ea typeface="ＭＳ Ｐゴシック" charset="-128"/>
            </a:endParaRPr>
          </a:p>
        </p:txBody>
      </p:sp>
      <p:sp>
        <p:nvSpPr>
          <p:cNvPr id="118788" name="Rectangle 3"/>
          <p:cNvSpPr>
            <a:spLocks noGrp="1" noChangeArrowheads="1"/>
          </p:cNvSpPr>
          <p:nvPr>
            <p:ph type="body" sz="half" idx="4294967295"/>
          </p:nvPr>
        </p:nvSpPr>
        <p:spPr>
          <a:xfrm>
            <a:off x="413656" y="1382485"/>
            <a:ext cx="4463143" cy="4648200"/>
          </a:xfrm>
        </p:spPr>
        <p:txBody>
          <a:bodyPr/>
          <a:lstStyle/>
          <a:p>
            <a:pPr eaLnBrk="1" hangingPunct="1">
              <a:lnSpc>
                <a:spcPct val="75000"/>
              </a:lnSpc>
              <a:buFont typeface="Wingdings" charset="2"/>
              <a:buNone/>
            </a:pPr>
            <a:r>
              <a:rPr lang="en-US" altLang="en-US" dirty="0">
                <a:solidFill>
                  <a:srgbClr val="CC0000"/>
                </a:solidFill>
              </a:rPr>
              <a:t>Networks are complex,</a:t>
            </a:r>
          </a:p>
          <a:p>
            <a:pPr eaLnBrk="1" hangingPunct="1">
              <a:lnSpc>
                <a:spcPct val="75000"/>
              </a:lnSpc>
              <a:buFont typeface="Wingdings" charset="2"/>
              <a:buNone/>
            </a:pPr>
            <a:r>
              <a:rPr lang="en-US" altLang="en-US" dirty="0">
                <a:solidFill>
                  <a:srgbClr val="CC0000"/>
                </a:solidFill>
              </a:rPr>
              <a:t>with many </a:t>
            </a:r>
            <a:r>
              <a:rPr lang="ja-JP" altLang="en-US" dirty="0">
                <a:solidFill>
                  <a:srgbClr val="CC0000"/>
                </a:solidFill>
              </a:rPr>
              <a:t>“</a:t>
            </a:r>
            <a:r>
              <a:rPr lang="en-US" altLang="ja-JP" dirty="0">
                <a:solidFill>
                  <a:srgbClr val="CC0000"/>
                </a:solidFill>
              </a:rPr>
              <a:t>pieces</a:t>
            </a:r>
            <a:r>
              <a:rPr lang="ja-JP" altLang="en-US" dirty="0">
                <a:solidFill>
                  <a:srgbClr val="CC0000"/>
                </a:solidFill>
              </a:rPr>
              <a:t>”</a:t>
            </a:r>
            <a:r>
              <a:rPr lang="en-US" altLang="ja-JP" dirty="0">
                <a:solidFill>
                  <a:srgbClr val="CC0000"/>
                </a:solidFill>
              </a:rPr>
              <a:t>:</a:t>
            </a:r>
          </a:p>
          <a:p>
            <a:pPr lvl="1" eaLnBrk="1" hangingPunct="1">
              <a:buFont typeface="Wingdings" charset="2"/>
              <a:buChar char="§"/>
            </a:pPr>
            <a:r>
              <a:rPr lang="en-US" altLang="en-US" sz="2800" dirty="0"/>
              <a:t>hosts</a:t>
            </a:r>
          </a:p>
          <a:p>
            <a:pPr lvl="1" eaLnBrk="1" hangingPunct="1">
              <a:buFont typeface="Wingdings" charset="2"/>
              <a:buChar char="§"/>
            </a:pPr>
            <a:r>
              <a:rPr lang="en-US" altLang="en-US" sz="2800" dirty="0"/>
              <a:t>routers</a:t>
            </a:r>
          </a:p>
          <a:p>
            <a:pPr lvl="1" eaLnBrk="1" hangingPunct="1">
              <a:buFont typeface="Wingdings" charset="2"/>
              <a:buChar char="§"/>
            </a:pPr>
            <a:r>
              <a:rPr lang="en-US" altLang="en-US" sz="2800" dirty="0"/>
              <a:t>links of various media</a:t>
            </a:r>
          </a:p>
          <a:p>
            <a:pPr lvl="1" eaLnBrk="1" hangingPunct="1">
              <a:buFont typeface="Wingdings" charset="2"/>
              <a:buChar char="§"/>
            </a:pPr>
            <a:r>
              <a:rPr lang="en-US" altLang="en-US" sz="2800" dirty="0"/>
              <a:t>applications</a:t>
            </a:r>
          </a:p>
          <a:p>
            <a:pPr lvl="1" eaLnBrk="1" hangingPunct="1">
              <a:buFont typeface="Wingdings" charset="2"/>
              <a:buChar char="§"/>
            </a:pPr>
            <a:r>
              <a:rPr lang="en-US" altLang="en-US" sz="2800" dirty="0"/>
              <a:t>protocols</a:t>
            </a:r>
          </a:p>
          <a:p>
            <a:pPr lvl="1" eaLnBrk="1" hangingPunct="1">
              <a:buFont typeface="Wingdings" charset="2"/>
              <a:buChar char="§"/>
            </a:pPr>
            <a:r>
              <a:rPr lang="en-US" altLang="en-US" sz="2800" dirty="0"/>
              <a:t>hardware, software</a:t>
            </a:r>
          </a:p>
        </p:txBody>
      </p:sp>
      <p:sp>
        <p:nvSpPr>
          <p:cNvPr id="118789" name="Rectangle 4"/>
          <p:cNvSpPr>
            <a:spLocks noGrp="1" noChangeArrowheads="1"/>
          </p:cNvSpPr>
          <p:nvPr>
            <p:ph type="body" sz="half" idx="4294967295"/>
          </p:nvPr>
        </p:nvSpPr>
        <p:spPr>
          <a:xfrm>
            <a:off x="4672692" y="1382485"/>
            <a:ext cx="4057650" cy="3951515"/>
          </a:xfrm>
        </p:spPr>
        <p:txBody>
          <a:bodyPr/>
          <a:lstStyle/>
          <a:p>
            <a:pPr algn="ctr" eaLnBrk="1" hangingPunct="1">
              <a:buFont typeface="Wingdings" charset="2"/>
              <a:buNone/>
            </a:pPr>
            <a:r>
              <a:rPr lang="en-US" altLang="en-US" sz="3200" dirty="0">
                <a:solidFill>
                  <a:srgbClr val="CC0000"/>
                </a:solidFill>
                <a:ea typeface="ＭＳ Ｐゴシック" charset="-128"/>
              </a:rPr>
              <a:t>Question:</a:t>
            </a:r>
            <a:r>
              <a:rPr lang="en-US" altLang="en-US" sz="2400" u="sng" dirty="0">
                <a:solidFill>
                  <a:srgbClr val="FF0000"/>
                </a:solidFill>
                <a:ea typeface="ＭＳ Ｐゴシック" charset="-128"/>
              </a:rPr>
              <a:t> </a:t>
            </a:r>
          </a:p>
          <a:p>
            <a:pPr algn="ctr" eaLnBrk="1" hangingPunct="1">
              <a:buFont typeface="Wingdings" charset="2"/>
              <a:buNone/>
            </a:pPr>
            <a:r>
              <a:rPr lang="en-US" altLang="en-US" dirty="0">
                <a:ea typeface="ＭＳ Ｐゴシック" charset="-128"/>
              </a:rPr>
              <a:t>is there any hope of organizing structure of network?</a:t>
            </a:r>
          </a:p>
          <a:p>
            <a:pPr algn="ctr" eaLnBrk="1" hangingPunct="1">
              <a:buFont typeface="Wingdings" charset="2"/>
              <a:buNone/>
            </a:pPr>
            <a:endParaRPr lang="en-US" altLang="en-US" dirty="0">
              <a:ea typeface="ＭＳ Ｐゴシック" charset="-128"/>
            </a:endParaRPr>
          </a:p>
          <a:p>
            <a:pPr algn="ctr" eaLnBrk="1" hangingPunct="1">
              <a:buFont typeface="Wingdings" charset="2"/>
              <a:buNone/>
            </a:pPr>
            <a:r>
              <a:rPr lang="en-US" altLang="en-US" dirty="0">
                <a:ea typeface="ＭＳ Ｐゴシック" charset="-128"/>
              </a:rPr>
              <a:t>…. or at least our discussion of networks?</a:t>
            </a:r>
          </a:p>
        </p:txBody>
      </p:sp>
    </p:spTree>
    <p:extLst>
      <p:ext uri="{BB962C8B-B14F-4D97-AF65-F5344CB8AC3E}">
        <p14:creationId xmlns:p14="http://schemas.microsoft.com/office/powerpoint/2010/main" val="3436777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39"/>
          <p:cNvSpPr>
            <a:spLocks noGrp="1" noChangeArrowheads="1"/>
          </p:cNvSpPr>
          <p:nvPr>
            <p:ph type="title" idx="4294967295"/>
          </p:nvPr>
        </p:nvSpPr>
        <p:spPr>
          <a:xfrm>
            <a:off x="573088" y="3176"/>
            <a:ext cx="7772400" cy="1143000"/>
          </a:xfrm>
        </p:spPr>
        <p:txBody>
          <a:bodyPr/>
          <a:lstStyle/>
          <a:p>
            <a:pPr eaLnBrk="1" hangingPunct="1"/>
            <a:r>
              <a:rPr lang="en-US" altLang="en-US">
                <a:ea typeface="ＭＳ Ｐゴシック" charset="-128"/>
              </a:rPr>
              <a:t>Layering of airline functionality</a:t>
            </a:r>
          </a:p>
        </p:txBody>
      </p:sp>
      <p:sp>
        <p:nvSpPr>
          <p:cNvPr id="122885" name="Rectangle 40"/>
          <p:cNvSpPr>
            <a:spLocks noGrp="1" noChangeArrowheads="1"/>
          </p:cNvSpPr>
          <p:nvPr>
            <p:ph type="body" idx="4294967295"/>
          </p:nvPr>
        </p:nvSpPr>
        <p:spPr>
          <a:xfrm>
            <a:off x="378165" y="4452711"/>
            <a:ext cx="7613650" cy="1763713"/>
          </a:xfrm>
        </p:spPr>
        <p:txBody>
          <a:bodyPr/>
          <a:lstStyle/>
          <a:p>
            <a:pPr eaLnBrk="1" hangingPunct="1">
              <a:buFont typeface="Wingdings" charset="2"/>
              <a:buNone/>
            </a:pPr>
            <a:r>
              <a:rPr lang="en-US" altLang="en-US" i="1">
                <a:solidFill>
                  <a:srgbClr val="CC0000"/>
                </a:solidFill>
                <a:ea typeface="ＭＳ Ｐゴシック" charset="-128"/>
              </a:rPr>
              <a:t>layers:</a:t>
            </a:r>
            <a:r>
              <a:rPr lang="en-US" altLang="en-US">
                <a:solidFill>
                  <a:srgbClr val="FF0000"/>
                </a:solidFill>
                <a:ea typeface="ＭＳ Ｐゴシック" charset="-128"/>
              </a:rPr>
              <a:t> </a:t>
            </a:r>
            <a:r>
              <a:rPr lang="en-US" altLang="en-US">
                <a:ea typeface="ＭＳ Ｐゴシック" charset="-128"/>
              </a:rPr>
              <a:t>each layer implements a service</a:t>
            </a:r>
          </a:p>
          <a:p>
            <a:pPr lvl="1" eaLnBrk="1" hangingPunct="1">
              <a:buFont typeface="Wingdings" charset="2"/>
              <a:buChar char="§"/>
            </a:pPr>
            <a:r>
              <a:rPr lang="en-US" altLang="en-US" sz="2800" dirty="0"/>
              <a:t>via its own internal-layer actions</a:t>
            </a:r>
          </a:p>
          <a:p>
            <a:pPr lvl="1" eaLnBrk="1" hangingPunct="1">
              <a:buFont typeface="Wingdings" charset="2"/>
              <a:buChar char="§"/>
            </a:pPr>
            <a:r>
              <a:rPr lang="en-US" altLang="en-US" sz="2800" dirty="0"/>
              <a:t>relying on services provided by layer below</a:t>
            </a:r>
          </a:p>
          <a:p>
            <a:pPr eaLnBrk="1" hangingPunct="1">
              <a:buFont typeface="Wingdings" charset="2"/>
              <a:buNone/>
            </a:pPr>
            <a:endParaRPr lang="en-US" altLang="en-US" dirty="0">
              <a:ea typeface="ＭＳ Ｐゴシック" charset="-128"/>
            </a:endParaRPr>
          </a:p>
        </p:txBody>
      </p:sp>
      <p:grpSp>
        <p:nvGrpSpPr>
          <p:cNvPr id="122883" name="Group 38"/>
          <p:cNvGrpSpPr>
            <a:grpSpLocks/>
          </p:cNvGrpSpPr>
          <p:nvPr/>
        </p:nvGrpSpPr>
        <p:grpSpPr bwMode="auto">
          <a:xfrm>
            <a:off x="434975" y="1314450"/>
            <a:ext cx="8418513" cy="2835275"/>
            <a:chOff x="258" y="1214"/>
            <a:chExt cx="5303" cy="1786"/>
          </a:xfrm>
        </p:grpSpPr>
        <p:sp>
          <p:nvSpPr>
            <p:cNvPr id="122887" name="Rectangle 2"/>
            <p:cNvSpPr>
              <a:spLocks noChangeArrowheads="1"/>
            </p:cNvSpPr>
            <p:nvPr/>
          </p:nvSpPr>
          <p:spPr bwMode="auto">
            <a:xfrm>
              <a:off x="264" y="1544"/>
              <a:ext cx="1028" cy="1082"/>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888" name="Text Box 3"/>
            <p:cNvSpPr txBox="1">
              <a:spLocks noChangeArrowheads="1"/>
            </p:cNvSpPr>
            <p:nvPr/>
          </p:nvSpPr>
          <p:spPr bwMode="auto">
            <a:xfrm>
              <a:off x="258" y="1597"/>
              <a:ext cx="1071"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ticket (purchase)</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baggage (check)</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gates (load)</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runway (takeoff)</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airplane routing</a:t>
              </a:r>
            </a:p>
          </p:txBody>
        </p:sp>
        <p:sp>
          <p:nvSpPr>
            <p:cNvPr id="122889" name="Line 4"/>
            <p:cNvSpPr>
              <a:spLocks noChangeShapeType="1"/>
            </p:cNvSpPr>
            <p:nvPr/>
          </p:nvSpPr>
          <p:spPr bwMode="auto">
            <a:xfrm>
              <a:off x="271" y="1770"/>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90" name="Line 5"/>
            <p:cNvSpPr>
              <a:spLocks noChangeShapeType="1"/>
            </p:cNvSpPr>
            <p:nvPr/>
          </p:nvSpPr>
          <p:spPr bwMode="auto">
            <a:xfrm>
              <a:off x="275" y="1989"/>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91" name="Line 6"/>
            <p:cNvSpPr>
              <a:spLocks noChangeShapeType="1"/>
            </p:cNvSpPr>
            <p:nvPr/>
          </p:nvSpPr>
          <p:spPr bwMode="auto">
            <a:xfrm>
              <a:off x="271" y="2207"/>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92" name="Line 7"/>
            <p:cNvSpPr>
              <a:spLocks noChangeShapeType="1"/>
            </p:cNvSpPr>
            <p:nvPr/>
          </p:nvSpPr>
          <p:spPr bwMode="auto">
            <a:xfrm>
              <a:off x="279" y="2426"/>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93" name="Text Box 8"/>
            <p:cNvSpPr txBox="1">
              <a:spLocks noChangeArrowheads="1"/>
            </p:cNvSpPr>
            <p:nvPr/>
          </p:nvSpPr>
          <p:spPr bwMode="auto">
            <a:xfrm>
              <a:off x="493" y="2706"/>
              <a:ext cx="5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departure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airport</a:t>
              </a:r>
            </a:p>
          </p:txBody>
        </p:sp>
        <p:sp>
          <p:nvSpPr>
            <p:cNvPr id="122894" name="Text Box 9"/>
            <p:cNvSpPr txBox="1">
              <a:spLocks noChangeArrowheads="1"/>
            </p:cNvSpPr>
            <p:nvPr/>
          </p:nvSpPr>
          <p:spPr bwMode="auto">
            <a:xfrm>
              <a:off x="3756" y="2712"/>
              <a:ext cx="3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arrival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airport</a:t>
              </a:r>
            </a:p>
          </p:txBody>
        </p:sp>
        <p:sp>
          <p:nvSpPr>
            <p:cNvPr id="122895" name="Text Box 10"/>
            <p:cNvSpPr txBox="1">
              <a:spLocks noChangeArrowheads="1"/>
            </p:cNvSpPr>
            <p:nvPr/>
          </p:nvSpPr>
          <p:spPr bwMode="auto">
            <a:xfrm>
              <a:off x="1859" y="2709"/>
              <a:ext cx="10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intermediate air-traffic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control centers</a:t>
              </a:r>
            </a:p>
          </p:txBody>
        </p:sp>
        <p:pic>
          <p:nvPicPr>
            <p:cNvPr id="122896" name="Picture 11" descr="yylgaif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30" y="1315"/>
              <a:ext cx="963"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97" name="Line 12"/>
            <p:cNvSpPr>
              <a:spLocks noChangeShapeType="1"/>
            </p:cNvSpPr>
            <p:nvPr/>
          </p:nvSpPr>
          <p:spPr bwMode="auto">
            <a:xfrm>
              <a:off x="2133" y="1214"/>
              <a:ext cx="28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98" name="Line 13"/>
            <p:cNvSpPr>
              <a:spLocks noChangeShapeType="1"/>
            </p:cNvSpPr>
            <p:nvPr/>
          </p:nvSpPr>
          <p:spPr bwMode="auto">
            <a:xfrm>
              <a:off x="2229" y="1310"/>
              <a:ext cx="28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99" name="Line 14"/>
            <p:cNvSpPr>
              <a:spLocks noChangeShapeType="1"/>
            </p:cNvSpPr>
            <p:nvPr/>
          </p:nvSpPr>
          <p:spPr bwMode="auto">
            <a:xfrm>
              <a:off x="2325" y="1406"/>
              <a:ext cx="284"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2900" name="Group 15"/>
            <p:cNvGrpSpPr>
              <a:grpSpLocks/>
            </p:cNvGrpSpPr>
            <p:nvPr/>
          </p:nvGrpSpPr>
          <p:grpSpPr bwMode="auto">
            <a:xfrm>
              <a:off x="1436" y="2441"/>
              <a:ext cx="1071" cy="186"/>
              <a:chOff x="1813" y="2187"/>
              <a:chExt cx="1071" cy="186"/>
            </a:xfrm>
          </p:grpSpPr>
          <p:sp>
            <p:nvSpPr>
              <p:cNvPr id="122920" name="Rectangle 16"/>
              <p:cNvSpPr>
                <a:spLocks noChangeArrowheads="1"/>
              </p:cNvSpPr>
              <p:nvPr/>
            </p:nvSpPr>
            <p:spPr bwMode="auto">
              <a:xfrm>
                <a:off x="1817" y="2187"/>
                <a:ext cx="871" cy="18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21" name="Text Box 17"/>
              <p:cNvSpPr txBox="1">
                <a:spLocks noChangeArrowheads="1"/>
              </p:cNvSpPr>
              <p:nvPr/>
            </p:nvSpPr>
            <p:spPr bwMode="auto">
              <a:xfrm>
                <a:off x="1813" y="2200"/>
                <a:ext cx="107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airplane routing</a:t>
                </a:r>
              </a:p>
            </p:txBody>
          </p:sp>
        </p:grpSp>
        <p:grpSp>
          <p:nvGrpSpPr>
            <p:cNvPr id="122901" name="Group 18"/>
            <p:cNvGrpSpPr>
              <a:grpSpLocks/>
            </p:cNvGrpSpPr>
            <p:nvPr/>
          </p:nvGrpSpPr>
          <p:grpSpPr bwMode="auto">
            <a:xfrm>
              <a:off x="2417" y="2441"/>
              <a:ext cx="1071" cy="186"/>
              <a:chOff x="1813" y="2187"/>
              <a:chExt cx="1071" cy="186"/>
            </a:xfrm>
          </p:grpSpPr>
          <p:sp>
            <p:nvSpPr>
              <p:cNvPr id="122918" name="Rectangle 19"/>
              <p:cNvSpPr>
                <a:spLocks noChangeArrowheads="1"/>
              </p:cNvSpPr>
              <p:nvPr/>
            </p:nvSpPr>
            <p:spPr bwMode="auto">
              <a:xfrm>
                <a:off x="1817" y="2187"/>
                <a:ext cx="871" cy="18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19" name="Text Box 20"/>
              <p:cNvSpPr txBox="1">
                <a:spLocks noChangeArrowheads="1"/>
              </p:cNvSpPr>
              <p:nvPr/>
            </p:nvSpPr>
            <p:spPr bwMode="auto">
              <a:xfrm>
                <a:off x="1813" y="2200"/>
                <a:ext cx="107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airplane routing</a:t>
                </a:r>
              </a:p>
            </p:txBody>
          </p:sp>
        </p:grpSp>
        <p:sp>
          <p:nvSpPr>
            <p:cNvPr id="122902" name="Rectangle 21"/>
            <p:cNvSpPr>
              <a:spLocks noChangeArrowheads="1"/>
            </p:cNvSpPr>
            <p:nvPr/>
          </p:nvSpPr>
          <p:spPr bwMode="auto">
            <a:xfrm>
              <a:off x="3446" y="1551"/>
              <a:ext cx="1028" cy="1082"/>
            </a:xfrm>
            <a:prstGeom prst="rect">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03" name="Text Box 22"/>
            <p:cNvSpPr txBox="1">
              <a:spLocks noChangeArrowheads="1"/>
            </p:cNvSpPr>
            <p:nvPr/>
          </p:nvSpPr>
          <p:spPr bwMode="auto">
            <a:xfrm>
              <a:off x="3412" y="1598"/>
              <a:ext cx="1071"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ticket (complain)</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baggage (claim</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gates (unload)</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runway (land)</a:t>
              </a:r>
            </a:p>
            <a:p>
              <a:pPr marL="0" marR="0" lvl="0" indent="0" algn="ctr" defTabSz="457200" rtl="0" eaLnBrk="1" fontAlgn="auto" latinLnBrk="0" hangingPunct="1">
                <a:lnSpc>
                  <a:spcPct val="8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airplane routing</a:t>
              </a:r>
            </a:p>
          </p:txBody>
        </p:sp>
        <p:sp>
          <p:nvSpPr>
            <p:cNvPr id="122904" name="Line 23"/>
            <p:cNvSpPr>
              <a:spLocks noChangeShapeType="1"/>
            </p:cNvSpPr>
            <p:nvPr/>
          </p:nvSpPr>
          <p:spPr bwMode="auto">
            <a:xfrm>
              <a:off x="3453" y="1777"/>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05" name="Line 24"/>
            <p:cNvSpPr>
              <a:spLocks noChangeShapeType="1"/>
            </p:cNvSpPr>
            <p:nvPr/>
          </p:nvSpPr>
          <p:spPr bwMode="auto">
            <a:xfrm>
              <a:off x="3457" y="1996"/>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06" name="Line 25"/>
            <p:cNvSpPr>
              <a:spLocks noChangeShapeType="1"/>
            </p:cNvSpPr>
            <p:nvPr/>
          </p:nvSpPr>
          <p:spPr bwMode="auto">
            <a:xfrm>
              <a:off x="3453" y="2214"/>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07" name="Line 26"/>
            <p:cNvSpPr>
              <a:spLocks noChangeShapeType="1"/>
            </p:cNvSpPr>
            <p:nvPr/>
          </p:nvSpPr>
          <p:spPr bwMode="auto">
            <a:xfrm>
              <a:off x="3461" y="2433"/>
              <a:ext cx="102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08" name="Rectangle 27"/>
            <p:cNvSpPr>
              <a:spLocks noChangeArrowheads="1"/>
            </p:cNvSpPr>
            <p:nvPr/>
          </p:nvSpPr>
          <p:spPr bwMode="auto">
            <a:xfrm>
              <a:off x="268" y="2476"/>
              <a:ext cx="5293" cy="116"/>
            </a:xfrm>
            <a:prstGeom prst="rect">
              <a:avLst/>
            </a:prstGeom>
            <a:gradFill rotWithShape="1">
              <a:gsLst>
                <a:gs pos="0">
                  <a:schemeClr val="accent1">
                    <a:alpha val="50000"/>
                  </a:schemeClr>
                </a:gs>
                <a:gs pos="100000">
                  <a:schemeClr val="accent1">
                    <a:alpha val="5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09" name="Rectangle 28"/>
            <p:cNvSpPr>
              <a:spLocks noChangeArrowheads="1"/>
            </p:cNvSpPr>
            <p:nvPr/>
          </p:nvSpPr>
          <p:spPr bwMode="auto">
            <a:xfrm>
              <a:off x="268" y="2256"/>
              <a:ext cx="5293" cy="123"/>
            </a:xfrm>
            <a:prstGeom prst="rect">
              <a:avLst/>
            </a:prstGeom>
            <a:gradFill rotWithShape="1">
              <a:gsLst>
                <a:gs pos="0">
                  <a:schemeClr val="accent1">
                    <a:alpha val="50000"/>
                  </a:schemeClr>
                </a:gs>
                <a:gs pos="100000">
                  <a:schemeClr val="accent1">
                    <a:alpha val="5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10" name="Rectangle 29"/>
            <p:cNvSpPr>
              <a:spLocks noChangeArrowheads="1"/>
            </p:cNvSpPr>
            <p:nvPr/>
          </p:nvSpPr>
          <p:spPr bwMode="auto">
            <a:xfrm>
              <a:off x="268" y="2050"/>
              <a:ext cx="5293" cy="116"/>
            </a:xfrm>
            <a:prstGeom prst="rect">
              <a:avLst/>
            </a:prstGeom>
            <a:gradFill rotWithShape="1">
              <a:gsLst>
                <a:gs pos="0">
                  <a:schemeClr val="accent1">
                    <a:alpha val="50000"/>
                  </a:schemeClr>
                </a:gs>
                <a:gs pos="100000">
                  <a:schemeClr val="accent1">
                    <a:alpha val="5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11" name="Rectangle 30"/>
            <p:cNvSpPr>
              <a:spLocks noChangeArrowheads="1"/>
            </p:cNvSpPr>
            <p:nvPr/>
          </p:nvSpPr>
          <p:spPr bwMode="auto">
            <a:xfrm>
              <a:off x="268" y="1830"/>
              <a:ext cx="5286" cy="123"/>
            </a:xfrm>
            <a:prstGeom prst="rect">
              <a:avLst/>
            </a:prstGeom>
            <a:gradFill rotWithShape="1">
              <a:gsLst>
                <a:gs pos="0">
                  <a:schemeClr val="accent1">
                    <a:alpha val="50000"/>
                  </a:schemeClr>
                </a:gs>
                <a:gs pos="100000">
                  <a:schemeClr val="accent1">
                    <a:alpha val="5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12" name="Rectangle 31"/>
            <p:cNvSpPr>
              <a:spLocks noChangeArrowheads="1"/>
            </p:cNvSpPr>
            <p:nvPr/>
          </p:nvSpPr>
          <p:spPr bwMode="auto">
            <a:xfrm>
              <a:off x="268" y="1617"/>
              <a:ext cx="5287" cy="123"/>
            </a:xfrm>
            <a:prstGeom prst="rect">
              <a:avLst/>
            </a:prstGeom>
            <a:gradFill rotWithShape="1">
              <a:gsLst>
                <a:gs pos="0">
                  <a:schemeClr val="accent1">
                    <a:alpha val="50000"/>
                  </a:schemeClr>
                </a:gs>
                <a:gs pos="100000">
                  <a:schemeClr val="accent1">
                    <a:alpha val="53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charset="0"/>
                <a:ea typeface="ＭＳ Ｐゴシック" charset="-128"/>
                <a:cs typeface="+mn-cs"/>
              </a:endParaRPr>
            </a:p>
          </p:txBody>
        </p:sp>
        <p:sp>
          <p:nvSpPr>
            <p:cNvPr id="122913" name="Text Box 32"/>
            <p:cNvSpPr txBox="1">
              <a:spLocks noChangeArrowheads="1"/>
            </p:cNvSpPr>
            <p:nvPr/>
          </p:nvSpPr>
          <p:spPr bwMode="auto">
            <a:xfrm>
              <a:off x="4776" y="1588"/>
              <a:ext cx="3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ticket</a:t>
              </a:r>
            </a:p>
          </p:txBody>
        </p:sp>
        <p:sp>
          <p:nvSpPr>
            <p:cNvPr id="122914" name="Text Box 33"/>
            <p:cNvSpPr txBox="1">
              <a:spLocks noChangeArrowheads="1"/>
            </p:cNvSpPr>
            <p:nvPr/>
          </p:nvSpPr>
          <p:spPr bwMode="auto">
            <a:xfrm>
              <a:off x="4774" y="1801"/>
              <a:ext cx="4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baggage</a:t>
              </a:r>
            </a:p>
          </p:txBody>
        </p:sp>
        <p:sp>
          <p:nvSpPr>
            <p:cNvPr id="122915" name="Text Box 34"/>
            <p:cNvSpPr txBox="1">
              <a:spLocks noChangeArrowheads="1"/>
            </p:cNvSpPr>
            <p:nvPr/>
          </p:nvSpPr>
          <p:spPr bwMode="auto">
            <a:xfrm>
              <a:off x="4772" y="2013"/>
              <a:ext cx="30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gate</a:t>
              </a:r>
            </a:p>
          </p:txBody>
        </p:sp>
        <p:sp>
          <p:nvSpPr>
            <p:cNvPr id="122916" name="Text Box 35"/>
            <p:cNvSpPr txBox="1">
              <a:spLocks noChangeArrowheads="1"/>
            </p:cNvSpPr>
            <p:nvPr/>
          </p:nvSpPr>
          <p:spPr bwMode="auto">
            <a:xfrm>
              <a:off x="4767" y="2225"/>
              <a:ext cx="7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takeoff/landing</a:t>
              </a:r>
            </a:p>
          </p:txBody>
        </p:sp>
        <p:sp>
          <p:nvSpPr>
            <p:cNvPr id="122917" name="Text Box 36"/>
            <p:cNvSpPr txBox="1">
              <a:spLocks noChangeArrowheads="1"/>
            </p:cNvSpPr>
            <p:nvPr/>
          </p:nvSpPr>
          <p:spPr bwMode="auto">
            <a:xfrm>
              <a:off x="4769" y="2444"/>
              <a:ext cx="77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t>airplane routing</a:t>
              </a:r>
            </a:p>
          </p:txBody>
        </p:sp>
      </p:grpSp>
    </p:spTree>
    <p:extLst>
      <p:ext uri="{BB962C8B-B14F-4D97-AF65-F5344CB8AC3E}">
        <p14:creationId xmlns:p14="http://schemas.microsoft.com/office/powerpoint/2010/main" val="3985528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2"/>
          <p:cNvSpPr>
            <a:spLocks noGrp="1" noChangeArrowheads="1"/>
          </p:cNvSpPr>
          <p:nvPr>
            <p:ph type="title" idx="4294967295"/>
          </p:nvPr>
        </p:nvSpPr>
        <p:spPr>
          <a:xfrm>
            <a:off x="511628" y="130628"/>
            <a:ext cx="7772400" cy="1143000"/>
          </a:xfrm>
        </p:spPr>
        <p:txBody>
          <a:bodyPr/>
          <a:lstStyle/>
          <a:p>
            <a:pPr eaLnBrk="1" hangingPunct="1"/>
            <a:r>
              <a:rPr lang="en-US" altLang="en-US">
                <a:ea typeface="ＭＳ Ｐゴシック" charset="-128"/>
              </a:rPr>
              <a:t>Why layering?</a:t>
            </a:r>
          </a:p>
        </p:txBody>
      </p:sp>
      <p:sp>
        <p:nvSpPr>
          <p:cNvPr id="138244" name="Rectangle 3"/>
          <p:cNvSpPr>
            <a:spLocks noGrp="1" noChangeArrowheads="1"/>
          </p:cNvSpPr>
          <p:nvPr>
            <p:ph type="body" idx="4294967295"/>
          </p:nvPr>
        </p:nvSpPr>
        <p:spPr>
          <a:xfrm>
            <a:off x="272143" y="1369787"/>
            <a:ext cx="8621485" cy="4648200"/>
          </a:xfrm>
        </p:spPr>
        <p:txBody>
          <a:bodyPr/>
          <a:lstStyle/>
          <a:p>
            <a:pPr eaLnBrk="1" hangingPunct="1">
              <a:buFont typeface="Wingdings" charset="2"/>
              <a:buNone/>
            </a:pPr>
            <a:r>
              <a:rPr lang="en-US" altLang="en-US" sz="3200" dirty="0"/>
              <a:t>dealing with complex systems:</a:t>
            </a:r>
          </a:p>
          <a:p>
            <a:pPr eaLnBrk="1" hangingPunct="1"/>
            <a:r>
              <a:rPr lang="en-US" altLang="en-US" dirty="0"/>
              <a:t>explicit structure allows identification, relationship of complex system</a:t>
            </a:r>
            <a:r>
              <a:rPr lang="ja-JP" altLang="en-US" dirty="0"/>
              <a:t>’</a:t>
            </a:r>
            <a:r>
              <a:rPr lang="en-US" altLang="ja-JP" dirty="0"/>
              <a:t>s pieces</a:t>
            </a:r>
          </a:p>
          <a:p>
            <a:pPr marL="682625" lvl="1" indent="-225425" eaLnBrk="1" hangingPunct="1"/>
            <a:r>
              <a:rPr lang="en-US" altLang="en-US" dirty="0"/>
              <a:t>layered </a:t>
            </a:r>
            <a:r>
              <a:rPr lang="en-US" altLang="en-US" i="1" dirty="0">
                <a:solidFill>
                  <a:srgbClr val="CC0000"/>
                </a:solidFill>
              </a:rPr>
              <a:t>reference model</a:t>
            </a:r>
            <a:r>
              <a:rPr lang="en-US" altLang="en-US" dirty="0"/>
              <a:t> for discussion</a:t>
            </a:r>
          </a:p>
          <a:p>
            <a:pPr eaLnBrk="1" hangingPunct="1"/>
            <a:r>
              <a:rPr lang="en-US" altLang="en-US" dirty="0"/>
              <a:t>modularization eases maintenance, updating of system</a:t>
            </a:r>
          </a:p>
          <a:p>
            <a:pPr marL="682625" lvl="1" indent="-225425" eaLnBrk="1" hangingPunct="1"/>
            <a:r>
              <a:rPr lang="en-US" altLang="en-US" dirty="0"/>
              <a:t>change of implementation of layer</a:t>
            </a:r>
            <a:r>
              <a:rPr lang="ja-JP" altLang="en-US" dirty="0"/>
              <a:t>’</a:t>
            </a:r>
            <a:r>
              <a:rPr lang="en-US" altLang="ja-JP" dirty="0"/>
              <a:t>s service transparent to rest of system</a:t>
            </a:r>
          </a:p>
          <a:p>
            <a:pPr marL="682625" lvl="1" indent="-225425" eaLnBrk="1" hangingPunct="1"/>
            <a:r>
              <a:rPr lang="en-US" altLang="en-US" dirty="0"/>
              <a:t>e.g., change in gate procedure doesn’</a:t>
            </a:r>
            <a:r>
              <a:rPr lang="en-US" altLang="ja-JP" dirty="0"/>
              <a:t>t affect rest of system</a:t>
            </a:r>
          </a:p>
          <a:p>
            <a:pPr eaLnBrk="1" hangingPunct="1"/>
            <a:r>
              <a:rPr lang="en-US" altLang="en-US" dirty="0"/>
              <a:t>Can layering be harmful? Give an example.</a:t>
            </a:r>
          </a:p>
        </p:txBody>
      </p:sp>
    </p:spTree>
    <p:extLst>
      <p:ext uri="{BB962C8B-B14F-4D97-AF65-F5344CB8AC3E}">
        <p14:creationId xmlns:p14="http://schemas.microsoft.com/office/powerpoint/2010/main" val="15167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824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824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824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824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82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3"/>
          <p:cNvSpPr>
            <a:spLocks noGrp="1" noChangeArrowheads="1"/>
          </p:cNvSpPr>
          <p:nvPr>
            <p:ph type="title" idx="4294967295"/>
          </p:nvPr>
        </p:nvSpPr>
        <p:spPr>
          <a:xfrm>
            <a:off x="565150" y="135731"/>
            <a:ext cx="7772400" cy="1028700"/>
          </a:xfrm>
        </p:spPr>
        <p:txBody>
          <a:bodyPr/>
          <a:lstStyle/>
          <a:p>
            <a:pPr eaLnBrk="1" hangingPunct="1"/>
            <a:r>
              <a:rPr lang="en-US" altLang="en-US" dirty="0">
                <a:ea typeface="ＭＳ Ｐゴシック" charset="-128"/>
              </a:rPr>
              <a:t>Internet protocol stack</a:t>
            </a:r>
          </a:p>
        </p:txBody>
      </p:sp>
      <p:sp>
        <p:nvSpPr>
          <p:cNvPr id="140293" name="Rectangle 4"/>
          <p:cNvSpPr>
            <a:spLocks noGrp="1" noChangeArrowheads="1"/>
          </p:cNvSpPr>
          <p:nvPr>
            <p:ph type="body" sz="half" idx="4294967295"/>
          </p:nvPr>
        </p:nvSpPr>
        <p:spPr>
          <a:xfrm>
            <a:off x="144236" y="1438275"/>
            <a:ext cx="6313714" cy="5289096"/>
          </a:xfrm>
        </p:spPr>
        <p:txBody>
          <a:bodyPr/>
          <a:lstStyle/>
          <a:p>
            <a:pPr marL="287338" indent="-287338" eaLnBrk="1" hangingPunct="1">
              <a:lnSpc>
                <a:spcPct val="80000"/>
              </a:lnSpc>
            </a:pPr>
            <a:r>
              <a:rPr lang="en-US" altLang="en-US" i="1" dirty="0">
                <a:solidFill>
                  <a:srgbClr val="CC0000"/>
                </a:solidFill>
                <a:ea typeface="ＭＳ Ｐゴシック" charset="-128"/>
              </a:rPr>
              <a:t>application:</a:t>
            </a:r>
            <a:r>
              <a:rPr lang="en-US" altLang="en-US" dirty="0">
                <a:ea typeface="ＭＳ Ｐゴシック" charset="-128"/>
              </a:rPr>
              <a:t> supporting network applications</a:t>
            </a:r>
          </a:p>
          <a:p>
            <a:pPr marL="682625" lvl="1" indent="-225425" eaLnBrk="1" hangingPunct="1">
              <a:lnSpc>
                <a:spcPct val="80000"/>
              </a:lnSpc>
            </a:pPr>
            <a:r>
              <a:rPr lang="en-US" altLang="en-US" dirty="0"/>
              <a:t>FTP, SMTP, HTTP</a:t>
            </a:r>
          </a:p>
          <a:p>
            <a:pPr marL="287338" indent="-287338" eaLnBrk="1" hangingPunct="1">
              <a:lnSpc>
                <a:spcPct val="80000"/>
              </a:lnSpc>
            </a:pPr>
            <a:r>
              <a:rPr lang="en-US" altLang="en-US" i="1" dirty="0">
                <a:solidFill>
                  <a:srgbClr val="CC0000"/>
                </a:solidFill>
                <a:ea typeface="ＭＳ Ｐゴシック" charset="-128"/>
              </a:rPr>
              <a:t>transport:</a:t>
            </a:r>
            <a:r>
              <a:rPr lang="en-US" altLang="en-US" dirty="0">
                <a:ea typeface="ＭＳ Ｐゴシック" charset="-128"/>
              </a:rPr>
              <a:t> process-process data transfer</a:t>
            </a:r>
          </a:p>
          <a:p>
            <a:pPr marL="682625" lvl="1" indent="-225425" eaLnBrk="1" hangingPunct="1">
              <a:lnSpc>
                <a:spcPct val="80000"/>
              </a:lnSpc>
            </a:pPr>
            <a:r>
              <a:rPr lang="en-US" altLang="en-US" dirty="0"/>
              <a:t>TCP, UDP</a:t>
            </a:r>
          </a:p>
          <a:p>
            <a:pPr marL="287338" indent="-287338" eaLnBrk="1" hangingPunct="1">
              <a:lnSpc>
                <a:spcPct val="80000"/>
              </a:lnSpc>
            </a:pPr>
            <a:r>
              <a:rPr lang="en-US" altLang="en-US" i="1" dirty="0">
                <a:solidFill>
                  <a:srgbClr val="CC0000"/>
                </a:solidFill>
                <a:ea typeface="ＭＳ Ｐゴシック" charset="-128"/>
              </a:rPr>
              <a:t>network:</a:t>
            </a:r>
            <a:r>
              <a:rPr lang="en-US" altLang="en-US" dirty="0">
                <a:ea typeface="ＭＳ Ｐゴシック" charset="-128"/>
              </a:rPr>
              <a:t> routing of packets from source to destination</a:t>
            </a:r>
          </a:p>
          <a:p>
            <a:pPr marL="682625" lvl="1" indent="-225425" eaLnBrk="1" hangingPunct="1">
              <a:lnSpc>
                <a:spcPct val="80000"/>
              </a:lnSpc>
            </a:pPr>
            <a:r>
              <a:rPr lang="en-US" altLang="en-US" dirty="0"/>
              <a:t>IP, routing protocols</a:t>
            </a:r>
          </a:p>
          <a:p>
            <a:pPr marL="287338" indent="-287338" eaLnBrk="1" hangingPunct="1">
              <a:lnSpc>
                <a:spcPct val="80000"/>
              </a:lnSpc>
            </a:pPr>
            <a:r>
              <a:rPr lang="en-US" altLang="en-US" i="1" dirty="0">
                <a:solidFill>
                  <a:srgbClr val="CC0000"/>
                </a:solidFill>
                <a:ea typeface="ＭＳ Ｐゴシック" charset="-128"/>
              </a:rPr>
              <a:t>link:</a:t>
            </a:r>
            <a:r>
              <a:rPr lang="en-US" altLang="en-US" dirty="0">
                <a:ea typeface="ＭＳ Ｐゴシック" charset="-128"/>
              </a:rPr>
              <a:t> data transfer between neighboring  network elements</a:t>
            </a:r>
          </a:p>
          <a:p>
            <a:pPr marL="682625" lvl="1" indent="-225425" eaLnBrk="1" hangingPunct="1">
              <a:lnSpc>
                <a:spcPct val="80000"/>
              </a:lnSpc>
            </a:pPr>
            <a:r>
              <a:rPr lang="en-US" altLang="en-US" dirty="0"/>
              <a:t>Ethernet, 802.11 (</a:t>
            </a:r>
            <a:r>
              <a:rPr lang="en-US" altLang="en-US" dirty="0" err="1"/>
              <a:t>WiFi</a:t>
            </a:r>
            <a:r>
              <a:rPr lang="en-US" altLang="en-US" dirty="0"/>
              <a:t>), PPP</a:t>
            </a:r>
          </a:p>
          <a:p>
            <a:pPr marL="287338" indent="-287338" eaLnBrk="1" hangingPunct="1">
              <a:lnSpc>
                <a:spcPct val="80000"/>
              </a:lnSpc>
            </a:pPr>
            <a:r>
              <a:rPr lang="en-US" altLang="en-US" i="1" dirty="0">
                <a:solidFill>
                  <a:srgbClr val="CC0000"/>
                </a:solidFill>
                <a:ea typeface="ＭＳ Ｐゴシック" charset="-128"/>
              </a:rPr>
              <a:t>physical:</a:t>
            </a:r>
            <a:r>
              <a:rPr lang="en-US" altLang="en-US" dirty="0">
                <a:ea typeface="ＭＳ Ｐゴシック" charset="-128"/>
              </a:rPr>
              <a:t> bits </a:t>
            </a:r>
            <a:r>
              <a:rPr lang="ja-JP" altLang="en-US" dirty="0">
                <a:ea typeface="ＭＳ Ｐゴシック" charset="-128"/>
              </a:rPr>
              <a:t>“</a:t>
            </a:r>
            <a:r>
              <a:rPr lang="en-US" altLang="ja-JP" dirty="0">
                <a:ea typeface="ＭＳ Ｐゴシック" charset="-128"/>
              </a:rPr>
              <a:t>on the wire</a:t>
            </a:r>
            <a:r>
              <a:rPr lang="ja-JP" altLang="en-US" dirty="0">
                <a:ea typeface="ＭＳ Ｐゴシック" charset="-128"/>
              </a:rPr>
              <a:t>”</a:t>
            </a:r>
            <a:endParaRPr lang="en-US" altLang="ja-JP" dirty="0">
              <a:ea typeface="ＭＳ Ｐゴシック" charset="-128"/>
            </a:endParaRPr>
          </a:p>
          <a:p>
            <a:pPr marL="287338" indent="-287338" eaLnBrk="1" hangingPunct="1">
              <a:lnSpc>
                <a:spcPct val="80000"/>
              </a:lnSpc>
            </a:pPr>
            <a:endParaRPr lang="en-US" altLang="en-US" dirty="0">
              <a:ea typeface="ＭＳ Ｐゴシック" charset="-128"/>
            </a:endParaRPr>
          </a:p>
        </p:txBody>
      </p:sp>
      <p:sp>
        <p:nvSpPr>
          <p:cNvPr id="126979" name="Rectangle 2"/>
          <p:cNvSpPr>
            <a:spLocks noChangeArrowheads="1"/>
          </p:cNvSpPr>
          <p:nvPr/>
        </p:nvSpPr>
        <p:spPr bwMode="auto">
          <a:xfrm>
            <a:off x="6575425" y="1727200"/>
            <a:ext cx="1892300" cy="3530600"/>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6982" name="Rectangle 6"/>
          <p:cNvSpPr>
            <a:spLocks noChangeArrowheads="1"/>
          </p:cNvSpPr>
          <p:nvPr/>
        </p:nvSpPr>
        <p:spPr bwMode="auto">
          <a:xfrm>
            <a:off x="6457950" y="1824038"/>
            <a:ext cx="1892300" cy="3530600"/>
          </a:xfrm>
          <a:prstGeom prst="rect">
            <a:avLst/>
          </a:prstGeom>
          <a:solidFill>
            <a:schemeClr val="bg1"/>
          </a:solidFill>
          <a:ln w="38100">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26983" name="Text Box 7"/>
          <p:cNvSpPr txBox="1">
            <a:spLocks noChangeArrowheads="1"/>
          </p:cNvSpPr>
          <p:nvPr/>
        </p:nvSpPr>
        <p:spPr bwMode="auto">
          <a:xfrm>
            <a:off x="6562725" y="1920875"/>
            <a:ext cx="164465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physical</a:t>
            </a:r>
          </a:p>
        </p:txBody>
      </p:sp>
      <p:sp>
        <p:nvSpPr>
          <p:cNvPr id="126984" name="Line 8"/>
          <p:cNvSpPr>
            <a:spLocks noChangeShapeType="1"/>
          </p:cNvSpPr>
          <p:nvPr/>
        </p:nvSpPr>
        <p:spPr bwMode="auto">
          <a:xfrm>
            <a:off x="6451600" y="251618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85" name="Line 9"/>
          <p:cNvSpPr>
            <a:spLocks noChangeShapeType="1"/>
          </p:cNvSpPr>
          <p:nvPr/>
        </p:nvSpPr>
        <p:spPr bwMode="auto">
          <a:xfrm>
            <a:off x="6451600" y="322103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86" name="Line 10"/>
          <p:cNvSpPr>
            <a:spLocks noChangeShapeType="1"/>
          </p:cNvSpPr>
          <p:nvPr/>
        </p:nvSpPr>
        <p:spPr bwMode="auto">
          <a:xfrm>
            <a:off x="6451600" y="393223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87" name="Line 11"/>
          <p:cNvSpPr>
            <a:spLocks noChangeShapeType="1"/>
          </p:cNvSpPr>
          <p:nvPr/>
        </p:nvSpPr>
        <p:spPr bwMode="auto">
          <a:xfrm>
            <a:off x="6451600" y="4643438"/>
            <a:ext cx="188595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6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29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2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29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02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29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02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98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029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029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698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02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id="{227D2003-D769-6440-80E6-255C6B3B5FC6}"/>
              </a:ext>
            </a:extLst>
          </p:cNvPr>
          <p:cNvSpPr txBox="1">
            <a:spLocks noChangeArrowheads="1"/>
          </p:cNvSpPr>
          <p:nvPr/>
        </p:nvSpPr>
        <p:spPr bwMode="auto">
          <a:xfrm>
            <a:off x="1910768" y="5736081"/>
            <a:ext cx="5793637" cy="1138773"/>
          </a:xfrm>
          <a:prstGeom prst="rect">
            <a:avLst/>
          </a:prstGeom>
          <a:noFill/>
          <a:ln w="9525" algn="ctr">
            <a:noFill/>
            <a:miter lim="800000"/>
            <a:headEnd/>
            <a:tailEnd/>
          </a:ln>
          <a:effectLst/>
        </p:spPr>
        <p:txBody>
          <a:bodyPr wrap="none">
            <a:spAutoFit/>
          </a:bodyPr>
          <a:lstStyle/>
          <a:p>
            <a:pPr marL="0" marR="0" lvl="0" indent="0" algn="ctr"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The OSI 7-layer Model</a:t>
            </a:r>
          </a:p>
          <a:p>
            <a:pPr marL="0" marR="0" lvl="0" indent="0" algn="ctr"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OSI – Open Systems Interconnection</a:t>
            </a:r>
          </a:p>
          <a:p>
            <a:pPr marL="0" marR="0" lvl="0" indent="0" algn="ctr"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(by International Organization for Standardization, ISO)</a:t>
            </a:r>
          </a:p>
        </p:txBody>
      </p:sp>
      <p:pic>
        <p:nvPicPr>
          <p:cNvPr id="3" name="Picture 6" descr="f01-13-9780123850591 copy">
            <a:extLst>
              <a:ext uri="{FF2B5EF4-FFF2-40B4-BE49-F238E27FC236}">
                <a16:creationId xmlns:a16="http://schemas.microsoft.com/office/drawing/2014/main" id="{78448B4E-2E39-7D4D-B157-E0B8D70A6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495" y="953726"/>
            <a:ext cx="6433011" cy="470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ABF58E6-3F33-6244-AF68-18E5A4273D66}"/>
              </a:ext>
            </a:extLst>
          </p:cNvPr>
          <p:cNvSpPr txBox="1">
            <a:spLocks noChangeArrowheads="1"/>
          </p:cNvSpPr>
          <p:nvPr/>
        </p:nvSpPr>
        <p:spPr>
          <a:xfrm>
            <a:off x="308769" y="0"/>
            <a:ext cx="7772400" cy="10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ＭＳ Ｐゴシック" charset="-128"/>
                <a:cs typeface="+mj-cs"/>
              </a:rPr>
              <a:t>OSI Architecture </a:t>
            </a:r>
          </a:p>
        </p:txBody>
      </p:sp>
    </p:spTree>
    <p:extLst>
      <p:ext uri="{BB962C8B-B14F-4D97-AF65-F5344CB8AC3E}">
        <p14:creationId xmlns:p14="http://schemas.microsoft.com/office/powerpoint/2010/main" val="1507503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1F61158-D1A4-3C48-9384-072416FCDA04}"/>
              </a:ext>
            </a:extLst>
          </p:cNvPr>
          <p:cNvSpPr>
            <a:spLocks noGrp="1" noChangeArrowheads="1"/>
          </p:cNvSpPr>
          <p:nvPr>
            <p:ph type="title"/>
          </p:nvPr>
        </p:nvSpPr>
        <p:spPr>
          <a:xfrm>
            <a:off x="611188" y="109538"/>
            <a:ext cx="8281987" cy="708025"/>
          </a:xfrm>
        </p:spPr>
        <p:txBody>
          <a:bodyPr/>
          <a:lstStyle/>
          <a:p>
            <a:pPr eaLnBrk="1" hangingPunct="1"/>
            <a:r>
              <a:rPr lang="en-US" altLang="en-US"/>
              <a:t>Description of Layers</a:t>
            </a:r>
            <a:endParaRPr lang="en-AU" altLang="en-US"/>
          </a:p>
        </p:txBody>
      </p:sp>
      <p:sp>
        <p:nvSpPr>
          <p:cNvPr id="26627" name="Rectangle 3">
            <a:extLst>
              <a:ext uri="{FF2B5EF4-FFF2-40B4-BE49-F238E27FC236}">
                <a16:creationId xmlns:a16="http://schemas.microsoft.com/office/drawing/2014/main" id="{1FB3CE55-20A6-2641-A13E-F96D548A827C}"/>
              </a:ext>
            </a:extLst>
          </p:cNvPr>
          <p:cNvSpPr>
            <a:spLocks noGrp="1" noChangeArrowheads="1"/>
          </p:cNvSpPr>
          <p:nvPr>
            <p:ph type="body" idx="1"/>
          </p:nvPr>
        </p:nvSpPr>
        <p:spPr/>
        <p:txBody>
          <a:bodyPr>
            <a:normAutofit lnSpcReduction="10000"/>
          </a:bodyPr>
          <a:lstStyle/>
          <a:p>
            <a:pPr eaLnBrk="1" hangingPunct="1"/>
            <a:r>
              <a:rPr lang="en-US" altLang="en-US" sz="2400"/>
              <a:t>Physical Layer</a:t>
            </a:r>
          </a:p>
          <a:p>
            <a:pPr lvl="1" eaLnBrk="1" hangingPunct="1"/>
            <a:r>
              <a:rPr lang="en-US" altLang="en-US" sz="2000"/>
              <a:t>Handles the transmission of raw bits over a communication link</a:t>
            </a:r>
          </a:p>
          <a:p>
            <a:pPr eaLnBrk="1" hangingPunct="1"/>
            <a:r>
              <a:rPr lang="en-US" altLang="en-US" sz="2400"/>
              <a:t>Data Link Layer</a:t>
            </a:r>
          </a:p>
          <a:p>
            <a:pPr lvl="1" eaLnBrk="1" hangingPunct="1"/>
            <a:r>
              <a:rPr lang="en-US" altLang="en-US" sz="2000"/>
              <a:t>Collects a stream of bits into a larger aggregate called a </a:t>
            </a:r>
            <a:r>
              <a:rPr lang="en-US" altLang="en-US" sz="2000" i="1">
                <a:solidFill>
                  <a:srgbClr val="3399FF"/>
                </a:solidFill>
              </a:rPr>
              <a:t>frame</a:t>
            </a:r>
          </a:p>
          <a:p>
            <a:pPr lvl="1" eaLnBrk="1" hangingPunct="1"/>
            <a:r>
              <a:rPr lang="en-US" altLang="en-US" sz="2000"/>
              <a:t>Network adaptor along with device driver in OS implement the protocol in this layer</a:t>
            </a:r>
          </a:p>
          <a:p>
            <a:pPr lvl="1" eaLnBrk="1" hangingPunct="1"/>
            <a:r>
              <a:rPr lang="en-US" altLang="en-US" sz="2000"/>
              <a:t>Frames are actually delivered to hosts</a:t>
            </a:r>
          </a:p>
          <a:p>
            <a:pPr eaLnBrk="1" hangingPunct="1"/>
            <a:r>
              <a:rPr lang="en-US" altLang="en-US" sz="2400"/>
              <a:t>Network Layer</a:t>
            </a:r>
          </a:p>
          <a:p>
            <a:pPr lvl="1" eaLnBrk="1" hangingPunct="1"/>
            <a:r>
              <a:rPr lang="en-US" altLang="en-US" sz="2000"/>
              <a:t>Handles routing among nodes within a packet-switched network</a:t>
            </a:r>
          </a:p>
          <a:p>
            <a:pPr lvl="1" eaLnBrk="1" hangingPunct="1"/>
            <a:r>
              <a:rPr lang="en-US" altLang="en-US" sz="2000"/>
              <a:t>Unit of data exchanged between nodes in this layer is called a </a:t>
            </a:r>
            <a:r>
              <a:rPr lang="en-US" altLang="en-US" sz="2000" i="1">
                <a:solidFill>
                  <a:srgbClr val="3399FF"/>
                </a:solidFill>
              </a:rPr>
              <a:t>packet</a:t>
            </a:r>
          </a:p>
          <a:p>
            <a:pPr lvl="1" eaLnBrk="1" hangingPunct="1">
              <a:buFont typeface="Wingdings" pitchFamily="2" charset="2"/>
              <a:buNone/>
            </a:pPr>
            <a:endParaRPr lang="en-US" altLang="en-US" sz="2000"/>
          </a:p>
          <a:p>
            <a:pPr lvl="1" eaLnBrk="1" hangingPunct="1">
              <a:buFont typeface="Wingdings" pitchFamily="2" charset="2"/>
              <a:buNone/>
            </a:pPr>
            <a:r>
              <a:rPr lang="en-US" altLang="en-US" sz="2000"/>
              <a:t>The lower three layers are implemented on all network nodes</a:t>
            </a:r>
          </a:p>
        </p:txBody>
      </p:sp>
    </p:spTree>
    <p:extLst>
      <p:ext uri="{BB962C8B-B14F-4D97-AF65-F5344CB8AC3E}">
        <p14:creationId xmlns:p14="http://schemas.microsoft.com/office/powerpoint/2010/main" val="3403474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14193BF-3A63-6848-81C5-BBA6ADBC0CDB}"/>
              </a:ext>
            </a:extLst>
          </p:cNvPr>
          <p:cNvSpPr>
            <a:spLocks noGrp="1" noChangeArrowheads="1"/>
          </p:cNvSpPr>
          <p:nvPr>
            <p:ph type="title"/>
          </p:nvPr>
        </p:nvSpPr>
        <p:spPr>
          <a:xfrm>
            <a:off x="611188" y="109538"/>
            <a:ext cx="8281987" cy="708025"/>
          </a:xfrm>
        </p:spPr>
        <p:txBody>
          <a:bodyPr/>
          <a:lstStyle/>
          <a:p>
            <a:pPr eaLnBrk="1" hangingPunct="1"/>
            <a:r>
              <a:rPr lang="en-US" altLang="en-US"/>
              <a:t>Description of Layers</a:t>
            </a:r>
            <a:endParaRPr lang="en-AU" altLang="en-US"/>
          </a:p>
        </p:txBody>
      </p:sp>
      <p:sp>
        <p:nvSpPr>
          <p:cNvPr id="27651" name="Rectangle 3">
            <a:extLst>
              <a:ext uri="{FF2B5EF4-FFF2-40B4-BE49-F238E27FC236}">
                <a16:creationId xmlns:a16="http://schemas.microsoft.com/office/drawing/2014/main" id="{9AE5BB98-AE65-A14A-9FA9-6976A7A71FB1}"/>
              </a:ext>
            </a:extLst>
          </p:cNvPr>
          <p:cNvSpPr>
            <a:spLocks noGrp="1" noChangeArrowheads="1"/>
          </p:cNvSpPr>
          <p:nvPr>
            <p:ph type="body" idx="1"/>
          </p:nvPr>
        </p:nvSpPr>
        <p:spPr/>
        <p:txBody>
          <a:bodyPr>
            <a:normAutofit fontScale="92500" lnSpcReduction="10000"/>
          </a:bodyPr>
          <a:lstStyle/>
          <a:p>
            <a:pPr eaLnBrk="1" hangingPunct="1"/>
            <a:r>
              <a:rPr lang="en-US" altLang="en-US" sz="2400" dirty="0"/>
              <a:t>Transport Layer</a:t>
            </a:r>
          </a:p>
          <a:p>
            <a:pPr lvl="1" eaLnBrk="1" hangingPunct="1"/>
            <a:r>
              <a:rPr lang="en-US" altLang="en-US" sz="2000" dirty="0"/>
              <a:t>Implements a process-to-process channel</a:t>
            </a:r>
          </a:p>
          <a:p>
            <a:pPr lvl="1" eaLnBrk="1" hangingPunct="1"/>
            <a:r>
              <a:rPr lang="en-US" altLang="en-US" sz="2000" dirty="0"/>
              <a:t>Unit of data exchanges in this layer is called a </a:t>
            </a:r>
            <a:r>
              <a:rPr lang="en-US" altLang="en-US" sz="2000" i="1" dirty="0">
                <a:solidFill>
                  <a:srgbClr val="3399FF"/>
                </a:solidFill>
              </a:rPr>
              <a:t>message</a:t>
            </a:r>
          </a:p>
          <a:p>
            <a:pPr eaLnBrk="1" hangingPunct="1"/>
            <a:r>
              <a:rPr lang="en-US" altLang="en-US" sz="2400" dirty="0">
                <a:solidFill>
                  <a:srgbClr val="C00000"/>
                </a:solidFill>
              </a:rPr>
              <a:t>Session Layer</a:t>
            </a:r>
          </a:p>
          <a:p>
            <a:pPr lvl="1" eaLnBrk="1" hangingPunct="1"/>
            <a:r>
              <a:rPr lang="en-US" altLang="en-US" sz="2000" dirty="0">
                <a:solidFill>
                  <a:srgbClr val="C00000"/>
                </a:solidFill>
              </a:rPr>
              <a:t>Provides a name space that is used to tie together the potentially different transport streams that are part of a single application.</a:t>
            </a:r>
          </a:p>
          <a:p>
            <a:pPr eaLnBrk="1" hangingPunct="1"/>
            <a:r>
              <a:rPr lang="en-US" altLang="en-US" sz="2400" dirty="0">
                <a:solidFill>
                  <a:srgbClr val="C00000"/>
                </a:solidFill>
              </a:rPr>
              <a:t>Presentation Layer</a:t>
            </a:r>
          </a:p>
          <a:p>
            <a:pPr lvl="1" eaLnBrk="1" hangingPunct="1"/>
            <a:r>
              <a:rPr lang="en-US" altLang="en-US" sz="2000" dirty="0">
                <a:solidFill>
                  <a:srgbClr val="C00000"/>
                </a:solidFill>
              </a:rPr>
              <a:t>Concerned about the format of data exchanged between peers (data formats, data encryption)</a:t>
            </a:r>
          </a:p>
          <a:p>
            <a:pPr eaLnBrk="1" hangingPunct="1"/>
            <a:r>
              <a:rPr lang="en-US" altLang="en-US" sz="2400" dirty="0"/>
              <a:t>Application Layer</a:t>
            </a:r>
          </a:p>
          <a:p>
            <a:pPr lvl="1" eaLnBrk="1" hangingPunct="1"/>
            <a:r>
              <a:rPr lang="en-US" altLang="en-US" sz="2000" dirty="0"/>
              <a:t>Standardize common type of exchanges</a:t>
            </a:r>
          </a:p>
          <a:p>
            <a:pPr lvl="1" eaLnBrk="1" hangingPunct="1"/>
            <a:endParaRPr lang="en-US" altLang="en-US" sz="2000" dirty="0"/>
          </a:p>
          <a:p>
            <a:pPr lvl="1" eaLnBrk="1" hangingPunct="1">
              <a:buFont typeface="Wingdings" pitchFamily="2" charset="2"/>
              <a:buNone/>
            </a:pPr>
            <a:r>
              <a:rPr lang="en-US" altLang="en-US" sz="2000" dirty="0"/>
              <a:t>The transport layer and the higher layers typically run only on end-hosts and not on the intermediate switches and routers</a:t>
            </a:r>
          </a:p>
          <a:p>
            <a:pPr lvl="1" eaLnBrk="1" hangingPunct="1"/>
            <a:endParaRPr lang="en-US" altLang="en-US" sz="2000" dirty="0"/>
          </a:p>
        </p:txBody>
      </p:sp>
    </p:spTree>
    <p:extLst>
      <p:ext uri="{BB962C8B-B14F-4D97-AF65-F5344CB8AC3E}">
        <p14:creationId xmlns:p14="http://schemas.microsoft.com/office/powerpoint/2010/main" val="786158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Freeform 99"/>
          <p:cNvSpPr>
            <a:spLocks/>
          </p:cNvSpPr>
          <p:nvPr/>
        </p:nvSpPr>
        <p:spPr bwMode="auto">
          <a:xfrm>
            <a:off x="6978650" y="4711261"/>
            <a:ext cx="655638" cy="1135063"/>
          </a:xfrm>
          <a:custGeom>
            <a:avLst/>
            <a:gdLst>
              <a:gd name="T0" fmla="*/ 2147483647 w 413"/>
              <a:gd name="T1" fmla="*/ 2147483647 h 715"/>
              <a:gd name="T2" fmla="*/ 2147483647 w 413"/>
              <a:gd name="T3" fmla="*/ 0 h 715"/>
              <a:gd name="T4" fmla="*/ 0 w 413"/>
              <a:gd name="T5" fmla="*/ 2147483647 h 715"/>
              <a:gd name="T6" fmla="*/ 2147483647 w 413"/>
              <a:gd name="T7" fmla="*/ 2147483647 h 715"/>
              <a:gd name="T8" fmla="*/ 2147483647 w 413"/>
              <a:gd name="T9" fmla="*/ 2147483647 h 715"/>
              <a:gd name="T10" fmla="*/ 0 60000 65536"/>
              <a:gd name="T11" fmla="*/ 0 60000 65536"/>
              <a:gd name="T12" fmla="*/ 0 60000 65536"/>
              <a:gd name="T13" fmla="*/ 0 60000 65536"/>
              <a:gd name="T14" fmla="*/ 0 60000 65536"/>
              <a:gd name="T15" fmla="*/ 0 w 413"/>
              <a:gd name="T16" fmla="*/ 0 h 715"/>
              <a:gd name="T17" fmla="*/ 413 w 413"/>
              <a:gd name="T18" fmla="*/ 715 h 715"/>
            </a:gdLst>
            <a:ahLst/>
            <a:cxnLst>
              <a:cxn ang="T10">
                <a:pos x="T0" y="T1"/>
              </a:cxn>
              <a:cxn ang="T11">
                <a:pos x="T2" y="T3"/>
              </a:cxn>
              <a:cxn ang="T12">
                <a:pos x="T4" y="T5"/>
              </a:cxn>
              <a:cxn ang="T13">
                <a:pos x="T6" y="T7"/>
              </a:cxn>
              <a:cxn ang="T14">
                <a:pos x="T8" y="T9"/>
              </a:cxn>
            </a:cxnLst>
            <a:rect l="T15" t="T16" r="T17" b="T18"/>
            <a:pathLst>
              <a:path w="413" h="715">
                <a:moveTo>
                  <a:pt x="413" y="570"/>
                </a:moveTo>
                <a:lnTo>
                  <a:pt x="9" y="0"/>
                </a:lnTo>
                <a:lnTo>
                  <a:pt x="0" y="604"/>
                </a:lnTo>
                <a:lnTo>
                  <a:pt x="397" y="715"/>
                </a:lnTo>
                <a:lnTo>
                  <a:pt x="413" y="570"/>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1074" name="Group 347"/>
          <p:cNvGrpSpPr>
            <a:grpSpLocks/>
          </p:cNvGrpSpPr>
          <p:nvPr/>
        </p:nvGrpSpPr>
        <p:grpSpPr bwMode="auto">
          <a:xfrm>
            <a:off x="7580313" y="5473261"/>
            <a:ext cx="984250" cy="600075"/>
            <a:chOff x="1871277" y="1576300"/>
            <a:chExt cx="1128371" cy="437861"/>
          </a:xfrm>
        </p:grpSpPr>
        <p:sp>
          <p:nvSpPr>
            <p:cNvPr id="146" name="Oval 145"/>
            <p:cNvSpPr/>
            <p:nvPr/>
          </p:nvSpPr>
          <p:spPr bwMode="auto">
            <a:xfrm flipV="1">
              <a:off x="1874917" y="1694453"/>
              <a:ext cx="1124731" cy="31970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47" name="Rectangle 146"/>
            <p:cNvSpPr/>
            <p:nvPr/>
          </p:nvSpPr>
          <p:spPr bwMode="auto">
            <a:xfrm>
              <a:off x="1871277" y="1739629"/>
              <a:ext cx="1128371" cy="11583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8" name="Oval 147"/>
            <p:cNvSpPr/>
            <p:nvPr/>
          </p:nvSpPr>
          <p:spPr bwMode="auto">
            <a:xfrm flipV="1">
              <a:off x="1871277" y="1576300"/>
              <a:ext cx="1124731" cy="31970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black"/>
                  </a:solidFill>
                </a:ln>
                <a:solidFill>
                  <a:prstClr val="white"/>
                </a:solidFill>
                <a:effectLst/>
                <a:uLnTx/>
                <a:uFillTx/>
                <a:latin typeface="Calibri" panose="020F0502020204030204"/>
                <a:ea typeface="+mn-ea"/>
                <a:cs typeface="+mn-cs"/>
              </a:endParaRPr>
            </a:p>
          </p:txBody>
        </p:sp>
        <p:sp>
          <p:nvSpPr>
            <p:cNvPr id="149" name="Freeform 148"/>
            <p:cNvSpPr/>
            <p:nvPr/>
          </p:nvSpPr>
          <p:spPr bwMode="auto">
            <a:xfrm>
              <a:off x="2158830" y="1673602"/>
              <a:ext cx="549626" cy="16101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0" name="Freeform 149"/>
            <p:cNvSpPr/>
            <p:nvPr/>
          </p:nvSpPr>
          <p:spPr bwMode="auto">
            <a:xfrm>
              <a:off x="2102410" y="1633060"/>
              <a:ext cx="662463" cy="11120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Freeform 150"/>
            <p:cNvSpPr/>
            <p:nvPr/>
          </p:nvSpPr>
          <p:spPr bwMode="auto">
            <a:xfrm>
              <a:off x="2537380" y="1728046"/>
              <a:ext cx="243874"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2" name="Freeform 151"/>
            <p:cNvSpPr/>
            <p:nvPr/>
          </p:nvSpPr>
          <p:spPr bwMode="auto">
            <a:xfrm>
              <a:off x="2089671" y="1730363"/>
              <a:ext cx="242053"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3" name="Straight Connector 152"/>
            <p:cNvCxnSpPr>
              <a:endCxn id="148" idx="2"/>
            </p:cNvCxnSpPr>
            <p:nvPr/>
          </p:nvCxnSpPr>
          <p:spPr bwMode="auto">
            <a:xfrm flipH="1" flipV="1">
              <a:off x="1871277" y="1737313"/>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bwMode="auto">
            <a:xfrm flipH="1" flipV="1">
              <a:off x="2996008" y="1734996"/>
              <a:ext cx="3640" cy="122786"/>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131111" name="Rectangle 168"/>
          <p:cNvSpPr>
            <a:spLocks noGrp="1" noChangeArrowheads="1"/>
          </p:cNvSpPr>
          <p:nvPr>
            <p:ph type="title" idx="4294967295"/>
          </p:nvPr>
        </p:nvSpPr>
        <p:spPr>
          <a:xfrm>
            <a:off x="540544" y="-21870"/>
            <a:ext cx="3805237" cy="1143000"/>
          </a:xfrm>
        </p:spPr>
        <p:txBody>
          <a:bodyPr/>
          <a:lstStyle/>
          <a:p>
            <a:pPr eaLnBrk="1" hangingPunct="1"/>
            <a:r>
              <a:rPr lang="en-US" altLang="en-US">
                <a:ea typeface="ＭＳ Ｐゴシック" charset="-128"/>
              </a:rPr>
              <a:t>Encapsulation</a:t>
            </a:r>
          </a:p>
        </p:txBody>
      </p:sp>
      <p:sp>
        <p:nvSpPr>
          <p:cNvPr id="131077" name="Freeform 3"/>
          <p:cNvSpPr>
            <a:spLocks/>
          </p:cNvSpPr>
          <p:nvPr/>
        </p:nvSpPr>
        <p:spPr bwMode="auto">
          <a:xfrm>
            <a:off x="7129463" y="2801499"/>
            <a:ext cx="638175" cy="852487"/>
          </a:xfrm>
          <a:custGeom>
            <a:avLst/>
            <a:gdLst>
              <a:gd name="T0" fmla="*/ 2147483647 w 402"/>
              <a:gd name="T1" fmla="*/ 2147483647 h 537"/>
              <a:gd name="T2" fmla="*/ 2147483647 w 402"/>
              <a:gd name="T3" fmla="*/ 0 h 537"/>
              <a:gd name="T4" fmla="*/ 0 w 402"/>
              <a:gd name="T5" fmla="*/ 2147483647 h 537"/>
              <a:gd name="T6" fmla="*/ 2147483647 w 402"/>
              <a:gd name="T7" fmla="*/ 2147483647 h 537"/>
              <a:gd name="T8" fmla="*/ 2147483647 w 402"/>
              <a:gd name="T9" fmla="*/ 2147483647 h 537"/>
              <a:gd name="T10" fmla="*/ 0 60000 65536"/>
              <a:gd name="T11" fmla="*/ 0 60000 65536"/>
              <a:gd name="T12" fmla="*/ 0 60000 65536"/>
              <a:gd name="T13" fmla="*/ 0 60000 65536"/>
              <a:gd name="T14" fmla="*/ 0 60000 65536"/>
              <a:gd name="T15" fmla="*/ 0 w 402"/>
              <a:gd name="T16" fmla="*/ 0 h 537"/>
              <a:gd name="T17" fmla="*/ 402 w 402"/>
              <a:gd name="T18" fmla="*/ 537 h 537"/>
            </a:gdLst>
            <a:ahLst/>
            <a:cxnLst>
              <a:cxn ang="T10">
                <a:pos x="T0" y="T1"/>
              </a:cxn>
              <a:cxn ang="T11">
                <a:pos x="T2" y="T3"/>
              </a:cxn>
              <a:cxn ang="T12">
                <a:pos x="T4" y="T5"/>
              </a:cxn>
              <a:cxn ang="T13">
                <a:pos x="T6" y="T7"/>
              </a:cxn>
              <a:cxn ang="T14">
                <a:pos x="T8" y="T9"/>
              </a:cxn>
            </a:cxnLst>
            <a:rect l="T15" t="T16" r="T17" b="T18"/>
            <a:pathLst>
              <a:path w="402" h="537">
                <a:moveTo>
                  <a:pt x="402" y="363"/>
                </a:moveTo>
                <a:lnTo>
                  <a:pt x="28" y="0"/>
                </a:lnTo>
                <a:lnTo>
                  <a:pt x="0" y="470"/>
                </a:lnTo>
                <a:lnTo>
                  <a:pt x="242" y="537"/>
                </a:lnTo>
                <a:lnTo>
                  <a:pt x="402" y="363"/>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1078" name="Group 180"/>
          <p:cNvGrpSpPr>
            <a:grpSpLocks/>
          </p:cNvGrpSpPr>
          <p:nvPr/>
        </p:nvGrpSpPr>
        <p:grpSpPr bwMode="auto">
          <a:xfrm>
            <a:off x="7329488" y="3309499"/>
            <a:ext cx="1052512" cy="355600"/>
            <a:chOff x="4410" y="1365"/>
            <a:chExt cx="663" cy="224"/>
          </a:xfrm>
        </p:grpSpPr>
        <p:sp>
          <p:nvSpPr>
            <p:cNvPr id="131205" name="Rectangle 181"/>
            <p:cNvSpPr>
              <a:spLocks noChangeArrowheads="1"/>
            </p:cNvSpPr>
            <p:nvPr/>
          </p:nvSpPr>
          <p:spPr bwMode="auto">
            <a:xfrm>
              <a:off x="4410" y="1500"/>
              <a:ext cx="495" cy="87"/>
            </a:xfrm>
            <a:prstGeom prst="rect">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206" name="AutoShape 182"/>
            <p:cNvSpPr>
              <a:spLocks noChangeArrowheads="1"/>
            </p:cNvSpPr>
            <p:nvPr/>
          </p:nvSpPr>
          <p:spPr bwMode="auto">
            <a:xfrm>
              <a:off x="4410" y="1368"/>
              <a:ext cx="663" cy="135"/>
            </a:xfrm>
            <a:prstGeom prst="parallelogram">
              <a:avLst>
                <a:gd name="adj" fmla="val 122778"/>
              </a:avLst>
            </a:prstGeom>
            <a:gradFill rotWithShape="1">
              <a:gsLst>
                <a:gs pos="0">
                  <a:srgbClr val="009999"/>
                </a:gs>
                <a:gs pos="100000">
                  <a:srgbClr val="FFFFFF"/>
                </a:gs>
              </a:gsLst>
              <a:lin ang="0" scaled="1"/>
            </a:gra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207" name="Freeform 183"/>
            <p:cNvSpPr>
              <a:spLocks/>
            </p:cNvSpPr>
            <p:nvPr/>
          </p:nvSpPr>
          <p:spPr bwMode="auto">
            <a:xfrm>
              <a:off x="4904" y="1365"/>
              <a:ext cx="169" cy="224"/>
            </a:xfrm>
            <a:custGeom>
              <a:avLst/>
              <a:gdLst>
                <a:gd name="T0" fmla="*/ 0 w 169"/>
                <a:gd name="T1" fmla="*/ 138 h 224"/>
                <a:gd name="T2" fmla="*/ 0 w 169"/>
                <a:gd name="T3" fmla="*/ 224 h 224"/>
                <a:gd name="T4" fmla="*/ 169 w 169"/>
                <a:gd name="T5" fmla="*/ 77 h 224"/>
                <a:gd name="T6" fmla="*/ 169 w 169"/>
                <a:gd name="T7" fmla="*/ 0 h 224"/>
                <a:gd name="T8" fmla="*/ 0 w 169"/>
                <a:gd name="T9" fmla="*/ 138 h 224"/>
                <a:gd name="T10" fmla="*/ 0 60000 65536"/>
                <a:gd name="T11" fmla="*/ 0 60000 65536"/>
                <a:gd name="T12" fmla="*/ 0 60000 65536"/>
                <a:gd name="T13" fmla="*/ 0 60000 65536"/>
                <a:gd name="T14" fmla="*/ 0 60000 65536"/>
                <a:gd name="T15" fmla="*/ 0 w 169"/>
                <a:gd name="T16" fmla="*/ 0 h 224"/>
                <a:gd name="T17" fmla="*/ 169 w 169"/>
                <a:gd name="T18" fmla="*/ 224 h 224"/>
              </a:gdLst>
              <a:ahLst/>
              <a:cxnLst>
                <a:cxn ang="T10">
                  <a:pos x="T0" y="T1"/>
                </a:cxn>
                <a:cxn ang="T11">
                  <a:pos x="T2" y="T3"/>
                </a:cxn>
                <a:cxn ang="T12">
                  <a:pos x="T4" y="T5"/>
                </a:cxn>
                <a:cxn ang="T13">
                  <a:pos x="T6" y="T7"/>
                </a:cxn>
                <a:cxn ang="T14">
                  <a:pos x="T8" y="T9"/>
                </a:cxn>
              </a:cxnLst>
              <a:rect l="T15" t="T16" r="T17" b="T18"/>
              <a:pathLst>
                <a:path w="169" h="224">
                  <a:moveTo>
                    <a:pt x="0" y="138"/>
                  </a:moveTo>
                  <a:lnTo>
                    <a:pt x="0" y="224"/>
                  </a:lnTo>
                  <a:lnTo>
                    <a:pt x="169" y="77"/>
                  </a:lnTo>
                  <a:lnTo>
                    <a:pt x="169" y="0"/>
                  </a:lnTo>
                  <a:lnTo>
                    <a:pt x="0" y="138"/>
                  </a:lnTo>
                  <a:close/>
                </a:path>
              </a:pathLst>
            </a:custGeom>
            <a:solidFill>
              <a:srgbClr val="BBE0E3"/>
            </a:solidFill>
            <a:ln w="6350" cmpd="sng">
              <a:solidFill>
                <a:srgbClr val="000000"/>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208" name="Freeform 184"/>
            <p:cNvSpPr>
              <a:spLocks/>
            </p:cNvSpPr>
            <p:nvPr/>
          </p:nvSpPr>
          <p:spPr bwMode="auto">
            <a:xfrm>
              <a:off x="4475" y="1395"/>
              <a:ext cx="506" cy="80"/>
            </a:xfrm>
            <a:custGeom>
              <a:avLst/>
              <a:gdLst>
                <a:gd name="T0" fmla="*/ 0 w 280"/>
                <a:gd name="T1" fmla="*/ 1801 h 63"/>
                <a:gd name="T2" fmla="*/ 147159 w 280"/>
                <a:gd name="T3" fmla="*/ 1752 h 63"/>
                <a:gd name="T4" fmla="*/ 868488 w 280"/>
                <a:gd name="T5" fmla="*/ 0 h 63"/>
                <a:gd name="T6" fmla="*/ 1108812 w 280"/>
                <a:gd name="T7" fmla="*/ 0 h 63"/>
                <a:gd name="T8" fmla="*/ 0 60000 65536"/>
                <a:gd name="T9" fmla="*/ 0 60000 65536"/>
                <a:gd name="T10" fmla="*/ 0 60000 65536"/>
                <a:gd name="T11" fmla="*/ 0 60000 65536"/>
                <a:gd name="T12" fmla="*/ 0 w 280"/>
                <a:gd name="T13" fmla="*/ 0 h 63"/>
                <a:gd name="T14" fmla="*/ 280 w 280"/>
                <a:gd name="T15" fmla="*/ 63 h 63"/>
              </a:gdLst>
              <a:ahLst/>
              <a:cxnLst>
                <a:cxn ang="T8">
                  <a:pos x="T0" y="T1"/>
                </a:cxn>
                <a:cxn ang="T9">
                  <a:pos x="T2" y="T3"/>
                </a:cxn>
                <a:cxn ang="T10">
                  <a:pos x="T4" y="T5"/>
                </a:cxn>
                <a:cxn ang="T11">
                  <a:pos x="T6" y="T7"/>
                </a:cxn>
              </a:cxnLst>
              <a:rect l="T12" t="T13" r="T14" b="T15"/>
              <a:pathLst>
                <a:path w="280" h="63">
                  <a:moveTo>
                    <a:pt x="0" y="63"/>
                  </a:moveTo>
                  <a:lnTo>
                    <a:pt x="37" y="62"/>
                  </a:lnTo>
                  <a:lnTo>
                    <a:pt x="219" y="0"/>
                  </a:lnTo>
                  <a:lnTo>
                    <a:pt x="280" y="0"/>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209" name="Freeform 185"/>
            <p:cNvSpPr>
              <a:spLocks/>
            </p:cNvSpPr>
            <p:nvPr/>
          </p:nvSpPr>
          <p:spPr bwMode="auto">
            <a:xfrm>
              <a:off x="4593" y="1391"/>
              <a:ext cx="293" cy="93"/>
            </a:xfrm>
            <a:custGeom>
              <a:avLst/>
              <a:gdLst>
                <a:gd name="T0" fmla="*/ 0 w 293"/>
                <a:gd name="T1" fmla="*/ 0 h 93"/>
                <a:gd name="T2" fmla="*/ 67 w 293"/>
                <a:gd name="T3" fmla="*/ 1 h 93"/>
                <a:gd name="T4" fmla="*/ 195 w 293"/>
                <a:gd name="T5" fmla="*/ 93 h 93"/>
                <a:gd name="T6" fmla="*/ 293 w 293"/>
                <a:gd name="T7" fmla="*/ 93 h 93"/>
                <a:gd name="T8" fmla="*/ 0 60000 65536"/>
                <a:gd name="T9" fmla="*/ 0 60000 65536"/>
                <a:gd name="T10" fmla="*/ 0 60000 65536"/>
                <a:gd name="T11" fmla="*/ 0 60000 65536"/>
                <a:gd name="T12" fmla="*/ 0 w 293"/>
                <a:gd name="T13" fmla="*/ 0 h 93"/>
                <a:gd name="T14" fmla="*/ 293 w 293"/>
                <a:gd name="T15" fmla="*/ 93 h 93"/>
              </a:gdLst>
              <a:ahLst/>
              <a:cxnLst>
                <a:cxn ang="T8">
                  <a:pos x="T0" y="T1"/>
                </a:cxn>
                <a:cxn ang="T9">
                  <a:pos x="T2" y="T3"/>
                </a:cxn>
                <a:cxn ang="T10">
                  <a:pos x="T4" y="T5"/>
                </a:cxn>
                <a:cxn ang="T11">
                  <a:pos x="T6" y="T7"/>
                </a:cxn>
              </a:cxnLst>
              <a:rect l="T12" t="T13" r="T14" b="T15"/>
              <a:pathLst>
                <a:path w="293" h="93">
                  <a:moveTo>
                    <a:pt x="0" y="0"/>
                  </a:moveTo>
                  <a:lnTo>
                    <a:pt x="67" y="1"/>
                  </a:lnTo>
                  <a:lnTo>
                    <a:pt x="195" y="93"/>
                  </a:lnTo>
                  <a:lnTo>
                    <a:pt x="293" y="93"/>
                  </a:lnTo>
                </a:path>
              </a:pathLst>
            </a:custGeom>
            <a:noFill/>
            <a:ln w="1905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079" name="Freeform 2"/>
          <p:cNvSpPr>
            <a:spLocks/>
          </p:cNvSpPr>
          <p:nvPr/>
        </p:nvSpPr>
        <p:spPr bwMode="auto">
          <a:xfrm>
            <a:off x="3817938" y="2002986"/>
            <a:ext cx="4048125" cy="3833813"/>
          </a:xfrm>
          <a:custGeom>
            <a:avLst/>
            <a:gdLst>
              <a:gd name="T0" fmla="*/ 2147483647 w 2550"/>
              <a:gd name="T1" fmla="*/ 0 h 2415"/>
              <a:gd name="T2" fmla="*/ 2147483647 w 2550"/>
              <a:gd name="T3" fmla="*/ 0 h 2415"/>
              <a:gd name="T4" fmla="*/ 2147483647 w 2550"/>
              <a:gd name="T5" fmla="*/ 2147483647 h 2415"/>
              <a:gd name="T6" fmla="*/ 0 w 2550"/>
              <a:gd name="T7" fmla="*/ 2147483647 h 2415"/>
              <a:gd name="T8" fmla="*/ 0 60000 65536"/>
              <a:gd name="T9" fmla="*/ 0 60000 65536"/>
              <a:gd name="T10" fmla="*/ 0 60000 65536"/>
              <a:gd name="T11" fmla="*/ 0 60000 65536"/>
              <a:gd name="T12" fmla="*/ 0 w 2550"/>
              <a:gd name="T13" fmla="*/ 0 h 2415"/>
              <a:gd name="T14" fmla="*/ 2550 w 2550"/>
              <a:gd name="T15" fmla="*/ 2415 h 2415"/>
            </a:gdLst>
            <a:ahLst/>
            <a:cxnLst>
              <a:cxn ang="T8">
                <a:pos x="T0" y="T1"/>
              </a:cxn>
              <a:cxn ang="T9">
                <a:pos x="T2" y="T3"/>
              </a:cxn>
              <a:cxn ang="T10">
                <a:pos x="T4" y="T5"/>
              </a:cxn>
              <a:cxn ang="T11">
                <a:pos x="T6" y="T7"/>
              </a:cxn>
            </a:cxnLst>
            <a:rect l="T12" t="T13" r="T14" b="T15"/>
            <a:pathLst>
              <a:path w="2550" h="2415">
                <a:moveTo>
                  <a:pt x="592" y="0"/>
                </a:moveTo>
                <a:lnTo>
                  <a:pt x="2544" y="0"/>
                </a:lnTo>
                <a:lnTo>
                  <a:pt x="2550" y="2415"/>
                </a:lnTo>
                <a:lnTo>
                  <a:pt x="0" y="2415"/>
                </a:lnTo>
              </a:path>
            </a:pathLst>
          </a:custGeom>
          <a:noFill/>
          <a:ln w="9525">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0" name="Text Box 8"/>
          <p:cNvSpPr txBox="1">
            <a:spLocks noChangeArrowheads="1"/>
          </p:cNvSpPr>
          <p:nvPr/>
        </p:nvSpPr>
        <p:spPr bwMode="auto">
          <a:xfrm>
            <a:off x="2716213" y="779024"/>
            <a:ext cx="1100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99"/>
                </a:solidFill>
                <a:effectLst/>
                <a:uLnTx/>
                <a:uFillTx/>
                <a:latin typeface="Arial" charset="0"/>
                <a:ea typeface="ＭＳ Ｐゴシック" charset="-128"/>
                <a:cs typeface="+mn-cs"/>
              </a:rPr>
              <a:t>source</a:t>
            </a:r>
          </a:p>
        </p:txBody>
      </p:sp>
      <p:sp>
        <p:nvSpPr>
          <p:cNvPr id="131081" name="Freeform 10"/>
          <p:cNvSpPr>
            <a:spLocks/>
          </p:cNvSpPr>
          <p:nvPr/>
        </p:nvSpPr>
        <p:spPr bwMode="auto">
          <a:xfrm>
            <a:off x="3868738" y="1206061"/>
            <a:ext cx="360362" cy="1577975"/>
          </a:xfrm>
          <a:custGeom>
            <a:avLst/>
            <a:gdLst>
              <a:gd name="T0" fmla="*/ 2147483647 w 267"/>
              <a:gd name="T1" fmla="*/ 2147483647 h 1186"/>
              <a:gd name="T2" fmla="*/ 0 w 267"/>
              <a:gd name="T3" fmla="*/ 0 h 1186"/>
              <a:gd name="T4" fmla="*/ 0 w 267"/>
              <a:gd name="T5" fmla="*/ 2147483647 h 1186"/>
              <a:gd name="T6" fmla="*/ 2147483647 w 267"/>
              <a:gd name="T7" fmla="*/ 2147483647 h 1186"/>
              <a:gd name="T8" fmla="*/ 2147483647 w 267"/>
              <a:gd name="T9" fmla="*/ 2147483647 h 1186"/>
              <a:gd name="T10" fmla="*/ 0 60000 65536"/>
              <a:gd name="T11" fmla="*/ 0 60000 65536"/>
              <a:gd name="T12" fmla="*/ 0 60000 65536"/>
              <a:gd name="T13" fmla="*/ 0 60000 65536"/>
              <a:gd name="T14" fmla="*/ 0 60000 65536"/>
              <a:gd name="T15" fmla="*/ 0 w 267"/>
              <a:gd name="T16" fmla="*/ 0 h 1186"/>
              <a:gd name="T17" fmla="*/ 267 w 267"/>
              <a:gd name="T18" fmla="*/ 1186 h 1186"/>
            </a:gdLst>
            <a:ahLst/>
            <a:cxnLst>
              <a:cxn ang="T10">
                <a:pos x="T0" y="T1"/>
              </a:cxn>
              <a:cxn ang="T11">
                <a:pos x="T2" y="T3"/>
              </a:cxn>
              <a:cxn ang="T12">
                <a:pos x="T4" y="T5"/>
              </a:cxn>
              <a:cxn ang="T13">
                <a:pos x="T6" y="T7"/>
              </a:cxn>
              <a:cxn ang="T14">
                <a:pos x="T8" y="T9"/>
              </a:cxn>
            </a:cxnLst>
            <a:rect l="T15" t="T16" r="T17" b="T18"/>
            <a:pathLst>
              <a:path w="267" h="1186">
                <a:moveTo>
                  <a:pt x="254" y="466"/>
                </a:moveTo>
                <a:lnTo>
                  <a:pt x="0" y="0"/>
                </a:lnTo>
                <a:lnTo>
                  <a:pt x="0" y="1186"/>
                </a:lnTo>
                <a:lnTo>
                  <a:pt x="267" y="652"/>
                </a:lnTo>
                <a:lnTo>
                  <a:pt x="254" y="466"/>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2" name="Rectangle 23"/>
          <p:cNvSpPr>
            <a:spLocks noChangeArrowheads="1"/>
          </p:cNvSpPr>
          <p:nvPr/>
        </p:nvSpPr>
        <p:spPr bwMode="auto">
          <a:xfrm>
            <a:off x="2644775" y="1215586"/>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83" name="Rectangle 24"/>
          <p:cNvSpPr>
            <a:spLocks noChangeArrowheads="1"/>
          </p:cNvSpPr>
          <p:nvPr/>
        </p:nvSpPr>
        <p:spPr bwMode="auto">
          <a:xfrm>
            <a:off x="2597150" y="1287024"/>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84" name="Line 25"/>
          <p:cNvSpPr>
            <a:spLocks noChangeShapeType="1"/>
          </p:cNvSpPr>
          <p:nvPr/>
        </p:nvSpPr>
        <p:spPr bwMode="auto">
          <a:xfrm>
            <a:off x="2597150" y="1604524"/>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5" name="Text Box 26"/>
          <p:cNvSpPr txBox="1">
            <a:spLocks noChangeArrowheads="1"/>
          </p:cNvSpPr>
          <p:nvPr/>
        </p:nvSpPr>
        <p:spPr bwMode="auto">
          <a:xfrm>
            <a:off x="2554288" y="1253686"/>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131086" name="Line 27"/>
          <p:cNvSpPr>
            <a:spLocks noChangeShapeType="1"/>
          </p:cNvSpPr>
          <p:nvPr/>
        </p:nvSpPr>
        <p:spPr bwMode="auto">
          <a:xfrm>
            <a:off x="2605088" y="1925199"/>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7" name="Line 28"/>
          <p:cNvSpPr>
            <a:spLocks noChangeShapeType="1"/>
          </p:cNvSpPr>
          <p:nvPr/>
        </p:nvSpPr>
        <p:spPr bwMode="auto">
          <a:xfrm>
            <a:off x="2609850" y="2206186"/>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88" name="Line 29"/>
          <p:cNvSpPr>
            <a:spLocks noChangeShapeType="1"/>
          </p:cNvSpPr>
          <p:nvPr/>
        </p:nvSpPr>
        <p:spPr bwMode="auto">
          <a:xfrm>
            <a:off x="2609850" y="2482411"/>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39"/>
          <p:cNvGrpSpPr>
            <a:grpSpLocks/>
          </p:cNvGrpSpPr>
          <p:nvPr/>
        </p:nvGrpSpPr>
        <p:grpSpPr bwMode="auto">
          <a:xfrm>
            <a:off x="1219200" y="1923611"/>
            <a:ext cx="1208088" cy="303213"/>
            <a:chOff x="501" y="1990"/>
            <a:chExt cx="761" cy="191"/>
          </a:xfrm>
        </p:grpSpPr>
        <p:sp>
          <p:nvSpPr>
            <p:cNvPr id="131199" name="Rectangle 40"/>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200" name="Rectangle 41"/>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201" name="Rectangle 42"/>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202" name="Rectangle 43"/>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203" name="Line 44"/>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204" name="Line 45"/>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2645" name="Text Box 5"/>
          <p:cNvSpPr txBox="1">
            <a:spLocks noChangeArrowheads="1"/>
          </p:cNvSpPr>
          <p:nvPr/>
        </p:nvSpPr>
        <p:spPr bwMode="auto">
          <a:xfrm>
            <a:off x="395288" y="1552136"/>
            <a:ext cx="963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segment</a:t>
            </a:r>
          </a:p>
        </p:txBody>
      </p:sp>
      <p:grpSp>
        <p:nvGrpSpPr>
          <p:cNvPr id="6" name="Group 178"/>
          <p:cNvGrpSpPr>
            <a:grpSpLocks/>
          </p:cNvGrpSpPr>
          <p:nvPr/>
        </p:nvGrpSpPr>
        <p:grpSpPr bwMode="auto">
          <a:xfrm>
            <a:off x="1533525" y="1588649"/>
            <a:ext cx="301625" cy="292100"/>
            <a:chOff x="1962" y="2058"/>
            <a:chExt cx="190" cy="184"/>
          </a:xfrm>
        </p:grpSpPr>
        <p:sp>
          <p:nvSpPr>
            <p:cNvPr id="131197" name="Rectangle 47"/>
            <p:cNvSpPr>
              <a:spLocks noChangeArrowheads="1"/>
            </p:cNvSpPr>
            <p:nvPr/>
          </p:nvSpPr>
          <p:spPr bwMode="auto">
            <a:xfrm>
              <a:off x="1962" y="2075"/>
              <a:ext cx="177"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98" name="Rectangle 48"/>
            <p:cNvSpPr>
              <a:spLocks noChangeArrowheads="1"/>
            </p:cNvSpPr>
            <p:nvPr/>
          </p:nvSpPr>
          <p:spPr bwMode="auto">
            <a:xfrm>
              <a:off x="1965" y="2058"/>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grpSp>
      <p:sp>
        <p:nvSpPr>
          <p:cNvPr id="112644" name="Text Box 4"/>
          <p:cNvSpPr txBox="1">
            <a:spLocks noChangeArrowheads="1"/>
          </p:cNvSpPr>
          <p:nvPr/>
        </p:nvSpPr>
        <p:spPr bwMode="auto">
          <a:xfrm>
            <a:off x="195263" y="1891861"/>
            <a:ext cx="1042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datagram</a:t>
            </a:r>
          </a:p>
        </p:txBody>
      </p:sp>
      <p:sp>
        <p:nvSpPr>
          <p:cNvPr id="131093" name="Text Box 54"/>
          <p:cNvSpPr txBox="1">
            <a:spLocks noChangeArrowheads="1"/>
          </p:cNvSpPr>
          <p:nvPr/>
        </p:nvSpPr>
        <p:spPr bwMode="auto">
          <a:xfrm>
            <a:off x="1547813" y="4712849"/>
            <a:ext cx="1412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a:ln>
                  <a:noFill/>
                </a:ln>
                <a:solidFill>
                  <a:srgbClr val="000099"/>
                </a:solidFill>
                <a:effectLst/>
                <a:uLnTx/>
                <a:uFillTx/>
                <a:latin typeface="Arial" charset="0"/>
                <a:ea typeface="ＭＳ Ｐゴシック" charset="-128"/>
                <a:cs typeface="+mn-cs"/>
              </a:rPr>
              <a:t>destination</a:t>
            </a:r>
          </a:p>
        </p:txBody>
      </p:sp>
      <p:sp>
        <p:nvSpPr>
          <p:cNvPr id="131094" name="Freeform 56"/>
          <p:cNvSpPr>
            <a:spLocks/>
          </p:cNvSpPr>
          <p:nvPr/>
        </p:nvSpPr>
        <p:spPr bwMode="auto">
          <a:xfrm>
            <a:off x="2979738" y="5095436"/>
            <a:ext cx="360362" cy="1577975"/>
          </a:xfrm>
          <a:custGeom>
            <a:avLst/>
            <a:gdLst>
              <a:gd name="T0" fmla="*/ 2147483647 w 267"/>
              <a:gd name="T1" fmla="*/ 2147483647 h 1186"/>
              <a:gd name="T2" fmla="*/ 0 w 267"/>
              <a:gd name="T3" fmla="*/ 0 h 1186"/>
              <a:gd name="T4" fmla="*/ 0 w 267"/>
              <a:gd name="T5" fmla="*/ 2147483647 h 1186"/>
              <a:gd name="T6" fmla="*/ 2147483647 w 267"/>
              <a:gd name="T7" fmla="*/ 2147483647 h 1186"/>
              <a:gd name="T8" fmla="*/ 2147483647 w 267"/>
              <a:gd name="T9" fmla="*/ 2147483647 h 1186"/>
              <a:gd name="T10" fmla="*/ 0 60000 65536"/>
              <a:gd name="T11" fmla="*/ 0 60000 65536"/>
              <a:gd name="T12" fmla="*/ 0 60000 65536"/>
              <a:gd name="T13" fmla="*/ 0 60000 65536"/>
              <a:gd name="T14" fmla="*/ 0 60000 65536"/>
              <a:gd name="T15" fmla="*/ 0 w 267"/>
              <a:gd name="T16" fmla="*/ 0 h 1186"/>
              <a:gd name="T17" fmla="*/ 267 w 267"/>
              <a:gd name="T18" fmla="*/ 1186 h 1186"/>
            </a:gdLst>
            <a:ahLst/>
            <a:cxnLst>
              <a:cxn ang="T10">
                <a:pos x="T0" y="T1"/>
              </a:cxn>
              <a:cxn ang="T11">
                <a:pos x="T2" y="T3"/>
              </a:cxn>
              <a:cxn ang="T12">
                <a:pos x="T4" y="T5"/>
              </a:cxn>
              <a:cxn ang="T13">
                <a:pos x="T6" y="T7"/>
              </a:cxn>
              <a:cxn ang="T14">
                <a:pos x="T8" y="T9"/>
              </a:cxn>
            </a:cxnLst>
            <a:rect l="T15" t="T16" r="T17" b="T18"/>
            <a:pathLst>
              <a:path w="267" h="1186">
                <a:moveTo>
                  <a:pt x="254" y="466"/>
                </a:moveTo>
                <a:lnTo>
                  <a:pt x="0" y="0"/>
                </a:lnTo>
                <a:lnTo>
                  <a:pt x="0" y="1186"/>
                </a:lnTo>
                <a:lnTo>
                  <a:pt x="267" y="652"/>
                </a:lnTo>
                <a:lnTo>
                  <a:pt x="254" y="466"/>
                </a:lnTo>
                <a:close/>
              </a:path>
            </a:pathLst>
          </a:custGeom>
          <a:gradFill rotWithShape="1">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95" name="Rectangle 57"/>
          <p:cNvSpPr>
            <a:spLocks noChangeArrowheads="1"/>
          </p:cNvSpPr>
          <p:nvPr/>
        </p:nvSpPr>
        <p:spPr bwMode="auto">
          <a:xfrm>
            <a:off x="1755775" y="5101786"/>
            <a:ext cx="1296988" cy="1546225"/>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96" name="Rectangle 58"/>
          <p:cNvSpPr>
            <a:spLocks noChangeArrowheads="1"/>
          </p:cNvSpPr>
          <p:nvPr/>
        </p:nvSpPr>
        <p:spPr bwMode="auto">
          <a:xfrm>
            <a:off x="1708150" y="5173224"/>
            <a:ext cx="1273175" cy="15367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097" name="Line 59"/>
          <p:cNvSpPr>
            <a:spLocks noChangeShapeType="1"/>
          </p:cNvSpPr>
          <p:nvPr/>
        </p:nvSpPr>
        <p:spPr bwMode="auto">
          <a:xfrm>
            <a:off x="1708150" y="5490724"/>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098" name="Text Box 60"/>
          <p:cNvSpPr txBox="1">
            <a:spLocks noChangeArrowheads="1"/>
          </p:cNvSpPr>
          <p:nvPr/>
        </p:nvSpPr>
        <p:spPr bwMode="auto">
          <a:xfrm>
            <a:off x="1665288" y="5139886"/>
            <a:ext cx="1317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application</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transport</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131099" name="Line 61"/>
          <p:cNvSpPr>
            <a:spLocks noChangeShapeType="1"/>
          </p:cNvSpPr>
          <p:nvPr/>
        </p:nvSpPr>
        <p:spPr bwMode="auto">
          <a:xfrm>
            <a:off x="1716088" y="5811399"/>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00" name="Line 62"/>
          <p:cNvSpPr>
            <a:spLocks noChangeShapeType="1"/>
          </p:cNvSpPr>
          <p:nvPr/>
        </p:nvSpPr>
        <p:spPr bwMode="auto">
          <a:xfrm>
            <a:off x="1720850" y="6092386"/>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01" name="Line 63"/>
          <p:cNvSpPr>
            <a:spLocks noChangeShapeType="1"/>
          </p:cNvSpPr>
          <p:nvPr/>
        </p:nvSpPr>
        <p:spPr bwMode="auto">
          <a:xfrm>
            <a:off x="1720850" y="6368611"/>
            <a:ext cx="1263650"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p:cNvGrpSpPr>
            <a:grpSpLocks/>
          </p:cNvGrpSpPr>
          <p:nvPr/>
        </p:nvGrpSpPr>
        <p:grpSpPr bwMode="auto">
          <a:xfrm>
            <a:off x="152400" y="5165286"/>
            <a:ext cx="1479550" cy="1220788"/>
            <a:chOff x="152400" y="4610100"/>
            <a:chExt cx="1479550" cy="1220788"/>
          </a:xfrm>
        </p:grpSpPr>
        <p:grpSp>
          <p:nvGrpSpPr>
            <p:cNvPr id="131173" name="Group 64"/>
            <p:cNvGrpSpPr>
              <a:grpSpLocks/>
            </p:cNvGrpSpPr>
            <p:nvPr/>
          </p:nvGrpSpPr>
          <p:grpSpPr bwMode="auto">
            <a:xfrm>
              <a:off x="152400" y="5527675"/>
              <a:ext cx="1479550" cy="303213"/>
              <a:chOff x="332" y="2224"/>
              <a:chExt cx="932" cy="191"/>
            </a:xfrm>
          </p:grpSpPr>
          <p:sp>
            <p:nvSpPr>
              <p:cNvPr id="131189" name="Rectangle 65"/>
              <p:cNvSpPr>
                <a:spLocks noChangeArrowheads="1"/>
              </p:cNvSpPr>
              <p:nvPr/>
            </p:nvSpPr>
            <p:spPr bwMode="auto">
              <a:xfrm>
                <a:off x="345" y="2241"/>
                <a:ext cx="840"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90" name="Rectangle 66"/>
              <p:cNvSpPr>
                <a:spLocks noChangeArrowheads="1"/>
              </p:cNvSpPr>
              <p:nvPr/>
            </p:nvSpPr>
            <p:spPr bwMode="auto">
              <a:xfrm>
                <a:off x="706"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91" name="Rectangle 67"/>
              <p:cNvSpPr>
                <a:spLocks noChangeArrowheads="1"/>
              </p:cNvSpPr>
              <p:nvPr/>
            </p:nvSpPr>
            <p:spPr bwMode="auto">
              <a:xfrm>
                <a:off x="520"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92" name="Rectangle 68"/>
              <p:cNvSpPr>
                <a:spLocks noChangeArrowheads="1"/>
              </p:cNvSpPr>
              <p:nvPr/>
            </p:nvSpPr>
            <p:spPr bwMode="auto">
              <a:xfrm>
                <a:off x="332"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l</a:t>
                </a:r>
              </a:p>
            </p:txBody>
          </p:sp>
          <p:sp>
            <p:nvSpPr>
              <p:cNvPr id="131193" name="Rectangle 69"/>
              <p:cNvSpPr>
                <a:spLocks noChangeArrowheads="1"/>
              </p:cNvSpPr>
              <p:nvPr/>
            </p:nvSpPr>
            <p:spPr bwMode="auto">
              <a:xfrm>
                <a:off x="836" y="222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94" name="Line 70"/>
              <p:cNvSpPr>
                <a:spLocks noChangeShapeType="1"/>
              </p:cNvSpPr>
              <p:nvPr/>
            </p:nvSpPr>
            <p:spPr bwMode="auto">
              <a:xfrm>
                <a:off x="510" y="2241"/>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95" name="Line 71"/>
              <p:cNvSpPr>
                <a:spLocks noChangeShapeType="1"/>
              </p:cNvSpPr>
              <p:nvPr/>
            </p:nvSpPr>
            <p:spPr bwMode="auto">
              <a:xfrm>
                <a:off x="690" y="2247"/>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96" name="Line 72"/>
              <p:cNvSpPr>
                <a:spLocks noChangeShapeType="1"/>
              </p:cNvSpPr>
              <p:nvPr/>
            </p:nvSpPr>
            <p:spPr bwMode="auto">
              <a:xfrm>
                <a:off x="882" y="224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74" name="Group 73"/>
            <p:cNvGrpSpPr>
              <a:grpSpLocks/>
            </p:cNvGrpSpPr>
            <p:nvPr/>
          </p:nvGrpSpPr>
          <p:grpSpPr bwMode="auto">
            <a:xfrm>
              <a:off x="420688" y="5229225"/>
              <a:ext cx="1208087" cy="303213"/>
              <a:chOff x="501" y="1990"/>
              <a:chExt cx="761" cy="191"/>
            </a:xfrm>
          </p:grpSpPr>
          <p:sp>
            <p:nvSpPr>
              <p:cNvPr id="131183" name="Rectangle 74"/>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84" name="Rectangle 75"/>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85" name="Rectangle 76"/>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86" name="Rectangle 77"/>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87" name="Line 78"/>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88" name="Line 79"/>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75" name="Group 80"/>
            <p:cNvGrpSpPr>
              <a:grpSpLocks/>
            </p:cNvGrpSpPr>
            <p:nvPr/>
          </p:nvGrpSpPr>
          <p:grpSpPr bwMode="auto">
            <a:xfrm>
              <a:off x="723900" y="4921250"/>
              <a:ext cx="890588" cy="303213"/>
              <a:chOff x="645" y="1734"/>
              <a:chExt cx="561" cy="191"/>
            </a:xfrm>
          </p:grpSpPr>
          <p:sp>
            <p:nvSpPr>
              <p:cNvPr id="131179" name="Rectangle 81"/>
              <p:cNvSpPr>
                <a:spLocks noChangeArrowheads="1"/>
              </p:cNvSpPr>
              <p:nvPr/>
            </p:nvSpPr>
            <p:spPr bwMode="auto">
              <a:xfrm>
                <a:off x="645" y="1751"/>
                <a:ext cx="4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80" name="Rectangle 82"/>
              <p:cNvSpPr>
                <a:spLocks noChangeArrowheads="1"/>
              </p:cNvSpPr>
              <p:nvPr/>
            </p:nvSpPr>
            <p:spPr bwMode="auto">
              <a:xfrm>
                <a:off x="648" y="173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81" name="Rectangle 83"/>
              <p:cNvSpPr>
                <a:spLocks noChangeArrowheads="1"/>
              </p:cNvSpPr>
              <p:nvPr/>
            </p:nvSpPr>
            <p:spPr bwMode="auto">
              <a:xfrm>
                <a:off x="778" y="173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82" name="Line 84"/>
              <p:cNvSpPr>
                <a:spLocks noChangeShapeType="1"/>
              </p:cNvSpPr>
              <p:nvPr/>
            </p:nvSpPr>
            <p:spPr bwMode="auto">
              <a:xfrm>
                <a:off x="824" y="175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76" name="Group 85"/>
            <p:cNvGrpSpPr>
              <a:grpSpLocks/>
            </p:cNvGrpSpPr>
            <p:nvPr/>
          </p:nvGrpSpPr>
          <p:grpSpPr bwMode="auto">
            <a:xfrm>
              <a:off x="930275" y="4610100"/>
              <a:ext cx="679450" cy="301625"/>
              <a:chOff x="780" y="1553"/>
              <a:chExt cx="428" cy="190"/>
            </a:xfrm>
          </p:grpSpPr>
          <p:sp>
            <p:nvSpPr>
              <p:cNvPr id="131177" name="Rectangle 86"/>
              <p:cNvSpPr>
                <a:spLocks noChangeArrowheads="1"/>
              </p:cNvSpPr>
              <p:nvPr/>
            </p:nvSpPr>
            <p:spPr bwMode="auto">
              <a:xfrm>
                <a:off x="817" y="1569"/>
                <a:ext cx="31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78" name="Rectangle 87"/>
              <p:cNvSpPr>
                <a:spLocks noChangeArrowheads="1"/>
              </p:cNvSpPr>
              <p:nvPr/>
            </p:nvSpPr>
            <p:spPr bwMode="auto">
              <a:xfrm>
                <a:off x="780" y="1553"/>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charset="0"/>
                    <a:ea typeface="ＭＳ Ｐゴシック" charset="-128"/>
                    <a:cs typeface="+mn-cs"/>
                  </a:rPr>
                  <a:t>M</a:t>
                </a:r>
              </a:p>
            </p:txBody>
          </p:sp>
        </p:grpSp>
      </p:grpSp>
      <p:grpSp>
        <p:nvGrpSpPr>
          <p:cNvPr id="131103" name="Group 88"/>
          <p:cNvGrpSpPr>
            <a:grpSpLocks/>
          </p:cNvGrpSpPr>
          <p:nvPr/>
        </p:nvGrpSpPr>
        <p:grpSpPr bwMode="auto">
          <a:xfrm>
            <a:off x="5654675" y="4719199"/>
            <a:ext cx="1387475" cy="1035050"/>
            <a:chOff x="3601" y="168"/>
            <a:chExt cx="874" cy="652"/>
          </a:xfrm>
        </p:grpSpPr>
        <p:sp>
          <p:nvSpPr>
            <p:cNvPr id="131168" name="Rectangle 89"/>
            <p:cNvSpPr>
              <a:spLocks noChangeArrowheads="1"/>
            </p:cNvSpPr>
            <p:nvPr/>
          </p:nvSpPr>
          <p:spPr bwMode="auto">
            <a:xfrm>
              <a:off x="3658" y="168"/>
              <a:ext cx="817" cy="59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69" name="Rectangle 90"/>
            <p:cNvSpPr>
              <a:spLocks noChangeArrowheads="1"/>
            </p:cNvSpPr>
            <p:nvPr/>
          </p:nvSpPr>
          <p:spPr bwMode="auto">
            <a:xfrm>
              <a:off x="3628" y="213"/>
              <a:ext cx="802" cy="596"/>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70" name="Line 91"/>
            <p:cNvSpPr>
              <a:spLocks noChangeShapeType="1"/>
            </p:cNvSpPr>
            <p:nvPr/>
          </p:nvSpPr>
          <p:spPr bwMode="auto">
            <a:xfrm>
              <a:off x="3628" y="413"/>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71" name="Text Box 92"/>
            <p:cNvSpPr txBox="1">
              <a:spLocks noChangeArrowheads="1"/>
            </p:cNvSpPr>
            <p:nvPr/>
          </p:nvSpPr>
          <p:spPr bwMode="auto">
            <a:xfrm>
              <a:off x="3601" y="192"/>
              <a:ext cx="830"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network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sp>
          <p:nvSpPr>
            <p:cNvPr id="131172" name="Line 93"/>
            <p:cNvSpPr>
              <a:spLocks noChangeShapeType="1"/>
            </p:cNvSpPr>
            <p:nvPr/>
          </p:nvSpPr>
          <p:spPr bwMode="auto">
            <a:xfrm>
              <a:off x="3633" y="615"/>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04" name="Group 94"/>
          <p:cNvGrpSpPr>
            <a:grpSpLocks/>
          </p:cNvGrpSpPr>
          <p:nvPr/>
        </p:nvGrpSpPr>
        <p:grpSpPr bwMode="auto">
          <a:xfrm>
            <a:off x="5821363" y="2826899"/>
            <a:ext cx="1387475" cy="733425"/>
            <a:chOff x="4696" y="597"/>
            <a:chExt cx="874" cy="462"/>
          </a:xfrm>
        </p:grpSpPr>
        <p:sp>
          <p:nvSpPr>
            <p:cNvPr id="131164" name="Rectangle 95"/>
            <p:cNvSpPr>
              <a:spLocks noChangeArrowheads="1"/>
            </p:cNvSpPr>
            <p:nvPr/>
          </p:nvSpPr>
          <p:spPr bwMode="auto">
            <a:xfrm>
              <a:off x="4753" y="597"/>
              <a:ext cx="817" cy="416"/>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65" name="Rectangle 96"/>
            <p:cNvSpPr>
              <a:spLocks noChangeArrowheads="1"/>
            </p:cNvSpPr>
            <p:nvPr/>
          </p:nvSpPr>
          <p:spPr bwMode="auto">
            <a:xfrm>
              <a:off x="4723" y="642"/>
              <a:ext cx="802" cy="413"/>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66" name="Line 97"/>
            <p:cNvSpPr>
              <a:spLocks noChangeShapeType="1"/>
            </p:cNvSpPr>
            <p:nvPr/>
          </p:nvSpPr>
          <p:spPr bwMode="auto">
            <a:xfrm>
              <a:off x="4723" y="842"/>
              <a:ext cx="796"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67" name="Text Box 98"/>
            <p:cNvSpPr txBox="1">
              <a:spLocks noChangeArrowheads="1"/>
            </p:cNvSpPr>
            <p:nvPr/>
          </p:nvSpPr>
          <p:spPr bwMode="auto">
            <a:xfrm>
              <a:off x="4696" y="621"/>
              <a:ext cx="830"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link</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ＭＳ Ｐゴシック" charset="-128"/>
                  <a:cs typeface="+mn-cs"/>
                </a:rPr>
                <a:t>physical</a:t>
              </a:r>
            </a:p>
          </p:txBody>
        </p:sp>
      </p:grpSp>
      <p:sp>
        <p:nvSpPr>
          <p:cNvPr id="131105" name="Freeform 114"/>
          <p:cNvSpPr>
            <a:spLocks/>
          </p:cNvSpPr>
          <p:nvPr/>
        </p:nvSpPr>
        <p:spPr bwMode="auto">
          <a:xfrm>
            <a:off x="1828800" y="1088586"/>
            <a:ext cx="5264150" cy="5494338"/>
          </a:xfrm>
          <a:custGeom>
            <a:avLst/>
            <a:gdLst>
              <a:gd name="T0" fmla="*/ 2147483647 w 3316"/>
              <a:gd name="T1" fmla="*/ 0 h 3461"/>
              <a:gd name="T2" fmla="*/ 2147483647 w 3316"/>
              <a:gd name="T3" fmla="*/ 2147483647 h 3461"/>
              <a:gd name="T4" fmla="*/ 2147483647 w 3316"/>
              <a:gd name="T5" fmla="*/ 2147483647 h 3461"/>
              <a:gd name="T6" fmla="*/ 2147483647 w 3316"/>
              <a:gd name="T7" fmla="*/ 2147483647 h 3461"/>
              <a:gd name="T8" fmla="*/ 2147483647 w 3316"/>
              <a:gd name="T9" fmla="*/ 2147483647 h 3461"/>
              <a:gd name="T10" fmla="*/ 2147483647 w 3316"/>
              <a:gd name="T11" fmla="*/ 2147483647 h 3461"/>
              <a:gd name="T12" fmla="*/ 2147483647 w 3316"/>
              <a:gd name="T13" fmla="*/ 2147483647 h 3461"/>
              <a:gd name="T14" fmla="*/ 2147483647 w 3316"/>
              <a:gd name="T15" fmla="*/ 2147483647 h 3461"/>
              <a:gd name="T16" fmla="*/ 2147483647 w 3316"/>
              <a:gd name="T17" fmla="*/ 2147483647 h 3461"/>
              <a:gd name="T18" fmla="*/ 2147483647 w 3316"/>
              <a:gd name="T19" fmla="*/ 2147483647 h 3461"/>
              <a:gd name="T20" fmla="*/ 2147483647 w 3316"/>
              <a:gd name="T21" fmla="*/ 2147483647 h 3461"/>
              <a:gd name="T22" fmla="*/ 0 w 3316"/>
              <a:gd name="T23" fmla="*/ 2147483647 h 3461"/>
              <a:gd name="T24" fmla="*/ 0 w 3316"/>
              <a:gd name="T25" fmla="*/ 2147483647 h 3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16"/>
              <a:gd name="T40" fmla="*/ 0 h 3461"/>
              <a:gd name="T41" fmla="*/ 3316 w 3316"/>
              <a:gd name="T42" fmla="*/ 3461 h 34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16" h="3461">
                <a:moveTo>
                  <a:pt x="872" y="0"/>
                </a:moveTo>
                <a:lnTo>
                  <a:pt x="878" y="1481"/>
                </a:lnTo>
                <a:lnTo>
                  <a:pt x="2612" y="1481"/>
                </a:lnTo>
                <a:lnTo>
                  <a:pt x="2612" y="1179"/>
                </a:lnTo>
                <a:lnTo>
                  <a:pt x="3294" y="1179"/>
                </a:lnTo>
                <a:lnTo>
                  <a:pt x="3316" y="3131"/>
                </a:lnTo>
                <a:lnTo>
                  <a:pt x="3148" y="2986"/>
                </a:lnTo>
                <a:lnTo>
                  <a:pt x="3143" y="2387"/>
                </a:lnTo>
                <a:lnTo>
                  <a:pt x="2505" y="2387"/>
                </a:lnTo>
                <a:lnTo>
                  <a:pt x="2505" y="3070"/>
                </a:lnTo>
                <a:lnTo>
                  <a:pt x="1057" y="3461"/>
                </a:lnTo>
                <a:lnTo>
                  <a:pt x="0" y="3461"/>
                </a:lnTo>
                <a:lnTo>
                  <a:pt x="0" y="2505"/>
                </a:lnTo>
              </a:path>
            </a:pathLst>
          </a:custGeom>
          <a:noFill/>
          <a:ln w="28575">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a:grpSpLocks/>
          </p:cNvGrpSpPr>
          <p:nvPr/>
        </p:nvGrpSpPr>
        <p:grpSpPr bwMode="auto">
          <a:xfrm>
            <a:off x="4238625" y="4795399"/>
            <a:ext cx="1479550" cy="609600"/>
            <a:chOff x="4238625" y="4240213"/>
            <a:chExt cx="1479550" cy="609600"/>
          </a:xfrm>
        </p:grpSpPr>
        <p:grpSp>
          <p:nvGrpSpPr>
            <p:cNvPr id="131148" name="Group 115"/>
            <p:cNvGrpSpPr>
              <a:grpSpLocks/>
            </p:cNvGrpSpPr>
            <p:nvPr/>
          </p:nvGrpSpPr>
          <p:grpSpPr bwMode="auto">
            <a:xfrm>
              <a:off x="4238625" y="4546600"/>
              <a:ext cx="1479550" cy="303213"/>
              <a:chOff x="332" y="2224"/>
              <a:chExt cx="932" cy="191"/>
            </a:xfrm>
          </p:grpSpPr>
          <p:sp>
            <p:nvSpPr>
              <p:cNvPr id="131156" name="Rectangle 116"/>
              <p:cNvSpPr>
                <a:spLocks noChangeArrowheads="1"/>
              </p:cNvSpPr>
              <p:nvPr/>
            </p:nvSpPr>
            <p:spPr bwMode="auto">
              <a:xfrm>
                <a:off x="345" y="2241"/>
                <a:ext cx="840"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57" name="Rectangle 117"/>
              <p:cNvSpPr>
                <a:spLocks noChangeArrowheads="1"/>
              </p:cNvSpPr>
              <p:nvPr/>
            </p:nvSpPr>
            <p:spPr bwMode="auto">
              <a:xfrm>
                <a:off x="706"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58" name="Rectangle 118"/>
              <p:cNvSpPr>
                <a:spLocks noChangeArrowheads="1"/>
              </p:cNvSpPr>
              <p:nvPr/>
            </p:nvSpPr>
            <p:spPr bwMode="auto">
              <a:xfrm>
                <a:off x="520"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59" name="Rectangle 119"/>
              <p:cNvSpPr>
                <a:spLocks noChangeArrowheads="1"/>
              </p:cNvSpPr>
              <p:nvPr/>
            </p:nvSpPr>
            <p:spPr bwMode="auto">
              <a:xfrm>
                <a:off x="332"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l</a:t>
                </a:r>
              </a:p>
            </p:txBody>
          </p:sp>
          <p:sp>
            <p:nvSpPr>
              <p:cNvPr id="131160" name="Rectangle 120"/>
              <p:cNvSpPr>
                <a:spLocks noChangeArrowheads="1"/>
              </p:cNvSpPr>
              <p:nvPr/>
            </p:nvSpPr>
            <p:spPr bwMode="auto">
              <a:xfrm>
                <a:off x="836" y="222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61" name="Line 121"/>
              <p:cNvSpPr>
                <a:spLocks noChangeShapeType="1"/>
              </p:cNvSpPr>
              <p:nvPr/>
            </p:nvSpPr>
            <p:spPr bwMode="auto">
              <a:xfrm>
                <a:off x="510" y="2241"/>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62" name="Line 122"/>
              <p:cNvSpPr>
                <a:spLocks noChangeShapeType="1"/>
              </p:cNvSpPr>
              <p:nvPr/>
            </p:nvSpPr>
            <p:spPr bwMode="auto">
              <a:xfrm>
                <a:off x="690" y="2247"/>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63" name="Line 123"/>
              <p:cNvSpPr>
                <a:spLocks noChangeShapeType="1"/>
              </p:cNvSpPr>
              <p:nvPr/>
            </p:nvSpPr>
            <p:spPr bwMode="auto">
              <a:xfrm>
                <a:off x="882" y="224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49" name="Group 124"/>
            <p:cNvGrpSpPr>
              <a:grpSpLocks/>
            </p:cNvGrpSpPr>
            <p:nvPr/>
          </p:nvGrpSpPr>
          <p:grpSpPr bwMode="auto">
            <a:xfrm>
              <a:off x="4497388" y="4240213"/>
              <a:ext cx="1208087" cy="303212"/>
              <a:chOff x="501" y="1990"/>
              <a:chExt cx="761" cy="191"/>
            </a:xfrm>
          </p:grpSpPr>
          <p:sp>
            <p:nvSpPr>
              <p:cNvPr id="131150" name="Rectangle 125"/>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51" name="Rectangle 126"/>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52" name="Rectangle 127"/>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53" name="Rectangle 128"/>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54" name="Line 129"/>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55" name="Line 130"/>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 name="Group 140"/>
          <p:cNvGrpSpPr>
            <a:grpSpLocks/>
          </p:cNvGrpSpPr>
          <p:nvPr/>
        </p:nvGrpSpPr>
        <p:grpSpPr bwMode="auto">
          <a:xfrm>
            <a:off x="7269163" y="5162111"/>
            <a:ext cx="1208087" cy="303213"/>
            <a:chOff x="501" y="1990"/>
            <a:chExt cx="761" cy="191"/>
          </a:xfrm>
        </p:grpSpPr>
        <p:sp>
          <p:nvSpPr>
            <p:cNvPr id="131142" name="Rectangle 141"/>
            <p:cNvSpPr>
              <a:spLocks noChangeArrowheads="1"/>
            </p:cNvSpPr>
            <p:nvPr/>
          </p:nvSpPr>
          <p:spPr bwMode="auto">
            <a:xfrm>
              <a:off x="501" y="2007"/>
              <a:ext cx="68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43" name="Rectangle 142"/>
            <p:cNvSpPr>
              <a:spLocks noChangeArrowheads="1"/>
            </p:cNvSpPr>
            <p:nvPr/>
          </p:nvSpPr>
          <p:spPr bwMode="auto">
            <a:xfrm>
              <a:off x="704"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44" name="Rectangle 143"/>
            <p:cNvSpPr>
              <a:spLocks noChangeArrowheads="1"/>
            </p:cNvSpPr>
            <p:nvPr/>
          </p:nvSpPr>
          <p:spPr bwMode="auto">
            <a:xfrm>
              <a:off x="518" y="1990"/>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45" name="Rectangle 144"/>
            <p:cNvSpPr>
              <a:spLocks noChangeArrowheads="1"/>
            </p:cNvSpPr>
            <p:nvPr/>
          </p:nvSpPr>
          <p:spPr bwMode="auto">
            <a:xfrm>
              <a:off x="834" y="1991"/>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46" name="Line 145"/>
            <p:cNvSpPr>
              <a:spLocks noChangeShapeType="1"/>
            </p:cNvSpPr>
            <p:nvPr/>
          </p:nvSpPr>
          <p:spPr bwMode="auto">
            <a:xfrm>
              <a:off x="688" y="2013"/>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47" name="Line 146"/>
            <p:cNvSpPr>
              <a:spLocks noChangeShapeType="1"/>
            </p:cNvSpPr>
            <p:nvPr/>
          </p:nvSpPr>
          <p:spPr bwMode="auto">
            <a:xfrm>
              <a:off x="880" y="2010"/>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oup 156"/>
          <p:cNvGrpSpPr>
            <a:grpSpLocks/>
          </p:cNvGrpSpPr>
          <p:nvPr/>
        </p:nvGrpSpPr>
        <p:grpSpPr bwMode="auto">
          <a:xfrm>
            <a:off x="938213" y="2220474"/>
            <a:ext cx="1479550" cy="303212"/>
            <a:chOff x="332" y="2224"/>
            <a:chExt cx="932" cy="191"/>
          </a:xfrm>
        </p:grpSpPr>
        <p:sp>
          <p:nvSpPr>
            <p:cNvPr id="131134" name="Rectangle 157"/>
            <p:cNvSpPr>
              <a:spLocks noChangeArrowheads="1"/>
            </p:cNvSpPr>
            <p:nvPr/>
          </p:nvSpPr>
          <p:spPr bwMode="auto">
            <a:xfrm>
              <a:off x="345" y="2241"/>
              <a:ext cx="840"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35" name="Rectangle 158"/>
            <p:cNvSpPr>
              <a:spLocks noChangeArrowheads="1"/>
            </p:cNvSpPr>
            <p:nvPr/>
          </p:nvSpPr>
          <p:spPr bwMode="auto">
            <a:xfrm>
              <a:off x="706"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sp>
          <p:nvSpPr>
            <p:cNvPr id="131136" name="Rectangle 159"/>
            <p:cNvSpPr>
              <a:spLocks noChangeArrowheads="1"/>
            </p:cNvSpPr>
            <p:nvPr/>
          </p:nvSpPr>
          <p:spPr bwMode="auto">
            <a:xfrm>
              <a:off x="520"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sp>
          <p:nvSpPr>
            <p:cNvPr id="131137" name="Rectangle 160"/>
            <p:cNvSpPr>
              <a:spLocks noChangeArrowheads="1"/>
            </p:cNvSpPr>
            <p:nvPr/>
          </p:nvSpPr>
          <p:spPr bwMode="auto">
            <a:xfrm>
              <a:off x="332" y="2224"/>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l</a:t>
              </a:r>
            </a:p>
          </p:txBody>
        </p:sp>
        <p:sp>
          <p:nvSpPr>
            <p:cNvPr id="131138" name="Rectangle 161"/>
            <p:cNvSpPr>
              <a:spLocks noChangeArrowheads="1"/>
            </p:cNvSpPr>
            <p:nvPr/>
          </p:nvSpPr>
          <p:spPr bwMode="auto">
            <a:xfrm>
              <a:off x="836" y="2225"/>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sp>
          <p:nvSpPr>
            <p:cNvPr id="131139" name="Line 162"/>
            <p:cNvSpPr>
              <a:spLocks noChangeShapeType="1"/>
            </p:cNvSpPr>
            <p:nvPr/>
          </p:nvSpPr>
          <p:spPr bwMode="auto">
            <a:xfrm>
              <a:off x="510" y="2241"/>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40" name="Line 163"/>
            <p:cNvSpPr>
              <a:spLocks noChangeShapeType="1"/>
            </p:cNvSpPr>
            <p:nvPr/>
          </p:nvSpPr>
          <p:spPr bwMode="auto">
            <a:xfrm>
              <a:off x="690" y="2247"/>
              <a:ext cx="0" cy="1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141" name="Line 164"/>
            <p:cNvSpPr>
              <a:spLocks noChangeShapeType="1"/>
            </p:cNvSpPr>
            <p:nvPr/>
          </p:nvSpPr>
          <p:spPr bwMode="auto">
            <a:xfrm>
              <a:off x="882" y="2244"/>
              <a:ext cx="0" cy="1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109" name="Text Box 166"/>
          <p:cNvSpPr txBox="1">
            <a:spLocks noChangeArrowheads="1"/>
          </p:cNvSpPr>
          <p:nvPr/>
        </p:nvSpPr>
        <p:spPr bwMode="auto">
          <a:xfrm>
            <a:off x="7921625" y="5966974"/>
            <a:ext cx="84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charset="0"/>
                <a:ea typeface="ＭＳ Ｐゴシック" charset="-128"/>
                <a:cs typeface="+mn-cs"/>
              </a:rPr>
              <a:t>router</a:t>
            </a:r>
          </a:p>
        </p:txBody>
      </p:sp>
      <p:sp>
        <p:nvSpPr>
          <p:cNvPr id="131110" name="Text Box 167"/>
          <p:cNvSpPr txBox="1">
            <a:spLocks noChangeArrowheads="1"/>
          </p:cNvSpPr>
          <p:nvPr/>
        </p:nvSpPr>
        <p:spPr bwMode="auto">
          <a:xfrm>
            <a:off x="7935913" y="3653986"/>
            <a:ext cx="89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charset="0"/>
                <a:ea typeface="ＭＳ Ｐゴシック" charset="-128"/>
                <a:cs typeface="+mn-cs"/>
              </a:rPr>
              <a:t>switch</a:t>
            </a:r>
          </a:p>
        </p:txBody>
      </p:sp>
      <p:sp>
        <p:nvSpPr>
          <p:cNvPr id="112814" name="Text Box 174"/>
          <p:cNvSpPr txBox="1">
            <a:spLocks noChangeArrowheads="1"/>
          </p:cNvSpPr>
          <p:nvPr/>
        </p:nvSpPr>
        <p:spPr bwMode="auto">
          <a:xfrm>
            <a:off x="703263" y="1247336"/>
            <a:ext cx="1008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message</a:t>
            </a:r>
          </a:p>
        </p:txBody>
      </p:sp>
      <p:grpSp>
        <p:nvGrpSpPr>
          <p:cNvPr id="17" name="Group 175"/>
          <p:cNvGrpSpPr>
            <a:grpSpLocks/>
          </p:cNvGrpSpPr>
          <p:nvPr/>
        </p:nvGrpSpPr>
        <p:grpSpPr bwMode="auto">
          <a:xfrm>
            <a:off x="1763713" y="1274324"/>
            <a:ext cx="679450" cy="301625"/>
            <a:chOff x="780" y="1553"/>
            <a:chExt cx="428" cy="190"/>
          </a:xfrm>
        </p:grpSpPr>
        <p:sp>
          <p:nvSpPr>
            <p:cNvPr id="131132" name="Rectangle 176"/>
            <p:cNvSpPr>
              <a:spLocks noChangeArrowheads="1"/>
            </p:cNvSpPr>
            <p:nvPr/>
          </p:nvSpPr>
          <p:spPr bwMode="auto">
            <a:xfrm>
              <a:off x="817" y="1569"/>
              <a:ext cx="31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33" name="Rectangle 177"/>
            <p:cNvSpPr>
              <a:spLocks noChangeArrowheads="1"/>
            </p:cNvSpPr>
            <p:nvPr/>
          </p:nvSpPr>
          <p:spPr bwMode="auto">
            <a:xfrm>
              <a:off x="780" y="1553"/>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grpSp>
      <p:grpSp>
        <p:nvGrpSpPr>
          <p:cNvPr id="18" name="Group 185"/>
          <p:cNvGrpSpPr>
            <a:grpSpLocks/>
          </p:cNvGrpSpPr>
          <p:nvPr/>
        </p:nvGrpSpPr>
        <p:grpSpPr bwMode="auto">
          <a:xfrm>
            <a:off x="1528763" y="1594999"/>
            <a:ext cx="903287" cy="301625"/>
            <a:chOff x="1851" y="2046"/>
            <a:chExt cx="569" cy="190"/>
          </a:xfrm>
        </p:grpSpPr>
        <p:grpSp>
          <p:nvGrpSpPr>
            <p:cNvPr id="131126" name="Group 179"/>
            <p:cNvGrpSpPr>
              <a:grpSpLocks/>
            </p:cNvGrpSpPr>
            <p:nvPr/>
          </p:nvGrpSpPr>
          <p:grpSpPr bwMode="auto">
            <a:xfrm>
              <a:off x="1851" y="2047"/>
              <a:ext cx="190" cy="184"/>
              <a:chOff x="1962" y="2058"/>
              <a:chExt cx="190" cy="184"/>
            </a:xfrm>
          </p:grpSpPr>
          <p:sp>
            <p:nvSpPr>
              <p:cNvPr id="131130" name="Rectangle 180"/>
              <p:cNvSpPr>
                <a:spLocks noChangeArrowheads="1"/>
              </p:cNvSpPr>
              <p:nvPr/>
            </p:nvSpPr>
            <p:spPr bwMode="auto">
              <a:xfrm>
                <a:off x="1962" y="2075"/>
                <a:ext cx="177"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31" name="Rectangle 181"/>
              <p:cNvSpPr>
                <a:spLocks noChangeArrowheads="1"/>
              </p:cNvSpPr>
              <p:nvPr/>
            </p:nvSpPr>
            <p:spPr bwMode="auto">
              <a:xfrm>
                <a:off x="1965" y="2058"/>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t</a:t>
                </a:r>
              </a:p>
            </p:txBody>
          </p:sp>
        </p:grpSp>
        <p:grpSp>
          <p:nvGrpSpPr>
            <p:cNvPr id="131127" name="Group 182"/>
            <p:cNvGrpSpPr>
              <a:grpSpLocks/>
            </p:cNvGrpSpPr>
            <p:nvPr/>
          </p:nvGrpSpPr>
          <p:grpSpPr bwMode="auto">
            <a:xfrm>
              <a:off x="1992" y="2046"/>
              <a:ext cx="428" cy="190"/>
              <a:chOff x="780" y="1553"/>
              <a:chExt cx="428" cy="190"/>
            </a:xfrm>
          </p:grpSpPr>
          <p:sp>
            <p:nvSpPr>
              <p:cNvPr id="131128" name="Rectangle 183"/>
              <p:cNvSpPr>
                <a:spLocks noChangeArrowheads="1"/>
              </p:cNvSpPr>
              <p:nvPr/>
            </p:nvSpPr>
            <p:spPr bwMode="auto">
              <a:xfrm>
                <a:off x="817" y="1569"/>
                <a:ext cx="312"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29" name="Rectangle 184"/>
              <p:cNvSpPr>
                <a:spLocks noChangeArrowheads="1"/>
              </p:cNvSpPr>
              <p:nvPr/>
            </p:nvSpPr>
            <p:spPr bwMode="auto">
              <a:xfrm>
                <a:off x="780" y="1553"/>
                <a:ext cx="428"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M</a:t>
                </a:r>
              </a:p>
            </p:txBody>
          </p:sp>
        </p:grpSp>
      </p:grpSp>
      <p:grpSp>
        <p:nvGrpSpPr>
          <p:cNvPr id="21" name="Group 187"/>
          <p:cNvGrpSpPr>
            <a:grpSpLocks/>
          </p:cNvGrpSpPr>
          <p:nvPr/>
        </p:nvGrpSpPr>
        <p:grpSpPr bwMode="auto">
          <a:xfrm>
            <a:off x="1235075" y="1918849"/>
            <a:ext cx="301625" cy="292100"/>
            <a:chOff x="1962" y="2058"/>
            <a:chExt cx="190" cy="184"/>
          </a:xfrm>
        </p:grpSpPr>
        <p:sp>
          <p:nvSpPr>
            <p:cNvPr id="131124" name="Rectangle 188"/>
            <p:cNvSpPr>
              <a:spLocks noChangeArrowheads="1"/>
            </p:cNvSpPr>
            <p:nvPr/>
          </p:nvSpPr>
          <p:spPr bwMode="auto">
            <a:xfrm>
              <a:off x="1962" y="2075"/>
              <a:ext cx="177" cy="162"/>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1125" name="Rectangle 189"/>
            <p:cNvSpPr>
              <a:spLocks noChangeArrowheads="1"/>
            </p:cNvSpPr>
            <p:nvPr/>
          </p:nvSpPr>
          <p:spPr bwMode="auto">
            <a:xfrm>
              <a:off x="1965" y="2058"/>
              <a:ext cx="18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charset="0"/>
                  <a:ea typeface="ＭＳ Ｐゴシック" charset="-128"/>
                  <a:cs typeface="+mn-cs"/>
                </a:rPr>
                <a:t>H</a:t>
              </a:r>
              <a:r>
                <a:rPr kumimoji="0" lang="en-US" altLang="en-US" sz="1800" b="0" i="0" u="none" strike="noStrike" kern="1200" cap="none" spc="0" normalizeH="0" baseline="-25000" noProof="0">
                  <a:ln>
                    <a:noFill/>
                  </a:ln>
                  <a:solidFill>
                    <a:prstClr val="black"/>
                  </a:solidFill>
                  <a:effectLst/>
                  <a:uLnTx/>
                  <a:uFillTx/>
                  <a:latin typeface="Arial" charset="0"/>
                  <a:ea typeface="ＭＳ Ｐゴシック" charset="-128"/>
                  <a:cs typeface="+mn-cs"/>
                </a:rPr>
                <a:t>n</a:t>
              </a:r>
            </a:p>
          </p:txBody>
        </p:sp>
      </p:grpSp>
      <p:sp>
        <p:nvSpPr>
          <p:cNvPr id="112647" name="Text Box 7"/>
          <p:cNvSpPr txBox="1">
            <a:spLocks noChangeArrowheads="1"/>
          </p:cNvSpPr>
          <p:nvPr/>
        </p:nvSpPr>
        <p:spPr bwMode="auto">
          <a:xfrm>
            <a:off x="157163" y="2198249"/>
            <a:ext cx="704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srgbClr val="CC0000"/>
                </a:solidFill>
                <a:effectLst/>
                <a:uLnTx/>
                <a:uFillTx/>
                <a:latin typeface="Arial" charset="0"/>
                <a:ea typeface="ＭＳ Ｐゴシック" charset="-128"/>
                <a:cs typeface="+mn-cs"/>
              </a:rPr>
              <a:t>frame</a:t>
            </a:r>
          </a:p>
        </p:txBody>
      </p:sp>
      <p:grpSp>
        <p:nvGrpSpPr>
          <p:cNvPr id="131117" name="Group 187"/>
          <p:cNvGrpSpPr>
            <a:grpSpLocks/>
          </p:cNvGrpSpPr>
          <p:nvPr/>
        </p:nvGrpSpPr>
        <p:grpSpPr bwMode="auto">
          <a:xfrm flipH="1">
            <a:off x="3178175" y="5525649"/>
            <a:ext cx="803275" cy="771525"/>
            <a:chOff x="-44" y="1473"/>
            <a:chExt cx="981" cy="1105"/>
          </a:xfrm>
        </p:grpSpPr>
        <p:pic>
          <p:nvPicPr>
            <p:cNvPr id="131122" name="Picture 188"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23" name="Freeform 189"/>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1118" name="Group 190"/>
          <p:cNvGrpSpPr>
            <a:grpSpLocks/>
          </p:cNvGrpSpPr>
          <p:nvPr/>
        </p:nvGrpSpPr>
        <p:grpSpPr bwMode="auto">
          <a:xfrm flipH="1">
            <a:off x="4140200" y="1642624"/>
            <a:ext cx="803275" cy="771525"/>
            <a:chOff x="-44" y="1473"/>
            <a:chExt cx="981" cy="1105"/>
          </a:xfrm>
        </p:grpSpPr>
        <p:pic>
          <p:nvPicPr>
            <p:cNvPr id="131120" name="Picture 191"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21" name="Freeform 192"/>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42579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72222E-6 -0.0037 L -4.72222E-6 0.04583 " pathEditMode="relative" rAng="0" ptsTypes="AA">
                                      <p:cBhvr>
                                        <p:cTn id="6" dur="2000" fill="hold"/>
                                        <p:tgtEl>
                                          <p:spTgt spid="17"/>
                                        </p:tgtEl>
                                        <p:attrNameLst>
                                          <p:attrName>ppt_x</p:attrName>
                                          <p:attrName>ppt_y</p:attrName>
                                        </p:attrNameLst>
                                      </p:cBhvr>
                                      <p:rCtr x="0" y="2477"/>
                                    </p:animMotion>
                                  </p:childTnLst>
                                </p:cTn>
                              </p:par>
                              <p:par>
                                <p:cTn id="7" presetID="10" presetClass="exit" presetSubtype="0" fill="hold" grpId="0" nodeType="withEffect">
                                  <p:stCondLst>
                                    <p:cond delay="0"/>
                                  </p:stCondLst>
                                  <p:childTnLst>
                                    <p:animEffect transition="out" filter="fade">
                                      <p:cBhvr>
                                        <p:cTn id="8" dur="2000"/>
                                        <p:tgtEl>
                                          <p:spTgt spid="112814"/>
                                        </p:tgtEl>
                                      </p:cBhvr>
                                    </p:animEffect>
                                    <p:set>
                                      <p:cBhvr>
                                        <p:cTn id="9" dur="1" fill="hold">
                                          <p:stCondLst>
                                            <p:cond delay="1999"/>
                                          </p:stCondLst>
                                        </p:cTn>
                                        <p:tgtEl>
                                          <p:spTgt spid="112814"/>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264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17"/>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1264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par>
                          <p:cTn id="26" fill="hold" nodeType="afterGroup">
                            <p:stCondLst>
                              <p:cond delay="0"/>
                            </p:stCondLst>
                            <p:childTnLst>
                              <p:par>
                                <p:cTn id="27" presetID="42" presetClass="path" presetSubtype="0" accel="50000" decel="50000" fill="hold" nodeType="afterEffect">
                                  <p:stCondLst>
                                    <p:cond delay="0"/>
                                  </p:stCondLst>
                                  <p:childTnLst>
                                    <p:animMotion origin="layout" path="M -3.05556E-6 -0.00926 L -3.05556E-6 0.04792 " pathEditMode="relative" rAng="0" ptsTypes="AA">
                                      <p:cBhvr>
                                        <p:cTn id="28" dur="2000" fill="hold"/>
                                        <p:tgtEl>
                                          <p:spTgt spid="18"/>
                                        </p:tgtEl>
                                        <p:attrNameLst>
                                          <p:attrName>ppt_x</p:attrName>
                                          <p:attrName>ppt_y</p:attrName>
                                        </p:attrNameLst>
                                      </p:cBhvr>
                                      <p:rCtr x="0" y="2847"/>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6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1264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44444E-6 3.7037E-6 L 4.44444E-6 0.04213 " pathEditMode="relative" rAng="0" ptsTypes="AA">
                                      <p:cBhvr>
                                        <p:cTn id="46" dur="2000" fill="hold"/>
                                        <p:tgtEl>
                                          <p:spTgt spid="5"/>
                                        </p:tgtEl>
                                        <p:attrNameLst>
                                          <p:attrName>ppt_x</p:attrName>
                                          <p:attrName>ppt_y</p:attrName>
                                        </p:attrNameLst>
                                      </p:cBhvr>
                                      <p:rCtr x="0" y="2106"/>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264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12647"/>
                                        </p:tgtEl>
                                        <p:attrNameLst>
                                          <p:attrName>style.visibility</p:attrName>
                                        </p:attrNameLst>
                                      </p:cBhvr>
                                      <p:to>
                                        <p:strVal val="hidden"/>
                                      </p:to>
                                    </p:set>
                                  </p:childTnLst>
                                </p:cTn>
                              </p:par>
                            </p:childTnLst>
                          </p:cTn>
                        </p:par>
                        <p:par>
                          <p:cTn id="59" fill="hold" nodeType="afterGroup">
                            <p:stCondLst>
                              <p:cond delay="0"/>
                            </p:stCondLst>
                            <p:childTnLst>
                              <p:par>
                                <p:cTn id="60" presetID="0" presetClass="path" presetSubtype="0" accel="50000" decel="50000" fill="hold" nodeType="afterEffect">
                                  <p:stCondLst>
                                    <p:cond delay="0"/>
                                  </p:stCondLst>
                                  <p:childTnLst>
                                    <p:animMotion origin="layout" path="M 3.05556E-6 -3.33333E-6 L 3.05556E-6 0.13889 L 0.40295 0.13889 L 0.40295 0.09885 L 0.57152 0.10093 L 0.57152 0.57709 L 0.66371 0.50857 L 0.66371 0.42848 " pathEditMode="relative" rAng="0" ptsTypes="AAAAAAAA">
                                      <p:cBhvr>
                                        <p:cTn id="61" dur="3000" fill="hold"/>
                                        <p:tgtEl>
                                          <p:spTgt spid="16"/>
                                        </p:tgtEl>
                                        <p:attrNameLst>
                                          <p:attrName>ppt_x</p:attrName>
                                          <p:attrName>ppt_y</p:attrName>
                                        </p:attrNameLst>
                                      </p:cBhvr>
                                      <p:rCtr x="33177" y="28843"/>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xit" presetSubtype="0" fill="hold" nodeType="clickEffect">
                                  <p:stCondLst>
                                    <p:cond delay="0"/>
                                  </p:stCondLst>
                                  <p:childTnLst>
                                    <p:set>
                                      <p:cBhvr>
                                        <p:cTn id="65" dur="1" fill="hold">
                                          <p:stCondLst>
                                            <p:cond delay="0"/>
                                          </p:stCondLst>
                                        </p:cTn>
                                        <p:tgtEl>
                                          <p:spTgt spid="16"/>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64" presetClass="path" presetSubtype="0" accel="50000" decel="50000" fill="hold" nodeType="clickEffect">
                                  <p:stCondLst>
                                    <p:cond delay="0"/>
                                  </p:stCondLst>
                                  <p:childTnLst>
                                    <p:animMotion origin="layout" path="M 0.00156 -0.00046 L 0.00156 -0.04815 " pathEditMode="relative" rAng="0" ptsTypes="AA">
                                      <p:cBhvr>
                                        <p:cTn id="71" dur="2000" fill="hold"/>
                                        <p:tgtEl>
                                          <p:spTgt spid="15"/>
                                        </p:tgtEl>
                                        <p:attrNameLst>
                                          <p:attrName>ppt_x</p:attrName>
                                          <p:attrName>ppt_y</p:attrName>
                                        </p:attrNameLst>
                                      </p:cBhvr>
                                      <p:rCtr x="0" y="-2384"/>
                                    </p:animMotion>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xit" presetSubtype="0" fill="hold" nodeType="clickEffect">
                                  <p:stCondLst>
                                    <p:cond delay="0"/>
                                  </p:stCondLst>
                                  <p:childTnLst>
                                    <p:set>
                                      <p:cBhvr>
                                        <p:cTn id="75" dur="1" fill="hold">
                                          <p:stCondLst>
                                            <p:cond delay="0"/>
                                          </p:stCondLst>
                                        </p:cTn>
                                        <p:tgtEl>
                                          <p:spTgt spid="15"/>
                                        </p:tgtEl>
                                        <p:attrNameLst>
                                          <p:attrName>style.visibility</p:attrName>
                                        </p:attrNameLst>
                                      </p:cBhvr>
                                      <p:to>
                                        <p:strVal val="hidden"/>
                                      </p:to>
                                    </p:set>
                                  </p:childTnLst>
                                </p:cTn>
                              </p:par>
                              <p:par>
                                <p:cTn id="76" presetID="22" presetClass="entr" presetSubtype="1" fill="hold" nodeType="with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p:bldP spid="112645" grpId="1"/>
      <p:bldP spid="112644" grpId="0"/>
      <p:bldP spid="112644" grpId="1"/>
      <p:bldP spid="112814" grpId="0"/>
      <p:bldP spid="112647" grpId="0"/>
      <p:bldP spid="11264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idx="4294967295"/>
          </p:nvPr>
        </p:nvSpPr>
        <p:spPr>
          <a:xfrm>
            <a:off x="544286" y="228600"/>
            <a:ext cx="7772400" cy="1143000"/>
          </a:xfrm>
        </p:spPr>
        <p:txBody>
          <a:bodyPr/>
          <a:lstStyle/>
          <a:p>
            <a:pPr eaLnBrk="1" hangingPunct="1"/>
            <a:r>
              <a:rPr lang="en-US" altLang="en-US" dirty="0">
                <a:ea typeface="ＭＳ Ｐゴシック" charset="-128"/>
              </a:rPr>
              <a:t>Chapter 1: Roadmap</a:t>
            </a:r>
          </a:p>
        </p:txBody>
      </p:sp>
      <p:sp>
        <p:nvSpPr>
          <p:cNvPr id="19460" name="Rectangle 3"/>
          <p:cNvSpPr>
            <a:spLocks noGrp="1" noChangeArrowheads="1"/>
          </p:cNvSpPr>
          <p:nvPr>
            <p:ph type="body" idx="4294967295"/>
          </p:nvPr>
        </p:nvSpPr>
        <p:spPr>
          <a:xfrm>
            <a:off x="936625" y="1406525"/>
            <a:ext cx="8207375" cy="4648200"/>
          </a:xfrm>
        </p:spPr>
        <p:txBody>
          <a:bodyPr/>
          <a:lstStyle/>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What is the Internet?</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Network edge</a:t>
            </a:r>
          </a:p>
          <a:p>
            <a:pPr lvl="1" eaLnBrk="1" hangingPunct="1">
              <a:buFont typeface="Wingdings" charset="2"/>
              <a:buChar char="ü"/>
            </a:pPr>
            <a:r>
              <a:rPr lang="en-US" altLang="en-US" sz="2800" dirty="0">
                <a:solidFill>
                  <a:srgbClr val="CC0000"/>
                </a:solidFill>
                <a:latin typeface="Calibri Light" charset="0"/>
                <a:ea typeface="Calibri Light" charset="0"/>
                <a:cs typeface="Calibri Light" charset="0"/>
              </a:rPr>
              <a:t>Network core</a:t>
            </a:r>
          </a:p>
          <a:p>
            <a:pPr lvl="1" eaLnBrk="1" hangingPunct="1">
              <a:buFont typeface="Wingdings" charset="2"/>
              <a:buChar char="q"/>
            </a:pPr>
            <a:r>
              <a:rPr lang="en-US" altLang="en-US" sz="2800" dirty="0">
                <a:solidFill>
                  <a:srgbClr val="CC0000"/>
                </a:solidFill>
                <a:latin typeface="Calibri Light" charset="0"/>
                <a:ea typeface="Calibri Light" charset="0"/>
                <a:cs typeface="Calibri Light" charset="0"/>
              </a:rPr>
              <a:t>Delay, Loss, Throughput in networks</a:t>
            </a:r>
          </a:p>
          <a:p>
            <a:pPr lvl="1" eaLnBrk="1" hangingPunct="1">
              <a:buFont typeface="Wingdings" charset="2"/>
              <a:buChar char="q"/>
            </a:pPr>
            <a:r>
              <a:rPr lang="en-US" altLang="en-US" sz="2800" dirty="0">
                <a:latin typeface="Calibri Light" charset="0"/>
                <a:ea typeface="Calibri Light" charset="0"/>
                <a:cs typeface="Calibri Light" charset="0"/>
              </a:rPr>
              <a:t>Protocol layers, service models</a:t>
            </a:r>
          </a:p>
          <a:p>
            <a:pPr lvl="1" eaLnBrk="1" hangingPunct="1">
              <a:buFont typeface="Wingdings" charset="2"/>
              <a:buChar char="q"/>
            </a:pPr>
            <a:r>
              <a:rPr lang="en-US" altLang="en-US" sz="2800" dirty="0">
                <a:latin typeface="Calibri Light" charset="0"/>
                <a:ea typeface="Calibri Light" charset="0"/>
                <a:cs typeface="Calibri Light" charset="0"/>
              </a:rPr>
              <a:t>History</a:t>
            </a:r>
          </a:p>
          <a:p>
            <a:pPr eaLnBrk="1" hangingPunct="1">
              <a:buFont typeface="Wingdings" charset="2"/>
              <a:buChar char="q"/>
            </a:pPr>
            <a:endParaRPr lang="en-US" altLang="en-US" dirty="0">
              <a:latin typeface="Calibri Light" charset="0"/>
              <a:ea typeface="Calibri Light" charset="0"/>
              <a:cs typeface="Calibri Light" charset="0"/>
            </a:endParaRPr>
          </a:p>
        </p:txBody>
      </p:sp>
    </p:spTree>
    <p:extLst>
      <p:ext uri="{BB962C8B-B14F-4D97-AF65-F5344CB8AC3E}">
        <p14:creationId xmlns:p14="http://schemas.microsoft.com/office/powerpoint/2010/main" val="598571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7">
            <a:extLst>
              <a:ext uri="{FF2B5EF4-FFF2-40B4-BE49-F238E27FC236}">
                <a16:creationId xmlns:a16="http://schemas.microsoft.com/office/drawing/2014/main" id="{16580F9E-B5AB-E049-9458-8B3B4A193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628775"/>
            <a:ext cx="47117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435" name="Rectangle 2">
            <a:extLst>
              <a:ext uri="{FF2B5EF4-FFF2-40B4-BE49-F238E27FC236}">
                <a16:creationId xmlns:a16="http://schemas.microsoft.com/office/drawing/2014/main" id="{004E6EFD-EC34-ED43-A983-176803C7251B}"/>
              </a:ext>
            </a:extLst>
          </p:cNvPr>
          <p:cNvSpPr>
            <a:spLocks noGrp="1" noChangeArrowheads="1"/>
          </p:cNvSpPr>
          <p:nvPr>
            <p:ph type="title"/>
          </p:nvPr>
        </p:nvSpPr>
        <p:spPr/>
        <p:txBody>
          <a:bodyPr/>
          <a:lstStyle/>
          <a:p>
            <a:pPr eaLnBrk="1" hangingPunct="1"/>
            <a:r>
              <a:rPr lang="en-US" altLang="en-US"/>
              <a:t>Network Architecture</a:t>
            </a:r>
            <a:endParaRPr lang="en-GB" altLang="en-US"/>
          </a:p>
        </p:txBody>
      </p:sp>
      <p:sp>
        <p:nvSpPr>
          <p:cNvPr id="18436" name="Text Box 8">
            <a:extLst>
              <a:ext uri="{FF2B5EF4-FFF2-40B4-BE49-F238E27FC236}">
                <a16:creationId xmlns:a16="http://schemas.microsoft.com/office/drawing/2014/main" id="{43A3F685-BB10-2C4C-B1D2-9A488C3DA73C}"/>
              </a:ext>
            </a:extLst>
          </p:cNvPr>
          <p:cNvSpPr txBox="1">
            <a:spLocks noChangeArrowheads="1"/>
          </p:cNvSpPr>
          <p:nvPr/>
        </p:nvSpPr>
        <p:spPr bwMode="auto">
          <a:xfrm>
            <a:off x="2176463" y="4602163"/>
            <a:ext cx="444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a:solidFill>
                  <a:schemeClr val="tx1"/>
                </a:solidFill>
                <a:latin typeface="Arial Black" panose="020B0604020202020204" pitchFamily="34" charset="0"/>
              </a:defRPr>
            </a:lvl1pPr>
            <a:lvl2pPr marL="742950" indent="-285750" eaLnBrk="0" hangingPunct="0">
              <a:defRPr sz="3200">
                <a:solidFill>
                  <a:schemeClr val="tx1"/>
                </a:solidFill>
                <a:latin typeface="Arial Black" panose="020B0604020202020204" pitchFamily="34" charset="0"/>
              </a:defRPr>
            </a:lvl2pPr>
            <a:lvl3pPr marL="1143000" indent="-228600" eaLnBrk="0" hangingPunct="0">
              <a:defRPr sz="3200">
                <a:solidFill>
                  <a:schemeClr val="tx1"/>
                </a:solidFill>
                <a:latin typeface="Arial Black" panose="020B0604020202020204" pitchFamily="34" charset="0"/>
              </a:defRPr>
            </a:lvl3pPr>
            <a:lvl4pPr marL="1600200" indent="-228600" eaLnBrk="0" hangingPunct="0">
              <a:defRPr sz="3200">
                <a:solidFill>
                  <a:schemeClr val="tx1"/>
                </a:solidFill>
                <a:latin typeface="Arial Black" panose="020B0604020202020204" pitchFamily="34" charset="0"/>
              </a:defRPr>
            </a:lvl4pPr>
            <a:lvl5pPr marL="2057400" indent="-228600" eaLnBrk="0" hangingPunct="0">
              <a:defRPr sz="3200">
                <a:solidFill>
                  <a:schemeClr val="tx1"/>
                </a:solidFill>
                <a:latin typeface="Arial Black" panose="020B0604020202020204" pitchFamily="34" charset="0"/>
              </a:defRPr>
            </a:lvl5pPr>
            <a:lvl6pPr marL="2514600" indent="-228600" eaLnBrk="0" fontAlgn="base" hangingPunct="0">
              <a:spcBef>
                <a:spcPct val="0"/>
              </a:spcBef>
              <a:spcAft>
                <a:spcPct val="0"/>
              </a:spcAft>
              <a:defRPr sz="3200">
                <a:solidFill>
                  <a:schemeClr val="tx1"/>
                </a:solidFill>
                <a:latin typeface="Arial Black" panose="020B0604020202020204" pitchFamily="34" charset="0"/>
              </a:defRPr>
            </a:lvl6pPr>
            <a:lvl7pPr marL="2971800" indent="-228600" eaLnBrk="0" fontAlgn="base" hangingPunct="0">
              <a:spcBef>
                <a:spcPct val="0"/>
              </a:spcBef>
              <a:spcAft>
                <a:spcPct val="0"/>
              </a:spcAft>
              <a:defRPr sz="3200">
                <a:solidFill>
                  <a:schemeClr val="tx1"/>
                </a:solidFill>
                <a:latin typeface="Arial Black" panose="020B0604020202020204" pitchFamily="34" charset="0"/>
              </a:defRPr>
            </a:lvl7pPr>
            <a:lvl8pPr marL="3429000" indent="-228600" eaLnBrk="0" fontAlgn="base" hangingPunct="0">
              <a:spcBef>
                <a:spcPct val="0"/>
              </a:spcBef>
              <a:spcAft>
                <a:spcPct val="0"/>
              </a:spcAft>
              <a:defRPr sz="3200">
                <a:solidFill>
                  <a:schemeClr val="tx1"/>
                </a:solidFill>
                <a:latin typeface="Arial Black" panose="020B0604020202020204" pitchFamily="34" charset="0"/>
              </a:defRPr>
            </a:lvl8pPr>
            <a:lvl9pPr marL="3886200" indent="-228600"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rPr>
              <a:t>Example of a layered network system</a:t>
            </a:r>
            <a:endParaRPr kumimoji="0" lang="en-GB"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0271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62">
            <a:extLst>
              <a:ext uri="{FF2B5EF4-FFF2-40B4-BE49-F238E27FC236}">
                <a16:creationId xmlns:a16="http://schemas.microsoft.com/office/drawing/2014/main" id="{E2DD5F2E-EF4F-2243-AB5E-AB44A0B9E0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989138"/>
            <a:ext cx="3527425"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8675" name="Rectangle 2">
            <a:extLst>
              <a:ext uri="{FF2B5EF4-FFF2-40B4-BE49-F238E27FC236}">
                <a16:creationId xmlns:a16="http://schemas.microsoft.com/office/drawing/2014/main" id="{ACD7CBEA-A3F7-7A45-B55D-CCBD9CA6641A}"/>
              </a:ext>
            </a:extLst>
          </p:cNvPr>
          <p:cNvSpPr>
            <a:spLocks noGrp="1" noChangeArrowheads="1"/>
          </p:cNvSpPr>
          <p:nvPr>
            <p:ph type="title"/>
          </p:nvPr>
        </p:nvSpPr>
        <p:spPr/>
        <p:txBody>
          <a:bodyPr/>
          <a:lstStyle/>
          <a:p>
            <a:pPr eaLnBrk="1" hangingPunct="1"/>
            <a:r>
              <a:rPr lang="en-US" altLang="en-US"/>
              <a:t>Internet Architecture</a:t>
            </a:r>
            <a:endParaRPr lang="en-GB" altLang="en-US"/>
          </a:p>
        </p:txBody>
      </p:sp>
      <p:sp>
        <p:nvSpPr>
          <p:cNvPr id="28676" name="Text Box 8">
            <a:extLst>
              <a:ext uri="{FF2B5EF4-FFF2-40B4-BE49-F238E27FC236}">
                <a16:creationId xmlns:a16="http://schemas.microsoft.com/office/drawing/2014/main" id="{53234918-871A-3B44-B24C-C5645D3D2EF1}"/>
              </a:ext>
            </a:extLst>
          </p:cNvPr>
          <p:cNvSpPr txBox="1">
            <a:spLocks noChangeArrowheads="1"/>
          </p:cNvSpPr>
          <p:nvPr/>
        </p:nvSpPr>
        <p:spPr bwMode="auto">
          <a:xfrm>
            <a:off x="900113" y="4797425"/>
            <a:ext cx="284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200">
                <a:solidFill>
                  <a:schemeClr val="tx1"/>
                </a:solidFill>
                <a:latin typeface="Arial Black" panose="020B0604020202020204" pitchFamily="34" charset="0"/>
              </a:defRPr>
            </a:lvl1pPr>
            <a:lvl2pPr marL="742950" indent="-285750" eaLnBrk="0" hangingPunct="0">
              <a:defRPr sz="3200">
                <a:solidFill>
                  <a:schemeClr val="tx1"/>
                </a:solidFill>
                <a:latin typeface="Arial Black" panose="020B0604020202020204" pitchFamily="34" charset="0"/>
              </a:defRPr>
            </a:lvl2pPr>
            <a:lvl3pPr marL="1143000" indent="-228600" eaLnBrk="0" hangingPunct="0">
              <a:defRPr sz="3200">
                <a:solidFill>
                  <a:schemeClr val="tx1"/>
                </a:solidFill>
                <a:latin typeface="Arial Black" panose="020B0604020202020204" pitchFamily="34" charset="0"/>
              </a:defRPr>
            </a:lvl3pPr>
            <a:lvl4pPr marL="1600200" indent="-228600" eaLnBrk="0" hangingPunct="0">
              <a:defRPr sz="3200">
                <a:solidFill>
                  <a:schemeClr val="tx1"/>
                </a:solidFill>
                <a:latin typeface="Arial Black" panose="020B0604020202020204" pitchFamily="34" charset="0"/>
              </a:defRPr>
            </a:lvl4pPr>
            <a:lvl5pPr marL="2057400" indent="-228600" eaLnBrk="0" hangingPunct="0">
              <a:defRPr sz="3200">
                <a:solidFill>
                  <a:schemeClr val="tx1"/>
                </a:solidFill>
                <a:latin typeface="Arial Black" panose="020B0604020202020204" pitchFamily="34" charset="0"/>
              </a:defRPr>
            </a:lvl5pPr>
            <a:lvl6pPr marL="2514600" indent="-228600" eaLnBrk="0" fontAlgn="base" hangingPunct="0">
              <a:spcBef>
                <a:spcPct val="0"/>
              </a:spcBef>
              <a:spcAft>
                <a:spcPct val="0"/>
              </a:spcAft>
              <a:defRPr sz="3200">
                <a:solidFill>
                  <a:schemeClr val="tx1"/>
                </a:solidFill>
                <a:latin typeface="Arial Black" panose="020B0604020202020204" pitchFamily="34" charset="0"/>
              </a:defRPr>
            </a:lvl6pPr>
            <a:lvl7pPr marL="2971800" indent="-228600" eaLnBrk="0" fontAlgn="base" hangingPunct="0">
              <a:spcBef>
                <a:spcPct val="0"/>
              </a:spcBef>
              <a:spcAft>
                <a:spcPct val="0"/>
              </a:spcAft>
              <a:defRPr sz="3200">
                <a:solidFill>
                  <a:schemeClr val="tx1"/>
                </a:solidFill>
                <a:latin typeface="Arial Black" panose="020B0604020202020204" pitchFamily="34" charset="0"/>
              </a:defRPr>
            </a:lvl7pPr>
            <a:lvl8pPr marL="3429000" indent="-228600" eaLnBrk="0" fontAlgn="base" hangingPunct="0">
              <a:spcBef>
                <a:spcPct val="0"/>
              </a:spcBef>
              <a:spcAft>
                <a:spcPct val="0"/>
              </a:spcAft>
              <a:defRPr sz="3200">
                <a:solidFill>
                  <a:schemeClr val="tx1"/>
                </a:solidFill>
                <a:latin typeface="Arial Black" panose="020B0604020202020204" pitchFamily="34" charset="0"/>
              </a:defRPr>
            </a:lvl8pPr>
            <a:lvl9pPr marL="3886200" indent="-228600" eaLnBrk="0" fontAlgn="base" hangingPunct="0">
              <a:spcBef>
                <a:spcPct val="0"/>
              </a:spcBef>
              <a:spcAft>
                <a:spcPct val="0"/>
              </a:spcAft>
              <a:defRPr sz="3200">
                <a:solidFill>
                  <a:schemeClr val="tx1"/>
                </a:solidFill>
                <a:latin typeface="Arial Black" panose="020B0604020202020204" pitchFamily="34" charset="0"/>
              </a:defRPr>
            </a:lvl9pPr>
          </a:lstStyle>
          <a:p>
            <a:pPr marL="0" marR="0" lvl="0" indent="0" algn="l"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rPr>
              <a:t>Internet Protocol Graph</a:t>
            </a:r>
            <a:endParaRPr kumimoji="0" lang="en-GB" altLang="en-US" sz="2000" b="0" i="0" u="none" strike="noStrike" kern="1200" cap="none" spc="0" normalizeH="0" baseline="0" noProof="0">
              <a:ln>
                <a:noFill/>
              </a:ln>
              <a:solidFill>
                <a:srgbClr val="003399"/>
              </a:solidFill>
              <a:effectLst/>
              <a:uLnTx/>
              <a:uFillTx/>
              <a:latin typeface="Arial" panose="020B0604020202020204" pitchFamily="34" charset="0"/>
              <a:ea typeface="+mn-ea"/>
              <a:cs typeface="+mn-cs"/>
            </a:endParaRPr>
          </a:p>
        </p:txBody>
      </p:sp>
      <p:sp>
        <p:nvSpPr>
          <p:cNvPr id="63" name="Text Box 8">
            <a:extLst>
              <a:ext uri="{FF2B5EF4-FFF2-40B4-BE49-F238E27FC236}">
                <a16:creationId xmlns:a16="http://schemas.microsoft.com/office/drawing/2014/main" id="{1CC97AAD-5ABB-B940-A792-2687ED021666}"/>
              </a:ext>
            </a:extLst>
          </p:cNvPr>
          <p:cNvSpPr txBox="1">
            <a:spLocks noChangeArrowheads="1"/>
          </p:cNvSpPr>
          <p:nvPr/>
        </p:nvSpPr>
        <p:spPr bwMode="auto">
          <a:xfrm>
            <a:off x="5364163" y="4149725"/>
            <a:ext cx="3455987" cy="2000250"/>
          </a:xfrm>
          <a:prstGeom prst="rect">
            <a:avLst/>
          </a:prstGeom>
          <a:noFill/>
          <a:ln w="9525" algn="ctr">
            <a:noFill/>
            <a:miter lim="800000"/>
            <a:headEnd/>
            <a:tailEnd/>
          </a:ln>
        </p:spPr>
        <p:txBody>
          <a:bodyPr>
            <a:spAutoFit/>
          </a:bodyPr>
          <a:lstStyle/>
          <a:p>
            <a:pPr marL="0" marR="0" lvl="0" indent="0" algn="l" defTabSz="457200" rtl="0" eaLnBrk="1" fontAlgn="auto" latinLnBrk="0" hangingPunct="1">
              <a:lnSpc>
                <a:spcPct val="100000"/>
              </a:lnSpc>
              <a:spcBef>
                <a:spcPct val="20000"/>
              </a:spcBef>
              <a:spcAft>
                <a:spcPts val="0"/>
              </a:spcAft>
              <a:buClr>
                <a:prstClr val="black"/>
              </a:buClr>
              <a:buSzPct val="60000"/>
              <a:buFont typeface="Wingdings" pitchFamily="2" charset="2"/>
              <a:buNone/>
              <a:tabLst/>
              <a:defRPr/>
            </a:pPr>
            <a:r>
              <a:rPr kumimoji="0" lang="en-US" sz="2000" b="0" i="0" u="none" strike="noStrike" kern="1200" cap="none" spc="0" normalizeH="0" baseline="0" noProof="0" dirty="0">
                <a:ln>
                  <a:noFill/>
                </a:ln>
                <a:solidFill>
                  <a:srgbClr val="003399"/>
                </a:solidFill>
                <a:effectLst/>
                <a:uLnTx/>
                <a:uFillTx/>
                <a:latin typeface="Calibri Light" panose="020F0302020204030204"/>
                <a:ea typeface="+mn-ea"/>
                <a:cs typeface="+mn-cs"/>
              </a:rPr>
              <a:t>Alternative view of the Internet architecture. The “Network” layer shown here is sometimes referred to as the “sub-network” or “link” layer.</a:t>
            </a:r>
            <a:endParaRPr kumimoji="0" lang="en-GB" sz="2000" b="0" i="0" u="none" strike="noStrike" kern="1200" cap="none" spc="0" normalizeH="0" baseline="0" noProof="0" dirty="0">
              <a:ln>
                <a:noFill/>
              </a:ln>
              <a:solidFill>
                <a:srgbClr val="003399"/>
              </a:solidFill>
              <a:effectLst/>
              <a:uLnTx/>
              <a:uFillTx/>
              <a:latin typeface="Calibri Light" panose="020F0302020204030204"/>
              <a:ea typeface="+mn-ea"/>
              <a:cs typeface="+mn-cs"/>
            </a:endParaRPr>
          </a:p>
        </p:txBody>
      </p:sp>
      <p:pic>
        <p:nvPicPr>
          <p:cNvPr id="28678" name="Picture 6" descr="f01-14-9780123850591 copy">
            <a:extLst>
              <a:ext uri="{FF2B5EF4-FFF2-40B4-BE49-F238E27FC236}">
                <a16:creationId xmlns:a16="http://schemas.microsoft.com/office/drawing/2014/main" id="{05EFF73B-AC03-0641-93DA-96F86EAD8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84313"/>
            <a:ext cx="41751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046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f01-13-9780123850591 copy">
            <a:extLst>
              <a:ext uri="{FF2B5EF4-FFF2-40B4-BE49-F238E27FC236}">
                <a16:creationId xmlns:a16="http://schemas.microsoft.com/office/drawing/2014/main" id="{4CA29E35-BEF7-4F47-B117-1D9C644CC7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422"/>
          <a:stretch/>
        </p:blipFill>
        <p:spPr bwMode="auto">
          <a:xfrm>
            <a:off x="3771124" y="1631220"/>
            <a:ext cx="1601752" cy="569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CF2ED3C-E370-6C46-9C5C-043C17F69215}"/>
              </a:ext>
            </a:extLst>
          </p:cNvPr>
          <p:cNvSpPr txBox="1">
            <a:spLocks noChangeArrowheads="1"/>
          </p:cNvSpPr>
          <p:nvPr/>
        </p:nvSpPr>
        <p:spPr>
          <a:xfrm>
            <a:off x="0" y="115888"/>
            <a:ext cx="8893175" cy="7016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This course: Top-Down or Bottom-up?</a:t>
            </a:r>
            <a:endParaRPr kumimoji="0" lang="en-GB"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7" name="Group 6">
            <a:extLst>
              <a:ext uri="{FF2B5EF4-FFF2-40B4-BE49-F238E27FC236}">
                <a16:creationId xmlns:a16="http://schemas.microsoft.com/office/drawing/2014/main" id="{30B58FD8-F91F-6242-B349-8D6DEBD2B145}"/>
              </a:ext>
            </a:extLst>
          </p:cNvPr>
          <p:cNvGrpSpPr/>
          <p:nvPr/>
        </p:nvGrpSpPr>
        <p:grpSpPr>
          <a:xfrm>
            <a:off x="1335449" y="4718353"/>
            <a:ext cx="2294016" cy="523220"/>
            <a:chOff x="1335449" y="4718353"/>
            <a:chExt cx="2294016" cy="523220"/>
          </a:xfrm>
        </p:grpSpPr>
        <p:cxnSp>
          <p:nvCxnSpPr>
            <p:cNvPr id="5" name="Straight Arrow Connector 4">
              <a:extLst>
                <a:ext uri="{FF2B5EF4-FFF2-40B4-BE49-F238E27FC236}">
                  <a16:creationId xmlns:a16="http://schemas.microsoft.com/office/drawing/2014/main" id="{0C233452-39B2-274E-A6C8-4C03219A0D2A}"/>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62DB87-BC99-8D4B-B6CB-97A22F0E2F48}"/>
                </a:ext>
              </a:extLst>
            </p:cNvPr>
            <p:cNvSpPr txBox="1"/>
            <p:nvPr/>
          </p:nvSpPr>
          <p:spPr>
            <a:xfrm>
              <a:off x="1335449" y="4718353"/>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grpSp>
        <p:nvGrpSpPr>
          <p:cNvPr id="8" name="Group 7">
            <a:extLst>
              <a:ext uri="{FF2B5EF4-FFF2-40B4-BE49-F238E27FC236}">
                <a16:creationId xmlns:a16="http://schemas.microsoft.com/office/drawing/2014/main" id="{C5CA1700-C06F-DD43-9590-DA2D61DA92BC}"/>
              </a:ext>
            </a:extLst>
          </p:cNvPr>
          <p:cNvGrpSpPr/>
          <p:nvPr/>
        </p:nvGrpSpPr>
        <p:grpSpPr>
          <a:xfrm>
            <a:off x="1335449" y="4064328"/>
            <a:ext cx="2294016" cy="523220"/>
            <a:chOff x="1335449" y="4718353"/>
            <a:chExt cx="2294016" cy="523220"/>
          </a:xfrm>
        </p:grpSpPr>
        <p:cxnSp>
          <p:nvCxnSpPr>
            <p:cNvPr id="9" name="Straight Arrow Connector 8">
              <a:extLst>
                <a:ext uri="{FF2B5EF4-FFF2-40B4-BE49-F238E27FC236}">
                  <a16:creationId xmlns:a16="http://schemas.microsoft.com/office/drawing/2014/main" id="{D5AA49DF-A9DB-7A4B-9F40-F9A03E04C60C}"/>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84A6CBC-C2ED-F547-BD43-8C59C6CDB3B9}"/>
                </a:ext>
              </a:extLst>
            </p:cNvPr>
            <p:cNvSpPr txBox="1"/>
            <p:nvPr/>
          </p:nvSpPr>
          <p:spPr>
            <a:xfrm>
              <a:off x="1335449" y="4718353"/>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grpSp>
        <p:nvGrpSpPr>
          <p:cNvPr id="11" name="Group 10">
            <a:extLst>
              <a:ext uri="{FF2B5EF4-FFF2-40B4-BE49-F238E27FC236}">
                <a16:creationId xmlns:a16="http://schemas.microsoft.com/office/drawing/2014/main" id="{EDDDFED7-57CE-E046-BA70-91887C4AE5E5}"/>
              </a:ext>
            </a:extLst>
          </p:cNvPr>
          <p:cNvGrpSpPr/>
          <p:nvPr/>
        </p:nvGrpSpPr>
        <p:grpSpPr>
          <a:xfrm>
            <a:off x="1406279" y="2244738"/>
            <a:ext cx="2294016" cy="523220"/>
            <a:chOff x="1335449" y="4718353"/>
            <a:chExt cx="2294016" cy="523220"/>
          </a:xfrm>
        </p:grpSpPr>
        <p:cxnSp>
          <p:nvCxnSpPr>
            <p:cNvPr id="12" name="Straight Arrow Connector 11">
              <a:extLst>
                <a:ext uri="{FF2B5EF4-FFF2-40B4-BE49-F238E27FC236}">
                  <a16:creationId xmlns:a16="http://schemas.microsoft.com/office/drawing/2014/main" id="{672DD8D7-CC84-1A49-9CB0-4A95F33D4E0B}"/>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91A7F72-8721-3E40-BFBB-472F1C75451C}"/>
                </a:ext>
              </a:extLst>
            </p:cNvPr>
            <p:cNvSpPr txBox="1"/>
            <p:nvPr/>
          </p:nvSpPr>
          <p:spPr>
            <a:xfrm>
              <a:off x="1335449" y="4718353"/>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grpSp>
      <p:grpSp>
        <p:nvGrpSpPr>
          <p:cNvPr id="14" name="Group 13">
            <a:extLst>
              <a:ext uri="{FF2B5EF4-FFF2-40B4-BE49-F238E27FC236}">
                <a16:creationId xmlns:a16="http://schemas.microsoft.com/office/drawing/2014/main" id="{5B9B54D9-3AE0-1447-BB81-8D4A2C6BFC16}"/>
              </a:ext>
            </a:extLst>
          </p:cNvPr>
          <p:cNvGrpSpPr/>
          <p:nvPr/>
        </p:nvGrpSpPr>
        <p:grpSpPr>
          <a:xfrm>
            <a:off x="1328416" y="5623482"/>
            <a:ext cx="2294016" cy="523220"/>
            <a:chOff x="1335449" y="4901234"/>
            <a:chExt cx="2294016" cy="523220"/>
          </a:xfrm>
        </p:grpSpPr>
        <p:cxnSp>
          <p:nvCxnSpPr>
            <p:cNvPr id="15" name="Straight Arrow Connector 14">
              <a:extLst>
                <a:ext uri="{FF2B5EF4-FFF2-40B4-BE49-F238E27FC236}">
                  <a16:creationId xmlns:a16="http://schemas.microsoft.com/office/drawing/2014/main" id="{84AE8458-8F8E-3D49-83CD-71638329ABF7}"/>
                </a:ext>
              </a:extLst>
            </p:cNvPr>
            <p:cNvCxnSpPr/>
            <p:nvPr/>
          </p:nvCxnSpPr>
          <p:spPr>
            <a:xfrm>
              <a:off x="1983545" y="4979963"/>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CF6199-768E-DA4B-8A69-E7DCA2313606}"/>
                </a:ext>
              </a:extLst>
            </p:cNvPr>
            <p:cNvSpPr txBox="1"/>
            <p:nvPr/>
          </p:nvSpPr>
          <p:spPr>
            <a:xfrm>
              <a:off x="1335449" y="4901234"/>
              <a:ext cx="73152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17" name="Straight Arrow Connector 16">
              <a:extLst>
                <a:ext uri="{FF2B5EF4-FFF2-40B4-BE49-F238E27FC236}">
                  <a16:creationId xmlns:a16="http://schemas.microsoft.com/office/drawing/2014/main" id="{E4160382-EF04-1344-8A9D-124B357E731D}"/>
                </a:ext>
              </a:extLst>
            </p:cNvPr>
            <p:cNvCxnSpPr/>
            <p:nvPr/>
          </p:nvCxnSpPr>
          <p:spPr>
            <a:xfrm>
              <a:off x="1983545" y="5343379"/>
              <a:ext cx="16459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15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4DD154-9E3D-9D44-B614-3AA91015C6FC}"/>
              </a:ext>
            </a:extLst>
          </p:cNvPr>
          <p:cNvSpPr txBox="1"/>
          <p:nvPr/>
        </p:nvSpPr>
        <p:spPr>
          <a:xfrm>
            <a:off x="1405466" y="3075057"/>
            <a:ext cx="6333067" cy="707886"/>
          </a:xfrm>
          <a:prstGeom prst="rect">
            <a:avLst/>
          </a:prstGeom>
          <a:noFill/>
        </p:spPr>
        <p:txBody>
          <a:bodyPr wrap="square" rtlCol="0">
            <a:spAutoFit/>
          </a:bodyPr>
          <a:lstStyle/>
          <a:p>
            <a:pPr algn="ctr"/>
            <a:r>
              <a:rPr lang="en-US" sz="4000" dirty="0">
                <a:solidFill>
                  <a:srgbClr val="C00000"/>
                </a:solidFill>
              </a:rPr>
              <a:t>Internetworking</a:t>
            </a:r>
          </a:p>
        </p:txBody>
      </p:sp>
    </p:spTree>
    <p:extLst>
      <p:ext uri="{BB962C8B-B14F-4D97-AF65-F5344CB8AC3E}">
        <p14:creationId xmlns:p14="http://schemas.microsoft.com/office/powerpoint/2010/main" val="3991172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C7745-9934-0A40-9435-F2D7AE966428}"/>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pic>
        <p:nvPicPr>
          <p:cNvPr id="3" name="Picture 2">
            <a:extLst>
              <a:ext uri="{FF2B5EF4-FFF2-40B4-BE49-F238E27FC236}">
                <a16:creationId xmlns:a16="http://schemas.microsoft.com/office/drawing/2014/main" id="{7E7CB93C-EFAF-2F42-B9A0-A82695F464D2}"/>
              </a:ext>
            </a:extLst>
          </p:cNvPr>
          <p:cNvPicPr>
            <a:picLocks noChangeAspect="1"/>
          </p:cNvPicPr>
          <p:nvPr/>
        </p:nvPicPr>
        <p:blipFill>
          <a:blip r:embed="rId2"/>
          <a:stretch>
            <a:fillRect/>
          </a:stretch>
        </p:blipFill>
        <p:spPr>
          <a:xfrm>
            <a:off x="0" y="584775"/>
            <a:ext cx="5963485" cy="5152516"/>
          </a:xfrm>
          <a:prstGeom prst="rect">
            <a:avLst/>
          </a:prstGeom>
        </p:spPr>
      </p:pic>
      <p:sp>
        <p:nvSpPr>
          <p:cNvPr id="4" name="TextBox 3">
            <a:extLst>
              <a:ext uri="{FF2B5EF4-FFF2-40B4-BE49-F238E27FC236}">
                <a16:creationId xmlns:a16="http://schemas.microsoft.com/office/drawing/2014/main" id="{508BFF92-9424-0246-B51A-96D90FC11095}"/>
              </a:ext>
            </a:extLst>
          </p:cNvPr>
          <p:cNvSpPr txBox="1"/>
          <p:nvPr/>
        </p:nvSpPr>
        <p:spPr>
          <a:xfrm>
            <a:off x="4572000" y="2550695"/>
            <a:ext cx="4572000" cy="4154984"/>
          </a:xfrm>
          <a:prstGeom prst="rect">
            <a:avLst/>
          </a:prstGeom>
          <a:solidFill>
            <a:schemeClr val="bg1"/>
          </a:solidFill>
        </p:spPr>
        <p:txBody>
          <a:bodyPr wrap="square" rtlCol="0">
            <a:spAutoFit/>
          </a:bodyPr>
          <a:lstStyle/>
          <a:p>
            <a:r>
              <a:rPr lang="en-US" sz="2400" dirty="0"/>
              <a:t>1. Addressing</a:t>
            </a:r>
          </a:p>
          <a:p>
            <a:r>
              <a:rPr lang="en-US" sz="2400" dirty="0"/>
              <a:t>– Unique identifier for global addressing </a:t>
            </a:r>
          </a:p>
          <a:p>
            <a:r>
              <a:rPr lang="en-US" sz="2400" dirty="0"/>
              <a:t>– Link name for neighbors </a:t>
            </a:r>
          </a:p>
          <a:p>
            <a:pPr marL="342900" indent="-342900">
              <a:buAutoNum type="arabicPeriod"/>
            </a:pPr>
            <a:endParaRPr lang="en-US" sz="2400" dirty="0"/>
          </a:p>
          <a:p>
            <a:r>
              <a:rPr lang="en-US" sz="2400" dirty="0"/>
              <a:t>2. Forwarding</a:t>
            </a:r>
          </a:p>
          <a:p>
            <a:r>
              <a:rPr lang="en-US" sz="2400" dirty="0"/>
              <a:t>-- Switching packets between links</a:t>
            </a:r>
          </a:p>
          <a:p>
            <a:endParaRPr lang="en-US" sz="2400" dirty="0"/>
          </a:p>
          <a:p>
            <a:r>
              <a:rPr lang="en-US" sz="2400" dirty="0"/>
              <a:t>3. Routing</a:t>
            </a:r>
          </a:p>
          <a:p>
            <a:r>
              <a:rPr lang="en-US" sz="2400" dirty="0"/>
              <a:t>-- Determining paths between hosts</a:t>
            </a:r>
          </a:p>
        </p:txBody>
      </p:sp>
    </p:spTree>
    <p:extLst>
      <p:ext uri="{BB962C8B-B14F-4D97-AF65-F5344CB8AC3E}">
        <p14:creationId xmlns:p14="http://schemas.microsoft.com/office/powerpoint/2010/main" val="350452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Oval 3"/>
          <p:cNvSpPr>
            <a:spLocks noChangeArrowheads="1"/>
          </p:cNvSpPr>
          <p:nvPr/>
        </p:nvSpPr>
        <p:spPr bwMode="auto">
          <a:xfrm>
            <a:off x="1520825" y="4203700"/>
            <a:ext cx="2941638" cy="1323975"/>
          </a:xfrm>
          <a:prstGeom prst="ellipse">
            <a:avLst/>
          </a:prstGeom>
          <a:solidFill>
            <a:schemeClr val="accent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80898" name="Straight Connector 10"/>
          <p:cNvCxnSpPr>
            <a:cxnSpLocks noChangeShapeType="1"/>
            <a:stCxn id="507" idx="7"/>
          </p:cNvCxnSpPr>
          <p:nvPr/>
        </p:nvCxnSpPr>
        <p:spPr bwMode="auto">
          <a:xfrm>
            <a:off x="2555875" y="4437063"/>
            <a:ext cx="969963" cy="682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899" name="Straight Connector 297"/>
          <p:cNvCxnSpPr>
            <a:cxnSpLocks noChangeShapeType="1"/>
          </p:cNvCxnSpPr>
          <p:nvPr/>
        </p:nvCxnSpPr>
        <p:spPr bwMode="auto">
          <a:xfrm>
            <a:off x="3059113" y="4724400"/>
            <a:ext cx="109537" cy="7937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0" name="Straight Connector 298"/>
          <p:cNvCxnSpPr>
            <a:cxnSpLocks noChangeShapeType="1"/>
          </p:cNvCxnSpPr>
          <p:nvPr/>
        </p:nvCxnSpPr>
        <p:spPr bwMode="auto">
          <a:xfrm flipV="1">
            <a:off x="2876550" y="4919663"/>
            <a:ext cx="222250" cy="444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1" name="Straight Connector 299"/>
          <p:cNvCxnSpPr>
            <a:cxnSpLocks noChangeShapeType="1"/>
          </p:cNvCxnSpPr>
          <p:nvPr/>
        </p:nvCxnSpPr>
        <p:spPr bwMode="auto">
          <a:xfrm flipV="1">
            <a:off x="2603500" y="4751388"/>
            <a:ext cx="177800" cy="1063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2" name="Straight Connector 300"/>
          <p:cNvCxnSpPr>
            <a:cxnSpLocks noChangeShapeType="1"/>
            <a:stCxn id="444" idx="6"/>
          </p:cNvCxnSpPr>
          <p:nvPr/>
        </p:nvCxnSpPr>
        <p:spPr bwMode="auto">
          <a:xfrm flipV="1">
            <a:off x="2317750" y="5038725"/>
            <a:ext cx="188913" cy="952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3" name="Straight Connector 301"/>
          <p:cNvCxnSpPr>
            <a:cxnSpLocks noChangeShapeType="1"/>
          </p:cNvCxnSpPr>
          <p:nvPr/>
        </p:nvCxnSpPr>
        <p:spPr bwMode="auto">
          <a:xfrm flipV="1">
            <a:off x="3073400" y="4967288"/>
            <a:ext cx="231775" cy="24447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4" name="Straight Connector 302"/>
          <p:cNvCxnSpPr>
            <a:cxnSpLocks noChangeShapeType="1"/>
          </p:cNvCxnSpPr>
          <p:nvPr/>
        </p:nvCxnSpPr>
        <p:spPr bwMode="auto">
          <a:xfrm flipH="1" flipV="1">
            <a:off x="3524250" y="4954588"/>
            <a:ext cx="327025" cy="1190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5" name="Straight Connector 303"/>
          <p:cNvCxnSpPr>
            <a:cxnSpLocks noChangeShapeType="1"/>
          </p:cNvCxnSpPr>
          <p:nvPr/>
        </p:nvCxnSpPr>
        <p:spPr bwMode="auto">
          <a:xfrm flipV="1">
            <a:off x="3511550" y="4619625"/>
            <a:ext cx="260350" cy="1889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06" name="Straight Connector 304"/>
          <p:cNvCxnSpPr>
            <a:cxnSpLocks noChangeShapeType="1"/>
            <a:endCxn id="505" idx="7"/>
          </p:cNvCxnSpPr>
          <p:nvPr/>
        </p:nvCxnSpPr>
        <p:spPr bwMode="auto">
          <a:xfrm flipH="1" flipV="1">
            <a:off x="2557463" y="4494213"/>
            <a:ext cx="207962" cy="8413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sp>
        <p:nvSpPr>
          <p:cNvPr id="80907" name="TextBox 39958"/>
          <p:cNvSpPr txBox="1">
            <a:spLocks noChangeArrowheads="1"/>
          </p:cNvSpPr>
          <p:nvPr/>
        </p:nvSpPr>
        <p:spPr bwMode="auto">
          <a:xfrm>
            <a:off x="1655763" y="4533900"/>
            <a:ext cx="8921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i="1"/>
              <a:t>ISP C</a:t>
            </a:r>
          </a:p>
        </p:txBody>
      </p:sp>
      <p:grpSp>
        <p:nvGrpSpPr>
          <p:cNvPr id="80908" name="Group 347"/>
          <p:cNvGrpSpPr>
            <a:grpSpLocks/>
          </p:cNvGrpSpPr>
          <p:nvPr/>
        </p:nvGrpSpPr>
        <p:grpSpPr bwMode="auto">
          <a:xfrm>
            <a:off x="3532188" y="4419600"/>
            <a:ext cx="485775" cy="211138"/>
            <a:chOff x="1871277" y="1576300"/>
            <a:chExt cx="1128371" cy="437860"/>
          </a:xfrm>
        </p:grpSpPr>
        <p:sp>
          <p:nvSpPr>
            <p:cNvPr id="496" name="Oval 495"/>
            <p:cNvSpPr/>
            <p:nvPr/>
          </p:nvSpPr>
          <p:spPr bwMode="auto">
            <a:xfrm flipV="1">
              <a:off x="1874963" y="1694818"/>
              <a:ext cx="1124685"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97" name="Rectangle 496"/>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8" name="Oval 497"/>
            <p:cNvSpPr/>
            <p:nvPr/>
          </p:nvSpPr>
          <p:spPr bwMode="auto">
            <a:xfrm flipV="1">
              <a:off x="1871277" y="1576300"/>
              <a:ext cx="1124682"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99" name="Freeform 498"/>
            <p:cNvSpPr/>
            <p:nvPr/>
          </p:nvSpPr>
          <p:spPr bwMode="auto">
            <a:xfrm>
              <a:off x="2158901" y="1671774"/>
              <a:ext cx="549434"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0" name="Freeform 499"/>
            <p:cNvSpPr/>
            <p:nvPr/>
          </p:nvSpPr>
          <p:spPr bwMode="auto">
            <a:xfrm>
              <a:off x="2103588" y="1632268"/>
              <a:ext cx="660061"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1" name="Freeform 500"/>
            <p:cNvSpPr/>
            <p:nvPr/>
          </p:nvSpPr>
          <p:spPr bwMode="auto">
            <a:xfrm>
              <a:off x="2538711" y="1727740"/>
              <a:ext cx="243374"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2" name="Freeform 501"/>
            <p:cNvSpPr/>
            <p:nvPr/>
          </p:nvSpPr>
          <p:spPr bwMode="auto">
            <a:xfrm>
              <a:off x="2088838" y="1731033"/>
              <a:ext cx="2433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03" name="Straight Connector 502"/>
            <p:cNvCxnSpPr>
              <a:endCxn id="498" idx="2"/>
            </p:cNvCxnSpPr>
            <p:nvPr/>
          </p:nvCxnSpPr>
          <p:spPr bwMode="auto">
            <a:xfrm flipH="1" flipV="1">
              <a:off x="1871277" y="1737617"/>
              <a:ext cx="3686"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04" name="Straight Connector 503"/>
            <p:cNvCxnSpPr/>
            <p:nvPr/>
          </p:nvCxnSpPr>
          <p:spPr bwMode="auto">
            <a:xfrm flipH="1" flipV="1">
              <a:off x="2995959" y="1734324"/>
              <a:ext cx="3689"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09" name="Group 347"/>
          <p:cNvGrpSpPr>
            <a:grpSpLocks/>
          </p:cNvGrpSpPr>
          <p:nvPr/>
        </p:nvGrpSpPr>
        <p:grpSpPr bwMode="auto">
          <a:xfrm>
            <a:off x="3063875" y="4773613"/>
            <a:ext cx="484188" cy="211137"/>
            <a:chOff x="1871277" y="1576300"/>
            <a:chExt cx="1128371" cy="437860"/>
          </a:xfrm>
        </p:grpSpPr>
        <p:sp>
          <p:nvSpPr>
            <p:cNvPr id="478" name="Oval 477"/>
            <p:cNvSpPr/>
            <p:nvPr/>
          </p:nvSpPr>
          <p:spPr bwMode="auto">
            <a:xfrm flipV="1">
              <a:off x="1874978" y="1694819"/>
              <a:ext cx="1124670" cy="319341"/>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79" name="Rectangle 478"/>
            <p:cNvSpPr/>
            <p:nvPr/>
          </p:nvSpPr>
          <p:spPr bwMode="auto">
            <a:xfrm>
              <a:off x="1871277" y="1740909"/>
              <a:ext cx="1128371" cy="11522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0" name="Oval 479"/>
            <p:cNvSpPr/>
            <p:nvPr/>
          </p:nvSpPr>
          <p:spPr bwMode="auto">
            <a:xfrm flipV="1">
              <a:off x="1871277" y="1576300"/>
              <a:ext cx="1124670" cy="319341"/>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81" name="Freeform 480"/>
            <p:cNvSpPr/>
            <p:nvPr/>
          </p:nvSpPr>
          <p:spPr bwMode="auto">
            <a:xfrm>
              <a:off x="2159844" y="1671772"/>
              <a:ext cx="547537" cy="16131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2" name="Freeform 481"/>
            <p:cNvSpPr/>
            <p:nvPr/>
          </p:nvSpPr>
          <p:spPr bwMode="auto">
            <a:xfrm>
              <a:off x="2104351" y="1632266"/>
              <a:ext cx="662222"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3" name="Freeform 482"/>
            <p:cNvSpPr/>
            <p:nvPr/>
          </p:nvSpPr>
          <p:spPr bwMode="auto">
            <a:xfrm>
              <a:off x="2537200" y="1727741"/>
              <a:ext cx="244172" cy="9547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4" name="Freeform 483"/>
            <p:cNvSpPr/>
            <p:nvPr/>
          </p:nvSpPr>
          <p:spPr bwMode="auto">
            <a:xfrm>
              <a:off x="2089553" y="1731032"/>
              <a:ext cx="240471" cy="9547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85" name="Straight Connector 484"/>
            <p:cNvCxnSpPr>
              <a:endCxn id="480" idx="2"/>
            </p:cNvCxnSpPr>
            <p:nvPr/>
          </p:nvCxnSpPr>
          <p:spPr bwMode="auto">
            <a:xfrm flipH="1" flipV="1">
              <a:off x="1871277" y="1737616"/>
              <a:ext cx="3701" cy="12181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86" name="Straight Connector 485"/>
            <p:cNvCxnSpPr/>
            <p:nvPr/>
          </p:nvCxnSpPr>
          <p:spPr bwMode="auto">
            <a:xfrm flipH="1" flipV="1">
              <a:off x="2995947" y="1734325"/>
              <a:ext cx="3701"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10" name="Group 347"/>
          <p:cNvGrpSpPr>
            <a:grpSpLocks/>
          </p:cNvGrpSpPr>
          <p:nvPr/>
        </p:nvGrpSpPr>
        <p:grpSpPr bwMode="auto">
          <a:xfrm>
            <a:off x="2624138" y="4560888"/>
            <a:ext cx="484187" cy="211137"/>
            <a:chOff x="1871277" y="1576300"/>
            <a:chExt cx="1128371" cy="437860"/>
          </a:xfrm>
        </p:grpSpPr>
        <p:sp>
          <p:nvSpPr>
            <p:cNvPr id="469" name="Oval 468"/>
            <p:cNvSpPr/>
            <p:nvPr/>
          </p:nvSpPr>
          <p:spPr bwMode="auto">
            <a:xfrm flipV="1">
              <a:off x="1874975" y="1694819"/>
              <a:ext cx="1124673" cy="319341"/>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70" name="Rectangle 469"/>
            <p:cNvSpPr/>
            <p:nvPr/>
          </p:nvSpPr>
          <p:spPr bwMode="auto">
            <a:xfrm>
              <a:off x="1871277" y="1740909"/>
              <a:ext cx="1128371" cy="11522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1" name="Oval 470"/>
            <p:cNvSpPr/>
            <p:nvPr/>
          </p:nvSpPr>
          <p:spPr bwMode="auto">
            <a:xfrm flipV="1">
              <a:off x="1871277" y="1576300"/>
              <a:ext cx="1124673" cy="319341"/>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72" name="Freeform 471"/>
            <p:cNvSpPr/>
            <p:nvPr/>
          </p:nvSpPr>
          <p:spPr bwMode="auto">
            <a:xfrm>
              <a:off x="2159844" y="1671772"/>
              <a:ext cx="547538" cy="16131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3" name="Freeform 472"/>
            <p:cNvSpPr/>
            <p:nvPr/>
          </p:nvSpPr>
          <p:spPr bwMode="auto">
            <a:xfrm>
              <a:off x="2104349" y="1632266"/>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4" name="Freeform 473"/>
            <p:cNvSpPr/>
            <p:nvPr/>
          </p:nvSpPr>
          <p:spPr bwMode="auto">
            <a:xfrm>
              <a:off x="2537202" y="1727741"/>
              <a:ext cx="244172" cy="9547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75" name="Freeform 474"/>
            <p:cNvSpPr/>
            <p:nvPr/>
          </p:nvSpPr>
          <p:spPr bwMode="auto">
            <a:xfrm>
              <a:off x="2089551" y="1731032"/>
              <a:ext cx="240474" cy="9547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76" name="Straight Connector 475"/>
            <p:cNvCxnSpPr>
              <a:endCxn id="471" idx="2"/>
            </p:cNvCxnSpPr>
            <p:nvPr/>
          </p:nvCxnSpPr>
          <p:spPr bwMode="auto">
            <a:xfrm flipH="1" flipV="1">
              <a:off x="1871277" y="1737616"/>
              <a:ext cx="3698" cy="12181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77" name="Straight Connector 476"/>
            <p:cNvCxnSpPr/>
            <p:nvPr/>
          </p:nvCxnSpPr>
          <p:spPr bwMode="auto">
            <a:xfrm flipH="1" flipV="1">
              <a:off x="2995950" y="1734325"/>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11" name="Group 347"/>
          <p:cNvGrpSpPr>
            <a:grpSpLocks/>
          </p:cNvGrpSpPr>
          <p:nvPr/>
        </p:nvGrpSpPr>
        <p:grpSpPr bwMode="auto">
          <a:xfrm>
            <a:off x="2417763" y="4854575"/>
            <a:ext cx="484187" cy="211138"/>
            <a:chOff x="1871277" y="1576300"/>
            <a:chExt cx="1128371" cy="437860"/>
          </a:xfrm>
        </p:grpSpPr>
        <p:sp>
          <p:nvSpPr>
            <p:cNvPr id="460" name="Oval 459"/>
            <p:cNvSpPr/>
            <p:nvPr/>
          </p:nvSpPr>
          <p:spPr bwMode="auto">
            <a:xfrm flipV="1">
              <a:off x="1874975" y="1694818"/>
              <a:ext cx="1124673"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61" name="Rectangle 460"/>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2" name="Oval 461"/>
            <p:cNvSpPr/>
            <p:nvPr/>
          </p:nvSpPr>
          <p:spPr bwMode="auto">
            <a:xfrm flipV="1">
              <a:off x="1871277" y="1576300"/>
              <a:ext cx="1124673"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63" name="Freeform 462"/>
            <p:cNvSpPr/>
            <p:nvPr/>
          </p:nvSpPr>
          <p:spPr bwMode="auto">
            <a:xfrm>
              <a:off x="2159844" y="1671774"/>
              <a:ext cx="547538"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4" name="Freeform 463"/>
            <p:cNvSpPr/>
            <p:nvPr/>
          </p:nvSpPr>
          <p:spPr bwMode="auto">
            <a:xfrm>
              <a:off x="2104349" y="1632268"/>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5" name="Freeform 464"/>
            <p:cNvSpPr/>
            <p:nvPr/>
          </p:nvSpPr>
          <p:spPr bwMode="auto">
            <a:xfrm>
              <a:off x="2537202"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66" name="Freeform 465"/>
            <p:cNvSpPr/>
            <p:nvPr/>
          </p:nvSpPr>
          <p:spPr bwMode="auto">
            <a:xfrm>
              <a:off x="2089551" y="1731033"/>
              <a:ext cx="2404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67" name="Straight Connector 466"/>
            <p:cNvCxnSpPr>
              <a:endCxn id="462" idx="2"/>
            </p:cNvCxnSpPr>
            <p:nvPr/>
          </p:nvCxnSpPr>
          <p:spPr bwMode="auto">
            <a:xfrm flipH="1" flipV="1">
              <a:off x="1871277" y="1737617"/>
              <a:ext cx="3698"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68" name="Straight Connector 467"/>
            <p:cNvCxnSpPr/>
            <p:nvPr/>
          </p:nvCxnSpPr>
          <p:spPr bwMode="auto">
            <a:xfrm flipH="1" flipV="1">
              <a:off x="2995950" y="1734324"/>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80912" name="Oval 3"/>
          <p:cNvSpPr>
            <a:spLocks noChangeArrowheads="1"/>
          </p:cNvSpPr>
          <p:nvPr/>
        </p:nvSpPr>
        <p:spPr bwMode="auto">
          <a:xfrm>
            <a:off x="4614863" y="3649663"/>
            <a:ext cx="3219450" cy="1343025"/>
          </a:xfrm>
          <a:prstGeom prst="ellipse">
            <a:avLst/>
          </a:prstGeom>
          <a:solidFill>
            <a:schemeClr val="accent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80913" name="Straight Connector 10"/>
          <p:cNvCxnSpPr>
            <a:cxnSpLocks noChangeShapeType="1"/>
            <a:stCxn id="599" idx="7"/>
          </p:cNvCxnSpPr>
          <p:nvPr/>
        </p:nvCxnSpPr>
        <p:spPr bwMode="auto">
          <a:xfrm>
            <a:off x="5748338" y="3886200"/>
            <a:ext cx="1062037" cy="698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4" name="Straight Connector 297"/>
          <p:cNvCxnSpPr>
            <a:cxnSpLocks noChangeShapeType="1"/>
          </p:cNvCxnSpPr>
          <p:nvPr/>
        </p:nvCxnSpPr>
        <p:spPr bwMode="auto">
          <a:xfrm>
            <a:off x="6299200" y="4176713"/>
            <a:ext cx="120650" cy="825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5" name="Straight Connector 298"/>
          <p:cNvCxnSpPr>
            <a:cxnSpLocks noChangeShapeType="1"/>
          </p:cNvCxnSpPr>
          <p:nvPr/>
        </p:nvCxnSpPr>
        <p:spPr bwMode="auto">
          <a:xfrm flipV="1">
            <a:off x="6099175" y="4376738"/>
            <a:ext cx="242888" cy="444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6" name="Straight Connector 299"/>
          <p:cNvCxnSpPr>
            <a:cxnSpLocks noChangeShapeType="1"/>
          </p:cNvCxnSpPr>
          <p:nvPr/>
        </p:nvCxnSpPr>
        <p:spPr bwMode="auto">
          <a:xfrm flipV="1">
            <a:off x="5800725" y="4205288"/>
            <a:ext cx="195263" cy="106362"/>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7" name="Straight Connector 300"/>
          <p:cNvCxnSpPr>
            <a:cxnSpLocks noChangeShapeType="1"/>
            <a:stCxn id="536" idx="6"/>
          </p:cNvCxnSpPr>
          <p:nvPr/>
        </p:nvCxnSpPr>
        <p:spPr bwMode="auto">
          <a:xfrm flipV="1">
            <a:off x="5487988" y="4497388"/>
            <a:ext cx="206375" cy="952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8" name="Straight Connector 301"/>
          <p:cNvCxnSpPr>
            <a:cxnSpLocks noChangeShapeType="1"/>
          </p:cNvCxnSpPr>
          <p:nvPr/>
        </p:nvCxnSpPr>
        <p:spPr bwMode="auto">
          <a:xfrm flipV="1">
            <a:off x="6315075" y="4424363"/>
            <a:ext cx="254000" cy="2476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19" name="Straight Connector 302"/>
          <p:cNvCxnSpPr>
            <a:cxnSpLocks noChangeShapeType="1"/>
          </p:cNvCxnSpPr>
          <p:nvPr/>
        </p:nvCxnSpPr>
        <p:spPr bwMode="auto">
          <a:xfrm flipH="1" flipV="1">
            <a:off x="6778625" y="4403725"/>
            <a:ext cx="358775" cy="12065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20" name="Straight Connector 303"/>
          <p:cNvCxnSpPr>
            <a:cxnSpLocks noChangeShapeType="1"/>
          </p:cNvCxnSpPr>
          <p:nvPr/>
        </p:nvCxnSpPr>
        <p:spPr bwMode="auto">
          <a:xfrm flipV="1">
            <a:off x="6794500" y="4070350"/>
            <a:ext cx="285750" cy="19208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21" name="Straight Connector 304"/>
          <p:cNvCxnSpPr>
            <a:cxnSpLocks noChangeShapeType="1"/>
            <a:endCxn id="597" idx="7"/>
          </p:cNvCxnSpPr>
          <p:nvPr/>
        </p:nvCxnSpPr>
        <p:spPr bwMode="auto">
          <a:xfrm flipH="1" flipV="1">
            <a:off x="5749925" y="3943350"/>
            <a:ext cx="227013" cy="857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sp>
        <p:nvSpPr>
          <p:cNvPr id="80922" name="TextBox 39958"/>
          <p:cNvSpPr txBox="1">
            <a:spLocks noChangeArrowheads="1"/>
          </p:cNvSpPr>
          <p:nvPr/>
        </p:nvSpPr>
        <p:spPr bwMode="auto">
          <a:xfrm>
            <a:off x="4764088" y="3983038"/>
            <a:ext cx="95885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i="1"/>
              <a:t>ISP B</a:t>
            </a:r>
          </a:p>
        </p:txBody>
      </p:sp>
      <p:grpSp>
        <p:nvGrpSpPr>
          <p:cNvPr id="80923" name="Group 347"/>
          <p:cNvGrpSpPr>
            <a:grpSpLocks/>
          </p:cNvGrpSpPr>
          <p:nvPr/>
        </p:nvGrpSpPr>
        <p:grpSpPr bwMode="auto">
          <a:xfrm>
            <a:off x="5297488" y="3752850"/>
            <a:ext cx="530225" cy="214313"/>
            <a:chOff x="1871277" y="1576300"/>
            <a:chExt cx="1128371" cy="437860"/>
          </a:xfrm>
        </p:grpSpPr>
        <p:sp>
          <p:nvSpPr>
            <p:cNvPr id="597" name="Oval 596"/>
            <p:cNvSpPr/>
            <p:nvPr/>
          </p:nvSpPr>
          <p:spPr bwMode="auto">
            <a:xfrm flipV="1">
              <a:off x="1874654" y="1693062"/>
              <a:ext cx="1124994"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98" name="Rectangle 597"/>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9" name="Oval 598"/>
            <p:cNvSpPr/>
            <p:nvPr/>
          </p:nvSpPr>
          <p:spPr bwMode="auto">
            <a:xfrm flipV="1">
              <a:off x="1871277" y="1576300"/>
              <a:ext cx="1124992"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600" name="Freeform 599"/>
            <p:cNvSpPr/>
            <p:nvPr/>
          </p:nvSpPr>
          <p:spPr bwMode="auto">
            <a:xfrm>
              <a:off x="2158436" y="1673602"/>
              <a:ext cx="550673"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1" name="Freeform 600"/>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2" name="Freeform 601"/>
            <p:cNvSpPr/>
            <p:nvPr/>
          </p:nvSpPr>
          <p:spPr bwMode="auto">
            <a:xfrm>
              <a:off x="2536812"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603" name="Freeform 602"/>
            <p:cNvSpPr/>
            <p:nvPr/>
          </p:nvSpPr>
          <p:spPr bwMode="auto">
            <a:xfrm>
              <a:off x="2090869" y="1728741"/>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604" name="Straight Connector 603"/>
            <p:cNvCxnSpPr>
              <a:endCxn id="599" idx="2"/>
            </p:cNvCxnSpPr>
            <p:nvPr/>
          </p:nvCxnSpPr>
          <p:spPr bwMode="auto">
            <a:xfrm flipH="1" flipV="1">
              <a:off x="1871277" y="1738470"/>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05" name="Straight Connector 604"/>
            <p:cNvCxnSpPr/>
            <p:nvPr/>
          </p:nvCxnSpPr>
          <p:spPr bwMode="auto">
            <a:xfrm flipH="1" flipV="1">
              <a:off x="2996269" y="1735228"/>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24" name="Group 347"/>
          <p:cNvGrpSpPr>
            <a:grpSpLocks/>
          </p:cNvGrpSpPr>
          <p:nvPr/>
        </p:nvGrpSpPr>
        <p:grpSpPr bwMode="auto">
          <a:xfrm>
            <a:off x="6303963" y="4227513"/>
            <a:ext cx="530225" cy="214312"/>
            <a:chOff x="1871277" y="1576300"/>
            <a:chExt cx="1128371" cy="437860"/>
          </a:xfrm>
        </p:grpSpPr>
        <p:sp>
          <p:nvSpPr>
            <p:cNvPr id="570" name="Oval 569"/>
            <p:cNvSpPr/>
            <p:nvPr/>
          </p:nvSpPr>
          <p:spPr bwMode="auto">
            <a:xfrm flipV="1">
              <a:off x="1874654" y="1693063"/>
              <a:ext cx="1124994"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71" name="Rectangle 570"/>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2" name="Oval 571"/>
            <p:cNvSpPr/>
            <p:nvPr/>
          </p:nvSpPr>
          <p:spPr bwMode="auto">
            <a:xfrm flipV="1">
              <a:off x="1871277" y="1576300"/>
              <a:ext cx="1124992"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73" name="Freeform 572"/>
            <p:cNvSpPr/>
            <p:nvPr/>
          </p:nvSpPr>
          <p:spPr bwMode="auto">
            <a:xfrm>
              <a:off x="2158436" y="1673602"/>
              <a:ext cx="550673"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4" name="Freeform 573"/>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5" name="Freeform 574"/>
            <p:cNvSpPr/>
            <p:nvPr/>
          </p:nvSpPr>
          <p:spPr bwMode="auto">
            <a:xfrm>
              <a:off x="2536812"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76" name="Freeform 575"/>
            <p:cNvSpPr/>
            <p:nvPr/>
          </p:nvSpPr>
          <p:spPr bwMode="auto">
            <a:xfrm>
              <a:off x="2090869" y="1728739"/>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77" name="Straight Connector 576"/>
            <p:cNvCxnSpPr>
              <a:endCxn id="572" idx="2"/>
            </p:cNvCxnSpPr>
            <p:nvPr/>
          </p:nvCxnSpPr>
          <p:spPr bwMode="auto">
            <a:xfrm flipH="1" flipV="1">
              <a:off x="1871277" y="1738471"/>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78" name="Straight Connector 577"/>
            <p:cNvCxnSpPr/>
            <p:nvPr/>
          </p:nvCxnSpPr>
          <p:spPr bwMode="auto">
            <a:xfrm flipH="1" flipV="1">
              <a:off x="2996269" y="1735226"/>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25" name="Group 347"/>
          <p:cNvGrpSpPr>
            <a:grpSpLocks/>
          </p:cNvGrpSpPr>
          <p:nvPr/>
        </p:nvGrpSpPr>
        <p:grpSpPr bwMode="auto">
          <a:xfrm>
            <a:off x="5822950" y="4011613"/>
            <a:ext cx="530225" cy="214312"/>
            <a:chOff x="1871277" y="1576300"/>
            <a:chExt cx="1128371" cy="437860"/>
          </a:xfrm>
        </p:grpSpPr>
        <p:sp>
          <p:nvSpPr>
            <p:cNvPr id="561" name="Oval 560"/>
            <p:cNvSpPr/>
            <p:nvPr/>
          </p:nvSpPr>
          <p:spPr bwMode="auto">
            <a:xfrm flipV="1">
              <a:off x="1874656" y="1693063"/>
              <a:ext cx="1124992"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62" name="Rectangle 561"/>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3" name="Oval 562"/>
            <p:cNvSpPr/>
            <p:nvPr/>
          </p:nvSpPr>
          <p:spPr bwMode="auto">
            <a:xfrm flipV="1">
              <a:off x="1871277" y="1576300"/>
              <a:ext cx="1124994"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64" name="Freeform 563"/>
            <p:cNvSpPr/>
            <p:nvPr/>
          </p:nvSpPr>
          <p:spPr bwMode="auto">
            <a:xfrm>
              <a:off x="2158438" y="1673602"/>
              <a:ext cx="550671"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5" name="Freeform 564"/>
            <p:cNvSpPr/>
            <p:nvPr/>
          </p:nvSpPr>
          <p:spPr bwMode="auto">
            <a:xfrm>
              <a:off x="2101005" y="1634681"/>
              <a:ext cx="665537"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6" name="Freeform 565"/>
            <p:cNvSpPr/>
            <p:nvPr/>
          </p:nvSpPr>
          <p:spPr bwMode="auto">
            <a:xfrm>
              <a:off x="2536814"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67" name="Freeform 566"/>
            <p:cNvSpPr/>
            <p:nvPr/>
          </p:nvSpPr>
          <p:spPr bwMode="auto">
            <a:xfrm>
              <a:off x="2090871" y="1728739"/>
              <a:ext cx="239862"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68" name="Straight Connector 567"/>
            <p:cNvCxnSpPr>
              <a:endCxn id="563" idx="2"/>
            </p:cNvCxnSpPr>
            <p:nvPr/>
          </p:nvCxnSpPr>
          <p:spPr bwMode="auto">
            <a:xfrm flipH="1" flipV="1">
              <a:off x="1871277" y="1738471"/>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9" name="Straight Connector 568"/>
            <p:cNvCxnSpPr/>
            <p:nvPr/>
          </p:nvCxnSpPr>
          <p:spPr bwMode="auto">
            <a:xfrm flipH="1" flipV="1">
              <a:off x="2996271" y="1735226"/>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26" name="Group 347"/>
          <p:cNvGrpSpPr>
            <a:grpSpLocks/>
          </p:cNvGrpSpPr>
          <p:nvPr/>
        </p:nvGrpSpPr>
        <p:grpSpPr bwMode="auto">
          <a:xfrm>
            <a:off x="5597525" y="4310063"/>
            <a:ext cx="530225" cy="214312"/>
            <a:chOff x="1871277" y="1576300"/>
            <a:chExt cx="1128371" cy="437860"/>
          </a:xfrm>
        </p:grpSpPr>
        <p:sp>
          <p:nvSpPr>
            <p:cNvPr id="552" name="Oval 551"/>
            <p:cNvSpPr/>
            <p:nvPr/>
          </p:nvSpPr>
          <p:spPr bwMode="auto">
            <a:xfrm flipV="1">
              <a:off x="1874656" y="1693063"/>
              <a:ext cx="1124992"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53" name="Rectangle 552"/>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4" name="Oval 553"/>
            <p:cNvSpPr/>
            <p:nvPr/>
          </p:nvSpPr>
          <p:spPr bwMode="auto">
            <a:xfrm flipV="1">
              <a:off x="1871277" y="1576300"/>
              <a:ext cx="1124994"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55" name="Freeform 554"/>
            <p:cNvSpPr/>
            <p:nvPr/>
          </p:nvSpPr>
          <p:spPr bwMode="auto">
            <a:xfrm>
              <a:off x="2158438" y="1673602"/>
              <a:ext cx="550671"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6" name="Freeform 555"/>
            <p:cNvSpPr/>
            <p:nvPr/>
          </p:nvSpPr>
          <p:spPr bwMode="auto">
            <a:xfrm>
              <a:off x="2101005" y="1634681"/>
              <a:ext cx="665537"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7" name="Freeform 556"/>
            <p:cNvSpPr/>
            <p:nvPr/>
          </p:nvSpPr>
          <p:spPr bwMode="auto">
            <a:xfrm>
              <a:off x="2536814"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8" name="Freeform 557"/>
            <p:cNvSpPr/>
            <p:nvPr/>
          </p:nvSpPr>
          <p:spPr bwMode="auto">
            <a:xfrm>
              <a:off x="2090871" y="1728739"/>
              <a:ext cx="239862"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59" name="Straight Connector 558"/>
            <p:cNvCxnSpPr>
              <a:endCxn id="554" idx="2"/>
            </p:cNvCxnSpPr>
            <p:nvPr/>
          </p:nvCxnSpPr>
          <p:spPr bwMode="auto">
            <a:xfrm flipH="1" flipV="1">
              <a:off x="1871277" y="1738471"/>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0" name="Straight Connector 559"/>
            <p:cNvCxnSpPr/>
            <p:nvPr/>
          </p:nvCxnSpPr>
          <p:spPr bwMode="auto">
            <a:xfrm flipH="1" flipV="1">
              <a:off x="2996271" y="1735226"/>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80927" name="Oval 3"/>
          <p:cNvSpPr>
            <a:spLocks noChangeArrowheads="1"/>
          </p:cNvSpPr>
          <p:nvPr/>
        </p:nvSpPr>
        <p:spPr bwMode="auto">
          <a:xfrm>
            <a:off x="1733550" y="2725738"/>
            <a:ext cx="3475038" cy="1381125"/>
          </a:xfrm>
          <a:prstGeom prst="ellipse">
            <a:avLst/>
          </a:prstGeom>
          <a:solidFill>
            <a:schemeClr val="accent1"/>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cxnSp>
        <p:nvCxnSpPr>
          <p:cNvPr id="80928" name="Straight Connector 10"/>
          <p:cNvCxnSpPr>
            <a:cxnSpLocks noChangeShapeType="1"/>
            <a:stCxn id="415" idx="7"/>
          </p:cNvCxnSpPr>
          <p:nvPr/>
        </p:nvCxnSpPr>
        <p:spPr bwMode="auto">
          <a:xfrm>
            <a:off x="2957513" y="2968625"/>
            <a:ext cx="1146175" cy="730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29" name="Straight Connector 297"/>
          <p:cNvCxnSpPr>
            <a:cxnSpLocks noChangeShapeType="1"/>
          </p:cNvCxnSpPr>
          <p:nvPr/>
        </p:nvCxnSpPr>
        <p:spPr bwMode="auto">
          <a:xfrm>
            <a:off x="3551238" y="3268663"/>
            <a:ext cx="130175" cy="8413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0" name="Straight Connector 298"/>
          <p:cNvCxnSpPr>
            <a:cxnSpLocks noChangeShapeType="1"/>
          </p:cNvCxnSpPr>
          <p:nvPr/>
        </p:nvCxnSpPr>
        <p:spPr bwMode="auto">
          <a:xfrm flipV="1">
            <a:off x="3335338" y="3473450"/>
            <a:ext cx="263525" cy="460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1" name="Straight Connector 299"/>
          <p:cNvCxnSpPr>
            <a:cxnSpLocks noChangeShapeType="1"/>
          </p:cNvCxnSpPr>
          <p:nvPr/>
        </p:nvCxnSpPr>
        <p:spPr bwMode="auto">
          <a:xfrm flipV="1">
            <a:off x="3014663" y="3297238"/>
            <a:ext cx="209550" cy="109537"/>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2" name="Straight Connector 300"/>
          <p:cNvCxnSpPr>
            <a:cxnSpLocks noChangeShapeType="1"/>
            <a:stCxn id="352" idx="6"/>
          </p:cNvCxnSpPr>
          <p:nvPr/>
        </p:nvCxnSpPr>
        <p:spPr bwMode="auto">
          <a:xfrm flipV="1">
            <a:off x="2676525" y="3597275"/>
            <a:ext cx="222250" cy="98425"/>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3" name="Straight Connector 301"/>
          <p:cNvCxnSpPr>
            <a:cxnSpLocks noChangeShapeType="1"/>
          </p:cNvCxnSpPr>
          <p:nvPr/>
        </p:nvCxnSpPr>
        <p:spPr bwMode="auto">
          <a:xfrm flipV="1">
            <a:off x="3568700" y="3522663"/>
            <a:ext cx="273050" cy="2540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4" name="Straight Connector 302"/>
          <p:cNvCxnSpPr>
            <a:cxnSpLocks noChangeShapeType="1"/>
          </p:cNvCxnSpPr>
          <p:nvPr/>
        </p:nvCxnSpPr>
        <p:spPr bwMode="auto">
          <a:xfrm flipH="1" flipV="1">
            <a:off x="4100513" y="3508375"/>
            <a:ext cx="387350" cy="1254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5" name="Straight Connector 303"/>
          <p:cNvCxnSpPr>
            <a:cxnSpLocks noChangeShapeType="1"/>
          </p:cNvCxnSpPr>
          <p:nvPr/>
        </p:nvCxnSpPr>
        <p:spPr bwMode="auto">
          <a:xfrm flipV="1">
            <a:off x="4086225" y="3159125"/>
            <a:ext cx="307975" cy="198438"/>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cxnSp>
        <p:nvCxnSpPr>
          <p:cNvPr id="80936" name="Straight Connector 304"/>
          <p:cNvCxnSpPr>
            <a:cxnSpLocks noChangeShapeType="1"/>
            <a:endCxn id="413" idx="7"/>
          </p:cNvCxnSpPr>
          <p:nvPr/>
        </p:nvCxnSpPr>
        <p:spPr bwMode="auto">
          <a:xfrm flipH="1" flipV="1">
            <a:off x="2959100" y="3028950"/>
            <a:ext cx="246063" cy="87313"/>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cxnSp>
      <p:sp>
        <p:nvSpPr>
          <p:cNvPr id="80937" name="TextBox 39958"/>
          <p:cNvSpPr txBox="1">
            <a:spLocks noChangeArrowheads="1"/>
          </p:cNvSpPr>
          <p:nvPr/>
        </p:nvSpPr>
        <p:spPr bwMode="auto">
          <a:xfrm>
            <a:off x="1893888" y="3070225"/>
            <a:ext cx="103028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i="1"/>
              <a:t>ISP A</a:t>
            </a:r>
          </a:p>
        </p:txBody>
      </p:sp>
      <p:grpSp>
        <p:nvGrpSpPr>
          <p:cNvPr id="80938" name="Group 347"/>
          <p:cNvGrpSpPr>
            <a:grpSpLocks/>
          </p:cNvGrpSpPr>
          <p:nvPr/>
        </p:nvGrpSpPr>
        <p:grpSpPr bwMode="auto">
          <a:xfrm>
            <a:off x="4360863" y="3562350"/>
            <a:ext cx="573087" cy="220663"/>
            <a:chOff x="1871277" y="1576300"/>
            <a:chExt cx="1128371" cy="437860"/>
          </a:xfrm>
        </p:grpSpPr>
        <p:sp>
          <p:nvSpPr>
            <p:cNvPr id="395" name="Oval 394"/>
            <p:cNvSpPr/>
            <p:nvPr/>
          </p:nvSpPr>
          <p:spPr bwMode="auto">
            <a:xfrm flipV="1">
              <a:off x="1874402" y="1696002"/>
              <a:ext cx="1125246"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96" name="Rectangle 395"/>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7" name="Oval 396"/>
            <p:cNvSpPr/>
            <p:nvPr/>
          </p:nvSpPr>
          <p:spPr bwMode="auto">
            <a:xfrm flipV="1">
              <a:off x="1871277" y="1576300"/>
              <a:ext cx="1125246"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98" name="Freeform 397"/>
            <p:cNvSpPr/>
            <p:nvPr/>
          </p:nvSpPr>
          <p:spPr bwMode="auto">
            <a:xfrm>
              <a:off x="2158840" y="1673953"/>
              <a:ext cx="550120"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9" name="Freeform 398"/>
            <p:cNvSpPr/>
            <p:nvPr/>
          </p:nvSpPr>
          <p:spPr bwMode="auto">
            <a:xfrm>
              <a:off x="2102578" y="1633001"/>
              <a:ext cx="662645"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0" name="Freeform 399"/>
            <p:cNvSpPr/>
            <p:nvPr/>
          </p:nvSpPr>
          <p:spPr bwMode="auto">
            <a:xfrm>
              <a:off x="2537047" y="1727503"/>
              <a:ext cx="243803"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1" name="Freeform 400"/>
            <p:cNvSpPr/>
            <p:nvPr/>
          </p:nvSpPr>
          <p:spPr bwMode="auto">
            <a:xfrm>
              <a:off x="2090075" y="1730654"/>
              <a:ext cx="240677"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02" name="Straight Connector 401"/>
            <p:cNvCxnSpPr>
              <a:endCxn id="397" idx="2"/>
            </p:cNvCxnSpPr>
            <p:nvPr/>
          </p:nvCxnSpPr>
          <p:spPr bwMode="auto">
            <a:xfrm flipH="1" flipV="1">
              <a:off x="1871277" y="1736954"/>
              <a:ext cx="3125"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03" name="Straight Connector 402"/>
            <p:cNvCxnSpPr/>
            <p:nvPr/>
          </p:nvCxnSpPr>
          <p:spPr bwMode="auto">
            <a:xfrm flipH="1" flipV="1">
              <a:off x="2996523" y="1733803"/>
              <a:ext cx="312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39" name="Group 347"/>
          <p:cNvGrpSpPr>
            <a:grpSpLocks/>
          </p:cNvGrpSpPr>
          <p:nvPr/>
        </p:nvGrpSpPr>
        <p:grpSpPr bwMode="auto">
          <a:xfrm>
            <a:off x="3557588" y="3321050"/>
            <a:ext cx="571500" cy="220663"/>
            <a:chOff x="1871277" y="1576300"/>
            <a:chExt cx="1128371" cy="437860"/>
          </a:xfrm>
        </p:grpSpPr>
        <p:sp>
          <p:nvSpPr>
            <p:cNvPr id="386" name="Oval 385"/>
            <p:cNvSpPr/>
            <p:nvPr/>
          </p:nvSpPr>
          <p:spPr bwMode="auto">
            <a:xfrm flipV="1">
              <a:off x="1874410" y="1696002"/>
              <a:ext cx="1125238"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87" name="Rectangle 386"/>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8" name="Oval 387"/>
            <p:cNvSpPr/>
            <p:nvPr/>
          </p:nvSpPr>
          <p:spPr bwMode="auto">
            <a:xfrm flipV="1">
              <a:off x="1871277" y="1576300"/>
              <a:ext cx="1125236"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89" name="Freeform 388"/>
            <p:cNvSpPr/>
            <p:nvPr/>
          </p:nvSpPr>
          <p:spPr bwMode="auto">
            <a:xfrm>
              <a:off x="2159638" y="1673953"/>
              <a:ext cx="548513"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0" name="Freeform 389"/>
            <p:cNvSpPr/>
            <p:nvPr/>
          </p:nvSpPr>
          <p:spPr bwMode="auto">
            <a:xfrm>
              <a:off x="2103220" y="1633001"/>
              <a:ext cx="661350"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1" name="Freeform 390"/>
            <p:cNvSpPr/>
            <p:nvPr/>
          </p:nvSpPr>
          <p:spPr bwMode="auto">
            <a:xfrm>
              <a:off x="2535762" y="1727503"/>
              <a:ext cx="244480"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92" name="Freeform 391"/>
            <p:cNvSpPr/>
            <p:nvPr/>
          </p:nvSpPr>
          <p:spPr bwMode="auto">
            <a:xfrm>
              <a:off x="2090682" y="1730654"/>
              <a:ext cx="241345"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93" name="Straight Connector 392"/>
            <p:cNvCxnSpPr>
              <a:endCxn id="388" idx="2"/>
            </p:cNvCxnSpPr>
            <p:nvPr/>
          </p:nvCxnSpPr>
          <p:spPr bwMode="auto">
            <a:xfrm flipH="1" flipV="1">
              <a:off x="1871277" y="1736954"/>
              <a:ext cx="3133"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94" name="Straight Connector 393"/>
            <p:cNvCxnSpPr/>
            <p:nvPr/>
          </p:nvCxnSpPr>
          <p:spPr bwMode="auto">
            <a:xfrm flipH="1" flipV="1">
              <a:off x="2996513" y="1733803"/>
              <a:ext cx="313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0" name="Group 347"/>
          <p:cNvGrpSpPr>
            <a:grpSpLocks/>
          </p:cNvGrpSpPr>
          <p:nvPr/>
        </p:nvGrpSpPr>
        <p:grpSpPr bwMode="auto">
          <a:xfrm>
            <a:off x="3036888" y="3098800"/>
            <a:ext cx="573087" cy="219075"/>
            <a:chOff x="1871277" y="1576300"/>
            <a:chExt cx="1128371" cy="437860"/>
          </a:xfrm>
        </p:grpSpPr>
        <p:sp>
          <p:nvSpPr>
            <p:cNvPr id="377" name="Oval 376"/>
            <p:cNvSpPr/>
            <p:nvPr/>
          </p:nvSpPr>
          <p:spPr bwMode="auto">
            <a:xfrm flipV="1">
              <a:off x="1874402" y="1693698"/>
              <a:ext cx="1125246" cy="32046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78" name="Rectangle 377"/>
            <p:cNvSpPr/>
            <p:nvPr/>
          </p:nvSpPr>
          <p:spPr bwMode="auto">
            <a:xfrm>
              <a:off x="1871277" y="1738119"/>
              <a:ext cx="1128371" cy="11739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9" name="Oval 378"/>
            <p:cNvSpPr/>
            <p:nvPr/>
          </p:nvSpPr>
          <p:spPr bwMode="auto">
            <a:xfrm flipV="1">
              <a:off x="1871277" y="1576300"/>
              <a:ext cx="1125246" cy="320464"/>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80" name="Freeform 379"/>
            <p:cNvSpPr/>
            <p:nvPr/>
          </p:nvSpPr>
          <p:spPr bwMode="auto">
            <a:xfrm>
              <a:off x="2158840" y="1674661"/>
              <a:ext cx="550120" cy="15864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1" name="Freeform 380"/>
            <p:cNvSpPr/>
            <p:nvPr/>
          </p:nvSpPr>
          <p:spPr bwMode="auto">
            <a:xfrm>
              <a:off x="2102578" y="1633412"/>
              <a:ext cx="662645" cy="11105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2" name="Freeform 381"/>
            <p:cNvSpPr/>
            <p:nvPr/>
          </p:nvSpPr>
          <p:spPr bwMode="auto">
            <a:xfrm>
              <a:off x="2537047" y="1728599"/>
              <a:ext cx="243803" cy="951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83" name="Freeform 382"/>
            <p:cNvSpPr/>
            <p:nvPr/>
          </p:nvSpPr>
          <p:spPr bwMode="auto">
            <a:xfrm>
              <a:off x="2090075" y="1728599"/>
              <a:ext cx="240677" cy="9836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84" name="Straight Connector 383"/>
            <p:cNvCxnSpPr>
              <a:endCxn id="379" idx="2"/>
            </p:cNvCxnSpPr>
            <p:nvPr/>
          </p:nvCxnSpPr>
          <p:spPr bwMode="auto">
            <a:xfrm flipH="1" flipV="1">
              <a:off x="1871277" y="1738119"/>
              <a:ext cx="3125" cy="12374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85" name="Straight Connector 384"/>
            <p:cNvCxnSpPr/>
            <p:nvPr/>
          </p:nvCxnSpPr>
          <p:spPr bwMode="auto">
            <a:xfrm flipH="1" flipV="1">
              <a:off x="2996523" y="1734945"/>
              <a:ext cx="3125" cy="12374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1" name="Group 347"/>
          <p:cNvGrpSpPr>
            <a:grpSpLocks/>
          </p:cNvGrpSpPr>
          <p:nvPr/>
        </p:nvGrpSpPr>
        <p:grpSpPr bwMode="auto">
          <a:xfrm>
            <a:off x="2794000" y="3405188"/>
            <a:ext cx="573088" cy="219075"/>
            <a:chOff x="1871277" y="1576300"/>
            <a:chExt cx="1128371" cy="437860"/>
          </a:xfrm>
        </p:grpSpPr>
        <p:sp>
          <p:nvSpPr>
            <p:cNvPr id="368" name="Oval 367"/>
            <p:cNvSpPr/>
            <p:nvPr/>
          </p:nvSpPr>
          <p:spPr bwMode="auto">
            <a:xfrm flipV="1">
              <a:off x="1874404" y="1693696"/>
              <a:ext cx="1125244" cy="320464"/>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69" name="Rectangle 368"/>
            <p:cNvSpPr/>
            <p:nvPr/>
          </p:nvSpPr>
          <p:spPr bwMode="auto">
            <a:xfrm>
              <a:off x="1871277" y="1738117"/>
              <a:ext cx="1128371" cy="117398"/>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0" name="Oval 369"/>
            <p:cNvSpPr/>
            <p:nvPr/>
          </p:nvSpPr>
          <p:spPr bwMode="auto">
            <a:xfrm flipV="1">
              <a:off x="1871277" y="1576300"/>
              <a:ext cx="1125244" cy="32046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71" name="Freeform 370"/>
            <p:cNvSpPr/>
            <p:nvPr/>
          </p:nvSpPr>
          <p:spPr bwMode="auto">
            <a:xfrm>
              <a:off x="2158839" y="1674659"/>
              <a:ext cx="550119" cy="15864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2" name="Freeform 371"/>
            <p:cNvSpPr/>
            <p:nvPr/>
          </p:nvSpPr>
          <p:spPr bwMode="auto">
            <a:xfrm>
              <a:off x="2102577" y="1633412"/>
              <a:ext cx="662644" cy="111050"/>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3" name="Freeform 372"/>
            <p:cNvSpPr/>
            <p:nvPr/>
          </p:nvSpPr>
          <p:spPr bwMode="auto">
            <a:xfrm>
              <a:off x="2537048" y="1728599"/>
              <a:ext cx="243803" cy="951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74" name="Freeform 373"/>
            <p:cNvSpPr/>
            <p:nvPr/>
          </p:nvSpPr>
          <p:spPr bwMode="auto">
            <a:xfrm>
              <a:off x="2090075" y="1728599"/>
              <a:ext cx="240678" cy="98359"/>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75" name="Straight Connector 374"/>
            <p:cNvCxnSpPr>
              <a:endCxn id="370" idx="2"/>
            </p:cNvCxnSpPr>
            <p:nvPr/>
          </p:nvCxnSpPr>
          <p:spPr bwMode="auto">
            <a:xfrm flipH="1" flipV="1">
              <a:off x="1871277" y="1738117"/>
              <a:ext cx="3127" cy="12374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76" name="Straight Connector 375"/>
            <p:cNvCxnSpPr/>
            <p:nvPr/>
          </p:nvCxnSpPr>
          <p:spPr bwMode="auto">
            <a:xfrm flipH="1" flipV="1">
              <a:off x="2996521" y="1734945"/>
              <a:ext cx="3127" cy="12374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2" name="Group 347"/>
          <p:cNvGrpSpPr>
            <a:grpSpLocks/>
          </p:cNvGrpSpPr>
          <p:nvPr/>
        </p:nvGrpSpPr>
        <p:grpSpPr bwMode="auto">
          <a:xfrm>
            <a:off x="3341688" y="3759200"/>
            <a:ext cx="573087" cy="220663"/>
            <a:chOff x="1871277" y="1576300"/>
            <a:chExt cx="1128371" cy="437860"/>
          </a:xfrm>
        </p:grpSpPr>
        <p:sp>
          <p:nvSpPr>
            <p:cNvPr id="359" name="Oval 358"/>
            <p:cNvSpPr/>
            <p:nvPr/>
          </p:nvSpPr>
          <p:spPr bwMode="auto">
            <a:xfrm flipV="1">
              <a:off x="1874402" y="1696002"/>
              <a:ext cx="1125246"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60" name="Rectangle 359"/>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1" name="Oval 360"/>
            <p:cNvSpPr/>
            <p:nvPr/>
          </p:nvSpPr>
          <p:spPr bwMode="auto">
            <a:xfrm flipV="1">
              <a:off x="1871277" y="1576300"/>
              <a:ext cx="1125246"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62" name="Freeform 361"/>
            <p:cNvSpPr/>
            <p:nvPr/>
          </p:nvSpPr>
          <p:spPr bwMode="auto">
            <a:xfrm>
              <a:off x="2158840" y="1673953"/>
              <a:ext cx="550120"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3" name="Freeform 362"/>
            <p:cNvSpPr/>
            <p:nvPr/>
          </p:nvSpPr>
          <p:spPr bwMode="auto">
            <a:xfrm>
              <a:off x="2102578" y="1633001"/>
              <a:ext cx="662645"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4" name="Freeform 363"/>
            <p:cNvSpPr/>
            <p:nvPr/>
          </p:nvSpPr>
          <p:spPr bwMode="auto">
            <a:xfrm>
              <a:off x="2537047" y="1727503"/>
              <a:ext cx="243803"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65" name="Freeform 364"/>
            <p:cNvSpPr/>
            <p:nvPr/>
          </p:nvSpPr>
          <p:spPr bwMode="auto">
            <a:xfrm>
              <a:off x="2090075" y="1730654"/>
              <a:ext cx="240677"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66" name="Straight Connector 365"/>
            <p:cNvCxnSpPr>
              <a:endCxn id="361" idx="2"/>
            </p:cNvCxnSpPr>
            <p:nvPr/>
          </p:nvCxnSpPr>
          <p:spPr bwMode="auto">
            <a:xfrm flipH="1" flipV="1">
              <a:off x="1871277" y="1736954"/>
              <a:ext cx="3125"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67" name="Straight Connector 366"/>
            <p:cNvCxnSpPr/>
            <p:nvPr/>
          </p:nvCxnSpPr>
          <p:spPr bwMode="auto">
            <a:xfrm flipH="1" flipV="1">
              <a:off x="2996523" y="1733803"/>
              <a:ext cx="312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3" name="Group 347"/>
          <p:cNvGrpSpPr>
            <a:grpSpLocks/>
          </p:cNvGrpSpPr>
          <p:nvPr/>
        </p:nvGrpSpPr>
        <p:grpSpPr bwMode="auto">
          <a:xfrm>
            <a:off x="2105025" y="3614738"/>
            <a:ext cx="573088" cy="220662"/>
            <a:chOff x="1871277" y="1576300"/>
            <a:chExt cx="1128371" cy="437860"/>
          </a:xfrm>
        </p:grpSpPr>
        <p:sp>
          <p:nvSpPr>
            <p:cNvPr id="350" name="Oval 349"/>
            <p:cNvSpPr/>
            <p:nvPr/>
          </p:nvSpPr>
          <p:spPr bwMode="auto">
            <a:xfrm flipV="1">
              <a:off x="1874404" y="1696003"/>
              <a:ext cx="1125244" cy="31815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51" name="Rectangle 350"/>
            <p:cNvSpPr/>
            <p:nvPr/>
          </p:nvSpPr>
          <p:spPr bwMode="auto">
            <a:xfrm>
              <a:off x="1871277" y="1740104"/>
              <a:ext cx="1128371" cy="11655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2" name="Oval 351"/>
            <p:cNvSpPr/>
            <p:nvPr/>
          </p:nvSpPr>
          <p:spPr bwMode="auto">
            <a:xfrm flipV="1">
              <a:off x="1871277" y="1576300"/>
              <a:ext cx="1125244" cy="31815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353" name="Freeform 352"/>
            <p:cNvSpPr/>
            <p:nvPr/>
          </p:nvSpPr>
          <p:spPr bwMode="auto">
            <a:xfrm>
              <a:off x="2158839" y="1673951"/>
              <a:ext cx="550119" cy="16065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4" name="Freeform 353"/>
            <p:cNvSpPr/>
            <p:nvPr/>
          </p:nvSpPr>
          <p:spPr bwMode="auto">
            <a:xfrm>
              <a:off x="2102577" y="1633001"/>
              <a:ext cx="662644" cy="11025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5" name="Freeform 354"/>
            <p:cNvSpPr/>
            <p:nvPr/>
          </p:nvSpPr>
          <p:spPr bwMode="auto">
            <a:xfrm>
              <a:off x="2537048" y="1727504"/>
              <a:ext cx="243803" cy="97651"/>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56" name="Freeform 355"/>
            <p:cNvSpPr/>
            <p:nvPr/>
          </p:nvSpPr>
          <p:spPr bwMode="auto">
            <a:xfrm>
              <a:off x="2090075" y="1730653"/>
              <a:ext cx="240678" cy="97653"/>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357" name="Straight Connector 356"/>
            <p:cNvCxnSpPr>
              <a:endCxn id="352" idx="2"/>
            </p:cNvCxnSpPr>
            <p:nvPr/>
          </p:nvCxnSpPr>
          <p:spPr bwMode="auto">
            <a:xfrm flipH="1" flipV="1">
              <a:off x="1871277" y="1736953"/>
              <a:ext cx="3127"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58" name="Straight Connector 357"/>
            <p:cNvCxnSpPr/>
            <p:nvPr/>
          </p:nvCxnSpPr>
          <p:spPr bwMode="auto">
            <a:xfrm flipH="1" flipV="1">
              <a:off x="2996521" y="1733804"/>
              <a:ext cx="3127"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46" name="Group 2"/>
          <p:cNvGrpSpPr>
            <a:grpSpLocks/>
          </p:cNvGrpSpPr>
          <p:nvPr/>
        </p:nvGrpSpPr>
        <p:grpSpPr bwMode="auto">
          <a:xfrm>
            <a:off x="1825625" y="2241550"/>
            <a:ext cx="647700" cy="417513"/>
            <a:chOff x="3053396" y="4304255"/>
            <a:chExt cx="648422" cy="418253"/>
          </a:xfrm>
        </p:grpSpPr>
        <p:sp>
          <p:nvSpPr>
            <p:cNvPr id="8111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8" name="TextBox 1"/>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47" name="Group 131"/>
          <p:cNvGrpSpPr>
            <a:grpSpLocks/>
          </p:cNvGrpSpPr>
          <p:nvPr/>
        </p:nvGrpSpPr>
        <p:grpSpPr bwMode="auto">
          <a:xfrm>
            <a:off x="669925" y="3041650"/>
            <a:ext cx="647700" cy="417513"/>
            <a:chOff x="3053396" y="4304255"/>
            <a:chExt cx="648422" cy="418253"/>
          </a:xfrm>
        </p:grpSpPr>
        <p:sp>
          <p:nvSpPr>
            <p:cNvPr id="81115"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6" name="TextBox 133"/>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48" name="Group 135"/>
          <p:cNvGrpSpPr>
            <a:grpSpLocks/>
          </p:cNvGrpSpPr>
          <p:nvPr/>
        </p:nvGrpSpPr>
        <p:grpSpPr bwMode="auto">
          <a:xfrm>
            <a:off x="6334125" y="2495550"/>
            <a:ext cx="649288" cy="417513"/>
            <a:chOff x="3053396" y="4304255"/>
            <a:chExt cx="648422" cy="418253"/>
          </a:xfrm>
        </p:grpSpPr>
        <p:sp>
          <p:nvSpPr>
            <p:cNvPr id="81113"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4" name="TextBox 137"/>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49" name="Group 138"/>
          <p:cNvGrpSpPr>
            <a:grpSpLocks/>
          </p:cNvGrpSpPr>
          <p:nvPr/>
        </p:nvGrpSpPr>
        <p:grpSpPr bwMode="auto">
          <a:xfrm>
            <a:off x="1241425" y="5353050"/>
            <a:ext cx="647700" cy="417513"/>
            <a:chOff x="3053396" y="4304255"/>
            <a:chExt cx="648422" cy="418253"/>
          </a:xfrm>
        </p:grpSpPr>
        <p:sp>
          <p:nvSpPr>
            <p:cNvPr id="81111"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2" name="TextBox 140"/>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0" name="Group 141"/>
          <p:cNvGrpSpPr>
            <a:grpSpLocks/>
          </p:cNvGrpSpPr>
          <p:nvPr/>
        </p:nvGrpSpPr>
        <p:grpSpPr bwMode="auto">
          <a:xfrm>
            <a:off x="822325" y="4730750"/>
            <a:ext cx="647700" cy="417513"/>
            <a:chOff x="3053396" y="4304255"/>
            <a:chExt cx="648422" cy="418253"/>
          </a:xfrm>
        </p:grpSpPr>
        <p:sp>
          <p:nvSpPr>
            <p:cNvPr id="81109"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10" name="TextBox 143"/>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1" name="Group 144"/>
          <p:cNvGrpSpPr>
            <a:grpSpLocks/>
          </p:cNvGrpSpPr>
          <p:nvPr/>
        </p:nvGrpSpPr>
        <p:grpSpPr bwMode="auto">
          <a:xfrm>
            <a:off x="593725" y="4070350"/>
            <a:ext cx="647700" cy="417513"/>
            <a:chOff x="3053396" y="4304255"/>
            <a:chExt cx="648422" cy="418253"/>
          </a:xfrm>
        </p:grpSpPr>
        <p:sp>
          <p:nvSpPr>
            <p:cNvPr id="8110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8" name="TextBox 146"/>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2" name="Group 147"/>
          <p:cNvGrpSpPr>
            <a:grpSpLocks/>
          </p:cNvGrpSpPr>
          <p:nvPr/>
        </p:nvGrpSpPr>
        <p:grpSpPr bwMode="auto">
          <a:xfrm>
            <a:off x="7083425" y="2927350"/>
            <a:ext cx="649288" cy="417513"/>
            <a:chOff x="3053396" y="4304255"/>
            <a:chExt cx="648422" cy="418253"/>
          </a:xfrm>
        </p:grpSpPr>
        <p:sp>
          <p:nvSpPr>
            <p:cNvPr id="81105"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6" name="TextBox 149"/>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3" name="Group 150"/>
          <p:cNvGrpSpPr>
            <a:grpSpLocks/>
          </p:cNvGrpSpPr>
          <p:nvPr/>
        </p:nvGrpSpPr>
        <p:grpSpPr bwMode="auto">
          <a:xfrm>
            <a:off x="3425825" y="2000250"/>
            <a:ext cx="649288" cy="417513"/>
            <a:chOff x="3053396" y="4304255"/>
            <a:chExt cx="648422" cy="418253"/>
          </a:xfrm>
        </p:grpSpPr>
        <p:sp>
          <p:nvSpPr>
            <p:cNvPr id="81103"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4" name="TextBox 152"/>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4" name="Group 153"/>
          <p:cNvGrpSpPr>
            <a:grpSpLocks/>
          </p:cNvGrpSpPr>
          <p:nvPr/>
        </p:nvGrpSpPr>
        <p:grpSpPr bwMode="auto">
          <a:xfrm>
            <a:off x="1050925" y="2647950"/>
            <a:ext cx="647700" cy="417513"/>
            <a:chOff x="3053396" y="4304255"/>
            <a:chExt cx="648422" cy="418253"/>
          </a:xfrm>
        </p:grpSpPr>
        <p:sp>
          <p:nvSpPr>
            <p:cNvPr id="81101"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2" name="TextBox 155"/>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5" name="Group 156"/>
          <p:cNvGrpSpPr>
            <a:grpSpLocks/>
          </p:cNvGrpSpPr>
          <p:nvPr/>
        </p:nvGrpSpPr>
        <p:grpSpPr bwMode="auto">
          <a:xfrm>
            <a:off x="4340225" y="1974850"/>
            <a:ext cx="649288" cy="417513"/>
            <a:chOff x="3053396" y="4304255"/>
            <a:chExt cx="648422" cy="418253"/>
          </a:xfrm>
        </p:grpSpPr>
        <p:sp>
          <p:nvSpPr>
            <p:cNvPr id="81099"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100" name="TextBox 158"/>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6" name="Group 160"/>
          <p:cNvGrpSpPr>
            <a:grpSpLocks/>
          </p:cNvGrpSpPr>
          <p:nvPr/>
        </p:nvGrpSpPr>
        <p:grpSpPr bwMode="auto">
          <a:xfrm>
            <a:off x="7400925" y="5607050"/>
            <a:ext cx="649288" cy="417513"/>
            <a:chOff x="3053396" y="4304255"/>
            <a:chExt cx="648422" cy="418253"/>
          </a:xfrm>
        </p:grpSpPr>
        <p:sp>
          <p:nvSpPr>
            <p:cNvPr id="8109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8" name="TextBox 162"/>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7" name="Group 163"/>
          <p:cNvGrpSpPr>
            <a:grpSpLocks/>
          </p:cNvGrpSpPr>
          <p:nvPr/>
        </p:nvGrpSpPr>
        <p:grpSpPr bwMode="auto">
          <a:xfrm>
            <a:off x="8239125" y="4959350"/>
            <a:ext cx="649288" cy="417513"/>
            <a:chOff x="3053396" y="4304255"/>
            <a:chExt cx="648422" cy="418253"/>
          </a:xfrm>
        </p:grpSpPr>
        <p:sp>
          <p:nvSpPr>
            <p:cNvPr id="81095"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6" name="TextBox 165"/>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8" name="Group 169"/>
          <p:cNvGrpSpPr>
            <a:grpSpLocks/>
          </p:cNvGrpSpPr>
          <p:nvPr/>
        </p:nvGrpSpPr>
        <p:grpSpPr bwMode="auto">
          <a:xfrm>
            <a:off x="5165725" y="5848350"/>
            <a:ext cx="649288" cy="417513"/>
            <a:chOff x="3053396" y="4304255"/>
            <a:chExt cx="648422" cy="418253"/>
          </a:xfrm>
        </p:grpSpPr>
        <p:sp>
          <p:nvSpPr>
            <p:cNvPr id="81093"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4" name="TextBox 171"/>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59" name="Group 172"/>
          <p:cNvGrpSpPr>
            <a:grpSpLocks/>
          </p:cNvGrpSpPr>
          <p:nvPr/>
        </p:nvGrpSpPr>
        <p:grpSpPr bwMode="auto">
          <a:xfrm>
            <a:off x="4251325" y="5988050"/>
            <a:ext cx="649288" cy="417513"/>
            <a:chOff x="3053396" y="4304255"/>
            <a:chExt cx="648422" cy="418253"/>
          </a:xfrm>
        </p:grpSpPr>
        <p:sp>
          <p:nvSpPr>
            <p:cNvPr id="81091"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2" name="TextBox 174"/>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grpSp>
        <p:nvGrpSpPr>
          <p:cNvPr id="80960" name="Group 175"/>
          <p:cNvGrpSpPr>
            <a:grpSpLocks/>
          </p:cNvGrpSpPr>
          <p:nvPr/>
        </p:nvGrpSpPr>
        <p:grpSpPr bwMode="auto">
          <a:xfrm>
            <a:off x="3032125" y="5835650"/>
            <a:ext cx="649288" cy="417513"/>
            <a:chOff x="3053396" y="4304255"/>
            <a:chExt cx="648422" cy="418253"/>
          </a:xfrm>
        </p:grpSpPr>
        <p:sp>
          <p:nvSpPr>
            <p:cNvPr id="81089"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090" name="TextBox 177"/>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sp>
        <p:nvSpPr>
          <p:cNvPr id="80961" name="TextBox 4"/>
          <p:cNvSpPr txBox="1">
            <a:spLocks noChangeArrowheads="1"/>
          </p:cNvSpPr>
          <p:nvPr/>
        </p:nvSpPr>
        <p:spPr bwMode="auto">
          <a:xfrm rot="1053502">
            <a:off x="5440363" y="1900238"/>
            <a:ext cx="542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2" name="TextBox 179"/>
          <p:cNvSpPr txBox="1">
            <a:spLocks noChangeArrowheads="1"/>
          </p:cNvSpPr>
          <p:nvPr/>
        </p:nvSpPr>
        <p:spPr bwMode="auto">
          <a:xfrm rot="2829263">
            <a:off x="7726362" y="3373438"/>
            <a:ext cx="5445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3" name="TextBox 180"/>
          <p:cNvSpPr txBox="1">
            <a:spLocks noChangeArrowheads="1"/>
          </p:cNvSpPr>
          <p:nvPr/>
        </p:nvSpPr>
        <p:spPr bwMode="auto">
          <a:xfrm rot="9845918">
            <a:off x="6394450" y="5884863"/>
            <a:ext cx="544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4" name="TextBox 181"/>
          <p:cNvSpPr txBox="1">
            <a:spLocks noChangeArrowheads="1"/>
          </p:cNvSpPr>
          <p:nvPr/>
        </p:nvSpPr>
        <p:spPr bwMode="auto">
          <a:xfrm rot="-9948738">
            <a:off x="2027238" y="5789613"/>
            <a:ext cx="5429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5" name="TextBox 182"/>
          <p:cNvSpPr txBox="1">
            <a:spLocks noChangeArrowheads="1"/>
          </p:cNvSpPr>
          <p:nvPr/>
        </p:nvSpPr>
        <p:spPr bwMode="auto">
          <a:xfrm rot="-4992697">
            <a:off x="440532" y="3482181"/>
            <a:ext cx="544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sp>
        <p:nvSpPr>
          <p:cNvPr id="80966" name="TextBox 183"/>
          <p:cNvSpPr txBox="1">
            <a:spLocks noChangeArrowheads="1"/>
          </p:cNvSpPr>
          <p:nvPr/>
        </p:nvSpPr>
        <p:spPr bwMode="auto">
          <a:xfrm rot="-1017263">
            <a:off x="2627313" y="1849438"/>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solidFill>
                  <a:srgbClr val="0000FF"/>
                </a:solidFill>
              </a:rPr>
              <a:t>…</a:t>
            </a:r>
          </a:p>
        </p:txBody>
      </p:sp>
      <p:cxnSp>
        <p:nvCxnSpPr>
          <p:cNvPr id="80968" name="Straight Connector 12"/>
          <p:cNvCxnSpPr>
            <a:cxnSpLocks noChangeShapeType="1"/>
          </p:cNvCxnSpPr>
          <p:nvPr/>
        </p:nvCxnSpPr>
        <p:spPr bwMode="auto">
          <a:xfrm>
            <a:off x="2382838" y="2609850"/>
            <a:ext cx="238125" cy="261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69" name="Straight Connector 500"/>
          <p:cNvCxnSpPr>
            <a:cxnSpLocks noChangeShapeType="1"/>
            <a:endCxn id="415" idx="2"/>
          </p:cNvCxnSpPr>
          <p:nvPr/>
        </p:nvCxnSpPr>
        <p:spPr bwMode="auto">
          <a:xfrm>
            <a:off x="1638300" y="2849563"/>
            <a:ext cx="831850" cy="61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0" name="Straight Connector 501"/>
          <p:cNvCxnSpPr>
            <a:cxnSpLocks noChangeShapeType="1"/>
          </p:cNvCxnSpPr>
          <p:nvPr/>
        </p:nvCxnSpPr>
        <p:spPr bwMode="auto">
          <a:xfrm flipV="1">
            <a:off x="1235075" y="2973388"/>
            <a:ext cx="1303338" cy="2778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1" name="Straight Connector 502"/>
          <p:cNvCxnSpPr>
            <a:cxnSpLocks noChangeShapeType="1"/>
          </p:cNvCxnSpPr>
          <p:nvPr/>
        </p:nvCxnSpPr>
        <p:spPr bwMode="auto">
          <a:xfrm>
            <a:off x="3916363" y="2411413"/>
            <a:ext cx="307975" cy="5730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2" name="Straight Connector 503"/>
          <p:cNvCxnSpPr>
            <a:cxnSpLocks noChangeShapeType="1"/>
          </p:cNvCxnSpPr>
          <p:nvPr/>
        </p:nvCxnSpPr>
        <p:spPr bwMode="auto">
          <a:xfrm flipH="1">
            <a:off x="4425950" y="2389188"/>
            <a:ext cx="384175" cy="5794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3" name="Straight Connector 504"/>
          <p:cNvCxnSpPr>
            <a:cxnSpLocks noChangeShapeType="1"/>
          </p:cNvCxnSpPr>
          <p:nvPr/>
        </p:nvCxnSpPr>
        <p:spPr bwMode="auto">
          <a:xfrm>
            <a:off x="6770688" y="2900363"/>
            <a:ext cx="215900" cy="1046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4" name="Straight Connector 505"/>
          <p:cNvCxnSpPr>
            <a:cxnSpLocks noChangeShapeType="1"/>
          </p:cNvCxnSpPr>
          <p:nvPr/>
        </p:nvCxnSpPr>
        <p:spPr bwMode="auto">
          <a:xfrm flipH="1">
            <a:off x="7137400" y="3251200"/>
            <a:ext cx="241300" cy="692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5" name="Straight Connector 507"/>
          <p:cNvCxnSpPr>
            <a:cxnSpLocks noChangeShapeType="1"/>
          </p:cNvCxnSpPr>
          <p:nvPr/>
        </p:nvCxnSpPr>
        <p:spPr bwMode="auto">
          <a:xfrm flipH="1" flipV="1">
            <a:off x="7454900" y="4573588"/>
            <a:ext cx="796925" cy="614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6" name="Straight Connector 509"/>
          <p:cNvCxnSpPr>
            <a:cxnSpLocks noChangeShapeType="1"/>
            <a:stCxn id="81093" idx="0"/>
          </p:cNvCxnSpPr>
          <p:nvPr/>
        </p:nvCxnSpPr>
        <p:spPr bwMode="auto">
          <a:xfrm flipH="1" flipV="1">
            <a:off x="5319713" y="4694238"/>
            <a:ext cx="285750" cy="1160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7" name="Straight Connector 510"/>
          <p:cNvCxnSpPr>
            <a:cxnSpLocks noChangeShapeType="1"/>
          </p:cNvCxnSpPr>
          <p:nvPr/>
        </p:nvCxnSpPr>
        <p:spPr bwMode="auto">
          <a:xfrm flipH="1" flipV="1">
            <a:off x="4068763" y="5045075"/>
            <a:ext cx="371475" cy="973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8" name="Straight Connector 511"/>
          <p:cNvCxnSpPr>
            <a:cxnSpLocks noChangeShapeType="1"/>
            <a:stCxn id="81090" idx="0"/>
          </p:cNvCxnSpPr>
          <p:nvPr/>
        </p:nvCxnSpPr>
        <p:spPr bwMode="auto">
          <a:xfrm flipH="1" flipV="1">
            <a:off x="3144838" y="5192713"/>
            <a:ext cx="244475" cy="6619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79" name="Straight Connector 512"/>
          <p:cNvCxnSpPr>
            <a:cxnSpLocks noChangeShapeType="1"/>
          </p:cNvCxnSpPr>
          <p:nvPr/>
        </p:nvCxnSpPr>
        <p:spPr bwMode="auto">
          <a:xfrm flipV="1">
            <a:off x="1790700" y="5160963"/>
            <a:ext cx="401638" cy="20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80" name="Straight Connector 513"/>
          <p:cNvCxnSpPr>
            <a:cxnSpLocks noChangeShapeType="1"/>
            <a:endCxn id="444" idx="2"/>
          </p:cNvCxnSpPr>
          <p:nvPr/>
        </p:nvCxnSpPr>
        <p:spPr bwMode="auto">
          <a:xfrm>
            <a:off x="1384300" y="5018088"/>
            <a:ext cx="450850" cy="115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81" name="Straight Connector 514"/>
          <p:cNvCxnSpPr>
            <a:cxnSpLocks noChangeShapeType="1"/>
          </p:cNvCxnSpPr>
          <p:nvPr/>
        </p:nvCxnSpPr>
        <p:spPr bwMode="auto">
          <a:xfrm>
            <a:off x="1155700" y="4376738"/>
            <a:ext cx="996950" cy="4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0984" name="Group 347"/>
          <p:cNvGrpSpPr>
            <a:grpSpLocks/>
          </p:cNvGrpSpPr>
          <p:nvPr/>
        </p:nvGrpSpPr>
        <p:grpSpPr bwMode="auto">
          <a:xfrm>
            <a:off x="6818313" y="3868738"/>
            <a:ext cx="530225" cy="214312"/>
            <a:chOff x="1871277" y="1576300"/>
            <a:chExt cx="1128371" cy="437860"/>
          </a:xfrm>
        </p:grpSpPr>
        <p:sp>
          <p:nvSpPr>
            <p:cNvPr id="588" name="Oval 587"/>
            <p:cNvSpPr/>
            <p:nvPr/>
          </p:nvSpPr>
          <p:spPr bwMode="auto">
            <a:xfrm flipV="1">
              <a:off x="1874654" y="1693063"/>
              <a:ext cx="1124994" cy="32109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89" name="Rectangle 588"/>
            <p:cNvSpPr/>
            <p:nvPr/>
          </p:nvSpPr>
          <p:spPr bwMode="auto">
            <a:xfrm>
              <a:off x="1871277" y="1738471"/>
              <a:ext cx="1128371" cy="11676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0" name="Oval 589"/>
            <p:cNvSpPr/>
            <p:nvPr/>
          </p:nvSpPr>
          <p:spPr bwMode="auto">
            <a:xfrm flipV="1">
              <a:off x="1871277" y="1576300"/>
              <a:ext cx="1124992" cy="32109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91" name="Freeform 590"/>
            <p:cNvSpPr/>
            <p:nvPr/>
          </p:nvSpPr>
          <p:spPr bwMode="auto">
            <a:xfrm>
              <a:off x="2158436" y="1673602"/>
              <a:ext cx="550673" cy="162171"/>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2" name="Freeform 591"/>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3" name="Freeform 592"/>
            <p:cNvSpPr/>
            <p:nvPr/>
          </p:nvSpPr>
          <p:spPr bwMode="auto">
            <a:xfrm>
              <a:off x="2536812" y="1728739"/>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94" name="Freeform 593"/>
            <p:cNvSpPr/>
            <p:nvPr/>
          </p:nvSpPr>
          <p:spPr bwMode="auto">
            <a:xfrm>
              <a:off x="2090869" y="1728739"/>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95" name="Straight Connector 594"/>
            <p:cNvCxnSpPr>
              <a:endCxn id="590" idx="2"/>
            </p:cNvCxnSpPr>
            <p:nvPr/>
          </p:nvCxnSpPr>
          <p:spPr bwMode="auto">
            <a:xfrm flipH="1" flipV="1">
              <a:off x="1871277" y="1738471"/>
              <a:ext cx="3377"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96" name="Straight Connector 595"/>
            <p:cNvCxnSpPr/>
            <p:nvPr/>
          </p:nvCxnSpPr>
          <p:spPr bwMode="auto">
            <a:xfrm flipH="1" flipV="1">
              <a:off x="2996269" y="1735226"/>
              <a:ext cx="3379" cy="12325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85" name="Group 347"/>
          <p:cNvGrpSpPr>
            <a:grpSpLocks/>
          </p:cNvGrpSpPr>
          <p:nvPr/>
        </p:nvGrpSpPr>
        <p:grpSpPr bwMode="auto">
          <a:xfrm>
            <a:off x="7050088" y="4464050"/>
            <a:ext cx="530225" cy="214313"/>
            <a:chOff x="1871277" y="1576300"/>
            <a:chExt cx="1128371" cy="437860"/>
          </a:xfrm>
        </p:grpSpPr>
        <p:sp>
          <p:nvSpPr>
            <p:cNvPr id="579" name="Oval 578"/>
            <p:cNvSpPr/>
            <p:nvPr/>
          </p:nvSpPr>
          <p:spPr bwMode="auto">
            <a:xfrm flipV="1">
              <a:off x="1874654" y="1693062"/>
              <a:ext cx="1124994"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80" name="Rectangle 579"/>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1" name="Oval 580"/>
            <p:cNvSpPr/>
            <p:nvPr/>
          </p:nvSpPr>
          <p:spPr bwMode="auto">
            <a:xfrm flipV="1">
              <a:off x="1871277" y="1576300"/>
              <a:ext cx="1124992"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82" name="Freeform 581"/>
            <p:cNvSpPr/>
            <p:nvPr/>
          </p:nvSpPr>
          <p:spPr bwMode="auto">
            <a:xfrm>
              <a:off x="2158436" y="1673602"/>
              <a:ext cx="550673"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3" name="Freeform 582"/>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4" name="Freeform 583"/>
            <p:cNvSpPr/>
            <p:nvPr/>
          </p:nvSpPr>
          <p:spPr bwMode="auto">
            <a:xfrm>
              <a:off x="2536812"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85" name="Freeform 584"/>
            <p:cNvSpPr/>
            <p:nvPr/>
          </p:nvSpPr>
          <p:spPr bwMode="auto">
            <a:xfrm>
              <a:off x="2090869" y="1728741"/>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86" name="Straight Connector 585"/>
            <p:cNvCxnSpPr>
              <a:endCxn id="581" idx="2"/>
            </p:cNvCxnSpPr>
            <p:nvPr/>
          </p:nvCxnSpPr>
          <p:spPr bwMode="auto">
            <a:xfrm flipH="1" flipV="1">
              <a:off x="1871277" y="1738470"/>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87" name="Straight Connector 586"/>
            <p:cNvCxnSpPr/>
            <p:nvPr/>
          </p:nvCxnSpPr>
          <p:spPr bwMode="auto">
            <a:xfrm flipH="1" flipV="1">
              <a:off x="2996269" y="1735228"/>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86" name="Group 347"/>
          <p:cNvGrpSpPr>
            <a:grpSpLocks/>
          </p:cNvGrpSpPr>
          <p:nvPr/>
        </p:nvGrpSpPr>
        <p:grpSpPr bwMode="auto">
          <a:xfrm>
            <a:off x="4959350" y="4514850"/>
            <a:ext cx="530225" cy="214313"/>
            <a:chOff x="1871277" y="1576300"/>
            <a:chExt cx="1128371" cy="437860"/>
          </a:xfrm>
        </p:grpSpPr>
        <p:sp>
          <p:nvSpPr>
            <p:cNvPr id="534" name="Oval 533"/>
            <p:cNvSpPr/>
            <p:nvPr/>
          </p:nvSpPr>
          <p:spPr bwMode="auto">
            <a:xfrm flipV="1">
              <a:off x="1874656" y="1693062"/>
              <a:ext cx="1124992"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35" name="Rectangle 534"/>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6" name="Oval 535"/>
            <p:cNvSpPr/>
            <p:nvPr/>
          </p:nvSpPr>
          <p:spPr bwMode="auto">
            <a:xfrm flipV="1">
              <a:off x="1871277" y="1576300"/>
              <a:ext cx="1124994"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37" name="Freeform 536"/>
            <p:cNvSpPr/>
            <p:nvPr/>
          </p:nvSpPr>
          <p:spPr bwMode="auto">
            <a:xfrm>
              <a:off x="2158438" y="1673602"/>
              <a:ext cx="550671"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8" name="Freeform 537"/>
            <p:cNvSpPr/>
            <p:nvPr/>
          </p:nvSpPr>
          <p:spPr bwMode="auto">
            <a:xfrm>
              <a:off x="2101005" y="1634681"/>
              <a:ext cx="665537"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9" name="Freeform 538"/>
            <p:cNvSpPr/>
            <p:nvPr/>
          </p:nvSpPr>
          <p:spPr bwMode="auto">
            <a:xfrm>
              <a:off x="2536814"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0" name="Freeform 539"/>
            <p:cNvSpPr/>
            <p:nvPr/>
          </p:nvSpPr>
          <p:spPr bwMode="auto">
            <a:xfrm>
              <a:off x="2090871" y="1728741"/>
              <a:ext cx="239862"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41" name="Straight Connector 540"/>
            <p:cNvCxnSpPr>
              <a:endCxn id="536" idx="2"/>
            </p:cNvCxnSpPr>
            <p:nvPr/>
          </p:nvCxnSpPr>
          <p:spPr bwMode="auto">
            <a:xfrm flipH="1" flipV="1">
              <a:off x="1871277" y="1738470"/>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42" name="Straight Connector 541"/>
            <p:cNvCxnSpPr/>
            <p:nvPr/>
          </p:nvCxnSpPr>
          <p:spPr bwMode="auto">
            <a:xfrm flipH="1" flipV="1">
              <a:off x="2996271" y="1735228"/>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80987" name="Straight Connector 508"/>
          <p:cNvCxnSpPr>
            <a:cxnSpLocks noChangeShapeType="1"/>
          </p:cNvCxnSpPr>
          <p:nvPr/>
        </p:nvCxnSpPr>
        <p:spPr bwMode="auto">
          <a:xfrm flipH="1" flipV="1">
            <a:off x="6496050" y="4722813"/>
            <a:ext cx="1047750" cy="9667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0988" name="Group 347"/>
          <p:cNvGrpSpPr>
            <a:grpSpLocks/>
          </p:cNvGrpSpPr>
          <p:nvPr/>
        </p:nvGrpSpPr>
        <p:grpSpPr bwMode="auto">
          <a:xfrm>
            <a:off x="2143125" y="4305300"/>
            <a:ext cx="484188" cy="211138"/>
            <a:chOff x="1871277" y="1576300"/>
            <a:chExt cx="1128371" cy="437860"/>
          </a:xfrm>
        </p:grpSpPr>
        <p:sp>
          <p:nvSpPr>
            <p:cNvPr id="505" name="Oval 504"/>
            <p:cNvSpPr/>
            <p:nvPr/>
          </p:nvSpPr>
          <p:spPr bwMode="auto">
            <a:xfrm flipV="1">
              <a:off x="1874978" y="1694818"/>
              <a:ext cx="1124670"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06" name="Rectangle 505"/>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7" name="Oval 506"/>
            <p:cNvSpPr/>
            <p:nvPr/>
          </p:nvSpPr>
          <p:spPr bwMode="auto">
            <a:xfrm flipV="1">
              <a:off x="1871277" y="1576300"/>
              <a:ext cx="1124670"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08" name="Freeform 507"/>
            <p:cNvSpPr/>
            <p:nvPr/>
          </p:nvSpPr>
          <p:spPr bwMode="auto">
            <a:xfrm>
              <a:off x="2159844" y="1671774"/>
              <a:ext cx="547537"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09" name="Freeform 508"/>
            <p:cNvSpPr/>
            <p:nvPr/>
          </p:nvSpPr>
          <p:spPr bwMode="auto">
            <a:xfrm>
              <a:off x="2104351" y="1632268"/>
              <a:ext cx="662222"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0" name="Freeform 509"/>
            <p:cNvSpPr/>
            <p:nvPr/>
          </p:nvSpPr>
          <p:spPr bwMode="auto">
            <a:xfrm>
              <a:off x="2537200"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1" name="Freeform 510"/>
            <p:cNvSpPr/>
            <p:nvPr/>
          </p:nvSpPr>
          <p:spPr bwMode="auto">
            <a:xfrm>
              <a:off x="2089553" y="1731033"/>
              <a:ext cx="240471"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12" name="Straight Connector 511"/>
            <p:cNvCxnSpPr>
              <a:endCxn id="507" idx="2"/>
            </p:cNvCxnSpPr>
            <p:nvPr/>
          </p:nvCxnSpPr>
          <p:spPr bwMode="auto">
            <a:xfrm flipH="1" flipV="1">
              <a:off x="1871277" y="1737617"/>
              <a:ext cx="3701"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13" name="Straight Connector 512"/>
            <p:cNvCxnSpPr/>
            <p:nvPr/>
          </p:nvCxnSpPr>
          <p:spPr bwMode="auto">
            <a:xfrm flipH="1" flipV="1">
              <a:off x="2995947" y="1734324"/>
              <a:ext cx="3701"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89" name="Group 347"/>
          <p:cNvGrpSpPr>
            <a:grpSpLocks/>
          </p:cNvGrpSpPr>
          <p:nvPr/>
        </p:nvGrpSpPr>
        <p:grpSpPr bwMode="auto">
          <a:xfrm>
            <a:off x="3744913" y="5006975"/>
            <a:ext cx="484187" cy="211138"/>
            <a:chOff x="1871277" y="1576300"/>
            <a:chExt cx="1128371" cy="437860"/>
          </a:xfrm>
        </p:grpSpPr>
        <p:sp>
          <p:nvSpPr>
            <p:cNvPr id="487" name="Oval 486"/>
            <p:cNvSpPr/>
            <p:nvPr/>
          </p:nvSpPr>
          <p:spPr bwMode="auto">
            <a:xfrm flipV="1">
              <a:off x="1874975" y="1694818"/>
              <a:ext cx="1124673"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88" name="Rectangle 487"/>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89" name="Oval 488"/>
            <p:cNvSpPr/>
            <p:nvPr/>
          </p:nvSpPr>
          <p:spPr bwMode="auto">
            <a:xfrm flipV="1">
              <a:off x="1871277" y="1576300"/>
              <a:ext cx="1124673"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90" name="Freeform 489"/>
            <p:cNvSpPr/>
            <p:nvPr/>
          </p:nvSpPr>
          <p:spPr bwMode="auto">
            <a:xfrm>
              <a:off x="2159844" y="1671774"/>
              <a:ext cx="547538"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1" name="Freeform 490"/>
            <p:cNvSpPr/>
            <p:nvPr/>
          </p:nvSpPr>
          <p:spPr bwMode="auto">
            <a:xfrm>
              <a:off x="2104349" y="1632268"/>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2" name="Freeform 491"/>
            <p:cNvSpPr/>
            <p:nvPr/>
          </p:nvSpPr>
          <p:spPr bwMode="auto">
            <a:xfrm>
              <a:off x="2537202"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93" name="Freeform 492"/>
            <p:cNvSpPr/>
            <p:nvPr/>
          </p:nvSpPr>
          <p:spPr bwMode="auto">
            <a:xfrm>
              <a:off x="2089551" y="1731033"/>
              <a:ext cx="2404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94" name="Straight Connector 493"/>
            <p:cNvCxnSpPr>
              <a:endCxn id="489" idx="2"/>
            </p:cNvCxnSpPr>
            <p:nvPr/>
          </p:nvCxnSpPr>
          <p:spPr bwMode="auto">
            <a:xfrm flipH="1" flipV="1">
              <a:off x="1871277" y="1737617"/>
              <a:ext cx="3698"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95" name="Straight Connector 494"/>
            <p:cNvCxnSpPr/>
            <p:nvPr/>
          </p:nvCxnSpPr>
          <p:spPr bwMode="auto">
            <a:xfrm flipH="1" flipV="1">
              <a:off x="2995950" y="1734324"/>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0" name="Group 439"/>
          <p:cNvGrpSpPr>
            <a:grpSpLocks/>
          </p:cNvGrpSpPr>
          <p:nvPr/>
        </p:nvGrpSpPr>
        <p:grpSpPr bwMode="auto">
          <a:xfrm>
            <a:off x="2881313" y="5194300"/>
            <a:ext cx="484187" cy="211138"/>
            <a:chOff x="1871277" y="1576300"/>
            <a:chExt cx="1128371" cy="437860"/>
          </a:xfrm>
        </p:grpSpPr>
        <p:sp>
          <p:nvSpPr>
            <p:cNvPr id="451" name="Oval 450"/>
            <p:cNvSpPr/>
            <p:nvPr/>
          </p:nvSpPr>
          <p:spPr bwMode="auto">
            <a:xfrm flipV="1">
              <a:off x="1874975" y="1694818"/>
              <a:ext cx="1124673" cy="319342"/>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52" name="Rectangle 451"/>
            <p:cNvSpPr/>
            <p:nvPr/>
          </p:nvSpPr>
          <p:spPr bwMode="auto">
            <a:xfrm>
              <a:off x="1871277" y="1740909"/>
              <a:ext cx="1128371" cy="115227"/>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3" name="Oval 452"/>
            <p:cNvSpPr/>
            <p:nvPr/>
          </p:nvSpPr>
          <p:spPr bwMode="auto">
            <a:xfrm flipV="1">
              <a:off x="1871277" y="1576300"/>
              <a:ext cx="1124673" cy="319342"/>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54" name="Freeform 453"/>
            <p:cNvSpPr/>
            <p:nvPr/>
          </p:nvSpPr>
          <p:spPr bwMode="auto">
            <a:xfrm>
              <a:off x="2159844" y="1671774"/>
              <a:ext cx="547538" cy="16131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5" name="Freeform 454"/>
            <p:cNvSpPr/>
            <p:nvPr/>
          </p:nvSpPr>
          <p:spPr bwMode="auto">
            <a:xfrm>
              <a:off x="2104349" y="1632268"/>
              <a:ext cx="662226"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6" name="Freeform 455"/>
            <p:cNvSpPr/>
            <p:nvPr/>
          </p:nvSpPr>
          <p:spPr bwMode="auto">
            <a:xfrm>
              <a:off x="2537202" y="1727740"/>
              <a:ext cx="244172" cy="9547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57" name="Freeform 456"/>
            <p:cNvSpPr/>
            <p:nvPr/>
          </p:nvSpPr>
          <p:spPr bwMode="auto">
            <a:xfrm>
              <a:off x="2089551" y="1731033"/>
              <a:ext cx="240474" cy="9547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58" name="Straight Connector 457"/>
            <p:cNvCxnSpPr>
              <a:endCxn id="453" idx="2"/>
            </p:cNvCxnSpPr>
            <p:nvPr/>
          </p:nvCxnSpPr>
          <p:spPr bwMode="auto">
            <a:xfrm flipH="1" flipV="1">
              <a:off x="1871277" y="1737617"/>
              <a:ext cx="3698" cy="12180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9" name="Straight Connector 458"/>
            <p:cNvCxnSpPr/>
            <p:nvPr/>
          </p:nvCxnSpPr>
          <p:spPr bwMode="auto">
            <a:xfrm flipH="1" flipV="1">
              <a:off x="2995950" y="1734324"/>
              <a:ext cx="3698"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1" name="Group 347"/>
          <p:cNvGrpSpPr>
            <a:grpSpLocks/>
          </p:cNvGrpSpPr>
          <p:nvPr/>
        </p:nvGrpSpPr>
        <p:grpSpPr bwMode="auto">
          <a:xfrm>
            <a:off x="1835150" y="5056188"/>
            <a:ext cx="484188" cy="211137"/>
            <a:chOff x="1871277" y="1576300"/>
            <a:chExt cx="1128371" cy="437860"/>
          </a:xfrm>
        </p:grpSpPr>
        <p:sp>
          <p:nvSpPr>
            <p:cNvPr id="442" name="Oval 441"/>
            <p:cNvSpPr/>
            <p:nvPr/>
          </p:nvSpPr>
          <p:spPr bwMode="auto">
            <a:xfrm flipV="1">
              <a:off x="1874978" y="1694819"/>
              <a:ext cx="1124670" cy="319341"/>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43" name="Rectangle 442"/>
            <p:cNvSpPr/>
            <p:nvPr/>
          </p:nvSpPr>
          <p:spPr bwMode="auto">
            <a:xfrm>
              <a:off x="1871277" y="1740909"/>
              <a:ext cx="1128371" cy="115226"/>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4" name="Oval 443"/>
            <p:cNvSpPr/>
            <p:nvPr/>
          </p:nvSpPr>
          <p:spPr bwMode="auto">
            <a:xfrm flipV="1">
              <a:off x="1871277" y="1576300"/>
              <a:ext cx="1124670" cy="319341"/>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45" name="Freeform 444"/>
            <p:cNvSpPr/>
            <p:nvPr/>
          </p:nvSpPr>
          <p:spPr bwMode="auto">
            <a:xfrm>
              <a:off x="2159844" y="1671772"/>
              <a:ext cx="547537" cy="16131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6" name="Freeform 445"/>
            <p:cNvSpPr/>
            <p:nvPr/>
          </p:nvSpPr>
          <p:spPr bwMode="auto">
            <a:xfrm>
              <a:off x="2104351" y="1632266"/>
              <a:ext cx="662222" cy="11193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7" name="Freeform 446"/>
            <p:cNvSpPr/>
            <p:nvPr/>
          </p:nvSpPr>
          <p:spPr bwMode="auto">
            <a:xfrm>
              <a:off x="2537200" y="1727741"/>
              <a:ext cx="244172" cy="9547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48" name="Freeform 447"/>
            <p:cNvSpPr/>
            <p:nvPr/>
          </p:nvSpPr>
          <p:spPr bwMode="auto">
            <a:xfrm>
              <a:off x="2089553" y="1731032"/>
              <a:ext cx="240471" cy="9547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49" name="Straight Connector 448"/>
            <p:cNvCxnSpPr>
              <a:endCxn id="444" idx="2"/>
            </p:cNvCxnSpPr>
            <p:nvPr/>
          </p:nvCxnSpPr>
          <p:spPr bwMode="auto">
            <a:xfrm flipH="1" flipV="1">
              <a:off x="1871277" y="1737616"/>
              <a:ext cx="3701" cy="12181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50" name="Straight Connector 449"/>
            <p:cNvCxnSpPr/>
            <p:nvPr/>
          </p:nvCxnSpPr>
          <p:spPr bwMode="auto">
            <a:xfrm flipH="1" flipV="1">
              <a:off x="2995947" y="1734325"/>
              <a:ext cx="3701" cy="12510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2" name="Group 347"/>
          <p:cNvGrpSpPr>
            <a:grpSpLocks/>
          </p:cNvGrpSpPr>
          <p:nvPr/>
        </p:nvGrpSpPr>
        <p:grpSpPr bwMode="auto">
          <a:xfrm>
            <a:off x="2470150" y="2832100"/>
            <a:ext cx="571500" cy="220663"/>
            <a:chOff x="1871277" y="1576300"/>
            <a:chExt cx="1128371" cy="437860"/>
          </a:xfrm>
        </p:grpSpPr>
        <p:sp>
          <p:nvSpPr>
            <p:cNvPr id="413" name="Oval 412"/>
            <p:cNvSpPr/>
            <p:nvPr/>
          </p:nvSpPr>
          <p:spPr bwMode="auto">
            <a:xfrm flipV="1">
              <a:off x="1874412" y="1696002"/>
              <a:ext cx="1125236" cy="31815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14" name="Rectangle 413"/>
            <p:cNvSpPr/>
            <p:nvPr/>
          </p:nvSpPr>
          <p:spPr bwMode="auto">
            <a:xfrm>
              <a:off x="1871277" y="1740103"/>
              <a:ext cx="1128371" cy="11655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5" name="Oval 414"/>
            <p:cNvSpPr/>
            <p:nvPr/>
          </p:nvSpPr>
          <p:spPr bwMode="auto">
            <a:xfrm flipV="1">
              <a:off x="1871277" y="1576300"/>
              <a:ext cx="1125238" cy="31815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16" name="Freeform 415"/>
            <p:cNvSpPr/>
            <p:nvPr/>
          </p:nvSpPr>
          <p:spPr bwMode="auto">
            <a:xfrm>
              <a:off x="2159638" y="1673953"/>
              <a:ext cx="548515" cy="160652"/>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7" name="Freeform 416"/>
            <p:cNvSpPr/>
            <p:nvPr/>
          </p:nvSpPr>
          <p:spPr bwMode="auto">
            <a:xfrm>
              <a:off x="2103220" y="1633001"/>
              <a:ext cx="661352" cy="11025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8" name="Freeform 417"/>
            <p:cNvSpPr/>
            <p:nvPr/>
          </p:nvSpPr>
          <p:spPr bwMode="auto">
            <a:xfrm>
              <a:off x="2535762" y="1727503"/>
              <a:ext cx="244480" cy="97653"/>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9" name="Freeform 418"/>
            <p:cNvSpPr/>
            <p:nvPr/>
          </p:nvSpPr>
          <p:spPr bwMode="auto">
            <a:xfrm>
              <a:off x="2090682" y="1730654"/>
              <a:ext cx="241347" cy="9765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20" name="Straight Connector 419"/>
            <p:cNvCxnSpPr>
              <a:endCxn id="415" idx="2"/>
            </p:cNvCxnSpPr>
            <p:nvPr/>
          </p:nvCxnSpPr>
          <p:spPr bwMode="auto">
            <a:xfrm flipH="1" flipV="1">
              <a:off x="1871277" y="1736954"/>
              <a:ext cx="3135"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21" name="Straight Connector 420"/>
            <p:cNvCxnSpPr/>
            <p:nvPr/>
          </p:nvCxnSpPr>
          <p:spPr bwMode="auto">
            <a:xfrm flipH="1" flipV="1">
              <a:off x="2996515" y="1733803"/>
              <a:ext cx="3133"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3" name="Group 347"/>
          <p:cNvGrpSpPr>
            <a:grpSpLocks/>
          </p:cNvGrpSpPr>
          <p:nvPr/>
        </p:nvGrpSpPr>
        <p:grpSpPr bwMode="auto">
          <a:xfrm>
            <a:off x="4111625" y="2951163"/>
            <a:ext cx="571500" cy="220662"/>
            <a:chOff x="1871277" y="1576300"/>
            <a:chExt cx="1128371" cy="437860"/>
          </a:xfrm>
        </p:grpSpPr>
        <p:sp>
          <p:nvSpPr>
            <p:cNvPr id="404" name="Oval 403"/>
            <p:cNvSpPr/>
            <p:nvPr/>
          </p:nvSpPr>
          <p:spPr bwMode="auto">
            <a:xfrm flipV="1">
              <a:off x="1874412" y="1696003"/>
              <a:ext cx="1125236" cy="318157"/>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05" name="Rectangle 404"/>
            <p:cNvSpPr/>
            <p:nvPr/>
          </p:nvSpPr>
          <p:spPr bwMode="auto">
            <a:xfrm>
              <a:off x="1871277" y="1740104"/>
              <a:ext cx="1128371" cy="11655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6" name="Oval 405"/>
            <p:cNvSpPr/>
            <p:nvPr/>
          </p:nvSpPr>
          <p:spPr bwMode="auto">
            <a:xfrm flipV="1">
              <a:off x="1871277" y="1576300"/>
              <a:ext cx="1125238" cy="318157"/>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407" name="Freeform 406"/>
            <p:cNvSpPr/>
            <p:nvPr/>
          </p:nvSpPr>
          <p:spPr bwMode="auto">
            <a:xfrm>
              <a:off x="2159638" y="1673951"/>
              <a:ext cx="548515" cy="160655"/>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8" name="Freeform 407"/>
            <p:cNvSpPr/>
            <p:nvPr/>
          </p:nvSpPr>
          <p:spPr bwMode="auto">
            <a:xfrm>
              <a:off x="2103220" y="1633001"/>
              <a:ext cx="661352" cy="11025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09" name="Freeform 408"/>
            <p:cNvSpPr/>
            <p:nvPr/>
          </p:nvSpPr>
          <p:spPr bwMode="auto">
            <a:xfrm>
              <a:off x="2535762" y="1727504"/>
              <a:ext cx="244480" cy="97651"/>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10" name="Freeform 409"/>
            <p:cNvSpPr/>
            <p:nvPr/>
          </p:nvSpPr>
          <p:spPr bwMode="auto">
            <a:xfrm>
              <a:off x="2090682" y="1730653"/>
              <a:ext cx="241347" cy="97653"/>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411" name="Straight Connector 410"/>
            <p:cNvCxnSpPr>
              <a:endCxn id="406" idx="2"/>
            </p:cNvCxnSpPr>
            <p:nvPr/>
          </p:nvCxnSpPr>
          <p:spPr bwMode="auto">
            <a:xfrm flipH="1" flipV="1">
              <a:off x="1871277" y="1736953"/>
              <a:ext cx="3135" cy="12285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12" name="Straight Connector 411"/>
            <p:cNvCxnSpPr/>
            <p:nvPr/>
          </p:nvCxnSpPr>
          <p:spPr bwMode="auto">
            <a:xfrm flipH="1" flipV="1">
              <a:off x="2996515" y="1733804"/>
              <a:ext cx="3133" cy="122852"/>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80994" name="Group 531"/>
          <p:cNvGrpSpPr>
            <a:grpSpLocks/>
          </p:cNvGrpSpPr>
          <p:nvPr/>
        </p:nvGrpSpPr>
        <p:grpSpPr bwMode="auto">
          <a:xfrm>
            <a:off x="6103938" y="4654550"/>
            <a:ext cx="530225" cy="214313"/>
            <a:chOff x="1871277" y="1576300"/>
            <a:chExt cx="1128371" cy="437860"/>
          </a:xfrm>
        </p:grpSpPr>
        <p:sp>
          <p:nvSpPr>
            <p:cNvPr id="543" name="Oval 542"/>
            <p:cNvSpPr/>
            <p:nvPr/>
          </p:nvSpPr>
          <p:spPr bwMode="auto">
            <a:xfrm flipV="1">
              <a:off x="1874654" y="1693062"/>
              <a:ext cx="1124994" cy="321098"/>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44" name="Rectangle 543"/>
            <p:cNvSpPr/>
            <p:nvPr/>
          </p:nvSpPr>
          <p:spPr bwMode="auto">
            <a:xfrm>
              <a:off x="1871277" y="1738470"/>
              <a:ext cx="1128371" cy="116762"/>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5" name="Oval 544"/>
            <p:cNvSpPr/>
            <p:nvPr/>
          </p:nvSpPr>
          <p:spPr bwMode="auto">
            <a:xfrm flipV="1">
              <a:off x="1871277" y="1576300"/>
              <a:ext cx="1124992" cy="321098"/>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46" name="Freeform 545"/>
            <p:cNvSpPr/>
            <p:nvPr/>
          </p:nvSpPr>
          <p:spPr bwMode="auto">
            <a:xfrm>
              <a:off x="2158436" y="1673602"/>
              <a:ext cx="550673" cy="16217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7" name="Freeform 546"/>
            <p:cNvSpPr/>
            <p:nvPr/>
          </p:nvSpPr>
          <p:spPr bwMode="auto">
            <a:xfrm>
              <a:off x="2101005" y="1634681"/>
              <a:ext cx="665535" cy="110276"/>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8" name="Freeform 547"/>
            <p:cNvSpPr/>
            <p:nvPr/>
          </p:nvSpPr>
          <p:spPr bwMode="auto">
            <a:xfrm>
              <a:off x="2536812" y="1728741"/>
              <a:ext cx="243242" cy="97302"/>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9" name="Freeform 548"/>
            <p:cNvSpPr/>
            <p:nvPr/>
          </p:nvSpPr>
          <p:spPr bwMode="auto">
            <a:xfrm>
              <a:off x="2090869" y="1728741"/>
              <a:ext cx="239864" cy="97302"/>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50" name="Straight Connector 549"/>
            <p:cNvCxnSpPr>
              <a:endCxn id="545" idx="2"/>
            </p:cNvCxnSpPr>
            <p:nvPr/>
          </p:nvCxnSpPr>
          <p:spPr bwMode="auto">
            <a:xfrm flipH="1" flipV="1">
              <a:off x="1871277" y="1738470"/>
              <a:ext cx="3377"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51" name="Straight Connector 550"/>
            <p:cNvCxnSpPr/>
            <p:nvPr/>
          </p:nvCxnSpPr>
          <p:spPr bwMode="auto">
            <a:xfrm flipH="1" flipV="1">
              <a:off x="2996269" y="1735228"/>
              <a:ext cx="3379" cy="12324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cxnSp>
        <p:nvCxnSpPr>
          <p:cNvPr id="80995" name="Straight Connector 506"/>
          <p:cNvCxnSpPr>
            <a:cxnSpLocks noChangeShapeType="1"/>
          </p:cNvCxnSpPr>
          <p:nvPr/>
        </p:nvCxnSpPr>
        <p:spPr bwMode="auto">
          <a:xfrm flipH="1">
            <a:off x="7566025" y="4311650"/>
            <a:ext cx="541338" cy="249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0996" name="Group 166"/>
          <p:cNvGrpSpPr>
            <a:grpSpLocks/>
          </p:cNvGrpSpPr>
          <p:nvPr/>
        </p:nvGrpSpPr>
        <p:grpSpPr bwMode="auto">
          <a:xfrm>
            <a:off x="8010525" y="4044950"/>
            <a:ext cx="649288" cy="417513"/>
            <a:chOff x="3053396" y="4304255"/>
            <a:chExt cx="648422" cy="418253"/>
          </a:xfrm>
        </p:grpSpPr>
        <p:sp>
          <p:nvSpPr>
            <p:cNvPr id="80997" name="Freeform 84"/>
            <p:cNvSpPr>
              <a:spLocks/>
            </p:cNvSpPr>
            <p:nvPr/>
          </p:nvSpPr>
          <p:spPr bwMode="auto">
            <a:xfrm>
              <a:off x="3053396" y="4304255"/>
              <a:ext cx="596988" cy="418253"/>
            </a:xfrm>
            <a:custGeom>
              <a:avLst/>
              <a:gdLst>
                <a:gd name="T0" fmla="*/ 2147483647 w 1036"/>
                <a:gd name="T1" fmla="*/ 2147483647 h 675"/>
                <a:gd name="T2" fmla="*/ 2147483647 w 1036"/>
                <a:gd name="T3" fmla="*/ 2147483647 h 675"/>
                <a:gd name="T4" fmla="*/ 2147483647 w 1036"/>
                <a:gd name="T5" fmla="*/ 2147483647 h 675"/>
                <a:gd name="T6" fmla="*/ 2147483647 w 1036"/>
                <a:gd name="T7" fmla="*/ 2147483647 h 675"/>
                <a:gd name="T8" fmla="*/ 2147483647 w 1036"/>
                <a:gd name="T9" fmla="*/ 2147483647 h 675"/>
                <a:gd name="T10" fmla="*/ 2147483647 w 1036"/>
                <a:gd name="T11" fmla="*/ 2147483647 h 675"/>
                <a:gd name="T12" fmla="*/ 2147483647 w 1036"/>
                <a:gd name="T13" fmla="*/ 2147483647 h 675"/>
                <a:gd name="T14" fmla="*/ 2147483647 w 1036"/>
                <a:gd name="T15" fmla="*/ 2147483647 h 675"/>
                <a:gd name="T16" fmla="*/ 2147483647 w 1036"/>
                <a:gd name="T17" fmla="*/ 2147483647 h 675"/>
                <a:gd name="T18" fmla="*/ 2147483647 w 1036"/>
                <a:gd name="T19" fmla="*/ 2147483647 h 675"/>
                <a:gd name="T20" fmla="*/ 2147483647 w 1036"/>
                <a:gd name="T21" fmla="*/ 2147483647 h 675"/>
                <a:gd name="T22" fmla="*/ 2147483647 w 1036"/>
                <a:gd name="T23" fmla="*/ 2147483647 h 675"/>
                <a:gd name="T24" fmla="*/ 2147483647 w 1036"/>
                <a:gd name="T25" fmla="*/ 2147483647 h 675"/>
                <a:gd name="T26" fmla="*/ 2147483647 w 1036"/>
                <a:gd name="T27" fmla="*/ 2147483647 h 675"/>
                <a:gd name="T28" fmla="*/ 2147483647 w 1036"/>
                <a:gd name="T29" fmla="*/ 2147483647 h 675"/>
                <a:gd name="T30" fmla="*/ 2147483647 w 1036"/>
                <a:gd name="T31" fmla="*/ 2147483647 h 675"/>
                <a:gd name="T32" fmla="*/ 2147483647 w 1036"/>
                <a:gd name="T33" fmla="*/ 2147483647 h 675"/>
                <a:gd name="T34" fmla="*/ 2147483647 w 1036"/>
                <a:gd name="T35" fmla="*/ 2147483647 h 6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36"/>
                <a:gd name="T55" fmla="*/ 0 h 675"/>
                <a:gd name="T56" fmla="*/ 1036 w 1036"/>
                <a:gd name="T57" fmla="*/ 675 h 6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36" h="675">
                  <a:moveTo>
                    <a:pt x="648" y="11"/>
                  </a:moveTo>
                  <a:cubicBezTo>
                    <a:pt x="584" y="19"/>
                    <a:pt x="464" y="33"/>
                    <a:pt x="390" y="53"/>
                  </a:cubicBezTo>
                  <a:cubicBezTo>
                    <a:pt x="316" y="73"/>
                    <a:pt x="246" y="100"/>
                    <a:pt x="206" y="129"/>
                  </a:cubicBezTo>
                  <a:cubicBezTo>
                    <a:pt x="166" y="158"/>
                    <a:pt x="183" y="201"/>
                    <a:pt x="152" y="229"/>
                  </a:cubicBezTo>
                  <a:cubicBezTo>
                    <a:pt x="121" y="257"/>
                    <a:pt x="44" y="259"/>
                    <a:pt x="22" y="297"/>
                  </a:cubicBezTo>
                  <a:cubicBezTo>
                    <a:pt x="0" y="335"/>
                    <a:pt x="0" y="427"/>
                    <a:pt x="18" y="459"/>
                  </a:cubicBezTo>
                  <a:cubicBezTo>
                    <a:pt x="36" y="491"/>
                    <a:pt x="59" y="484"/>
                    <a:pt x="132" y="489"/>
                  </a:cubicBezTo>
                  <a:cubicBezTo>
                    <a:pt x="205" y="494"/>
                    <a:pt x="380" y="478"/>
                    <a:pt x="458" y="489"/>
                  </a:cubicBezTo>
                  <a:cubicBezTo>
                    <a:pt x="536" y="500"/>
                    <a:pt x="549" y="527"/>
                    <a:pt x="598" y="555"/>
                  </a:cubicBezTo>
                  <a:cubicBezTo>
                    <a:pt x="647" y="583"/>
                    <a:pt x="707" y="639"/>
                    <a:pt x="752" y="657"/>
                  </a:cubicBezTo>
                  <a:cubicBezTo>
                    <a:pt x="797" y="675"/>
                    <a:pt x="837" y="670"/>
                    <a:pt x="870" y="661"/>
                  </a:cubicBezTo>
                  <a:cubicBezTo>
                    <a:pt x="903" y="652"/>
                    <a:pt x="932" y="639"/>
                    <a:pt x="952" y="603"/>
                  </a:cubicBezTo>
                  <a:cubicBezTo>
                    <a:pt x="972" y="567"/>
                    <a:pt x="981" y="497"/>
                    <a:pt x="992" y="445"/>
                  </a:cubicBezTo>
                  <a:cubicBezTo>
                    <a:pt x="1003" y="393"/>
                    <a:pt x="1013" y="347"/>
                    <a:pt x="1018" y="291"/>
                  </a:cubicBezTo>
                  <a:cubicBezTo>
                    <a:pt x="1023" y="235"/>
                    <a:pt x="1036" y="153"/>
                    <a:pt x="1022" y="107"/>
                  </a:cubicBezTo>
                  <a:cubicBezTo>
                    <a:pt x="1008" y="61"/>
                    <a:pt x="975" y="34"/>
                    <a:pt x="934" y="17"/>
                  </a:cubicBezTo>
                  <a:cubicBezTo>
                    <a:pt x="893" y="0"/>
                    <a:pt x="824" y="4"/>
                    <a:pt x="776" y="3"/>
                  </a:cubicBezTo>
                  <a:cubicBezTo>
                    <a:pt x="728" y="2"/>
                    <a:pt x="712" y="3"/>
                    <a:pt x="648" y="11"/>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998" name="TextBox 168"/>
            <p:cNvSpPr txBox="1">
              <a:spLocks noChangeArrowheads="1"/>
            </p:cNvSpPr>
            <p:nvPr/>
          </p:nvSpPr>
          <p:spPr bwMode="auto">
            <a:xfrm>
              <a:off x="3118029" y="4323258"/>
              <a:ext cx="583789" cy="3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1000"/>
                </a:lnSpc>
              </a:pPr>
              <a:r>
                <a:rPr lang="en-US" altLang="en-US" sz="1000"/>
                <a:t>access</a:t>
              </a:r>
            </a:p>
            <a:p>
              <a:pPr algn="ctr">
                <a:lnSpc>
                  <a:spcPts val="1000"/>
                </a:lnSpc>
              </a:pPr>
              <a:r>
                <a:rPr lang="en-US" altLang="en-US" sz="1000"/>
                <a:t>net</a:t>
              </a:r>
            </a:p>
          </p:txBody>
        </p:sp>
      </p:grpSp>
      <p:sp>
        <p:nvSpPr>
          <p:cNvPr id="422" name="Rectangle 2"/>
          <p:cNvSpPr txBox="1">
            <a:spLocks noChangeArrowheads="1"/>
          </p:cNvSpPr>
          <p:nvPr/>
        </p:nvSpPr>
        <p:spPr bwMode="auto">
          <a:xfrm>
            <a:off x="491898" y="491672"/>
            <a:ext cx="851058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0" i="0">
                <a:solidFill>
                  <a:srgbClr val="800000"/>
                </a:solidFill>
                <a:latin typeface="Calibri Light" charset="0"/>
                <a:ea typeface="Calibri Light" charset="0"/>
                <a:cs typeface="Calibri Light" charset="0"/>
              </a:defRPr>
            </a:lvl1pPr>
            <a:lvl2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2pPr>
            <a:lvl3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3pPr>
            <a:lvl4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4pPr>
            <a:lvl5pPr algn="l" rtl="0" eaLnBrk="0" fontAlgn="base" hangingPunct="0">
              <a:spcBef>
                <a:spcPct val="0"/>
              </a:spcBef>
              <a:spcAft>
                <a:spcPct val="0"/>
              </a:spcAft>
              <a:defRPr sz="3200">
                <a:solidFill>
                  <a:srgbClr val="800000"/>
                </a:solidFill>
                <a:latin typeface="Chalkboard Bold" pitchFamily="80" charset="0"/>
                <a:ea typeface="Gungsuh" pitchFamily="18" charset="-127"/>
                <a:cs typeface="Gungsuh" pitchFamily="18" charset="-127"/>
              </a:defRPr>
            </a:lvl5pPr>
            <a:lvl6pPr marL="4572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6pPr>
            <a:lvl7pPr marL="9144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7pPr>
            <a:lvl8pPr marL="13716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8pPr>
            <a:lvl9pPr marL="1828800" algn="l" rtl="0" fontAlgn="base">
              <a:spcBef>
                <a:spcPct val="0"/>
              </a:spcBef>
              <a:spcAft>
                <a:spcPct val="0"/>
              </a:spcAft>
              <a:defRPr sz="3200">
                <a:solidFill>
                  <a:srgbClr val="800000"/>
                </a:solidFill>
                <a:latin typeface="Chalkboard Bold" pitchFamily="80" charset="0"/>
                <a:ea typeface="Gungsuh" pitchFamily="18" charset="-127"/>
                <a:cs typeface="Gungsuh" pitchFamily="18" charset="-127"/>
              </a:defRPr>
            </a:lvl9pPr>
          </a:lstStyle>
          <a:p>
            <a:pPr eaLnBrk="1" hangingPunct="1"/>
            <a:r>
              <a:rPr lang="en-US" altLang="en-US" kern="0">
                <a:ea typeface="ＭＳ Ｐゴシック" charset="-128"/>
              </a:rPr>
              <a:t>Internet Structure: Network of Networks</a:t>
            </a:r>
            <a:endParaRPr lang="en-US" altLang="en-US" sz="4400" kern="0">
              <a:ea typeface="ＭＳ Ｐゴシック" charset="-128"/>
            </a:endParaRPr>
          </a:p>
        </p:txBody>
      </p:sp>
      <p:sp>
        <p:nvSpPr>
          <p:cNvPr id="423" name="Rectangle 3"/>
          <p:cNvSpPr txBox="1">
            <a:spLocks noChangeArrowheads="1"/>
          </p:cNvSpPr>
          <p:nvPr/>
        </p:nvSpPr>
        <p:spPr bwMode="auto">
          <a:xfrm>
            <a:off x="506228" y="1203028"/>
            <a:ext cx="82042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lnSpc>
                <a:spcPct val="85000"/>
              </a:lnSpc>
              <a:spcBef>
                <a:spcPct val="20000"/>
              </a:spcBef>
              <a:buClr>
                <a:srgbClr val="000099"/>
              </a:buClr>
              <a:buSzPct val="75000"/>
              <a:buFont typeface="Wingdings" charset="2"/>
              <a:buNone/>
            </a:pPr>
            <a:r>
              <a:rPr lang="en-US" altLang="en-US" dirty="0">
                <a:latin typeface="Calibri" charset="0"/>
                <a:ea typeface="Calibri" charset="0"/>
                <a:cs typeface="Calibri" charset="0"/>
              </a:rPr>
              <a:t>But if one global ISP is viable business, there will be competitors ….  </a:t>
            </a:r>
          </a:p>
        </p:txBody>
      </p:sp>
      <p:sp>
        <p:nvSpPr>
          <p:cNvPr id="2" name="TextBox 1">
            <a:extLst>
              <a:ext uri="{FF2B5EF4-FFF2-40B4-BE49-F238E27FC236}">
                <a16:creationId xmlns:a16="http://schemas.microsoft.com/office/drawing/2014/main" id="{45F7DDC5-3748-6139-2B4E-D3C09C91154B}"/>
              </a:ext>
            </a:extLst>
          </p:cNvPr>
          <p:cNvSpPr txBox="1"/>
          <p:nvPr/>
        </p:nvSpPr>
        <p:spPr>
          <a:xfrm>
            <a:off x="5576645" y="1796237"/>
            <a:ext cx="904415" cy="369332"/>
          </a:xfrm>
          <a:prstGeom prst="rect">
            <a:avLst/>
          </a:prstGeom>
          <a:noFill/>
          <a:ln>
            <a:solidFill>
              <a:srgbClr val="FF0000"/>
            </a:solidFill>
          </a:ln>
        </p:spPr>
        <p:txBody>
          <a:bodyPr wrap="none" rtlCol="0">
            <a:spAutoFit/>
          </a:bodyPr>
          <a:lstStyle/>
          <a:p>
            <a:r>
              <a:rPr lang="en-US" dirty="0">
                <a:solidFill>
                  <a:srgbClr val="FF0000"/>
                </a:solidFill>
              </a:rPr>
              <a:t>Routers</a:t>
            </a:r>
          </a:p>
        </p:txBody>
      </p:sp>
      <p:sp>
        <p:nvSpPr>
          <p:cNvPr id="3" name="Freeform 2">
            <a:extLst>
              <a:ext uri="{FF2B5EF4-FFF2-40B4-BE49-F238E27FC236}">
                <a16:creationId xmlns:a16="http://schemas.microsoft.com/office/drawing/2014/main" id="{822A1864-B2DF-55F7-A1DD-E644C026AEBD}"/>
              </a:ext>
            </a:extLst>
          </p:cNvPr>
          <p:cNvSpPr/>
          <p:nvPr/>
        </p:nvSpPr>
        <p:spPr>
          <a:xfrm>
            <a:off x="4522789" y="2166257"/>
            <a:ext cx="1257526" cy="873943"/>
          </a:xfrm>
          <a:custGeom>
            <a:avLst/>
            <a:gdLst>
              <a:gd name="connsiteX0" fmla="*/ 1023257 w 1023257"/>
              <a:gd name="connsiteY0" fmla="*/ 0 h 870857"/>
              <a:gd name="connsiteX1" fmla="*/ 674914 w 1023257"/>
              <a:gd name="connsiteY1" fmla="*/ 598714 h 870857"/>
              <a:gd name="connsiteX2" fmla="*/ 0 w 1023257"/>
              <a:gd name="connsiteY2" fmla="*/ 870857 h 870857"/>
            </a:gdLst>
            <a:ahLst/>
            <a:cxnLst>
              <a:cxn ang="0">
                <a:pos x="connsiteX0" y="connsiteY0"/>
              </a:cxn>
              <a:cxn ang="0">
                <a:pos x="connsiteX1" y="connsiteY1"/>
              </a:cxn>
              <a:cxn ang="0">
                <a:pos x="connsiteX2" y="connsiteY2"/>
              </a:cxn>
            </a:cxnLst>
            <a:rect l="l" t="t" r="r" b="b"/>
            <a:pathLst>
              <a:path w="1023257" h="870857">
                <a:moveTo>
                  <a:pt x="1023257" y="0"/>
                </a:moveTo>
                <a:cubicBezTo>
                  <a:pt x="934357" y="226785"/>
                  <a:pt x="845457" y="453571"/>
                  <a:pt x="674914" y="598714"/>
                </a:cubicBezTo>
                <a:cubicBezTo>
                  <a:pt x="504371" y="743857"/>
                  <a:pt x="252185" y="807357"/>
                  <a:pt x="0" y="870857"/>
                </a:cubicBezTo>
              </a:path>
            </a:pathLst>
          </a:custGeom>
          <a:noFill/>
          <a:ln w="25400">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AF3F0391-8939-BBD3-0877-04BE3A9E77B5}"/>
              </a:ext>
            </a:extLst>
          </p:cNvPr>
          <p:cNvSpPr/>
          <p:nvPr/>
        </p:nvSpPr>
        <p:spPr>
          <a:xfrm flipH="1">
            <a:off x="5932710" y="2165569"/>
            <a:ext cx="1037632" cy="1820644"/>
          </a:xfrm>
          <a:custGeom>
            <a:avLst/>
            <a:gdLst>
              <a:gd name="connsiteX0" fmla="*/ 1023257 w 1023257"/>
              <a:gd name="connsiteY0" fmla="*/ 0 h 870857"/>
              <a:gd name="connsiteX1" fmla="*/ 674914 w 1023257"/>
              <a:gd name="connsiteY1" fmla="*/ 598714 h 870857"/>
              <a:gd name="connsiteX2" fmla="*/ 0 w 1023257"/>
              <a:gd name="connsiteY2" fmla="*/ 870857 h 870857"/>
            </a:gdLst>
            <a:ahLst/>
            <a:cxnLst>
              <a:cxn ang="0">
                <a:pos x="connsiteX0" y="connsiteY0"/>
              </a:cxn>
              <a:cxn ang="0">
                <a:pos x="connsiteX1" y="connsiteY1"/>
              </a:cxn>
              <a:cxn ang="0">
                <a:pos x="connsiteX2" y="connsiteY2"/>
              </a:cxn>
            </a:cxnLst>
            <a:rect l="l" t="t" r="r" b="b"/>
            <a:pathLst>
              <a:path w="1023257" h="870857">
                <a:moveTo>
                  <a:pt x="1023257" y="0"/>
                </a:moveTo>
                <a:cubicBezTo>
                  <a:pt x="934357" y="226785"/>
                  <a:pt x="845457" y="453571"/>
                  <a:pt x="674914" y="598714"/>
                </a:cubicBezTo>
                <a:cubicBezTo>
                  <a:pt x="504371" y="743857"/>
                  <a:pt x="252185" y="807357"/>
                  <a:pt x="0" y="870857"/>
                </a:cubicBezTo>
              </a:path>
            </a:pathLst>
          </a:custGeom>
          <a:noFill/>
          <a:ln w="25400">
            <a:solidFill>
              <a:srgbClr val="FF0000"/>
            </a:solidFill>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706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C83351-B52D-204D-9FF7-4B32BC8A48A8}"/>
              </a:ext>
            </a:extLst>
          </p:cNvPr>
          <p:cNvPicPr>
            <a:picLocks noChangeAspect="1"/>
          </p:cNvPicPr>
          <p:nvPr/>
        </p:nvPicPr>
        <p:blipFill>
          <a:blip r:embed="rId2"/>
          <a:stretch>
            <a:fillRect/>
          </a:stretch>
        </p:blipFill>
        <p:spPr>
          <a:xfrm>
            <a:off x="806450" y="1060450"/>
            <a:ext cx="7531100" cy="4737100"/>
          </a:xfrm>
          <a:prstGeom prst="rect">
            <a:avLst/>
          </a:prstGeom>
        </p:spPr>
      </p:pic>
      <p:sp>
        <p:nvSpPr>
          <p:cNvPr id="3" name="TextBox 2">
            <a:extLst>
              <a:ext uri="{FF2B5EF4-FFF2-40B4-BE49-F238E27FC236}">
                <a16:creationId xmlns:a16="http://schemas.microsoft.com/office/drawing/2014/main" id="{D9E57BF1-8530-AC47-9770-CF1095C168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spTree>
    <p:extLst>
      <p:ext uri="{BB962C8B-B14F-4D97-AF65-F5344CB8AC3E}">
        <p14:creationId xmlns:p14="http://schemas.microsoft.com/office/powerpoint/2010/main" val="1760840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3D6AA-36ED-E6F5-5BD0-76C51250A3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14A307-29E3-A933-315C-D94C52CEABE4}"/>
              </a:ext>
            </a:extLst>
          </p:cNvPr>
          <p:cNvPicPr>
            <a:picLocks noChangeAspect="1"/>
          </p:cNvPicPr>
          <p:nvPr/>
        </p:nvPicPr>
        <p:blipFill>
          <a:blip r:embed="rId2"/>
          <a:stretch>
            <a:fillRect/>
          </a:stretch>
        </p:blipFill>
        <p:spPr>
          <a:xfrm>
            <a:off x="806450" y="1060450"/>
            <a:ext cx="7531100" cy="4737100"/>
          </a:xfrm>
          <a:prstGeom prst="rect">
            <a:avLst/>
          </a:prstGeom>
        </p:spPr>
      </p:pic>
      <p:sp>
        <p:nvSpPr>
          <p:cNvPr id="3" name="TextBox 2">
            <a:extLst>
              <a:ext uri="{FF2B5EF4-FFF2-40B4-BE49-F238E27FC236}">
                <a16:creationId xmlns:a16="http://schemas.microsoft.com/office/drawing/2014/main" id="{B993E56E-FFBA-426D-7CC9-9902AACE74F2}"/>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sp>
        <p:nvSpPr>
          <p:cNvPr id="4" name="TextBox 3">
            <a:extLst>
              <a:ext uri="{FF2B5EF4-FFF2-40B4-BE49-F238E27FC236}">
                <a16:creationId xmlns:a16="http://schemas.microsoft.com/office/drawing/2014/main" id="{393BD856-68B7-A2C4-1DBD-BCA7CCB9AD54}"/>
              </a:ext>
            </a:extLst>
          </p:cNvPr>
          <p:cNvSpPr txBox="1"/>
          <p:nvPr/>
        </p:nvSpPr>
        <p:spPr>
          <a:xfrm>
            <a:off x="4572000" y="652111"/>
            <a:ext cx="4332514" cy="369332"/>
          </a:xfrm>
          <a:prstGeom prst="rect">
            <a:avLst/>
          </a:prstGeom>
          <a:noFill/>
        </p:spPr>
        <p:txBody>
          <a:bodyPr wrap="square" rtlCol="0">
            <a:spAutoFit/>
          </a:bodyPr>
          <a:lstStyle/>
          <a:p>
            <a:r>
              <a:rPr lang="en-US" dirty="0"/>
              <a:t>Using network to maintain network.</a:t>
            </a:r>
          </a:p>
        </p:txBody>
      </p:sp>
      <p:cxnSp>
        <p:nvCxnSpPr>
          <p:cNvPr id="6" name="Straight Arrow Connector 5">
            <a:extLst>
              <a:ext uri="{FF2B5EF4-FFF2-40B4-BE49-F238E27FC236}">
                <a16:creationId xmlns:a16="http://schemas.microsoft.com/office/drawing/2014/main" id="{17FD36A0-0502-AE62-0CB2-E7C01548D973}"/>
              </a:ext>
            </a:extLst>
          </p:cNvPr>
          <p:cNvCxnSpPr/>
          <p:nvPr/>
        </p:nvCxnSpPr>
        <p:spPr>
          <a:xfrm>
            <a:off x="4985657" y="1491343"/>
            <a:ext cx="178525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A75C83-BA03-B92C-B488-E8861A198598}"/>
              </a:ext>
            </a:extLst>
          </p:cNvPr>
          <p:cNvCxnSpPr>
            <a:cxnSpLocks/>
          </p:cNvCxnSpPr>
          <p:nvPr/>
        </p:nvCxnSpPr>
        <p:spPr>
          <a:xfrm flipH="1">
            <a:off x="5290457" y="1589314"/>
            <a:ext cx="178525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79D23F5-BC31-8B09-961A-3E7D11D76421}"/>
              </a:ext>
            </a:extLst>
          </p:cNvPr>
          <p:cNvSpPr txBox="1"/>
          <p:nvPr/>
        </p:nvSpPr>
        <p:spPr>
          <a:xfrm>
            <a:off x="3814424" y="1073026"/>
            <a:ext cx="4737322" cy="369332"/>
          </a:xfrm>
          <a:prstGeom prst="rect">
            <a:avLst/>
          </a:prstGeom>
          <a:noFill/>
        </p:spPr>
        <p:txBody>
          <a:bodyPr wrap="none" rtlCol="0">
            <a:spAutoFit/>
          </a:bodyPr>
          <a:lstStyle/>
          <a:p>
            <a:r>
              <a:rPr lang="en-US" dirty="0">
                <a:solidFill>
                  <a:srgbClr val="FF0000"/>
                </a:solidFill>
              </a:rPr>
              <a:t>Behaves like Applications. Uses TCP/UDP packets</a:t>
            </a:r>
          </a:p>
        </p:txBody>
      </p:sp>
    </p:spTree>
    <p:extLst>
      <p:ext uri="{BB962C8B-B14F-4D97-AF65-F5344CB8AC3E}">
        <p14:creationId xmlns:p14="http://schemas.microsoft.com/office/powerpoint/2010/main" val="630126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CC7745-9934-0A40-9435-F2D7AE966428}"/>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Connection between hosts</a:t>
            </a:r>
          </a:p>
        </p:txBody>
      </p:sp>
      <p:pic>
        <p:nvPicPr>
          <p:cNvPr id="3" name="Picture 2">
            <a:extLst>
              <a:ext uri="{FF2B5EF4-FFF2-40B4-BE49-F238E27FC236}">
                <a16:creationId xmlns:a16="http://schemas.microsoft.com/office/drawing/2014/main" id="{7E7CB93C-EFAF-2F42-B9A0-A82695F464D2}"/>
              </a:ext>
            </a:extLst>
          </p:cNvPr>
          <p:cNvPicPr>
            <a:picLocks noChangeAspect="1"/>
          </p:cNvPicPr>
          <p:nvPr/>
        </p:nvPicPr>
        <p:blipFill>
          <a:blip r:embed="rId2"/>
          <a:stretch>
            <a:fillRect/>
          </a:stretch>
        </p:blipFill>
        <p:spPr>
          <a:xfrm>
            <a:off x="0" y="584775"/>
            <a:ext cx="5963485" cy="5152516"/>
          </a:xfrm>
          <a:prstGeom prst="rect">
            <a:avLst/>
          </a:prstGeom>
        </p:spPr>
      </p:pic>
      <p:sp>
        <p:nvSpPr>
          <p:cNvPr id="4" name="TextBox 3">
            <a:extLst>
              <a:ext uri="{FF2B5EF4-FFF2-40B4-BE49-F238E27FC236}">
                <a16:creationId xmlns:a16="http://schemas.microsoft.com/office/drawing/2014/main" id="{508BFF92-9424-0246-B51A-96D90FC11095}"/>
              </a:ext>
            </a:extLst>
          </p:cNvPr>
          <p:cNvSpPr txBox="1"/>
          <p:nvPr/>
        </p:nvSpPr>
        <p:spPr>
          <a:xfrm>
            <a:off x="4572000" y="2550695"/>
            <a:ext cx="4572000" cy="4154984"/>
          </a:xfrm>
          <a:prstGeom prst="rect">
            <a:avLst/>
          </a:prstGeom>
          <a:solidFill>
            <a:schemeClr val="bg1"/>
          </a:solidFill>
        </p:spPr>
        <p:txBody>
          <a:bodyPr wrap="square" rtlCol="0">
            <a:spAutoFit/>
          </a:bodyPr>
          <a:lstStyle/>
          <a:p>
            <a:r>
              <a:rPr lang="en-US" sz="2400" dirty="0"/>
              <a:t>1. Addressing</a:t>
            </a:r>
          </a:p>
          <a:p>
            <a:r>
              <a:rPr lang="en-US" sz="2400" dirty="0"/>
              <a:t>– Unique identifier for global addressing </a:t>
            </a:r>
          </a:p>
          <a:p>
            <a:r>
              <a:rPr lang="en-US" sz="2400" dirty="0"/>
              <a:t>– Link name for neighbors </a:t>
            </a:r>
          </a:p>
          <a:p>
            <a:pPr marL="342900" indent="-342900">
              <a:buAutoNum type="arabicPeriod"/>
            </a:pPr>
            <a:endParaRPr lang="en-US" sz="2400" dirty="0"/>
          </a:p>
          <a:p>
            <a:r>
              <a:rPr lang="en-US" sz="2400" dirty="0"/>
              <a:t>2. Forwarding</a:t>
            </a:r>
          </a:p>
          <a:p>
            <a:r>
              <a:rPr lang="en-US" sz="2400" dirty="0"/>
              <a:t>-- Switching packets between links</a:t>
            </a:r>
          </a:p>
          <a:p>
            <a:endParaRPr lang="en-US" sz="2400" dirty="0"/>
          </a:p>
          <a:p>
            <a:r>
              <a:rPr lang="en-US" sz="2400" dirty="0">
                <a:solidFill>
                  <a:srgbClr val="FF0000"/>
                </a:solidFill>
              </a:rPr>
              <a:t>3. Routing</a:t>
            </a:r>
          </a:p>
          <a:p>
            <a:r>
              <a:rPr lang="en-US" sz="2400" dirty="0">
                <a:solidFill>
                  <a:srgbClr val="FF0000"/>
                </a:solidFill>
              </a:rPr>
              <a:t>-- Determining paths between hosts</a:t>
            </a:r>
          </a:p>
        </p:txBody>
      </p:sp>
    </p:spTree>
    <p:extLst>
      <p:ext uri="{BB962C8B-B14F-4D97-AF65-F5344CB8AC3E}">
        <p14:creationId xmlns:p14="http://schemas.microsoft.com/office/powerpoint/2010/main" val="3750932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224"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25" y="836613"/>
            <a:ext cx="3972409" cy="183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0052" name="Rectangle 2"/>
          <p:cNvSpPr>
            <a:spLocks noGrp="1" noChangeArrowheads="1"/>
          </p:cNvSpPr>
          <p:nvPr>
            <p:ph type="title"/>
          </p:nvPr>
        </p:nvSpPr>
        <p:spPr>
          <a:xfrm>
            <a:off x="533400" y="252413"/>
            <a:ext cx="7772400" cy="685800"/>
          </a:xfrm>
        </p:spPr>
        <p:txBody>
          <a:bodyPr>
            <a:noAutofit/>
          </a:bodyPr>
          <a:lstStyle/>
          <a:p>
            <a:r>
              <a:rPr lang="en-US" dirty="0"/>
              <a:t>Routing</a:t>
            </a:r>
            <a:r>
              <a:rPr lang="en-US" altLang="ja-JP" dirty="0"/>
              <a:t> protocols</a:t>
            </a:r>
            <a:endParaRPr lang="en-US" sz="4800" dirty="0"/>
          </a:p>
        </p:txBody>
      </p:sp>
      <p:sp>
        <p:nvSpPr>
          <p:cNvPr id="84998" name="Rectangle 3"/>
          <p:cNvSpPr>
            <a:spLocks noGrp="1" noChangeArrowheads="1"/>
          </p:cNvSpPr>
          <p:nvPr>
            <p:ph type="body" sz="half" idx="1"/>
          </p:nvPr>
        </p:nvSpPr>
        <p:spPr>
          <a:xfrm>
            <a:off x="822261" y="1363819"/>
            <a:ext cx="7353300" cy="4274607"/>
          </a:xfrm>
        </p:spPr>
        <p:txBody>
          <a:bodyPr/>
          <a:lstStyle/>
          <a:p>
            <a:pPr marL="0" indent="0">
              <a:lnSpc>
                <a:spcPct val="100000"/>
              </a:lnSpc>
              <a:buNone/>
            </a:pPr>
            <a:r>
              <a:rPr lang="en-US" sz="3200" i="1" dirty="0">
                <a:solidFill>
                  <a:srgbClr val="CC0000"/>
                </a:solidFill>
                <a:cs typeface="+mn-cs"/>
              </a:rPr>
              <a:t>Routing protocol goal:</a:t>
            </a:r>
            <a:r>
              <a:rPr lang="en-US" sz="3200" dirty="0"/>
              <a:t> </a:t>
            </a:r>
            <a:r>
              <a:rPr lang="en-US" dirty="0"/>
              <a:t>determine “good” paths (equivalently, routes), from sending hosts to receiving host, through network of routers</a:t>
            </a:r>
          </a:p>
          <a:p>
            <a:pPr>
              <a:lnSpc>
                <a:spcPct val="100000"/>
              </a:lnSpc>
            </a:pPr>
            <a:r>
              <a:rPr lang="en-US" dirty="0">
                <a:cs typeface="+mn-cs"/>
              </a:rPr>
              <a:t>path: sequence of routers packets will traverse in going from given initial source host to given final destination host</a:t>
            </a:r>
          </a:p>
          <a:p>
            <a:pPr>
              <a:lnSpc>
                <a:spcPct val="100000"/>
              </a:lnSpc>
              <a:defRPr/>
            </a:pPr>
            <a:r>
              <a:rPr lang="en-US" dirty="0">
                <a:cs typeface="+mn-cs"/>
              </a:rPr>
              <a:t>“good”: least “cost”, “fastest”, “least congested”</a:t>
            </a:r>
            <a:endParaRPr lang="en-US" sz="2400" dirty="0">
              <a:cs typeface="+mn-cs"/>
            </a:endParaRPr>
          </a:p>
        </p:txBody>
      </p:sp>
      <p:sp>
        <p:nvSpPr>
          <p:cNvPr id="3" name="Slide Number Placeholder 2"/>
          <p:cNvSpPr>
            <a:spLocks noGrp="1"/>
          </p:cNvSpPr>
          <p:nvPr>
            <p:ph type="sldNum" sz="quarter" idx="12"/>
          </p:nvPr>
        </p:nvSpPr>
        <p:spPr/>
        <p:txBody>
          <a:bodyPr/>
          <a:lstStyle/>
          <a:p>
            <a:fld id="{F784D624-D040-2E47-A508-03D46FE35CB6}" type="slidenum">
              <a:rPr lang="en-US" smtClean="0"/>
              <a:t>29</a:t>
            </a:fld>
            <a:endParaRPr lang="en-US"/>
          </a:p>
        </p:txBody>
      </p:sp>
    </p:spTree>
    <p:extLst>
      <p:ext uri="{BB962C8B-B14F-4D97-AF65-F5344CB8AC3E}">
        <p14:creationId xmlns:p14="http://schemas.microsoft.com/office/powerpoint/2010/main" val="107126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Line 24"/>
          <p:cNvSpPr>
            <a:spLocks noChangeShapeType="1"/>
          </p:cNvSpPr>
          <p:nvPr/>
        </p:nvSpPr>
        <p:spPr bwMode="auto">
          <a:xfrm>
            <a:off x="1643063" y="4237038"/>
            <a:ext cx="741362" cy="355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5234" name="Group 347"/>
          <p:cNvGrpSpPr>
            <a:grpSpLocks/>
          </p:cNvGrpSpPr>
          <p:nvPr/>
        </p:nvGrpSpPr>
        <p:grpSpPr bwMode="auto">
          <a:xfrm>
            <a:off x="2359025" y="4284663"/>
            <a:ext cx="1162050" cy="715962"/>
            <a:chOff x="1871277" y="1576300"/>
            <a:chExt cx="1128371" cy="437861"/>
          </a:xfrm>
        </p:grpSpPr>
        <p:sp>
          <p:nvSpPr>
            <p:cNvPr id="106" name="Oval 105"/>
            <p:cNvSpPr/>
            <p:nvPr/>
          </p:nvSpPr>
          <p:spPr bwMode="auto">
            <a:xfrm flipV="1">
              <a:off x="1874360" y="1694746"/>
              <a:ext cx="1125288" cy="31941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07" name="Rectangle 106"/>
            <p:cNvSpPr/>
            <p:nvPr/>
          </p:nvSpPr>
          <p:spPr bwMode="auto">
            <a:xfrm>
              <a:off x="1871277" y="1739406"/>
              <a:ext cx="1128371" cy="11650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8" name="Oval 107"/>
            <p:cNvSpPr/>
            <p:nvPr/>
          </p:nvSpPr>
          <p:spPr bwMode="auto">
            <a:xfrm flipV="1">
              <a:off x="1871277" y="1576300"/>
              <a:ext cx="1125288" cy="31941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09" name="Freeform 108"/>
            <p:cNvSpPr/>
            <p:nvPr/>
          </p:nvSpPr>
          <p:spPr bwMode="auto">
            <a:xfrm>
              <a:off x="2159536" y="1673387"/>
              <a:ext cx="548771" cy="16116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0" name="Freeform 109"/>
            <p:cNvSpPr/>
            <p:nvPr/>
          </p:nvSpPr>
          <p:spPr bwMode="auto">
            <a:xfrm>
              <a:off x="2102501" y="1633581"/>
              <a:ext cx="662841" cy="110679"/>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1" name="Freeform 110"/>
            <p:cNvSpPr/>
            <p:nvPr/>
          </p:nvSpPr>
          <p:spPr bwMode="auto">
            <a:xfrm>
              <a:off x="2537201" y="1727755"/>
              <a:ext cx="243555" cy="970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2" name="Freeform 111"/>
            <p:cNvSpPr/>
            <p:nvPr/>
          </p:nvSpPr>
          <p:spPr bwMode="auto">
            <a:xfrm>
              <a:off x="2090169" y="1729697"/>
              <a:ext cx="240473" cy="97087"/>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13" name="Straight Connector 112"/>
            <p:cNvCxnSpPr>
              <a:endCxn id="108" idx="2"/>
            </p:cNvCxnSpPr>
            <p:nvPr/>
          </p:nvCxnSpPr>
          <p:spPr bwMode="auto">
            <a:xfrm flipH="1" flipV="1">
              <a:off x="1871277" y="1737464"/>
              <a:ext cx="3083"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bwMode="auto">
            <a:xfrm flipH="1" flipV="1">
              <a:off x="2996565" y="1734551"/>
              <a:ext cx="3083"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5235" name="Line 26"/>
          <p:cNvSpPr>
            <a:spLocks noChangeShapeType="1"/>
          </p:cNvSpPr>
          <p:nvPr/>
        </p:nvSpPr>
        <p:spPr bwMode="auto">
          <a:xfrm>
            <a:off x="3567113" y="4656138"/>
            <a:ext cx="193357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36" name="Rectangle 30"/>
          <p:cNvSpPr>
            <a:spLocks noChangeArrowheads="1"/>
          </p:cNvSpPr>
          <p:nvPr/>
        </p:nvSpPr>
        <p:spPr bwMode="auto">
          <a:xfrm>
            <a:off x="3233738" y="4527550"/>
            <a:ext cx="147637"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5237" name="Rectangle 31"/>
          <p:cNvSpPr>
            <a:spLocks noChangeArrowheads="1"/>
          </p:cNvSpPr>
          <p:nvPr/>
        </p:nvSpPr>
        <p:spPr bwMode="auto">
          <a:xfrm>
            <a:off x="3389313" y="4527550"/>
            <a:ext cx="147637" cy="200025"/>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5238" name="Rectangle 38"/>
          <p:cNvSpPr>
            <a:spLocks noChangeArrowheads="1"/>
          </p:cNvSpPr>
          <p:nvPr/>
        </p:nvSpPr>
        <p:spPr bwMode="auto">
          <a:xfrm>
            <a:off x="3524250" y="4465638"/>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5239" name="Line 25"/>
          <p:cNvSpPr>
            <a:spLocks noChangeShapeType="1"/>
          </p:cNvSpPr>
          <p:nvPr/>
        </p:nvSpPr>
        <p:spPr bwMode="auto">
          <a:xfrm flipV="1">
            <a:off x="1641475" y="4776788"/>
            <a:ext cx="735013" cy="5508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0" name="Rectangle 32"/>
          <p:cNvSpPr>
            <a:spLocks noChangeArrowheads="1"/>
          </p:cNvSpPr>
          <p:nvPr/>
        </p:nvSpPr>
        <p:spPr bwMode="auto">
          <a:xfrm>
            <a:off x="2181225" y="4427538"/>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5241" name="Line 33"/>
          <p:cNvSpPr>
            <a:spLocks noChangeShapeType="1"/>
          </p:cNvSpPr>
          <p:nvPr/>
        </p:nvSpPr>
        <p:spPr bwMode="auto">
          <a:xfrm>
            <a:off x="2132013" y="4364038"/>
            <a:ext cx="211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242" name="Text Box 36"/>
          <p:cNvSpPr txBox="1">
            <a:spLocks noChangeArrowheads="1"/>
          </p:cNvSpPr>
          <p:nvPr/>
        </p:nvSpPr>
        <p:spPr bwMode="auto">
          <a:xfrm>
            <a:off x="765175" y="3921125"/>
            <a:ext cx="403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000000"/>
                </a:solidFill>
              </a:rPr>
              <a:t>A</a:t>
            </a:r>
          </a:p>
        </p:txBody>
      </p:sp>
      <p:sp>
        <p:nvSpPr>
          <p:cNvPr id="95243" name="Text Box 37"/>
          <p:cNvSpPr txBox="1">
            <a:spLocks noChangeArrowheads="1"/>
          </p:cNvSpPr>
          <p:nvPr/>
        </p:nvSpPr>
        <p:spPr bwMode="auto">
          <a:xfrm>
            <a:off x="941388" y="487362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B</a:t>
            </a:r>
          </a:p>
        </p:txBody>
      </p:sp>
      <p:grpSp>
        <p:nvGrpSpPr>
          <p:cNvPr id="95244" name="Group 66"/>
          <p:cNvGrpSpPr>
            <a:grpSpLocks/>
          </p:cNvGrpSpPr>
          <p:nvPr/>
        </p:nvGrpSpPr>
        <p:grpSpPr bwMode="auto">
          <a:xfrm>
            <a:off x="915988" y="3921125"/>
            <a:ext cx="779462" cy="679450"/>
            <a:chOff x="-44" y="1473"/>
            <a:chExt cx="981" cy="1105"/>
          </a:xfrm>
        </p:grpSpPr>
        <p:pic>
          <p:nvPicPr>
            <p:cNvPr id="95277" name="Picture 67"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8" name="Freeform 68"/>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5245" name="Group 69"/>
          <p:cNvGrpSpPr>
            <a:grpSpLocks/>
          </p:cNvGrpSpPr>
          <p:nvPr/>
        </p:nvGrpSpPr>
        <p:grpSpPr bwMode="auto">
          <a:xfrm>
            <a:off x="966788" y="4927600"/>
            <a:ext cx="779462" cy="679450"/>
            <a:chOff x="-44" y="1473"/>
            <a:chExt cx="981" cy="1105"/>
          </a:xfrm>
        </p:grpSpPr>
        <p:pic>
          <p:nvPicPr>
            <p:cNvPr id="95275" name="Picture 7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76" name="Freeform 71"/>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5246" name="Group 347"/>
          <p:cNvGrpSpPr>
            <a:grpSpLocks/>
          </p:cNvGrpSpPr>
          <p:nvPr/>
        </p:nvGrpSpPr>
        <p:grpSpPr bwMode="auto">
          <a:xfrm>
            <a:off x="5497513" y="4329113"/>
            <a:ext cx="1162050" cy="715962"/>
            <a:chOff x="1871277" y="1576300"/>
            <a:chExt cx="1128371" cy="437861"/>
          </a:xfrm>
        </p:grpSpPr>
        <p:sp>
          <p:nvSpPr>
            <p:cNvPr id="93" name="Oval 92"/>
            <p:cNvSpPr/>
            <p:nvPr/>
          </p:nvSpPr>
          <p:spPr bwMode="auto">
            <a:xfrm flipV="1">
              <a:off x="1874360" y="1694746"/>
              <a:ext cx="1125288" cy="31941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94" name="Rectangle 93"/>
            <p:cNvSpPr/>
            <p:nvPr/>
          </p:nvSpPr>
          <p:spPr bwMode="auto">
            <a:xfrm>
              <a:off x="1871277" y="1739406"/>
              <a:ext cx="1128371" cy="11650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5" name="Oval 94"/>
            <p:cNvSpPr/>
            <p:nvPr/>
          </p:nvSpPr>
          <p:spPr bwMode="auto">
            <a:xfrm flipV="1">
              <a:off x="1871277" y="1576300"/>
              <a:ext cx="1125288" cy="31941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96" name="Freeform 95"/>
            <p:cNvSpPr/>
            <p:nvPr/>
          </p:nvSpPr>
          <p:spPr bwMode="auto">
            <a:xfrm>
              <a:off x="2159535" y="1673387"/>
              <a:ext cx="548771" cy="16116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7" name="Freeform 96"/>
            <p:cNvSpPr/>
            <p:nvPr/>
          </p:nvSpPr>
          <p:spPr bwMode="auto">
            <a:xfrm>
              <a:off x="2102501" y="1633581"/>
              <a:ext cx="662841" cy="110679"/>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8" name="Freeform 97"/>
            <p:cNvSpPr/>
            <p:nvPr/>
          </p:nvSpPr>
          <p:spPr bwMode="auto">
            <a:xfrm>
              <a:off x="2537201" y="1727755"/>
              <a:ext cx="243555" cy="970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9" name="Freeform 98"/>
            <p:cNvSpPr/>
            <p:nvPr/>
          </p:nvSpPr>
          <p:spPr bwMode="auto">
            <a:xfrm>
              <a:off x="2090169" y="1729697"/>
              <a:ext cx="240473" cy="97087"/>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00" name="Straight Connector 99"/>
            <p:cNvCxnSpPr>
              <a:endCxn id="95" idx="2"/>
            </p:cNvCxnSpPr>
            <p:nvPr/>
          </p:nvCxnSpPr>
          <p:spPr bwMode="auto">
            <a:xfrm flipH="1" flipV="1">
              <a:off x="1871277" y="1737464"/>
              <a:ext cx="3083"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bwMode="auto">
            <a:xfrm flipH="1" flipV="1">
              <a:off x="2996565" y="1734551"/>
              <a:ext cx="3083"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5247" name="Rectangle 31"/>
          <p:cNvSpPr>
            <a:spLocks noChangeArrowheads="1"/>
          </p:cNvSpPr>
          <p:nvPr/>
        </p:nvSpPr>
        <p:spPr bwMode="auto">
          <a:xfrm>
            <a:off x="1744663" y="5083175"/>
            <a:ext cx="139700" cy="185738"/>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5248" name="Line 33"/>
          <p:cNvSpPr>
            <a:spLocks noChangeShapeType="1"/>
          </p:cNvSpPr>
          <p:nvPr/>
        </p:nvSpPr>
        <p:spPr bwMode="auto">
          <a:xfrm flipV="1">
            <a:off x="1919288" y="5053013"/>
            <a:ext cx="220662" cy="161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5249" name="Rectangle 89"/>
          <p:cNvSpPr>
            <a:spLocks noChangeArrowheads="1"/>
          </p:cNvSpPr>
          <p:nvPr/>
        </p:nvSpPr>
        <p:spPr bwMode="auto">
          <a:xfrm>
            <a:off x="3081338" y="4529138"/>
            <a:ext cx="147637" cy="20002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solidFill>
                <a:srgbClr val="000000"/>
              </a:solidFill>
            </a:endParaRPr>
          </a:p>
        </p:txBody>
      </p:sp>
      <p:sp>
        <p:nvSpPr>
          <p:cNvPr id="95250" name="Rectangle 89"/>
          <p:cNvSpPr>
            <a:spLocks noChangeArrowheads="1"/>
          </p:cNvSpPr>
          <p:nvPr/>
        </p:nvSpPr>
        <p:spPr bwMode="auto">
          <a:xfrm>
            <a:off x="2932113" y="4527550"/>
            <a:ext cx="147637" cy="20002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solidFill>
                <a:srgbClr val="000000"/>
              </a:solidFill>
            </a:endParaRPr>
          </a:p>
        </p:txBody>
      </p:sp>
      <p:sp>
        <p:nvSpPr>
          <p:cNvPr id="95251" name="Rectangle 89"/>
          <p:cNvSpPr>
            <a:spLocks noChangeArrowheads="1"/>
          </p:cNvSpPr>
          <p:nvPr/>
        </p:nvSpPr>
        <p:spPr bwMode="auto">
          <a:xfrm>
            <a:off x="2779713" y="4530725"/>
            <a:ext cx="147637" cy="200025"/>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solidFill>
                <a:srgbClr val="000000"/>
              </a:solidFill>
            </a:endParaRPr>
          </a:p>
        </p:txBody>
      </p:sp>
      <p:sp>
        <p:nvSpPr>
          <p:cNvPr id="95254" name="Rectangle 2"/>
          <p:cNvSpPr>
            <a:spLocks noGrp="1" noChangeArrowheads="1"/>
          </p:cNvSpPr>
          <p:nvPr>
            <p:ph type="title" idx="4294967295"/>
          </p:nvPr>
        </p:nvSpPr>
        <p:spPr>
          <a:xfrm>
            <a:off x="539750" y="115888"/>
            <a:ext cx="7772400" cy="1143000"/>
          </a:xfrm>
        </p:spPr>
        <p:txBody>
          <a:bodyPr/>
          <a:lstStyle/>
          <a:p>
            <a:pPr eaLnBrk="1" hangingPunct="1"/>
            <a:r>
              <a:rPr lang="en-US" altLang="en-US">
                <a:ea typeface="ＭＳ Ｐゴシック" charset="-128"/>
              </a:rPr>
              <a:t>How do loss and delay occur?</a:t>
            </a:r>
            <a:endParaRPr lang="en-US" altLang="en-US" sz="4800">
              <a:ea typeface="ＭＳ Ｐゴシック" charset="-128"/>
            </a:endParaRPr>
          </a:p>
        </p:txBody>
      </p:sp>
      <p:sp>
        <p:nvSpPr>
          <p:cNvPr id="108548" name="Rectangle 3"/>
          <p:cNvSpPr>
            <a:spLocks noGrp="1" noChangeArrowheads="1"/>
          </p:cNvSpPr>
          <p:nvPr>
            <p:ph type="body" sz="half" idx="4294967295"/>
          </p:nvPr>
        </p:nvSpPr>
        <p:spPr>
          <a:xfrm>
            <a:off x="579438" y="1371600"/>
            <a:ext cx="8564562" cy="2114550"/>
          </a:xfrm>
        </p:spPr>
        <p:txBody>
          <a:bodyPr/>
          <a:lstStyle/>
          <a:p>
            <a:pPr eaLnBrk="1" hangingPunct="1">
              <a:buFont typeface="Wingdings" charset="0"/>
              <a:buNone/>
              <a:defRPr/>
            </a:pPr>
            <a:r>
              <a:rPr lang="en-US" dirty="0"/>
              <a:t>packets </a:t>
            </a:r>
            <a:r>
              <a:rPr lang="en-US" i="1" dirty="0"/>
              <a:t>queue</a:t>
            </a:r>
            <a:r>
              <a:rPr lang="en-US" dirty="0"/>
              <a:t> in router buffers</a:t>
            </a:r>
            <a:r>
              <a:rPr lang="en-US" sz="2400" dirty="0"/>
              <a:t> </a:t>
            </a:r>
          </a:p>
          <a:p>
            <a:pPr marL="287338" indent="-287338" eaLnBrk="1" hangingPunct="1">
              <a:defRPr/>
            </a:pPr>
            <a:r>
              <a:rPr lang="en-US" sz="2400" dirty="0">
                <a:solidFill>
                  <a:srgbClr val="CC0000"/>
                </a:solidFill>
              </a:rPr>
              <a:t>packet arrival rate to link (temporarily) exceeds output link capacity</a:t>
            </a:r>
          </a:p>
          <a:p>
            <a:pPr marL="287338" indent="-287338" eaLnBrk="1" hangingPunct="1">
              <a:defRPr/>
            </a:pPr>
            <a:r>
              <a:rPr lang="en-US" sz="2400" dirty="0"/>
              <a:t>packets queue, wait for turn</a:t>
            </a:r>
          </a:p>
        </p:txBody>
      </p:sp>
      <p:grpSp>
        <p:nvGrpSpPr>
          <p:cNvPr id="5" name="Group 93"/>
          <p:cNvGrpSpPr>
            <a:grpSpLocks/>
          </p:cNvGrpSpPr>
          <p:nvPr/>
        </p:nvGrpSpPr>
        <p:grpSpPr bwMode="auto">
          <a:xfrm>
            <a:off x="3621088" y="2982913"/>
            <a:ext cx="3979862" cy="1454150"/>
            <a:chOff x="2259" y="2090"/>
            <a:chExt cx="2507" cy="916"/>
          </a:xfrm>
        </p:grpSpPr>
        <p:sp>
          <p:nvSpPr>
            <p:cNvPr id="95264" name="Text Box 66"/>
            <p:cNvSpPr txBox="1">
              <a:spLocks noChangeArrowheads="1"/>
            </p:cNvSpPr>
            <p:nvPr/>
          </p:nvSpPr>
          <p:spPr bwMode="auto">
            <a:xfrm>
              <a:off x="2602" y="2090"/>
              <a:ext cx="21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000000"/>
                  </a:solidFill>
                </a:rPr>
                <a:t>packet being transmitted </a:t>
              </a:r>
              <a:r>
                <a:rPr lang="en-US" altLang="en-US" sz="1800">
                  <a:solidFill>
                    <a:srgbClr val="CC0000"/>
                  </a:solidFill>
                </a:rPr>
                <a:t>(delay)</a:t>
              </a:r>
            </a:p>
          </p:txBody>
        </p:sp>
        <p:sp>
          <p:nvSpPr>
            <p:cNvPr id="95265" name="Line 67"/>
            <p:cNvSpPr>
              <a:spLocks noChangeShapeType="1"/>
            </p:cNvSpPr>
            <p:nvPr/>
          </p:nvSpPr>
          <p:spPr bwMode="auto">
            <a:xfrm rot="10800000" flipV="1">
              <a:off x="2259" y="2294"/>
              <a:ext cx="1059" cy="7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94"/>
          <p:cNvGrpSpPr>
            <a:grpSpLocks/>
          </p:cNvGrpSpPr>
          <p:nvPr/>
        </p:nvGrpSpPr>
        <p:grpSpPr bwMode="auto">
          <a:xfrm>
            <a:off x="3338513" y="4802188"/>
            <a:ext cx="3414712" cy="804862"/>
            <a:chOff x="2103" y="3214"/>
            <a:chExt cx="2151" cy="507"/>
          </a:xfrm>
        </p:grpSpPr>
        <p:sp>
          <p:nvSpPr>
            <p:cNvPr id="95262" name="Text Box 72"/>
            <p:cNvSpPr txBox="1">
              <a:spLocks noChangeArrowheads="1"/>
            </p:cNvSpPr>
            <p:nvPr/>
          </p:nvSpPr>
          <p:spPr bwMode="auto">
            <a:xfrm>
              <a:off x="2530" y="3490"/>
              <a:ext cx="1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000000"/>
                  </a:solidFill>
                </a:rPr>
                <a:t>packets queueing</a:t>
              </a:r>
              <a:r>
                <a:rPr lang="en-US" altLang="en-US" sz="1800">
                  <a:solidFill>
                    <a:srgbClr val="FF0000"/>
                  </a:solidFill>
                </a:rPr>
                <a:t> </a:t>
              </a:r>
              <a:r>
                <a:rPr lang="en-US" altLang="en-US" sz="1800">
                  <a:solidFill>
                    <a:srgbClr val="CC0000"/>
                  </a:solidFill>
                </a:rPr>
                <a:t>(delay)</a:t>
              </a:r>
            </a:p>
          </p:txBody>
        </p:sp>
        <p:sp>
          <p:nvSpPr>
            <p:cNvPr id="95263" name="Line 73"/>
            <p:cNvSpPr>
              <a:spLocks noChangeShapeType="1"/>
            </p:cNvSpPr>
            <p:nvPr/>
          </p:nvSpPr>
          <p:spPr bwMode="auto">
            <a:xfrm rot="10800000">
              <a:off x="2103" y="3214"/>
              <a:ext cx="471" cy="4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 name="Group 95"/>
          <p:cNvGrpSpPr>
            <a:grpSpLocks/>
          </p:cNvGrpSpPr>
          <p:nvPr/>
        </p:nvGrpSpPr>
        <p:grpSpPr bwMode="auto">
          <a:xfrm>
            <a:off x="2517775" y="4764088"/>
            <a:ext cx="4248150" cy="1511300"/>
            <a:chOff x="1586" y="3190"/>
            <a:chExt cx="2676" cy="952"/>
          </a:xfrm>
        </p:grpSpPr>
        <p:sp>
          <p:nvSpPr>
            <p:cNvPr id="95260" name="Line 91"/>
            <p:cNvSpPr>
              <a:spLocks noChangeShapeType="1"/>
            </p:cNvSpPr>
            <p:nvPr/>
          </p:nvSpPr>
          <p:spPr bwMode="auto">
            <a:xfrm rot="10800000" flipH="1">
              <a:off x="1798" y="3190"/>
              <a:ext cx="105" cy="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61" name="Text Box 92"/>
            <p:cNvSpPr txBox="1">
              <a:spLocks noChangeArrowheads="1"/>
            </p:cNvSpPr>
            <p:nvPr/>
          </p:nvSpPr>
          <p:spPr bwMode="auto">
            <a:xfrm>
              <a:off x="1586" y="3738"/>
              <a:ext cx="2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000000"/>
                  </a:solidFill>
                </a:rPr>
                <a:t>free (available) buffers: arriving packets </a:t>
              </a:r>
            </a:p>
            <a:p>
              <a:r>
                <a:rPr lang="en-US" altLang="en-US" sz="1800">
                  <a:solidFill>
                    <a:srgbClr val="000000"/>
                  </a:solidFill>
                </a:rPr>
                <a:t>dropped (</a:t>
              </a:r>
              <a:r>
                <a:rPr lang="en-US" altLang="en-US" sz="1800">
                  <a:solidFill>
                    <a:srgbClr val="CC0000"/>
                  </a:solidFill>
                </a:rPr>
                <a:t>loss</a:t>
              </a:r>
              <a:r>
                <a:rPr lang="en-US" altLang="en-US" sz="1800">
                  <a:solidFill>
                    <a:srgbClr val="000000"/>
                  </a:solidFill>
                </a:rPr>
                <a:t>) if no free buffers</a:t>
              </a:r>
            </a:p>
          </p:txBody>
        </p:sp>
      </p:grpSp>
    </p:spTree>
    <p:extLst>
      <p:ext uri="{BB962C8B-B14F-4D97-AF65-F5344CB8AC3E}">
        <p14:creationId xmlns:p14="http://schemas.microsoft.com/office/powerpoint/2010/main" val="10333147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5" name="Picture 7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847724"/>
            <a:ext cx="6924508" cy="210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0836" name="Group 2"/>
          <p:cNvGrpSpPr>
            <a:grpSpLocks/>
          </p:cNvGrpSpPr>
          <p:nvPr/>
        </p:nvGrpSpPr>
        <p:grpSpPr bwMode="auto">
          <a:xfrm>
            <a:off x="3200401" y="1406525"/>
            <a:ext cx="3571875" cy="2236788"/>
            <a:chOff x="3162" y="1071"/>
            <a:chExt cx="2250" cy="1409"/>
          </a:xfrm>
        </p:grpSpPr>
        <p:sp>
          <p:nvSpPr>
            <p:cNvPr id="120840" name="Freeform 3"/>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0841" name="Freeform 4"/>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42" name="Oval 5"/>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3" name="Line 6"/>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4" name="Line 7"/>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5" name="Rectangle 8"/>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46" name="Oval 9"/>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7" name="Oval 10"/>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48" name="Line 11"/>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49" name="Line 12"/>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0" name="Rectangle 13"/>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51" name="Oval 14"/>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2" name="Oval 15"/>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3" name="Line 16"/>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4" name="Line 17"/>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5" name="Rectangle 18"/>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56" name="Oval 19"/>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7" name="Oval 20"/>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58" name="Line 21"/>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59" name="Line 22"/>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0" name="Rectangle 23"/>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61" name="Oval 24"/>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2" name="Oval 25"/>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3" name="Line 26"/>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4" name="Line 27"/>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5" name="Rectangle 28"/>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66" name="Oval 29"/>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7" name="Oval 30"/>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68" name="Line 31"/>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69" name="Line 32"/>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870" name="Rectangle 33"/>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0871" name="Oval 34"/>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0872" name="Freeform 35"/>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3" name="Freeform 36"/>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4" name="Freeform 37"/>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5" name="Freeform 38"/>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6" name="Freeform 39"/>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7" name="Freeform 40"/>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8" name="Freeform 41"/>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79" name="Freeform 42"/>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0880" name="Freeform 43"/>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20881" name="Group 44"/>
            <p:cNvGrpSpPr>
              <a:grpSpLocks/>
            </p:cNvGrpSpPr>
            <p:nvPr/>
          </p:nvGrpSpPr>
          <p:grpSpPr bwMode="auto">
            <a:xfrm>
              <a:off x="3287" y="1744"/>
              <a:ext cx="205" cy="250"/>
              <a:chOff x="2954" y="2425"/>
              <a:chExt cx="208" cy="250"/>
            </a:xfrm>
          </p:grpSpPr>
          <p:sp>
            <p:nvSpPr>
              <p:cNvPr id="120907" name="Rectangle 45"/>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8" name="Text Box 46"/>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0882" name="Group 47"/>
            <p:cNvGrpSpPr>
              <a:grpSpLocks/>
            </p:cNvGrpSpPr>
            <p:nvPr/>
          </p:nvGrpSpPr>
          <p:grpSpPr bwMode="auto">
            <a:xfrm>
              <a:off x="4461" y="2128"/>
              <a:ext cx="196" cy="250"/>
              <a:chOff x="2958" y="2425"/>
              <a:chExt cx="199" cy="250"/>
            </a:xfrm>
          </p:grpSpPr>
          <p:sp>
            <p:nvSpPr>
              <p:cNvPr id="120905" name="Rectangle 4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6" name="Text Box 49"/>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0883" name="Group 50"/>
            <p:cNvGrpSpPr>
              <a:grpSpLocks/>
            </p:cNvGrpSpPr>
            <p:nvPr/>
          </p:nvGrpSpPr>
          <p:grpSpPr bwMode="auto">
            <a:xfrm>
              <a:off x="3777" y="2095"/>
              <a:ext cx="200" cy="291"/>
              <a:chOff x="2957" y="2395"/>
              <a:chExt cx="201" cy="291"/>
            </a:xfrm>
          </p:grpSpPr>
          <p:sp>
            <p:nvSpPr>
              <p:cNvPr id="120903" name="Rectangle 51"/>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4" name="Text Box 52"/>
              <p:cNvSpPr txBox="1">
                <a:spLocks noChangeArrowheads="1"/>
              </p:cNvSpPr>
              <p:nvPr/>
            </p:nvSpPr>
            <p:spPr bwMode="auto">
              <a:xfrm>
                <a:off x="2957" y="2395"/>
                <a:ext cx="20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0884" name="Group 53"/>
            <p:cNvGrpSpPr>
              <a:grpSpLocks/>
            </p:cNvGrpSpPr>
            <p:nvPr/>
          </p:nvGrpSpPr>
          <p:grpSpPr bwMode="auto">
            <a:xfrm>
              <a:off x="4438" y="1438"/>
              <a:ext cx="232" cy="250"/>
              <a:chOff x="2941" y="2425"/>
              <a:chExt cx="235" cy="250"/>
            </a:xfrm>
          </p:grpSpPr>
          <p:sp>
            <p:nvSpPr>
              <p:cNvPr id="120901" name="Rectangle 54"/>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2" name="Text Box 55"/>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0885" name="Group 56"/>
            <p:cNvGrpSpPr>
              <a:grpSpLocks/>
            </p:cNvGrpSpPr>
            <p:nvPr/>
          </p:nvGrpSpPr>
          <p:grpSpPr bwMode="auto">
            <a:xfrm>
              <a:off x="3771" y="1438"/>
              <a:ext cx="196" cy="250"/>
              <a:chOff x="2958" y="2425"/>
              <a:chExt cx="199" cy="250"/>
            </a:xfrm>
          </p:grpSpPr>
          <p:sp>
            <p:nvSpPr>
              <p:cNvPr id="120899" name="Rectangle 57"/>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900" name="Text Box 58"/>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0886" name="Group 59"/>
            <p:cNvGrpSpPr>
              <a:grpSpLocks/>
            </p:cNvGrpSpPr>
            <p:nvPr/>
          </p:nvGrpSpPr>
          <p:grpSpPr bwMode="auto">
            <a:xfrm>
              <a:off x="5032" y="1756"/>
              <a:ext cx="193" cy="291"/>
              <a:chOff x="2959" y="2395"/>
              <a:chExt cx="195" cy="291"/>
            </a:xfrm>
          </p:grpSpPr>
          <p:sp>
            <p:nvSpPr>
              <p:cNvPr id="120897" name="Rectangle 60"/>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898" name="Text Box 61"/>
              <p:cNvSpPr txBox="1">
                <a:spLocks noChangeArrowheads="1"/>
              </p:cNvSpPr>
              <p:nvPr/>
            </p:nvSpPr>
            <p:spPr bwMode="auto">
              <a:xfrm>
                <a:off x="2959" y="2395"/>
                <a:ext cx="1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0887" name="Text Box 62"/>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8" name="Text Box 63"/>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89" name="Text Box 64"/>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0" name="Text Box 65"/>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1" name="Text Box 66"/>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2" name="Text Box 67"/>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0893" name="Text Box 68"/>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0894" name="Text Box 69"/>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0895" name="Text Box 70"/>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0896" name="Text Box 71"/>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0837" name="Text Box 72"/>
          <p:cNvSpPr txBox="1">
            <a:spLocks noChangeArrowheads="1"/>
          </p:cNvSpPr>
          <p:nvPr/>
        </p:nvSpPr>
        <p:spPr bwMode="auto">
          <a:xfrm>
            <a:off x="939800" y="3263900"/>
            <a:ext cx="6627327"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mn-lt"/>
              </a:rPr>
              <a:t>graph: G = (N,E)</a:t>
            </a:r>
          </a:p>
          <a:p>
            <a:pPr eaLnBrk="1" hangingPunct="1"/>
            <a:endParaRPr lang="en-US" sz="1800" dirty="0">
              <a:latin typeface="+mn-lt"/>
            </a:endParaRPr>
          </a:p>
          <a:p>
            <a:pPr eaLnBrk="1" hangingPunct="1"/>
            <a:r>
              <a:rPr lang="en-US" sz="1800" dirty="0">
                <a:latin typeface="+mn-lt"/>
              </a:rPr>
              <a:t>N = set of routers = { u, v, w, x, y, z }</a:t>
            </a:r>
          </a:p>
          <a:p>
            <a:pPr eaLnBrk="1" hangingPunct="1"/>
            <a:endParaRPr lang="en-US" sz="1800" dirty="0">
              <a:latin typeface="+mn-lt"/>
            </a:endParaRPr>
          </a:p>
          <a:p>
            <a:pPr eaLnBrk="1" hangingPunct="1"/>
            <a:r>
              <a:rPr lang="en-US" sz="1800" dirty="0">
                <a:latin typeface="+mn-lt"/>
              </a:rPr>
              <a:t>E = set of links ={ (</a:t>
            </a:r>
            <a:r>
              <a:rPr lang="en-US" sz="1800" dirty="0" err="1">
                <a:latin typeface="+mn-lt"/>
              </a:rPr>
              <a:t>u,v</a:t>
            </a:r>
            <a:r>
              <a:rPr lang="en-US" sz="1800" dirty="0">
                <a:latin typeface="+mn-lt"/>
              </a:rPr>
              <a:t>), (</a:t>
            </a:r>
            <a:r>
              <a:rPr lang="en-US" sz="1800" dirty="0" err="1">
                <a:latin typeface="+mn-lt"/>
              </a:rPr>
              <a:t>u,x</a:t>
            </a:r>
            <a:r>
              <a:rPr lang="en-US" sz="1800" dirty="0">
                <a:latin typeface="+mn-lt"/>
              </a:rPr>
              <a:t>), (</a:t>
            </a:r>
            <a:r>
              <a:rPr lang="en-US" sz="1800" dirty="0" err="1">
                <a:latin typeface="+mn-lt"/>
              </a:rPr>
              <a:t>v,x</a:t>
            </a:r>
            <a:r>
              <a:rPr lang="en-US" sz="1800" dirty="0">
                <a:latin typeface="+mn-lt"/>
              </a:rPr>
              <a:t>), (</a:t>
            </a:r>
            <a:r>
              <a:rPr lang="en-US" sz="1800" dirty="0" err="1">
                <a:latin typeface="+mn-lt"/>
              </a:rPr>
              <a:t>v,w</a:t>
            </a:r>
            <a:r>
              <a:rPr lang="en-US" sz="1800" dirty="0">
                <a:latin typeface="+mn-lt"/>
              </a:rPr>
              <a:t>), (</a:t>
            </a:r>
            <a:r>
              <a:rPr lang="en-US" sz="1800" dirty="0" err="1">
                <a:latin typeface="+mn-lt"/>
              </a:rPr>
              <a:t>x,w</a:t>
            </a:r>
            <a:r>
              <a:rPr lang="en-US" sz="1800" dirty="0">
                <a:latin typeface="+mn-lt"/>
              </a:rPr>
              <a:t>), (</a:t>
            </a:r>
            <a:r>
              <a:rPr lang="en-US" sz="1800" dirty="0" err="1">
                <a:latin typeface="+mn-lt"/>
              </a:rPr>
              <a:t>x,y</a:t>
            </a:r>
            <a:r>
              <a:rPr lang="en-US" sz="1800" dirty="0">
                <a:latin typeface="+mn-lt"/>
              </a:rPr>
              <a:t>), (</a:t>
            </a:r>
            <a:r>
              <a:rPr lang="en-US" sz="1800" dirty="0" err="1">
                <a:latin typeface="+mn-lt"/>
              </a:rPr>
              <a:t>w,y</a:t>
            </a:r>
            <a:r>
              <a:rPr lang="en-US" sz="1800" dirty="0">
                <a:latin typeface="+mn-lt"/>
              </a:rPr>
              <a:t>), (</a:t>
            </a:r>
            <a:r>
              <a:rPr lang="en-US" sz="1800" dirty="0" err="1">
                <a:latin typeface="+mn-lt"/>
              </a:rPr>
              <a:t>w,z</a:t>
            </a:r>
            <a:r>
              <a:rPr lang="en-US" sz="1800" dirty="0">
                <a:latin typeface="+mn-lt"/>
              </a:rPr>
              <a:t>), (</a:t>
            </a:r>
            <a:r>
              <a:rPr lang="en-US" sz="1800" dirty="0" err="1">
                <a:latin typeface="+mn-lt"/>
              </a:rPr>
              <a:t>y,z</a:t>
            </a:r>
            <a:r>
              <a:rPr lang="en-US" sz="1800" dirty="0">
                <a:latin typeface="+mn-lt"/>
              </a:rPr>
              <a:t>) }</a:t>
            </a:r>
          </a:p>
        </p:txBody>
      </p:sp>
      <p:sp>
        <p:nvSpPr>
          <p:cNvPr id="75783" name="Rectangle 73"/>
          <p:cNvSpPr>
            <a:spLocks noGrp="1" noChangeArrowheads="1"/>
          </p:cNvSpPr>
          <p:nvPr>
            <p:ph type="title"/>
          </p:nvPr>
        </p:nvSpPr>
        <p:spPr>
          <a:xfrm>
            <a:off x="533400" y="207963"/>
            <a:ext cx="7772400" cy="796925"/>
          </a:xfrm>
        </p:spPr>
        <p:txBody>
          <a:bodyPr/>
          <a:lstStyle/>
          <a:p>
            <a:pPr>
              <a:defRPr/>
            </a:pPr>
            <a:r>
              <a:rPr lang="en-US" sz="4000" dirty="0">
                <a:cs typeface="+mj-cs"/>
              </a:rPr>
              <a:t>Graph abstraction of the network</a:t>
            </a:r>
          </a:p>
        </p:txBody>
      </p:sp>
      <p:sp>
        <p:nvSpPr>
          <p:cNvPr id="120839" name="Text Box 74"/>
          <p:cNvSpPr txBox="1">
            <a:spLocks noChangeArrowheads="1"/>
          </p:cNvSpPr>
          <p:nvPr/>
        </p:nvSpPr>
        <p:spPr bwMode="auto">
          <a:xfrm>
            <a:off x="1150938" y="5157788"/>
            <a:ext cx="629306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90513" indent="-2905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a:latin typeface="+mn-lt"/>
              </a:rPr>
              <a:t>aside:</a:t>
            </a:r>
            <a:r>
              <a:rPr lang="en-US" sz="1800" dirty="0">
                <a:latin typeface="+mn-lt"/>
              </a:rPr>
              <a:t> graph abstraction is useful in other network contexts, e.g., </a:t>
            </a:r>
          </a:p>
          <a:p>
            <a:r>
              <a:rPr lang="en-US" sz="1800" dirty="0">
                <a:latin typeface="+mn-lt"/>
              </a:rPr>
              <a:t>P2P, where </a:t>
            </a:r>
            <a:r>
              <a:rPr lang="en-US" sz="1800" i="1" dirty="0">
                <a:latin typeface="+mn-lt"/>
              </a:rPr>
              <a:t>N</a:t>
            </a:r>
            <a:r>
              <a:rPr lang="en-US" sz="1800" dirty="0">
                <a:latin typeface="+mn-lt"/>
              </a:rPr>
              <a:t> is set of peers and </a:t>
            </a:r>
            <a:r>
              <a:rPr lang="en-US" sz="1800" i="1" dirty="0">
                <a:latin typeface="+mn-lt"/>
              </a:rPr>
              <a:t>E</a:t>
            </a:r>
            <a:r>
              <a:rPr lang="en-US" sz="1800" dirty="0">
                <a:latin typeface="+mn-lt"/>
              </a:rPr>
              <a:t> is set of TCP connections</a:t>
            </a:r>
          </a:p>
        </p:txBody>
      </p:sp>
      <p:sp>
        <p:nvSpPr>
          <p:cNvPr id="3" name="Slide Number Placeholder 2"/>
          <p:cNvSpPr>
            <a:spLocks noGrp="1"/>
          </p:cNvSpPr>
          <p:nvPr>
            <p:ph type="sldNum" sz="quarter" idx="12"/>
          </p:nvPr>
        </p:nvSpPr>
        <p:spPr/>
        <p:txBody>
          <a:bodyPr/>
          <a:lstStyle/>
          <a:p>
            <a:fld id="{F784D624-D040-2E47-A508-03D46FE35CB6}" type="slidenum">
              <a:rPr lang="en-US" smtClean="0"/>
              <a:t>30</a:t>
            </a:fld>
            <a:endParaRPr lang="en-US"/>
          </a:p>
        </p:txBody>
      </p:sp>
    </p:spTree>
    <p:extLst>
      <p:ext uri="{BB962C8B-B14F-4D97-AF65-F5344CB8AC3E}">
        <p14:creationId xmlns:p14="http://schemas.microsoft.com/office/powerpoint/2010/main" val="24245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P spid="1208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893763"/>
            <a:ext cx="5942012"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5" name="Rectangle 2"/>
          <p:cNvSpPr>
            <a:spLocks noGrp="1" noChangeArrowheads="1"/>
          </p:cNvSpPr>
          <p:nvPr>
            <p:ph type="title"/>
          </p:nvPr>
        </p:nvSpPr>
        <p:spPr>
          <a:xfrm>
            <a:off x="533400" y="219075"/>
            <a:ext cx="7772400" cy="908050"/>
          </a:xfrm>
        </p:spPr>
        <p:txBody>
          <a:bodyPr/>
          <a:lstStyle/>
          <a:p>
            <a:pPr>
              <a:defRPr/>
            </a:pPr>
            <a:r>
              <a:rPr lang="en-US">
                <a:cs typeface="+mj-cs"/>
              </a:rPr>
              <a:t>Graph abstraction: costs</a:t>
            </a:r>
          </a:p>
        </p:txBody>
      </p:sp>
      <p:grpSp>
        <p:nvGrpSpPr>
          <p:cNvPr id="121861" name="Group 3"/>
          <p:cNvGrpSpPr>
            <a:grpSpLocks/>
          </p:cNvGrpSpPr>
          <p:nvPr/>
        </p:nvGrpSpPr>
        <p:grpSpPr bwMode="auto">
          <a:xfrm>
            <a:off x="920750" y="1495425"/>
            <a:ext cx="3571875" cy="2236788"/>
            <a:chOff x="3162" y="1071"/>
            <a:chExt cx="2250" cy="1409"/>
          </a:xfrm>
        </p:grpSpPr>
        <p:sp>
          <p:nvSpPr>
            <p:cNvPr id="121865"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1866"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67"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68"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69"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0"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71"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2"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3"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4"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5"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76"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7"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78"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79"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0"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81"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2"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3"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4"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5"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86"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7"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88"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89"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0"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91"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2"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3"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4"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895"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21896"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21897"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98"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899"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0"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1"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2"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3"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4"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1905"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21906" name="Group 45"/>
            <p:cNvGrpSpPr>
              <a:grpSpLocks/>
            </p:cNvGrpSpPr>
            <p:nvPr/>
          </p:nvGrpSpPr>
          <p:grpSpPr bwMode="auto">
            <a:xfrm>
              <a:off x="3287" y="1744"/>
              <a:ext cx="205" cy="250"/>
              <a:chOff x="2954" y="2425"/>
              <a:chExt cx="208" cy="250"/>
            </a:xfrm>
          </p:grpSpPr>
          <p:sp>
            <p:nvSpPr>
              <p:cNvPr id="121932"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33" name="Text Box 47"/>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u</a:t>
                </a:r>
                <a:endParaRPr lang="en-US">
                  <a:latin typeface="+mn-lt"/>
                </a:endParaRPr>
              </a:p>
            </p:txBody>
          </p:sp>
        </p:grpSp>
        <p:grpSp>
          <p:nvGrpSpPr>
            <p:cNvPr id="121907" name="Group 48"/>
            <p:cNvGrpSpPr>
              <a:grpSpLocks/>
            </p:cNvGrpSpPr>
            <p:nvPr/>
          </p:nvGrpSpPr>
          <p:grpSpPr bwMode="auto">
            <a:xfrm>
              <a:off x="4461" y="2128"/>
              <a:ext cx="196" cy="250"/>
              <a:chOff x="2958" y="2425"/>
              <a:chExt cx="199" cy="250"/>
            </a:xfrm>
          </p:grpSpPr>
          <p:sp>
            <p:nvSpPr>
              <p:cNvPr id="121930"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31" name="Text Box 50"/>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y</a:t>
                </a:r>
                <a:endParaRPr lang="en-US">
                  <a:latin typeface="+mn-lt"/>
                </a:endParaRPr>
              </a:p>
            </p:txBody>
          </p:sp>
        </p:grpSp>
        <p:grpSp>
          <p:nvGrpSpPr>
            <p:cNvPr id="121908" name="Group 51"/>
            <p:cNvGrpSpPr>
              <a:grpSpLocks/>
            </p:cNvGrpSpPr>
            <p:nvPr/>
          </p:nvGrpSpPr>
          <p:grpSpPr bwMode="auto">
            <a:xfrm>
              <a:off x="3777" y="2095"/>
              <a:ext cx="200" cy="291"/>
              <a:chOff x="2957" y="2395"/>
              <a:chExt cx="201" cy="291"/>
            </a:xfrm>
          </p:grpSpPr>
          <p:sp>
            <p:nvSpPr>
              <p:cNvPr id="121928"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9" name="Text Box 53"/>
              <p:cNvSpPr txBox="1">
                <a:spLocks noChangeArrowheads="1"/>
              </p:cNvSpPr>
              <p:nvPr/>
            </p:nvSpPr>
            <p:spPr bwMode="auto">
              <a:xfrm>
                <a:off x="2957" y="2395"/>
                <a:ext cx="201"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x</a:t>
                </a:r>
              </a:p>
            </p:txBody>
          </p:sp>
        </p:grpSp>
        <p:grpSp>
          <p:nvGrpSpPr>
            <p:cNvPr id="121909" name="Group 54"/>
            <p:cNvGrpSpPr>
              <a:grpSpLocks/>
            </p:cNvGrpSpPr>
            <p:nvPr/>
          </p:nvGrpSpPr>
          <p:grpSpPr bwMode="auto">
            <a:xfrm>
              <a:off x="4438" y="1438"/>
              <a:ext cx="232" cy="250"/>
              <a:chOff x="2941" y="2425"/>
              <a:chExt cx="235" cy="250"/>
            </a:xfrm>
          </p:grpSpPr>
          <p:sp>
            <p:nvSpPr>
              <p:cNvPr id="121926"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7" name="Text Box 56"/>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w</a:t>
                </a:r>
                <a:endParaRPr lang="en-US">
                  <a:latin typeface="+mn-lt"/>
                </a:endParaRPr>
              </a:p>
            </p:txBody>
          </p:sp>
        </p:grpSp>
        <p:grpSp>
          <p:nvGrpSpPr>
            <p:cNvPr id="121910" name="Group 57"/>
            <p:cNvGrpSpPr>
              <a:grpSpLocks/>
            </p:cNvGrpSpPr>
            <p:nvPr/>
          </p:nvGrpSpPr>
          <p:grpSpPr bwMode="auto">
            <a:xfrm>
              <a:off x="3771" y="1438"/>
              <a:ext cx="196" cy="250"/>
              <a:chOff x="2958" y="2425"/>
              <a:chExt cx="199" cy="250"/>
            </a:xfrm>
          </p:grpSpPr>
          <p:sp>
            <p:nvSpPr>
              <p:cNvPr id="121924"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5" name="Text Box 59"/>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latin typeface="+mn-lt"/>
                  </a:rPr>
                  <a:t>v</a:t>
                </a:r>
                <a:endParaRPr lang="en-US">
                  <a:latin typeface="+mn-lt"/>
                </a:endParaRPr>
              </a:p>
            </p:txBody>
          </p:sp>
        </p:grpSp>
        <p:grpSp>
          <p:nvGrpSpPr>
            <p:cNvPr id="121911" name="Group 60"/>
            <p:cNvGrpSpPr>
              <a:grpSpLocks/>
            </p:cNvGrpSpPr>
            <p:nvPr/>
          </p:nvGrpSpPr>
          <p:grpSpPr bwMode="auto">
            <a:xfrm>
              <a:off x="5032" y="1756"/>
              <a:ext cx="193" cy="291"/>
              <a:chOff x="2959" y="2395"/>
              <a:chExt cx="195" cy="291"/>
            </a:xfrm>
          </p:grpSpPr>
          <p:sp>
            <p:nvSpPr>
              <p:cNvPr id="121922"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923" name="Text Box 62"/>
              <p:cNvSpPr txBox="1">
                <a:spLocks noChangeArrowheads="1"/>
              </p:cNvSpPr>
              <p:nvPr/>
            </p:nvSpPr>
            <p:spPr bwMode="auto">
              <a:xfrm>
                <a:off x="2959" y="2395"/>
                <a:ext cx="195"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atin typeface="+mn-lt"/>
                  </a:rPr>
                  <a:t>z</a:t>
                </a:r>
              </a:p>
            </p:txBody>
          </p:sp>
        </p:grpSp>
        <p:sp>
          <p:nvSpPr>
            <p:cNvPr id="121912" name="Text Box 63"/>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3" name="Text Box 64"/>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4" name="Text Box 65"/>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5" name="Text Box 66"/>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16" name="Text Box 67"/>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7" name="Text Box 68"/>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1</a:t>
              </a:r>
              <a:endParaRPr lang="en-US">
                <a:latin typeface="+mn-lt"/>
              </a:endParaRPr>
            </a:p>
          </p:txBody>
        </p:sp>
        <p:sp>
          <p:nvSpPr>
            <p:cNvPr id="121918" name="Text Box 69"/>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2</a:t>
              </a:r>
              <a:endParaRPr lang="en-US">
                <a:latin typeface="+mn-lt"/>
              </a:endParaRPr>
            </a:p>
          </p:txBody>
        </p:sp>
        <p:sp>
          <p:nvSpPr>
            <p:cNvPr id="121919" name="Text Box 70"/>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sp>
          <p:nvSpPr>
            <p:cNvPr id="121920" name="Text Box 71"/>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3</a:t>
              </a:r>
              <a:endParaRPr lang="en-US">
                <a:latin typeface="+mn-lt"/>
              </a:endParaRPr>
            </a:p>
          </p:txBody>
        </p:sp>
        <p:sp>
          <p:nvSpPr>
            <p:cNvPr id="121921" name="Text Box 72"/>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latin typeface="+mn-lt"/>
                </a:rPr>
                <a:t>5</a:t>
              </a:r>
              <a:endParaRPr lang="en-US">
                <a:latin typeface="+mn-lt"/>
              </a:endParaRPr>
            </a:p>
          </p:txBody>
        </p:sp>
      </p:grpSp>
      <p:sp>
        <p:nvSpPr>
          <p:cNvPr id="121862" name="Text Box 73"/>
          <p:cNvSpPr txBox="1">
            <a:spLocks noChangeArrowheads="1"/>
          </p:cNvSpPr>
          <p:nvPr/>
        </p:nvSpPr>
        <p:spPr bwMode="auto">
          <a:xfrm>
            <a:off x="5265738" y="1689100"/>
            <a:ext cx="3105466"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rPr>
              <a:t>c(</a:t>
            </a:r>
            <a:r>
              <a:rPr lang="en-US" sz="1800" dirty="0" err="1">
                <a:latin typeface="+mn-lt"/>
              </a:rPr>
              <a:t>x,x</a:t>
            </a:r>
            <a:r>
              <a:rPr lang="en-US" sz="1800" dirty="0">
                <a:latin typeface="+mn-lt"/>
              </a:rPr>
              <a:t>’</a:t>
            </a:r>
            <a:r>
              <a:rPr lang="en-US" altLang="ja-JP" sz="1800" dirty="0">
                <a:latin typeface="+mn-lt"/>
              </a:rPr>
              <a:t>) = cost of link (</a:t>
            </a:r>
            <a:r>
              <a:rPr lang="en-US" altLang="ja-JP" sz="1800" dirty="0" err="1">
                <a:latin typeface="+mn-lt"/>
              </a:rPr>
              <a:t>x,x</a:t>
            </a:r>
            <a:r>
              <a:rPr lang="en-US" altLang="ja-JP" sz="1800" dirty="0">
                <a:latin typeface="+mn-lt"/>
              </a:rPr>
              <a:t>’)</a:t>
            </a:r>
          </a:p>
          <a:p>
            <a:r>
              <a:rPr lang="en-US" sz="1800" dirty="0">
                <a:latin typeface="+mn-lt"/>
              </a:rPr>
              <a:t>      e.g., c(</a:t>
            </a:r>
            <a:r>
              <a:rPr lang="en-US" sz="1800" dirty="0" err="1">
                <a:latin typeface="+mn-lt"/>
              </a:rPr>
              <a:t>w,z</a:t>
            </a:r>
            <a:r>
              <a:rPr lang="en-US" sz="1800" dirty="0">
                <a:latin typeface="+mn-lt"/>
              </a:rPr>
              <a:t>) = 5</a:t>
            </a:r>
          </a:p>
          <a:p>
            <a:endParaRPr lang="en-US" sz="1800" dirty="0">
              <a:latin typeface="+mn-lt"/>
            </a:endParaRPr>
          </a:p>
          <a:p>
            <a:r>
              <a:rPr lang="en-US" sz="1800" dirty="0">
                <a:latin typeface="+mn-lt"/>
              </a:rPr>
              <a:t>cost could always be 1, or </a:t>
            </a:r>
          </a:p>
          <a:p>
            <a:r>
              <a:rPr lang="en-US" sz="1800" dirty="0">
                <a:latin typeface="+mn-lt"/>
              </a:rPr>
              <a:t>inversely related to bandwidth,</a:t>
            </a:r>
          </a:p>
          <a:p>
            <a:r>
              <a:rPr lang="en-US" sz="1800" dirty="0">
                <a:latin typeface="+mn-lt"/>
              </a:rPr>
              <a:t>or related to congestion</a:t>
            </a:r>
          </a:p>
        </p:txBody>
      </p:sp>
      <p:sp>
        <p:nvSpPr>
          <p:cNvPr id="121863" name="Text Box 74"/>
          <p:cNvSpPr txBox="1">
            <a:spLocks noChangeArrowheads="1"/>
          </p:cNvSpPr>
          <p:nvPr/>
        </p:nvSpPr>
        <p:spPr bwMode="auto">
          <a:xfrm>
            <a:off x="925513" y="4227513"/>
            <a:ext cx="598426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mn-lt"/>
              </a:rPr>
              <a:t>cost of path (x</a:t>
            </a:r>
            <a:r>
              <a:rPr lang="en-US" sz="1800" baseline="-25000">
                <a:latin typeface="+mn-lt"/>
              </a:rPr>
              <a:t>1</a:t>
            </a:r>
            <a:r>
              <a:rPr lang="en-US" sz="1800">
                <a:latin typeface="+mn-lt"/>
              </a:rPr>
              <a:t>, x</a:t>
            </a:r>
            <a:r>
              <a:rPr lang="en-US" sz="1800" baseline="-25000">
                <a:latin typeface="+mn-lt"/>
              </a:rPr>
              <a:t>2</a:t>
            </a:r>
            <a:r>
              <a:rPr lang="en-US" sz="1800">
                <a:latin typeface="+mn-lt"/>
              </a:rPr>
              <a:t>, x</a:t>
            </a:r>
            <a:r>
              <a:rPr lang="en-US" sz="1800" baseline="-25000">
                <a:latin typeface="+mn-lt"/>
              </a:rPr>
              <a:t>3</a:t>
            </a:r>
            <a:r>
              <a:rPr lang="en-US" sz="1800">
                <a:latin typeface="+mn-lt"/>
              </a:rPr>
              <a:t>,…, </a:t>
            </a:r>
            <a:r>
              <a:rPr lang="en-US" sz="1800" dirty="0" err="1">
                <a:latin typeface="+mn-lt"/>
              </a:rPr>
              <a:t>x</a:t>
            </a:r>
            <a:r>
              <a:rPr lang="en-US" sz="1800" baseline="-25000" dirty="0" err="1">
                <a:latin typeface="+mn-lt"/>
              </a:rPr>
              <a:t>p</a:t>
            </a:r>
            <a:r>
              <a:rPr lang="en-US" sz="1800" dirty="0">
                <a:latin typeface="+mn-lt"/>
              </a:rPr>
              <a:t>) = c(x</a:t>
            </a:r>
            <a:r>
              <a:rPr lang="en-US" sz="1800" baseline="-25000" dirty="0">
                <a:latin typeface="+mn-lt"/>
              </a:rPr>
              <a:t>1</a:t>
            </a:r>
            <a:r>
              <a:rPr lang="en-US" sz="1800" dirty="0">
                <a:latin typeface="+mn-lt"/>
              </a:rPr>
              <a:t>,x</a:t>
            </a:r>
            <a:r>
              <a:rPr lang="en-US" sz="1800" baseline="-25000" dirty="0">
                <a:latin typeface="+mn-lt"/>
              </a:rPr>
              <a:t>2</a:t>
            </a:r>
            <a:r>
              <a:rPr lang="en-US" sz="1800" dirty="0">
                <a:latin typeface="+mn-lt"/>
              </a:rPr>
              <a:t>) + c(x</a:t>
            </a:r>
            <a:r>
              <a:rPr lang="en-US" sz="1800" baseline="-25000" dirty="0">
                <a:latin typeface="+mn-lt"/>
              </a:rPr>
              <a:t>2</a:t>
            </a:r>
            <a:r>
              <a:rPr lang="en-US" sz="1800" dirty="0">
                <a:latin typeface="+mn-lt"/>
              </a:rPr>
              <a:t>,x</a:t>
            </a:r>
            <a:r>
              <a:rPr lang="en-US" sz="1800" baseline="-25000" dirty="0">
                <a:latin typeface="+mn-lt"/>
              </a:rPr>
              <a:t>3</a:t>
            </a:r>
            <a:r>
              <a:rPr lang="en-US" sz="1800" dirty="0">
                <a:latin typeface="+mn-lt"/>
              </a:rPr>
              <a:t>) + … + c(x</a:t>
            </a:r>
            <a:r>
              <a:rPr lang="en-US" sz="1800" baseline="-25000" dirty="0">
                <a:latin typeface="+mn-lt"/>
              </a:rPr>
              <a:t>p-1</a:t>
            </a:r>
            <a:r>
              <a:rPr lang="en-US" sz="1800" dirty="0">
                <a:latin typeface="+mn-lt"/>
              </a:rPr>
              <a:t>,x</a:t>
            </a:r>
            <a:r>
              <a:rPr lang="en-US" sz="1800" baseline="-25000" dirty="0">
                <a:latin typeface="+mn-lt"/>
              </a:rPr>
              <a:t>p</a:t>
            </a:r>
            <a:r>
              <a:rPr lang="en-US" sz="1800" dirty="0">
                <a:latin typeface="+mn-lt"/>
              </a:rPr>
              <a:t>)  </a:t>
            </a:r>
          </a:p>
        </p:txBody>
      </p:sp>
      <p:sp>
        <p:nvSpPr>
          <p:cNvPr id="121864" name="Text Box 75"/>
          <p:cNvSpPr txBox="1">
            <a:spLocks noChangeArrowheads="1"/>
          </p:cNvSpPr>
          <p:nvPr/>
        </p:nvSpPr>
        <p:spPr bwMode="auto">
          <a:xfrm>
            <a:off x="792163" y="4981575"/>
            <a:ext cx="7850098" cy="954107"/>
          </a:xfrm>
          <a:prstGeom prst="rect">
            <a:avLst/>
          </a:prstGeom>
          <a:noFill/>
          <a:ln w="28575">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i="1">
                <a:solidFill>
                  <a:srgbClr val="CC0000"/>
                </a:solidFill>
                <a:latin typeface="+mn-lt"/>
              </a:rPr>
              <a:t>key question:</a:t>
            </a:r>
            <a:r>
              <a:rPr lang="en-US">
                <a:latin typeface="+mn-lt"/>
              </a:rPr>
              <a:t> what is the least-cost path between u and z ?</a:t>
            </a:r>
          </a:p>
          <a:p>
            <a:r>
              <a:rPr lang="en-US" sz="2800" i="1" dirty="0">
                <a:solidFill>
                  <a:srgbClr val="CC0000"/>
                </a:solidFill>
                <a:latin typeface="+mn-lt"/>
              </a:rPr>
              <a:t>routing algorithm:</a:t>
            </a:r>
            <a:r>
              <a:rPr lang="en-US" dirty="0">
                <a:latin typeface="+mn-lt"/>
              </a:rPr>
              <a:t> algorithm that finds that least cost path</a:t>
            </a:r>
          </a:p>
        </p:txBody>
      </p:sp>
      <p:sp>
        <p:nvSpPr>
          <p:cNvPr id="3" name="Slide Number Placeholder 2"/>
          <p:cNvSpPr>
            <a:spLocks noGrp="1"/>
          </p:cNvSpPr>
          <p:nvPr>
            <p:ph type="sldNum" sz="quarter" idx="12"/>
          </p:nvPr>
        </p:nvSpPr>
        <p:spPr/>
        <p:txBody>
          <a:bodyPr/>
          <a:lstStyle/>
          <a:p>
            <a:fld id="{F784D624-D040-2E47-A508-03D46FE35CB6}" type="slidenum">
              <a:rPr lang="en-US" smtClean="0"/>
              <a:t>31</a:t>
            </a:fld>
            <a:endParaRPr lang="en-US"/>
          </a:p>
        </p:txBody>
      </p:sp>
    </p:spTree>
    <p:extLst>
      <p:ext uri="{BB962C8B-B14F-4D97-AF65-F5344CB8AC3E}">
        <p14:creationId xmlns:p14="http://schemas.microsoft.com/office/powerpoint/2010/main" val="44440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2" grpId="0"/>
      <p:bldP spid="121863" grpId="0"/>
      <p:bldP spid="1218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0BFAC02-B9F7-1549-8445-55140191D7C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a:t>
            </a:r>
            <a:endParaRPr lang="en-AU" altLang="en-US" sz="3600" dirty="0"/>
          </a:p>
        </p:txBody>
      </p:sp>
      <p:sp>
        <p:nvSpPr>
          <p:cNvPr id="104451" name="Rectangle 3">
            <a:extLst>
              <a:ext uri="{FF2B5EF4-FFF2-40B4-BE49-F238E27FC236}">
                <a16:creationId xmlns:a16="http://schemas.microsoft.com/office/drawing/2014/main" id="{37349253-AB72-C14C-984E-EDAEB6CCE3DA}"/>
              </a:ext>
            </a:extLst>
          </p:cNvPr>
          <p:cNvSpPr>
            <a:spLocks noGrp="1" noChangeArrowheads="1"/>
          </p:cNvSpPr>
          <p:nvPr>
            <p:ph type="body" idx="1"/>
          </p:nvPr>
        </p:nvSpPr>
        <p:spPr>
          <a:xfrm>
            <a:off x="0" y="1103730"/>
            <a:ext cx="8281987" cy="4351338"/>
          </a:xfrm>
        </p:spPr>
        <p:txBody>
          <a:bodyPr>
            <a:normAutofit fontScale="92500" lnSpcReduction="10000"/>
          </a:bodyPr>
          <a:lstStyle/>
          <a:p>
            <a:pPr lvl="1">
              <a:buSzPct val="100000"/>
              <a:buFontTx/>
              <a:buChar char="•"/>
            </a:pPr>
            <a:r>
              <a:rPr lang="en-US" altLang="en-US" dirty="0"/>
              <a:t>For a simple network, we can calculate all shortest paths and load them into some nonvolatile storage on each node.</a:t>
            </a:r>
          </a:p>
          <a:p>
            <a:pPr lvl="1">
              <a:buSzPct val="100000"/>
              <a:buFontTx/>
              <a:buChar char="•"/>
            </a:pPr>
            <a:endParaRPr lang="en-US" altLang="en-US" dirty="0"/>
          </a:p>
          <a:p>
            <a:pPr lvl="1">
              <a:buSzPct val="100000"/>
              <a:buFontTx/>
              <a:buChar char="•"/>
            </a:pPr>
            <a:r>
              <a:rPr lang="en-US" altLang="en-US" dirty="0"/>
              <a:t>Such a </a:t>
            </a:r>
            <a:r>
              <a:rPr lang="en-US" altLang="en-US" dirty="0">
                <a:solidFill>
                  <a:srgbClr val="FF0000"/>
                </a:solidFill>
              </a:rPr>
              <a:t>static approach</a:t>
            </a:r>
            <a:r>
              <a:rPr lang="en-US" altLang="en-US" dirty="0"/>
              <a:t> has several shortcomings</a:t>
            </a:r>
          </a:p>
          <a:p>
            <a:pPr lvl="2">
              <a:buSzPct val="100000"/>
              <a:buFontTx/>
              <a:buChar char="•"/>
            </a:pPr>
            <a:r>
              <a:rPr lang="en-US" altLang="en-US" sz="2400" dirty="0"/>
              <a:t>It does not deal with node or link failures</a:t>
            </a:r>
          </a:p>
          <a:p>
            <a:pPr lvl="2">
              <a:buSzPct val="100000"/>
              <a:buFontTx/>
              <a:buChar char="•"/>
            </a:pPr>
            <a:r>
              <a:rPr lang="en-US" altLang="en-US" sz="2400" dirty="0"/>
              <a:t>It does not consider the addition of new nodes or links</a:t>
            </a:r>
          </a:p>
          <a:p>
            <a:pPr lvl="2">
              <a:buSzPct val="100000"/>
              <a:buFontTx/>
              <a:buChar char="•"/>
            </a:pPr>
            <a:r>
              <a:rPr lang="en-US" altLang="en-US" sz="2400" dirty="0"/>
              <a:t>It implies that edge costs cannot change</a:t>
            </a:r>
          </a:p>
          <a:p>
            <a:pPr lvl="2">
              <a:buSzPct val="100000"/>
              <a:buFontTx/>
              <a:buChar char="•"/>
            </a:pPr>
            <a:endParaRPr lang="en-US" altLang="en-US" sz="2400" dirty="0"/>
          </a:p>
          <a:p>
            <a:pPr lvl="1">
              <a:buSzPct val="100000"/>
              <a:buFontTx/>
              <a:buChar char="•"/>
            </a:pPr>
            <a:r>
              <a:rPr lang="en-US" altLang="en-US" dirty="0"/>
              <a:t>What is the solution?</a:t>
            </a:r>
          </a:p>
          <a:p>
            <a:pPr lvl="2">
              <a:buSzPct val="100000"/>
              <a:buFontTx/>
              <a:buChar char="•"/>
            </a:pPr>
            <a:r>
              <a:rPr lang="en-US" altLang="en-US" sz="2400" dirty="0"/>
              <a:t>Need a distributed and dynamic protocol</a:t>
            </a:r>
          </a:p>
          <a:p>
            <a:pPr lvl="2">
              <a:buSzPct val="100000"/>
              <a:buFontTx/>
              <a:buChar char="•"/>
            </a:pPr>
            <a:r>
              <a:rPr lang="en-US" altLang="en-US" sz="2400" dirty="0"/>
              <a:t>Two main classes of protocols</a:t>
            </a:r>
          </a:p>
          <a:p>
            <a:pPr lvl="3">
              <a:buSzPct val="100000"/>
              <a:buFontTx/>
              <a:buChar char="•"/>
            </a:pPr>
            <a:r>
              <a:rPr lang="en-US" altLang="en-US" sz="2400" dirty="0">
                <a:solidFill>
                  <a:schemeClr val="accent1">
                    <a:lumMod val="75000"/>
                  </a:schemeClr>
                </a:solidFill>
              </a:rPr>
              <a:t>Distance Vector</a:t>
            </a:r>
          </a:p>
          <a:p>
            <a:pPr lvl="3">
              <a:buSzPct val="100000"/>
              <a:buFontTx/>
              <a:buChar char="•"/>
            </a:pPr>
            <a:r>
              <a:rPr lang="en-US" altLang="en-US" sz="2400" dirty="0">
                <a:solidFill>
                  <a:schemeClr val="accent1">
                    <a:lumMod val="75000"/>
                  </a:schemeClr>
                </a:solidFill>
              </a:rPr>
              <a:t>Link State </a:t>
            </a:r>
            <a:endParaRPr lang="en-US" altLang="en-US" sz="24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1760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45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4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451">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45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445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45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4451">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44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B1CDE-D28D-2342-9DE0-FD0CDDEB26DB}"/>
              </a:ext>
            </a:extLst>
          </p:cNvPr>
          <p:cNvSpPr txBox="1"/>
          <p:nvPr/>
        </p:nvSpPr>
        <p:spPr>
          <a:xfrm>
            <a:off x="0" y="2899611"/>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a:t>
            </a:r>
          </a:p>
        </p:txBody>
      </p:sp>
    </p:spTree>
    <p:extLst>
      <p:ext uri="{BB962C8B-B14F-4D97-AF65-F5344CB8AC3E}">
        <p14:creationId xmlns:p14="http://schemas.microsoft.com/office/powerpoint/2010/main" val="1256740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E1F9357C-6814-C144-AEF1-EA617AC01C1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Distance Vector</a:t>
            </a:r>
            <a:endParaRPr lang="en-AU" altLang="en-US" sz="3600" dirty="0"/>
          </a:p>
        </p:txBody>
      </p:sp>
      <p:sp>
        <p:nvSpPr>
          <p:cNvPr id="105475" name="Rectangle 3">
            <a:extLst>
              <a:ext uri="{FF2B5EF4-FFF2-40B4-BE49-F238E27FC236}">
                <a16:creationId xmlns:a16="http://schemas.microsoft.com/office/drawing/2014/main" id="{2A8A0BAE-1B11-2546-A29F-1740F8688287}"/>
              </a:ext>
            </a:extLst>
          </p:cNvPr>
          <p:cNvSpPr>
            <a:spLocks noGrp="1" noChangeArrowheads="1"/>
          </p:cNvSpPr>
          <p:nvPr>
            <p:ph type="body" idx="1"/>
          </p:nvPr>
        </p:nvSpPr>
        <p:spPr>
          <a:xfrm>
            <a:off x="628650" y="1253331"/>
            <a:ext cx="7886700" cy="4351338"/>
          </a:xfrm>
        </p:spPr>
        <p:txBody>
          <a:bodyPr/>
          <a:lstStyle/>
          <a:p>
            <a:r>
              <a:rPr lang="en-US" altLang="en-US" sz="2400" dirty="0"/>
              <a:t>Each node constructs a </a:t>
            </a:r>
            <a:r>
              <a:rPr lang="en-US" altLang="en-US" sz="2400" dirty="0">
                <a:solidFill>
                  <a:srgbClr val="FF0000"/>
                </a:solidFill>
              </a:rPr>
              <a:t>one-dimensional array (a vector) containing the “distances” (costs) to all other nodes </a:t>
            </a:r>
            <a:r>
              <a:rPr lang="en-US" altLang="en-US" sz="2400" dirty="0"/>
              <a:t>and distributes that vector to its immediate neighbors</a:t>
            </a:r>
          </a:p>
          <a:p>
            <a:r>
              <a:rPr lang="en-US" altLang="en-US" sz="2400" dirty="0"/>
              <a:t>Starting assumption is that </a:t>
            </a:r>
            <a:r>
              <a:rPr lang="en-US" altLang="en-US" sz="2400" dirty="0">
                <a:solidFill>
                  <a:srgbClr val="FF0000"/>
                </a:solidFill>
              </a:rPr>
              <a:t>each node knows the cost of the link to each of its directly connected neighbors</a:t>
            </a:r>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5476" name="Picture 5" descr="f03-29-9780123850591 copy">
            <a:extLst>
              <a:ext uri="{FF2B5EF4-FFF2-40B4-BE49-F238E27FC236}">
                <a16:creationId xmlns:a16="http://schemas.microsoft.com/office/drawing/2014/main" id="{06EB27E9-2805-8A4B-867E-B02BA6111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31" y="3724615"/>
            <a:ext cx="40322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EDCCD74-40C1-0D45-A2B8-D30DE62966A4}"/>
              </a:ext>
            </a:extLst>
          </p:cNvPr>
          <p:cNvPicPr>
            <a:picLocks noChangeAspect="1"/>
          </p:cNvPicPr>
          <p:nvPr/>
        </p:nvPicPr>
        <p:blipFill>
          <a:blip r:embed="rId4"/>
          <a:stretch>
            <a:fillRect/>
          </a:stretch>
        </p:blipFill>
        <p:spPr>
          <a:xfrm>
            <a:off x="5021377" y="3334090"/>
            <a:ext cx="3810000" cy="2908300"/>
          </a:xfrm>
          <a:prstGeom prst="rect">
            <a:avLst/>
          </a:prstGeom>
        </p:spPr>
      </p:pic>
    </p:spTree>
    <p:extLst>
      <p:ext uri="{BB962C8B-B14F-4D97-AF65-F5344CB8AC3E}">
        <p14:creationId xmlns:p14="http://schemas.microsoft.com/office/powerpoint/2010/main" val="39428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algn="l" fontAlgn="base">
              <a:buFont typeface="+mj-lt"/>
              <a:buAutoNum type="arabicPeriod"/>
            </a:pPr>
            <a:r>
              <a:rPr lang="en-US" sz="2400" b="0" i="0" u="none" strike="noStrike" dirty="0">
                <a:solidFill>
                  <a:srgbClr val="273239"/>
                </a:solidFill>
                <a:effectLst/>
              </a:rPr>
              <a:t> </a:t>
            </a:r>
            <a:r>
              <a:rPr lang="en-US" sz="2400" b="0" i="0" u="none" strike="noStrike" dirty="0">
                <a:solidFill>
                  <a:srgbClr val="FF0000"/>
                </a:solidFill>
                <a:effectLst/>
              </a:rPr>
              <a:t>Advertise:</a:t>
            </a:r>
            <a:r>
              <a:rPr lang="en-US" sz="2400" b="0" i="0" u="none" strike="noStrike" dirty="0">
                <a:solidFill>
                  <a:srgbClr val="273239"/>
                </a:solidFill>
                <a:effectLst/>
              </a:rPr>
              <a:t> </a:t>
            </a:r>
          </a:p>
          <a:p>
            <a:pPr algn="l" fontAlgn="base"/>
            <a:r>
              <a:rPr lang="en-US" sz="2400" b="0" i="0" u="none" strike="noStrike" dirty="0">
                <a:solidFill>
                  <a:srgbClr val="273239"/>
                </a:solidFill>
                <a:effectLst/>
              </a:rPr>
              <a:t>A router transmits its distance vector to each of its neighbors in a </a:t>
            </a:r>
          </a:p>
          <a:p>
            <a:pPr algn="l" fontAlgn="base"/>
            <a:r>
              <a:rPr lang="en-US" sz="2400" b="0" i="0" u="none" strike="noStrike" dirty="0">
                <a:solidFill>
                  <a:srgbClr val="273239"/>
                </a:solidFill>
                <a:effectLst/>
              </a:rPr>
              <a:t>routing packet.</a:t>
            </a:r>
          </a:p>
          <a:p>
            <a:pPr algn="l" fontAlgn="base">
              <a:buFont typeface="+mj-lt"/>
              <a:buAutoNum type="arabicPeriod"/>
            </a:pPr>
            <a:endParaRPr lang="en-US" sz="2400" b="0" i="0" u="none" strike="noStrike" dirty="0">
              <a:solidFill>
                <a:srgbClr val="273239"/>
              </a:solidFill>
              <a:effectLst/>
            </a:endParaRPr>
          </a:p>
          <a:p>
            <a:pPr algn="l" fontAlgn="base"/>
            <a:r>
              <a:rPr lang="en-US" sz="2400" b="0" i="0" u="none" strike="noStrike" dirty="0">
                <a:solidFill>
                  <a:srgbClr val="273239"/>
                </a:solidFill>
                <a:effectLst/>
              </a:rPr>
              <a:t>2. Each router receives and saves the most recently received</a:t>
            </a:r>
          </a:p>
          <a:p>
            <a:pPr algn="l" fontAlgn="base"/>
            <a:r>
              <a:rPr lang="en-US" sz="2400" b="0" i="0" u="none" strike="noStrike" dirty="0">
                <a:solidFill>
                  <a:srgbClr val="273239"/>
                </a:solidFill>
                <a:effectLst/>
              </a:rPr>
              <a:t>distance vector from each of its neighbors.</a:t>
            </a:r>
          </a:p>
          <a:p>
            <a:pPr algn="l" fontAlgn="base">
              <a:buFont typeface="+mj-lt"/>
              <a:buAutoNum type="arabicPeriod"/>
            </a:pPr>
            <a:endParaRPr lang="en-US" sz="2400" b="0" i="0" u="none" strike="noStrike" dirty="0">
              <a:solidFill>
                <a:srgbClr val="273239"/>
              </a:solidFill>
              <a:effectLst/>
            </a:endParaRPr>
          </a:p>
          <a:p>
            <a:pPr algn="l" fontAlgn="base"/>
            <a:r>
              <a:rPr lang="en-US" sz="2400" b="0" i="0" u="none" strike="noStrike" dirty="0">
                <a:solidFill>
                  <a:srgbClr val="273239"/>
                </a:solidFill>
                <a:effectLst/>
              </a:rPr>
              <a:t>3. </a:t>
            </a:r>
            <a:r>
              <a:rPr lang="en-US" sz="2400" b="0" i="0" u="none" strike="noStrike" dirty="0">
                <a:solidFill>
                  <a:srgbClr val="FF0000"/>
                </a:solidFill>
                <a:effectLst/>
              </a:rPr>
              <a:t>Update:</a:t>
            </a:r>
            <a:endParaRPr lang="en-US" sz="2400" dirty="0">
              <a:solidFill>
                <a:srgbClr val="273239"/>
              </a:solidFill>
            </a:endParaRPr>
          </a:p>
          <a:p>
            <a:pPr algn="l" fontAlgn="base"/>
            <a:r>
              <a:rPr lang="en-US" sz="2400" b="0" i="0" u="none" strike="noStrike" dirty="0">
                <a:solidFill>
                  <a:srgbClr val="273239"/>
                </a:solidFill>
                <a:effectLst/>
              </a:rPr>
              <a:t>A router recalculates its distance vector when:</a:t>
            </a:r>
          </a:p>
          <a:p>
            <a:pPr marL="914400" lvl="1" indent="-457200" algn="l" fontAlgn="base">
              <a:buAutoNum type="alphaLcParenR"/>
            </a:pPr>
            <a:r>
              <a:rPr lang="en-US" sz="2400" b="0" i="0" u="none" strike="noStrike" dirty="0">
                <a:solidFill>
                  <a:srgbClr val="273239"/>
                </a:solidFill>
                <a:effectLst/>
              </a:rPr>
              <a:t>It receives a distance vector from a neighbor containing </a:t>
            </a:r>
          </a:p>
          <a:p>
            <a:pPr lvl="1" algn="l" fontAlgn="base"/>
            <a:r>
              <a:rPr lang="en-US" sz="2400" dirty="0">
                <a:solidFill>
                  <a:srgbClr val="273239"/>
                </a:solidFill>
              </a:rPr>
              <a:t>       </a:t>
            </a:r>
            <a:r>
              <a:rPr lang="en-US" sz="2400" b="0" i="0" u="none" strike="noStrike" dirty="0">
                <a:solidFill>
                  <a:srgbClr val="273239"/>
                </a:solidFill>
                <a:effectLst/>
              </a:rPr>
              <a:t>different information than before.</a:t>
            </a:r>
          </a:p>
          <a:p>
            <a:pPr lvl="1" algn="l" fontAlgn="base"/>
            <a:r>
              <a:rPr lang="en-US" sz="2400" b="0" i="0" u="none" strike="noStrike" dirty="0">
                <a:solidFill>
                  <a:srgbClr val="273239"/>
                </a:solidFill>
                <a:effectLst/>
              </a:rPr>
              <a:t>b) It discovers that a link to a neighbor has gone down</a:t>
            </a:r>
          </a:p>
          <a:p>
            <a:pPr lvl="1" algn="l" fontAlgn="base"/>
            <a:r>
              <a:rPr lang="en-US" sz="2400" b="0" i="0" u="none" strike="noStrike" dirty="0">
                <a:solidFill>
                  <a:srgbClr val="273239"/>
                </a:solidFill>
                <a:effectLst/>
              </a:rPr>
              <a:t>(or the cost has changed).</a:t>
            </a:r>
          </a:p>
          <a:p>
            <a:endParaRPr lang="en-US" sz="2400" dirty="0"/>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Distance Vector Routing protocol</a:t>
            </a:r>
            <a:endParaRPr lang="en-AU" altLang="en-US" sz="3600" dirty="0"/>
          </a:p>
        </p:txBody>
      </p:sp>
    </p:spTree>
    <p:extLst>
      <p:ext uri="{BB962C8B-B14F-4D97-AF65-F5344CB8AC3E}">
        <p14:creationId xmlns:p14="http://schemas.microsoft.com/office/powerpoint/2010/main" val="834312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B11E03-E868-F971-39D4-C27EA6A83D40}"/>
              </a:ext>
            </a:extLst>
          </p:cNvPr>
          <p:cNvSpPr txBox="1"/>
          <p:nvPr/>
        </p:nvSpPr>
        <p:spPr>
          <a:xfrm>
            <a:off x="3995303" y="3244334"/>
            <a:ext cx="1153393" cy="369332"/>
          </a:xfrm>
          <a:prstGeom prst="rect">
            <a:avLst/>
          </a:prstGeom>
          <a:noFill/>
        </p:spPr>
        <p:txBody>
          <a:bodyPr wrap="none" rtlCol="0">
            <a:spAutoFit/>
          </a:bodyPr>
          <a:lstStyle/>
          <a:p>
            <a:r>
              <a:rPr lang="en-US" dirty="0"/>
              <a:t>Thank you</a:t>
            </a:r>
          </a:p>
        </p:txBody>
      </p:sp>
    </p:spTree>
    <p:extLst>
      <p:ext uri="{BB962C8B-B14F-4D97-AF65-F5344CB8AC3E}">
        <p14:creationId xmlns:p14="http://schemas.microsoft.com/office/powerpoint/2010/main" val="802396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982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83CDC-917B-8DD3-8478-A1749E85E479}"/>
            </a:ext>
          </a:extLst>
        </p:cNvPr>
        <p:cNvGrpSpPr/>
        <p:nvPr/>
      </p:nvGrpSpPr>
      <p:grpSpPr>
        <a:xfrm>
          <a:off x="0" y="0"/>
          <a:ext cx="0" cy="0"/>
          <a:chOff x="0" y="0"/>
          <a:chExt cx="0" cy="0"/>
        </a:xfrm>
      </p:grpSpPr>
    </p:spTree>
    <p:extLst>
      <p:ext uri="{BB962C8B-B14F-4D97-AF65-F5344CB8AC3E}">
        <p14:creationId xmlns:p14="http://schemas.microsoft.com/office/powerpoint/2010/main" val="4288015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sp>
        <p:nvSpPr>
          <p:cNvPr id="70" name="TextBox 69">
            <a:extLst>
              <a:ext uri="{FF2B5EF4-FFF2-40B4-BE49-F238E27FC236}">
                <a16:creationId xmlns:a16="http://schemas.microsoft.com/office/drawing/2014/main" id="{FEEA2A51-45AA-DC4C-8C41-11A837FC3536}"/>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 An example</a:t>
            </a:r>
          </a:p>
        </p:txBody>
      </p:sp>
    </p:spTree>
    <p:extLst>
      <p:ext uri="{BB962C8B-B14F-4D97-AF65-F5344CB8AC3E}">
        <p14:creationId xmlns:p14="http://schemas.microsoft.com/office/powerpoint/2010/main" val="2702599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idx="4294967295"/>
          </p:nvPr>
        </p:nvSpPr>
        <p:spPr>
          <a:xfrm>
            <a:off x="530371" y="364662"/>
            <a:ext cx="7772400" cy="811213"/>
          </a:xfrm>
        </p:spPr>
        <p:txBody>
          <a:bodyPr/>
          <a:lstStyle/>
          <a:p>
            <a:pPr eaLnBrk="1" hangingPunct="1"/>
            <a:r>
              <a:rPr lang="en-US" altLang="en-US">
                <a:ea typeface="ＭＳ Ｐゴシック" charset="-128"/>
              </a:rPr>
              <a:t>Four sources of packet delay</a:t>
            </a:r>
            <a:endParaRPr lang="en-US" altLang="en-US" sz="4800">
              <a:ea typeface="ＭＳ Ｐゴシック" charset="-128"/>
            </a:endParaRPr>
          </a:p>
        </p:txBody>
      </p:sp>
      <p:sp>
        <p:nvSpPr>
          <p:cNvPr id="110596" name="Rectangle 4"/>
          <p:cNvSpPr>
            <a:spLocks noGrp="1" noChangeArrowheads="1"/>
          </p:cNvSpPr>
          <p:nvPr>
            <p:ph type="body" sz="half" idx="4294967295"/>
          </p:nvPr>
        </p:nvSpPr>
        <p:spPr>
          <a:xfrm>
            <a:off x="530371" y="4492625"/>
            <a:ext cx="3810000" cy="1636712"/>
          </a:xfrm>
        </p:spPr>
        <p:txBody>
          <a:bodyPr/>
          <a:lstStyle/>
          <a:p>
            <a:pPr eaLnBrk="1" hangingPunct="1">
              <a:buFont typeface="Wingdings" charset="0"/>
              <a:buNone/>
              <a:defRPr/>
            </a:pPr>
            <a:r>
              <a:rPr lang="en-US" sz="2400" i="1" dirty="0">
                <a:solidFill>
                  <a:srgbClr val="CC0000"/>
                </a:solidFill>
              </a:rPr>
              <a:t>d</a:t>
            </a:r>
            <a:r>
              <a:rPr lang="en-US" sz="2400" baseline="-25000" dirty="0">
                <a:solidFill>
                  <a:srgbClr val="CC0000"/>
                </a:solidFill>
              </a:rPr>
              <a:t>proc</a:t>
            </a:r>
            <a:r>
              <a:rPr lang="en-US" sz="2400" dirty="0">
                <a:solidFill>
                  <a:srgbClr val="CC0000"/>
                </a:solidFill>
              </a:rPr>
              <a:t>: nodal processing</a:t>
            </a:r>
            <a:r>
              <a:rPr lang="en-US" sz="2400" dirty="0"/>
              <a:t> </a:t>
            </a:r>
          </a:p>
          <a:p>
            <a:pPr marL="231775" indent="-231775" eaLnBrk="1" hangingPunct="1">
              <a:buSzTx/>
              <a:buFont typeface="Wingdings" charset="0"/>
              <a:buChar char="§"/>
              <a:defRPr/>
            </a:pPr>
            <a:r>
              <a:rPr lang="en-US" sz="2000" dirty="0"/>
              <a:t>check bit errors</a:t>
            </a:r>
          </a:p>
          <a:p>
            <a:pPr marL="231775" indent="-231775" eaLnBrk="1" hangingPunct="1">
              <a:buSzTx/>
              <a:buFont typeface="Wingdings" charset="0"/>
              <a:buChar char="§"/>
              <a:defRPr/>
            </a:pPr>
            <a:r>
              <a:rPr lang="en-US" sz="2000" dirty="0"/>
              <a:t>determine output link</a:t>
            </a:r>
          </a:p>
          <a:p>
            <a:pPr marL="231775" indent="-231775" eaLnBrk="1" hangingPunct="1">
              <a:buSzTx/>
              <a:buFont typeface="Wingdings" charset="0"/>
              <a:buChar char="§"/>
              <a:defRPr/>
            </a:pPr>
            <a:r>
              <a:rPr lang="en-US" sz="2000" dirty="0"/>
              <a:t>typically &lt; msec</a:t>
            </a:r>
          </a:p>
        </p:txBody>
      </p:sp>
      <p:sp>
        <p:nvSpPr>
          <p:cNvPr id="110627" name="Rectangle 58"/>
          <p:cNvSpPr>
            <a:spLocks noChangeArrowheads="1"/>
          </p:cNvSpPr>
          <p:nvPr/>
        </p:nvSpPr>
        <p:spPr bwMode="auto">
          <a:xfrm>
            <a:off x="4447529" y="4554366"/>
            <a:ext cx="3810000" cy="2189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4488" indent="-344488">
              <a:lnSpc>
                <a:spcPct val="85000"/>
              </a:lnSpc>
              <a:spcBef>
                <a:spcPct val="20000"/>
              </a:spcBef>
              <a:buClr>
                <a:srgbClr val="3333CC"/>
              </a:buClr>
              <a:buSzPct val="85000"/>
              <a:buFont typeface="Wingdings" charset="0"/>
              <a:buNone/>
              <a:defRPr/>
            </a:pPr>
            <a:r>
              <a:rPr lang="en-US" dirty="0">
                <a:solidFill>
                  <a:srgbClr val="FF0000"/>
                </a:solidFill>
                <a:latin typeface="Calibri" charset="0"/>
                <a:ea typeface="Calibri" charset="0"/>
                <a:cs typeface="Calibri" charset="0"/>
              </a:rPr>
              <a:t> </a:t>
            </a:r>
            <a:r>
              <a:rPr lang="en-US" sz="2400" i="1" dirty="0">
                <a:solidFill>
                  <a:srgbClr val="CC0000"/>
                </a:solidFill>
                <a:latin typeface="Calibri" charset="0"/>
                <a:ea typeface="Calibri" charset="0"/>
                <a:cs typeface="Calibri" charset="0"/>
              </a:rPr>
              <a:t>d</a:t>
            </a:r>
            <a:r>
              <a:rPr lang="en-US" sz="2400" baseline="-25000" dirty="0">
                <a:solidFill>
                  <a:srgbClr val="CC0000"/>
                </a:solidFill>
                <a:latin typeface="Calibri" charset="0"/>
                <a:ea typeface="Calibri" charset="0"/>
                <a:cs typeface="Calibri" charset="0"/>
              </a:rPr>
              <a:t>queue</a:t>
            </a:r>
            <a:r>
              <a:rPr lang="en-US" sz="2400" dirty="0">
                <a:solidFill>
                  <a:srgbClr val="CC0000"/>
                </a:solidFill>
                <a:latin typeface="Calibri" charset="0"/>
                <a:ea typeface="Calibri" charset="0"/>
                <a:cs typeface="Calibri" charset="0"/>
              </a:rPr>
              <a:t>: queueing delay</a:t>
            </a:r>
          </a:p>
          <a:p>
            <a:pPr marL="231775" indent="-231775">
              <a:lnSpc>
                <a:spcPct val="85000"/>
              </a:lnSpc>
              <a:spcBef>
                <a:spcPct val="20000"/>
              </a:spcBef>
              <a:buClr>
                <a:srgbClr val="000099"/>
              </a:buClr>
              <a:buFont typeface="Wingdings" charset="0"/>
              <a:buChar char="§"/>
              <a:defRPr/>
            </a:pPr>
            <a:r>
              <a:rPr lang="en-US" sz="2000" dirty="0">
                <a:solidFill>
                  <a:srgbClr val="000000"/>
                </a:solidFill>
                <a:latin typeface="Calibri" charset="0"/>
                <a:ea typeface="Calibri" charset="0"/>
                <a:cs typeface="Calibri" charset="0"/>
              </a:rPr>
              <a:t>time waiting at output link for transmission </a:t>
            </a:r>
          </a:p>
          <a:p>
            <a:pPr marL="231775" indent="-231775">
              <a:lnSpc>
                <a:spcPct val="85000"/>
              </a:lnSpc>
              <a:spcBef>
                <a:spcPct val="20000"/>
              </a:spcBef>
              <a:buClr>
                <a:srgbClr val="000099"/>
              </a:buClr>
              <a:buFont typeface="Wingdings" charset="0"/>
              <a:buChar char="§"/>
              <a:defRPr/>
            </a:pPr>
            <a:r>
              <a:rPr lang="en-US" sz="2000" dirty="0">
                <a:solidFill>
                  <a:srgbClr val="000000"/>
                </a:solidFill>
                <a:latin typeface="Calibri" charset="0"/>
                <a:ea typeface="Calibri" charset="0"/>
                <a:cs typeface="Calibri" charset="0"/>
              </a:rPr>
              <a:t>depends on congestion level of router</a:t>
            </a:r>
          </a:p>
        </p:txBody>
      </p:sp>
      <p:sp>
        <p:nvSpPr>
          <p:cNvPr id="97288" name="Line 24"/>
          <p:cNvSpPr>
            <a:spLocks noChangeShapeType="1"/>
          </p:cNvSpPr>
          <p:nvPr/>
        </p:nvSpPr>
        <p:spPr bwMode="auto">
          <a:xfrm>
            <a:off x="2621011" y="1857374"/>
            <a:ext cx="741403" cy="355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7289" name="Group 347"/>
          <p:cNvGrpSpPr>
            <a:grpSpLocks/>
          </p:cNvGrpSpPr>
          <p:nvPr/>
        </p:nvGrpSpPr>
        <p:grpSpPr bwMode="auto">
          <a:xfrm>
            <a:off x="3336465" y="1905473"/>
            <a:ext cx="1162626" cy="715538"/>
            <a:chOff x="1871277" y="1576300"/>
            <a:chExt cx="1128371" cy="437861"/>
          </a:xfrm>
        </p:grpSpPr>
        <p:sp>
          <p:nvSpPr>
            <p:cNvPr id="113" name="Oval 112"/>
            <p:cNvSpPr/>
            <p:nvPr/>
          </p:nvSpPr>
          <p:spPr bwMode="auto">
            <a:xfrm flipV="1">
              <a:off x="1874805" y="1694526"/>
              <a:ext cx="1124731" cy="31960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14" name="Rectangle 113"/>
            <p:cNvSpPr/>
            <p:nvPr/>
          </p:nvSpPr>
          <p:spPr bwMode="auto">
            <a:xfrm>
              <a:off x="1871723" y="1739212"/>
              <a:ext cx="1127812" cy="11657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5" name="Oval 114"/>
            <p:cNvSpPr/>
            <p:nvPr/>
          </p:nvSpPr>
          <p:spPr bwMode="auto">
            <a:xfrm flipV="1">
              <a:off x="1871723" y="1576010"/>
              <a:ext cx="1124731" cy="31960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16" name="Freeform 115"/>
            <p:cNvSpPr/>
            <p:nvPr/>
          </p:nvSpPr>
          <p:spPr bwMode="auto">
            <a:xfrm>
              <a:off x="2159840" y="1673154"/>
              <a:ext cx="548499" cy="16126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7" name="Freeform 116"/>
            <p:cNvSpPr/>
            <p:nvPr/>
          </p:nvSpPr>
          <p:spPr bwMode="auto">
            <a:xfrm>
              <a:off x="2102832" y="1633325"/>
              <a:ext cx="662512" cy="11074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8" name="Freeform 117"/>
            <p:cNvSpPr/>
            <p:nvPr/>
          </p:nvSpPr>
          <p:spPr bwMode="auto">
            <a:xfrm>
              <a:off x="2537317" y="1727555"/>
              <a:ext cx="243435" cy="9714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9" name="Freeform 118"/>
            <p:cNvSpPr/>
            <p:nvPr/>
          </p:nvSpPr>
          <p:spPr bwMode="auto">
            <a:xfrm>
              <a:off x="2090507" y="1729498"/>
              <a:ext cx="240353" cy="9714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20" name="Straight Connector 119"/>
            <p:cNvCxnSpPr>
              <a:endCxn id="115" idx="2"/>
            </p:cNvCxnSpPr>
            <p:nvPr/>
          </p:nvCxnSpPr>
          <p:spPr bwMode="auto">
            <a:xfrm flipH="1" flipV="1">
              <a:off x="1871723" y="1737269"/>
              <a:ext cx="3081" cy="12337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bwMode="auto">
            <a:xfrm flipH="1" flipV="1">
              <a:off x="2996454" y="1734355"/>
              <a:ext cx="3081" cy="12337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7290" name="Line 26"/>
          <p:cNvSpPr>
            <a:spLocks noChangeShapeType="1"/>
          </p:cNvSpPr>
          <p:nvPr/>
        </p:nvSpPr>
        <p:spPr bwMode="auto">
          <a:xfrm>
            <a:off x="4545166" y="2276474"/>
            <a:ext cx="1933681"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Rectangle 29"/>
          <p:cNvSpPr>
            <a:spLocks noChangeArrowheads="1"/>
          </p:cNvSpPr>
          <p:nvPr/>
        </p:nvSpPr>
        <p:spPr bwMode="auto">
          <a:xfrm>
            <a:off x="5464378" y="2076449"/>
            <a:ext cx="147646"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7292" name="Rectangle 30"/>
          <p:cNvSpPr>
            <a:spLocks noChangeArrowheads="1"/>
          </p:cNvSpPr>
          <p:nvPr/>
        </p:nvSpPr>
        <p:spPr bwMode="auto">
          <a:xfrm>
            <a:off x="4211773" y="2147887"/>
            <a:ext cx="147645"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7293" name="Rectangle 31"/>
          <p:cNvSpPr>
            <a:spLocks noChangeArrowheads="1"/>
          </p:cNvSpPr>
          <p:nvPr/>
        </p:nvSpPr>
        <p:spPr bwMode="auto">
          <a:xfrm>
            <a:off x="4373707" y="2147887"/>
            <a:ext cx="147645" cy="200025"/>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7294" name="Line 35"/>
          <p:cNvSpPr>
            <a:spLocks noChangeShapeType="1"/>
          </p:cNvSpPr>
          <p:nvPr/>
        </p:nvSpPr>
        <p:spPr bwMode="auto">
          <a:xfrm flipV="1">
            <a:off x="6235945" y="1876424"/>
            <a:ext cx="36673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5" name="Rectangle 38"/>
          <p:cNvSpPr>
            <a:spLocks noChangeArrowheads="1"/>
          </p:cNvSpPr>
          <p:nvPr/>
        </p:nvSpPr>
        <p:spPr bwMode="auto">
          <a:xfrm>
            <a:off x="4502301" y="2085974"/>
            <a:ext cx="147646"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7296" name="Text Box 39"/>
          <p:cNvSpPr txBox="1">
            <a:spLocks noChangeArrowheads="1"/>
          </p:cNvSpPr>
          <p:nvPr/>
        </p:nvSpPr>
        <p:spPr bwMode="auto">
          <a:xfrm>
            <a:off x="4891260" y="1689099"/>
            <a:ext cx="139072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CC0000"/>
                </a:solidFill>
              </a:rPr>
              <a:t>propagation</a:t>
            </a:r>
          </a:p>
        </p:txBody>
      </p:sp>
      <p:sp>
        <p:nvSpPr>
          <p:cNvPr id="97297" name="Line 40"/>
          <p:cNvSpPr>
            <a:spLocks noChangeShapeType="1"/>
          </p:cNvSpPr>
          <p:nvPr/>
        </p:nvSpPr>
        <p:spPr bwMode="auto">
          <a:xfrm rot="10800000">
            <a:off x="4645184" y="1876424"/>
            <a:ext cx="31910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98" name="Text Box 43"/>
          <p:cNvSpPr txBox="1">
            <a:spLocks noChangeArrowheads="1"/>
          </p:cNvSpPr>
          <p:nvPr/>
        </p:nvSpPr>
        <p:spPr bwMode="auto">
          <a:xfrm>
            <a:off x="3127451" y="2803524"/>
            <a:ext cx="128912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rgbClr val="CC0000"/>
                </a:solidFill>
              </a:rPr>
              <a:t>nodal</a:t>
            </a:r>
          </a:p>
          <a:p>
            <a:pPr algn="ctr"/>
            <a:r>
              <a:rPr lang="en-US" altLang="en-US" sz="1800">
                <a:solidFill>
                  <a:srgbClr val="CC0000"/>
                </a:solidFill>
              </a:rPr>
              <a:t>processing</a:t>
            </a:r>
          </a:p>
        </p:txBody>
      </p:sp>
      <p:sp>
        <p:nvSpPr>
          <p:cNvPr id="97299" name="Line 44"/>
          <p:cNvSpPr>
            <a:spLocks noChangeShapeType="1"/>
          </p:cNvSpPr>
          <p:nvPr/>
        </p:nvSpPr>
        <p:spPr bwMode="auto">
          <a:xfrm rot="10800000">
            <a:off x="3378289" y="2847974"/>
            <a:ext cx="833484"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0" name="Line 45"/>
          <p:cNvSpPr>
            <a:spLocks noChangeShapeType="1"/>
          </p:cNvSpPr>
          <p:nvPr/>
        </p:nvSpPr>
        <p:spPr bwMode="auto">
          <a:xfrm rot="10800000" flipV="1">
            <a:off x="4187959" y="2609849"/>
            <a:ext cx="385784"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1" name="Text Box 46"/>
          <p:cNvSpPr txBox="1">
            <a:spLocks noChangeArrowheads="1"/>
          </p:cNvSpPr>
          <p:nvPr/>
        </p:nvSpPr>
        <p:spPr bwMode="auto">
          <a:xfrm>
            <a:off x="4595969" y="3060699"/>
            <a:ext cx="112401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CC0000"/>
                </a:solidFill>
              </a:rPr>
              <a:t>queueing</a:t>
            </a:r>
          </a:p>
        </p:txBody>
      </p:sp>
      <p:sp>
        <p:nvSpPr>
          <p:cNvPr id="97302" name="Line 47"/>
          <p:cNvSpPr>
            <a:spLocks noChangeShapeType="1"/>
          </p:cNvSpPr>
          <p:nvPr/>
        </p:nvSpPr>
        <p:spPr bwMode="auto">
          <a:xfrm rot="10800000">
            <a:off x="4349892" y="2609849"/>
            <a:ext cx="595346" cy="552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3" name="Rectangle 3"/>
          <p:cNvSpPr>
            <a:spLocks noChangeArrowheads="1"/>
          </p:cNvSpPr>
          <p:nvPr/>
        </p:nvSpPr>
        <p:spPr bwMode="auto">
          <a:xfrm>
            <a:off x="2116158" y="3630612"/>
            <a:ext cx="4943745" cy="5540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285750" indent="-2857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5000"/>
              </a:lnSpc>
              <a:spcBef>
                <a:spcPct val="20000"/>
              </a:spcBef>
              <a:buClr>
                <a:srgbClr val="000099"/>
              </a:buClr>
              <a:buSzPct val="75000"/>
              <a:buFont typeface="Wingdings" charset="2"/>
              <a:buNone/>
            </a:pP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total</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proc</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queue</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trans</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prop</a:t>
            </a:r>
            <a:endParaRPr lang="en-US" altLang="en-US" dirty="0">
              <a:solidFill>
                <a:srgbClr val="000000"/>
              </a:solidFill>
              <a:latin typeface="Calibri" charset="0"/>
              <a:ea typeface="Calibri" charset="0"/>
              <a:cs typeface="Calibri" charset="0"/>
            </a:endParaRPr>
          </a:p>
        </p:txBody>
      </p:sp>
      <p:sp>
        <p:nvSpPr>
          <p:cNvPr id="97304" name="Line 25"/>
          <p:cNvSpPr>
            <a:spLocks noChangeShapeType="1"/>
          </p:cNvSpPr>
          <p:nvPr/>
        </p:nvSpPr>
        <p:spPr bwMode="auto">
          <a:xfrm flipV="1">
            <a:off x="2619131" y="2397123"/>
            <a:ext cx="735346" cy="54993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5" name="Rectangle 32"/>
          <p:cNvSpPr>
            <a:spLocks noChangeArrowheads="1"/>
          </p:cNvSpPr>
          <p:nvPr/>
        </p:nvSpPr>
        <p:spPr bwMode="auto">
          <a:xfrm>
            <a:off x="3159202" y="2047874"/>
            <a:ext cx="147646"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7306" name="Line 33"/>
          <p:cNvSpPr>
            <a:spLocks noChangeShapeType="1"/>
          </p:cNvSpPr>
          <p:nvPr/>
        </p:nvSpPr>
        <p:spPr bwMode="auto">
          <a:xfrm>
            <a:off x="3109988" y="1984374"/>
            <a:ext cx="21114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307" name="Text Box 36"/>
          <p:cNvSpPr txBox="1">
            <a:spLocks noChangeArrowheads="1"/>
          </p:cNvSpPr>
          <p:nvPr/>
        </p:nvSpPr>
        <p:spPr bwMode="auto">
          <a:xfrm>
            <a:off x="1743075" y="1541462"/>
            <a:ext cx="4026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000000"/>
                </a:solidFill>
              </a:rPr>
              <a:t>A</a:t>
            </a:r>
          </a:p>
        </p:txBody>
      </p:sp>
      <p:sp>
        <p:nvSpPr>
          <p:cNvPr id="97308" name="Text Box 37"/>
          <p:cNvSpPr txBox="1">
            <a:spLocks noChangeArrowheads="1"/>
          </p:cNvSpPr>
          <p:nvPr/>
        </p:nvSpPr>
        <p:spPr bwMode="auto">
          <a:xfrm>
            <a:off x="1919298" y="2493962"/>
            <a:ext cx="38737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B</a:t>
            </a:r>
          </a:p>
        </p:txBody>
      </p:sp>
      <p:grpSp>
        <p:nvGrpSpPr>
          <p:cNvPr id="97309" name="Group 66"/>
          <p:cNvGrpSpPr>
            <a:grpSpLocks/>
          </p:cNvGrpSpPr>
          <p:nvPr/>
        </p:nvGrpSpPr>
        <p:grpSpPr bwMode="auto">
          <a:xfrm>
            <a:off x="1893896" y="1541462"/>
            <a:ext cx="779505" cy="679450"/>
            <a:chOff x="-44" y="1473"/>
            <a:chExt cx="981" cy="1105"/>
          </a:xfrm>
        </p:grpSpPr>
        <p:pic>
          <p:nvPicPr>
            <p:cNvPr id="97327" name="Picture 67"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28" name="Freeform 68"/>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7310" name="Group 69"/>
          <p:cNvGrpSpPr>
            <a:grpSpLocks/>
          </p:cNvGrpSpPr>
          <p:nvPr/>
        </p:nvGrpSpPr>
        <p:grpSpPr bwMode="auto">
          <a:xfrm>
            <a:off x="1943696" y="2548430"/>
            <a:ext cx="779506" cy="679450"/>
            <a:chOff x="-44" y="1473"/>
            <a:chExt cx="981" cy="1105"/>
          </a:xfrm>
        </p:grpSpPr>
        <p:pic>
          <p:nvPicPr>
            <p:cNvPr id="97325" name="Picture 7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26" name="Freeform 71"/>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97311" name="Text Box 41"/>
          <p:cNvSpPr txBox="1">
            <a:spLocks noChangeArrowheads="1"/>
          </p:cNvSpPr>
          <p:nvPr/>
        </p:nvSpPr>
        <p:spPr bwMode="auto">
          <a:xfrm>
            <a:off x="2987743" y="1249362"/>
            <a:ext cx="146693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solidFill>
                  <a:srgbClr val="CC0000"/>
                </a:solidFill>
              </a:rPr>
              <a:t>transmission</a:t>
            </a:r>
          </a:p>
        </p:txBody>
      </p:sp>
      <p:sp>
        <p:nvSpPr>
          <p:cNvPr id="97312" name="Line 42"/>
          <p:cNvSpPr>
            <a:spLocks noChangeShapeType="1"/>
          </p:cNvSpPr>
          <p:nvPr/>
        </p:nvSpPr>
        <p:spPr bwMode="auto">
          <a:xfrm rot="10800000" flipH="1" flipV="1">
            <a:off x="4038725" y="1517649"/>
            <a:ext cx="528667"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7313" name="Group 347"/>
          <p:cNvGrpSpPr>
            <a:grpSpLocks/>
          </p:cNvGrpSpPr>
          <p:nvPr/>
        </p:nvGrpSpPr>
        <p:grpSpPr bwMode="auto">
          <a:xfrm>
            <a:off x="6474837" y="1949847"/>
            <a:ext cx="1162626" cy="715538"/>
            <a:chOff x="1871277" y="1576300"/>
            <a:chExt cx="1128371" cy="437861"/>
          </a:xfrm>
        </p:grpSpPr>
        <p:sp>
          <p:nvSpPr>
            <p:cNvPr id="100" name="Oval 99"/>
            <p:cNvSpPr/>
            <p:nvPr/>
          </p:nvSpPr>
          <p:spPr bwMode="auto">
            <a:xfrm flipV="1">
              <a:off x="1874917" y="1694572"/>
              <a:ext cx="1124731" cy="31960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01" name="Rectangle 100"/>
            <p:cNvSpPr/>
            <p:nvPr/>
          </p:nvSpPr>
          <p:spPr bwMode="auto">
            <a:xfrm>
              <a:off x="1871836" y="1739259"/>
              <a:ext cx="1127812" cy="116573"/>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2" name="Oval 101"/>
            <p:cNvSpPr/>
            <p:nvPr/>
          </p:nvSpPr>
          <p:spPr bwMode="auto">
            <a:xfrm flipV="1">
              <a:off x="1871836" y="1576056"/>
              <a:ext cx="1124731" cy="31960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03" name="Freeform 102"/>
            <p:cNvSpPr/>
            <p:nvPr/>
          </p:nvSpPr>
          <p:spPr bwMode="auto">
            <a:xfrm>
              <a:off x="2159951" y="1673201"/>
              <a:ext cx="548499" cy="161260"/>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4" name="Freeform 103"/>
            <p:cNvSpPr/>
            <p:nvPr/>
          </p:nvSpPr>
          <p:spPr bwMode="auto">
            <a:xfrm>
              <a:off x="2102945" y="1633372"/>
              <a:ext cx="662512" cy="110744"/>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5" name="Freeform 104"/>
            <p:cNvSpPr/>
            <p:nvPr/>
          </p:nvSpPr>
          <p:spPr bwMode="auto">
            <a:xfrm>
              <a:off x="2537430" y="1727602"/>
              <a:ext cx="243435" cy="97144"/>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6" name="Freeform 105"/>
            <p:cNvSpPr/>
            <p:nvPr/>
          </p:nvSpPr>
          <p:spPr bwMode="auto">
            <a:xfrm>
              <a:off x="2090619" y="1729544"/>
              <a:ext cx="240353" cy="97144"/>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07" name="Straight Connector 106"/>
            <p:cNvCxnSpPr>
              <a:endCxn id="102" idx="2"/>
            </p:cNvCxnSpPr>
            <p:nvPr/>
          </p:nvCxnSpPr>
          <p:spPr bwMode="auto">
            <a:xfrm flipH="1" flipV="1">
              <a:off x="1871836" y="1737316"/>
              <a:ext cx="3081" cy="123374"/>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bwMode="auto">
            <a:xfrm flipH="1" flipV="1">
              <a:off x="2996567" y="1734402"/>
              <a:ext cx="3081" cy="123373"/>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7314" name="Rectangle 31"/>
          <p:cNvSpPr>
            <a:spLocks noChangeArrowheads="1"/>
          </p:cNvSpPr>
          <p:nvPr/>
        </p:nvSpPr>
        <p:spPr bwMode="auto">
          <a:xfrm>
            <a:off x="2722441" y="2704006"/>
            <a:ext cx="139773" cy="185197"/>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7315" name="Line 33"/>
          <p:cNvSpPr>
            <a:spLocks noChangeShapeType="1"/>
          </p:cNvSpPr>
          <p:nvPr/>
        </p:nvSpPr>
        <p:spPr bwMode="auto">
          <a:xfrm flipV="1">
            <a:off x="2897771" y="2673624"/>
            <a:ext cx="219680" cy="16193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32705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3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3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3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3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3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72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72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2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72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2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730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0596">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0596">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0596">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059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0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27" grpId="0"/>
      <p:bldP spid="97294" grpId="0" animBg="1"/>
      <p:bldP spid="97296" grpId="0"/>
      <p:bldP spid="97297" grpId="0" animBg="1"/>
      <p:bldP spid="97298" grpId="0"/>
      <p:bldP spid="97299" grpId="0" animBg="1"/>
      <p:bldP spid="97300" grpId="0" animBg="1"/>
      <p:bldP spid="97301" grpId="0"/>
      <p:bldP spid="97302" grpId="0" animBg="1"/>
      <p:bldP spid="97303" grpId="0" animBg="1"/>
      <p:bldP spid="97311" grpId="0"/>
      <p:bldP spid="973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extLst>
              <p:ext uri="{D42A27DB-BD31-4B8C-83A1-F6EECF244321}">
                <p14:modId xmlns:p14="http://schemas.microsoft.com/office/powerpoint/2010/main" val="3211337857"/>
              </p:ext>
            </p:extLst>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9132619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7295334"/>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35458386"/>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20074635"/>
                  </a:ext>
                </a:extLst>
              </a:tr>
              <a:tr h="291946">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04512523"/>
                  </a:ext>
                </a:extLst>
              </a:tr>
            </a:tbl>
          </a:graphicData>
        </a:graphic>
      </p:graphicFrame>
      <p:sp>
        <p:nvSpPr>
          <p:cNvPr id="23" name="TextBox 22">
            <a:extLst>
              <a:ext uri="{FF2B5EF4-FFF2-40B4-BE49-F238E27FC236}">
                <a16:creationId xmlns:a16="http://schemas.microsoft.com/office/drawing/2014/main" id="{3905909E-8253-2E4D-9D26-B796BE55C96D}"/>
              </a:ext>
            </a:extLst>
          </p:cNvPr>
          <p:cNvSpPr txBox="1"/>
          <p:nvPr/>
        </p:nvSpPr>
        <p:spPr>
          <a:xfrm>
            <a:off x="118454" y="1205917"/>
            <a:ext cx="3513145" cy="461665"/>
          </a:xfrm>
          <a:prstGeom prst="rect">
            <a:avLst/>
          </a:prstGeom>
          <a:noFill/>
        </p:spPr>
        <p:txBody>
          <a:bodyPr wrap="square" rtlCol="0">
            <a:spAutoFit/>
          </a:bodyPr>
          <a:lstStyle/>
          <a:p>
            <a:r>
              <a:rPr lang="en-US" sz="2400" dirty="0"/>
              <a:t>Routing table at Node A</a:t>
            </a:r>
          </a:p>
        </p:txBody>
      </p:sp>
      <p:sp>
        <p:nvSpPr>
          <p:cNvPr id="24" name="TextBox 23">
            <a:extLst>
              <a:ext uri="{FF2B5EF4-FFF2-40B4-BE49-F238E27FC236}">
                <a16:creationId xmlns:a16="http://schemas.microsoft.com/office/drawing/2014/main" id="{772BFC84-3C13-E441-9B06-C89CDDBF2485}"/>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 An example</a:t>
            </a:r>
          </a:p>
        </p:txBody>
      </p:sp>
    </p:spTree>
    <p:extLst>
      <p:ext uri="{BB962C8B-B14F-4D97-AF65-F5344CB8AC3E}">
        <p14:creationId xmlns:p14="http://schemas.microsoft.com/office/powerpoint/2010/main" val="1873339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aphicFrame>
        <p:nvGraphicFramePr>
          <p:cNvPr id="22" name="Table 21">
            <a:extLst>
              <a:ext uri="{FF2B5EF4-FFF2-40B4-BE49-F238E27FC236}">
                <a16:creationId xmlns:a16="http://schemas.microsoft.com/office/drawing/2014/main" id="{E541A4EA-72A4-424D-8E0B-A9653962AF8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25" name="TextBox 24">
            <a:extLst>
              <a:ext uri="{FF2B5EF4-FFF2-40B4-BE49-F238E27FC236}">
                <a16:creationId xmlns:a16="http://schemas.microsoft.com/office/drawing/2014/main" id="{6CD777FB-82BC-6A47-B30B-5F7B48EB59F6}"/>
              </a:ext>
            </a:extLst>
          </p:cNvPr>
          <p:cNvSpPr txBox="1"/>
          <p:nvPr/>
        </p:nvSpPr>
        <p:spPr>
          <a:xfrm>
            <a:off x="118454" y="1205917"/>
            <a:ext cx="3513145" cy="461665"/>
          </a:xfrm>
          <a:prstGeom prst="rect">
            <a:avLst/>
          </a:prstGeom>
          <a:noFill/>
        </p:spPr>
        <p:txBody>
          <a:bodyPr wrap="square" rtlCol="0">
            <a:spAutoFit/>
          </a:bodyPr>
          <a:lstStyle/>
          <a:p>
            <a:r>
              <a:rPr lang="en-US" sz="2400" dirty="0"/>
              <a:t>Routing table at Node A</a:t>
            </a:r>
          </a:p>
        </p:txBody>
      </p:sp>
      <p:sp>
        <p:nvSpPr>
          <p:cNvPr id="26" name="TextBox 25">
            <a:extLst>
              <a:ext uri="{FF2B5EF4-FFF2-40B4-BE49-F238E27FC236}">
                <a16:creationId xmlns:a16="http://schemas.microsoft.com/office/drawing/2014/main" id="{ECCAF888-E4DD-E748-9DAC-C54E5DFFE01E}"/>
              </a:ext>
            </a:extLst>
          </p:cNvPr>
          <p:cNvSpPr txBox="1"/>
          <p:nvPr/>
        </p:nvSpPr>
        <p:spPr>
          <a:xfrm>
            <a:off x="0" y="0"/>
            <a:ext cx="9144000" cy="584775"/>
          </a:xfrm>
          <a:prstGeom prst="rect">
            <a:avLst/>
          </a:prstGeom>
          <a:solidFill>
            <a:schemeClr val="tx1">
              <a:lumMod val="65000"/>
              <a:lumOff val="35000"/>
            </a:schemeClr>
          </a:solidFill>
        </p:spPr>
        <p:txBody>
          <a:bodyPr wrap="square" rtlCol="0">
            <a:spAutoFit/>
          </a:bodyPr>
          <a:lstStyle/>
          <a:p>
            <a:pPr algn="ctr"/>
            <a:r>
              <a:rPr lang="en-US" sz="3200" dirty="0">
                <a:solidFill>
                  <a:schemeClr val="bg1"/>
                </a:solidFill>
              </a:rPr>
              <a:t>Distance Vector Routing: An example</a:t>
            </a:r>
          </a:p>
        </p:txBody>
      </p:sp>
      <p:sp>
        <p:nvSpPr>
          <p:cNvPr id="27" name="TextBox 26">
            <a:extLst>
              <a:ext uri="{FF2B5EF4-FFF2-40B4-BE49-F238E27FC236}">
                <a16:creationId xmlns:a16="http://schemas.microsoft.com/office/drawing/2014/main" id="{71FBA44D-F3E1-DB4C-A9C2-9CFCF5FCF7A8}"/>
              </a:ext>
            </a:extLst>
          </p:cNvPr>
          <p:cNvSpPr txBox="1"/>
          <p:nvPr/>
        </p:nvSpPr>
        <p:spPr>
          <a:xfrm>
            <a:off x="2083858" y="5297064"/>
            <a:ext cx="5651729" cy="523220"/>
          </a:xfrm>
          <a:prstGeom prst="rect">
            <a:avLst/>
          </a:prstGeom>
          <a:noFill/>
        </p:spPr>
        <p:txBody>
          <a:bodyPr wrap="square" rtlCol="0">
            <a:spAutoFit/>
          </a:bodyPr>
          <a:lstStyle/>
          <a:p>
            <a:pPr algn="ctr"/>
            <a:r>
              <a:rPr lang="en-US" sz="2800" dirty="0">
                <a:solidFill>
                  <a:srgbClr val="C00000"/>
                </a:solidFill>
              </a:rPr>
              <a:t>Know thy neighbors !!</a:t>
            </a:r>
          </a:p>
        </p:txBody>
      </p:sp>
      <p:sp>
        <p:nvSpPr>
          <p:cNvPr id="28" name="TextBox 27">
            <a:extLst>
              <a:ext uri="{FF2B5EF4-FFF2-40B4-BE49-F238E27FC236}">
                <a16:creationId xmlns:a16="http://schemas.microsoft.com/office/drawing/2014/main" id="{FF9D93C9-3486-4F43-A670-4C918CC837B8}"/>
              </a:ext>
            </a:extLst>
          </p:cNvPr>
          <p:cNvSpPr txBox="1"/>
          <p:nvPr/>
        </p:nvSpPr>
        <p:spPr>
          <a:xfrm>
            <a:off x="2099900" y="5786971"/>
            <a:ext cx="5651729" cy="523220"/>
          </a:xfrm>
          <a:prstGeom prst="rect">
            <a:avLst/>
          </a:prstGeom>
          <a:noFill/>
        </p:spPr>
        <p:txBody>
          <a:bodyPr wrap="square" rtlCol="0">
            <a:spAutoFit/>
          </a:bodyPr>
          <a:lstStyle/>
          <a:p>
            <a:pPr algn="ctr"/>
            <a:r>
              <a:rPr lang="en-US" sz="2800" dirty="0">
                <a:solidFill>
                  <a:srgbClr val="C00000"/>
                </a:solidFill>
              </a:rPr>
              <a:t>How?</a:t>
            </a:r>
          </a:p>
        </p:txBody>
      </p:sp>
    </p:spTree>
    <p:extLst>
      <p:ext uri="{BB962C8B-B14F-4D97-AF65-F5344CB8AC3E}">
        <p14:creationId xmlns:p14="http://schemas.microsoft.com/office/powerpoint/2010/main" val="134053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spTree>
    <p:extLst>
      <p:ext uri="{BB962C8B-B14F-4D97-AF65-F5344CB8AC3E}">
        <p14:creationId xmlns:p14="http://schemas.microsoft.com/office/powerpoint/2010/main" val="1367698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0</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cxnSp>
        <p:nvCxnSpPr>
          <p:cNvPr id="10" name="Straight Arrow Connector 9">
            <a:extLst>
              <a:ext uri="{FF2B5EF4-FFF2-40B4-BE49-F238E27FC236}">
                <a16:creationId xmlns:a16="http://schemas.microsoft.com/office/drawing/2014/main" id="{D96AB0ED-FD2D-DD46-A7D0-365448CC5ECB}"/>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2A84E3C-C1DD-4343-BA77-E6FC021BA8F4}"/>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76DC4A7-C502-504D-90E6-351EC07BA5AA}"/>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AA7E3C7-25F6-374E-8371-DC1F3CFA1736}"/>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6B7C74C-8B6D-3C4B-A18D-C98ED6CFB004}"/>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5139C3C-F9D6-384E-9ABE-FF04E4F5D326}"/>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6EC0569-61F7-3840-ACBB-9EA6FFBA68FF}"/>
              </a:ext>
            </a:extLst>
          </p:cNvPr>
          <p:cNvCxnSpPr>
            <a:cxnSpLocks/>
            <a:endCxn id="65" idx="1"/>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2F1AC45-8E24-3B4B-8470-9D82697CBF7F}"/>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D52AD85-5D67-1D41-A794-154DD7F06D8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D734EBD-72A6-264F-AC85-B96EFD74236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109528D-4D6B-B547-866B-233757FD6369}"/>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3C4B0F96-D9BC-4548-B320-F2CDCE2A6751}"/>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0F096CED-46D6-C742-BDCC-91D8C644053C}"/>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1A7ED3D-E6EA-7C43-A00B-3D99B6574C0B}"/>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CD1FC38-CFCE-DF49-962B-3DD9FC84F174}"/>
              </a:ext>
            </a:extLst>
          </p:cNvPr>
          <p:cNvSpPr txBox="1"/>
          <p:nvPr/>
        </p:nvSpPr>
        <p:spPr>
          <a:xfrm>
            <a:off x="2044859" y="1110101"/>
            <a:ext cx="5651729" cy="954107"/>
          </a:xfrm>
          <a:prstGeom prst="rect">
            <a:avLst/>
          </a:prstGeom>
          <a:solidFill>
            <a:srgbClr val="C00000"/>
          </a:solidFill>
        </p:spPr>
        <p:txBody>
          <a:bodyPr wrap="square" rtlCol="0">
            <a:spAutoFit/>
          </a:bodyPr>
          <a:lstStyle/>
          <a:p>
            <a:pPr algn="ctr"/>
            <a:r>
              <a:rPr lang="en-US" sz="2800" dirty="0">
                <a:solidFill>
                  <a:schemeClr val="bg1"/>
                </a:solidFill>
              </a:rPr>
              <a:t>Let your neighbors know what you know!!</a:t>
            </a:r>
          </a:p>
        </p:txBody>
      </p:sp>
    </p:spTree>
    <p:extLst>
      <p:ext uri="{BB962C8B-B14F-4D97-AF65-F5344CB8AC3E}">
        <p14:creationId xmlns:p14="http://schemas.microsoft.com/office/powerpoint/2010/main" val="104034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sp>
        <p:nvSpPr>
          <p:cNvPr id="28" name="TextBox 27">
            <a:extLst>
              <a:ext uri="{FF2B5EF4-FFF2-40B4-BE49-F238E27FC236}">
                <a16:creationId xmlns:a16="http://schemas.microsoft.com/office/drawing/2014/main" id="{BDED78B2-4C0F-FB4F-9B90-9A09AECE275F}"/>
              </a:ext>
            </a:extLst>
          </p:cNvPr>
          <p:cNvSpPr txBox="1"/>
          <p:nvPr/>
        </p:nvSpPr>
        <p:spPr>
          <a:xfrm>
            <a:off x="2044859" y="1110101"/>
            <a:ext cx="5651729" cy="954107"/>
          </a:xfrm>
          <a:prstGeom prst="rect">
            <a:avLst/>
          </a:prstGeom>
          <a:solidFill>
            <a:srgbClr val="C00000"/>
          </a:solidFill>
        </p:spPr>
        <p:txBody>
          <a:bodyPr wrap="square" rtlCol="0">
            <a:spAutoFit/>
          </a:bodyPr>
          <a:lstStyle/>
          <a:p>
            <a:pPr algn="ctr"/>
            <a:r>
              <a:rPr lang="en-US" sz="2800" dirty="0">
                <a:solidFill>
                  <a:schemeClr val="bg1"/>
                </a:solidFill>
              </a:rPr>
              <a:t>Update your routing table, if required!!</a:t>
            </a:r>
          </a:p>
        </p:txBody>
      </p:sp>
    </p:spTree>
    <p:extLst>
      <p:ext uri="{BB962C8B-B14F-4D97-AF65-F5344CB8AC3E}">
        <p14:creationId xmlns:p14="http://schemas.microsoft.com/office/powerpoint/2010/main" val="23242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extLst>
              <p:ext uri="{D42A27DB-BD31-4B8C-83A1-F6EECF244321}">
                <p14:modId xmlns:p14="http://schemas.microsoft.com/office/powerpoint/2010/main" val="4012303995"/>
              </p:ext>
            </p:extLst>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Table 6">
            <a:extLst>
              <a:ext uri="{FF2B5EF4-FFF2-40B4-BE49-F238E27FC236}">
                <a16:creationId xmlns:a16="http://schemas.microsoft.com/office/drawing/2014/main" id="{ABD38A48-04D3-553C-91FC-541EE9BB77EE}"/>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sp>
        <p:nvSpPr>
          <p:cNvPr id="14" name="TextBox 13">
            <a:extLst>
              <a:ext uri="{FF2B5EF4-FFF2-40B4-BE49-F238E27FC236}">
                <a16:creationId xmlns:a16="http://schemas.microsoft.com/office/drawing/2014/main" id="{380FC966-C77A-5083-31B8-383414B4BC02}"/>
              </a:ext>
            </a:extLst>
          </p:cNvPr>
          <p:cNvSpPr txBox="1"/>
          <p:nvPr/>
        </p:nvSpPr>
        <p:spPr>
          <a:xfrm>
            <a:off x="6429161" y="230602"/>
            <a:ext cx="2788897" cy="1569660"/>
          </a:xfrm>
          <a:prstGeom prst="rect">
            <a:avLst/>
          </a:prstGeom>
          <a:noFill/>
        </p:spPr>
        <p:txBody>
          <a:bodyPr wrap="square" rtlCol="0">
            <a:spAutoFit/>
          </a:bodyPr>
          <a:lstStyle/>
          <a:p>
            <a:r>
              <a:rPr lang="en-US" sz="3200" dirty="0"/>
              <a:t>Let’s consider updates at node A</a:t>
            </a:r>
          </a:p>
        </p:txBody>
      </p:sp>
      <p:grpSp>
        <p:nvGrpSpPr>
          <p:cNvPr id="16" name="Group 15">
            <a:extLst>
              <a:ext uri="{FF2B5EF4-FFF2-40B4-BE49-F238E27FC236}">
                <a16:creationId xmlns:a16="http://schemas.microsoft.com/office/drawing/2014/main" id="{1D00D7DF-06AE-3CA6-CE61-969D78785405}"/>
              </a:ext>
            </a:extLst>
          </p:cNvPr>
          <p:cNvGrpSpPr/>
          <p:nvPr/>
        </p:nvGrpSpPr>
        <p:grpSpPr>
          <a:xfrm flipV="1">
            <a:off x="2971518" y="772186"/>
            <a:ext cx="2644933" cy="1712049"/>
            <a:chOff x="3557360" y="4000130"/>
            <a:chExt cx="2644933" cy="1712049"/>
          </a:xfrm>
        </p:grpSpPr>
        <p:sp>
          <p:nvSpPr>
            <p:cNvPr id="17" name="Rectangle 16">
              <a:extLst>
                <a:ext uri="{FF2B5EF4-FFF2-40B4-BE49-F238E27FC236}">
                  <a16:creationId xmlns:a16="http://schemas.microsoft.com/office/drawing/2014/main" id="{87F5F667-D7EF-E4CE-D3A3-321FA724D127}"/>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2138870F-B2A9-543D-586F-CA7388B1D6C6}"/>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88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19</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r>
              <a:rPr lang="en-US" sz="2400" dirty="0"/>
              <a:t>Node A: Updates for B,D,E</a:t>
            </a:r>
          </a:p>
          <a:p>
            <a:r>
              <a:rPr lang="en-US" sz="2400" dirty="0"/>
              <a:t>Node B: Updates for A, E</a:t>
            </a:r>
          </a:p>
          <a:p>
            <a:r>
              <a:rPr lang="en-US" sz="2400" dirty="0"/>
              <a:t>Node C: No Updates</a:t>
            </a:r>
          </a:p>
          <a:p>
            <a:r>
              <a:rPr lang="en-US" sz="2400" dirty="0"/>
              <a:t>Node D: Updates for A</a:t>
            </a:r>
          </a:p>
          <a:p>
            <a:r>
              <a:rPr lang="en-US" sz="2400" dirty="0"/>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694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extLst>
              <p:ext uri="{D42A27DB-BD31-4B8C-83A1-F6EECF244321}">
                <p14:modId xmlns:p14="http://schemas.microsoft.com/office/powerpoint/2010/main" val="3806375966"/>
              </p:ext>
            </p:extLst>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7"/>
            <a:ext cx="3131143" cy="2122312"/>
            <a:chOff x="3071150" y="3589867"/>
            <a:chExt cx="3131143" cy="2122312"/>
          </a:xfrm>
        </p:grpSpPr>
        <p:sp>
          <p:nvSpPr>
            <p:cNvPr id="10" name="Rectangle 9">
              <a:extLst>
                <a:ext uri="{FF2B5EF4-FFF2-40B4-BE49-F238E27FC236}">
                  <a16:creationId xmlns:a16="http://schemas.microsoft.com/office/drawing/2014/main" id="{56CE20B1-B27A-5E45-8A9A-54B1FD5D0BC4}"/>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7"/>
              <a:ext cx="756356" cy="1930400"/>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Table 6">
            <a:extLst>
              <a:ext uri="{FF2B5EF4-FFF2-40B4-BE49-F238E27FC236}">
                <a16:creationId xmlns:a16="http://schemas.microsoft.com/office/drawing/2014/main" id="{26E9694F-8DDD-204A-0F64-A8762337FB4B}"/>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8A1E6314-C940-55BE-4B47-A59A7985C9E0}"/>
              </a:ext>
            </a:extLst>
          </p:cNvPr>
          <p:cNvGrpSpPr/>
          <p:nvPr/>
        </p:nvGrpSpPr>
        <p:grpSpPr>
          <a:xfrm flipV="1">
            <a:off x="2971518" y="772186"/>
            <a:ext cx="2644933" cy="1712049"/>
            <a:chOff x="3557360" y="4000130"/>
            <a:chExt cx="2644933" cy="1712049"/>
          </a:xfrm>
        </p:grpSpPr>
        <p:sp>
          <p:nvSpPr>
            <p:cNvPr id="16" name="Rectangle 15">
              <a:extLst>
                <a:ext uri="{FF2B5EF4-FFF2-40B4-BE49-F238E27FC236}">
                  <a16:creationId xmlns:a16="http://schemas.microsoft.com/office/drawing/2014/main" id="{89F7482D-8812-4CA5-4594-AF8CD5303B41}"/>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F284987F-FDE7-2F78-2D14-FC78196043EF}"/>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82F502D-A8A9-9014-3EDE-ECF2EE6081B1}"/>
              </a:ext>
            </a:extLst>
          </p:cNvPr>
          <p:cNvSpPr txBox="1"/>
          <p:nvPr/>
        </p:nvSpPr>
        <p:spPr>
          <a:xfrm>
            <a:off x="6429161" y="230602"/>
            <a:ext cx="2788897" cy="1569660"/>
          </a:xfrm>
          <a:prstGeom prst="rect">
            <a:avLst/>
          </a:prstGeom>
          <a:noFill/>
        </p:spPr>
        <p:txBody>
          <a:bodyPr wrap="square" rtlCol="0">
            <a:spAutoFit/>
          </a:bodyPr>
          <a:lstStyle/>
          <a:p>
            <a:r>
              <a:rPr lang="en-US" sz="3200" dirty="0"/>
              <a:t>Let’s consider updates at node A</a:t>
            </a:r>
          </a:p>
        </p:txBody>
      </p:sp>
    </p:spTree>
    <p:extLst>
      <p:ext uri="{BB962C8B-B14F-4D97-AF65-F5344CB8AC3E}">
        <p14:creationId xmlns:p14="http://schemas.microsoft.com/office/powerpoint/2010/main" val="59760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Table 6">
            <a:extLst>
              <a:ext uri="{FF2B5EF4-FFF2-40B4-BE49-F238E27FC236}">
                <a16:creationId xmlns:a16="http://schemas.microsoft.com/office/drawing/2014/main" id="{56D1013B-D37A-54FD-C4BF-0D52BBADD2CC}"/>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E241DD0C-0966-27E2-F490-A4EEDD27B233}"/>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B13A5C40-31DA-F07B-D477-CC02D99B38B6}"/>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AB97142-C3F7-354D-9F6D-60D81C44CB35}"/>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BCBD91C-3841-00DA-4CBC-992BA24A74BC}"/>
              </a:ext>
            </a:extLst>
          </p:cNvPr>
          <p:cNvSpPr txBox="1"/>
          <p:nvPr/>
        </p:nvSpPr>
        <p:spPr>
          <a:xfrm>
            <a:off x="6429161" y="230602"/>
            <a:ext cx="2788897" cy="1569660"/>
          </a:xfrm>
          <a:prstGeom prst="rect">
            <a:avLst/>
          </a:prstGeom>
          <a:noFill/>
        </p:spPr>
        <p:txBody>
          <a:bodyPr wrap="square" rtlCol="0">
            <a:spAutoFit/>
          </a:bodyPr>
          <a:lstStyle/>
          <a:p>
            <a:r>
              <a:rPr lang="en-US" sz="3200" dirty="0"/>
              <a:t>Let’s consider updates at node A</a:t>
            </a:r>
          </a:p>
        </p:txBody>
      </p:sp>
    </p:spTree>
    <p:extLst>
      <p:ext uri="{BB962C8B-B14F-4D97-AF65-F5344CB8AC3E}">
        <p14:creationId xmlns:p14="http://schemas.microsoft.com/office/powerpoint/2010/main" val="263217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extLst>
              <p:ext uri="{D42A27DB-BD31-4B8C-83A1-F6EECF244321}">
                <p14:modId xmlns:p14="http://schemas.microsoft.com/office/powerpoint/2010/main" val="871475380"/>
              </p:ext>
            </p:extLst>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grpSp>
        <p:nvGrpSpPr>
          <p:cNvPr id="13" name="Group 12">
            <a:extLst>
              <a:ext uri="{FF2B5EF4-FFF2-40B4-BE49-F238E27FC236}">
                <a16:creationId xmlns:a16="http://schemas.microsoft.com/office/drawing/2014/main" id="{D5BB2132-4F85-9E4A-8F4A-56F6C0793EBF}"/>
              </a:ext>
            </a:extLst>
          </p:cNvPr>
          <p:cNvGrpSpPr/>
          <p:nvPr/>
        </p:nvGrpSpPr>
        <p:grpSpPr>
          <a:xfrm>
            <a:off x="3071150" y="3589866"/>
            <a:ext cx="3131143" cy="2839944"/>
            <a:chOff x="3071150" y="3589866"/>
            <a:chExt cx="3131143" cy="2839944"/>
          </a:xfrm>
        </p:grpSpPr>
        <p:sp>
          <p:nvSpPr>
            <p:cNvPr id="10" name="Rectangle 9">
              <a:extLst>
                <a:ext uri="{FF2B5EF4-FFF2-40B4-BE49-F238E27FC236}">
                  <a16:creationId xmlns:a16="http://schemas.microsoft.com/office/drawing/2014/main" id="{56CE20B1-B27A-5E45-8A9A-54B1FD5D0BC4}"/>
                </a:ext>
              </a:extLst>
            </p:cNvPr>
            <p:cNvSpPr/>
            <p:nvPr/>
          </p:nvSpPr>
          <p:spPr>
            <a:xfrm>
              <a:off x="3816849" y="6058456"/>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2AE1CC8-9C4C-4B45-9BDC-FBDA5EBA0119}"/>
                </a:ext>
              </a:extLst>
            </p:cNvPr>
            <p:cNvSpPr/>
            <p:nvPr/>
          </p:nvSpPr>
          <p:spPr>
            <a:xfrm>
              <a:off x="3071150" y="3589866"/>
              <a:ext cx="740259" cy="2579439"/>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Table 6">
            <a:extLst>
              <a:ext uri="{FF2B5EF4-FFF2-40B4-BE49-F238E27FC236}">
                <a16:creationId xmlns:a16="http://schemas.microsoft.com/office/drawing/2014/main" id="{17C8F98C-05E1-A2C9-6E14-1E9958D98DEA}"/>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19</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2504512523"/>
                  </a:ext>
                </a:extLst>
              </a:tr>
            </a:tbl>
          </a:graphicData>
        </a:graphic>
      </p:graphicFrame>
      <p:grpSp>
        <p:nvGrpSpPr>
          <p:cNvPr id="14" name="Group 13">
            <a:extLst>
              <a:ext uri="{FF2B5EF4-FFF2-40B4-BE49-F238E27FC236}">
                <a16:creationId xmlns:a16="http://schemas.microsoft.com/office/drawing/2014/main" id="{DD08AF86-3421-15E4-DB54-A65FE9D8C84A}"/>
              </a:ext>
            </a:extLst>
          </p:cNvPr>
          <p:cNvGrpSpPr/>
          <p:nvPr/>
        </p:nvGrpSpPr>
        <p:grpSpPr>
          <a:xfrm flipV="1">
            <a:off x="2941582" y="1514004"/>
            <a:ext cx="2644933" cy="1712049"/>
            <a:chOff x="3557360" y="4000130"/>
            <a:chExt cx="2644933" cy="1712049"/>
          </a:xfrm>
        </p:grpSpPr>
        <p:sp>
          <p:nvSpPr>
            <p:cNvPr id="16" name="Rectangle 15">
              <a:extLst>
                <a:ext uri="{FF2B5EF4-FFF2-40B4-BE49-F238E27FC236}">
                  <a16:creationId xmlns:a16="http://schemas.microsoft.com/office/drawing/2014/main" id="{514CA9E3-91CA-B466-97A3-BE0C05C8A200}"/>
                </a:ext>
              </a:extLst>
            </p:cNvPr>
            <p:cNvSpPr/>
            <p:nvPr/>
          </p:nvSpPr>
          <p:spPr>
            <a:xfrm>
              <a:off x="3816849" y="5340825"/>
              <a:ext cx="2385444" cy="37135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F011E6C-BC85-14E6-D0A8-AB60BFB89367}"/>
                </a:ext>
              </a:extLst>
            </p:cNvPr>
            <p:cNvSpPr/>
            <p:nvPr/>
          </p:nvSpPr>
          <p:spPr>
            <a:xfrm>
              <a:off x="3557360" y="4000130"/>
              <a:ext cx="270145" cy="1520137"/>
            </a:xfrm>
            <a:custGeom>
              <a:avLst/>
              <a:gdLst>
                <a:gd name="connsiteX0" fmla="*/ 756356 w 756356"/>
                <a:gd name="connsiteY0" fmla="*/ 1930400 h 1930400"/>
                <a:gd name="connsiteX1" fmla="*/ 564444 w 756356"/>
                <a:gd name="connsiteY1" fmla="*/ 632177 h 1930400"/>
                <a:gd name="connsiteX2" fmla="*/ 0 w 756356"/>
                <a:gd name="connsiteY2" fmla="*/ 0 h 1930400"/>
              </a:gdLst>
              <a:ahLst/>
              <a:cxnLst>
                <a:cxn ang="0">
                  <a:pos x="connsiteX0" y="connsiteY0"/>
                </a:cxn>
                <a:cxn ang="0">
                  <a:pos x="connsiteX1" y="connsiteY1"/>
                </a:cxn>
                <a:cxn ang="0">
                  <a:pos x="connsiteX2" y="connsiteY2"/>
                </a:cxn>
              </a:cxnLst>
              <a:rect l="l" t="t" r="r" b="b"/>
              <a:pathLst>
                <a:path w="756356" h="1930400">
                  <a:moveTo>
                    <a:pt x="756356" y="1930400"/>
                  </a:moveTo>
                  <a:cubicBezTo>
                    <a:pt x="723429" y="1442155"/>
                    <a:pt x="690503" y="953910"/>
                    <a:pt x="564444" y="632177"/>
                  </a:cubicBezTo>
                  <a:cubicBezTo>
                    <a:pt x="438385" y="310444"/>
                    <a:pt x="219192" y="155222"/>
                    <a:pt x="0" y="0"/>
                  </a:cubicBezTo>
                </a:path>
              </a:pathLst>
            </a:custGeom>
            <a:noFill/>
            <a:ln w="4445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524EE903-5784-215D-73F6-EE0E98C9535B}"/>
              </a:ext>
            </a:extLst>
          </p:cNvPr>
          <p:cNvSpPr txBox="1"/>
          <p:nvPr/>
        </p:nvSpPr>
        <p:spPr>
          <a:xfrm>
            <a:off x="6429161" y="230602"/>
            <a:ext cx="2788897" cy="1569660"/>
          </a:xfrm>
          <a:prstGeom prst="rect">
            <a:avLst/>
          </a:prstGeom>
          <a:noFill/>
        </p:spPr>
        <p:txBody>
          <a:bodyPr wrap="square" rtlCol="0">
            <a:spAutoFit/>
          </a:bodyPr>
          <a:lstStyle/>
          <a:p>
            <a:r>
              <a:rPr lang="en-US" sz="3200" dirty="0"/>
              <a:t>Let’s consider updates at node A</a:t>
            </a:r>
          </a:p>
        </p:txBody>
      </p:sp>
    </p:spTree>
    <p:extLst>
      <p:ext uri="{BB962C8B-B14F-4D97-AF65-F5344CB8AC3E}">
        <p14:creationId xmlns:p14="http://schemas.microsoft.com/office/powerpoint/2010/main" val="210908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ChangeArrowheads="1"/>
          </p:cNvSpPr>
          <p:nvPr/>
        </p:nvSpPr>
        <p:spPr bwMode="auto">
          <a:xfrm>
            <a:off x="627063" y="4459288"/>
            <a:ext cx="3810000" cy="2078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85000"/>
              </a:lnSpc>
              <a:spcBef>
                <a:spcPct val="20000"/>
              </a:spcBef>
              <a:buClr>
                <a:srgbClr val="000099"/>
              </a:buClr>
              <a:buSzPct val="65000"/>
              <a:buFont typeface="Wingdings" charset="0"/>
              <a:buNone/>
              <a:defRPr/>
            </a:pPr>
            <a:r>
              <a:rPr lang="en-US" sz="2400" i="1" dirty="0">
                <a:solidFill>
                  <a:srgbClr val="CC0000"/>
                </a:solidFill>
                <a:latin typeface="Calibri" charset="0"/>
                <a:ea typeface="Calibri" charset="0"/>
                <a:cs typeface="Calibri" charset="0"/>
              </a:rPr>
              <a:t>d</a:t>
            </a:r>
            <a:r>
              <a:rPr lang="en-US" sz="2400" baseline="-25000" dirty="0">
                <a:solidFill>
                  <a:srgbClr val="CC0000"/>
                </a:solidFill>
                <a:latin typeface="Calibri" charset="0"/>
                <a:ea typeface="Calibri" charset="0"/>
                <a:cs typeface="Calibri" charset="0"/>
              </a:rPr>
              <a:t>trans</a:t>
            </a:r>
            <a:r>
              <a:rPr lang="en-US" sz="2400" dirty="0">
                <a:solidFill>
                  <a:srgbClr val="CC0000"/>
                </a:solidFill>
                <a:latin typeface="Calibri" charset="0"/>
                <a:ea typeface="Calibri" charset="0"/>
                <a:cs typeface="Calibri" charset="0"/>
              </a:rPr>
              <a:t>: transmission delay:</a:t>
            </a:r>
          </a:p>
          <a:p>
            <a:pPr marL="231775" indent="-231775" eaLnBrk="1" hangingPunct="1">
              <a:lnSpc>
                <a:spcPct val="85000"/>
              </a:lnSpc>
              <a:spcBef>
                <a:spcPct val="20000"/>
              </a:spcBef>
              <a:buClr>
                <a:srgbClr val="000099"/>
              </a:buClr>
              <a:buFont typeface="Wingdings" charset="0"/>
              <a:buChar char="§"/>
              <a:defRPr/>
            </a:pPr>
            <a:r>
              <a:rPr lang="en-US" sz="2000" i="1" dirty="0">
                <a:solidFill>
                  <a:srgbClr val="000000"/>
                </a:solidFill>
                <a:latin typeface="Calibri" charset="0"/>
                <a:ea typeface="Calibri" charset="0"/>
                <a:cs typeface="Calibri" charset="0"/>
              </a:rPr>
              <a:t>L</a:t>
            </a:r>
            <a:r>
              <a:rPr lang="en-US" sz="2000" dirty="0">
                <a:solidFill>
                  <a:srgbClr val="000000"/>
                </a:solidFill>
                <a:latin typeface="Calibri" charset="0"/>
                <a:ea typeface="Calibri" charset="0"/>
                <a:cs typeface="Calibri" charset="0"/>
              </a:rPr>
              <a:t>: packet length (bits) </a:t>
            </a:r>
          </a:p>
          <a:p>
            <a:pPr marL="231775" indent="-231775" eaLnBrk="1" hangingPunct="1">
              <a:lnSpc>
                <a:spcPct val="85000"/>
              </a:lnSpc>
              <a:spcBef>
                <a:spcPct val="20000"/>
              </a:spcBef>
              <a:buClr>
                <a:srgbClr val="000099"/>
              </a:buClr>
              <a:buFont typeface="Wingdings" charset="0"/>
              <a:buChar char="§"/>
              <a:defRPr/>
            </a:pPr>
            <a:r>
              <a:rPr lang="en-US" sz="2000" i="1" dirty="0">
                <a:solidFill>
                  <a:srgbClr val="000000"/>
                </a:solidFill>
                <a:latin typeface="Calibri" charset="0"/>
                <a:ea typeface="Calibri" charset="0"/>
                <a:cs typeface="Calibri" charset="0"/>
              </a:rPr>
              <a:t>R</a:t>
            </a:r>
            <a:r>
              <a:rPr lang="en-US" sz="2000" dirty="0">
                <a:solidFill>
                  <a:srgbClr val="000000"/>
                </a:solidFill>
                <a:latin typeface="Calibri" charset="0"/>
                <a:ea typeface="Calibri" charset="0"/>
                <a:cs typeface="Calibri" charset="0"/>
              </a:rPr>
              <a:t>: link </a:t>
            </a:r>
            <a:r>
              <a:rPr lang="en-US" sz="2000" i="1" dirty="0">
                <a:solidFill>
                  <a:srgbClr val="000000"/>
                </a:solidFill>
                <a:latin typeface="Calibri" charset="0"/>
                <a:ea typeface="Calibri" charset="0"/>
                <a:cs typeface="Calibri" charset="0"/>
              </a:rPr>
              <a:t>bandwidth (bps)</a:t>
            </a:r>
          </a:p>
          <a:p>
            <a:pPr marL="231775" indent="-231775" eaLnBrk="1" hangingPunct="1">
              <a:lnSpc>
                <a:spcPct val="85000"/>
              </a:lnSpc>
              <a:spcBef>
                <a:spcPct val="20000"/>
              </a:spcBef>
              <a:buClr>
                <a:srgbClr val="000099"/>
              </a:buClr>
              <a:buFont typeface="Wingdings" charset="0"/>
              <a:buChar char="§"/>
              <a:defRPr/>
            </a:pPr>
            <a:r>
              <a:rPr lang="en-US" sz="2000" i="1" dirty="0">
                <a:solidFill>
                  <a:srgbClr val="CC0000"/>
                </a:solidFill>
                <a:latin typeface="Calibri" charset="0"/>
                <a:ea typeface="Calibri" charset="0"/>
                <a:cs typeface="Calibri" charset="0"/>
              </a:rPr>
              <a:t>d</a:t>
            </a:r>
            <a:r>
              <a:rPr lang="en-US" sz="2000" i="1" baseline="-25000" dirty="0">
                <a:solidFill>
                  <a:srgbClr val="CC0000"/>
                </a:solidFill>
                <a:latin typeface="Calibri" charset="0"/>
                <a:ea typeface="Calibri" charset="0"/>
                <a:cs typeface="Calibri" charset="0"/>
              </a:rPr>
              <a:t>trans</a:t>
            </a:r>
            <a:r>
              <a:rPr lang="en-US" sz="2000" i="1" dirty="0">
                <a:solidFill>
                  <a:srgbClr val="CC0000"/>
                </a:solidFill>
                <a:latin typeface="Calibri" charset="0"/>
                <a:ea typeface="Calibri" charset="0"/>
                <a:cs typeface="Calibri" charset="0"/>
              </a:rPr>
              <a:t> </a:t>
            </a:r>
            <a:r>
              <a:rPr lang="en-US" sz="2000" i="1" dirty="0">
                <a:solidFill>
                  <a:srgbClr val="000000"/>
                </a:solidFill>
                <a:latin typeface="Calibri" charset="0"/>
                <a:ea typeface="Calibri" charset="0"/>
                <a:cs typeface="Calibri" charset="0"/>
              </a:rPr>
              <a:t>= L/R</a:t>
            </a:r>
          </a:p>
        </p:txBody>
      </p:sp>
      <p:sp>
        <p:nvSpPr>
          <p:cNvPr id="112643" name="Rectangle 4"/>
          <p:cNvSpPr>
            <a:spLocks noChangeArrowheads="1"/>
          </p:cNvSpPr>
          <p:nvPr/>
        </p:nvSpPr>
        <p:spPr bwMode="auto">
          <a:xfrm>
            <a:off x="4679497" y="4452902"/>
            <a:ext cx="4288744"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85000"/>
              </a:lnSpc>
              <a:spcBef>
                <a:spcPct val="20000"/>
              </a:spcBef>
              <a:buClr>
                <a:srgbClr val="000099"/>
              </a:buClr>
              <a:buSzPct val="65000"/>
              <a:buFont typeface="Wingdings" charset="0"/>
              <a:buNone/>
              <a:defRPr/>
            </a:pPr>
            <a:r>
              <a:rPr lang="en-US" sz="2400" i="1" dirty="0">
                <a:solidFill>
                  <a:srgbClr val="CC0000"/>
                </a:solidFill>
                <a:latin typeface="Calibri" charset="0"/>
                <a:ea typeface="Calibri" charset="0"/>
                <a:cs typeface="Calibri" charset="0"/>
              </a:rPr>
              <a:t>d</a:t>
            </a:r>
            <a:r>
              <a:rPr lang="en-US" sz="2400" baseline="-25000" dirty="0">
                <a:solidFill>
                  <a:srgbClr val="CC0000"/>
                </a:solidFill>
                <a:latin typeface="Calibri" charset="0"/>
                <a:ea typeface="Calibri" charset="0"/>
                <a:cs typeface="Calibri" charset="0"/>
              </a:rPr>
              <a:t>prop</a:t>
            </a:r>
            <a:r>
              <a:rPr lang="en-US" sz="2400" dirty="0">
                <a:solidFill>
                  <a:srgbClr val="CC0000"/>
                </a:solidFill>
                <a:latin typeface="Calibri" charset="0"/>
                <a:ea typeface="Calibri" charset="0"/>
                <a:cs typeface="Calibri" charset="0"/>
              </a:rPr>
              <a:t>: propagation delay:</a:t>
            </a:r>
          </a:p>
          <a:p>
            <a:pPr marL="231775" indent="-231775" eaLnBrk="1" hangingPunct="1">
              <a:lnSpc>
                <a:spcPct val="85000"/>
              </a:lnSpc>
              <a:spcBef>
                <a:spcPct val="20000"/>
              </a:spcBef>
              <a:buClr>
                <a:srgbClr val="000099"/>
              </a:buClr>
              <a:buFont typeface="Wingdings" charset="0"/>
              <a:buChar char="§"/>
              <a:defRPr/>
            </a:pPr>
            <a:r>
              <a:rPr lang="en-US" sz="2000" i="1" dirty="0">
                <a:solidFill>
                  <a:srgbClr val="000000"/>
                </a:solidFill>
                <a:latin typeface="Calibri" charset="0"/>
                <a:ea typeface="Calibri" charset="0"/>
                <a:cs typeface="Calibri" charset="0"/>
              </a:rPr>
              <a:t>d</a:t>
            </a:r>
            <a:r>
              <a:rPr lang="en-US" sz="2000" dirty="0">
                <a:solidFill>
                  <a:srgbClr val="000000"/>
                </a:solidFill>
                <a:latin typeface="Calibri" charset="0"/>
                <a:ea typeface="Calibri" charset="0"/>
                <a:cs typeface="Calibri" charset="0"/>
              </a:rPr>
              <a:t>: length of physical link</a:t>
            </a:r>
          </a:p>
          <a:p>
            <a:pPr marL="231775" indent="-231775" eaLnBrk="1" hangingPunct="1">
              <a:lnSpc>
                <a:spcPct val="85000"/>
              </a:lnSpc>
              <a:spcBef>
                <a:spcPct val="20000"/>
              </a:spcBef>
              <a:buClr>
                <a:srgbClr val="000099"/>
              </a:buClr>
              <a:buFont typeface="Wingdings" charset="0"/>
              <a:buChar char="§"/>
              <a:defRPr/>
            </a:pPr>
            <a:r>
              <a:rPr lang="en-US" sz="2000" i="1" dirty="0">
                <a:solidFill>
                  <a:srgbClr val="000000"/>
                </a:solidFill>
                <a:latin typeface="Calibri" charset="0"/>
                <a:ea typeface="Calibri" charset="0"/>
                <a:cs typeface="Calibri" charset="0"/>
              </a:rPr>
              <a:t>v</a:t>
            </a:r>
            <a:r>
              <a:rPr lang="en-US" sz="2000" dirty="0">
                <a:solidFill>
                  <a:srgbClr val="000000"/>
                </a:solidFill>
                <a:latin typeface="Calibri" charset="0"/>
                <a:ea typeface="Calibri" charset="0"/>
                <a:cs typeface="Calibri" charset="0"/>
              </a:rPr>
              <a:t>: propagation speed </a:t>
            </a:r>
          </a:p>
          <a:p>
            <a:pPr marL="231775" indent="-231775" eaLnBrk="1" hangingPunct="1">
              <a:lnSpc>
                <a:spcPct val="85000"/>
              </a:lnSpc>
              <a:spcBef>
                <a:spcPct val="20000"/>
              </a:spcBef>
              <a:buClr>
                <a:srgbClr val="000099"/>
              </a:buClr>
              <a:buFont typeface="Wingdings" charset="0"/>
              <a:buChar char="§"/>
              <a:defRPr/>
            </a:pPr>
            <a:r>
              <a:rPr lang="en-US" sz="2000" i="1" dirty="0" err="1">
                <a:solidFill>
                  <a:srgbClr val="CC0000"/>
                </a:solidFill>
                <a:latin typeface="Calibri" charset="0"/>
                <a:ea typeface="Calibri" charset="0"/>
                <a:cs typeface="Calibri" charset="0"/>
              </a:rPr>
              <a:t>d</a:t>
            </a:r>
            <a:r>
              <a:rPr lang="en-US" sz="2000" baseline="-25000" dirty="0" err="1">
                <a:solidFill>
                  <a:srgbClr val="CC0000"/>
                </a:solidFill>
                <a:latin typeface="Calibri" charset="0"/>
                <a:ea typeface="Calibri" charset="0"/>
                <a:cs typeface="Calibri" charset="0"/>
              </a:rPr>
              <a:t>prop</a:t>
            </a:r>
            <a:r>
              <a:rPr lang="en-US" sz="2000" dirty="0">
                <a:solidFill>
                  <a:srgbClr val="000000"/>
                </a:solidFill>
                <a:latin typeface="Calibri" charset="0"/>
                <a:ea typeface="Calibri" charset="0"/>
                <a:cs typeface="Calibri" charset="0"/>
              </a:rPr>
              <a:t> = </a:t>
            </a:r>
            <a:r>
              <a:rPr lang="en-US" sz="2000" i="1" dirty="0">
                <a:solidFill>
                  <a:srgbClr val="000000"/>
                </a:solidFill>
                <a:latin typeface="Calibri" charset="0"/>
                <a:ea typeface="Calibri" charset="0"/>
                <a:cs typeface="Calibri" charset="0"/>
              </a:rPr>
              <a:t>d</a:t>
            </a:r>
            <a:r>
              <a:rPr lang="en-US" sz="2000" dirty="0">
                <a:solidFill>
                  <a:srgbClr val="000000"/>
                </a:solidFill>
                <a:latin typeface="Calibri" charset="0"/>
                <a:ea typeface="Calibri" charset="0"/>
                <a:cs typeface="Calibri" charset="0"/>
              </a:rPr>
              <a:t>/</a:t>
            </a:r>
            <a:r>
              <a:rPr lang="en-US" sz="2000" i="1" dirty="0">
                <a:solidFill>
                  <a:srgbClr val="000000"/>
                </a:solidFill>
                <a:latin typeface="Calibri" charset="0"/>
                <a:ea typeface="Calibri" charset="0"/>
                <a:cs typeface="Calibri" charset="0"/>
              </a:rPr>
              <a:t>v</a:t>
            </a:r>
          </a:p>
        </p:txBody>
      </p:sp>
      <p:grpSp>
        <p:nvGrpSpPr>
          <p:cNvPr id="11" name="Group 10"/>
          <p:cNvGrpSpPr>
            <a:grpSpLocks/>
          </p:cNvGrpSpPr>
          <p:nvPr/>
        </p:nvGrpSpPr>
        <p:grpSpPr bwMode="auto">
          <a:xfrm>
            <a:off x="2032000" y="5645614"/>
            <a:ext cx="2692400" cy="701675"/>
            <a:chOff x="2271473" y="5377200"/>
            <a:chExt cx="2692148" cy="701675"/>
          </a:xfrm>
        </p:grpSpPr>
        <p:sp>
          <p:nvSpPr>
            <p:cNvPr id="99388" name="Text Box 62"/>
            <p:cNvSpPr txBox="1">
              <a:spLocks noChangeArrowheads="1"/>
            </p:cNvSpPr>
            <p:nvPr/>
          </p:nvSpPr>
          <p:spPr bwMode="auto">
            <a:xfrm>
              <a:off x="2598578" y="5377200"/>
              <a:ext cx="2105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i="1">
                  <a:solidFill>
                    <a:srgbClr val="CC0000"/>
                  </a:solidFill>
                </a:rPr>
                <a:t>d</a:t>
              </a:r>
              <a:r>
                <a:rPr lang="en-US" altLang="en-US" sz="2000" baseline="-25000">
                  <a:solidFill>
                    <a:srgbClr val="CC0000"/>
                  </a:solidFill>
                </a:rPr>
                <a:t>trans</a:t>
              </a:r>
              <a:r>
                <a:rPr lang="en-US" altLang="en-US" sz="2000" baseline="-25000" dirty="0">
                  <a:solidFill>
                    <a:srgbClr val="CC0000"/>
                  </a:solidFill>
                </a:rPr>
                <a:t> </a:t>
              </a:r>
              <a:r>
                <a:rPr lang="en-US" altLang="en-US" sz="2000" dirty="0">
                  <a:solidFill>
                    <a:srgbClr val="CC0000"/>
                  </a:solidFill>
                </a:rPr>
                <a:t>and </a:t>
              </a:r>
              <a:r>
                <a:rPr lang="en-US" altLang="en-US" sz="2000" i="1" dirty="0" err="1">
                  <a:solidFill>
                    <a:srgbClr val="CC0000"/>
                  </a:solidFill>
                </a:rPr>
                <a:t>d</a:t>
              </a:r>
              <a:r>
                <a:rPr lang="en-US" altLang="en-US" sz="2000" baseline="-25000" dirty="0" err="1">
                  <a:solidFill>
                    <a:srgbClr val="CC0000"/>
                  </a:solidFill>
                </a:rPr>
                <a:t>prop</a:t>
              </a:r>
              <a:endParaRPr lang="en-US" altLang="en-US" sz="2000" baseline="-25000" dirty="0">
                <a:solidFill>
                  <a:srgbClr val="CC0000"/>
                </a:solidFill>
              </a:endParaRPr>
            </a:p>
            <a:p>
              <a:pPr algn="ctr"/>
              <a:r>
                <a:rPr lang="en-US" altLang="en-US" sz="2000" i="1" dirty="0">
                  <a:solidFill>
                    <a:srgbClr val="CC0000"/>
                  </a:solidFill>
                </a:rPr>
                <a:t>very </a:t>
              </a:r>
              <a:r>
                <a:rPr lang="en-US" altLang="en-US" sz="2000" dirty="0">
                  <a:solidFill>
                    <a:srgbClr val="CC0000"/>
                  </a:solidFill>
                </a:rPr>
                <a:t>different</a:t>
              </a:r>
            </a:p>
          </p:txBody>
        </p:sp>
        <p:cxnSp>
          <p:nvCxnSpPr>
            <p:cNvPr id="99389" name="Straight Arrow Connector 3"/>
            <p:cNvCxnSpPr>
              <a:cxnSpLocks noChangeShapeType="1"/>
            </p:cNvCxnSpPr>
            <p:nvPr/>
          </p:nvCxnSpPr>
          <p:spPr bwMode="auto">
            <a:xfrm>
              <a:off x="2271473" y="5616983"/>
              <a:ext cx="554448" cy="3"/>
            </a:xfrm>
            <a:prstGeom prst="straightConnector1">
              <a:avLst/>
            </a:prstGeom>
            <a:noFill/>
            <a:ln w="31750">
              <a:solidFill>
                <a:srgbClr val="FF0000"/>
              </a:solidFill>
              <a:round/>
              <a:headEnd type="triangle" w="lg"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390" name="Straight Arrow Connector 72"/>
            <p:cNvCxnSpPr>
              <a:cxnSpLocks noChangeShapeType="1"/>
            </p:cNvCxnSpPr>
            <p:nvPr/>
          </p:nvCxnSpPr>
          <p:spPr bwMode="auto">
            <a:xfrm flipH="1">
              <a:off x="4409173" y="5608388"/>
              <a:ext cx="554448" cy="3"/>
            </a:xfrm>
            <a:prstGeom prst="straightConnector1">
              <a:avLst/>
            </a:prstGeom>
            <a:noFill/>
            <a:ln w="31750">
              <a:solidFill>
                <a:srgbClr val="FF0000"/>
              </a:solidFill>
              <a:round/>
              <a:headEnd type="triangle" w="lg" len="med"/>
              <a:tailEnd type="none" w="lg"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9338" name="Line 24"/>
          <p:cNvSpPr>
            <a:spLocks noChangeShapeType="1"/>
          </p:cNvSpPr>
          <p:nvPr/>
        </p:nvSpPr>
        <p:spPr bwMode="auto">
          <a:xfrm>
            <a:off x="2620963" y="1857375"/>
            <a:ext cx="741362" cy="355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9339" name="Group 347"/>
          <p:cNvGrpSpPr>
            <a:grpSpLocks/>
          </p:cNvGrpSpPr>
          <p:nvPr/>
        </p:nvGrpSpPr>
        <p:grpSpPr bwMode="auto">
          <a:xfrm>
            <a:off x="3336925" y="1905000"/>
            <a:ext cx="1162050" cy="715963"/>
            <a:chOff x="1871277" y="1576300"/>
            <a:chExt cx="1128371" cy="437861"/>
          </a:xfrm>
        </p:grpSpPr>
        <p:sp>
          <p:nvSpPr>
            <p:cNvPr id="87" name="Oval 86"/>
            <p:cNvSpPr/>
            <p:nvPr/>
          </p:nvSpPr>
          <p:spPr bwMode="auto">
            <a:xfrm flipV="1">
              <a:off x="1874360" y="1694746"/>
              <a:ext cx="1125288" cy="31941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88" name="Rectangle 87"/>
            <p:cNvSpPr/>
            <p:nvPr/>
          </p:nvSpPr>
          <p:spPr bwMode="auto">
            <a:xfrm>
              <a:off x="1871277" y="1739406"/>
              <a:ext cx="1128371" cy="11650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9" name="Oval 88"/>
            <p:cNvSpPr/>
            <p:nvPr/>
          </p:nvSpPr>
          <p:spPr bwMode="auto">
            <a:xfrm flipV="1">
              <a:off x="1871277" y="1576300"/>
              <a:ext cx="1125288" cy="31941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90" name="Freeform 89"/>
            <p:cNvSpPr/>
            <p:nvPr/>
          </p:nvSpPr>
          <p:spPr bwMode="auto">
            <a:xfrm>
              <a:off x="2159536" y="1673387"/>
              <a:ext cx="548771" cy="16116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1" name="Freeform 90"/>
            <p:cNvSpPr/>
            <p:nvPr/>
          </p:nvSpPr>
          <p:spPr bwMode="auto">
            <a:xfrm>
              <a:off x="2102501" y="1633581"/>
              <a:ext cx="662841" cy="110679"/>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2" name="Freeform 91"/>
            <p:cNvSpPr/>
            <p:nvPr/>
          </p:nvSpPr>
          <p:spPr bwMode="auto">
            <a:xfrm>
              <a:off x="2537201" y="1727755"/>
              <a:ext cx="243555" cy="970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93" name="Freeform 92"/>
            <p:cNvSpPr/>
            <p:nvPr/>
          </p:nvSpPr>
          <p:spPr bwMode="auto">
            <a:xfrm>
              <a:off x="2090169" y="1729697"/>
              <a:ext cx="240473" cy="97087"/>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94" name="Straight Connector 93"/>
            <p:cNvCxnSpPr>
              <a:endCxn id="89" idx="2"/>
            </p:cNvCxnSpPr>
            <p:nvPr/>
          </p:nvCxnSpPr>
          <p:spPr bwMode="auto">
            <a:xfrm flipH="1" flipV="1">
              <a:off x="1871277" y="1737464"/>
              <a:ext cx="3083"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bwMode="auto">
            <a:xfrm flipH="1" flipV="1">
              <a:off x="2996565" y="1734552"/>
              <a:ext cx="3083"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9340" name="Line 26"/>
          <p:cNvSpPr>
            <a:spLocks noChangeShapeType="1"/>
          </p:cNvSpPr>
          <p:nvPr/>
        </p:nvSpPr>
        <p:spPr bwMode="auto">
          <a:xfrm>
            <a:off x="4545013" y="2276475"/>
            <a:ext cx="1933575" cy="9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1" name="Rectangle 29"/>
          <p:cNvSpPr>
            <a:spLocks noChangeArrowheads="1"/>
          </p:cNvSpPr>
          <p:nvPr/>
        </p:nvSpPr>
        <p:spPr bwMode="auto">
          <a:xfrm>
            <a:off x="5464175" y="2076450"/>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9342" name="Rectangle 30"/>
          <p:cNvSpPr>
            <a:spLocks noChangeArrowheads="1"/>
          </p:cNvSpPr>
          <p:nvPr/>
        </p:nvSpPr>
        <p:spPr bwMode="auto">
          <a:xfrm>
            <a:off x="4211638" y="2147888"/>
            <a:ext cx="147637"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9343" name="Rectangle 31"/>
          <p:cNvSpPr>
            <a:spLocks noChangeArrowheads="1"/>
          </p:cNvSpPr>
          <p:nvPr/>
        </p:nvSpPr>
        <p:spPr bwMode="auto">
          <a:xfrm>
            <a:off x="4373563" y="2147888"/>
            <a:ext cx="147637" cy="200025"/>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9344" name="Line 35"/>
          <p:cNvSpPr>
            <a:spLocks noChangeShapeType="1"/>
          </p:cNvSpPr>
          <p:nvPr/>
        </p:nvSpPr>
        <p:spPr bwMode="auto">
          <a:xfrm flipV="1">
            <a:off x="6235700" y="1876425"/>
            <a:ext cx="3667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5" name="Rectangle 38"/>
          <p:cNvSpPr>
            <a:spLocks noChangeArrowheads="1"/>
          </p:cNvSpPr>
          <p:nvPr/>
        </p:nvSpPr>
        <p:spPr bwMode="auto">
          <a:xfrm>
            <a:off x="4502150" y="2085975"/>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9346" name="Text Box 39"/>
          <p:cNvSpPr txBox="1">
            <a:spLocks noChangeArrowheads="1"/>
          </p:cNvSpPr>
          <p:nvPr/>
        </p:nvSpPr>
        <p:spPr bwMode="auto">
          <a:xfrm>
            <a:off x="4891088" y="16891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CC0000"/>
                </a:solidFill>
              </a:rPr>
              <a:t>propagation</a:t>
            </a:r>
          </a:p>
        </p:txBody>
      </p:sp>
      <p:sp>
        <p:nvSpPr>
          <p:cNvPr id="99347" name="Line 40"/>
          <p:cNvSpPr>
            <a:spLocks noChangeShapeType="1"/>
          </p:cNvSpPr>
          <p:nvPr/>
        </p:nvSpPr>
        <p:spPr bwMode="auto">
          <a:xfrm rot="10800000">
            <a:off x="4645025" y="1876425"/>
            <a:ext cx="3190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48" name="Text Box 43"/>
          <p:cNvSpPr txBox="1">
            <a:spLocks noChangeArrowheads="1"/>
          </p:cNvSpPr>
          <p:nvPr/>
        </p:nvSpPr>
        <p:spPr bwMode="auto">
          <a:xfrm>
            <a:off x="3127375" y="2803525"/>
            <a:ext cx="128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rgbClr val="CC0000"/>
                </a:solidFill>
              </a:rPr>
              <a:t>nodal</a:t>
            </a:r>
          </a:p>
          <a:p>
            <a:pPr algn="ctr"/>
            <a:r>
              <a:rPr lang="en-US" altLang="en-US" sz="1800">
                <a:solidFill>
                  <a:srgbClr val="CC0000"/>
                </a:solidFill>
              </a:rPr>
              <a:t>processing</a:t>
            </a:r>
          </a:p>
        </p:txBody>
      </p:sp>
      <p:sp>
        <p:nvSpPr>
          <p:cNvPr id="99349" name="Line 44"/>
          <p:cNvSpPr>
            <a:spLocks noChangeShapeType="1"/>
          </p:cNvSpPr>
          <p:nvPr/>
        </p:nvSpPr>
        <p:spPr bwMode="auto">
          <a:xfrm rot="10800000">
            <a:off x="3378200" y="2847975"/>
            <a:ext cx="833438"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50" name="Line 45"/>
          <p:cNvSpPr>
            <a:spLocks noChangeShapeType="1"/>
          </p:cNvSpPr>
          <p:nvPr/>
        </p:nvSpPr>
        <p:spPr bwMode="auto">
          <a:xfrm rot="10800000" flipV="1">
            <a:off x="4187825" y="2609850"/>
            <a:ext cx="385763"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51" name="Text Box 46"/>
          <p:cNvSpPr txBox="1">
            <a:spLocks noChangeArrowheads="1"/>
          </p:cNvSpPr>
          <p:nvPr/>
        </p:nvSpPr>
        <p:spPr bwMode="auto">
          <a:xfrm>
            <a:off x="4595813" y="3060700"/>
            <a:ext cx="1123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CC0000"/>
                </a:solidFill>
              </a:rPr>
              <a:t>queueing</a:t>
            </a:r>
          </a:p>
        </p:txBody>
      </p:sp>
      <p:sp>
        <p:nvSpPr>
          <p:cNvPr id="99352" name="Line 47"/>
          <p:cNvSpPr>
            <a:spLocks noChangeShapeType="1"/>
          </p:cNvSpPr>
          <p:nvPr/>
        </p:nvSpPr>
        <p:spPr bwMode="auto">
          <a:xfrm rot="10800000">
            <a:off x="4349750" y="2609850"/>
            <a:ext cx="595313" cy="5524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3" name="Rectangle 3"/>
          <p:cNvSpPr>
            <a:spLocks noChangeArrowheads="1"/>
          </p:cNvSpPr>
          <p:nvPr/>
        </p:nvSpPr>
        <p:spPr bwMode="auto">
          <a:xfrm>
            <a:off x="2116138" y="3630613"/>
            <a:ext cx="4943475" cy="5540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marL="285750" indent="-285750">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85000"/>
              </a:lnSpc>
              <a:spcBef>
                <a:spcPct val="20000"/>
              </a:spcBef>
              <a:buClr>
                <a:srgbClr val="000099"/>
              </a:buClr>
              <a:buSzPct val="75000"/>
              <a:buFont typeface="Wingdings" charset="2"/>
              <a:buNone/>
            </a:pP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total</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proc</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queue</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trans</a:t>
            </a:r>
            <a:r>
              <a:rPr lang="en-US" altLang="en-US" dirty="0">
                <a:solidFill>
                  <a:srgbClr val="000000"/>
                </a:solidFill>
                <a:latin typeface="Calibri" charset="0"/>
                <a:ea typeface="Calibri" charset="0"/>
                <a:cs typeface="Calibri" charset="0"/>
              </a:rPr>
              <a:t> +  </a:t>
            </a:r>
            <a:r>
              <a:rPr lang="en-US" altLang="en-US" i="1" dirty="0" err="1">
                <a:solidFill>
                  <a:srgbClr val="000000"/>
                </a:solidFill>
                <a:latin typeface="Calibri" charset="0"/>
                <a:ea typeface="Calibri" charset="0"/>
                <a:cs typeface="Calibri" charset="0"/>
              </a:rPr>
              <a:t>d</a:t>
            </a:r>
            <a:r>
              <a:rPr lang="en-US" altLang="en-US" baseline="-25000" dirty="0" err="1">
                <a:solidFill>
                  <a:srgbClr val="000000"/>
                </a:solidFill>
                <a:latin typeface="Calibri" charset="0"/>
                <a:ea typeface="Calibri" charset="0"/>
                <a:cs typeface="Calibri" charset="0"/>
              </a:rPr>
              <a:t>prop</a:t>
            </a:r>
            <a:endParaRPr lang="en-US" altLang="en-US" dirty="0">
              <a:solidFill>
                <a:srgbClr val="000000"/>
              </a:solidFill>
              <a:latin typeface="Calibri" charset="0"/>
              <a:ea typeface="Calibri" charset="0"/>
              <a:cs typeface="Calibri" charset="0"/>
            </a:endParaRPr>
          </a:p>
        </p:txBody>
      </p:sp>
      <p:sp>
        <p:nvSpPr>
          <p:cNvPr id="99354" name="Line 25"/>
          <p:cNvSpPr>
            <a:spLocks noChangeShapeType="1"/>
          </p:cNvSpPr>
          <p:nvPr/>
        </p:nvSpPr>
        <p:spPr bwMode="auto">
          <a:xfrm flipV="1">
            <a:off x="2619375" y="2397125"/>
            <a:ext cx="735013" cy="5492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5" name="Rectangle 32"/>
          <p:cNvSpPr>
            <a:spLocks noChangeArrowheads="1"/>
          </p:cNvSpPr>
          <p:nvPr/>
        </p:nvSpPr>
        <p:spPr bwMode="auto">
          <a:xfrm>
            <a:off x="3159125" y="2047875"/>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9356" name="Line 33"/>
          <p:cNvSpPr>
            <a:spLocks noChangeShapeType="1"/>
          </p:cNvSpPr>
          <p:nvPr/>
        </p:nvSpPr>
        <p:spPr bwMode="auto">
          <a:xfrm>
            <a:off x="3109913" y="1984375"/>
            <a:ext cx="2111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57" name="Text Box 36"/>
          <p:cNvSpPr txBox="1">
            <a:spLocks noChangeArrowheads="1"/>
          </p:cNvSpPr>
          <p:nvPr/>
        </p:nvSpPr>
        <p:spPr bwMode="auto">
          <a:xfrm>
            <a:off x="1743075" y="1541463"/>
            <a:ext cx="40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000000"/>
                </a:solidFill>
              </a:rPr>
              <a:t>A</a:t>
            </a:r>
          </a:p>
        </p:txBody>
      </p:sp>
      <p:sp>
        <p:nvSpPr>
          <p:cNvPr id="99358" name="Text Box 37"/>
          <p:cNvSpPr txBox="1">
            <a:spLocks noChangeArrowheads="1"/>
          </p:cNvSpPr>
          <p:nvPr/>
        </p:nvSpPr>
        <p:spPr bwMode="auto">
          <a:xfrm>
            <a:off x="1919288" y="2493963"/>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t>B</a:t>
            </a:r>
          </a:p>
        </p:txBody>
      </p:sp>
      <p:grpSp>
        <p:nvGrpSpPr>
          <p:cNvPr id="99359" name="Group 66"/>
          <p:cNvGrpSpPr>
            <a:grpSpLocks/>
          </p:cNvGrpSpPr>
          <p:nvPr/>
        </p:nvGrpSpPr>
        <p:grpSpPr bwMode="auto">
          <a:xfrm>
            <a:off x="1893888" y="1541463"/>
            <a:ext cx="779462" cy="679450"/>
            <a:chOff x="-44" y="1473"/>
            <a:chExt cx="981" cy="1105"/>
          </a:xfrm>
        </p:grpSpPr>
        <p:pic>
          <p:nvPicPr>
            <p:cNvPr id="99377" name="Picture 67"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78" name="Freeform 68"/>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99360" name="Group 69"/>
          <p:cNvGrpSpPr>
            <a:grpSpLocks/>
          </p:cNvGrpSpPr>
          <p:nvPr/>
        </p:nvGrpSpPr>
        <p:grpSpPr bwMode="auto">
          <a:xfrm>
            <a:off x="1943100" y="2547938"/>
            <a:ext cx="779463" cy="679450"/>
            <a:chOff x="-44" y="1473"/>
            <a:chExt cx="981" cy="1105"/>
          </a:xfrm>
        </p:grpSpPr>
        <p:pic>
          <p:nvPicPr>
            <p:cNvPr id="99375" name="Picture 70"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76" name="Freeform 71"/>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99361" name="Text Box 41"/>
          <p:cNvSpPr txBox="1">
            <a:spLocks noChangeArrowheads="1"/>
          </p:cNvSpPr>
          <p:nvPr/>
        </p:nvSpPr>
        <p:spPr bwMode="auto">
          <a:xfrm>
            <a:off x="2987675" y="1249363"/>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CC0000"/>
                </a:solidFill>
              </a:rPr>
              <a:t>transmission</a:t>
            </a:r>
          </a:p>
        </p:txBody>
      </p:sp>
      <p:sp>
        <p:nvSpPr>
          <p:cNvPr id="99362" name="Line 42"/>
          <p:cNvSpPr>
            <a:spLocks noChangeShapeType="1"/>
          </p:cNvSpPr>
          <p:nvPr/>
        </p:nvSpPr>
        <p:spPr bwMode="auto">
          <a:xfrm rot="10800000" flipH="1" flipV="1">
            <a:off x="4038600" y="1517650"/>
            <a:ext cx="528638"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99363" name="Group 347"/>
          <p:cNvGrpSpPr>
            <a:grpSpLocks/>
          </p:cNvGrpSpPr>
          <p:nvPr/>
        </p:nvGrpSpPr>
        <p:grpSpPr bwMode="auto">
          <a:xfrm>
            <a:off x="6473825" y="1949450"/>
            <a:ext cx="1163638" cy="715963"/>
            <a:chOff x="1871277" y="1576300"/>
            <a:chExt cx="1128371" cy="437860"/>
          </a:xfrm>
        </p:grpSpPr>
        <p:sp>
          <p:nvSpPr>
            <p:cNvPr id="77" name="Oval 76"/>
            <p:cNvSpPr/>
            <p:nvPr/>
          </p:nvSpPr>
          <p:spPr bwMode="auto">
            <a:xfrm flipV="1">
              <a:off x="1874356" y="1694745"/>
              <a:ext cx="1125292" cy="31941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78" name="Rectangle 77"/>
            <p:cNvSpPr/>
            <p:nvPr/>
          </p:nvSpPr>
          <p:spPr bwMode="auto">
            <a:xfrm>
              <a:off x="1871277" y="1739405"/>
              <a:ext cx="1128371" cy="11650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9" name="Oval 78"/>
            <p:cNvSpPr/>
            <p:nvPr/>
          </p:nvSpPr>
          <p:spPr bwMode="auto">
            <a:xfrm flipV="1">
              <a:off x="1871277" y="1576300"/>
              <a:ext cx="1125292" cy="31941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80" name="Freeform 79"/>
            <p:cNvSpPr/>
            <p:nvPr/>
          </p:nvSpPr>
          <p:spPr bwMode="auto">
            <a:xfrm>
              <a:off x="2159143" y="1673386"/>
              <a:ext cx="549561" cy="161163"/>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1" name="Freeform 80"/>
            <p:cNvSpPr/>
            <p:nvPr/>
          </p:nvSpPr>
          <p:spPr bwMode="auto">
            <a:xfrm>
              <a:off x="2102185" y="1633581"/>
              <a:ext cx="663476" cy="110679"/>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2" name="Freeform 81"/>
            <p:cNvSpPr/>
            <p:nvPr/>
          </p:nvSpPr>
          <p:spPr bwMode="auto">
            <a:xfrm>
              <a:off x="2536292" y="1727755"/>
              <a:ext cx="244763" cy="97086"/>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3" name="Freeform 82"/>
            <p:cNvSpPr/>
            <p:nvPr/>
          </p:nvSpPr>
          <p:spPr bwMode="auto">
            <a:xfrm>
              <a:off x="2089870" y="1729697"/>
              <a:ext cx="241684" cy="97086"/>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84" name="Straight Connector 83"/>
            <p:cNvCxnSpPr>
              <a:endCxn id="79" idx="2"/>
            </p:cNvCxnSpPr>
            <p:nvPr/>
          </p:nvCxnSpPr>
          <p:spPr bwMode="auto">
            <a:xfrm flipH="1" flipV="1">
              <a:off x="1871277" y="1737463"/>
              <a:ext cx="3079"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bwMode="auto">
            <a:xfrm flipH="1" flipV="1">
              <a:off x="2996569" y="1734551"/>
              <a:ext cx="3079" cy="123299"/>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99364" name="Rectangle 31"/>
          <p:cNvSpPr>
            <a:spLocks noChangeArrowheads="1"/>
          </p:cNvSpPr>
          <p:nvPr/>
        </p:nvSpPr>
        <p:spPr bwMode="auto">
          <a:xfrm>
            <a:off x="2722563" y="2703513"/>
            <a:ext cx="139700" cy="185737"/>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000000"/>
              </a:solidFill>
            </a:endParaRPr>
          </a:p>
        </p:txBody>
      </p:sp>
      <p:sp>
        <p:nvSpPr>
          <p:cNvPr id="99365" name="Line 33"/>
          <p:cNvSpPr>
            <a:spLocks noChangeShapeType="1"/>
          </p:cNvSpPr>
          <p:nvPr/>
        </p:nvSpPr>
        <p:spPr bwMode="auto">
          <a:xfrm flipV="1">
            <a:off x="2897188" y="2673350"/>
            <a:ext cx="220662" cy="161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Rectangle 2">
            <a:extLst>
              <a:ext uri="{FF2B5EF4-FFF2-40B4-BE49-F238E27FC236}">
                <a16:creationId xmlns:a16="http://schemas.microsoft.com/office/drawing/2014/main" id="{1A6EEBA5-F844-444E-AE9D-6FA2DDE65041}"/>
              </a:ext>
            </a:extLst>
          </p:cNvPr>
          <p:cNvSpPr txBox="1">
            <a:spLocks noChangeArrowheads="1"/>
          </p:cNvSpPr>
          <p:nvPr/>
        </p:nvSpPr>
        <p:spPr>
          <a:xfrm>
            <a:off x="530371" y="364662"/>
            <a:ext cx="7772400" cy="811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ea typeface="ＭＳ Ｐゴシック" charset="-128"/>
              </a:rPr>
              <a:t>Four sources of packet delay</a:t>
            </a:r>
            <a:endParaRPr lang="en-US" altLang="en-US" sz="4800">
              <a:ea typeface="ＭＳ Ｐゴシック" charset="-128"/>
            </a:endParaRPr>
          </a:p>
        </p:txBody>
      </p:sp>
    </p:spTree>
    <p:extLst>
      <p:ext uri="{BB962C8B-B14F-4D97-AF65-F5344CB8AC3E}">
        <p14:creationId xmlns:p14="http://schemas.microsoft.com/office/powerpoint/2010/main" val="339447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extLst>
              <p:ext uri="{D42A27DB-BD31-4B8C-83A1-F6EECF244321}">
                <p14:modId xmlns:p14="http://schemas.microsoft.com/office/powerpoint/2010/main" val="2562987193"/>
              </p:ext>
            </p:extLst>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extLst>
              <p:ext uri="{D42A27DB-BD31-4B8C-83A1-F6EECF244321}">
                <p14:modId xmlns:p14="http://schemas.microsoft.com/office/powerpoint/2010/main" val="2454295743"/>
              </p:ext>
            </p:extLst>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extLst>
              <p:ext uri="{D42A27DB-BD31-4B8C-83A1-F6EECF244321}">
                <p14:modId xmlns:p14="http://schemas.microsoft.com/office/powerpoint/2010/main" val="2204975782"/>
              </p:ext>
            </p:extLst>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extLst>
              <p:ext uri="{D42A27DB-BD31-4B8C-83A1-F6EECF244321}">
                <p14:modId xmlns:p14="http://schemas.microsoft.com/office/powerpoint/2010/main" val="2077734310"/>
              </p:ext>
            </p:extLst>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r>
              <a:rPr lang="en-US" sz="2400" dirty="0"/>
              <a:t>Node A: Updates for B,D,E</a:t>
            </a:r>
          </a:p>
          <a:p>
            <a:r>
              <a:rPr lang="en-US" sz="2400" dirty="0"/>
              <a:t>Node B: Updates for A, E</a:t>
            </a:r>
          </a:p>
          <a:p>
            <a:r>
              <a:rPr lang="en-US" sz="2400" dirty="0"/>
              <a:t>Node C: No Updates</a:t>
            </a:r>
          </a:p>
          <a:p>
            <a:r>
              <a:rPr lang="en-US" sz="2400" dirty="0"/>
              <a:t>Node D: Updates for A</a:t>
            </a:r>
          </a:p>
          <a:p>
            <a:r>
              <a:rPr lang="en-US" sz="2400" dirty="0"/>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spTree>
    <p:extLst>
      <p:ext uri="{BB962C8B-B14F-4D97-AF65-F5344CB8AC3E}">
        <p14:creationId xmlns:p14="http://schemas.microsoft.com/office/powerpoint/2010/main" val="4154361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0</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11</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4</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18</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7</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solidFill>
                            <a:srgbClr val="FF0000"/>
                          </a:solidFill>
                        </a:rPr>
                        <a:t>D</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16</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22</a:t>
                      </a:r>
                    </a:p>
                  </a:txBody>
                  <a:tcPr/>
                </a:tc>
                <a:tc>
                  <a:txBody>
                    <a:bodyPr/>
                    <a:lstStyle/>
                    <a:p>
                      <a:r>
                        <a:rPr lang="en-US" dirty="0">
                          <a:solidFill>
                            <a:srgbClr val="FF0000"/>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1" name="TextBox 60">
            <a:extLst>
              <a:ext uri="{FF2B5EF4-FFF2-40B4-BE49-F238E27FC236}">
                <a16:creationId xmlns:a16="http://schemas.microsoft.com/office/drawing/2014/main" id="{2280A27E-0DC0-0A40-80FE-27042098E3EB}"/>
              </a:ext>
            </a:extLst>
          </p:cNvPr>
          <p:cNvSpPr txBox="1"/>
          <p:nvPr/>
        </p:nvSpPr>
        <p:spPr>
          <a:xfrm>
            <a:off x="106959" y="4472025"/>
            <a:ext cx="3562296" cy="1938992"/>
          </a:xfrm>
          <a:prstGeom prst="rect">
            <a:avLst/>
          </a:prstGeom>
          <a:noFill/>
        </p:spPr>
        <p:txBody>
          <a:bodyPr wrap="square" rtlCol="0">
            <a:spAutoFit/>
          </a:bodyPr>
          <a:lstStyle/>
          <a:p>
            <a:r>
              <a:rPr lang="en-US" sz="2400" dirty="0"/>
              <a:t>Node A: Updates for B,D,E</a:t>
            </a:r>
          </a:p>
          <a:p>
            <a:r>
              <a:rPr lang="en-US" sz="2400" dirty="0"/>
              <a:t>Node B: Updates for A, E</a:t>
            </a:r>
          </a:p>
          <a:p>
            <a:r>
              <a:rPr lang="en-US" sz="2400" dirty="0"/>
              <a:t>Node C: No Updates</a:t>
            </a:r>
          </a:p>
          <a:p>
            <a:r>
              <a:rPr lang="en-US" sz="2400" dirty="0"/>
              <a:t>Node D: Updates for A</a:t>
            </a:r>
          </a:p>
          <a:p>
            <a:r>
              <a:rPr lang="en-US" sz="2400" dirty="0"/>
              <a:t>Node E: Updates for A, B</a:t>
            </a:r>
          </a:p>
        </p:txBody>
      </p:sp>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sp>
        <p:nvSpPr>
          <p:cNvPr id="7" name="TextBox 6">
            <a:extLst>
              <a:ext uri="{FF2B5EF4-FFF2-40B4-BE49-F238E27FC236}">
                <a16:creationId xmlns:a16="http://schemas.microsoft.com/office/drawing/2014/main" id="{D1F1BE47-F3DA-A366-D6AB-FC5C4B9A8696}"/>
              </a:ext>
            </a:extLst>
          </p:cNvPr>
          <p:cNvSpPr txBox="1"/>
          <p:nvPr/>
        </p:nvSpPr>
        <p:spPr>
          <a:xfrm>
            <a:off x="-1956" y="969196"/>
            <a:ext cx="9144000" cy="1323439"/>
          </a:xfrm>
          <a:prstGeom prst="rect">
            <a:avLst/>
          </a:prstGeom>
          <a:solidFill>
            <a:srgbClr val="C00000"/>
          </a:solidFill>
        </p:spPr>
        <p:txBody>
          <a:bodyPr wrap="square" rtlCol="0">
            <a:spAutoFit/>
          </a:bodyPr>
          <a:lstStyle/>
          <a:p>
            <a:pPr algn="ctr"/>
            <a:r>
              <a:rPr lang="en-US" sz="4000" dirty="0">
                <a:solidFill>
                  <a:schemeClr val="bg1"/>
                </a:solidFill>
              </a:rPr>
              <a:t>When will a node send routing advertisements to its neighbors?</a:t>
            </a:r>
          </a:p>
        </p:txBody>
      </p:sp>
    </p:spTree>
    <p:extLst>
      <p:ext uri="{BB962C8B-B14F-4D97-AF65-F5344CB8AC3E}">
        <p14:creationId xmlns:p14="http://schemas.microsoft.com/office/powerpoint/2010/main" val="878187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1</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cxnSp>
        <p:nvCxnSpPr>
          <p:cNvPr id="30" name="Straight Arrow Connector 29">
            <a:extLst>
              <a:ext uri="{FF2B5EF4-FFF2-40B4-BE49-F238E27FC236}">
                <a16:creationId xmlns:a16="http://schemas.microsoft.com/office/drawing/2014/main" id="{163BF7EA-6C0B-8B4D-96DB-43F2EA8FC518}"/>
              </a:ext>
            </a:extLst>
          </p:cNvPr>
          <p:cNvCxnSpPr>
            <a:cxnSpLocks/>
          </p:cNvCxnSpPr>
          <p:nvPr/>
        </p:nvCxnSpPr>
        <p:spPr>
          <a:xfrm flipV="1">
            <a:off x="4033158" y="3043575"/>
            <a:ext cx="357414" cy="29005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587F4F2-2064-8142-A57C-90B7EF338167}"/>
              </a:ext>
            </a:extLst>
          </p:cNvPr>
          <p:cNvCxnSpPr>
            <a:cxnSpLocks/>
          </p:cNvCxnSpPr>
          <p:nvPr/>
        </p:nvCxnSpPr>
        <p:spPr>
          <a:xfrm>
            <a:off x="3815131" y="3613949"/>
            <a:ext cx="424250" cy="41496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06B9ED5-8DAB-8A46-9C45-36AED42317B5}"/>
              </a:ext>
            </a:extLst>
          </p:cNvPr>
          <p:cNvCxnSpPr>
            <a:cxnSpLocks/>
          </p:cNvCxnSpPr>
          <p:nvPr/>
        </p:nvCxnSpPr>
        <p:spPr>
          <a:xfrm>
            <a:off x="4731186" y="4358474"/>
            <a:ext cx="644425" cy="8729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6FF6010-ABCA-774A-85E2-FE7D8453008A}"/>
              </a:ext>
            </a:extLst>
          </p:cNvPr>
          <p:cNvCxnSpPr>
            <a:cxnSpLocks/>
          </p:cNvCxnSpPr>
          <p:nvPr/>
        </p:nvCxnSpPr>
        <p:spPr>
          <a:xfrm flipV="1">
            <a:off x="4823730" y="3817606"/>
            <a:ext cx="551881" cy="33777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6323B29-76AA-494B-8008-78C3D24D7C67}"/>
              </a:ext>
            </a:extLst>
          </p:cNvPr>
          <p:cNvCxnSpPr>
            <a:cxnSpLocks/>
          </p:cNvCxnSpPr>
          <p:nvPr/>
        </p:nvCxnSpPr>
        <p:spPr>
          <a:xfrm flipV="1">
            <a:off x="4693120" y="3557343"/>
            <a:ext cx="109016" cy="50377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8DD8B10-358C-874F-A35F-3C1A57DB74EE}"/>
              </a:ext>
            </a:extLst>
          </p:cNvPr>
          <p:cNvCxnSpPr>
            <a:cxnSpLocks/>
          </p:cNvCxnSpPr>
          <p:nvPr/>
        </p:nvCxnSpPr>
        <p:spPr>
          <a:xfrm flipH="1" flipV="1">
            <a:off x="4199437" y="3908474"/>
            <a:ext cx="370607" cy="15264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2264E6D-7484-1B44-9C60-3537951F57B1}"/>
              </a:ext>
            </a:extLst>
          </p:cNvPr>
          <p:cNvCxnSpPr>
            <a:cxnSpLocks/>
          </p:cNvCxnSpPr>
          <p:nvPr/>
        </p:nvCxnSpPr>
        <p:spPr>
          <a:xfrm>
            <a:off x="4794627" y="2729462"/>
            <a:ext cx="489912" cy="9092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3034EF-8EE7-B749-8C1F-D0C1689B2A68}"/>
              </a:ext>
            </a:extLst>
          </p:cNvPr>
          <p:cNvCxnSpPr>
            <a:cxnSpLocks/>
          </p:cNvCxnSpPr>
          <p:nvPr/>
        </p:nvCxnSpPr>
        <p:spPr>
          <a:xfrm flipH="1">
            <a:off x="4607439" y="2809998"/>
            <a:ext cx="30641" cy="49466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EF4E6C7-C382-E24C-8CEB-B3332B3814C5}"/>
              </a:ext>
            </a:extLst>
          </p:cNvPr>
          <p:cNvCxnSpPr>
            <a:cxnSpLocks/>
          </p:cNvCxnSpPr>
          <p:nvPr/>
        </p:nvCxnSpPr>
        <p:spPr>
          <a:xfrm flipH="1">
            <a:off x="4172357" y="2626775"/>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F097216-FC5F-5E41-9ADE-8B176428D9B2}"/>
              </a:ext>
            </a:extLst>
          </p:cNvPr>
          <p:cNvCxnSpPr>
            <a:cxnSpLocks/>
          </p:cNvCxnSpPr>
          <p:nvPr/>
        </p:nvCxnSpPr>
        <p:spPr>
          <a:xfrm flipH="1">
            <a:off x="5843794" y="2780904"/>
            <a:ext cx="397687" cy="263759"/>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B941176-63BE-7142-A34B-98FFA48159DE}"/>
              </a:ext>
            </a:extLst>
          </p:cNvPr>
          <p:cNvCxnSpPr>
            <a:cxnSpLocks/>
          </p:cNvCxnSpPr>
          <p:nvPr/>
        </p:nvCxnSpPr>
        <p:spPr>
          <a:xfrm flipH="1">
            <a:off x="5763623" y="2584125"/>
            <a:ext cx="524663" cy="99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A665A5C-E087-9945-AD10-D7A42B0CC028}"/>
              </a:ext>
            </a:extLst>
          </p:cNvPr>
          <p:cNvCxnSpPr>
            <a:cxnSpLocks/>
          </p:cNvCxnSpPr>
          <p:nvPr/>
        </p:nvCxnSpPr>
        <p:spPr>
          <a:xfrm flipH="1">
            <a:off x="6509948" y="2809998"/>
            <a:ext cx="23240" cy="39535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71D0EF7-951F-094D-B39F-8CD0EB989E0D}"/>
              </a:ext>
            </a:extLst>
          </p:cNvPr>
          <p:cNvCxnSpPr>
            <a:cxnSpLocks/>
          </p:cNvCxnSpPr>
          <p:nvPr/>
        </p:nvCxnSpPr>
        <p:spPr>
          <a:xfrm flipH="1">
            <a:off x="5913401" y="4358474"/>
            <a:ext cx="515760" cy="43647"/>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8498F5C-0836-714F-B52D-50D312559EDD}"/>
              </a:ext>
            </a:extLst>
          </p:cNvPr>
          <p:cNvCxnSpPr>
            <a:cxnSpLocks/>
          </p:cNvCxnSpPr>
          <p:nvPr/>
        </p:nvCxnSpPr>
        <p:spPr>
          <a:xfrm flipV="1">
            <a:off x="6533188" y="3731235"/>
            <a:ext cx="3268" cy="548036"/>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81AEB38-52F4-2F49-AA71-F2E32453DF13}"/>
              </a:ext>
            </a:extLst>
          </p:cNvPr>
          <p:cNvSpPr txBox="1"/>
          <p:nvPr/>
        </p:nvSpPr>
        <p:spPr>
          <a:xfrm>
            <a:off x="106959" y="4472025"/>
            <a:ext cx="3562296" cy="1938992"/>
          </a:xfrm>
          <a:prstGeom prst="rect">
            <a:avLst/>
          </a:prstGeom>
          <a:noFill/>
        </p:spPr>
        <p:txBody>
          <a:bodyPr wrap="square" rtlCol="0">
            <a:spAutoFit/>
          </a:bodyPr>
          <a:lstStyle/>
          <a:p>
            <a:r>
              <a:rPr lang="en-US" sz="2400" dirty="0"/>
              <a:t>Node A: Updates for B,D,E</a:t>
            </a:r>
          </a:p>
          <a:p>
            <a:r>
              <a:rPr lang="en-US" sz="2400" dirty="0"/>
              <a:t>Node B: Updates for A, E</a:t>
            </a:r>
          </a:p>
          <a:p>
            <a:r>
              <a:rPr lang="en-US" sz="2400" dirty="0"/>
              <a:t>Node C: No Updates</a:t>
            </a:r>
          </a:p>
          <a:p>
            <a:r>
              <a:rPr lang="en-US" sz="2400" dirty="0"/>
              <a:t>Node D: Updates for A</a:t>
            </a:r>
          </a:p>
          <a:p>
            <a:r>
              <a:rPr lang="en-US" sz="2400" dirty="0"/>
              <a:t>Node E: Updates for A, B</a:t>
            </a:r>
          </a:p>
        </p:txBody>
      </p:sp>
      <p:sp>
        <p:nvSpPr>
          <p:cNvPr id="46" name="TextBox 45">
            <a:extLst>
              <a:ext uri="{FF2B5EF4-FFF2-40B4-BE49-F238E27FC236}">
                <a16:creationId xmlns:a16="http://schemas.microsoft.com/office/drawing/2014/main" id="{EB21B8DF-07DD-C74C-BD04-FCA14A933391}"/>
              </a:ext>
            </a:extLst>
          </p:cNvPr>
          <p:cNvSpPr txBox="1"/>
          <p:nvPr/>
        </p:nvSpPr>
        <p:spPr>
          <a:xfrm>
            <a:off x="-1956" y="969196"/>
            <a:ext cx="9144000" cy="1323439"/>
          </a:xfrm>
          <a:prstGeom prst="rect">
            <a:avLst/>
          </a:prstGeom>
          <a:solidFill>
            <a:srgbClr val="C00000"/>
          </a:solidFill>
        </p:spPr>
        <p:txBody>
          <a:bodyPr wrap="square" rtlCol="0">
            <a:spAutoFit/>
          </a:bodyPr>
          <a:lstStyle/>
          <a:p>
            <a:pPr algn="ctr"/>
            <a:r>
              <a:rPr lang="en-US" sz="4000" dirty="0">
                <a:solidFill>
                  <a:schemeClr val="bg1"/>
                </a:solidFill>
              </a:rPr>
              <a:t>When will a node send routing advertisements to its neighbors?</a:t>
            </a:r>
          </a:p>
        </p:txBody>
      </p:sp>
    </p:spTree>
    <p:extLst>
      <p:ext uri="{BB962C8B-B14F-4D97-AF65-F5344CB8AC3E}">
        <p14:creationId xmlns:p14="http://schemas.microsoft.com/office/powerpoint/2010/main" val="35225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advertisements</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Why?</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413489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extLst>
              <p:ext uri="{D42A27DB-BD31-4B8C-83A1-F6EECF244321}">
                <p14:modId xmlns:p14="http://schemas.microsoft.com/office/powerpoint/2010/main" val="1561230551"/>
              </p:ext>
            </p:extLst>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extLst>
              <p:ext uri="{D42A27DB-BD31-4B8C-83A1-F6EECF244321}">
                <p14:modId xmlns:p14="http://schemas.microsoft.com/office/powerpoint/2010/main" val="815078779"/>
              </p:ext>
            </p:extLst>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extLst>
              <p:ext uri="{D42A27DB-BD31-4B8C-83A1-F6EECF244321}">
                <p14:modId xmlns:p14="http://schemas.microsoft.com/office/powerpoint/2010/main" val="3896763534"/>
              </p:ext>
            </p:extLst>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extLst>
              <p:ext uri="{D42A27DB-BD31-4B8C-83A1-F6EECF244321}">
                <p14:modId xmlns:p14="http://schemas.microsoft.com/office/powerpoint/2010/main" val="1424314145"/>
              </p:ext>
            </p:extLst>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r>
              <a:rPr lang="en-US" sz="3200" dirty="0"/>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r>
              <a:rPr lang="en-US" sz="2400" dirty="0">
                <a:solidFill>
                  <a:srgbClr val="FF0000"/>
                </a:solidFill>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r>
              <a:rPr lang="en-US" sz="2400" dirty="0">
                <a:solidFill>
                  <a:srgbClr val="FF0000"/>
                </a:solidFill>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r>
              <a:rPr lang="en-US" sz="2400" dirty="0">
                <a:solidFill>
                  <a:srgbClr val="FF0000"/>
                </a:solidFill>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r>
              <a:rPr lang="en-US" sz="2400" dirty="0">
                <a:solidFill>
                  <a:srgbClr val="FF0000"/>
                </a:solidFill>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r>
              <a:rPr lang="en-US" sz="2400" dirty="0">
                <a:solidFill>
                  <a:srgbClr val="FF0000"/>
                </a:solidFill>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r>
              <a:rPr lang="en-US" sz="2400" dirty="0">
                <a:solidFill>
                  <a:srgbClr val="FF0000"/>
                </a:solidFill>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r>
              <a:rPr lang="en-US" sz="2400" dirty="0">
                <a:solidFill>
                  <a:srgbClr val="FF0000"/>
                </a:solidFill>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r>
              <a:rPr lang="en-US" sz="2400" dirty="0"/>
              <a:t>Node A: No Updates</a:t>
            </a:r>
          </a:p>
          <a:p>
            <a:r>
              <a:rPr lang="en-US" sz="2400" dirty="0"/>
              <a:t>Node B: No Updates</a:t>
            </a:r>
          </a:p>
          <a:p>
            <a:r>
              <a:rPr lang="en-US" sz="2400" dirty="0"/>
              <a:t>Node C: No Updates</a:t>
            </a:r>
          </a:p>
          <a:p>
            <a:r>
              <a:rPr lang="en-US" sz="2400" dirty="0"/>
              <a:t>Node D: No Updates </a:t>
            </a:r>
          </a:p>
          <a:p>
            <a:r>
              <a:rPr lang="en-US" sz="2400" dirty="0"/>
              <a:t>Node E: No Updates</a:t>
            </a:r>
          </a:p>
        </p:txBody>
      </p:sp>
      <p:grpSp>
        <p:nvGrpSpPr>
          <p:cNvPr id="11" name="Group 10">
            <a:extLst>
              <a:ext uri="{FF2B5EF4-FFF2-40B4-BE49-F238E27FC236}">
                <a16:creationId xmlns:a16="http://schemas.microsoft.com/office/drawing/2014/main" id="{766FADEC-96E3-3943-BB02-78FA172A0AA4}"/>
              </a:ext>
            </a:extLst>
          </p:cNvPr>
          <p:cNvGrpSpPr/>
          <p:nvPr/>
        </p:nvGrpSpPr>
        <p:grpSpPr>
          <a:xfrm>
            <a:off x="2550695" y="3801256"/>
            <a:ext cx="4799345" cy="722618"/>
            <a:chOff x="2550695" y="3801256"/>
            <a:chExt cx="4799345" cy="722618"/>
          </a:xfrm>
        </p:grpSpPr>
        <p:sp>
          <p:nvSpPr>
            <p:cNvPr id="7" name="TextBox 6">
              <a:extLst>
                <a:ext uri="{FF2B5EF4-FFF2-40B4-BE49-F238E27FC236}">
                  <a16:creationId xmlns:a16="http://schemas.microsoft.com/office/drawing/2014/main" id="{7DBD2F8B-9157-0C48-ADDB-398FA159DCF5}"/>
                </a:ext>
              </a:extLst>
            </p:cNvPr>
            <p:cNvSpPr txBox="1"/>
            <p:nvPr/>
          </p:nvSpPr>
          <p:spPr>
            <a:xfrm>
              <a:off x="3473860" y="3801256"/>
              <a:ext cx="3876180" cy="646331"/>
            </a:xfrm>
            <a:prstGeom prst="rect">
              <a:avLst/>
            </a:prstGeom>
            <a:solidFill>
              <a:srgbClr val="C00000"/>
            </a:solidFill>
          </p:spPr>
          <p:txBody>
            <a:bodyPr wrap="square" rtlCol="0">
              <a:spAutoFit/>
            </a:bodyPr>
            <a:lstStyle/>
            <a:p>
              <a:pPr algn="ctr"/>
              <a:r>
                <a:rPr lang="en-US" sz="3600" dirty="0">
                  <a:solidFill>
                    <a:schemeClr val="bg1"/>
                  </a:solidFill>
                </a:rPr>
                <a:t>Convergence</a:t>
              </a:r>
            </a:p>
          </p:txBody>
        </p:sp>
        <p:sp>
          <p:nvSpPr>
            <p:cNvPr id="10" name="Freeform 9">
              <a:extLst>
                <a:ext uri="{FF2B5EF4-FFF2-40B4-BE49-F238E27FC236}">
                  <a16:creationId xmlns:a16="http://schemas.microsoft.com/office/drawing/2014/main" id="{0F6E230D-1CB3-DD43-9D1C-58BE5B824358}"/>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544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6"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942975"/>
            <a:ext cx="6399212"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5" name="Rectangle 2"/>
          <p:cNvSpPr>
            <a:spLocks noGrp="1" noChangeArrowheads="1"/>
          </p:cNvSpPr>
          <p:nvPr>
            <p:ph type="title"/>
          </p:nvPr>
        </p:nvSpPr>
        <p:spPr>
          <a:xfrm>
            <a:off x="466725" y="296863"/>
            <a:ext cx="7772400" cy="841375"/>
          </a:xfrm>
        </p:spPr>
        <p:txBody>
          <a:bodyPr/>
          <a:lstStyle/>
          <a:p>
            <a:pPr>
              <a:defRPr/>
            </a:pPr>
            <a:r>
              <a:rPr lang="en-US">
                <a:cs typeface="+mj-cs"/>
              </a:rPr>
              <a:t>Distance vector algorithm </a:t>
            </a:r>
          </a:p>
        </p:txBody>
      </p:sp>
      <p:sp>
        <p:nvSpPr>
          <p:cNvPr id="132101" name="Rectangle 3"/>
          <p:cNvSpPr>
            <a:spLocks noGrp="1" noChangeArrowheads="1"/>
          </p:cNvSpPr>
          <p:nvPr>
            <p:ph type="body" idx="1"/>
          </p:nvPr>
        </p:nvSpPr>
        <p:spPr>
          <a:xfrm>
            <a:off x="533400" y="1600200"/>
            <a:ext cx="7953375" cy="4648200"/>
          </a:xfrm>
        </p:spPr>
        <p:txBody>
          <a:bodyPr/>
          <a:lstStyle/>
          <a:p>
            <a:pPr>
              <a:buFont typeface="Wingdings" charset="0"/>
              <a:buNone/>
            </a:pPr>
            <a:r>
              <a:rPr lang="en-US" i="1" dirty="0">
                <a:solidFill>
                  <a:srgbClr val="CC0000"/>
                </a:solidFill>
              </a:rPr>
              <a:t>Bellman-Ford equation (dynamic programming)</a:t>
            </a:r>
          </a:p>
          <a:p>
            <a:pPr>
              <a:buFont typeface="Wingdings" charset="0"/>
              <a:buNone/>
            </a:pPr>
            <a:endParaRPr lang="en-US" dirty="0"/>
          </a:p>
          <a:p>
            <a:pPr>
              <a:buFont typeface="Wingdings" charset="0"/>
              <a:buNone/>
            </a:pPr>
            <a:r>
              <a:rPr lang="en-US" dirty="0"/>
              <a:t>let</a:t>
            </a:r>
          </a:p>
          <a:p>
            <a:pPr>
              <a:buFont typeface="Wingdings" charset="0"/>
              <a:buNone/>
            </a:pPr>
            <a:r>
              <a:rPr lang="en-US" dirty="0"/>
              <a:t>   d</a:t>
            </a:r>
            <a:r>
              <a:rPr lang="en-US" baseline="-25000" dirty="0"/>
              <a:t>x</a:t>
            </a:r>
            <a:r>
              <a:rPr lang="en-US" dirty="0"/>
              <a:t>(y) := cost of least-cost path from x to y</a:t>
            </a:r>
          </a:p>
          <a:p>
            <a:pPr>
              <a:buFont typeface="Wingdings" charset="0"/>
              <a:buNone/>
            </a:pPr>
            <a:r>
              <a:rPr lang="en-US" dirty="0"/>
              <a:t>then</a:t>
            </a:r>
          </a:p>
          <a:p>
            <a:pPr>
              <a:buFont typeface="Wingdings" charset="0"/>
              <a:buNone/>
            </a:pPr>
            <a:r>
              <a:rPr lang="en-US" dirty="0">
                <a:solidFill>
                  <a:srgbClr val="CC0000"/>
                </a:solidFill>
              </a:rPr>
              <a:t>   </a:t>
            </a:r>
            <a:r>
              <a:rPr lang="en-US" sz="3200" dirty="0">
                <a:solidFill>
                  <a:srgbClr val="CC0000"/>
                </a:solidFill>
              </a:rPr>
              <a:t>d</a:t>
            </a:r>
            <a:r>
              <a:rPr lang="en-US" sz="3200" baseline="-25000" dirty="0">
                <a:solidFill>
                  <a:srgbClr val="CC0000"/>
                </a:solidFill>
              </a:rPr>
              <a:t>x</a:t>
            </a:r>
            <a:r>
              <a:rPr lang="en-US" sz="3200" dirty="0">
                <a:solidFill>
                  <a:srgbClr val="CC0000"/>
                </a:solidFill>
              </a:rPr>
              <a:t>(y) = </a:t>
            </a:r>
            <a:r>
              <a:rPr lang="en-US" sz="3200" i="1" dirty="0">
                <a:solidFill>
                  <a:srgbClr val="CC0000"/>
                </a:solidFill>
              </a:rPr>
              <a:t>min</a:t>
            </a:r>
            <a:r>
              <a:rPr lang="en-US" sz="3200" dirty="0">
                <a:solidFill>
                  <a:srgbClr val="CC0000"/>
                </a:solidFill>
              </a:rPr>
              <a:t> {c(</a:t>
            </a:r>
            <a:r>
              <a:rPr lang="en-US" sz="3200" dirty="0" err="1">
                <a:solidFill>
                  <a:srgbClr val="CC0000"/>
                </a:solidFill>
              </a:rPr>
              <a:t>x,v</a:t>
            </a:r>
            <a:r>
              <a:rPr lang="en-US" sz="3200" dirty="0">
                <a:solidFill>
                  <a:srgbClr val="CC0000"/>
                </a:solidFill>
              </a:rPr>
              <a:t>) + d</a:t>
            </a:r>
            <a:r>
              <a:rPr lang="en-US" sz="3200" baseline="-25000" dirty="0">
                <a:solidFill>
                  <a:srgbClr val="CC0000"/>
                </a:solidFill>
              </a:rPr>
              <a:t>v</a:t>
            </a:r>
            <a:r>
              <a:rPr lang="en-US" sz="3200" dirty="0">
                <a:solidFill>
                  <a:srgbClr val="CC0000"/>
                </a:solidFill>
              </a:rPr>
              <a:t>(y) }</a:t>
            </a:r>
          </a:p>
          <a:p>
            <a:pPr>
              <a:buFont typeface="Wingdings" charset="0"/>
              <a:buNone/>
            </a:pPr>
            <a:r>
              <a:rPr lang="en-US" sz="3200" dirty="0"/>
              <a:t>   </a:t>
            </a:r>
          </a:p>
          <a:p>
            <a:pPr>
              <a:buFont typeface="Wingdings" charset="0"/>
              <a:buNone/>
            </a:pPr>
            <a:endParaRPr lang="en-US" dirty="0"/>
          </a:p>
        </p:txBody>
      </p:sp>
      <p:sp>
        <p:nvSpPr>
          <p:cNvPr id="132102" name="Text Box 5"/>
          <p:cNvSpPr txBox="1">
            <a:spLocks noChangeArrowheads="1"/>
          </p:cNvSpPr>
          <p:nvPr/>
        </p:nvSpPr>
        <p:spPr bwMode="auto">
          <a:xfrm>
            <a:off x="2220913" y="4518625"/>
            <a:ext cx="2952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C0000"/>
                </a:solidFill>
                <a:latin typeface="Comic Sans MS" charset="0"/>
              </a:rPr>
              <a:t>v</a:t>
            </a:r>
          </a:p>
        </p:txBody>
      </p:sp>
      <p:sp>
        <p:nvSpPr>
          <p:cNvPr id="132103" name="Text Box 7"/>
          <p:cNvSpPr txBox="1">
            <a:spLocks noChangeArrowheads="1"/>
          </p:cNvSpPr>
          <p:nvPr/>
        </p:nvSpPr>
        <p:spPr bwMode="auto">
          <a:xfrm>
            <a:off x="3017838" y="5126038"/>
            <a:ext cx="24495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cost to neighbor v</a:t>
            </a:r>
          </a:p>
        </p:txBody>
      </p:sp>
      <p:sp>
        <p:nvSpPr>
          <p:cNvPr id="132104" name="Text Box 8"/>
          <p:cNvSpPr txBox="1">
            <a:spLocks noChangeArrowheads="1"/>
          </p:cNvSpPr>
          <p:nvPr/>
        </p:nvSpPr>
        <p:spPr bwMode="auto">
          <a:xfrm>
            <a:off x="2116138" y="5762625"/>
            <a:ext cx="44434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dirty="0">
                <a:latin typeface="+mn-lt"/>
              </a:rPr>
              <a:t>min</a:t>
            </a:r>
            <a:r>
              <a:rPr lang="en-US" dirty="0">
                <a:latin typeface="+mn-lt"/>
              </a:rPr>
              <a:t> taken over all neighbors v of x</a:t>
            </a:r>
          </a:p>
        </p:txBody>
      </p:sp>
      <p:sp>
        <p:nvSpPr>
          <p:cNvPr id="132105" name="Text Box 9"/>
          <p:cNvSpPr txBox="1">
            <a:spLocks noChangeArrowheads="1"/>
          </p:cNvSpPr>
          <p:nvPr/>
        </p:nvSpPr>
        <p:spPr bwMode="auto">
          <a:xfrm>
            <a:off x="4130675" y="4730750"/>
            <a:ext cx="47942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cost from neighbor v to destination y</a:t>
            </a:r>
          </a:p>
        </p:txBody>
      </p:sp>
      <p:sp>
        <p:nvSpPr>
          <p:cNvPr id="132106" name="Line 10"/>
          <p:cNvSpPr>
            <a:spLocks noChangeShapeType="1"/>
          </p:cNvSpPr>
          <p:nvPr/>
        </p:nvSpPr>
        <p:spPr bwMode="auto">
          <a:xfrm flipH="1">
            <a:off x="2363787" y="4885337"/>
            <a:ext cx="11277" cy="947138"/>
          </a:xfrm>
          <a:prstGeom prst="line">
            <a:avLst/>
          </a:prstGeom>
          <a:noFill/>
          <a:ln w="9525">
            <a:solidFill>
              <a:srgbClr val="CC00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32107" name="Line 11"/>
          <p:cNvSpPr>
            <a:spLocks noChangeShapeType="1"/>
          </p:cNvSpPr>
          <p:nvPr/>
        </p:nvSpPr>
        <p:spPr bwMode="auto">
          <a:xfrm flipH="1">
            <a:off x="3344863" y="4664076"/>
            <a:ext cx="15854" cy="587374"/>
          </a:xfrm>
          <a:prstGeom prst="line">
            <a:avLst/>
          </a:prstGeom>
          <a:noFill/>
          <a:ln w="9525">
            <a:solidFill>
              <a:srgbClr val="CC00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32108" name="Line 13"/>
          <p:cNvSpPr>
            <a:spLocks noChangeShapeType="1"/>
          </p:cNvSpPr>
          <p:nvPr/>
        </p:nvSpPr>
        <p:spPr bwMode="auto">
          <a:xfrm>
            <a:off x="4649788" y="4427538"/>
            <a:ext cx="0" cy="434975"/>
          </a:xfrm>
          <a:prstGeom prst="line">
            <a:avLst/>
          </a:prstGeom>
          <a:noFill/>
          <a:ln w="9525">
            <a:solidFill>
              <a:srgbClr val="CC0000"/>
            </a:solidFill>
            <a:round/>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 name="Slide Number Placeholder 2"/>
          <p:cNvSpPr>
            <a:spLocks noGrp="1"/>
          </p:cNvSpPr>
          <p:nvPr>
            <p:ph type="sldNum" sz="quarter" idx="12"/>
          </p:nvPr>
        </p:nvSpPr>
        <p:spPr/>
        <p:txBody>
          <a:bodyPr/>
          <a:lstStyle/>
          <a:p>
            <a:fld id="{F784D624-D040-2E47-A508-03D46FE35CB6}" type="slidenum">
              <a:rPr lang="en-US" smtClean="0"/>
              <a:t>55</a:t>
            </a:fld>
            <a:endParaRPr lang="en-US"/>
          </a:p>
        </p:txBody>
      </p:sp>
    </p:spTree>
    <p:extLst>
      <p:ext uri="{BB962C8B-B14F-4D97-AF65-F5344CB8AC3E}">
        <p14:creationId xmlns:p14="http://schemas.microsoft.com/office/powerpoint/2010/main" val="2506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1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210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1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10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210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21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210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2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p:bldP spid="132103" grpId="0"/>
      <p:bldP spid="132104" grpId="0"/>
      <p:bldP spid="132105" grpId="0"/>
      <p:bldP spid="132106" grpId="0" animBg="1"/>
      <p:bldP spid="132107" grpId="0" animBg="1"/>
      <p:bldP spid="13210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7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38" y="839788"/>
            <a:ext cx="5027612"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9" name="Rectangle 2"/>
          <p:cNvSpPr>
            <a:spLocks noGrp="1" noChangeArrowheads="1"/>
          </p:cNvSpPr>
          <p:nvPr>
            <p:ph type="title"/>
          </p:nvPr>
        </p:nvSpPr>
        <p:spPr>
          <a:xfrm>
            <a:off x="533400" y="174625"/>
            <a:ext cx="7772400" cy="874713"/>
          </a:xfrm>
        </p:spPr>
        <p:txBody>
          <a:bodyPr/>
          <a:lstStyle/>
          <a:p>
            <a:pPr>
              <a:defRPr/>
            </a:pPr>
            <a:r>
              <a:rPr lang="en-US">
                <a:cs typeface="+mj-cs"/>
              </a:rPr>
              <a:t>Bellman-Ford example </a:t>
            </a:r>
          </a:p>
        </p:txBody>
      </p:sp>
      <p:grpSp>
        <p:nvGrpSpPr>
          <p:cNvPr id="133125" name="Group 3"/>
          <p:cNvGrpSpPr>
            <a:grpSpLocks/>
          </p:cNvGrpSpPr>
          <p:nvPr/>
        </p:nvGrpSpPr>
        <p:grpSpPr bwMode="auto">
          <a:xfrm>
            <a:off x="276225" y="1470025"/>
            <a:ext cx="3571875" cy="2236788"/>
            <a:chOff x="3162" y="1071"/>
            <a:chExt cx="2250" cy="1409"/>
          </a:xfrm>
        </p:grpSpPr>
        <p:sp>
          <p:nvSpPr>
            <p:cNvPr id="133130" name="Freeform 4"/>
            <p:cNvSpPr>
              <a:spLocks/>
            </p:cNvSpPr>
            <p:nvPr/>
          </p:nvSpPr>
          <p:spPr bwMode="auto">
            <a:xfrm>
              <a:off x="3162" y="1071"/>
              <a:ext cx="2250" cy="1409"/>
            </a:xfrm>
            <a:custGeom>
              <a:avLst/>
              <a:gdLst>
                <a:gd name="T0" fmla="*/ 0 w 2250"/>
                <a:gd name="T1" fmla="*/ 624 h 1409"/>
                <a:gd name="T2" fmla="*/ 219 w 2250"/>
                <a:gd name="T3" fmla="*/ 321 h 1409"/>
                <a:gd name="T4" fmla="*/ 529 w 2250"/>
                <a:gd name="T5" fmla="*/ 35 h 1409"/>
                <a:gd name="T6" fmla="*/ 1551 w 2250"/>
                <a:gd name="T7" fmla="*/ 111 h 1409"/>
                <a:gd name="T8" fmla="*/ 1968 w 2250"/>
                <a:gd name="T9" fmla="*/ 483 h 1409"/>
                <a:gd name="T10" fmla="*/ 2199 w 2250"/>
                <a:gd name="T11" fmla="*/ 906 h 1409"/>
                <a:gd name="T12" fmla="*/ 1659 w 2250"/>
                <a:gd name="T13" fmla="*/ 1314 h 1409"/>
                <a:gd name="T14" fmla="*/ 993 w 2250"/>
                <a:gd name="T15" fmla="*/ 1386 h 1409"/>
                <a:gd name="T16" fmla="*/ 465 w 2250"/>
                <a:gd name="T17" fmla="*/ 1356 h 1409"/>
                <a:gd name="T18" fmla="*/ 102 w 2250"/>
                <a:gd name="T19" fmla="*/ 1068 h 1409"/>
                <a:gd name="T20" fmla="*/ 0 w 2250"/>
                <a:gd name="T21" fmla="*/ 624 h 14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50"/>
                <a:gd name="T34" fmla="*/ 0 h 1409"/>
                <a:gd name="T35" fmla="*/ 2250 w 2250"/>
                <a:gd name="T36" fmla="*/ 1409 h 140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50" h="1409">
                  <a:moveTo>
                    <a:pt x="0" y="624"/>
                  </a:moveTo>
                  <a:cubicBezTo>
                    <a:pt x="5" y="506"/>
                    <a:pt x="131" y="419"/>
                    <a:pt x="219" y="321"/>
                  </a:cubicBezTo>
                  <a:cubicBezTo>
                    <a:pt x="307" y="223"/>
                    <a:pt x="307" y="70"/>
                    <a:pt x="529" y="35"/>
                  </a:cubicBezTo>
                  <a:cubicBezTo>
                    <a:pt x="751" y="0"/>
                    <a:pt x="1311" y="36"/>
                    <a:pt x="1551" y="111"/>
                  </a:cubicBezTo>
                  <a:cubicBezTo>
                    <a:pt x="1791" y="186"/>
                    <a:pt x="1860" y="351"/>
                    <a:pt x="1968" y="483"/>
                  </a:cubicBezTo>
                  <a:cubicBezTo>
                    <a:pt x="2076" y="615"/>
                    <a:pt x="2250" y="767"/>
                    <a:pt x="2199" y="906"/>
                  </a:cubicBezTo>
                  <a:cubicBezTo>
                    <a:pt x="2148" y="1045"/>
                    <a:pt x="1860" y="1234"/>
                    <a:pt x="1659" y="1314"/>
                  </a:cubicBezTo>
                  <a:cubicBezTo>
                    <a:pt x="1458" y="1394"/>
                    <a:pt x="1192" y="1379"/>
                    <a:pt x="993" y="1386"/>
                  </a:cubicBezTo>
                  <a:cubicBezTo>
                    <a:pt x="794" y="1393"/>
                    <a:pt x="613" y="1409"/>
                    <a:pt x="465" y="1356"/>
                  </a:cubicBezTo>
                  <a:cubicBezTo>
                    <a:pt x="317" y="1303"/>
                    <a:pt x="180" y="1190"/>
                    <a:pt x="102" y="1068"/>
                  </a:cubicBezTo>
                  <a:cubicBezTo>
                    <a:pt x="24" y="946"/>
                    <a:pt x="21" y="716"/>
                    <a:pt x="0" y="624"/>
                  </a:cubicBez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3131" name="Freeform 5"/>
            <p:cNvSpPr>
              <a:spLocks/>
            </p:cNvSpPr>
            <p:nvPr/>
          </p:nvSpPr>
          <p:spPr bwMode="auto">
            <a:xfrm>
              <a:off x="3498" y="1620"/>
              <a:ext cx="342" cy="186"/>
            </a:xfrm>
            <a:custGeom>
              <a:avLst/>
              <a:gdLst>
                <a:gd name="T0" fmla="*/ 0 w 342"/>
                <a:gd name="T1" fmla="*/ 186 h 186"/>
                <a:gd name="T2" fmla="*/ 342 w 342"/>
                <a:gd name="T3" fmla="*/ 0 h 186"/>
                <a:gd name="T4" fmla="*/ 0 60000 65536"/>
                <a:gd name="T5" fmla="*/ 0 60000 65536"/>
                <a:gd name="T6" fmla="*/ 0 w 342"/>
                <a:gd name="T7" fmla="*/ 0 h 186"/>
                <a:gd name="T8" fmla="*/ 342 w 342"/>
                <a:gd name="T9" fmla="*/ 186 h 186"/>
              </a:gdLst>
              <a:ahLst/>
              <a:cxnLst>
                <a:cxn ang="T4">
                  <a:pos x="T0" y="T1"/>
                </a:cxn>
                <a:cxn ang="T5">
                  <a:pos x="T2" y="T3"/>
                </a:cxn>
              </a:cxnLst>
              <a:rect l="T6" t="T7" r="T8" b="T9"/>
              <a:pathLst>
                <a:path w="342" h="186">
                  <a:moveTo>
                    <a:pt x="0" y="186"/>
                  </a:moveTo>
                  <a:lnTo>
                    <a:pt x="342"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32" name="Oval 6"/>
            <p:cNvSpPr>
              <a:spLocks noChangeArrowheads="1"/>
            </p:cNvSpPr>
            <p:nvPr/>
          </p:nvSpPr>
          <p:spPr bwMode="auto">
            <a:xfrm>
              <a:off x="3238" y="1862"/>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33" name="Line 7"/>
            <p:cNvSpPr>
              <a:spLocks noChangeShapeType="1"/>
            </p:cNvSpPr>
            <p:nvPr/>
          </p:nvSpPr>
          <p:spPr bwMode="auto">
            <a:xfrm>
              <a:off x="3238"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4" name="Line 8"/>
            <p:cNvSpPr>
              <a:spLocks noChangeShapeType="1"/>
            </p:cNvSpPr>
            <p:nvPr/>
          </p:nvSpPr>
          <p:spPr bwMode="auto">
            <a:xfrm>
              <a:off x="3551" y="1855"/>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5" name="Rectangle 9"/>
            <p:cNvSpPr>
              <a:spLocks noChangeArrowheads="1"/>
            </p:cNvSpPr>
            <p:nvPr/>
          </p:nvSpPr>
          <p:spPr bwMode="auto">
            <a:xfrm>
              <a:off x="3238" y="1855"/>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33136" name="Oval 10"/>
            <p:cNvSpPr>
              <a:spLocks noChangeArrowheads="1"/>
            </p:cNvSpPr>
            <p:nvPr/>
          </p:nvSpPr>
          <p:spPr bwMode="auto">
            <a:xfrm>
              <a:off x="3235" y="1796"/>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37" name="Oval 11"/>
            <p:cNvSpPr>
              <a:spLocks noChangeArrowheads="1"/>
            </p:cNvSpPr>
            <p:nvPr/>
          </p:nvSpPr>
          <p:spPr bwMode="auto">
            <a:xfrm>
              <a:off x="3712" y="224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38" name="Line 12"/>
            <p:cNvSpPr>
              <a:spLocks noChangeShapeType="1"/>
            </p:cNvSpPr>
            <p:nvPr/>
          </p:nvSpPr>
          <p:spPr bwMode="auto">
            <a:xfrm>
              <a:off x="3712"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39" name="Line 13"/>
            <p:cNvSpPr>
              <a:spLocks noChangeShapeType="1"/>
            </p:cNvSpPr>
            <p:nvPr/>
          </p:nvSpPr>
          <p:spPr bwMode="auto">
            <a:xfrm>
              <a:off x="4025" y="224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40" name="Rectangle 14"/>
            <p:cNvSpPr>
              <a:spLocks noChangeArrowheads="1"/>
            </p:cNvSpPr>
            <p:nvPr/>
          </p:nvSpPr>
          <p:spPr bwMode="auto">
            <a:xfrm>
              <a:off x="3712" y="224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33141" name="Oval 15"/>
            <p:cNvSpPr>
              <a:spLocks noChangeArrowheads="1"/>
            </p:cNvSpPr>
            <p:nvPr/>
          </p:nvSpPr>
          <p:spPr bwMode="auto">
            <a:xfrm>
              <a:off x="3709" y="218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42" name="Oval 16"/>
            <p:cNvSpPr>
              <a:spLocks noChangeArrowheads="1"/>
            </p:cNvSpPr>
            <p:nvPr/>
          </p:nvSpPr>
          <p:spPr bwMode="auto">
            <a:xfrm>
              <a:off x="3708" y="1559"/>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43" name="Line 17"/>
            <p:cNvSpPr>
              <a:spLocks noChangeShapeType="1"/>
            </p:cNvSpPr>
            <p:nvPr/>
          </p:nvSpPr>
          <p:spPr bwMode="auto">
            <a:xfrm>
              <a:off x="3708"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44" name="Line 18"/>
            <p:cNvSpPr>
              <a:spLocks noChangeShapeType="1"/>
            </p:cNvSpPr>
            <p:nvPr/>
          </p:nvSpPr>
          <p:spPr bwMode="auto">
            <a:xfrm>
              <a:off x="4021" y="1552"/>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45" name="Rectangle 19"/>
            <p:cNvSpPr>
              <a:spLocks noChangeArrowheads="1"/>
            </p:cNvSpPr>
            <p:nvPr/>
          </p:nvSpPr>
          <p:spPr bwMode="auto">
            <a:xfrm>
              <a:off x="3708" y="1552"/>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33146" name="Oval 20"/>
            <p:cNvSpPr>
              <a:spLocks noChangeArrowheads="1"/>
            </p:cNvSpPr>
            <p:nvPr/>
          </p:nvSpPr>
          <p:spPr bwMode="auto">
            <a:xfrm>
              <a:off x="3705" y="1493"/>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47" name="Oval 21"/>
            <p:cNvSpPr>
              <a:spLocks noChangeArrowheads="1"/>
            </p:cNvSpPr>
            <p:nvPr/>
          </p:nvSpPr>
          <p:spPr bwMode="auto">
            <a:xfrm>
              <a:off x="4391" y="1555"/>
              <a:ext cx="312"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48" name="Line 22"/>
            <p:cNvSpPr>
              <a:spLocks noChangeShapeType="1"/>
            </p:cNvSpPr>
            <p:nvPr/>
          </p:nvSpPr>
          <p:spPr bwMode="auto">
            <a:xfrm>
              <a:off x="4391"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49" name="Line 23"/>
            <p:cNvSpPr>
              <a:spLocks noChangeShapeType="1"/>
            </p:cNvSpPr>
            <p:nvPr/>
          </p:nvSpPr>
          <p:spPr bwMode="auto">
            <a:xfrm>
              <a:off x="4703" y="154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0" name="Rectangle 24"/>
            <p:cNvSpPr>
              <a:spLocks noChangeArrowheads="1"/>
            </p:cNvSpPr>
            <p:nvPr/>
          </p:nvSpPr>
          <p:spPr bwMode="auto">
            <a:xfrm>
              <a:off x="4391" y="1548"/>
              <a:ext cx="309"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33151" name="Oval 25"/>
            <p:cNvSpPr>
              <a:spLocks noChangeArrowheads="1"/>
            </p:cNvSpPr>
            <p:nvPr/>
          </p:nvSpPr>
          <p:spPr bwMode="auto">
            <a:xfrm>
              <a:off x="4394" y="1492"/>
              <a:ext cx="312"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52" name="Oval 26"/>
            <p:cNvSpPr>
              <a:spLocks noChangeArrowheads="1"/>
            </p:cNvSpPr>
            <p:nvPr/>
          </p:nvSpPr>
          <p:spPr bwMode="auto">
            <a:xfrm>
              <a:off x="4401" y="2246"/>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53" name="Line 27"/>
            <p:cNvSpPr>
              <a:spLocks noChangeShapeType="1"/>
            </p:cNvSpPr>
            <p:nvPr/>
          </p:nvSpPr>
          <p:spPr bwMode="auto">
            <a:xfrm>
              <a:off x="4401"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4" name="Line 28"/>
            <p:cNvSpPr>
              <a:spLocks noChangeShapeType="1"/>
            </p:cNvSpPr>
            <p:nvPr/>
          </p:nvSpPr>
          <p:spPr bwMode="auto">
            <a:xfrm>
              <a:off x="4714" y="2239"/>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5" name="Rectangle 29"/>
            <p:cNvSpPr>
              <a:spLocks noChangeArrowheads="1"/>
            </p:cNvSpPr>
            <p:nvPr/>
          </p:nvSpPr>
          <p:spPr bwMode="auto">
            <a:xfrm>
              <a:off x="4401" y="2239"/>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33156" name="Oval 30"/>
            <p:cNvSpPr>
              <a:spLocks noChangeArrowheads="1"/>
            </p:cNvSpPr>
            <p:nvPr/>
          </p:nvSpPr>
          <p:spPr bwMode="auto">
            <a:xfrm>
              <a:off x="4398" y="2180"/>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57" name="Oval 31"/>
            <p:cNvSpPr>
              <a:spLocks noChangeArrowheads="1"/>
            </p:cNvSpPr>
            <p:nvPr/>
          </p:nvSpPr>
          <p:spPr bwMode="auto">
            <a:xfrm>
              <a:off x="4966" y="1905"/>
              <a:ext cx="313" cy="81"/>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58" name="Line 32"/>
            <p:cNvSpPr>
              <a:spLocks noChangeShapeType="1"/>
            </p:cNvSpPr>
            <p:nvPr/>
          </p:nvSpPr>
          <p:spPr bwMode="auto">
            <a:xfrm>
              <a:off x="4966"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59" name="Line 33"/>
            <p:cNvSpPr>
              <a:spLocks noChangeShapeType="1"/>
            </p:cNvSpPr>
            <p:nvPr/>
          </p:nvSpPr>
          <p:spPr bwMode="auto">
            <a:xfrm>
              <a:off x="5279" y="1898"/>
              <a:ext cx="0" cy="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160" name="Rectangle 34"/>
            <p:cNvSpPr>
              <a:spLocks noChangeArrowheads="1"/>
            </p:cNvSpPr>
            <p:nvPr/>
          </p:nvSpPr>
          <p:spPr bwMode="auto">
            <a:xfrm>
              <a:off x="4966" y="1898"/>
              <a:ext cx="310" cy="4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p>
          </p:txBody>
        </p:sp>
        <p:sp>
          <p:nvSpPr>
            <p:cNvPr id="133161" name="Oval 35"/>
            <p:cNvSpPr>
              <a:spLocks noChangeArrowheads="1"/>
            </p:cNvSpPr>
            <p:nvPr/>
          </p:nvSpPr>
          <p:spPr bwMode="auto">
            <a:xfrm>
              <a:off x="4963" y="1839"/>
              <a:ext cx="313" cy="95"/>
            </a:xfrm>
            <a:prstGeom prst="ellipse">
              <a:avLst/>
            </a:prstGeom>
            <a:solidFill>
              <a:schemeClr val="hlink"/>
            </a:solidFill>
            <a:ln w="12700">
              <a:solidFill>
                <a:schemeClr val="tx1"/>
              </a:solidFill>
              <a:round/>
              <a:headEnd/>
              <a:tailEnd/>
            </a:ln>
          </p:spPr>
          <p:txBody>
            <a:bodyPr wrap="none" anchor="ctr"/>
            <a:lstStyle/>
            <a:p>
              <a:endParaRPr lang="en-US"/>
            </a:p>
          </p:txBody>
        </p:sp>
        <p:sp>
          <p:nvSpPr>
            <p:cNvPr id="133162" name="Freeform 36"/>
            <p:cNvSpPr>
              <a:spLocks/>
            </p:cNvSpPr>
            <p:nvPr/>
          </p:nvSpPr>
          <p:spPr bwMode="auto">
            <a:xfrm>
              <a:off x="4557" y="1647"/>
              <a:ext cx="1" cy="522"/>
            </a:xfrm>
            <a:custGeom>
              <a:avLst/>
              <a:gdLst>
                <a:gd name="T0" fmla="*/ 0 w 1"/>
                <a:gd name="T1" fmla="*/ 0 h 522"/>
                <a:gd name="T2" fmla="*/ 0 w 1"/>
                <a:gd name="T3" fmla="*/ 522 h 522"/>
                <a:gd name="T4" fmla="*/ 0 60000 65536"/>
                <a:gd name="T5" fmla="*/ 0 60000 65536"/>
                <a:gd name="T6" fmla="*/ 0 w 1"/>
                <a:gd name="T7" fmla="*/ 0 h 522"/>
                <a:gd name="T8" fmla="*/ 1 w 1"/>
                <a:gd name="T9" fmla="*/ 522 h 522"/>
              </a:gdLst>
              <a:ahLst/>
              <a:cxnLst>
                <a:cxn ang="T4">
                  <a:pos x="T0" y="T1"/>
                </a:cxn>
                <a:cxn ang="T5">
                  <a:pos x="T2" y="T3"/>
                </a:cxn>
              </a:cxnLst>
              <a:rect l="T6" t="T7" r="T8" b="T9"/>
              <a:pathLst>
                <a:path w="1" h="522">
                  <a:moveTo>
                    <a:pt x="0" y="0"/>
                  </a:moveTo>
                  <a:lnTo>
                    <a:pt x="0" y="522"/>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3" name="Freeform 37"/>
            <p:cNvSpPr>
              <a:spLocks/>
            </p:cNvSpPr>
            <p:nvPr/>
          </p:nvSpPr>
          <p:spPr bwMode="auto">
            <a:xfrm>
              <a:off x="3864" y="1653"/>
              <a:ext cx="1" cy="537"/>
            </a:xfrm>
            <a:custGeom>
              <a:avLst/>
              <a:gdLst>
                <a:gd name="T0" fmla="*/ 0 w 1"/>
                <a:gd name="T1" fmla="*/ 0 h 537"/>
                <a:gd name="T2" fmla="*/ 0 w 1"/>
                <a:gd name="T3" fmla="*/ 537 h 537"/>
                <a:gd name="T4" fmla="*/ 0 60000 65536"/>
                <a:gd name="T5" fmla="*/ 0 60000 65536"/>
                <a:gd name="T6" fmla="*/ 0 w 1"/>
                <a:gd name="T7" fmla="*/ 0 h 537"/>
                <a:gd name="T8" fmla="*/ 1 w 1"/>
                <a:gd name="T9" fmla="*/ 537 h 537"/>
              </a:gdLst>
              <a:ahLst/>
              <a:cxnLst>
                <a:cxn ang="T4">
                  <a:pos x="T0" y="T1"/>
                </a:cxn>
                <a:cxn ang="T5">
                  <a:pos x="T2" y="T3"/>
                </a:cxn>
              </a:cxnLst>
              <a:rect l="T6" t="T7" r="T8" b="T9"/>
              <a:pathLst>
                <a:path w="1" h="537">
                  <a:moveTo>
                    <a:pt x="0" y="0"/>
                  </a:moveTo>
                  <a:lnTo>
                    <a:pt x="0" y="537"/>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4" name="Freeform 38"/>
            <p:cNvSpPr>
              <a:spLocks/>
            </p:cNvSpPr>
            <p:nvPr/>
          </p:nvSpPr>
          <p:spPr bwMode="auto">
            <a:xfrm>
              <a:off x="4029" y="1638"/>
              <a:ext cx="504" cy="600"/>
            </a:xfrm>
            <a:custGeom>
              <a:avLst/>
              <a:gdLst>
                <a:gd name="T0" fmla="*/ 0 w 378"/>
                <a:gd name="T1" fmla="*/ 11993521 h 174"/>
                <a:gd name="T2" fmla="*/ 5035 w 378"/>
                <a:gd name="T3" fmla="*/ 0 h 174"/>
                <a:gd name="T4" fmla="*/ 0 60000 65536"/>
                <a:gd name="T5" fmla="*/ 0 60000 65536"/>
                <a:gd name="T6" fmla="*/ 0 w 378"/>
                <a:gd name="T7" fmla="*/ 0 h 174"/>
                <a:gd name="T8" fmla="*/ 378 w 378"/>
                <a:gd name="T9" fmla="*/ 174 h 174"/>
              </a:gdLst>
              <a:ahLst/>
              <a:cxnLst>
                <a:cxn ang="T4">
                  <a:pos x="T0" y="T1"/>
                </a:cxn>
                <a:cxn ang="T5">
                  <a:pos x="T2" y="T3"/>
                </a:cxn>
              </a:cxnLst>
              <a:rect l="T6" t="T7" r="T8" b="T9"/>
              <a:pathLst>
                <a:path w="378" h="174">
                  <a:moveTo>
                    <a:pt x="0" y="174"/>
                  </a:moveTo>
                  <a:lnTo>
                    <a:pt x="378"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5" name="Freeform 39"/>
            <p:cNvSpPr>
              <a:spLocks/>
            </p:cNvSpPr>
            <p:nvPr/>
          </p:nvSpPr>
          <p:spPr bwMode="auto">
            <a:xfrm>
              <a:off x="4716" y="1986"/>
              <a:ext cx="366" cy="270"/>
            </a:xfrm>
            <a:custGeom>
              <a:avLst/>
              <a:gdLst>
                <a:gd name="T0" fmla="*/ 0 w 366"/>
                <a:gd name="T1" fmla="*/ 270 h 270"/>
                <a:gd name="T2" fmla="*/ 366 w 366"/>
                <a:gd name="T3" fmla="*/ 0 h 270"/>
                <a:gd name="T4" fmla="*/ 0 60000 65536"/>
                <a:gd name="T5" fmla="*/ 0 60000 65536"/>
                <a:gd name="T6" fmla="*/ 0 w 366"/>
                <a:gd name="T7" fmla="*/ 0 h 270"/>
                <a:gd name="T8" fmla="*/ 366 w 366"/>
                <a:gd name="T9" fmla="*/ 270 h 270"/>
              </a:gdLst>
              <a:ahLst/>
              <a:cxnLst>
                <a:cxn ang="T4">
                  <a:pos x="T0" y="T1"/>
                </a:cxn>
                <a:cxn ang="T5">
                  <a:pos x="T2" y="T3"/>
                </a:cxn>
              </a:cxnLst>
              <a:rect l="T6" t="T7" r="T8" b="T9"/>
              <a:pathLst>
                <a:path w="366" h="270">
                  <a:moveTo>
                    <a:pt x="0" y="270"/>
                  </a:moveTo>
                  <a:lnTo>
                    <a:pt x="366"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6" name="Freeform 40"/>
            <p:cNvSpPr>
              <a:spLocks/>
            </p:cNvSpPr>
            <p:nvPr/>
          </p:nvSpPr>
          <p:spPr bwMode="auto">
            <a:xfrm>
              <a:off x="4035" y="226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7" name="Freeform 41"/>
            <p:cNvSpPr>
              <a:spLocks/>
            </p:cNvSpPr>
            <p:nvPr/>
          </p:nvSpPr>
          <p:spPr bwMode="auto">
            <a:xfrm>
              <a:off x="3444" y="1944"/>
              <a:ext cx="276" cy="264"/>
            </a:xfrm>
            <a:custGeom>
              <a:avLst/>
              <a:gdLst>
                <a:gd name="T0" fmla="*/ 276 w 276"/>
                <a:gd name="T1" fmla="*/ 264 h 264"/>
                <a:gd name="T2" fmla="*/ 0 w 276"/>
                <a:gd name="T3" fmla="*/ 0 h 264"/>
                <a:gd name="T4" fmla="*/ 0 60000 65536"/>
                <a:gd name="T5" fmla="*/ 0 60000 65536"/>
                <a:gd name="T6" fmla="*/ 0 w 276"/>
                <a:gd name="T7" fmla="*/ 0 h 264"/>
                <a:gd name="T8" fmla="*/ 276 w 276"/>
                <a:gd name="T9" fmla="*/ 264 h 264"/>
              </a:gdLst>
              <a:ahLst/>
              <a:cxnLst>
                <a:cxn ang="T4">
                  <a:pos x="T0" y="T1"/>
                </a:cxn>
                <a:cxn ang="T5">
                  <a:pos x="T2" y="T3"/>
                </a:cxn>
              </a:cxnLst>
              <a:rect l="T6" t="T7" r="T8" b="T9"/>
              <a:pathLst>
                <a:path w="276" h="264">
                  <a:moveTo>
                    <a:pt x="276" y="264"/>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8" name="Freeform 42"/>
            <p:cNvSpPr>
              <a:spLocks/>
            </p:cNvSpPr>
            <p:nvPr/>
          </p:nvSpPr>
          <p:spPr bwMode="auto">
            <a:xfrm>
              <a:off x="4029" y="1578"/>
              <a:ext cx="366" cy="1"/>
            </a:xfrm>
            <a:custGeom>
              <a:avLst/>
              <a:gdLst>
                <a:gd name="T0" fmla="*/ 366 w 366"/>
                <a:gd name="T1" fmla="*/ 0 h 1"/>
                <a:gd name="T2" fmla="*/ 0 w 366"/>
                <a:gd name="T3" fmla="*/ 0 h 1"/>
                <a:gd name="T4" fmla="*/ 0 60000 65536"/>
                <a:gd name="T5" fmla="*/ 0 60000 65536"/>
                <a:gd name="T6" fmla="*/ 0 w 366"/>
                <a:gd name="T7" fmla="*/ 0 h 1"/>
                <a:gd name="T8" fmla="*/ 366 w 366"/>
                <a:gd name="T9" fmla="*/ 1 h 1"/>
              </a:gdLst>
              <a:ahLst/>
              <a:cxnLst>
                <a:cxn ang="T4">
                  <a:pos x="T0" y="T1"/>
                </a:cxn>
                <a:cxn ang="T5">
                  <a:pos x="T2" y="T3"/>
                </a:cxn>
              </a:cxnLst>
              <a:rect l="T6" t="T7" r="T8" b="T9"/>
              <a:pathLst>
                <a:path w="366" h="1">
                  <a:moveTo>
                    <a:pt x="366" y="0"/>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69" name="Freeform 43"/>
            <p:cNvSpPr>
              <a:spLocks/>
            </p:cNvSpPr>
            <p:nvPr/>
          </p:nvSpPr>
          <p:spPr bwMode="auto">
            <a:xfrm>
              <a:off x="4704" y="1575"/>
              <a:ext cx="396" cy="267"/>
            </a:xfrm>
            <a:custGeom>
              <a:avLst/>
              <a:gdLst>
                <a:gd name="T0" fmla="*/ 396 w 396"/>
                <a:gd name="T1" fmla="*/ 267 h 267"/>
                <a:gd name="T2" fmla="*/ 0 w 396"/>
                <a:gd name="T3" fmla="*/ 0 h 267"/>
                <a:gd name="T4" fmla="*/ 0 60000 65536"/>
                <a:gd name="T5" fmla="*/ 0 60000 65536"/>
                <a:gd name="T6" fmla="*/ 0 w 396"/>
                <a:gd name="T7" fmla="*/ 0 h 267"/>
                <a:gd name="T8" fmla="*/ 396 w 396"/>
                <a:gd name="T9" fmla="*/ 267 h 267"/>
              </a:gdLst>
              <a:ahLst/>
              <a:cxnLst>
                <a:cxn ang="T4">
                  <a:pos x="T0" y="T1"/>
                </a:cxn>
                <a:cxn ang="T5">
                  <a:pos x="T2" y="T3"/>
                </a:cxn>
              </a:cxnLst>
              <a:rect l="T6" t="T7" r="T8" b="T9"/>
              <a:pathLst>
                <a:path w="396" h="267">
                  <a:moveTo>
                    <a:pt x="396" y="267"/>
                  </a:moveTo>
                  <a:lnTo>
                    <a:pt x="0" y="0"/>
                  </a:ln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3170" name="Freeform 44"/>
            <p:cNvSpPr>
              <a:spLocks/>
            </p:cNvSpPr>
            <p:nvPr/>
          </p:nvSpPr>
          <p:spPr bwMode="auto">
            <a:xfrm>
              <a:off x="3387" y="1146"/>
              <a:ext cx="1110" cy="645"/>
            </a:xfrm>
            <a:custGeom>
              <a:avLst/>
              <a:gdLst>
                <a:gd name="T0" fmla="*/ 1110 w 1110"/>
                <a:gd name="T1" fmla="*/ 342 h 645"/>
                <a:gd name="T2" fmla="*/ 0 w 1110"/>
                <a:gd name="T3" fmla="*/ 645 h 645"/>
                <a:gd name="T4" fmla="*/ 0 60000 65536"/>
                <a:gd name="T5" fmla="*/ 0 60000 65536"/>
                <a:gd name="T6" fmla="*/ 0 w 1110"/>
                <a:gd name="T7" fmla="*/ 0 h 645"/>
                <a:gd name="T8" fmla="*/ 1110 w 1110"/>
                <a:gd name="T9" fmla="*/ 645 h 645"/>
              </a:gdLst>
              <a:ahLst/>
              <a:cxnLst>
                <a:cxn ang="T4">
                  <a:pos x="T0" y="T1"/>
                </a:cxn>
                <a:cxn ang="T5">
                  <a:pos x="T2" y="T3"/>
                </a:cxn>
              </a:cxnLst>
              <a:rect l="T6" t="T7" r="T8" b="T9"/>
              <a:pathLst>
                <a:path w="1110" h="645">
                  <a:moveTo>
                    <a:pt x="1110" y="342"/>
                  </a:moveTo>
                  <a:cubicBezTo>
                    <a:pt x="1104" y="0"/>
                    <a:pt x="21" y="63"/>
                    <a:pt x="0" y="645"/>
                  </a:cubicBezTo>
                </a:path>
              </a:pathLst>
            </a:cu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33171" name="Group 45"/>
            <p:cNvGrpSpPr>
              <a:grpSpLocks/>
            </p:cNvGrpSpPr>
            <p:nvPr/>
          </p:nvGrpSpPr>
          <p:grpSpPr bwMode="auto">
            <a:xfrm>
              <a:off x="3287" y="1744"/>
              <a:ext cx="205" cy="250"/>
              <a:chOff x="2954" y="2425"/>
              <a:chExt cx="208" cy="250"/>
            </a:xfrm>
          </p:grpSpPr>
          <p:sp>
            <p:nvSpPr>
              <p:cNvPr id="133197" name="Rectangle 4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198" name="Text Box 47"/>
              <p:cNvSpPr txBox="1">
                <a:spLocks noChangeArrowheads="1"/>
              </p:cNvSpPr>
              <p:nvPr/>
            </p:nvSpPr>
            <p:spPr bwMode="auto">
              <a:xfrm>
                <a:off x="2954" y="2425"/>
                <a:ext cx="2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u</a:t>
                </a:r>
                <a:endParaRPr lang="en-US"/>
              </a:p>
            </p:txBody>
          </p:sp>
        </p:grpSp>
        <p:grpSp>
          <p:nvGrpSpPr>
            <p:cNvPr id="133172" name="Group 48"/>
            <p:cNvGrpSpPr>
              <a:grpSpLocks/>
            </p:cNvGrpSpPr>
            <p:nvPr/>
          </p:nvGrpSpPr>
          <p:grpSpPr bwMode="auto">
            <a:xfrm>
              <a:off x="4461" y="2128"/>
              <a:ext cx="196" cy="250"/>
              <a:chOff x="2958" y="2425"/>
              <a:chExt cx="199" cy="250"/>
            </a:xfrm>
          </p:grpSpPr>
          <p:sp>
            <p:nvSpPr>
              <p:cNvPr id="133195" name="Rectangle 49"/>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196" name="Text Box 50"/>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y</a:t>
                </a:r>
                <a:endParaRPr lang="en-US"/>
              </a:p>
            </p:txBody>
          </p:sp>
        </p:grpSp>
        <p:grpSp>
          <p:nvGrpSpPr>
            <p:cNvPr id="133173" name="Group 51"/>
            <p:cNvGrpSpPr>
              <a:grpSpLocks/>
            </p:cNvGrpSpPr>
            <p:nvPr/>
          </p:nvGrpSpPr>
          <p:grpSpPr bwMode="auto">
            <a:xfrm>
              <a:off x="3772" y="2095"/>
              <a:ext cx="212" cy="288"/>
              <a:chOff x="2951" y="2395"/>
              <a:chExt cx="213" cy="288"/>
            </a:xfrm>
          </p:grpSpPr>
          <p:sp>
            <p:nvSpPr>
              <p:cNvPr id="133193" name="Rectangle 52"/>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194" name="Text Box 53"/>
              <p:cNvSpPr txBox="1">
                <a:spLocks noChangeArrowheads="1"/>
              </p:cNvSpPr>
              <p:nvPr/>
            </p:nvSpPr>
            <p:spPr bwMode="auto">
              <a:xfrm>
                <a:off x="2951" y="2395"/>
                <a:ext cx="213"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x</a:t>
                </a:r>
              </a:p>
            </p:txBody>
          </p:sp>
        </p:grpSp>
        <p:grpSp>
          <p:nvGrpSpPr>
            <p:cNvPr id="133174" name="Group 54"/>
            <p:cNvGrpSpPr>
              <a:grpSpLocks/>
            </p:cNvGrpSpPr>
            <p:nvPr/>
          </p:nvGrpSpPr>
          <p:grpSpPr bwMode="auto">
            <a:xfrm>
              <a:off x="4438" y="1438"/>
              <a:ext cx="232" cy="250"/>
              <a:chOff x="2941" y="2425"/>
              <a:chExt cx="235" cy="250"/>
            </a:xfrm>
          </p:grpSpPr>
          <p:sp>
            <p:nvSpPr>
              <p:cNvPr id="133191" name="Rectangle 55"/>
              <p:cNvSpPr>
                <a:spLocks noChangeArrowheads="1"/>
              </p:cNvSpPr>
              <p:nvPr/>
            </p:nvSpPr>
            <p:spPr bwMode="auto">
              <a:xfrm>
                <a:off x="2982" y="2490"/>
                <a:ext cx="146"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192" name="Text Box 56"/>
              <p:cNvSpPr txBox="1">
                <a:spLocks noChangeArrowheads="1"/>
              </p:cNvSpPr>
              <p:nvPr/>
            </p:nvSpPr>
            <p:spPr bwMode="auto">
              <a:xfrm>
                <a:off x="2941" y="2425"/>
                <a:ext cx="23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w</a:t>
                </a:r>
                <a:endParaRPr lang="en-US"/>
              </a:p>
            </p:txBody>
          </p:sp>
        </p:grpSp>
        <p:grpSp>
          <p:nvGrpSpPr>
            <p:cNvPr id="133175" name="Group 57"/>
            <p:cNvGrpSpPr>
              <a:grpSpLocks/>
            </p:cNvGrpSpPr>
            <p:nvPr/>
          </p:nvGrpSpPr>
          <p:grpSpPr bwMode="auto">
            <a:xfrm>
              <a:off x="3771" y="1438"/>
              <a:ext cx="196" cy="250"/>
              <a:chOff x="2958" y="2425"/>
              <a:chExt cx="199" cy="250"/>
            </a:xfrm>
          </p:grpSpPr>
          <p:sp>
            <p:nvSpPr>
              <p:cNvPr id="133189" name="Rectangle 58"/>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190" name="Text Box 59"/>
              <p:cNvSpPr txBox="1">
                <a:spLocks noChangeArrowheads="1"/>
              </p:cNvSpPr>
              <p:nvPr/>
            </p:nvSpPr>
            <p:spPr bwMode="auto">
              <a:xfrm>
                <a:off x="2958" y="2425"/>
                <a:ext cx="19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a:t>v</a:t>
                </a:r>
                <a:endParaRPr lang="en-US"/>
              </a:p>
            </p:txBody>
          </p:sp>
        </p:grpSp>
        <p:grpSp>
          <p:nvGrpSpPr>
            <p:cNvPr id="133176" name="Group 60"/>
            <p:cNvGrpSpPr>
              <a:grpSpLocks/>
            </p:cNvGrpSpPr>
            <p:nvPr/>
          </p:nvGrpSpPr>
          <p:grpSpPr bwMode="auto">
            <a:xfrm>
              <a:off x="5025" y="1756"/>
              <a:ext cx="212" cy="288"/>
              <a:chOff x="2949" y="2395"/>
              <a:chExt cx="214" cy="288"/>
            </a:xfrm>
          </p:grpSpPr>
          <p:sp>
            <p:nvSpPr>
              <p:cNvPr id="133187" name="Rectangle 61"/>
              <p:cNvSpPr>
                <a:spLocks noChangeArrowheads="1"/>
              </p:cNvSpPr>
              <p:nvPr/>
            </p:nvSpPr>
            <p:spPr bwMode="auto">
              <a:xfrm>
                <a:off x="2982" y="2490"/>
                <a:ext cx="142" cy="13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188" name="Text Box 62"/>
              <p:cNvSpPr txBox="1">
                <a:spLocks noChangeArrowheads="1"/>
              </p:cNvSpPr>
              <p:nvPr/>
            </p:nvSpPr>
            <p:spPr bwMode="auto">
              <a:xfrm>
                <a:off x="2949" y="2395"/>
                <a:ext cx="21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z</a:t>
                </a:r>
              </a:p>
            </p:txBody>
          </p:sp>
        </p:grpSp>
        <p:sp>
          <p:nvSpPr>
            <p:cNvPr id="133177" name="Text Box 63"/>
            <p:cNvSpPr txBox="1">
              <a:spLocks noChangeArrowheads="1"/>
            </p:cNvSpPr>
            <p:nvPr/>
          </p:nvSpPr>
          <p:spPr bwMode="auto">
            <a:xfrm>
              <a:off x="3493" y="1568"/>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2</a:t>
              </a:r>
              <a:endParaRPr lang="en-US"/>
            </a:p>
          </p:txBody>
        </p:sp>
        <p:sp>
          <p:nvSpPr>
            <p:cNvPr id="133178" name="Text Box 64"/>
            <p:cNvSpPr txBox="1">
              <a:spLocks noChangeArrowheads="1"/>
            </p:cNvSpPr>
            <p:nvPr/>
          </p:nvSpPr>
          <p:spPr bwMode="auto">
            <a:xfrm>
              <a:off x="3841" y="1787"/>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2</a:t>
              </a:r>
              <a:endParaRPr lang="en-US"/>
            </a:p>
          </p:txBody>
        </p:sp>
        <p:sp>
          <p:nvSpPr>
            <p:cNvPr id="133179" name="Text Box 65"/>
            <p:cNvSpPr txBox="1">
              <a:spLocks noChangeArrowheads="1"/>
            </p:cNvSpPr>
            <p:nvPr/>
          </p:nvSpPr>
          <p:spPr bwMode="auto">
            <a:xfrm>
              <a:off x="3406" y="200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1</a:t>
              </a:r>
              <a:endParaRPr lang="en-US"/>
            </a:p>
          </p:txBody>
        </p:sp>
        <p:sp>
          <p:nvSpPr>
            <p:cNvPr id="133180" name="Text Box 66"/>
            <p:cNvSpPr txBox="1">
              <a:spLocks noChangeArrowheads="1"/>
            </p:cNvSpPr>
            <p:nvPr/>
          </p:nvSpPr>
          <p:spPr bwMode="auto">
            <a:xfrm>
              <a:off x="4225" y="1880"/>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3</a:t>
              </a:r>
              <a:endParaRPr lang="en-US"/>
            </a:p>
          </p:txBody>
        </p:sp>
        <p:sp>
          <p:nvSpPr>
            <p:cNvPr id="133181" name="Text Box 67"/>
            <p:cNvSpPr txBox="1">
              <a:spLocks noChangeArrowheads="1"/>
            </p:cNvSpPr>
            <p:nvPr/>
          </p:nvSpPr>
          <p:spPr bwMode="auto">
            <a:xfrm>
              <a:off x="4162" y="2234"/>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1</a:t>
              </a:r>
              <a:endParaRPr lang="en-US"/>
            </a:p>
          </p:txBody>
        </p:sp>
        <p:sp>
          <p:nvSpPr>
            <p:cNvPr id="133182" name="Text Box 68"/>
            <p:cNvSpPr txBox="1">
              <a:spLocks noChangeArrowheads="1"/>
            </p:cNvSpPr>
            <p:nvPr/>
          </p:nvSpPr>
          <p:spPr bwMode="auto">
            <a:xfrm>
              <a:off x="4522" y="180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1</a:t>
              </a:r>
              <a:endParaRPr lang="en-US"/>
            </a:p>
          </p:txBody>
        </p:sp>
        <p:sp>
          <p:nvSpPr>
            <p:cNvPr id="133183" name="Text Box 69"/>
            <p:cNvSpPr txBox="1">
              <a:spLocks noChangeArrowheads="1"/>
            </p:cNvSpPr>
            <p:nvPr/>
          </p:nvSpPr>
          <p:spPr bwMode="auto">
            <a:xfrm>
              <a:off x="4882" y="2069"/>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2</a:t>
              </a:r>
              <a:endParaRPr lang="en-US"/>
            </a:p>
          </p:txBody>
        </p:sp>
        <p:sp>
          <p:nvSpPr>
            <p:cNvPr id="133184" name="Text Box 70"/>
            <p:cNvSpPr txBox="1">
              <a:spLocks noChangeArrowheads="1"/>
            </p:cNvSpPr>
            <p:nvPr/>
          </p:nvSpPr>
          <p:spPr bwMode="auto">
            <a:xfrm>
              <a:off x="4855" y="153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5</a:t>
              </a:r>
              <a:endParaRPr lang="en-US"/>
            </a:p>
          </p:txBody>
        </p:sp>
        <p:sp>
          <p:nvSpPr>
            <p:cNvPr id="133185" name="Text Box 71"/>
            <p:cNvSpPr txBox="1">
              <a:spLocks noChangeArrowheads="1"/>
            </p:cNvSpPr>
            <p:nvPr/>
          </p:nvSpPr>
          <p:spPr bwMode="auto">
            <a:xfrm>
              <a:off x="4120" y="1382"/>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3</a:t>
              </a:r>
              <a:endParaRPr lang="en-US"/>
            </a:p>
          </p:txBody>
        </p:sp>
        <p:sp>
          <p:nvSpPr>
            <p:cNvPr id="133186" name="Text Box 72"/>
            <p:cNvSpPr txBox="1">
              <a:spLocks noChangeArrowheads="1"/>
            </p:cNvSpPr>
            <p:nvPr/>
          </p:nvSpPr>
          <p:spPr bwMode="auto">
            <a:xfrm>
              <a:off x="3769" y="1115"/>
              <a:ext cx="19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a:t>5</a:t>
              </a:r>
              <a:endParaRPr lang="en-US"/>
            </a:p>
          </p:txBody>
        </p:sp>
      </p:grpSp>
      <p:sp>
        <p:nvSpPr>
          <p:cNvPr id="133126" name="Text Box 73"/>
          <p:cNvSpPr txBox="1">
            <a:spLocks noChangeArrowheads="1"/>
          </p:cNvSpPr>
          <p:nvPr/>
        </p:nvSpPr>
        <p:spPr bwMode="auto">
          <a:xfrm>
            <a:off x="3765550" y="1770063"/>
            <a:ext cx="449892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clearly, d</a:t>
            </a:r>
            <a:r>
              <a:rPr lang="en-US" baseline="-25000" dirty="0">
                <a:latin typeface="+mn-lt"/>
              </a:rPr>
              <a:t>v</a:t>
            </a:r>
            <a:r>
              <a:rPr lang="en-US" dirty="0">
                <a:latin typeface="+mn-lt"/>
              </a:rPr>
              <a:t>(z) = 5, d</a:t>
            </a:r>
            <a:r>
              <a:rPr lang="en-US" baseline="-25000" dirty="0">
                <a:latin typeface="+mn-lt"/>
              </a:rPr>
              <a:t>x</a:t>
            </a:r>
            <a:r>
              <a:rPr lang="en-US" dirty="0">
                <a:latin typeface="+mn-lt"/>
              </a:rPr>
              <a:t>(z) = 3, </a:t>
            </a:r>
            <a:r>
              <a:rPr lang="en-US" dirty="0" err="1">
                <a:latin typeface="+mn-lt"/>
              </a:rPr>
              <a:t>d</a:t>
            </a:r>
            <a:r>
              <a:rPr lang="en-US" baseline="-25000" dirty="0" err="1">
                <a:latin typeface="+mn-lt"/>
              </a:rPr>
              <a:t>w</a:t>
            </a:r>
            <a:r>
              <a:rPr lang="en-US" dirty="0">
                <a:latin typeface="+mn-lt"/>
              </a:rPr>
              <a:t>(z) = 3</a:t>
            </a:r>
          </a:p>
        </p:txBody>
      </p:sp>
      <p:sp>
        <p:nvSpPr>
          <p:cNvPr id="133127" name="Text Box 74"/>
          <p:cNvSpPr txBox="1">
            <a:spLocks noChangeArrowheads="1"/>
          </p:cNvSpPr>
          <p:nvPr/>
        </p:nvSpPr>
        <p:spPr bwMode="auto">
          <a:xfrm>
            <a:off x="4275138" y="2928938"/>
            <a:ext cx="341151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d</a:t>
            </a:r>
            <a:r>
              <a:rPr lang="en-US" baseline="-25000" dirty="0">
                <a:latin typeface="+mn-lt"/>
              </a:rPr>
              <a:t>u</a:t>
            </a:r>
            <a:r>
              <a:rPr lang="en-US" dirty="0">
                <a:latin typeface="+mn-lt"/>
              </a:rPr>
              <a:t>(z) = min { c(</a:t>
            </a:r>
            <a:r>
              <a:rPr lang="en-US" dirty="0" err="1">
                <a:latin typeface="+mn-lt"/>
              </a:rPr>
              <a:t>u,v</a:t>
            </a:r>
            <a:r>
              <a:rPr lang="en-US" dirty="0">
                <a:latin typeface="+mn-lt"/>
              </a:rPr>
              <a:t>) + d</a:t>
            </a:r>
            <a:r>
              <a:rPr lang="en-US" baseline="-25000" dirty="0">
                <a:latin typeface="+mn-lt"/>
              </a:rPr>
              <a:t>v</a:t>
            </a:r>
            <a:r>
              <a:rPr lang="en-US" dirty="0">
                <a:latin typeface="+mn-lt"/>
              </a:rPr>
              <a:t>(z),</a:t>
            </a:r>
          </a:p>
          <a:p>
            <a:r>
              <a:rPr lang="en-US" dirty="0">
                <a:latin typeface="+mn-lt"/>
              </a:rPr>
              <a:t>                    c(</a:t>
            </a:r>
            <a:r>
              <a:rPr lang="en-US" dirty="0" err="1">
                <a:latin typeface="+mn-lt"/>
              </a:rPr>
              <a:t>u,x</a:t>
            </a:r>
            <a:r>
              <a:rPr lang="en-US" dirty="0">
                <a:latin typeface="+mn-lt"/>
              </a:rPr>
              <a:t>) + d</a:t>
            </a:r>
            <a:r>
              <a:rPr lang="en-US" baseline="-25000" dirty="0">
                <a:latin typeface="+mn-lt"/>
              </a:rPr>
              <a:t>x</a:t>
            </a:r>
            <a:r>
              <a:rPr lang="en-US" dirty="0">
                <a:latin typeface="+mn-lt"/>
              </a:rPr>
              <a:t>(z),</a:t>
            </a:r>
          </a:p>
          <a:p>
            <a:r>
              <a:rPr lang="en-US" dirty="0">
                <a:latin typeface="+mn-lt"/>
              </a:rPr>
              <a:t>                    c(</a:t>
            </a:r>
            <a:r>
              <a:rPr lang="en-US" dirty="0" err="1">
                <a:latin typeface="+mn-lt"/>
              </a:rPr>
              <a:t>u,w</a:t>
            </a:r>
            <a:r>
              <a:rPr lang="en-US" dirty="0">
                <a:latin typeface="+mn-lt"/>
              </a:rPr>
              <a:t>) + </a:t>
            </a:r>
            <a:r>
              <a:rPr lang="en-US" dirty="0" err="1">
                <a:latin typeface="+mn-lt"/>
              </a:rPr>
              <a:t>d</a:t>
            </a:r>
            <a:r>
              <a:rPr lang="en-US" baseline="-25000" dirty="0" err="1">
                <a:latin typeface="+mn-lt"/>
              </a:rPr>
              <a:t>w</a:t>
            </a:r>
            <a:r>
              <a:rPr lang="en-US" dirty="0">
                <a:latin typeface="+mn-lt"/>
              </a:rPr>
              <a:t>(z) }</a:t>
            </a:r>
          </a:p>
          <a:p>
            <a:r>
              <a:rPr lang="en-US" dirty="0">
                <a:latin typeface="+mn-lt"/>
              </a:rPr>
              <a:t>         = min {2 + 5,</a:t>
            </a:r>
          </a:p>
          <a:p>
            <a:r>
              <a:rPr lang="en-US" dirty="0">
                <a:latin typeface="+mn-lt"/>
              </a:rPr>
              <a:t>                    1 + 3,</a:t>
            </a:r>
          </a:p>
          <a:p>
            <a:r>
              <a:rPr lang="en-US" dirty="0">
                <a:latin typeface="+mn-lt"/>
              </a:rPr>
              <a:t>                    5 + 3}  = 4</a:t>
            </a:r>
          </a:p>
        </p:txBody>
      </p:sp>
      <p:sp>
        <p:nvSpPr>
          <p:cNvPr id="133128" name="Text Box 75"/>
          <p:cNvSpPr txBox="1">
            <a:spLocks noChangeArrowheads="1"/>
          </p:cNvSpPr>
          <p:nvPr/>
        </p:nvSpPr>
        <p:spPr bwMode="auto">
          <a:xfrm>
            <a:off x="596643" y="5061409"/>
            <a:ext cx="6843284" cy="828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latin typeface="+mn-lt"/>
              </a:rPr>
              <a:t>node achieving minimum is next</a:t>
            </a:r>
          </a:p>
          <a:p>
            <a:pPr>
              <a:lnSpc>
                <a:spcPct val="85000"/>
              </a:lnSpc>
            </a:pPr>
            <a:r>
              <a:rPr lang="en-US" sz="2800" dirty="0">
                <a:latin typeface="+mn-lt"/>
              </a:rPr>
              <a:t>hop in shortest path, used in</a:t>
            </a:r>
            <a:r>
              <a:rPr lang="en-US" sz="2800" dirty="0">
                <a:latin typeface="+mn-lt"/>
                <a:ea typeface="MS Mincho" charset="0"/>
                <a:cs typeface="MS Mincho" charset="0"/>
              </a:rPr>
              <a:t> </a:t>
            </a:r>
            <a:r>
              <a:rPr lang="en-US" sz="2800" dirty="0">
                <a:latin typeface="+mn-lt"/>
              </a:rPr>
              <a:t>forwarding table</a:t>
            </a:r>
          </a:p>
        </p:txBody>
      </p:sp>
      <p:sp>
        <p:nvSpPr>
          <p:cNvPr id="133129" name="Text Box 76"/>
          <p:cNvSpPr txBox="1">
            <a:spLocks noChangeArrowheads="1"/>
          </p:cNvSpPr>
          <p:nvPr/>
        </p:nvSpPr>
        <p:spPr bwMode="auto">
          <a:xfrm>
            <a:off x="3862388" y="2466975"/>
            <a:ext cx="24450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mn-lt"/>
              </a:rPr>
              <a:t>B-F equation says:</a:t>
            </a:r>
          </a:p>
        </p:txBody>
      </p:sp>
      <p:sp>
        <p:nvSpPr>
          <p:cNvPr id="3" name="Slide Number Placeholder 2"/>
          <p:cNvSpPr>
            <a:spLocks noGrp="1"/>
          </p:cNvSpPr>
          <p:nvPr>
            <p:ph type="sldNum" sz="quarter" idx="12"/>
          </p:nvPr>
        </p:nvSpPr>
        <p:spPr/>
        <p:txBody>
          <a:bodyPr/>
          <a:lstStyle/>
          <a:p>
            <a:fld id="{F784D624-D040-2E47-A508-03D46FE35CB6}" type="slidenum">
              <a:rPr lang="en-US" smtClean="0"/>
              <a:t>56</a:t>
            </a:fld>
            <a:endParaRPr lang="en-US"/>
          </a:p>
        </p:txBody>
      </p:sp>
    </p:spTree>
    <p:extLst>
      <p:ext uri="{BB962C8B-B14F-4D97-AF65-F5344CB8AC3E}">
        <p14:creationId xmlns:p14="http://schemas.microsoft.com/office/powerpoint/2010/main" val="10176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3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p:bldP spid="133127" grpId="0"/>
      <p:bldP spid="133128" grpId="0"/>
      <p:bldP spid="13312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F5D626-5F3D-300A-D9FC-2E872625FFB5}"/>
              </a:ext>
            </a:extLst>
          </p:cNvPr>
          <p:cNvPicPr>
            <a:picLocks noChangeAspect="1"/>
          </p:cNvPicPr>
          <p:nvPr/>
        </p:nvPicPr>
        <p:blipFill rotWithShape="1">
          <a:blip r:embed="rId3"/>
          <a:srcRect l="20169" t="33218" r="40896" b="17058"/>
          <a:stretch/>
        </p:blipFill>
        <p:spPr>
          <a:xfrm>
            <a:off x="1176106" y="1589314"/>
            <a:ext cx="6486989" cy="5177801"/>
          </a:xfrm>
          <a:prstGeom prst="rect">
            <a:avLst/>
          </a:prstGeom>
        </p:spPr>
      </p:pic>
      <p:pic>
        <p:nvPicPr>
          <p:cNvPr id="3" name="Picture 5" descr="underline_base">
            <a:extLst>
              <a:ext uri="{FF2B5EF4-FFF2-40B4-BE49-F238E27FC236}">
                <a16:creationId xmlns:a16="http://schemas.microsoft.com/office/drawing/2014/main" id="{EBC73E2D-4A45-6047-87E0-8E7F0ADC0BD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4E184032-802A-C647-1C1A-B2A91CCFFD6E}"/>
              </a:ext>
            </a:extLst>
          </p:cNvPr>
          <p:cNvSpPr txBox="1">
            <a:spLocks noChangeArrowheads="1"/>
          </p:cNvSpPr>
          <p:nvPr/>
        </p:nvSpPr>
        <p:spPr>
          <a:xfrm>
            <a:off x="302079" y="-17758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t>Distance vector algorithm </a:t>
            </a:r>
            <a:endParaRPr lang="en-US" dirty="0"/>
          </a:p>
        </p:txBody>
      </p:sp>
      <p:sp>
        <p:nvSpPr>
          <p:cNvPr id="5" name="Rectangle 2">
            <a:extLst>
              <a:ext uri="{FF2B5EF4-FFF2-40B4-BE49-F238E27FC236}">
                <a16:creationId xmlns:a16="http://schemas.microsoft.com/office/drawing/2014/main" id="{3F78AAF3-F4C3-6EE5-DD6D-623582D475A0}"/>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a:t>Putting together…</a:t>
            </a:r>
          </a:p>
        </p:txBody>
      </p:sp>
    </p:spTree>
    <p:extLst>
      <p:ext uri="{BB962C8B-B14F-4D97-AF65-F5344CB8AC3E}">
        <p14:creationId xmlns:p14="http://schemas.microsoft.com/office/powerpoint/2010/main" val="3452335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7" name="Picture 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79" y="771894"/>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3" name="Rectangle 2"/>
          <p:cNvSpPr>
            <a:spLocks noGrp="1" noChangeArrowheads="1"/>
          </p:cNvSpPr>
          <p:nvPr>
            <p:ph type="title"/>
          </p:nvPr>
        </p:nvSpPr>
        <p:spPr>
          <a:xfrm>
            <a:off x="302079" y="-177587"/>
            <a:ext cx="7886700" cy="1325563"/>
          </a:xfrm>
        </p:spPr>
        <p:txBody>
          <a:bodyPr/>
          <a:lstStyle/>
          <a:p>
            <a:pPr>
              <a:defRPr/>
            </a:pPr>
            <a:r>
              <a:rPr lang="en-US" dirty="0">
                <a:cs typeface="+mj-cs"/>
              </a:rPr>
              <a:t>Distance vector algorithm </a:t>
            </a:r>
          </a:p>
        </p:txBody>
      </p:sp>
      <p:sp>
        <p:nvSpPr>
          <p:cNvPr id="134149" name="Rectangle 3"/>
          <p:cNvSpPr>
            <a:spLocks noGrp="1" noChangeArrowheads="1"/>
          </p:cNvSpPr>
          <p:nvPr>
            <p:ph type="body" idx="1"/>
          </p:nvPr>
        </p:nvSpPr>
        <p:spPr/>
        <p:txBody>
          <a:bodyPr>
            <a:normAutofit/>
          </a:bodyPr>
          <a:lstStyle/>
          <a:p>
            <a:r>
              <a:rPr lang="en-US" sz="3200" dirty="0" err="1">
                <a:solidFill>
                  <a:srgbClr val="CC0000"/>
                </a:solidFill>
              </a:rPr>
              <a:t>D</a:t>
            </a:r>
            <a:r>
              <a:rPr lang="en-US" sz="3200" baseline="-25000" dirty="0" err="1">
                <a:solidFill>
                  <a:srgbClr val="CC0000"/>
                </a:solidFill>
              </a:rPr>
              <a:t>x</a:t>
            </a:r>
            <a:r>
              <a:rPr lang="en-US" sz="3200" dirty="0">
                <a:solidFill>
                  <a:srgbClr val="CC0000"/>
                </a:solidFill>
              </a:rPr>
              <a:t>(y)</a:t>
            </a:r>
            <a:r>
              <a:rPr lang="en-US" sz="3200" dirty="0"/>
              <a:t> = estimate of least cost from x to y</a:t>
            </a:r>
          </a:p>
          <a:p>
            <a:pPr lvl="1"/>
            <a:r>
              <a:rPr lang="en-US" sz="2800" dirty="0"/>
              <a:t>x maintains distance vector </a:t>
            </a:r>
            <a:r>
              <a:rPr lang="en-US" sz="2800" b="1" dirty="0" err="1">
                <a:solidFill>
                  <a:srgbClr val="CC0000"/>
                </a:solidFill>
              </a:rPr>
              <a:t>D</a:t>
            </a:r>
            <a:r>
              <a:rPr lang="en-US" sz="2800" baseline="-25000" dirty="0" err="1">
                <a:solidFill>
                  <a:srgbClr val="CC0000"/>
                </a:solidFill>
              </a:rPr>
              <a:t>x</a:t>
            </a:r>
            <a:r>
              <a:rPr lang="en-US" sz="2800" dirty="0">
                <a:solidFill>
                  <a:srgbClr val="CC0000"/>
                </a:solidFill>
              </a:rPr>
              <a:t> = [</a:t>
            </a:r>
            <a:r>
              <a:rPr lang="en-US" sz="2800" dirty="0" err="1">
                <a:solidFill>
                  <a:srgbClr val="CC0000"/>
                </a:solidFill>
              </a:rPr>
              <a:t>D</a:t>
            </a:r>
            <a:r>
              <a:rPr lang="en-US" sz="2800" baseline="-25000" dirty="0" err="1">
                <a:solidFill>
                  <a:srgbClr val="CC0000"/>
                </a:solidFill>
              </a:rPr>
              <a:t>x</a:t>
            </a:r>
            <a:r>
              <a:rPr lang="en-US" sz="2800" dirty="0">
                <a:solidFill>
                  <a:srgbClr val="CC0000"/>
                </a:solidFill>
              </a:rPr>
              <a:t>(y): y </a:t>
            </a:r>
            <a:r>
              <a:rPr lang="ru-RU" sz="2800" dirty="0" err="1">
                <a:solidFill>
                  <a:srgbClr val="CC0000"/>
                </a:solidFill>
              </a:rPr>
              <a:t>є</a:t>
            </a:r>
            <a:r>
              <a:rPr lang="en-US" sz="2800" dirty="0">
                <a:solidFill>
                  <a:srgbClr val="CC0000"/>
                </a:solidFill>
              </a:rPr>
              <a:t> N ]</a:t>
            </a:r>
          </a:p>
          <a:p>
            <a:r>
              <a:rPr lang="en-US" sz="3200" dirty="0"/>
              <a:t>node x:</a:t>
            </a:r>
          </a:p>
          <a:p>
            <a:pPr lvl="1"/>
            <a:r>
              <a:rPr lang="en-US" sz="3200" dirty="0"/>
              <a:t>knows cost to each neighbor v: </a:t>
            </a:r>
            <a:r>
              <a:rPr lang="en-US" sz="3200" dirty="0">
                <a:solidFill>
                  <a:srgbClr val="CC0000"/>
                </a:solidFill>
              </a:rPr>
              <a:t>c(</a:t>
            </a:r>
            <a:r>
              <a:rPr lang="en-US" sz="3200" dirty="0" err="1">
                <a:solidFill>
                  <a:srgbClr val="CC0000"/>
                </a:solidFill>
              </a:rPr>
              <a:t>x,v</a:t>
            </a:r>
            <a:r>
              <a:rPr lang="en-US" sz="3200" dirty="0">
                <a:solidFill>
                  <a:srgbClr val="CC0000"/>
                </a:solidFill>
              </a:rPr>
              <a:t>)</a:t>
            </a:r>
          </a:p>
          <a:p>
            <a:pPr lvl="1"/>
            <a:r>
              <a:rPr lang="en-US" sz="3200" dirty="0"/>
              <a:t>maintains its neighbors’</a:t>
            </a:r>
            <a:r>
              <a:rPr lang="en-US" altLang="ja-JP" sz="3200" dirty="0"/>
              <a:t> distance vectors. For each neighbor v, x maintains </a:t>
            </a:r>
            <a:br>
              <a:rPr lang="en-US" altLang="ja-JP" sz="3200" dirty="0"/>
            </a:br>
            <a:r>
              <a:rPr lang="en-US" altLang="ja-JP" sz="3200" b="1" dirty="0" err="1">
                <a:solidFill>
                  <a:srgbClr val="CC0000"/>
                </a:solidFill>
              </a:rPr>
              <a:t>D</a:t>
            </a:r>
            <a:r>
              <a:rPr lang="en-US" altLang="ja-JP" sz="3200" baseline="-25000" dirty="0" err="1">
                <a:solidFill>
                  <a:srgbClr val="CC0000"/>
                </a:solidFill>
              </a:rPr>
              <a:t>v</a:t>
            </a:r>
            <a:r>
              <a:rPr lang="en-US" altLang="ja-JP" sz="3200" dirty="0">
                <a:solidFill>
                  <a:srgbClr val="CC0000"/>
                </a:solidFill>
              </a:rPr>
              <a:t> = [</a:t>
            </a:r>
            <a:r>
              <a:rPr lang="en-US" altLang="ja-JP" sz="3200" dirty="0" err="1">
                <a:solidFill>
                  <a:srgbClr val="CC0000"/>
                </a:solidFill>
              </a:rPr>
              <a:t>D</a:t>
            </a:r>
            <a:r>
              <a:rPr lang="en-US" altLang="ja-JP" sz="3200" baseline="-25000" dirty="0" err="1">
                <a:solidFill>
                  <a:srgbClr val="CC0000"/>
                </a:solidFill>
              </a:rPr>
              <a:t>v</a:t>
            </a:r>
            <a:r>
              <a:rPr lang="en-US" altLang="ja-JP" sz="3200" dirty="0">
                <a:solidFill>
                  <a:srgbClr val="CC0000"/>
                </a:solidFill>
              </a:rPr>
              <a:t>(y): y </a:t>
            </a:r>
            <a:r>
              <a:rPr lang="ru-RU" altLang="ja-JP" sz="3200" dirty="0" err="1">
                <a:solidFill>
                  <a:srgbClr val="CC0000"/>
                </a:solidFill>
              </a:rPr>
              <a:t>є</a:t>
            </a:r>
            <a:r>
              <a:rPr lang="en-US" altLang="ja-JP" sz="3200" dirty="0">
                <a:solidFill>
                  <a:srgbClr val="CC0000"/>
                </a:solidFill>
              </a:rPr>
              <a:t> N ]</a:t>
            </a:r>
          </a:p>
          <a:p>
            <a:pPr>
              <a:buFont typeface="Wingdings" charset="0"/>
              <a:buNone/>
            </a:pPr>
            <a:endParaRPr lang="en-US" sz="3200" dirty="0">
              <a:solidFill>
                <a:srgbClr val="CC0000"/>
              </a:solidFill>
            </a:endParaRPr>
          </a:p>
          <a:p>
            <a:endParaRPr lang="en-US" sz="3200" dirty="0"/>
          </a:p>
        </p:txBody>
      </p:sp>
      <p:sp>
        <p:nvSpPr>
          <p:cNvPr id="3" name="Slide Number Placeholder 2"/>
          <p:cNvSpPr>
            <a:spLocks noGrp="1"/>
          </p:cNvSpPr>
          <p:nvPr>
            <p:ph type="sldNum" sz="quarter" idx="12"/>
          </p:nvPr>
        </p:nvSpPr>
        <p:spPr/>
        <p:txBody>
          <a:bodyPr/>
          <a:lstStyle/>
          <a:p>
            <a:fld id="{F784D624-D040-2E47-A508-03D46FE35CB6}" type="slidenum">
              <a:rPr lang="en-US" smtClean="0"/>
              <a:t>58</a:t>
            </a:fld>
            <a:endParaRPr lang="en-US"/>
          </a:p>
        </p:txBody>
      </p:sp>
      <p:sp>
        <p:nvSpPr>
          <p:cNvPr id="2" name="Rectangle 2">
            <a:extLst>
              <a:ext uri="{FF2B5EF4-FFF2-40B4-BE49-F238E27FC236}">
                <a16:creationId xmlns:a16="http://schemas.microsoft.com/office/drawing/2014/main" id="{F100BD2E-108B-94CB-F27A-C7F18857D2B7}"/>
              </a:ext>
            </a:extLst>
          </p:cNvPr>
          <p:cNvSpPr txBox="1">
            <a:spLocks noChangeArrowheads="1"/>
          </p:cNvSpPr>
          <p:nvPr/>
        </p:nvSpPr>
        <p:spPr>
          <a:xfrm>
            <a:off x="225879" y="574889"/>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a:t>Putting together…</a:t>
            </a:r>
          </a:p>
        </p:txBody>
      </p:sp>
    </p:spTree>
    <p:extLst>
      <p:ext uri="{BB962C8B-B14F-4D97-AF65-F5344CB8AC3E}">
        <p14:creationId xmlns:p14="http://schemas.microsoft.com/office/powerpoint/2010/main" val="32239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1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414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14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6" name="Rectangle 3"/>
          <p:cNvSpPr>
            <a:spLocks noGrp="1" noChangeArrowheads="1"/>
          </p:cNvSpPr>
          <p:nvPr>
            <p:ph type="body" idx="1"/>
          </p:nvPr>
        </p:nvSpPr>
        <p:spPr>
          <a:xfrm>
            <a:off x="533400" y="1600200"/>
            <a:ext cx="7772400" cy="2414588"/>
          </a:xfrm>
        </p:spPr>
        <p:txBody>
          <a:bodyPr/>
          <a:lstStyle/>
          <a:p>
            <a:pPr>
              <a:buFont typeface="Wingdings" charset="0"/>
              <a:buNone/>
              <a:defRPr/>
            </a:pPr>
            <a:r>
              <a:rPr lang="en-US" sz="3200" i="1" dirty="0">
                <a:solidFill>
                  <a:srgbClr val="CC0000"/>
                </a:solidFill>
                <a:cs typeface="+mn-cs"/>
              </a:rPr>
              <a:t>key idea:</a:t>
            </a:r>
            <a:r>
              <a:rPr lang="en-US" sz="3200" dirty="0">
                <a:solidFill>
                  <a:srgbClr val="CC0000"/>
                </a:solidFill>
                <a:cs typeface="+mn-cs"/>
              </a:rPr>
              <a:t> </a:t>
            </a:r>
          </a:p>
          <a:p>
            <a:pPr>
              <a:defRPr/>
            </a:pPr>
            <a:r>
              <a:rPr lang="en-US" dirty="0">
                <a:cs typeface="+mn-cs"/>
              </a:rPr>
              <a:t>from time-to-time, each node sends its own distance vector estimate to neighbors</a:t>
            </a:r>
          </a:p>
          <a:p>
            <a:pPr>
              <a:defRPr/>
            </a:pPr>
            <a:r>
              <a:rPr lang="en-US" dirty="0">
                <a:cs typeface="+mn-cs"/>
              </a:rPr>
              <a:t>when x receives new DV estimate from neighbor, it updates its own DV using B-F equation:</a:t>
            </a:r>
          </a:p>
        </p:txBody>
      </p:sp>
      <p:sp>
        <p:nvSpPr>
          <p:cNvPr id="135172" name="Rectangle 4"/>
          <p:cNvSpPr>
            <a:spLocks noChangeArrowheads="1"/>
          </p:cNvSpPr>
          <p:nvPr/>
        </p:nvSpPr>
        <p:spPr bwMode="auto">
          <a:xfrm>
            <a:off x="1003300" y="3821113"/>
            <a:ext cx="78168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sz="2800" i="1" dirty="0" err="1">
                <a:solidFill>
                  <a:srgbClr val="CC0000"/>
                </a:solidFill>
                <a:cs typeface="Times New Roman" charset="0"/>
              </a:rPr>
              <a:t>D</a:t>
            </a:r>
            <a:r>
              <a:rPr lang="en-US" sz="2800" i="1" baseline="-30000" dirty="0" err="1">
                <a:solidFill>
                  <a:srgbClr val="CC0000"/>
                </a:solidFill>
                <a:cs typeface="Times New Roman" charset="0"/>
              </a:rPr>
              <a:t>x</a:t>
            </a:r>
            <a:r>
              <a:rPr lang="en-US" sz="2800" i="1" dirty="0">
                <a:solidFill>
                  <a:srgbClr val="CC0000"/>
                </a:solidFill>
                <a:cs typeface="Times New Roman" charset="0"/>
              </a:rPr>
              <a:t>(y) ← </a:t>
            </a:r>
            <a:r>
              <a:rPr lang="en-US" sz="2800" i="1" dirty="0" err="1">
                <a:solidFill>
                  <a:srgbClr val="CC0000"/>
                </a:solidFill>
                <a:cs typeface="Times New Roman" charset="0"/>
              </a:rPr>
              <a:t>min</a:t>
            </a:r>
            <a:r>
              <a:rPr lang="en-US" sz="2800" i="1" baseline="-30000" dirty="0" err="1">
                <a:solidFill>
                  <a:srgbClr val="CC0000"/>
                </a:solidFill>
                <a:cs typeface="Times New Roman" charset="0"/>
              </a:rPr>
              <a:t>v</a:t>
            </a:r>
            <a:r>
              <a:rPr lang="en-US" sz="2800" i="1" dirty="0">
                <a:solidFill>
                  <a:srgbClr val="CC0000"/>
                </a:solidFill>
                <a:cs typeface="Times New Roman" charset="0"/>
              </a:rPr>
              <a:t>{c(</a:t>
            </a:r>
            <a:r>
              <a:rPr lang="en-US" sz="2800" i="1" dirty="0" err="1">
                <a:solidFill>
                  <a:srgbClr val="CC0000"/>
                </a:solidFill>
                <a:cs typeface="Times New Roman" charset="0"/>
              </a:rPr>
              <a:t>x,v</a:t>
            </a:r>
            <a:r>
              <a:rPr lang="en-US" sz="2800" i="1" dirty="0">
                <a:solidFill>
                  <a:srgbClr val="CC0000"/>
                </a:solidFill>
                <a:cs typeface="Times New Roman" charset="0"/>
              </a:rPr>
              <a:t>) + </a:t>
            </a:r>
            <a:r>
              <a:rPr lang="en-US" sz="2800" i="1" dirty="0" err="1">
                <a:solidFill>
                  <a:srgbClr val="CC0000"/>
                </a:solidFill>
                <a:cs typeface="Times New Roman" charset="0"/>
              </a:rPr>
              <a:t>D</a:t>
            </a:r>
            <a:r>
              <a:rPr lang="en-US" sz="2800" i="1" baseline="-30000" dirty="0" err="1">
                <a:solidFill>
                  <a:srgbClr val="CC0000"/>
                </a:solidFill>
                <a:cs typeface="Times New Roman" charset="0"/>
              </a:rPr>
              <a:t>v</a:t>
            </a:r>
            <a:r>
              <a:rPr lang="en-US" sz="2800" i="1" dirty="0">
                <a:solidFill>
                  <a:srgbClr val="CC0000"/>
                </a:solidFill>
                <a:cs typeface="Times New Roman" charset="0"/>
              </a:rPr>
              <a:t>(y)}  for each node y </a:t>
            </a:r>
            <a:r>
              <a:rPr lang="en-US" sz="2800" i="1" dirty="0">
                <a:solidFill>
                  <a:srgbClr val="CC0000"/>
                </a:solidFill>
                <a:ea typeface="MS Mincho" charset="0"/>
                <a:cs typeface="MS Mincho" charset="0"/>
              </a:rPr>
              <a:t>∊</a:t>
            </a:r>
            <a:r>
              <a:rPr lang="en-US" sz="2800" i="1" dirty="0">
                <a:solidFill>
                  <a:srgbClr val="CC0000"/>
                </a:solidFill>
                <a:cs typeface="Times New Roman" charset="0"/>
              </a:rPr>
              <a:t> N</a:t>
            </a:r>
          </a:p>
        </p:txBody>
      </p:sp>
      <p:sp>
        <p:nvSpPr>
          <p:cNvPr id="135173" name="Rectangle 5"/>
          <p:cNvSpPr>
            <a:spLocks noChangeArrowheads="1"/>
          </p:cNvSpPr>
          <p:nvPr/>
        </p:nvSpPr>
        <p:spPr bwMode="auto">
          <a:xfrm>
            <a:off x="385763" y="4640263"/>
            <a:ext cx="7772400"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Clr>
                <a:srgbClr val="000099"/>
              </a:buClr>
              <a:buSzPct val="65000"/>
              <a:buFont typeface="Wingdings" charset="0"/>
              <a:buChar char="v"/>
            </a:pPr>
            <a:r>
              <a:rPr lang="en-US" sz="2800"/>
              <a:t>under minor, natural conditions, the estimate </a:t>
            </a:r>
            <a:r>
              <a:rPr lang="en-US" sz="2800" i="1" dirty="0" err="1">
                <a:cs typeface="Times New Roman" charset="0"/>
              </a:rPr>
              <a:t>D</a:t>
            </a:r>
            <a:r>
              <a:rPr lang="en-US" sz="2800" i="1" baseline="-30000" dirty="0" err="1">
                <a:cs typeface="Times New Roman" charset="0"/>
              </a:rPr>
              <a:t>x</a:t>
            </a:r>
            <a:r>
              <a:rPr lang="en-US" sz="2800" i="1" dirty="0">
                <a:cs typeface="Times New Roman" charset="0"/>
              </a:rPr>
              <a:t>(y) converge to the actual least cost </a:t>
            </a:r>
            <a:r>
              <a:rPr lang="en-US" sz="2800" dirty="0"/>
              <a:t>d</a:t>
            </a:r>
            <a:r>
              <a:rPr lang="en-US" sz="2800" baseline="-25000" dirty="0"/>
              <a:t>x</a:t>
            </a:r>
            <a:r>
              <a:rPr lang="en-US" sz="2800" dirty="0"/>
              <a:t>(y)</a:t>
            </a:r>
            <a:r>
              <a:rPr lang="en-US" sz="2400" dirty="0"/>
              <a:t> </a:t>
            </a:r>
          </a:p>
        </p:txBody>
      </p:sp>
      <p:pic>
        <p:nvPicPr>
          <p:cNvPr id="135174" name="Picture 7"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211261"/>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0" name="Rectangle 8"/>
          <p:cNvSpPr>
            <a:spLocks noGrp="1" noChangeArrowheads="1"/>
          </p:cNvSpPr>
          <p:nvPr>
            <p:ph type="title"/>
          </p:nvPr>
        </p:nvSpPr>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fld id="{F784D624-D040-2E47-A508-03D46FE35CB6}" type="slidenum">
              <a:rPr lang="en-US" smtClean="0"/>
              <a:t>59</a:t>
            </a:fld>
            <a:endParaRPr lang="en-US"/>
          </a:p>
        </p:txBody>
      </p:sp>
    </p:spTree>
    <p:extLst>
      <p:ext uri="{BB962C8B-B14F-4D97-AF65-F5344CB8AC3E}">
        <p14:creationId xmlns:p14="http://schemas.microsoft.com/office/powerpoint/2010/main" val="25312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1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5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7" name="Group 347"/>
          <p:cNvGrpSpPr>
            <a:grpSpLocks/>
          </p:cNvGrpSpPr>
          <p:nvPr/>
        </p:nvGrpSpPr>
        <p:grpSpPr bwMode="auto">
          <a:xfrm>
            <a:off x="3027363" y="4803775"/>
            <a:ext cx="1284287" cy="715963"/>
            <a:chOff x="1871277" y="1576300"/>
            <a:chExt cx="1128371" cy="437861"/>
          </a:xfrm>
        </p:grpSpPr>
        <p:sp>
          <p:nvSpPr>
            <p:cNvPr id="49" name="Oval 48"/>
            <p:cNvSpPr/>
            <p:nvPr/>
          </p:nvSpPr>
          <p:spPr bwMode="auto">
            <a:xfrm flipV="1">
              <a:off x="1874067" y="1694746"/>
              <a:ext cx="1125581" cy="31941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0" name="Rectangle 49"/>
            <p:cNvSpPr/>
            <p:nvPr/>
          </p:nvSpPr>
          <p:spPr bwMode="auto">
            <a:xfrm>
              <a:off x="1871277" y="1739406"/>
              <a:ext cx="1128371" cy="11650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 name="Oval 50"/>
            <p:cNvSpPr/>
            <p:nvPr/>
          </p:nvSpPr>
          <p:spPr bwMode="auto">
            <a:xfrm flipV="1">
              <a:off x="1871277" y="1576300"/>
              <a:ext cx="1125581" cy="31941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52" name="Freeform 51"/>
            <p:cNvSpPr/>
            <p:nvPr/>
          </p:nvSpPr>
          <p:spPr bwMode="auto">
            <a:xfrm>
              <a:off x="2159995" y="1673387"/>
              <a:ext cx="548146" cy="161164"/>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3" name="Freeform 52"/>
            <p:cNvSpPr/>
            <p:nvPr/>
          </p:nvSpPr>
          <p:spPr bwMode="auto">
            <a:xfrm>
              <a:off x="2102809" y="1633581"/>
              <a:ext cx="662517" cy="110679"/>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4" name="Freeform 53"/>
            <p:cNvSpPr/>
            <p:nvPr/>
          </p:nvSpPr>
          <p:spPr bwMode="auto">
            <a:xfrm>
              <a:off x="2536583" y="1727755"/>
              <a:ext cx="244086" cy="97087"/>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5" name="Freeform 54"/>
            <p:cNvSpPr/>
            <p:nvPr/>
          </p:nvSpPr>
          <p:spPr bwMode="auto">
            <a:xfrm>
              <a:off x="2090256" y="1729697"/>
              <a:ext cx="241296" cy="97087"/>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56" name="Straight Connector 55"/>
            <p:cNvCxnSpPr>
              <a:endCxn id="51" idx="2"/>
            </p:cNvCxnSpPr>
            <p:nvPr/>
          </p:nvCxnSpPr>
          <p:spPr bwMode="auto">
            <a:xfrm flipH="1" flipV="1">
              <a:off x="1871277" y="1737464"/>
              <a:ext cx="2790"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bwMode="auto">
            <a:xfrm flipH="1" flipV="1">
              <a:off x="2996858" y="1734552"/>
              <a:ext cx="2790" cy="123300"/>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111619" name="Rectangle 2"/>
          <p:cNvSpPr>
            <a:spLocks noGrp="1" noChangeArrowheads="1"/>
          </p:cNvSpPr>
          <p:nvPr>
            <p:ph type="title" idx="4294967295"/>
          </p:nvPr>
        </p:nvSpPr>
        <p:spPr>
          <a:xfrm>
            <a:off x="522514" y="150359"/>
            <a:ext cx="7772400" cy="1143000"/>
          </a:xfrm>
        </p:spPr>
        <p:txBody>
          <a:bodyPr/>
          <a:lstStyle/>
          <a:p>
            <a:pPr eaLnBrk="1" hangingPunct="1"/>
            <a:r>
              <a:rPr lang="en-US" altLang="en-US">
                <a:ea typeface="ＭＳ Ｐゴシック" charset="-128"/>
              </a:rPr>
              <a:t>Packet Loss</a:t>
            </a:r>
          </a:p>
        </p:txBody>
      </p:sp>
      <p:sp>
        <p:nvSpPr>
          <p:cNvPr id="111620" name="Rectangle 3"/>
          <p:cNvSpPr>
            <a:spLocks noGrp="1" noChangeArrowheads="1"/>
          </p:cNvSpPr>
          <p:nvPr>
            <p:ph type="body" idx="4294967295"/>
          </p:nvPr>
        </p:nvSpPr>
        <p:spPr>
          <a:xfrm>
            <a:off x="522514" y="1333500"/>
            <a:ext cx="7881257" cy="4648200"/>
          </a:xfrm>
        </p:spPr>
        <p:txBody>
          <a:bodyPr/>
          <a:lstStyle/>
          <a:p>
            <a:pPr marL="287338" indent="-287338" eaLnBrk="1" hangingPunct="1"/>
            <a:r>
              <a:rPr lang="en-US" altLang="en-US" dirty="0">
                <a:ea typeface="ＭＳ Ｐゴシック" charset="-128"/>
              </a:rPr>
              <a:t>queue (aka buffer) preceding link in buffer has finite capacity</a:t>
            </a:r>
          </a:p>
          <a:p>
            <a:pPr marL="287338" indent="-287338" eaLnBrk="1" hangingPunct="1"/>
            <a:r>
              <a:rPr lang="en-US" altLang="en-US" dirty="0">
                <a:ea typeface="ＭＳ Ｐゴシック" charset="-128"/>
              </a:rPr>
              <a:t>packet arriving to full queue dropped (aka lost)</a:t>
            </a:r>
          </a:p>
          <a:p>
            <a:pPr marL="287338" indent="-287338" eaLnBrk="1" hangingPunct="1"/>
            <a:r>
              <a:rPr lang="en-US" altLang="en-US" dirty="0">
                <a:ea typeface="ＭＳ Ｐゴシック" charset="-128"/>
              </a:rPr>
              <a:t>lost packet may be retransmitted by previous node, by source end system, or not at all</a:t>
            </a:r>
          </a:p>
        </p:txBody>
      </p:sp>
      <p:sp>
        <p:nvSpPr>
          <p:cNvPr id="111621" name="Rectangle 7"/>
          <p:cNvSpPr>
            <a:spLocks noChangeArrowheads="1"/>
          </p:cNvSpPr>
          <p:nvPr/>
        </p:nvSpPr>
        <p:spPr bwMode="auto">
          <a:xfrm>
            <a:off x="3092450" y="4999038"/>
            <a:ext cx="1198563" cy="263525"/>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solidFill>
                <a:srgbClr val="CC0000"/>
              </a:solidFill>
            </a:endParaRPr>
          </a:p>
        </p:txBody>
      </p:sp>
      <p:sp>
        <p:nvSpPr>
          <p:cNvPr id="111622" name="Line 23"/>
          <p:cNvSpPr>
            <a:spLocks noChangeShapeType="1"/>
          </p:cNvSpPr>
          <p:nvPr/>
        </p:nvSpPr>
        <p:spPr bwMode="auto">
          <a:xfrm>
            <a:off x="2400300" y="4765675"/>
            <a:ext cx="698500" cy="3333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3" name="Line 24"/>
          <p:cNvSpPr>
            <a:spLocks noChangeShapeType="1"/>
          </p:cNvSpPr>
          <p:nvPr/>
        </p:nvSpPr>
        <p:spPr bwMode="auto">
          <a:xfrm flipV="1">
            <a:off x="2689225" y="5159375"/>
            <a:ext cx="411163" cy="525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24" name="Line 25"/>
          <p:cNvSpPr>
            <a:spLocks noChangeShapeType="1"/>
          </p:cNvSpPr>
          <p:nvPr/>
        </p:nvSpPr>
        <p:spPr bwMode="auto">
          <a:xfrm>
            <a:off x="4286250" y="5162550"/>
            <a:ext cx="1933575" cy="9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25" name="Rectangle 28"/>
          <p:cNvSpPr>
            <a:spLocks noChangeArrowheads="1"/>
          </p:cNvSpPr>
          <p:nvPr/>
        </p:nvSpPr>
        <p:spPr bwMode="auto">
          <a:xfrm>
            <a:off x="5205413" y="4962525"/>
            <a:ext cx="147637"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26" name="Rectangle 29"/>
          <p:cNvSpPr>
            <a:spLocks noChangeArrowheads="1"/>
          </p:cNvSpPr>
          <p:nvPr/>
        </p:nvSpPr>
        <p:spPr bwMode="auto">
          <a:xfrm>
            <a:off x="3952875" y="5033963"/>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27" name="Rectangle 30"/>
          <p:cNvSpPr>
            <a:spLocks noChangeArrowheads="1"/>
          </p:cNvSpPr>
          <p:nvPr/>
        </p:nvSpPr>
        <p:spPr bwMode="auto">
          <a:xfrm>
            <a:off x="4114800" y="5033963"/>
            <a:ext cx="147638" cy="200025"/>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28" name="Rectangle 31"/>
          <p:cNvSpPr>
            <a:spLocks noChangeArrowheads="1"/>
          </p:cNvSpPr>
          <p:nvPr/>
        </p:nvSpPr>
        <p:spPr bwMode="auto">
          <a:xfrm>
            <a:off x="2865438" y="5381625"/>
            <a:ext cx="147637" cy="200025"/>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29" name="Line 33"/>
          <p:cNvSpPr>
            <a:spLocks noChangeShapeType="1"/>
          </p:cNvSpPr>
          <p:nvPr/>
        </p:nvSpPr>
        <p:spPr bwMode="auto">
          <a:xfrm flipV="1">
            <a:off x="2835275" y="5227638"/>
            <a:ext cx="106363" cy="146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1630" name="Text Box 35"/>
          <p:cNvSpPr txBox="1">
            <a:spLocks noChangeArrowheads="1"/>
          </p:cNvSpPr>
          <p:nvPr/>
        </p:nvSpPr>
        <p:spPr bwMode="auto">
          <a:xfrm>
            <a:off x="1417638" y="429418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006600"/>
                </a:solidFill>
              </a:rPr>
              <a:t>A</a:t>
            </a:r>
          </a:p>
        </p:txBody>
      </p:sp>
      <p:sp>
        <p:nvSpPr>
          <p:cNvPr id="111631" name="Text Box 36"/>
          <p:cNvSpPr txBox="1">
            <a:spLocks noChangeArrowheads="1"/>
          </p:cNvSpPr>
          <p:nvPr/>
        </p:nvSpPr>
        <p:spPr bwMode="auto">
          <a:xfrm>
            <a:off x="1738313" y="528002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a:solidFill>
                  <a:srgbClr val="000099"/>
                </a:solidFill>
              </a:rPr>
              <a:t>B</a:t>
            </a:r>
          </a:p>
        </p:txBody>
      </p:sp>
      <p:sp>
        <p:nvSpPr>
          <p:cNvPr id="111632" name="Text Box 40"/>
          <p:cNvSpPr txBox="1">
            <a:spLocks noChangeArrowheads="1"/>
          </p:cNvSpPr>
          <p:nvPr/>
        </p:nvSpPr>
        <p:spPr bwMode="auto">
          <a:xfrm>
            <a:off x="4765675" y="4203700"/>
            <a:ext cx="267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CC0000"/>
                </a:solidFill>
              </a:rPr>
              <a:t>packet being transmitted</a:t>
            </a:r>
          </a:p>
        </p:txBody>
      </p:sp>
      <p:sp>
        <p:nvSpPr>
          <p:cNvPr id="111633" name="Line 41"/>
          <p:cNvSpPr>
            <a:spLocks noChangeShapeType="1"/>
          </p:cNvSpPr>
          <p:nvPr/>
        </p:nvSpPr>
        <p:spPr bwMode="auto">
          <a:xfrm rot="10800000" flipV="1">
            <a:off x="4329113" y="4495800"/>
            <a:ext cx="681037" cy="56515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34" name="Rectangle 56"/>
          <p:cNvSpPr>
            <a:spLocks noChangeArrowheads="1"/>
          </p:cNvSpPr>
          <p:nvPr/>
        </p:nvSpPr>
        <p:spPr bwMode="auto">
          <a:xfrm>
            <a:off x="3789363" y="5032375"/>
            <a:ext cx="147637" cy="200025"/>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35" name="Rectangle 57"/>
          <p:cNvSpPr>
            <a:spLocks noChangeArrowheads="1"/>
          </p:cNvSpPr>
          <p:nvPr/>
        </p:nvSpPr>
        <p:spPr bwMode="auto">
          <a:xfrm>
            <a:off x="3627438" y="5035550"/>
            <a:ext cx="147637"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36" name="Rectangle 58"/>
          <p:cNvSpPr>
            <a:spLocks noChangeArrowheads="1"/>
          </p:cNvSpPr>
          <p:nvPr/>
        </p:nvSpPr>
        <p:spPr bwMode="auto">
          <a:xfrm>
            <a:off x="3462338" y="5032375"/>
            <a:ext cx="147637"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37" name="Rectangle 59"/>
          <p:cNvSpPr>
            <a:spLocks noChangeArrowheads="1"/>
          </p:cNvSpPr>
          <p:nvPr/>
        </p:nvSpPr>
        <p:spPr bwMode="auto">
          <a:xfrm>
            <a:off x="3298825" y="5032375"/>
            <a:ext cx="147638" cy="200025"/>
          </a:xfrm>
          <a:prstGeom prst="rect">
            <a:avLst/>
          </a:prstGeom>
          <a:solidFill>
            <a:schemeClr val="accent2"/>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38" name="Rectangle 61"/>
          <p:cNvSpPr>
            <a:spLocks noChangeArrowheads="1"/>
          </p:cNvSpPr>
          <p:nvPr/>
        </p:nvSpPr>
        <p:spPr bwMode="auto">
          <a:xfrm>
            <a:off x="3133725" y="5033963"/>
            <a:ext cx="147638" cy="200025"/>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39" name="Rectangle 62"/>
          <p:cNvSpPr>
            <a:spLocks noChangeArrowheads="1"/>
          </p:cNvSpPr>
          <p:nvPr/>
        </p:nvSpPr>
        <p:spPr bwMode="auto">
          <a:xfrm>
            <a:off x="3105150" y="5010150"/>
            <a:ext cx="1171575" cy="242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solidFill>
                <a:srgbClr val="CC0000"/>
              </a:solidFill>
            </a:endParaRPr>
          </a:p>
        </p:txBody>
      </p:sp>
      <p:sp>
        <p:nvSpPr>
          <p:cNvPr id="111640" name="Line 63"/>
          <p:cNvSpPr>
            <a:spLocks noChangeShapeType="1"/>
          </p:cNvSpPr>
          <p:nvPr/>
        </p:nvSpPr>
        <p:spPr bwMode="auto">
          <a:xfrm rot="10800000">
            <a:off x="3092450" y="5502275"/>
            <a:ext cx="687388" cy="331788"/>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1" name="Text Box 64"/>
          <p:cNvSpPr txBox="1">
            <a:spLocks noChangeArrowheads="1"/>
          </p:cNvSpPr>
          <p:nvPr/>
        </p:nvSpPr>
        <p:spPr bwMode="auto">
          <a:xfrm>
            <a:off x="3708400" y="5661025"/>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a:solidFill>
                  <a:srgbClr val="CC0000"/>
                </a:solidFill>
              </a:rPr>
              <a:t>packet arriving to</a:t>
            </a:r>
          </a:p>
          <a:p>
            <a:r>
              <a:rPr lang="en-US" altLang="en-US" sz="1800">
                <a:solidFill>
                  <a:srgbClr val="CC0000"/>
                </a:solidFill>
              </a:rPr>
              <a:t>full buffer is </a:t>
            </a:r>
            <a:r>
              <a:rPr lang="en-US" altLang="en-US" sz="1800" i="1">
                <a:solidFill>
                  <a:srgbClr val="CC0000"/>
                </a:solidFill>
              </a:rPr>
              <a:t>lost</a:t>
            </a:r>
          </a:p>
        </p:txBody>
      </p:sp>
      <p:sp>
        <p:nvSpPr>
          <p:cNvPr id="111642" name="Text Box 65"/>
          <p:cNvSpPr txBox="1">
            <a:spLocks noChangeArrowheads="1"/>
          </p:cNvSpPr>
          <p:nvPr/>
        </p:nvSpPr>
        <p:spPr bwMode="auto">
          <a:xfrm>
            <a:off x="2981325" y="4022725"/>
            <a:ext cx="156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1800">
                <a:solidFill>
                  <a:srgbClr val="CC0000"/>
                </a:solidFill>
              </a:rPr>
              <a:t>buffer </a:t>
            </a:r>
          </a:p>
          <a:p>
            <a:pPr algn="ctr"/>
            <a:r>
              <a:rPr lang="en-US" altLang="en-US" sz="1800">
                <a:solidFill>
                  <a:srgbClr val="CC0000"/>
                </a:solidFill>
              </a:rPr>
              <a:t>(waiting area)</a:t>
            </a:r>
          </a:p>
        </p:txBody>
      </p:sp>
      <p:sp>
        <p:nvSpPr>
          <p:cNvPr id="111643" name="Line 66"/>
          <p:cNvSpPr>
            <a:spLocks noChangeShapeType="1"/>
          </p:cNvSpPr>
          <p:nvPr/>
        </p:nvSpPr>
        <p:spPr bwMode="auto">
          <a:xfrm>
            <a:off x="3238500" y="4630738"/>
            <a:ext cx="0" cy="333375"/>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1645" name="Group 48"/>
          <p:cNvGrpSpPr>
            <a:grpSpLocks/>
          </p:cNvGrpSpPr>
          <p:nvPr/>
        </p:nvGrpSpPr>
        <p:grpSpPr bwMode="auto">
          <a:xfrm>
            <a:off x="1593850" y="4314825"/>
            <a:ext cx="820738" cy="688975"/>
            <a:chOff x="-44" y="1473"/>
            <a:chExt cx="981" cy="1105"/>
          </a:xfrm>
        </p:grpSpPr>
        <p:pic>
          <p:nvPicPr>
            <p:cNvPr id="111651" name="Picture 49"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52" name="Freeform 50"/>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111646" name="Group 51"/>
          <p:cNvGrpSpPr>
            <a:grpSpLocks/>
          </p:cNvGrpSpPr>
          <p:nvPr/>
        </p:nvGrpSpPr>
        <p:grpSpPr bwMode="auto">
          <a:xfrm>
            <a:off x="1922463" y="5305425"/>
            <a:ext cx="820737" cy="688975"/>
            <a:chOff x="-44" y="1473"/>
            <a:chExt cx="981" cy="1105"/>
          </a:xfrm>
        </p:grpSpPr>
        <p:pic>
          <p:nvPicPr>
            <p:cNvPr id="111649" name="Picture 52" descr="desktop_computer_stylized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50" name="Freeform 53"/>
            <p:cNvSpPr>
              <a:spLocks/>
            </p:cNvSpPr>
            <p:nvPr/>
          </p:nvSpPr>
          <p:spPr bwMode="auto">
            <a:xfrm flipH="1">
              <a:off x="374" y="1579"/>
              <a:ext cx="477" cy="506"/>
            </a:xfrm>
            <a:custGeom>
              <a:avLst/>
              <a:gdLst>
                <a:gd name="T0" fmla="*/ 0 w 356"/>
                <a:gd name="T1" fmla="*/ 0 h 368"/>
                <a:gd name="T2" fmla="*/ 32377 w 356"/>
                <a:gd name="T3" fmla="*/ 2307 h 368"/>
                <a:gd name="T4" fmla="*/ 38409 w 356"/>
                <a:gd name="T5" fmla="*/ 48069 h 368"/>
                <a:gd name="T6" fmla="*/ 8465 w 356"/>
                <a:gd name="T7" fmla="*/ 60116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Tree>
    <p:extLst>
      <p:ext uri="{BB962C8B-B14F-4D97-AF65-F5344CB8AC3E}">
        <p14:creationId xmlns:p14="http://schemas.microsoft.com/office/powerpoint/2010/main" val="21730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sz="half" idx="1"/>
          </p:nvPr>
        </p:nvSpPr>
        <p:spPr>
          <a:xfrm>
            <a:off x="561975" y="1417638"/>
            <a:ext cx="4238626" cy="4648200"/>
          </a:xfrm>
        </p:spPr>
        <p:txBody>
          <a:bodyPr/>
          <a:lstStyle/>
          <a:p>
            <a:pPr>
              <a:buFont typeface="Wingdings" charset="0"/>
              <a:buNone/>
            </a:pPr>
            <a:r>
              <a:rPr lang="en-US" i="1" dirty="0">
                <a:solidFill>
                  <a:srgbClr val="CC0000"/>
                </a:solidFill>
              </a:rPr>
              <a:t>iterative, asynchronous:</a:t>
            </a:r>
            <a:r>
              <a:rPr lang="en-US" dirty="0">
                <a:solidFill>
                  <a:srgbClr val="FF0000"/>
                </a:solidFill>
              </a:rPr>
              <a:t> </a:t>
            </a:r>
            <a:r>
              <a:rPr lang="en-US" sz="2400" dirty="0"/>
              <a:t>each local iteration caused by: </a:t>
            </a:r>
          </a:p>
          <a:p>
            <a:r>
              <a:rPr lang="en-US" sz="2400" dirty="0"/>
              <a:t>local link cost change </a:t>
            </a:r>
          </a:p>
          <a:p>
            <a:r>
              <a:rPr lang="en-US" sz="2400" dirty="0"/>
              <a:t>DV update message from neighbor</a:t>
            </a:r>
          </a:p>
          <a:p>
            <a:pPr>
              <a:buFont typeface="Wingdings" charset="0"/>
              <a:buNone/>
            </a:pPr>
            <a:r>
              <a:rPr lang="en-US" i="1" dirty="0">
                <a:solidFill>
                  <a:srgbClr val="CC0000"/>
                </a:solidFill>
              </a:rPr>
              <a:t>distributed:</a:t>
            </a:r>
          </a:p>
          <a:p>
            <a:r>
              <a:rPr lang="en-US" sz="2400" dirty="0"/>
              <a:t>each node notifies neighbors </a:t>
            </a:r>
            <a:r>
              <a:rPr lang="en-US" sz="2400" i="1" dirty="0"/>
              <a:t>only</a:t>
            </a:r>
            <a:r>
              <a:rPr lang="en-US" sz="2400" dirty="0"/>
              <a:t> when its DV changes</a:t>
            </a:r>
          </a:p>
          <a:p>
            <a:pPr lvl="1"/>
            <a:r>
              <a:rPr lang="en-US" sz="2000" dirty="0"/>
              <a:t>neighbors then notify their neighbors if necessary</a:t>
            </a:r>
            <a:endParaRPr lang="en-US" dirty="0"/>
          </a:p>
        </p:txBody>
      </p:sp>
      <p:sp>
        <p:nvSpPr>
          <p:cNvPr id="136196" name="Text Box 4"/>
          <p:cNvSpPr txBox="1">
            <a:spLocks noChangeArrowheads="1"/>
          </p:cNvSpPr>
          <p:nvPr/>
        </p:nvSpPr>
        <p:spPr bwMode="auto">
          <a:xfrm>
            <a:off x="5257800" y="1751013"/>
            <a:ext cx="3524250" cy="4185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dirty="0">
              <a:latin typeface="+mn-lt"/>
            </a:endParaRPr>
          </a:p>
          <a:p>
            <a:pPr>
              <a:spcBef>
                <a:spcPct val="50000"/>
              </a:spcBef>
            </a:pPr>
            <a:r>
              <a:rPr lang="en-US" i="1" dirty="0">
                <a:solidFill>
                  <a:srgbClr val="000099"/>
                </a:solidFill>
                <a:latin typeface="+mn-lt"/>
              </a:rPr>
              <a:t>wait</a:t>
            </a:r>
            <a:r>
              <a:rPr lang="en-US" sz="2000" dirty="0">
                <a:solidFill>
                  <a:srgbClr val="000099"/>
                </a:solidFill>
                <a:latin typeface="+mn-lt"/>
              </a:rPr>
              <a:t> </a:t>
            </a:r>
            <a:r>
              <a:rPr lang="en-US" sz="2000" dirty="0">
                <a:latin typeface="+mn-lt"/>
              </a:rPr>
              <a:t>for (change in local link cost or </a:t>
            </a:r>
            <a:r>
              <a:rPr lang="en-US" sz="2000" dirty="0" err="1">
                <a:latin typeface="+mn-lt"/>
              </a:rPr>
              <a:t>msg</a:t>
            </a:r>
            <a:r>
              <a:rPr lang="en-US" sz="2000" dirty="0">
                <a:latin typeface="+mn-lt"/>
              </a:rPr>
              <a:t> from neighbor)</a:t>
            </a:r>
          </a:p>
          <a:p>
            <a:pPr>
              <a:spcBef>
                <a:spcPct val="50000"/>
              </a:spcBef>
            </a:pPr>
            <a:endParaRPr lang="en-US" sz="2000" dirty="0">
              <a:latin typeface="+mn-lt"/>
            </a:endParaRPr>
          </a:p>
          <a:p>
            <a:pPr>
              <a:spcBef>
                <a:spcPct val="50000"/>
              </a:spcBef>
            </a:pPr>
            <a:r>
              <a:rPr lang="en-US" i="1" dirty="0" err="1">
                <a:solidFill>
                  <a:srgbClr val="000099"/>
                </a:solidFill>
                <a:latin typeface="+mn-lt"/>
              </a:rPr>
              <a:t>recompute</a:t>
            </a:r>
            <a:r>
              <a:rPr lang="en-US" sz="2000" dirty="0">
                <a:latin typeface="+mn-lt"/>
              </a:rPr>
              <a:t> estimates</a:t>
            </a:r>
          </a:p>
          <a:p>
            <a:pPr>
              <a:spcBef>
                <a:spcPct val="50000"/>
              </a:spcBef>
            </a:pPr>
            <a:endParaRPr lang="en-US" sz="2000" dirty="0">
              <a:latin typeface="+mn-lt"/>
            </a:endParaRPr>
          </a:p>
          <a:p>
            <a:pPr>
              <a:spcBef>
                <a:spcPct val="50000"/>
              </a:spcBef>
            </a:pPr>
            <a:r>
              <a:rPr lang="en-US" sz="2000" dirty="0">
                <a:latin typeface="+mn-lt"/>
              </a:rPr>
              <a:t>if DV to any </a:t>
            </a:r>
            <a:r>
              <a:rPr lang="en-US" sz="2000" dirty="0" err="1">
                <a:latin typeface="+mn-lt"/>
              </a:rPr>
              <a:t>dest</a:t>
            </a:r>
            <a:r>
              <a:rPr lang="en-US" sz="2000" dirty="0">
                <a:latin typeface="+mn-lt"/>
              </a:rPr>
              <a:t> has changed, </a:t>
            </a:r>
            <a:r>
              <a:rPr lang="en-US" i="1" dirty="0">
                <a:solidFill>
                  <a:srgbClr val="000099"/>
                </a:solidFill>
                <a:latin typeface="+mn-lt"/>
              </a:rPr>
              <a:t>notify</a:t>
            </a:r>
            <a:r>
              <a:rPr lang="en-US" sz="2000" dirty="0">
                <a:latin typeface="+mn-lt"/>
              </a:rPr>
              <a:t> neighbors </a:t>
            </a:r>
            <a:endParaRPr lang="en-US" dirty="0">
              <a:latin typeface="+mn-lt"/>
            </a:endParaRPr>
          </a:p>
          <a:p>
            <a:pPr algn="ctr">
              <a:spcBef>
                <a:spcPct val="50000"/>
              </a:spcBef>
            </a:pPr>
            <a:endParaRPr lang="en-US" dirty="0">
              <a:latin typeface="+mn-lt"/>
            </a:endParaRPr>
          </a:p>
        </p:txBody>
      </p:sp>
      <p:sp>
        <p:nvSpPr>
          <p:cNvPr id="136197" name="Line 5"/>
          <p:cNvSpPr>
            <a:spLocks noChangeShapeType="1"/>
          </p:cNvSpPr>
          <p:nvPr/>
        </p:nvSpPr>
        <p:spPr bwMode="auto">
          <a:xfrm>
            <a:off x="6811963" y="3055938"/>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8" name="Line 6"/>
          <p:cNvSpPr>
            <a:spLocks noChangeShapeType="1"/>
          </p:cNvSpPr>
          <p:nvPr/>
        </p:nvSpPr>
        <p:spPr bwMode="auto">
          <a:xfrm>
            <a:off x="6791325" y="4075113"/>
            <a:ext cx="0" cy="590550"/>
          </a:xfrm>
          <a:prstGeom prst="line">
            <a:avLst/>
          </a:prstGeom>
          <a:noFill/>
          <a:ln w="19050">
            <a:solidFill>
              <a:srgbClr val="00009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9" name="Freeform 7"/>
          <p:cNvSpPr>
            <a:spLocks/>
          </p:cNvSpPr>
          <p:nvPr/>
        </p:nvSpPr>
        <p:spPr bwMode="auto">
          <a:xfrm>
            <a:off x="5229225" y="2160588"/>
            <a:ext cx="1552575" cy="3581400"/>
          </a:xfrm>
          <a:custGeom>
            <a:avLst/>
            <a:gdLst>
              <a:gd name="T0" fmla="*/ 2147483647 w 978"/>
              <a:gd name="T1" fmla="*/ 2147483647 h 2256"/>
              <a:gd name="T2" fmla="*/ 2147483647 w 978"/>
              <a:gd name="T3" fmla="*/ 2147483647 h 2256"/>
              <a:gd name="T4" fmla="*/ 0 w 978"/>
              <a:gd name="T5" fmla="*/ 2147483647 h 2256"/>
              <a:gd name="T6" fmla="*/ 0 w 978"/>
              <a:gd name="T7" fmla="*/ 0 h 2256"/>
              <a:gd name="T8" fmla="*/ 2147483647 w 978"/>
              <a:gd name="T9" fmla="*/ 0 h 2256"/>
              <a:gd name="T10" fmla="*/ 2147483647 w 978"/>
              <a:gd name="T11" fmla="*/ 2147483647 h 2256"/>
              <a:gd name="T12" fmla="*/ 0 60000 65536"/>
              <a:gd name="T13" fmla="*/ 0 60000 65536"/>
              <a:gd name="T14" fmla="*/ 0 60000 65536"/>
              <a:gd name="T15" fmla="*/ 0 60000 65536"/>
              <a:gd name="T16" fmla="*/ 0 60000 65536"/>
              <a:gd name="T17" fmla="*/ 0 60000 65536"/>
              <a:gd name="T18" fmla="*/ 0 w 978"/>
              <a:gd name="T19" fmla="*/ 0 h 2256"/>
              <a:gd name="T20" fmla="*/ 978 w 978"/>
              <a:gd name="T21" fmla="*/ 2256 h 2256"/>
            </a:gdLst>
            <a:ahLst/>
            <a:cxnLst>
              <a:cxn ang="T12">
                <a:pos x="T0" y="T1"/>
              </a:cxn>
              <a:cxn ang="T13">
                <a:pos x="T2" y="T3"/>
              </a:cxn>
              <a:cxn ang="T14">
                <a:pos x="T4" y="T5"/>
              </a:cxn>
              <a:cxn ang="T15">
                <a:pos x="T6" y="T7"/>
              </a:cxn>
              <a:cxn ang="T16">
                <a:pos x="T8" y="T9"/>
              </a:cxn>
              <a:cxn ang="T17">
                <a:pos x="T10" y="T11"/>
              </a:cxn>
            </a:cxnLst>
            <a:rect l="T18" t="T19" r="T20" b="T21"/>
            <a:pathLst>
              <a:path w="978" h="2256">
                <a:moveTo>
                  <a:pt x="960" y="2010"/>
                </a:moveTo>
                <a:lnTo>
                  <a:pt x="961" y="2256"/>
                </a:lnTo>
                <a:lnTo>
                  <a:pt x="0" y="2256"/>
                </a:lnTo>
                <a:lnTo>
                  <a:pt x="0" y="0"/>
                </a:lnTo>
                <a:lnTo>
                  <a:pt x="978" y="0"/>
                </a:lnTo>
                <a:lnTo>
                  <a:pt x="978" y="155"/>
                </a:lnTo>
              </a:path>
            </a:pathLst>
          </a:custGeom>
          <a:noFill/>
          <a:ln w="19050" cap="flat" cmpd="sng">
            <a:solidFill>
              <a:srgbClr val="000099"/>
            </a:solidFill>
            <a:prstDash val="solid"/>
            <a:round/>
            <a:headEnd type="none" w="med" len="me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6200" name="Text Box 8"/>
          <p:cNvSpPr txBox="1">
            <a:spLocks noChangeArrowheads="1"/>
          </p:cNvSpPr>
          <p:nvPr/>
        </p:nvSpPr>
        <p:spPr bwMode="auto">
          <a:xfrm>
            <a:off x="4841064" y="1327150"/>
            <a:ext cx="177644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i="1" dirty="0">
                <a:solidFill>
                  <a:srgbClr val="CC0000"/>
                </a:solidFill>
                <a:latin typeface="+mn-lt"/>
              </a:rPr>
              <a:t>each node:</a:t>
            </a:r>
          </a:p>
        </p:txBody>
      </p:sp>
      <p:pic>
        <p:nvPicPr>
          <p:cNvPr id="136201" name="Picture 10"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066800"/>
            <a:ext cx="639921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Rectangle 11"/>
          <p:cNvSpPr>
            <a:spLocks noGrp="1" noChangeArrowheads="1"/>
          </p:cNvSpPr>
          <p:nvPr>
            <p:ph type="title"/>
          </p:nvPr>
        </p:nvSpPr>
        <p:spPr>
          <a:xfrm>
            <a:off x="533400" y="239713"/>
            <a:ext cx="7772400" cy="1143000"/>
          </a:xfrm>
        </p:spPr>
        <p:txBody>
          <a:bodyPr/>
          <a:lstStyle/>
          <a:p>
            <a:pPr>
              <a:defRPr/>
            </a:pPr>
            <a:r>
              <a:rPr lang="en-US">
                <a:cs typeface="+mj-cs"/>
              </a:rPr>
              <a:t>Distance vector algorithm </a:t>
            </a:r>
          </a:p>
        </p:txBody>
      </p:sp>
      <p:sp>
        <p:nvSpPr>
          <p:cNvPr id="3" name="Slide Number Placeholder 2"/>
          <p:cNvSpPr>
            <a:spLocks noGrp="1"/>
          </p:cNvSpPr>
          <p:nvPr>
            <p:ph type="sldNum" sz="quarter" idx="12"/>
          </p:nvPr>
        </p:nvSpPr>
        <p:spPr/>
        <p:txBody>
          <a:bodyPr/>
          <a:lstStyle/>
          <a:p>
            <a:fld id="{F784D624-D040-2E47-A508-03D46FE35CB6}" type="slidenum">
              <a:rPr lang="en-US" smtClean="0"/>
              <a:t>60</a:t>
            </a:fld>
            <a:endParaRPr lang="en-US"/>
          </a:p>
        </p:txBody>
      </p:sp>
    </p:spTree>
    <p:extLst>
      <p:ext uri="{BB962C8B-B14F-4D97-AF65-F5344CB8AC3E}">
        <p14:creationId xmlns:p14="http://schemas.microsoft.com/office/powerpoint/2010/main" val="22892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19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19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61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1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6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619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6196">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61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619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61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7" grpId="0" animBg="1"/>
      <p:bldP spid="136198" grpId="0" animBg="1"/>
      <p:bldP spid="136199" grpId="0" animBg="1"/>
      <p:bldP spid="13620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957C37-B596-B193-0AAE-C3E2642439B0}"/>
              </a:ext>
            </a:extLst>
          </p:cNvPr>
          <p:cNvSpPr txBox="1"/>
          <p:nvPr/>
        </p:nvSpPr>
        <p:spPr>
          <a:xfrm>
            <a:off x="250371" y="914400"/>
            <a:ext cx="8363956" cy="5262979"/>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Advertise:</a:t>
            </a: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transmits its distance vector to each of its neighbors in a </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routing packet.</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2. Each router receives and saves the most recently received</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distance vector from each of its neighbors.</a:t>
            </a:r>
          </a:p>
          <a:p>
            <a:pPr marL="0" marR="0" lvl="0" indent="0" algn="l" defTabSz="457200" rtl="0" eaLnBrk="1" fontAlgn="base"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3.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Update:</a:t>
            </a:r>
            <a:endPar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A router recalculates its distance vector when:</a:t>
            </a:r>
          </a:p>
          <a:p>
            <a:pPr marL="914400" marR="0" lvl="1" indent="-457200" algn="l" defTabSz="457200" rtl="0" eaLnBrk="1" fontAlgn="base"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It receives a distance vector from a neighbor containing </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       different information than before.</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b) It discovers that a link to a neighbor has gone down</a:t>
            </a:r>
          </a:p>
          <a:p>
            <a:pPr marL="457200" marR="0" lvl="1" indent="0" algn="l" defTabSz="4572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73239"/>
                </a:solidFill>
                <a:effectLst/>
                <a:uLnTx/>
                <a:uFillTx/>
                <a:latin typeface="Calibri" panose="020F0502020204030204"/>
                <a:ea typeface="+mn-ea"/>
                <a:cs typeface="+mn-cs"/>
              </a:rPr>
              <a:t>(or the cost has changed).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F66D2D4-8DC0-35A8-418C-8D0F1EB09A3A}"/>
              </a:ext>
            </a:extLst>
          </p:cNvPr>
          <p:cNvSpPr txBox="1">
            <a:spLocks noChangeArrowheads="1"/>
          </p:cNvSpPr>
          <p:nvPr/>
        </p:nvSpPr>
        <p:spPr>
          <a:xfrm>
            <a:off x="611188" y="171450"/>
            <a:ext cx="8281987" cy="6461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Routing protocol (Recap)</a:t>
            </a:r>
            <a:endParaRPr kumimoji="0" lang="en-AU"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52380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7B23A59-9513-B94C-BFF6-567D7DDACAA6}"/>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Routing updates </a:t>
            </a:r>
            <a:r>
              <a:rPr kumimoji="0" lang="en-US" altLang="en-US" sz="3600" b="0" i="0" u="none" strike="noStrike" kern="1200" cap="none" spc="0" normalizeH="0" baseline="0" noProof="0" dirty="0">
                <a:ln>
                  <a:noFill/>
                </a:ln>
                <a:solidFill>
                  <a:prstClr val="black"/>
                </a:solidFill>
                <a:effectLst/>
                <a:uLnTx/>
                <a:uFillTx/>
                <a:latin typeface="Calibri Light" panose="020F0302020204030204"/>
                <a:ea typeface="+mj-ea"/>
                <a:cs typeface="+mj-cs"/>
              </a:rPr>
              <a:t> (Recap)</a:t>
            </a:r>
            <a:endParaRPr lang="en-AU" altLang="en-US" sz="3600" dirty="0"/>
          </a:p>
        </p:txBody>
      </p:sp>
      <p:sp>
        <p:nvSpPr>
          <p:cNvPr id="116739" name="Rectangle 3">
            <a:extLst>
              <a:ext uri="{FF2B5EF4-FFF2-40B4-BE49-F238E27FC236}">
                <a16:creationId xmlns:a16="http://schemas.microsoft.com/office/drawing/2014/main" id="{59F96828-3DFC-2448-A3A6-750E582D18BA}"/>
              </a:ext>
            </a:extLst>
          </p:cNvPr>
          <p:cNvSpPr>
            <a:spLocks noGrp="1" noChangeArrowheads="1"/>
          </p:cNvSpPr>
          <p:nvPr>
            <p:ph type="body" idx="1"/>
          </p:nvPr>
        </p:nvSpPr>
        <p:spPr/>
        <p:txBody>
          <a:bodyPr/>
          <a:lstStyle/>
          <a:p>
            <a:pPr>
              <a:lnSpc>
                <a:spcPct val="80000"/>
              </a:lnSpc>
              <a:buFontTx/>
              <a:buNone/>
            </a:pPr>
            <a:r>
              <a:rPr lang="en-US" altLang="en-US" sz="2400" dirty="0">
                <a:solidFill>
                  <a:schemeClr val="accent2">
                    <a:lumMod val="75000"/>
                  </a:schemeClr>
                </a:solidFill>
              </a:rPr>
              <a:t>Two circumstances when a node sends out routing advertisements:</a:t>
            </a:r>
          </a:p>
          <a:p>
            <a:pPr>
              <a:lnSpc>
                <a:spcPct val="80000"/>
              </a:lnSpc>
              <a:buFontTx/>
              <a:buNone/>
            </a:pPr>
            <a:endParaRPr lang="en-US" altLang="en-US" sz="2400" dirty="0"/>
          </a:p>
          <a:p>
            <a:pPr marL="457200" indent="-457200">
              <a:lnSpc>
                <a:spcPct val="80000"/>
              </a:lnSpc>
              <a:buFontTx/>
              <a:buAutoNum type="arabicParenR"/>
            </a:pPr>
            <a:r>
              <a:rPr lang="en-US" altLang="en-US" sz="2400" dirty="0"/>
              <a:t>Periodic: Automatically after some time. </a:t>
            </a:r>
          </a:p>
          <a:p>
            <a:pPr marL="0" indent="0">
              <a:lnSpc>
                <a:spcPct val="80000"/>
              </a:lnSpc>
              <a:buNone/>
            </a:pPr>
            <a:r>
              <a:rPr lang="en-US" altLang="en-US" sz="2400" dirty="0"/>
              <a:t>	</a:t>
            </a:r>
          </a:p>
          <a:p>
            <a:pPr marL="0" indent="0">
              <a:lnSpc>
                <a:spcPct val="80000"/>
              </a:lnSpc>
              <a:buNone/>
            </a:pPr>
            <a:r>
              <a:rPr lang="en-US" altLang="en-US" sz="2400" dirty="0"/>
              <a:t>2)   Triggered: Whenever an event makes a node to change its routing table (e.g., link fail or a new message from a neighbor).</a:t>
            </a:r>
            <a:endParaRPr lang="en-US" altLang="en-US" sz="2000" dirty="0"/>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2380608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077DB2-E1C9-AA46-94D9-5507448ECF44}"/>
              </a:ext>
            </a:extLst>
          </p:cNvPr>
          <p:cNvSpPr txBox="1"/>
          <p:nvPr/>
        </p:nvSpPr>
        <p:spPr>
          <a:xfrm>
            <a:off x="0" y="2844225"/>
            <a:ext cx="9144000" cy="584775"/>
          </a:xfrm>
          <a:prstGeom prst="rect">
            <a:avLst/>
          </a:prstGeom>
          <a:solidFill>
            <a:schemeClr val="tx1">
              <a:lumMod val="65000"/>
              <a:lumOff val="3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Vector Routing: Link failure</a:t>
            </a:r>
          </a:p>
        </p:txBody>
      </p:sp>
    </p:spTree>
    <p:extLst>
      <p:ext uri="{BB962C8B-B14F-4D97-AF65-F5344CB8AC3E}">
        <p14:creationId xmlns:p14="http://schemas.microsoft.com/office/powerpoint/2010/main" val="17311256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11</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11</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2</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22" name="Group 21">
            <a:extLst>
              <a:ext uri="{FF2B5EF4-FFF2-40B4-BE49-F238E27FC236}">
                <a16:creationId xmlns:a16="http://schemas.microsoft.com/office/drawing/2014/main" id="{E0BCDCA5-E62C-FF41-B003-686CD8651A95}"/>
              </a:ext>
            </a:extLst>
          </p:cNvPr>
          <p:cNvGrpSpPr/>
          <p:nvPr/>
        </p:nvGrpSpPr>
        <p:grpSpPr>
          <a:xfrm>
            <a:off x="3051477" y="585537"/>
            <a:ext cx="3207404" cy="4983768"/>
            <a:chOff x="3051477" y="585537"/>
            <a:chExt cx="3207404" cy="4983768"/>
          </a:xfrm>
        </p:grpSpPr>
        <p:cxnSp>
          <p:nvCxnSpPr>
            <p:cNvPr id="20" name="Straight Connector 19">
              <a:extLst>
                <a:ext uri="{FF2B5EF4-FFF2-40B4-BE49-F238E27FC236}">
                  <a16:creationId xmlns:a16="http://schemas.microsoft.com/office/drawing/2014/main" id="{EB2301F4-1D82-4F44-956C-AF1A2C15906A}"/>
                </a:ext>
              </a:extLst>
            </p:cNvPr>
            <p:cNvCxnSpPr/>
            <p:nvPr/>
          </p:nvCxnSpPr>
          <p:spPr>
            <a:xfrm flipH="1">
              <a:off x="3067492" y="1363579"/>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12F4288-DE43-204E-B64D-D3C0D1DD8D9D}"/>
                </a:ext>
              </a:extLst>
            </p:cNvPr>
            <p:cNvCxnSpPr/>
            <p:nvPr/>
          </p:nvCxnSpPr>
          <p:spPr>
            <a:xfrm flipH="1">
              <a:off x="3080580" y="2077453"/>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84584-03DA-A140-BCCC-BE6944D07311}"/>
                </a:ext>
              </a:extLst>
            </p:cNvPr>
            <p:cNvCxnSpPr/>
            <p:nvPr/>
          </p:nvCxnSpPr>
          <p:spPr>
            <a:xfrm flipH="1">
              <a:off x="3051477" y="585537"/>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6465793-1584-B949-A0EC-4AB77177BA33}"/>
                </a:ext>
              </a:extLst>
            </p:cNvPr>
            <p:cNvCxnSpPr/>
            <p:nvPr/>
          </p:nvCxnSpPr>
          <p:spPr>
            <a:xfrm flipH="1">
              <a:off x="3696020" y="5569305"/>
              <a:ext cx="2562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7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18</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t>
                      </a:r>
                    </a:p>
                  </a:txBody>
                  <a:tcPr/>
                </a:tc>
                <a:tc>
                  <a:txBody>
                    <a:bodyPr/>
                    <a:lstStyle/>
                    <a:p>
                      <a:r>
                        <a:rPr lang="en-US" dirty="0">
                          <a:solidFill>
                            <a:srgbClr val="FF0000"/>
                          </a:solidFill>
                        </a:rPr>
                        <a:t>--</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16</a:t>
                      </a:r>
                    </a:p>
                  </a:txBody>
                  <a:tcPr/>
                </a:tc>
                <a:tc>
                  <a:txBody>
                    <a:bodyPr/>
                    <a:lstStyle/>
                    <a:p>
                      <a:r>
                        <a:rPr lang="en-US" dirty="0">
                          <a:solidFill>
                            <a:schemeClr val="tx1"/>
                          </a:solidFill>
                        </a:rPr>
                        <a:t>C</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a:t>
            </a:r>
          </a:p>
        </p:txBody>
      </p:sp>
      <p:pic>
        <p:nvPicPr>
          <p:cNvPr id="34" name="Picture 33">
            <a:extLst>
              <a:ext uri="{FF2B5EF4-FFF2-40B4-BE49-F238E27FC236}">
                <a16:creationId xmlns:a16="http://schemas.microsoft.com/office/drawing/2014/main" id="{49AD77B7-40FC-0940-83D5-F5FDA6A96B4E}"/>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565055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3</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Updates for A,C,E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Updates for B</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grpSp>
        <p:nvGrpSpPr>
          <p:cNvPr id="31" name="Group 30">
            <a:extLst>
              <a:ext uri="{FF2B5EF4-FFF2-40B4-BE49-F238E27FC236}">
                <a16:creationId xmlns:a16="http://schemas.microsoft.com/office/drawing/2014/main" id="{34817327-9C6E-E340-97A3-0387441A20F7}"/>
              </a:ext>
            </a:extLst>
          </p:cNvPr>
          <p:cNvGrpSpPr/>
          <p:nvPr/>
        </p:nvGrpSpPr>
        <p:grpSpPr>
          <a:xfrm>
            <a:off x="2604023" y="1923471"/>
            <a:ext cx="4799345" cy="722618"/>
            <a:chOff x="2550695" y="3801256"/>
            <a:chExt cx="4799345" cy="722618"/>
          </a:xfrm>
        </p:grpSpPr>
        <p:sp>
          <p:nvSpPr>
            <p:cNvPr id="32" name="TextBox 31">
              <a:extLst>
                <a:ext uri="{FF2B5EF4-FFF2-40B4-BE49-F238E27FC236}">
                  <a16:creationId xmlns:a16="http://schemas.microsoft.com/office/drawing/2014/main" id="{1D9BD0BC-CEDD-8B4D-85A3-821C7D6857B3}"/>
                </a:ext>
              </a:extLst>
            </p:cNvPr>
            <p:cNvSpPr txBox="1"/>
            <p:nvPr/>
          </p:nvSpPr>
          <p:spPr>
            <a:xfrm>
              <a:off x="3473860" y="3801256"/>
              <a:ext cx="3876180" cy="646331"/>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Cost update</a:t>
              </a:r>
            </a:p>
          </p:txBody>
        </p:sp>
        <p:sp>
          <p:nvSpPr>
            <p:cNvPr id="34" name="Freeform 33">
              <a:extLst>
                <a:ext uri="{FF2B5EF4-FFF2-40B4-BE49-F238E27FC236}">
                  <a16:creationId xmlns:a16="http://schemas.microsoft.com/office/drawing/2014/main" id="{6701F857-54F3-D845-BBBF-CEAB951B8817}"/>
                </a:ext>
              </a:extLst>
            </p:cNvPr>
            <p:cNvSpPr/>
            <p:nvPr/>
          </p:nvSpPr>
          <p:spPr>
            <a:xfrm>
              <a:off x="2550695" y="4138863"/>
              <a:ext cx="930442" cy="385011"/>
            </a:xfrm>
            <a:custGeom>
              <a:avLst/>
              <a:gdLst>
                <a:gd name="connsiteX0" fmla="*/ 930442 w 930442"/>
                <a:gd name="connsiteY0" fmla="*/ 0 h 385011"/>
                <a:gd name="connsiteX1" fmla="*/ 401052 w 930442"/>
                <a:gd name="connsiteY1" fmla="*/ 112295 h 385011"/>
                <a:gd name="connsiteX2" fmla="*/ 0 w 930442"/>
                <a:gd name="connsiteY2" fmla="*/ 385011 h 385011"/>
              </a:gdLst>
              <a:ahLst/>
              <a:cxnLst>
                <a:cxn ang="0">
                  <a:pos x="connsiteX0" y="connsiteY0"/>
                </a:cxn>
                <a:cxn ang="0">
                  <a:pos x="connsiteX1" y="connsiteY1"/>
                </a:cxn>
                <a:cxn ang="0">
                  <a:pos x="connsiteX2" y="connsiteY2"/>
                </a:cxn>
              </a:cxnLst>
              <a:rect l="l" t="t" r="r" b="b"/>
              <a:pathLst>
                <a:path w="930442" h="385011">
                  <a:moveTo>
                    <a:pt x="930442" y="0"/>
                  </a:moveTo>
                  <a:cubicBezTo>
                    <a:pt x="743284" y="24063"/>
                    <a:pt x="556126" y="48127"/>
                    <a:pt x="401052" y="112295"/>
                  </a:cubicBezTo>
                  <a:cubicBezTo>
                    <a:pt x="245978" y="176463"/>
                    <a:pt x="122989" y="280737"/>
                    <a:pt x="0" y="385011"/>
                  </a:cubicBezTo>
                </a:path>
              </a:pathLst>
            </a:custGeom>
            <a:noFill/>
            <a:ln w="38100">
              <a:solidFill>
                <a:srgbClr val="C0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661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a:t>
                      </a:r>
                    </a:p>
                  </a:txBody>
                  <a:tcPr/>
                </a:tc>
                <a:tc>
                  <a:txBody>
                    <a:bodyPr/>
                    <a:lstStyle/>
                    <a:p>
                      <a:r>
                        <a:rPr lang="en-US" dirty="0">
                          <a:solidFill>
                            <a:srgbClr val="FF0000"/>
                          </a:solidFill>
                        </a:rPr>
                        <a:t>C</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4</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sp>
        <p:nvSpPr>
          <p:cNvPr id="28" name="TextBox 27">
            <a:extLst>
              <a:ext uri="{FF2B5EF4-FFF2-40B4-BE49-F238E27FC236}">
                <a16:creationId xmlns:a16="http://schemas.microsoft.com/office/drawing/2014/main" id="{F7C50553-9F06-B947-A4EF-1B7D93F9F6CB}"/>
              </a:ext>
            </a:extLst>
          </p:cNvPr>
          <p:cNvSpPr txBox="1"/>
          <p:nvPr/>
        </p:nvSpPr>
        <p:spPr>
          <a:xfrm>
            <a:off x="106959" y="4472025"/>
            <a:ext cx="3562296"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A: Updates for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B: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C: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 No Updates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E: No Updates </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98214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300931E-A2CE-D647-9E61-577F7BAB77FC}"/>
              </a:ext>
            </a:extLst>
          </p:cNvPr>
          <p:cNvSpPr/>
          <p:nvPr/>
        </p:nvSpPr>
        <p:spPr>
          <a:xfrm>
            <a:off x="3494289" y="3092058"/>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3" name="Oval 2">
            <a:extLst>
              <a:ext uri="{FF2B5EF4-FFF2-40B4-BE49-F238E27FC236}">
                <a16:creationId xmlns:a16="http://schemas.microsoft.com/office/drawing/2014/main" id="{A43F7527-B84D-0E4E-8B89-A14516890B4A}"/>
              </a:ext>
            </a:extLst>
          </p:cNvPr>
          <p:cNvSpPr/>
          <p:nvPr/>
        </p:nvSpPr>
        <p:spPr>
          <a:xfrm>
            <a:off x="4362011" y="2305933"/>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 name="Oval 3">
            <a:extLst>
              <a:ext uri="{FF2B5EF4-FFF2-40B4-BE49-F238E27FC236}">
                <a16:creationId xmlns:a16="http://schemas.microsoft.com/office/drawing/2014/main" id="{252D5FC6-50EA-3B42-813E-1300BD8358D3}"/>
              </a:ext>
            </a:extLst>
          </p:cNvPr>
          <p:cNvSpPr/>
          <p:nvPr/>
        </p:nvSpPr>
        <p:spPr>
          <a:xfrm>
            <a:off x="6108320" y="230593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sp>
        <p:nvSpPr>
          <p:cNvPr id="5" name="Oval 4">
            <a:extLst>
              <a:ext uri="{FF2B5EF4-FFF2-40B4-BE49-F238E27FC236}">
                <a16:creationId xmlns:a16="http://schemas.microsoft.com/office/drawing/2014/main" id="{ACF5DF0C-E873-BD47-B81E-B20E69CC9739}"/>
              </a:ext>
            </a:extLst>
          </p:cNvPr>
          <p:cNvSpPr/>
          <p:nvPr/>
        </p:nvSpPr>
        <p:spPr>
          <a:xfrm>
            <a:off x="4362011"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sp>
        <p:nvSpPr>
          <p:cNvPr id="6" name="Oval 5">
            <a:extLst>
              <a:ext uri="{FF2B5EF4-FFF2-40B4-BE49-F238E27FC236}">
                <a16:creationId xmlns:a16="http://schemas.microsoft.com/office/drawing/2014/main" id="{F13F34A6-4B8C-0646-AA0B-1197B9E72225}"/>
              </a:ext>
            </a:extLst>
          </p:cNvPr>
          <p:cNvSpPr/>
          <p:nvPr/>
        </p:nvSpPr>
        <p:spPr>
          <a:xfrm>
            <a:off x="6111210" y="3878184"/>
            <a:ext cx="641685" cy="6416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cxnSp>
        <p:nvCxnSpPr>
          <p:cNvPr id="8" name="Straight Connector 7">
            <a:extLst>
              <a:ext uri="{FF2B5EF4-FFF2-40B4-BE49-F238E27FC236}">
                <a16:creationId xmlns:a16="http://schemas.microsoft.com/office/drawing/2014/main" id="{41ED9091-45FC-C347-9C5B-3D2ED3DD7578}"/>
              </a:ext>
            </a:extLst>
          </p:cNvPr>
          <p:cNvCxnSpPr>
            <a:stCxn id="3" idx="6"/>
            <a:endCxn id="4" idx="2"/>
          </p:cNvCxnSpPr>
          <p:nvPr/>
        </p:nvCxnSpPr>
        <p:spPr>
          <a:xfrm>
            <a:off x="5003696" y="2626776"/>
            <a:ext cx="1104624" cy="1"/>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F73C4C-1A80-4841-AC7C-8BB6B7ED42C5}"/>
              </a:ext>
            </a:extLst>
          </p:cNvPr>
          <p:cNvCxnSpPr>
            <a:cxnSpLocks/>
            <a:stCxn id="6" idx="0"/>
            <a:endCxn id="4" idx="4"/>
          </p:cNvCxnSpPr>
          <p:nvPr/>
        </p:nvCxnSpPr>
        <p:spPr>
          <a:xfrm flipH="1" flipV="1">
            <a:off x="6429163" y="2947619"/>
            <a:ext cx="2890" cy="93056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FC046A-1B70-414C-85C6-E0023B5E6791}"/>
              </a:ext>
            </a:extLst>
          </p:cNvPr>
          <p:cNvCxnSpPr>
            <a:cxnSpLocks/>
            <a:stCxn id="6" idx="2"/>
            <a:endCxn id="5" idx="6"/>
          </p:cNvCxnSpPr>
          <p:nvPr/>
        </p:nvCxnSpPr>
        <p:spPr>
          <a:xfrm flipH="1">
            <a:off x="5003696" y="4199027"/>
            <a:ext cx="110751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5F863E-AE2A-D844-B5EF-522D1AC89B66}"/>
              </a:ext>
            </a:extLst>
          </p:cNvPr>
          <p:cNvCxnSpPr>
            <a:cxnSpLocks/>
            <a:stCxn id="5" idx="1"/>
            <a:endCxn id="2" idx="5"/>
          </p:cNvCxnSpPr>
          <p:nvPr/>
        </p:nvCxnSpPr>
        <p:spPr>
          <a:xfrm flipH="1" flipV="1">
            <a:off x="4042001" y="3639770"/>
            <a:ext cx="413983" cy="332387"/>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AB590-68C5-1741-B105-0BC8782CF8E6}"/>
              </a:ext>
            </a:extLst>
          </p:cNvPr>
          <p:cNvCxnSpPr>
            <a:cxnSpLocks/>
            <a:stCxn id="2" idx="7"/>
            <a:endCxn id="3" idx="3"/>
          </p:cNvCxnSpPr>
          <p:nvPr/>
        </p:nvCxnSpPr>
        <p:spPr>
          <a:xfrm flipV="1">
            <a:off x="4042001" y="2853645"/>
            <a:ext cx="413983" cy="33238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63FD4A2-98D8-0742-92C6-9A96862D87C0}"/>
              </a:ext>
            </a:extLst>
          </p:cNvPr>
          <p:cNvCxnSpPr>
            <a:cxnSpLocks/>
            <a:stCxn id="5" idx="0"/>
            <a:endCxn id="3" idx="4"/>
          </p:cNvCxnSpPr>
          <p:nvPr/>
        </p:nvCxnSpPr>
        <p:spPr>
          <a:xfrm flipV="1">
            <a:off x="4682854" y="2947618"/>
            <a:ext cx="0" cy="9305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C6DB4C8-EAA0-4D42-8119-B5124310EAFF}"/>
              </a:ext>
            </a:extLst>
          </p:cNvPr>
          <p:cNvCxnSpPr>
            <a:cxnSpLocks/>
            <a:stCxn id="5" idx="7"/>
            <a:endCxn id="4" idx="3"/>
          </p:cNvCxnSpPr>
          <p:nvPr/>
        </p:nvCxnSpPr>
        <p:spPr>
          <a:xfrm flipV="1">
            <a:off x="4909723" y="2853646"/>
            <a:ext cx="1292570" cy="1118511"/>
          </a:xfrm>
          <a:prstGeom prst="line">
            <a:avLst/>
          </a:prstGeom>
          <a:ln w="31750"/>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364E3A22-2717-3842-A6F6-AAF96E2B0F33}"/>
              </a:ext>
            </a:extLst>
          </p:cNvPr>
          <p:cNvGraphicFramePr>
            <a:graphicFrameLocks noGrp="1"/>
          </p:cNvGraphicFramePr>
          <p:nvPr/>
        </p:nvGraphicFramePr>
        <p:xfrm>
          <a:off x="3278599" y="54612"/>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A</a:t>
                      </a:r>
                    </a:p>
                  </a:txBody>
                  <a:tcPr/>
                </a:tc>
                <a:tc>
                  <a:txBody>
                    <a:bodyPr/>
                    <a:lstStyle/>
                    <a:p>
                      <a:r>
                        <a:rPr lang="en-US" dirty="0">
                          <a:solidFill>
                            <a:srgbClr val="FF0000"/>
                          </a:solidFill>
                        </a:rPr>
                        <a:t>19</a:t>
                      </a:r>
                    </a:p>
                  </a:txBody>
                  <a:tcPr/>
                </a:tc>
                <a:tc>
                  <a:txBody>
                    <a:bodyPr/>
                    <a:lstStyle/>
                    <a:p>
                      <a:r>
                        <a:rPr lang="en-US" dirty="0">
                          <a:solidFill>
                            <a:srgbClr val="FF0000"/>
                          </a:solidFill>
                        </a:rPr>
                        <a:t>A</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B</a:t>
                      </a:r>
                    </a:p>
                  </a:txBody>
                  <a:tcPr/>
                </a:tc>
                <a:tc>
                  <a:txBody>
                    <a:bodyPr/>
                    <a:lstStyle/>
                    <a:p>
                      <a:r>
                        <a:rPr lang="en-US" dirty="0">
                          <a:solidFill>
                            <a:schemeClr val="tx1"/>
                          </a:solidFill>
                        </a:rPr>
                        <a:t>0</a:t>
                      </a:r>
                    </a:p>
                  </a:txBody>
                  <a:tcPr/>
                </a:tc>
                <a:tc>
                  <a:txBody>
                    <a:bodyPr/>
                    <a:lstStyle/>
                    <a:p>
                      <a:r>
                        <a:rPr lang="en-US" dirty="0">
                          <a:solidFill>
                            <a:schemeClr val="tx1"/>
                          </a:solidFill>
                        </a:rPr>
                        <a:t>B</a:t>
                      </a:r>
                    </a:p>
                  </a:txBody>
                  <a:tcPr/>
                </a:tc>
                <a:extLst>
                  <a:ext uri="{0D108BD9-81ED-4DB2-BD59-A6C34878D82A}">
                    <a16:rowId xmlns:a16="http://schemas.microsoft.com/office/drawing/2014/main" val="137295334"/>
                  </a:ext>
                </a:extLst>
              </a:tr>
              <a:tr h="291946">
                <a:tc>
                  <a:txBody>
                    <a:bodyPr/>
                    <a:lstStyle/>
                    <a:p>
                      <a:r>
                        <a:rPr lang="en-US" dirty="0">
                          <a:solidFill>
                            <a:srgbClr val="FF0000"/>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4</a:t>
                      </a:r>
                    </a:p>
                  </a:txBody>
                  <a:tcPr/>
                </a:tc>
                <a:tc>
                  <a:txBody>
                    <a:bodyPr/>
                    <a:lstStyle/>
                    <a:p>
                      <a:r>
                        <a:rPr lang="en-US" dirty="0">
                          <a:solidFill>
                            <a:schemeClr val="tx1"/>
                          </a:solidFill>
                        </a:rPr>
                        <a:t>D</a:t>
                      </a:r>
                    </a:p>
                  </a:txBody>
                  <a:tcPr/>
                </a:tc>
                <a:extLst>
                  <a:ext uri="{0D108BD9-81ED-4DB2-BD59-A6C34878D82A}">
                    <a16:rowId xmlns:a16="http://schemas.microsoft.com/office/drawing/2014/main" val="3620074635"/>
                  </a:ext>
                </a:extLst>
              </a:tr>
              <a:tr h="291946">
                <a:tc>
                  <a:txBody>
                    <a:bodyPr/>
                    <a:lstStyle/>
                    <a:p>
                      <a:r>
                        <a:rPr lang="en-US" dirty="0">
                          <a:solidFill>
                            <a:srgbClr val="FF0000"/>
                          </a:solidFill>
                        </a:rPr>
                        <a: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2504512523"/>
                  </a:ext>
                </a:extLst>
              </a:tr>
            </a:tbl>
          </a:graphicData>
        </a:graphic>
      </p:graphicFrame>
      <p:graphicFrame>
        <p:nvGraphicFramePr>
          <p:cNvPr id="57" name="Table 56">
            <a:extLst>
              <a:ext uri="{FF2B5EF4-FFF2-40B4-BE49-F238E27FC236}">
                <a16:creationId xmlns:a16="http://schemas.microsoft.com/office/drawing/2014/main" id="{8130A0F4-9BFA-6D4A-92E0-9C0612BBD9E1}"/>
              </a:ext>
            </a:extLst>
          </p:cNvPr>
          <p:cNvGraphicFramePr>
            <a:graphicFrameLocks noGrp="1"/>
          </p:cNvGraphicFramePr>
          <p:nvPr/>
        </p:nvGraphicFramePr>
        <p:xfrm>
          <a:off x="804695" y="1683624"/>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0</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19</a:t>
                      </a:r>
                    </a:p>
                  </a:txBody>
                  <a:tcPr/>
                </a:tc>
                <a:tc>
                  <a:txBody>
                    <a:bodyPr/>
                    <a:lstStyle/>
                    <a:p>
                      <a:r>
                        <a:rPr lang="en-US" dirty="0">
                          <a:solidFill>
                            <a:srgbClr val="FF0000"/>
                          </a:solidFill>
                        </a:rPr>
                        <a:t>B</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C</a:t>
                      </a:r>
                    </a:p>
                  </a:txBody>
                  <a:tcPr/>
                </a:tc>
                <a:tc>
                  <a:txBody>
                    <a:bodyPr/>
                    <a:lstStyle/>
                    <a:p>
                      <a:r>
                        <a:rPr lang="en-US" dirty="0">
                          <a:solidFill>
                            <a:schemeClr val="tx1"/>
                          </a:solidFill>
                        </a:rPr>
                        <a:t>7</a:t>
                      </a:r>
                    </a:p>
                  </a:txBody>
                  <a:tcPr/>
                </a:tc>
                <a:tc>
                  <a:txBody>
                    <a:bodyPr/>
                    <a:lstStyle/>
                    <a:p>
                      <a:r>
                        <a:rPr lang="en-US" dirty="0">
                          <a:solidFill>
                            <a:schemeClr val="tx1"/>
                          </a:solidFill>
                        </a:rPr>
                        <a:t>C</a:t>
                      </a:r>
                    </a:p>
                  </a:txBody>
                  <a:tcPr/>
                </a:tc>
                <a:extLst>
                  <a:ext uri="{0D108BD9-81ED-4DB2-BD59-A6C34878D82A}">
                    <a16:rowId xmlns:a16="http://schemas.microsoft.com/office/drawing/2014/main" val="1535458386"/>
                  </a:ext>
                </a:extLst>
              </a:tr>
              <a:tr h="291946">
                <a:tc>
                  <a:txBody>
                    <a:bodyPr/>
                    <a:lstStyle/>
                    <a:p>
                      <a:r>
                        <a:rPr lang="en-US" dirty="0">
                          <a:solidFill>
                            <a:schemeClr val="tx1"/>
                          </a:solidFill>
                        </a:rPr>
                        <a:t>D</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3620074635"/>
                  </a:ext>
                </a:extLst>
              </a:tr>
              <a:tr h="291946">
                <a:tc>
                  <a:txBody>
                    <a:bodyPr/>
                    <a:lstStyle/>
                    <a:p>
                      <a:r>
                        <a:rPr lang="en-US" dirty="0">
                          <a:solidFill>
                            <a:schemeClr val="tx1"/>
                          </a:solidFill>
                        </a:rPr>
                        <a:t>E</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2504512523"/>
                  </a:ext>
                </a:extLst>
              </a:tr>
            </a:tbl>
          </a:graphicData>
        </a:graphic>
      </p:graphicFrame>
      <p:graphicFrame>
        <p:nvGraphicFramePr>
          <p:cNvPr id="58" name="Table 57">
            <a:extLst>
              <a:ext uri="{FF2B5EF4-FFF2-40B4-BE49-F238E27FC236}">
                <a16:creationId xmlns:a16="http://schemas.microsoft.com/office/drawing/2014/main" id="{2A1F350B-BFCF-B946-9EB8-E48CCE471D49}"/>
              </a:ext>
            </a:extLst>
          </p:cNvPr>
          <p:cNvGraphicFramePr>
            <a:graphicFrameLocks noGrp="1"/>
          </p:cNvGraphicFramePr>
          <p:nvPr/>
        </p:nvGraphicFramePr>
        <p:xfrm>
          <a:off x="3921075" y="4608828"/>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t>A</a:t>
                      </a:r>
                    </a:p>
                  </a:txBody>
                  <a:tcPr/>
                </a:tc>
                <a:tc>
                  <a:txBody>
                    <a:bodyPr/>
                    <a:lstStyle/>
                    <a:p>
                      <a:r>
                        <a:rPr lang="en-US" dirty="0"/>
                        <a:t>7</a:t>
                      </a:r>
                    </a:p>
                  </a:txBody>
                  <a:tcPr/>
                </a:tc>
                <a:tc>
                  <a:txBody>
                    <a:bodyPr/>
                    <a:lstStyle/>
                    <a:p>
                      <a:r>
                        <a:rPr lang="en-US" dirty="0"/>
                        <a:t>A</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19</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0</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15</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5</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59" name="Table 58">
            <a:extLst>
              <a:ext uri="{FF2B5EF4-FFF2-40B4-BE49-F238E27FC236}">
                <a16:creationId xmlns:a16="http://schemas.microsoft.com/office/drawing/2014/main" id="{C64C5B05-F0D7-A845-9EB6-CB5E99FFD834}"/>
              </a:ext>
            </a:extLst>
          </p:cNvPr>
          <p:cNvGraphicFramePr>
            <a:graphicFrameLocks noGrp="1"/>
          </p:cNvGraphicFramePr>
          <p:nvPr/>
        </p:nvGraphicFramePr>
        <p:xfrm>
          <a:off x="6794554" y="4472025"/>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330190">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12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solidFill>
                            <a:srgbClr val="FF0000"/>
                          </a:solidFill>
                        </a:rPr>
                        <a:t>B</a:t>
                      </a:r>
                    </a:p>
                  </a:txBody>
                  <a:tcPr/>
                </a:tc>
                <a:tc>
                  <a:txBody>
                    <a:bodyPr/>
                    <a:lstStyle/>
                    <a:p>
                      <a:r>
                        <a:rPr lang="en-US" dirty="0">
                          <a:solidFill>
                            <a:srgbClr val="FF0000"/>
                          </a:solidFill>
                        </a:rPr>
                        <a:t>17</a:t>
                      </a:r>
                    </a:p>
                  </a:txBody>
                  <a:tcPr/>
                </a:tc>
                <a:tc>
                  <a:txBody>
                    <a:bodyPr/>
                    <a:lstStyle/>
                    <a:p>
                      <a:r>
                        <a:rPr lang="en-US" dirty="0">
                          <a:solidFill>
                            <a:srgbClr val="FF0000"/>
                          </a:solidFill>
                        </a:rPr>
                        <a:t>D</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13</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0</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graphicFrame>
        <p:nvGraphicFramePr>
          <p:cNvPr id="60" name="Table 59">
            <a:extLst>
              <a:ext uri="{FF2B5EF4-FFF2-40B4-BE49-F238E27FC236}">
                <a16:creationId xmlns:a16="http://schemas.microsoft.com/office/drawing/2014/main" id="{71EE36DC-4AF6-E345-9A9F-9A243345CAD4}"/>
              </a:ext>
            </a:extLst>
          </p:cNvPr>
          <p:cNvGraphicFramePr>
            <a:graphicFrameLocks noGrp="1"/>
          </p:cNvGraphicFramePr>
          <p:nvPr/>
        </p:nvGraphicFramePr>
        <p:xfrm>
          <a:off x="6794554" y="181533"/>
          <a:ext cx="2166824" cy="2194560"/>
        </p:xfrm>
        <a:graphic>
          <a:graphicData uri="http://schemas.openxmlformats.org/drawingml/2006/table">
            <a:tbl>
              <a:tblPr firstRow="1" bandRow="1">
                <a:tableStyleId>{5C22544A-7EE6-4342-B048-85BDC9FD1C3A}</a:tableStyleId>
              </a:tblPr>
              <a:tblGrid>
                <a:gridCol w="611879">
                  <a:extLst>
                    <a:ext uri="{9D8B030D-6E8A-4147-A177-3AD203B41FA5}">
                      <a16:colId xmlns:a16="http://schemas.microsoft.com/office/drawing/2014/main" val="3425046428"/>
                    </a:ext>
                  </a:extLst>
                </a:gridCol>
                <a:gridCol w="713060">
                  <a:extLst>
                    <a:ext uri="{9D8B030D-6E8A-4147-A177-3AD203B41FA5}">
                      <a16:colId xmlns:a16="http://schemas.microsoft.com/office/drawing/2014/main" val="316159510"/>
                    </a:ext>
                  </a:extLst>
                </a:gridCol>
                <a:gridCol w="841885">
                  <a:extLst>
                    <a:ext uri="{9D8B030D-6E8A-4147-A177-3AD203B41FA5}">
                      <a16:colId xmlns:a16="http://schemas.microsoft.com/office/drawing/2014/main" val="3653721761"/>
                    </a:ext>
                  </a:extLst>
                </a:gridCol>
              </a:tblGrid>
              <a:tr h="291946">
                <a:tc>
                  <a:txBody>
                    <a:bodyPr/>
                    <a:lstStyle/>
                    <a:p>
                      <a:r>
                        <a:rPr lang="en-US" dirty="0" err="1"/>
                        <a:t>Dest</a:t>
                      </a:r>
                      <a:endParaRPr lang="en-US" dirty="0"/>
                    </a:p>
                  </a:txBody>
                  <a:tcPr/>
                </a:tc>
                <a:tc>
                  <a:txBody>
                    <a:bodyPr/>
                    <a:lstStyle/>
                    <a:p>
                      <a:r>
                        <a:rPr lang="en-US" dirty="0"/>
                        <a:t>Cost</a:t>
                      </a:r>
                    </a:p>
                  </a:txBody>
                  <a:tcPr/>
                </a:tc>
                <a:tc>
                  <a:txBody>
                    <a:bodyPr/>
                    <a:lstStyle/>
                    <a:p>
                      <a:r>
                        <a:rPr lang="en-US" dirty="0"/>
                        <a:t>N. 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A</a:t>
                      </a:r>
                    </a:p>
                  </a:txBody>
                  <a:tcPr/>
                </a:tc>
                <a:tc>
                  <a:txBody>
                    <a:bodyPr/>
                    <a:lstStyle/>
                    <a:p>
                      <a:r>
                        <a:rPr lang="en-US" dirty="0">
                          <a:solidFill>
                            <a:schemeClr val="tx1"/>
                          </a:solidFill>
                        </a:rPr>
                        <a:t>22</a:t>
                      </a:r>
                    </a:p>
                  </a:txBody>
                  <a:tcPr/>
                </a:tc>
                <a:tc>
                  <a:txBody>
                    <a:bodyPr/>
                    <a:lstStyle/>
                    <a:p>
                      <a:r>
                        <a:rPr lang="en-US" dirty="0">
                          <a:solidFill>
                            <a:schemeClr val="tx1"/>
                          </a:solidFill>
                        </a:rPr>
                        <a:t>C</a:t>
                      </a:r>
                    </a:p>
                  </a:txBody>
                  <a:tcPr/>
                </a:tc>
                <a:extLst>
                  <a:ext uri="{0D108BD9-81ED-4DB2-BD59-A6C34878D82A}">
                    <a16:rowId xmlns:a16="http://schemas.microsoft.com/office/drawing/2014/main" val="4091326194"/>
                  </a:ext>
                </a:extLst>
              </a:tr>
              <a:tr h="291946">
                <a:tc>
                  <a:txBody>
                    <a:bodyPr/>
                    <a:lstStyle/>
                    <a:p>
                      <a:r>
                        <a:rPr lang="en-US" dirty="0"/>
                        <a:t>B</a:t>
                      </a:r>
                    </a:p>
                  </a:txBody>
                  <a:tcPr/>
                </a:tc>
                <a:tc>
                  <a:txBody>
                    <a:bodyPr/>
                    <a:lstStyle/>
                    <a:p>
                      <a:r>
                        <a:rPr lang="en-US" dirty="0"/>
                        <a:t>4</a:t>
                      </a:r>
                    </a:p>
                  </a:txBody>
                  <a:tcPr/>
                </a:tc>
                <a:tc>
                  <a:txBody>
                    <a:bodyPr/>
                    <a:lstStyle/>
                    <a:p>
                      <a:r>
                        <a:rPr lang="en-US" dirty="0"/>
                        <a:t>B</a:t>
                      </a:r>
                    </a:p>
                  </a:txBody>
                  <a:tcPr/>
                </a:tc>
                <a:extLst>
                  <a:ext uri="{0D108BD9-81ED-4DB2-BD59-A6C34878D82A}">
                    <a16:rowId xmlns:a16="http://schemas.microsoft.com/office/drawing/2014/main" val="137295334"/>
                  </a:ext>
                </a:extLst>
              </a:tr>
              <a:tr h="291946">
                <a:tc>
                  <a:txBody>
                    <a:bodyPr/>
                    <a:lstStyle/>
                    <a:p>
                      <a:r>
                        <a:rPr lang="en-US" dirty="0"/>
                        <a:t>C</a:t>
                      </a:r>
                    </a:p>
                  </a:txBody>
                  <a:tcPr/>
                </a:tc>
                <a:tc>
                  <a:txBody>
                    <a:bodyPr/>
                    <a:lstStyle/>
                    <a:p>
                      <a:r>
                        <a:rPr lang="en-US" dirty="0"/>
                        <a:t>15</a:t>
                      </a:r>
                    </a:p>
                  </a:txBody>
                  <a:tcPr/>
                </a:tc>
                <a:tc>
                  <a:txBody>
                    <a:bodyPr/>
                    <a:lstStyle/>
                    <a:p>
                      <a:r>
                        <a:rPr lang="en-US" dirty="0"/>
                        <a:t>C</a:t>
                      </a:r>
                    </a:p>
                  </a:txBody>
                  <a:tcPr/>
                </a:tc>
                <a:extLst>
                  <a:ext uri="{0D108BD9-81ED-4DB2-BD59-A6C34878D82A}">
                    <a16:rowId xmlns:a16="http://schemas.microsoft.com/office/drawing/2014/main" val="1535458386"/>
                  </a:ext>
                </a:extLst>
              </a:tr>
              <a:tr h="291946">
                <a:tc>
                  <a:txBody>
                    <a:bodyPr/>
                    <a:lstStyle/>
                    <a:p>
                      <a:r>
                        <a:rPr lang="en-US" dirty="0"/>
                        <a:t>D</a:t>
                      </a:r>
                    </a:p>
                  </a:txBody>
                  <a:tcPr/>
                </a:tc>
                <a:tc>
                  <a:txBody>
                    <a:bodyPr/>
                    <a:lstStyle/>
                    <a:p>
                      <a:r>
                        <a:rPr lang="en-US" dirty="0"/>
                        <a:t>0</a:t>
                      </a:r>
                    </a:p>
                  </a:txBody>
                  <a:tcPr/>
                </a:tc>
                <a:tc>
                  <a:txBody>
                    <a:bodyPr/>
                    <a:lstStyle/>
                    <a:p>
                      <a:r>
                        <a:rPr lang="en-US" dirty="0"/>
                        <a:t>D</a:t>
                      </a:r>
                    </a:p>
                  </a:txBody>
                  <a:tcPr/>
                </a:tc>
                <a:extLst>
                  <a:ext uri="{0D108BD9-81ED-4DB2-BD59-A6C34878D82A}">
                    <a16:rowId xmlns:a16="http://schemas.microsoft.com/office/drawing/2014/main" val="3620074635"/>
                  </a:ext>
                </a:extLst>
              </a:tr>
              <a:tr h="291946">
                <a:tc>
                  <a:txBody>
                    <a:bodyPr/>
                    <a:lstStyle/>
                    <a:p>
                      <a:r>
                        <a:rPr lang="en-US" dirty="0"/>
                        <a:t>E</a:t>
                      </a:r>
                    </a:p>
                  </a:txBody>
                  <a:tcPr/>
                </a:tc>
                <a:tc>
                  <a:txBody>
                    <a:bodyPr/>
                    <a:lstStyle/>
                    <a:p>
                      <a:r>
                        <a:rPr lang="en-US" dirty="0"/>
                        <a:t>13</a:t>
                      </a:r>
                    </a:p>
                  </a:txBody>
                  <a:tcPr/>
                </a:tc>
                <a:tc>
                  <a:txBody>
                    <a:bodyPr/>
                    <a:lstStyle/>
                    <a:p>
                      <a:r>
                        <a:rPr lang="en-US" dirty="0"/>
                        <a:t>E</a:t>
                      </a:r>
                    </a:p>
                  </a:txBody>
                  <a:tcPr/>
                </a:tc>
                <a:extLst>
                  <a:ext uri="{0D108BD9-81ED-4DB2-BD59-A6C34878D82A}">
                    <a16:rowId xmlns:a16="http://schemas.microsoft.com/office/drawing/2014/main" val="2504512523"/>
                  </a:ext>
                </a:extLst>
              </a:tr>
            </a:tbl>
          </a:graphicData>
        </a:graphic>
      </p:graphicFrame>
      <p:sp>
        <p:nvSpPr>
          <p:cNvPr id="62" name="TextBox 61">
            <a:extLst>
              <a:ext uri="{FF2B5EF4-FFF2-40B4-BE49-F238E27FC236}">
                <a16:creationId xmlns:a16="http://schemas.microsoft.com/office/drawing/2014/main" id="{B00165C8-96EF-AF4D-9F89-CE01F672CE34}"/>
              </a:ext>
            </a:extLst>
          </p:cNvPr>
          <p:cNvSpPr txBox="1"/>
          <p:nvPr/>
        </p:nvSpPr>
        <p:spPr>
          <a:xfrm>
            <a:off x="182622" y="181533"/>
            <a:ext cx="27888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Round: 5</a:t>
            </a:r>
          </a:p>
        </p:txBody>
      </p:sp>
      <p:sp>
        <p:nvSpPr>
          <p:cNvPr id="63" name="TextBox 62">
            <a:extLst>
              <a:ext uri="{FF2B5EF4-FFF2-40B4-BE49-F238E27FC236}">
                <a16:creationId xmlns:a16="http://schemas.microsoft.com/office/drawing/2014/main" id="{1CEF9A62-E8E8-C844-BCF7-B9A93639D626}"/>
              </a:ext>
            </a:extLst>
          </p:cNvPr>
          <p:cNvSpPr txBox="1"/>
          <p:nvPr/>
        </p:nvSpPr>
        <p:spPr>
          <a:xfrm>
            <a:off x="3918886" y="3730312"/>
            <a:ext cx="41402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7</a:t>
            </a:r>
          </a:p>
        </p:txBody>
      </p:sp>
      <p:sp>
        <p:nvSpPr>
          <p:cNvPr id="64" name="TextBox 63">
            <a:extLst>
              <a:ext uri="{FF2B5EF4-FFF2-40B4-BE49-F238E27FC236}">
                <a16:creationId xmlns:a16="http://schemas.microsoft.com/office/drawing/2014/main" id="{38A40759-8946-F944-BB99-58DEF2652AF7}"/>
              </a:ext>
            </a:extLst>
          </p:cNvPr>
          <p:cNvSpPr txBox="1"/>
          <p:nvPr/>
        </p:nvSpPr>
        <p:spPr>
          <a:xfrm>
            <a:off x="4711414" y="3157083"/>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11</a:t>
            </a:r>
          </a:p>
        </p:txBody>
      </p:sp>
      <p:sp>
        <p:nvSpPr>
          <p:cNvPr id="65" name="TextBox 64">
            <a:extLst>
              <a:ext uri="{FF2B5EF4-FFF2-40B4-BE49-F238E27FC236}">
                <a16:creationId xmlns:a16="http://schemas.microsoft.com/office/drawing/2014/main" id="{687A82FE-5AE5-D649-8D75-2E49C4998AA0}"/>
              </a:ext>
            </a:extLst>
          </p:cNvPr>
          <p:cNvSpPr txBox="1"/>
          <p:nvPr/>
        </p:nvSpPr>
        <p:spPr>
          <a:xfrm>
            <a:off x="5284539" y="258955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66" name="TextBox 65">
            <a:extLst>
              <a:ext uri="{FF2B5EF4-FFF2-40B4-BE49-F238E27FC236}">
                <a16:creationId xmlns:a16="http://schemas.microsoft.com/office/drawing/2014/main" id="{44636005-A093-B145-801E-B622A1B37F72}"/>
              </a:ext>
            </a:extLst>
          </p:cNvPr>
          <p:cNvSpPr txBox="1"/>
          <p:nvPr/>
        </p:nvSpPr>
        <p:spPr>
          <a:xfrm>
            <a:off x="5534380" y="3289089"/>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15</a:t>
            </a:r>
          </a:p>
        </p:txBody>
      </p:sp>
      <p:sp>
        <p:nvSpPr>
          <p:cNvPr id="67" name="TextBox 66">
            <a:extLst>
              <a:ext uri="{FF2B5EF4-FFF2-40B4-BE49-F238E27FC236}">
                <a16:creationId xmlns:a16="http://schemas.microsoft.com/office/drawing/2014/main" id="{3A48555B-63B0-2942-B86A-BCAF184FBA13}"/>
              </a:ext>
            </a:extLst>
          </p:cNvPr>
          <p:cNvSpPr txBox="1"/>
          <p:nvPr/>
        </p:nvSpPr>
        <p:spPr>
          <a:xfrm>
            <a:off x="5534380" y="3817606"/>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5</a:t>
            </a:r>
          </a:p>
        </p:txBody>
      </p:sp>
      <p:sp>
        <p:nvSpPr>
          <p:cNvPr id="68" name="TextBox 67">
            <a:extLst>
              <a:ext uri="{FF2B5EF4-FFF2-40B4-BE49-F238E27FC236}">
                <a16:creationId xmlns:a16="http://schemas.microsoft.com/office/drawing/2014/main" id="{10C1650F-1ECA-504E-AD43-26E0917F8D21}"/>
              </a:ext>
            </a:extLst>
          </p:cNvPr>
          <p:cNvSpPr txBox="1"/>
          <p:nvPr/>
        </p:nvSpPr>
        <p:spPr>
          <a:xfrm>
            <a:off x="6429161" y="3202500"/>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13</a:t>
            </a:r>
          </a:p>
        </p:txBody>
      </p:sp>
      <p:sp>
        <p:nvSpPr>
          <p:cNvPr id="69" name="TextBox 68">
            <a:extLst>
              <a:ext uri="{FF2B5EF4-FFF2-40B4-BE49-F238E27FC236}">
                <a16:creationId xmlns:a16="http://schemas.microsoft.com/office/drawing/2014/main" id="{422E2A2E-60FE-0846-8C1E-D58E256A288C}"/>
              </a:ext>
            </a:extLst>
          </p:cNvPr>
          <p:cNvSpPr txBox="1"/>
          <p:nvPr/>
        </p:nvSpPr>
        <p:spPr>
          <a:xfrm>
            <a:off x="3816849" y="2585122"/>
            <a:ext cx="5320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19</a:t>
            </a:r>
          </a:p>
        </p:txBody>
      </p:sp>
      <p:pic>
        <p:nvPicPr>
          <p:cNvPr id="17" name="Picture 16">
            <a:extLst>
              <a:ext uri="{FF2B5EF4-FFF2-40B4-BE49-F238E27FC236}">
                <a16:creationId xmlns:a16="http://schemas.microsoft.com/office/drawing/2014/main" id="{84A17468-F05E-CE4B-80B9-782EBFA33CCF}"/>
              </a:ext>
            </a:extLst>
          </p:cNvPr>
          <p:cNvPicPr>
            <a:picLocks noChangeAspect="1"/>
          </p:cNvPicPr>
          <p:nvPr/>
        </p:nvPicPr>
        <p:blipFill>
          <a:blip r:embed="rId2"/>
          <a:stretch>
            <a:fillRect/>
          </a:stretch>
        </p:blipFill>
        <p:spPr>
          <a:xfrm>
            <a:off x="4259348" y="3034428"/>
            <a:ext cx="662608" cy="755110"/>
          </a:xfrm>
          <a:prstGeom prst="rect">
            <a:avLst/>
          </a:prstGeom>
        </p:spPr>
      </p:pic>
    </p:spTree>
    <p:extLst>
      <p:ext uri="{BB962C8B-B14F-4D97-AF65-F5344CB8AC3E}">
        <p14:creationId xmlns:p14="http://schemas.microsoft.com/office/powerpoint/2010/main" val="2334377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155" descr="underline_base"/>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63" y="847725"/>
            <a:ext cx="6856412"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8" name="Rectangle 2"/>
          <p:cNvSpPr>
            <a:spLocks noGrp="1" noChangeArrowheads="1"/>
          </p:cNvSpPr>
          <p:nvPr>
            <p:ph type="title"/>
          </p:nvPr>
        </p:nvSpPr>
        <p:spPr>
          <a:xfrm>
            <a:off x="533400" y="152400"/>
            <a:ext cx="7772400" cy="1008063"/>
          </a:xfrm>
        </p:spPr>
        <p:txBody>
          <a:bodyPr>
            <a:normAutofit/>
          </a:bodyPr>
          <a:lstStyle/>
          <a:p>
            <a:r>
              <a:rPr lang="en-US" sz="4000"/>
              <a:t>Distance vector: link cost changes</a:t>
            </a:r>
            <a:endParaRPr lang="en-US" sz="4800"/>
          </a:p>
        </p:txBody>
      </p:sp>
      <p:sp>
        <p:nvSpPr>
          <p:cNvPr id="139269" name="Rectangle 3"/>
          <p:cNvSpPr>
            <a:spLocks noChangeArrowheads="1"/>
          </p:cNvSpPr>
          <p:nvPr/>
        </p:nvSpPr>
        <p:spPr bwMode="auto">
          <a:xfrm>
            <a:off x="552450" y="1400175"/>
            <a:ext cx="4867275"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None/>
              <a:tabLst/>
              <a:defRPr/>
            </a:pPr>
            <a:r>
              <a:rPr kumimoji="0" lang="en-US" sz="2800" b="0" i="1" u="none" strike="noStrike" kern="1200" cap="none" spc="0" normalizeH="0" baseline="0" noProof="0" dirty="0">
                <a:ln>
                  <a:noFill/>
                </a:ln>
                <a:solidFill>
                  <a:srgbClr val="CC0000"/>
                </a:solidFill>
                <a:effectLst/>
                <a:uLnTx/>
                <a:uFillTx/>
                <a:latin typeface="Calibri" panose="020F0502020204030204"/>
                <a:ea typeface="+mn-ea"/>
                <a:cs typeface="+mn-cs"/>
              </a:rPr>
              <a:t>link cost changes:</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node detects local link cost change </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updates routing info, recalculates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distance vector</a:t>
            </a:r>
          </a:p>
          <a:p>
            <a:pPr marL="342900" marR="0" lvl="0" indent="-342900" algn="l" defTabSz="457200" rtl="0" eaLnBrk="1" fontAlgn="auto" latinLnBrk="0" hangingPunct="1">
              <a:lnSpc>
                <a:spcPct val="85000"/>
              </a:lnSpc>
              <a:spcBef>
                <a:spcPct val="20000"/>
              </a:spcBef>
              <a:spcAft>
                <a:spcPts val="0"/>
              </a:spcAft>
              <a:buClr>
                <a:srgbClr val="000099"/>
              </a:buClr>
              <a:buSzPct val="65000"/>
              <a:buFont typeface="Wingdings" charset="0"/>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DV changes, notify neighbors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139271" name="Group 5"/>
          <p:cNvGrpSpPr>
            <a:grpSpLocks/>
          </p:cNvGrpSpPr>
          <p:nvPr/>
        </p:nvGrpSpPr>
        <p:grpSpPr bwMode="auto">
          <a:xfrm>
            <a:off x="5838825" y="1609725"/>
            <a:ext cx="2184400" cy="1314450"/>
            <a:chOff x="3625" y="1076"/>
            <a:chExt cx="1376" cy="828"/>
          </a:xfrm>
        </p:grpSpPr>
        <p:sp>
          <p:nvSpPr>
            <p:cNvPr id="139275" name="Freeform 6"/>
            <p:cNvSpPr>
              <a:spLocks/>
            </p:cNvSpPr>
            <p:nvPr/>
          </p:nvSpPr>
          <p:spPr bwMode="auto">
            <a:xfrm>
              <a:off x="3625" y="1140"/>
              <a:ext cx="1376" cy="764"/>
            </a:xfrm>
            <a:custGeom>
              <a:avLst/>
              <a:gdLst>
                <a:gd name="T0" fmla="*/ 113 w 1376"/>
                <a:gd name="T1" fmla="*/ 348 h 764"/>
                <a:gd name="T2" fmla="*/ 395 w 1376"/>
                <a:gd name="T3" fmla="*/ 162 h 764"/>
                <a:gd name="T4" fmla="*/ 710 w 1376"/>
                <a:gd name="T5" fmla="*/ 9 h 764"/>
                <a:gd name="T6" fmla="*/ 1160 w 1376"/>
                <a:gd name="T7" fmla="*/ 219 h 764"/>
                <a:gd name="T8" fmla="*/ 1367 w 1376"/>
                <a:gd name="T9" fmla="*/ 510 h 764"/>
                <a:gd name="T10" fmla="*/ 1103 w 1376"/>
                <a:gd name="T11" fmla="*/ 726 h 764"/>
                <a:gd name="T12" fmla="*/ 578 w 1376"/>
                <a:gd name="T13" fmla="*/ 738 h 764"/>
                <a:gd name="T14" fmla="*/ 77 w 1376"/>
                <a:gd name="T15" fmla="*/ 630 h 764"/>
                <a:gd name="T16" fmla="*/ 113 w 1376"/>
                <a:gd name="T17" fmla="*/ 348 h 7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76"/>
                <a:gd name="T28" fmla="*/ 0 h 764"/>
                <a:gd name="T29" fmla="*/ 1376 w 1376"/>
                <a:gd name="T30" fmla="*/ 764 h 7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76" h="764">
                  <a:moveTo>
                    <a:pt x="113" y="348"/>
                  </a:moveTo>
                  <a:cubicBezTo>
                    <a:pt x="166" y="270"/>
                    <a:pt x="296" y="218"/>
                    <a:pt x="395" y="162"/>
                  </a:cubicBezTo>
                  <a:cubicBezTo>
                    <a:pt x="494" y="106"/>
                    <a:pt x="583" y="0"/>
                    <a:pt x="710" y="9"/>
                  </a:cubicBezTo>
                  <a:cubicBezTo>
                    <a:pt x="837" y="18"/>
                    <a:pt x="1051" y="136"/>
                    <a:pt x="1160" y="219"/>
                  </a:cubicBezTo>
                  <a:cubicBezTo>
                    <a:pt x="1269" y="302"/>
                    <a:pt x="1376" y="426"/>
                    <a:pt x="1367" y="510"/>
                  </a:cubicBezTo>
                  <a:cubicBezTo>
                    <a:pt x="1358" y="594"/>
                    <a:pt x="1234" y="688"/>
                    <a:pt x="1103" y="726"/>
                  </a:cubicBezTo>
                  <a:cubicBezTo>
                    <a:pt x="972" y="764"/>
                    <a:pt x="749" y="754"/>
                    <a:pt x="578" y="738"/>
                  </a:cubicBezTo>
                  <a:cubicBezTo>
                    <a:pt x="407" y="722"/>
                    <a:pt x="154" y="695"/>
                    <a:pt x="77" y="630"/>
                  </a:cubicBezTo>
                  <a:cubicBezTo>
                    <a:pt x="0" y="565"/>
                    <a:pt x="60" y="426"/>
                    <a:pt x="113" y="348"/>
                  </a:cubicBezTo>
                  <a:close/>
                </a:path>
              </a:pathLst>
            </a:custGeom>
            <a:solidFill>
              <a:srgbClr val="66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6" name="Freeform 7"/>
            <p:cNvSpPr>
              <a:spLocks/>
            </p:cNvSpPr>
            <p:nvPr/>
          </p:nvSpPr>
          <p:spPr bwMode="auto">
            <a:xfrm>
              <a:off x="3984" y="1404"/>
              <a:ext cx="222" cy="180"/>
            </a:xfrm>
            <a:custGeom>
              <a:avLst/>
              <a:gdLst>
                <a:gd name="T0" fmla="*/ 0 w 222"/>
                <a:gd name="T1" fmla="*/ 180 h 180"/>
                <a:gd name="T2" fmla="*/ 222 w 222"/>
                <a:gd name="T3" fmla="*/ 0 h 180"/>
                <a:gd name="T4" fmla="*/ 0 60000 65536"/>
                <a:gd name="T5" fmla="*/ 0 60000 65536"/>
                <a:gd name="T6" fmla="*/ 0 w 222"/>
                <a:gd name="T7" fmla="*/ 0 h 180"/>
                <a:gd name="T8" fmla="*/ 222 w 222"/>
                <a:gd name="T9" fmla="*/ 180 h 180"/>
              </a:gdLst>
              <a:ahLst/>
              <a:cxnLst>
                <a:cxn ang="T4">
                  <a:pos x="T0" y="T1"/>
                </a:cxn>
                <a:cxn ang="T5">
                  <a:pos x="T2" y="T3"/>
                </a:cxn>
              </a:cxnLst>
              <a:rect l="T6" t="T7" r="T8" b="T9"/>
              <a:pathLst>
                <a:path w="222" h="180">
                  <a:moveTo>
                    <a:pt x="0" y="180"/>
                  </a:moveTo>
                  <a:lnTo>
                    <a:pt x="222"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7" name="Oval 8"/>
            <p:cNvSpPr>
              <a:spLocks noChangeArrowheads="1"/>
            </p:cNvSpPr>
            <p:nvPr/>
          </p:nvSpPr>
          <p:spPr bwMode="auto">
            <a:xfrm>
              <a:off x="3724" y="164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8" name="Line 9"/>
            <p:cNvSpPr>
              <a:spLocks noChangeShapeType="1"/>
            </p:cNvSpPr>
            <p:nvPr/>
          </p:nvSpPr>
          <p:spPr bwMode="auto">
            <a:xfrm>
              <a:off x="3724"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79" name="Line 10"/>
            <p:cNvSpPr>
              <a:spLocks noChangeShapeType="1"/>
            </p:cNvSpPr>
            <p:nvPr/>
          </p:nvSpPr>
          <p:spPr bwMode="auto">
            <a:xfrm>
              <a:off x="4037" y="1633"/>
              <a:ext cx="1"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0" name="Rectangle 11"/>
            <p:cNvSpPr>
              <a:spLocks noChangeArrowheads="1"/>
            </p:cNvSpPr>
            <p:nvPr/>
          </p:nvSpPr>
          <p:spPr bwMode="auto">
            <a:xfrm>
              <a:off x="3724" y="163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1" name="Oval 12"/>
            <p:cNvSpPr>
              <a:spLocks noChangeArrowheads="1"/>
            </p:cNvSpPr>
            <p:nvPr/>
          </p:nvSpPr>
          <p:spPr bwMode="auto">
            <a:xfrm>
              <a:off x="3721" y="157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2" name="Freeform 13"/>
            <p:cNvSpPr>
              <a:spLocks/>
            </p:cNvSpPr>
            <p:nvPr/>
          </p:nvSpPr>
          <p:spPr bwMode="auto">
            <a:xfrm>
              <a:off x="4389" y="1404"/>
              <a:ext cx="216" cy="189"/>
            </a:xfrm>
            <a:custGeom>
              <a:avLst/>
              <a:gdLst>
                <a:gd name="T0" fmla="*/ 0 w 216"/>
                <a:gd name="T1" fmla="*/ 0 h 189"/>
                <a:gd name="T2" fmla="*/ 216 w 216"/>
                <a:gd name="T3" fmla="*/ 189 h 189"/>
                <a:gd name="T4" fmla="*/ 0 60000 65536"/>
                <a:gd name="T5" fmla="*/ 0 60000 65536"/>
                <a:gd name="T6" fmla="*/ 0 w 216"/>
                <a:gd name="T7" fmla="*/ 0 h 189"/>
                <a:gd name="T8" fmla="*/ 216 w 216"/>
                <a:gd name="T9" fmla="*/ 189 h 189"/>
              </a:gdLst>
              <a:ahLst/>
              <a:cxnLst>
                <a:cxn ang="T4">
                  <a:pos x="T0" y="T1"/>
                </a:cxn>
                <a:cxn ang="T5">
                  <a:pos x="T2" y="T3"/>
                </a:cxn>
              </a:cxnLst>
              <a:rect l="T6" t="T7" r="T8" b="T9"/>
              <a:pathLst>
                <a:path w="216" h="189">
                  <a:moveTo>
                    <a:pt x="0" y="0"/>
                  </a:moveTo>
                  <a:lnTo>
                    <a:pt x="216" y="189"/>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83" name="Freeform 14"/>
            <p:cNvSpPr>
              <a:spLocks/>
            </p:cNvSpPr>
            <p:nvPr/>
          </p:nvSpPr>
          <p:spPr bwMode="auto">
            <a:xfrm>
              <a:off x="4041" y="1668"/>
              <a:ext cx="540" cy="3"/>
            </a:xfrm>
            <a:custGeom>
              <a:avLst/>
              <a:gdLst>
                <a:gd name="T0" fmla="*/ 540 w 540"/>
                <a:gd name="T1" fmla="*/ 3 h 3"/>
                <a:gd name="T2" fmla="*/ 0 w 540"/>
                <a:gd name="T3" fmla="*/ 0 h 3"/>
                <a:gd name="T4" fmla="*/ 0 60000 65536"/>
                <a:gd name="T5" fmla="*/ 0 60000 65536"/>
                <a:gd name="T6" fmla="*/ 0 w 540"/>
                <a:gd name="T7" fmla="*/ 0 h 3"/>
                <a:gd name="T8" fmla="*/ 540 w 540"/>
                <a:gd name="T9" fmla="*/ 3 h 3"/>
              </a:gdLst>
              <a:ahLst/>
              <a:cxnLst>
                <a:cxn ang="T4">
                  <a:pos x="T0" y="T1"/>
                </a:cxn>
                <a:cxn ang="T5">
                  <a:pos x="T2" y="T3"/>
                </a:cxn>
              </a:cxnLst>
              <a:rect l="T6" t="T7" r="T8" b="T9"/>
              <a:pathLst>
                <a:path w="540" h="3">
                  <a:moveTo>
                    <a:pt x="540" y="3"/>
                  </a:moveTo>
                  <a:lnTo>
                    <a:pt x="0" y="0"/>
                  </a:ln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84" name="Group 15"/>
            <p:cNvGrpSpPr>
              <a:grpSpLocks/>
            </p:cNvGrpSpPr>
            <p:nvPr/>
          </p:nvGrpSpPr>
          <p:grpSpPr bwMode="auto">
            <a:xfrm>
              <a:off x="3777" y="1526"/>
              <a:ext cx="186" cy="252"/>
              <a:chOff x="2963" y="2429"/>
              <a:chExt cx="189" cy="252"/>
            </a:xfrm>
          </p:grpSpPr>
          <p:sp>
            <p:nvSpPr>
              <p:cNvPr id="139308" name="Rectangle 16"/>
              <p:cNvSpPr>
                <a:spLocks noChangeArrowheads="1"/>
              </p:cNvSpPr>
              <p:nvPr/>
            </p:nvSpPr>
            <p:spPr bwMode="auto">
              <a:xfrm>
                <a:off x="2982" y="2490"/>
                <a:ext cx="144"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9" name="Text Box 17"/>
              <p:cNvSpPr txBox="1">
                <a:spLocks noChangeArrowheads="1"/>
              </p:cNvSpPr>
              <p:nvPr/>
            </p:nvSpPr>
            <p:spPr bwMode="auto">
              <a:xfrm>
                <a:off x="2963" y="2429"/>
                <a:ext cx="189"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x</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nvGrpSpPr>
            <p:cNvPr id="139285" name="Group 18"/>
            <p:cNvGrpSpPr>
              <a:grpSpLocks/>
            </p:cNvGrpSpPr>
            <p:nvPr/>
          </p:nvGrpSpPr>
          <p:grpSpPr bwMode="auto">
            <a:xfrm>
              <a:off x="4566" y="1538"/>
              <a:ext cx="316" cy="252"/>
              <a:chOff x="1740" y="2306"/>
              <a:chExt cx="316" cy="252"/>
            </a:xfrm>
          </p:grpSpPr>
          <p:sp>
            <p:nvSpPr>
              <p:cNvPr id="139300" name="Oval 19"/>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1" name="Line 20"/>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2" name="Line 21"/>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3" name="Rectangle 22"/>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4" name="Oval 23"/>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305" name="Group 24"/>
              <p:cNvGrpSpPr>
                <a:grpSpLocks/>
              </p:cNvGrpSpPr>
              <p:nvPr/>
            </p:nvGrpSpPr>
            <p:grpSpPr bwMode="auto">
              <a:xfrm>
                <a:off x="1806" y="2306"/>
                <a:ext cx="180" cy="252"/>
                <a:chOff x="2966" y="2429"/>
                <a:chExt cx="183" cy="252"/>
              </a:xfrm>
            </p:grpSpPr>
            <p:sp>
              <p:nvSpPr>
                <p:cNvPr id="139306" name="Rectangle 25"/>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307" name="Text Box 26"/>
                <p:cNvSpPr txBox="1">
                  <a:spLocks noChangeArrowheads="1"/>
                </p:cNvSpPr>
                <p:nvPr/>
              </p:nvSpPr>
              <p:spPr bwMode="auto">
                <a:xfrm>
                  <a:off x="2966" y="2429"/>
                  <a:ext cx="183"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z</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86" name="Text Box 27"/>
            <p:cNvSpPr txBox="1">
              <a:spLocks noChangeArrowheads="1"/>
            </p:cNvSpPr>
            <p:nvPr/>
          </p:nvSpPr>
          <p:spPr bwMode="auto">
            <a:xfrm>
              <a:off x="4464" y="1328"/>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7" name="Text Box 28"/>
            <p:cNvSpPr txBox="1">
              <a:spLocks noChangeArrowheads="1"/>
            </p:cNvSpPr>
            <p:nvPr/>
          </p:nvSpPr>
          <p:spPr bwMode="auto">
            <a:xfrm>
              <a:off x="3937" y="1325"/>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rPr>
                <a:t>4</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88" name="Text Box 29"/>
            <p:cNvSpPr txBox="1">
              <a:spLocks noChangeArrowheads="1"/>
            </p:cNvSpPr>
            <p:nvPr/>
          </p:nvSpPr>
          <p:spPr bwMode="auto">
            <a:xfrm>
              <a:off x="4185" y="1658"/>
              <a:ext cx="264"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charset="0"/>
                </a:rPr>
                <a:t>50</a:t>
              </a:r>
              <a:endParaRPr kumimoji="0" lang="en-US" sz="2400" b="0" i="0" u="none" strike="noStrike" kern="1200" cap="none" spc="0" normalizeH="0" baseline="0" noProof="0" dirty="0">
                <a:ln>
                  <a:noFill/>
                </a:ln>
                <a:solidFill>
                  <a:prstClr val="black"/>
                </a:solidFill>
                <a:effectLst/>
                <a:uLnTx/>
                <a:uFillTx/>
                <a:latin typeface="Calibri" panose="020F0502020204030204"/>
                <a:ea typeface="ＭＳ Ｐゴシック" charset="0"/>
              </a:endParaRPr>
            </a:p>
          </p:txBody>
        </p:sp>
        <p:grpSp>
          <p:nvGrpSpPr>
            <p:cNvPr id="139289" name="Group 30"/>
            <p:cNvGrpSpPr>
              <a:grpSpLocks/>
            </p:cNvGrpSpPr>
            <p:nvPr/>
          </p:nvGrpSpPr>
          <p:grpSpPr bwMode="auto">
            <a:xfrm>
              <a:off x="4146" y="1214"/>
              <a:ext cx="316" cy="252"/>
              <a:chOff x="1740" y="2306"/>
              <a:chExt cx="316" cy="252"/>
            </a:xfrm>
          </p:grpSpPr>
          <p:sp>
            <p:nvSpPr>
              <p:cNvPr id="139292" name="Oval 31"/>
              <p:cNvSpPr>
                <a:spLocks noChangeArrowheads="1"/>
              </p:cNvSpPr>
              <p:nvPr/>
            </p:nvSpPr>
            <p:spPr bwMode="auto">
              <a:xfrm>
                <a:off x="1743" y="2420"/>
                <a:ext cx="313" cy="81"/>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3" name="Line 32"/>
              <p:cNvSpPr>
                <a:spLocks noChangeShapeType="1"/>
              </p:cNvSpPr>
              <p:nvPr/>
            </p:nvSpPr>
            <p:spPr bwMode="auto">
              <a:xfrm>
                <a:off x="1743"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4" name="Line 33"/>
              <p:cNvSpPr>
                <a:spLocks noChangeShapeType="1"/>
              </p:cNvSpPr>
              <p:nvPr/>
            </p:nvSpPr>
            <p:spPr bwMode="auto">
              <a:xfrm>
                <a:off x="2056" y="2413"/>
                <a:ext cx="0" cy="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5" name="Rectangle 34"/>
              <p:cNvSpPr>
                <a:spLocks noChangeArrowheads="1"/>
              </p:cNvSpPr>
              <p:nvPr/>
            </p:nvSpPr>
            <p:spPr bwMode="auto">
              <a:xfrm>
                <a:off x="1743" y="2413"/>
                <a:ext cx="310" cy="4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6" name="Oval 35"/>
              <p:cNvSpPr>
                <a:spLocks noChangeArrowheads="1"/>
              </p:cNvSpPr>
              <p:nvPr/>
            </p:nvSpPr>
            <p:spPr bwMode="auto">
              <a:xfrm>
                <a:off x="1740" y="2354"/>
                <a:ext cx="313" cy="95"/>
              </a:xfrm>
              <a:prstGeom prst="ellipse">
                <a:avLst/>
              </a:prstGeom>
              <a:solidFill>
                <a:schemeClr val="hlink"/>
              </a:solidFill>
              <a:ln w="12700">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9297" name="Group 36"/>
              <p:cNvGrpSpPr>
                <a:grpSpLocks/>
              </p:cNvGrpSpPr>
              <p:nvPr/>
            </p:nvGrpSpPr>
            <p:grpSpPr bwMode="auto">
              <a:xfrm>
                <a:off x="1805" y="2306"/>
                <a:ext cx="189" cy="252"/>
                <a:chOff x="2962" y="2429"/>
                <a:chExt cx="192" cy="252"/>
              </a:xfrm>
            </p:grpSpPr>
            <p:sp>
              <p:nvSpPr>
                <p:cNvPr id="139298" name="Rectangle 37"/>
                <p:cNvSpPr>
                  <a:spLocks noChangeArrowheads="1"/>
                </p:cNvSpPr>
                <p:nvPr/>
              </p:nvSpPr>
              <p:spPr bwMode="auto">
                <a:xfrm>
                  <a:off x="2982" y="2490"/>
                  <a:ext cx="143" cy="13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299" name="Text Box 38"/>
                <p:cNvSpPr txBox="1">
                  <a:spLocks noChangeArrowheads="1"/>
                </p:cNvSpPr>
                <p:nvPr/>
              </p:nvSpPr>
              <p:spPr bwMode="auto">
                <a:xfrm>
                  <a:off x="2962" y="2429"/>
                  <a:ext cx="19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rPr>
                    <a:t>y</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grpSp>
        </p:grpSp>
        <p:sp>
          <p:nvSpPr>
            <p:cNvPr id="139290" name="Text Box 39"/>
            <p:cNvSpPr txBox="1">
              <a:spLocks noChangeArrowheads="1"/>
            </p:cNvSpPr>
            <p:nvPr/>
          </p:nvSpPr>
          <p:spPr bwMode="auto">
            <a:xfrm>
              <a:off x="3834" y="1076"/>
              <a:ext cx="190"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Calibri" panose="020F0502020204030204"/>
                  <a:ea typeface="ＭＳ Ｐゴシック" charset="0"/>
                </a:rPr>
                <a:t>1</a:t>
              </a:r>
              <a:endParaRPr kumimoji="0" lang="en-US" sz="2400" b="0" i="0" u="none" strike="noStrike" kern="1200" cap="none" spc="0" normalizeH="0" baseline="0" noProof="0">
                <a:ln>
                  <a:noFill/>
                </a:ln>
                <a:solidFill>
                  <a:prstClr val="black"/>
                </a:solidFill>
                <a:effectLst/>
                <a:uLnTx/>
                <a:uFillTx/>
                <a:latin typeface="Calibri" panose="020F0502020204030204"/>
                <a:ea typeface="ＭＳ Ｐゴシック" charset="0"/>
              </a:endParaRPr>
            </a:p>
          </p:txBody>
        </p:sp>
        <p:sp>
          <p:nvSpPr>
            <p:cNvPr id="139291" name="Line 40"/>
            <p:cNvSpPr>
              <a:spLocks noChangeShapeType="1"/>
            </p:cNvSpPr>
            <p:nvPr/>
          </p:nvSpPr>
          <p:spPr bwMode="auto">
            <a:xfrm flipH="1" flipV="1">
              <a:off x="3948" y="1272"/>
              <a:ext cx="132" cy="228"/>
            </a:xfrm>
            <a:prstGeom prst="line">
              <a:avLst/>
            </a:prstGeom>
            <a:noFill/>
            <a:ln w="1905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562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Rectangle 2"/>
          <p:cNvSpPr>
            <a:spLocks noGrp="1" noChangeArrowheads="1"/>
          </p:cNvSpPr>
          <p:nvPr>
            <p:ph type="title" idx="4294967295"/>
          </p:nvPr>
        </p:nvSpPr>
        <p:spPr>
          <a:xfrm>
            <a:off x="508000" y="125413"/>
            <a:ext cx="7772400" cy="1143000"/>
          </a:xfrm>
        </p:spPr>
        <p:txBody>
          <a:bodyPr/>
          <a:lstStyle/>
          <a:p>
            <a:pPr eaLnBrk="1" hangingPunct="1"/>
            <a:r>
              <a:rPr lang="en-US" altLang="en-US">
                <a:ea typeface="ＭＳ Ｐゴシック" charset="-128"/>
              </a:rPr>
              <a:t>Throughput</a:t>
            </a:r>
          </a:p>
        </p:txBody>
      </p:sp>
      <p:sp>
        <p:nvSpPr>
          <p:cNvPr id="113670" name="Rectangle 3"/>
          <p:cNvSpPr>
            <a:spLocks noGrp="1" noChangeArrowheads="1"/>
          </p:cNvSpPr>
          <p:nvPr>
            <p:ph type="body" idx="4294967295"/>
          </p:nvPr>
        </p:nvSpPr>
        <p:spPr>
          <a:xfrm>
            <a:off x="485775" y="1458876"/>
            <a:ext cx="7772400" cy="1779588"/>
          </a:xfrm>
        </p:spPr>
        <p:txBody>
          <a:bodyPr/>
          <a:lstStyle/>
          <a:p>
            <a:pPr marL="287338" indent="-287338" eaLnBrk="1" hangingPunct="1"/>
            <a:r>
              <a:rPr lang="en-US" altLang="en-US" i="1" dirty="0">
                <a:solidFill>
                  <a:srgbClr val="CC0000"/>
                </a:solidFill>
                <a:ea typeface="ＭＳ Ｐゴシック" charset="-128"/>
              </a:rPr>
              <a:t>throughput:</a:t>
            </a:r>
            <a:r>
              <a:rPr lang="en-US" altLang="en-US" dirty="0">
                <a:ea typeface="ＭＳ Ｐゴシック" charset="-128"/>
              </a:rPr>
              <a:t> rate (bits/time unit) at which bits transferred between sender/receiver</a:t>
            </a:r>
          </a:p>
          <a:p>
            <a:pPr marL="682625" lvl="1" indent="-225425" eaLnBrk="1" hangingPunct="1"/>
            <a:r>
              <a:rPr lang="en-US" altLang="en-US" i="1" dirty="0">
                <a:solidFill>
                  <a:srgbClr val="CC0000"/>
                </a:solidFill>
              </a:rPr>
              <a:t>instantaneous:</a:t>
            </a:r>
            <a:r>
              <a:rPr lang="en-US" altLang="en-US" dirty="0"/>
              <a:t> rate at given point in time</a:t>
            </a:r>
          </a:p>
          <a:p>
            <a:pPr marL="682625" lvl="1" indent="-225425" eaLnBrk="1" hangingPunct="1"/>
            <a:r>
              <a:rPr lang="en-US" altLang="en-US" i="1" dirty="0">
                <a:solidFill>
                  <a:srgbClr val="CC0000"/>
                </a:solidFill>
              </a:rPr>
              <a:t>average:</a:t>
            </a:r>
            <a:r>
              <a:rPr lang="en-US" altLang="en-US" dirty="0"/>
              <a:t> rate over longer period of time</a:t>
            </a:r>
          </a:p>
        </p:txBody>
      </p:sp>
      <p:sp>
        <p:nvSpPr>
          <p:cNvPr id="113666" name="AutoShape 327"/>
          <p:cNvSpPr>
            <a:spLocks noChangeArrowheads="1"/>
          </p:cNvSpPr>
          <p:nvPr/>
        </p:nvSpPr>
        <p:spPr bwMode="auto">
          <a:xfrm>
            <a:off x="401638" y="3671888"/>
            <a:ext cx="500062" cy="581025"/>
          </a:xfrm>
          <a:prstGeom prst="can">
            <a:avLst>
              <a:gd name="adj" fmla="val 23491"/>
            </a:avLst>
          </a:prstGeom>
          <a:gradFill rotWithShape="1">
            <a:gsLst>
              <a:gs pos="0">
                <a:srgbClr val="000099"/>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grpSp>
        <p:nvGrpSpPr>
          <p:cNvPr id="113667" name="Group 64"/>
          <p:cNvGrpSpPr>
            <a:grpSpLocks/>
          </p:cNvGrpSpPr>
          <p:nvPr/>
        </p:nvGrpSpPr>
        <p:grpSpPr bwMode="auto">
          <a:xfrm>
            <a:off x="974725" y="4071938"/>
            <a:ext cx="352425" cy="876300"/>
            <a:chOff x="4140" y="429"/>
            <a:chExt cx="1425" cy="2396"/>
          </a:xfrm>
        </p:grpSpPr>
        <p:sp>
          <p:nvSpPr>
            <p:cNvPr id="113713" name="Freeform 65"/>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14" name="Rectangle 66"/>
            <p:cNvSpPr>
              <a:spLocks noChangeArrowheads="1"/>
            </p:cNvSpPr>
            <p:nvPr/>
          </p:nvSpPr>
          <p:spPr bwMode="auto">
            <a:xfrm>
              <a:off x="4204" y="429"/>
              <a:ext cx="1046"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15" name="Freeform 67"/>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16" name="Freeform 68"/>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17" name="Rectangle 69"/>
            <p:cNvSpPr>
              <a:spLocks noChangeArrowheads="1"/>
            </p:cNvSpPr>
            <p:nvPr/>
          </p:nvSpPr>
          <p:spPr bwMode="auto">
            <a:xfrm>
              <a:off x="4211" y="694"/>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3718" name="Group 70"/>
            <p:cNvGrpSpPr>
              <a:grpSpLocks/>
            </p:cNvGrpSpPr>
            <p:nvPr/>
          </p:nvGrpSpPr>
          <p:grpSpPr bwMode="auto">
            <a:xfrm>
              <a:off x="4749" y="668"/>
              <a:ext cx="581" cy="145"/>
              <a:chOff x="614" y="2568"/>
              <a:chExt cx="725" cy="139"/>
            </a:xfrm>
          </p:grpSpPr>
          <p:sp>
            <p:nvSpPr>
              <p:cNvPr id="113743" name="AutoShape 71"/>
              <p:cNvSpPr>
                <a:spLocks noChangeArrowheads="1"/>
              </p:cNvSpPr>
              <p:nvPr/>
            </p:nvSpPr>
            <p:spPr bwMode="auto">
              <a:xfrm>
                <a:off x="615" y="2568"/>
                <a:ext cx="721"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44" name="AutoShape 72"/>
              <p:cNvSpPr>
                <a:spLocks noChangeArrowheads="1"/>
              </p:cNvSpPr>
              <p:nvPr/>
            </p:nvSpPr>
            <p:spPr bwMode="auto">
              <a:xfrm>
                <a:off x="631" y="2584"/>
                <a:ext cx="689" cy="10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3719" name="Rectangle 73"/>
            <p:cNvSpPr>
              <a:spLocks noChangeArrowheads="1"/>
            </p:cNvSpPr>
            <p:nvPr/>
          </p:nvSpPr>
          <p:spPr bwMode="auto">
            <a:xfrm>
              <a:off x="4223" y="1019"/>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3720" name="Group 74"/>
            <p:cNvGrpSpPr>
              <a:grpSpLocks/>
            </p:cNvGrpSpPr>
            <p:nvPr/>
          </p:nvGrpSpPr>
          <p:grpSpPr bwMode="auto">
            <a:xfrm>
              <a:off x="4747" y="994"/>
              <a:ext cx="581" cy="134"/>
              <a:chOff x="614" y="2568"/>
              <a:chExt cx="725" cy="139"/>
            </a:xfrm>
          </p:grpSpPr>
          <p:sp>
            <p:nvSpPr>
              <p:cNvPr id="113741" name="AutoShape 75"/>
              <p:cNvSpPr>
                <a:spLocks noChangeArrowheads="1"/>
              </p:cNvSpPr>
              <p:nvPr/>
            </p:nvSpPr>
            <p:spPr bwMode="auto">
              <a:xfrm>
                <a:off x="617" y="2567"/>
                <a:ext cx="721"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42" name="AutoShape 76"/>
              <p:cNvSpPr>
                <a:spLocks noChangeArrowheads="1"/>
              </p:cNvSpPr>
              <p:nvPr/>
            </p:nvSpPr>
            <p:spPr bwMode="auto">
              <a:xfrm>
                <a:off x="634" y="2585"/>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3721" name="Rectangle 77"/>
            <p:cNvSpPr>
              <a:spLocks noChangeArrowheads="1"/>
            </p:cNvSpPr>
            <p:nvPr/>
          </p:nvSpPr>
          <p:spPr bwMode="auto">
            <a:xfrm>
              <a:off x="4217" y="1358"/>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22" name="Rectangle 78"/>
            <p:cNvSpPr>
              <a:spLocks noChangeArrowheads="1"/>
            </p:cNvSpPr>
            <p:nvPr/>
          </p:nvSpPr>
          <p:spPr bwMode="auto">
            <a:xfrm>
              <a:off x="4230" y="1653"/>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3723" name="Group 79"/>
            <p:cNvGrpSpPr>
              <a:grpSpLocks/>
            </p:cNvGrpSpPr>
            <p:nvPr/>
          </p:nvGrpSpPr>
          <p:grpSpPr bwMode="auto">
            <a:xfrm>
              <a:off x="4735" y="1627"/>
              <a:ext cx="582" cy="151"/>
              <a:chOff x="614" y="2568"/>
              <a:chExt cx="725" cy="139"/>
            </a:xfrm>
          </p:grpSpPr>
          <p:sp>
            <p:nvSpPr>
              <p:cNvPr id="113739" name="AutoShape 80"/>
              <p:cNvSpPr>
                <a:spLocks noChangeArrowheads="1"/>
              </p:cNvSpPr>
              <p:nvPr/>
            </p:nvSpPr>
            <p:spPr bwMode="auto">
              <a:xfrm>
                <a:off x="616" y="2568"/>
                <a:ext cx="72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40" name="AutoShape 81"/>
              <p:cNvSpPr>
                <a:spLocks noChangeArrowheads="1"/>
              </p:cNvSpPr>
              <p:nvPr/>
            </p:nvSpPr>
            <p:spPr bwMode="auto">
              <a:xfrm>
                <a:off x="632" y="2584"/>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3724" name="Freeform 82"/>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3725" name="Group 83"/>
            <p:cNvGrpSpPr>
              <a:grpSpLocks/>
            </p:cNvGrpSpPr>
            <p:nvPr/>
          </p:nvGrpSpPr>
          <p:grpSpPr bwMode="auto">
            <a:xfrm>
              <a:off x="4739" y="1327"/>
              <a:ext cx="582" cy="139"/>
              <a:chOff x="614" y="2568"/>
              <a:chExt cx="725" cy="139"/>
            </a:xfrm>
          </p:grpSpPr>
          <p:sp>
            <p:nvSpPr>
              <p:cNvPr id="113737" name="AutoShape 84"/>
              <p:cNvSpPr>
                <a:spLocks noChangeArrowheads="1"/>
              </p:cNvSpPr>
              <p:nvPr/>
            </p:nvSpPr>
            <p:spPr bwMode="auto">
              <a:xfrm>
                <a:off x="611" y="2568"/>
                <a:ext cx="728"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38" name="AutoShape 85"/>
              <p:cNvSpPr>
                <a:spLocks noChangeArrowheads="1"/>
              </p:cNvSpPr>
              <p:nvPr/>
            </p:nvSpPr>
            <p:spPr bwMode="auto">
              <a:xfrm>
                <a:off x="627" y="2586"/>
                <a:ext cx="696"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3726" name="Rectangle 86"/>
            <p:cNvSpPr>
              <a:spLocks noChangeArrowheads="1"/>
            </p:cNvSpPr>
            <p:nvPr/>
          </p:nvSpPr>
          <p:spPr bwMode="auto">
            <a:xfrm>
              <a:off x="5250" y="429"/>
              <a:ext cx="71" cy="2287"/>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27" name="Freeform 87"/>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28" name="Freeform 88"/>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29" name="Oval 89"/>
            <p:cNvSpPr>
              <a:spLocks noChangeArrowheads="1"/>
            </p:cNvSpPr>
            <p:nvPr/>
          </p:nvSpPr>
          <p:spPr bwMode="auto">
            <a:xfrm>
              <a:off x="5520" y="2612"/>
              <a:ext cx="45"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30" name="Freeform 90"/>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731" name="AutoShape 91"/>
            <p:cNvSpPr>
              <a:spLocks noChangeArrowheads="1"/>
            </p:cNvSpPr>
            <p:nvPr/>
          </p:nvSpPr>
          <p:spPr bwMode="auto">
            <a:xfrm>
              <a:off x="4140" y="2677"/>
              <a:ext cx="1200" cy="148"/>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32" name="AutoShape 92"/>
            <p:cNvSpPr>
              <a:spLocks noChangeArrowheads="1"/>
            </p:cNvSpPr>
            <p:nvPr/>
          </p:nvSpPr>
          <p:spPr bwMode="auto">
            <a:xfrm>
              <a:off x="4204" y="2712"/>
              <a:ext cx="1072"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33" name="Oval 93"/>
            <p:cNvSpPr>
              <a:spLocks noChangeArrowheads="1"/>
            </p:cNvSpPr>
            <p:nvPr/>
          </p:nvSpPr>
          <p:spPr bwMode="auto">
            <a:xfrm>
              <a:off x="4307" y="2382"/>
              <a:ext cx="160"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34" name="Oval 94"/>
            <p:cNvSpPr>
              <a:spLocks noChangeArrowheads="1"/>
            </p:cNvSpPr>
            <p:nvPr/>
          </p:nvSpPr>
          <p:spPr bwMode="auto">
            <a:xfrm>
              <a:off x="4487" y="2382"/>
              <a:ext cx="160"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0000"/>
                </a:solidFill>
              </a:endParaRPr>
            </a:p>
          </p:txBody>
        </p:sp>
        <p:sp>
          <p:nvSpPr>
            <p:cNvPr id="113735" name="Oval 95"/>
            <p:cNvSpPr>
              <a:spLocks noChangeArrowheads="1"/>
            </p:cNvSpPr>
            <p:nvPr/>
          </p:nvSpPr>
          <p:spPr bwMode="auto">
            <a:xfrm>
              <a:off x="4660" y="2382"/>
              <a:ext cx="160" cy="139"/>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3736" name="Rectangle 96"/>
            <p:cNvSpPr>
              <a:spLocks noChangeArrowheads="1"/>
            </p:cNvSpPr>
            <p:nvPr/>
          </p:nvSpPr>
          <p:spPr bwMode="auto">
            <a:xfrm>
              <a:off x="5064" y="1835"/>
              <a:ext cx="83"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grpSp>
        <p:nvGrpSpPr>
          <p:cNvPr id="113668" name="Group 61"/>
          <p:cNvGrpSpPr>
            <a:grpSpLocks/>
          </p:cNvGrpSpPr>
          <p:nvPr/>
        </p:nvGrpSpPr>
        <p:grpSpPr bwMode="auto">
          <a:xfrm flipH="1">
            <a:off x="7948613" y="4133850"/>
            <a:ext cx="1192212" cy="1171575"/>
            <a:chOff x="-44" y="1473"/>
            <a:chExt cx="981" cy="1105"/>
          </a:xfrm>
        </p:grpSpPr>
        <p:pic>
          <p:nvPicPr>
            <p:cNvPr id="113711" name="Picture 62"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712" name="Freeform 63"/>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113671" name="Text Box 325"/>
          <p:cNvSpPr txBox="1">
            <a:spLocks noChangeArrowheads="1"/>
          </p:cNvSpPr>
          <p:nvPr/>
        </p:nvSpPr>
        <p:spPr bwMode="auto">
          <a:xfrm>
            <a:off x="368300" y="5043488"/>
            <a:ext cx="1874838"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5000"/>
              </a:lnSpc>
            </a:pPr>
            <a:r>
              <a:rPr lang="en-US" altLang="en-US" sz="2000">
                <a:latin typeface="Gill Sans MT" charset="0"/>
              </a:rPr>
              <a:t>server, with</a:t>
            </a:r>
          </a:p>
          <a:p>
            <a:pPr algn="ctr">
              <a:lnSpc>
                <a:spcPct val="85000"/>
              </a:lnSpc>
            </a:pPr>
            <a:r>
              <a:rPr lang="en-US" altLang="en-US" sz="2000">
                <a:latin typeface="Gill Sans MT" charset="0"/>
              </a:rPr>
              <a:t>file of F bits </a:t>
            </a:r>
          </a:p>
          <a:p>
            <a:pPr algn="ctr">
              <a:lnSpc>
                <a:spcPct val="85000"/>
              </a:lnSpc>
            </a:pPr>
            <a:r>
              <a:rPr lang="en-US" altLang="en-US" sz="2000">
                <a:latin typeface="Gill Sans MT" charset="0"/>
              </a:rPr>
              <a:t>to send to client</a:t>
            </a:r>
          </a:p>
        </p:txBody>
      </p:sp>
      <p:sp>
        <p:nvSpPr>
          <p:cNvPr id="113672" name="Text Box 328"/>
          <p:cNvSpPr txBox="1">
            <a:spLocks noChangeArrowheads="1"/>
          </p:cNvSpPr>
          <p:nvPr/>
        </p:nvSpPr>
        <p:spPr bwMode="auto">
          <a:xfrm>
            <a:off x="2784475" y="5040313"/>
            <a:ext cx="14303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5000"/>
              </a:lnSpc>
            </a:pPr>
            <a:r>
              <a:rPr lang="en-US" altLang="en-US" sz="2000">
                <a:latin typeface="Gill Sans MT" charset="0"/>
              </a:rPr>
              <a:t>link capacity</a:t>
            </a:r>
          </a:p>
          <a:p>
            <a:pPr algn="ctr">
              <a:lnSpc>
                <a:spcPct val="85000"/>
              </a:lnSpc>
            </a:pPr>
            <a:r>
              <a:rPr lang="en-US" altLang="en-US" sz="2000">
                <a:latin typeface="Gill Sans MT" charset="0"/>
              </a:rPr>
              <a:t> R</a:t>
            </a:r>
            <a:r>
              <a:rPr lang="en-US" altLang="en-US" sz="2800" baseline="-25000">
                <a:latin typeface="Gill Sans MT" charset="0"/>
              </a:rPr>
              <a:t>s</a:t>
            </a:r>
            <a:r>
              <a:rPr lang="en-US" altLang="en-US" sz="2000" baseline="-25000">
                <a:latin typeface="Gill Sans MT" charset="0"/>
              </a:rPr>
              <a:t> </a:t>
            </a:r>
            <a:r>
              <a:rPr lang="en-US" altLang="en-US" sz="2000">
                <a:latin typeface="Gill Sans MT" charset="0"/>
              </a:rPr>
              <a:t>bits/sec</a:t>
            </a:r>
          </a:p>
        </p:txBody>
      </p:sp>
      <p:sp>
        <p:nvSpPr>
          <p:cNvPr id="113673" name="Text Box 329"/>
          <p:cNvSpPr txBox="1">
            <a:spLocks noChangeArrowheads="1"/>
          </p:cNvSpPr>
          <p:nvPr/>
        </p:nvSpPr>
        <p:spPr bwMode="auto">
          <a:xfrm>
            <a:off x="5653088" y="5048250"/>
            <a:ext cx="14303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5000"/>
              </a:lnSpc>
            </a:pPr>
            <a:r>
              <a:rPr lang="en-US" altLang="en-US" sz="2000">
                <a:latin typeface="Gill Sans MT" charset="0"/>
              </a:rPr>
              <a:t>link capacity</a:t>
            </a:r>
          </a:p>
          <a:p>
            <a:pPr algn="ctr">
              <a:lnSpc>
                <a:spcPct val="85000"/>
              </a:lnSpc>
            </a:pPr>
            <a:r>
              <a:rPr lang="en-US" altLang="en-US" sz="2000">
                <a:latin typeface="Gill Sans MT" charset="0"/>
              </a:rPr>
              <a:t> R</a:t>
            </a:r>
            <a:r>
              <a:rPr lang="en-US" altLang="en-US" sz="2800" baseline="-25000">
                <a:latin typeface="Gill Sans MT" charset="0"/>
              </a:rPr>
              <a:t>c</a:t>
            </a:r>
            <a:r>
              <a:rPr lang="en-US" altLang="en-US" sz="2000" baseline="-25000">
                <a:latin typeface="Gill Sans MT" charset="0"/>
              </a:rPr>
              <a:t> </a:t>
            </a:r>
            <a:r>
              <a:rPr lang="en-US" altLang="en-US" sz="2000">
                <a:latin typeface="Gill Sans MT" charset="0"/>
              </a:rPr>
              <a:t>bits/sec</a:t>
            </a:r>
          </a:p>
        </p:txBody>
      </p:sp>
      <p:sp>
        <p:nvSpPr>
          <p:cNvPr id="113674" name="Line 337"/>
          <p:cNvSpPr>
            <a:spLocks noChangeShapeType="1"/>
          </p:cNvSpPr>
          <p:nvPr/>
        </p:nvSpPr>
        <p:spPr bwMode="auto">
          <a:xfrm flipH="1" flipV="1">
            <a:off x="2997200" y="4806950"/>
            <a:ext cx="282575" cy="303213"/>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5" name="Line 347"/>
          <p:cNvSpPr>
            <a:spLocks noChangeShapeType="1"/>
          </p:cNvSpPr>
          <p:nvPr/>
        </p:nvSpPr>
        <p:spPr bwMode="auto">
          <a:xfrm flipH="1" flipV="1">
            <a:off x="6119813" y="4876800"/>
            <a:ext cx="193675" cy="203200"/>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6" name="Line 352"/>
          <p:cNvSpPr>
            <a:spLocks noChangeShapeType="1"/>
          </p:cNvSpPr>
          <p:nvPr/>
        </p:nvSpPr>
        <p:spPr bwMode="auto">
          <a:xfrm flipH="1">
            <a:off x="801688" y="4716463"/>
            <a:ext cx="11112" cy="411162"/>
          </a:xfrm>
          <a:prstGeom prst="line">
            <a:avLst/>
          </a:prstGeom>
          <a:noFill/>
          <a:ln w="9525">
            <a:solidFill>
              <a:srgbClr val="CC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77" name="Line 321"/>
          <p:cNvSpPr>
            <a:spLocks noChangeShapeType="1"/>
          </p:cNvSpPr>
          <p:nvPr/>
        </p:nvSpPr>
        <p:spPr bwMode="auto">
          <a:xfrm>
            <a:off x="1441450" y="4530725"/>
            <a:ext cx="63166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3678" name="Group 246"/>
          <p:cNvGrpSpPr>
            <a:grpSpLocks/>
          </p:cNvGrpSpPr>
          <p:nvPr/>
        </p:nvGrpSpPr>
        <p:grpSpPr bwMode="auto">
          <a:xfrm>
            <a:off x="3806825" y="4394200"/>
            <a:ext cx="1055688" cy="360363"/>
            <a:chOff x="3600" y="219"/>
            <a:chExt cx="360" cy="175"/>
          </a:xfrm>
        </p:grpSpPr>
        <p:sp>
          <p:nvSpPr>
            <p:cNvPr id="113698" name="Oval 247"/>
            <p:cNvSpPr>
              <a:spLocks noChangeArrowheads="1"/>
            </p:cNvSpPr>
            <p:nvPr/>
          </p:nvSpPr>
          <p:spPr bwMode="auto">
            <a:xfrm>
              <a:off x="3603" y="297"/>
              <a:ext cx="357" cy="97"/>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sp>
          <p:nvSpPr>
            <p:cNvPr id="113699" name="Line 248"/>
            <p:cNvSpPr>
              <a:spLocks noChangeShapeType="1"/>
            </p:cNvSpPr>
            <p:nvPr/>
          </p:nvSpPr>
          <p:spPr bwMode="auto">
            <a:xfrm>
              <a:off x="3603" y="289"/>
              <a:ext cx="0" cy="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0" name="Line 249"/>
            <p:cNvSpPr>
              <a:spLocks noChangeShapeType="1"/>
            </p:cNvSpPr>
            <p:nvPr/>
          </p:nvSpPr>
          <p:spPr bwMode="auto">
            <a:xfrm>
              <a:off x="3960" y="289"/>
              <a:ext cx="0" cy="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1" name="Rectangle 250"/>
            <p:cNvSpPr>
              <a:spLocks noChangeArrowheads="1"/>
            </p:cNvSpPr>
            <p:nvPr/>
          </p:nvSpPr>
          <p:spPr bwMode="auto">
            <a:xfrm>
              <a:off x="3603" y="289"/>
              <a:ext cx="354" cy="5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latin typeface="Times New Roman" charset="0"/>
              </a:endParaRPr>
            </a:p>
          </p:txBody>
        </p:sp>
        <p:sp>
          <p:nvSpPr>
            <p:cNvPr id="113702" name="Oval 251"/>
            <p:cNvSpPr>
              <a:spLocks noChangeArrowheads="1"/>
            </p:cNvSpPr>
            <p:nvPr/>
          </p:nvSpPr>
          <p:spPr bwMode="auto">
            <a:xfrm>
              <a:off x="3600" y="219"/>
              <a:ext cx="357" cy="113"/>
            </a:xfrm>
            <a:prstGeom prst="ellipse">
              <a:avLst/>
            </a:prstGeom>
            <a:solidFill>
              <a:schemeClr val="hlink"/>
            </a:solidFill>
            <a:ln w="12700">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grpSp>
          <p:nvGrpSpPr>
            <p:cNvPr id="113703" name="Group 252"/>
            <p:cNvGrpSpPr>
              <a:grpSpLocks/>
            </p:cNvGrpSpPr>
            <p:nvPr/>
          </p:nvGrpSpPr>
          <p:grpSpPr bwMode="auto">
            <a:xfrm>
              <a:off x="3686" y="244"/>
              <a:ext cx="177" cy="66"/>
              <a:chOff x="2848" y="848"/>
              <a:chExt cx="140" cy="98"/>
            </a:xfrm>
          </p:grpSpPr>
          <p:sp>
            <p:nvSpPr>
              <p:cNvPr id="113708" name="Line 253"/>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9" name="Line 254"/>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10" name="Line 255"/>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3704" name="Group 256"/>
            <p:cNvGrpSpPr>
              <a:grpSpLocks/>
            </p:cNvGrpSpPr>
            <p:nvPr/>
          </p:nvGrpSpPr>
          <p:grpSpPr bwMode="auto">
            <a:xfrm flipV="1">
              <a:off x="3686" y="243"/>
              <a:ext cx="177" cy="66"/>
              <a:chOff x="2848" y="848"/>
              <a:chExt cx="140" cy="98"/>
            </a:xfrm>
          </p:grpSpPr>
          <p:sp>
            <p:nvSpPr>
              <p:cNvPr id="113705" name="Line 257"/>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6" name="Line 258"/>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707" name="Line 259"/>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13679" name="AutoShape 350"/>
          <p:cNvSpPr>
            <a:spLocks noChangeArrowheads="1"/>
          </p:cNvSpPr>
          <p:nvPr/>
        </p:nvSpPr>
        <p:spPr bwMode="auto">
          <a:xfrm>
            <a:off x="7286625" y="4325938"/>
            <a:ext cx="889000" cy="485775"/>
          </a:xfrm>
          <a:prstGeom prst="rightArrow">
            <a:avLst>
              <a:gd name="adj1" fmla="val 50000"/>
              <a:gd name="adj2" fmla="val 45752"/>
            </a:avLst>
          </a:prstGeom>
          <a:gradFill rotWithShape="1">
            <a:gsLst>
              <a:gs pos="0">
                <a:srgbClr val="FFFFFF"/>
              </a:gs>
              <a:gs pos="100000">
                <a:srgbClr val="CC0000"/>
              </a:gs>
            </a:gsLst>
            <a:lin ang="0" scaled="1"/>
          </a:gradFill>
          <a:ln w="952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grpSp>
        <p:nvGrpSpPr>
          <p:cNvPr id="113680" name="Group 335"/>
          <p:cNvGrpSpPr>
            <a:grpSpLocks/>
          </p:cNvGrpSpPr>
          <p:nvPr/>
        </p:nvGrpSpPr>
        <p:grpSpPr bwMode="auto">
          <a:xfrm>
            <a:off x="1404938" y="4360863"/>
            <a:ext cx="2322512" cy="392112"/>
            <a:chOff x="2249" y="3430"/>
            <a:chExt cx="1389" cy="256"/>
          </a:xfrm>
        </p:grpSpPr>
        <p:sp>
          <p:nvSpPr>
            <p:cNvPr id="255309" name="Oval 333"/>
            <p:cNvSpPr>
              <a:spLocks noChangeArrowheads="1"/>
            </p:cNvSpPr>
            <p:nvPr/>
          </p:nvSpPr>
          <p:spPr bwMode="auto">
            <a:xfrm>
              <a:off x="3569" y="3433"/>
              <a:ext cx="69" cy="253"/>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latin typeface="Times New Roman" charset="0"/>
                <a:ea typeface="ＭＳ Ｐゴシック" charset="0"/>
                <a:cs typeface="ＭＳ Ｐゴシック" charset="0"/>
              </a:endParaRPr>
            </a:p>
          </p:txBody>
        </p:sp>
        <p:sp>
          <p:nvSpPr>
            <p:cNvPr id="255308" name="Rectangle 332"/>
            <p:cNvSpPr>
              <a:spLocks noChangeArrowheads="1"/>
            </p:cNvSpPr>
            <p:nvPr/>
          </p:nvSpPr>
          <p:spPr bwMode="auto">
            <a:xfrm>
              <a:off x="2275" y="3433"/>
              <a:ext cx="1326" cy="253"/>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latin typeface="Times New Roman" charset="0"/>
                <a:ea typeface="ＭＳ Ｐゴシック" charset="0"/>
                <a:cs typeface="ＭＳ Ｐゴシック" charset="0"/>
              </a:endParaRPr>
            </a:p>
          </p:txBody>
        </p:sp>
        <p:sp>
          <p:nvSpPr>
            <p:cNvPr id="113696" name="Oval 331"/>
            <p:cNvSpPr>
              <a:spLocks noChangeArrowheads="1"/>
            </p:cNvSpPr>
            <p:nvPr/>
          </p:nvSpPr>
          <p:spPr bwMode="auto">
            <a:xfrm>
              <a:off x="2249" y="3430"/>
              <a:ext cx="69" cy="25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sp>
          <p:nvSpPr>
            <p:cNvPr id="255310" name="Rectangle 334"/>
            <p:cNvSpPr>
              <a:spLocks noChangeArrowheads="1"/>
            </p:cNvSpPr>
            <p:nvPr/>
          </p:nvSpPr>
          <p:spPr bwMode="auto">
            <a:xfrm>
              <a:off x="3562" y="3438"/>
              <a:ext cx="44" cy="246"/>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latin typeface="Times New Roman" charset="0"/>
                <a:ea typeface="ＭＳ Ｐゴシック" charset="0"/>
                <a:cs typeface="ＭＳ Ｐゴシック" charset="0"/>
              </a:endParaRPr>
            </a:p>
          </p:txBody>
        </p:sp>
      </p:grpSp>
      <p:grpSp>
        <p:nvGrpSpPr>
          <p:cNvPr id="113681" name="Group 341"/>
          <p:cNvGrpSpPr>
            <a:grpSpLocks/>
          </p:cNvGrpSpPr>
          <p:nvPr/>
        </p:nvGrpSpPr>
        <p:grpSpPr bwMode="auto">
          <a:xfrm>
            <a:off x="4910138" y="4248150"/>
            <a:ext cx="2801937" cy="581025"/>
            <a:chOff x="2249" y="3430"/>
            <a:chExt cx="1389" cy="256"/>
          </a:xfrm>
        </p:grpSpPr>
        <p:sp>
          <p:nvSpPr>
            <p:cNvPr id="255318" name="Oval 342"/>
            <p:cNvSpPr>
              <a:spLocks noChangeArrowheads="1"/>
            </p:cNvSpPr>
            <p:nvPr/>
          </p:nvSpPr>
          <p:spPr bwMode="auto">
            <a:xfrm>
              <a:off x="3569" y="3433"/>
              <a:ext cx="69" cy="253"/>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latin typeface="Times New Roman" charset="0"/>
                <a:ea typeface="ＭＳ Ｐゴシック" charset="0"/>
                <a:cs typeface="ＭＳ Ｐゴシック" charset="0"/>
              </a:endParaRPr>
            </a:p>
          </p:txBody>
        </p:sp>
        <p:sp>
          <p:nvSpPr>
            <p:cNvPr id="255319" name="Rectangle 343"/>
            <p:cNvSpPr>
              <a:spLocks noChangeArrowheads="1"/>
            </p:cNvSpPr>
            <p:nvPr/>
          </p:nvSpPr>
          <p:spPr bwMode="auto">
            <a:xfrm>
              <a:off x="2275" y="3433"/>
              <a:ext cx="1326" cy="253"/>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latin typeface="Times New Roman" charset="0"/>
                <a:ea typeface="ＭＳ Ｐゴシック" charset="0"/>
                <a:cs typeface="ＭＳ Ｐゴシック" charset="0"/>
              </a:endParaRPr>
            </a:p>
          </p:txBody>
        </p:sp>
        <p:sp>
          <p:nvSpPr>
            <p:cNvPr id="113692" name="Oval 344"/>
            <p:cNvSpPr>
              <a:spLocks noChangeArrowheads="1"/>
            </p:cNvSpPr>
            <p:nvPr/>
          </p:nvSpPr>
          <p:spPr bwMode="auto">
            <a:xfrm>
              <a:off x="2249" y="3430"/>
              <a:ext cx="69" cy="25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sp>
          <p:nvSpPr>
            <p:cNvPr id="255321" name="Rectangle 345"/>
            <p:cNvSpPr>
              <a:spLocks noChangeArrowheads="1"/>
            </p:cNvSpPr>
            <p:nvPr/>
          </p:nvSpPr>
          <p:spPr bwMode="auto">
            <a:xfrm>
              <a:off x="3562" y="3438"/>
              <a:ext cx="44" cy="246"/>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latin typeface="Times New Roman" charset="0"/>
                <a:ea typeface="ＭＳ Ｐゴシック" charset="0"/>
                <a:cs typeface="ＭＳ Ｐゴシック" charset="0"/>
              </a:endParaRPr>
            </a:p>
          </p:txBody>
        </p:sp>
      </p:grpSp>
      <p:grpSp>
        <p:nvGrpSpPr>
          <p:cNvPr id="13" name="Group 99"/>
          <p:cNvGrpSpPr>
            <a:grpSpLocks/>
          </p:cNvGrpSpPr>
          <p:nvPr/>
        </p:nvGrpSpPr>
        <p:grpSpPr bwMode="auto">
          <a:xfrm>
            <a:off x="239713" y="5111750"/>
            <a:ext cx="8235950" cy="898525"/>
            <a:chOff x="0" y="3803"/>
            <a:chExt cx="5188" cy="566"/>
          </a:xfrm>
        </p:grpSpPr>
        <p:sp>
          <p:nvSpPr>
            <p:cNvPr id="113687" name="Text Box 353"/>
            <p:cNvSpPr txBox="1">
              <a:spLocks noChangeArrowheads="1"/>
            </p:cNvSpPr>
            <p:nvPr/>
          </p:nvSpPr>
          <p:spPr bwMode="auto">
            <a:xfrm>
              <a:off x="0" y="3821"/>
              <a:ext cx="1461" cy="5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5000"/>
                </a:lnSpc>
              </a:pPr>
              <a:r>
                <a:rPr lang="en-US" altLang="en-US" sz="2000">
                  <a:latin typeface="Gill Sans MT" charset="0"/>
                </a:rPr>
                <a:t>server sends bits </a:t>
              </a:r>
            </a:p>
            <a:p>
              <a:pPr algn="ctr">
                <a:lnSpc>
                  <a:spcPct val="85000"/>
                </a:lnSpc>
              </a:pPr>
              <a:r>
                <a:rPr lang="en-US" altLang="en-US" sz="2000">
                  <a:latin typeface="Gill Sans MT" charset="0"/>
                </a:rPr>
                <a:t>(fluid) into pipe</a:t>
              </a:r>
            </a:p>
            <a:p>
              <a:pPr algn="ctr">
                <a:lnSpc>
                  <a:spcPct val="85000"/>
                </a:lnSpc>
              </a:pPr>
              <a:endParaRPr lang="en-US" altLang="en-US" sz="2000">
                <a:latin typeface="Gill Sans MT" charset="0"/>
              </a:endParaRPr>
            </a:p>
          </p:txBody>
        </p:sp>
        <p:sp>
          <p:nvSpPr>
            <p:cNvPr id="113688" name="Text Box 336"/>
            <p:cNvSpPr txBox="1">
              <a:spLocks noChangeArrowheads="1"/>
            </p:cNvSpPr>
            <p:nvPr/>
          </p:nvSpPr>
          <p:spPr bwMode="auto">
            <a:xfrm>
              <a:off x="1573" y="3803"/>
              <a:ext cx="1769" cy="5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5000"/>
                </a:lnSpc>
              </a:pPr>
              <a:r>
                <a:rPr lang="en-US" altLang="en-US" sz="2000">
                  <a:latin typeface="Gill Sans MT" charset="0"/>
                </a:rPr>
                <a:t> pipe that can carry</a:t>
              </a:r>
            </a:p>
            <a:p>
              <a:pPr algn="ctr">
                <a:lnSpc>
                  <a:spcPct val="85000"/>
                </a:lnSpc>
              </a:pPr>
              <a:r>
                <a:rPr lang="en-US" altLang="en-US" sz="2000">
                  <a:latin typeface="Gill Sans MT" charset="0"/>
                </a:rPr>
                <a:t>fluid at rate</a:t>
              </a:r>
            </a:p>
            <a:p>
              <a:pPr algn="ctr">
                <a:lnSpc>
                  <a:spcPct val="85000"/>
                </a:lnSpc>
              </a:pPr>
              <a:r>
                <a:rPr lang="en-US" altLang="en-US" sz="2000">
                  <a:latin typeface="Gill Sans MT" charset="0"/>
                </a:rPr>
                <a:t> </a:t>
              </a:r>
              <a:r>
                <a:rPr lang="en-US" altLang="en-US" sz="2000" i="1">
                  <a:latin typeface="Gill Sans MT" charset="0"/>
                </a:rPr>
                <a:t>R</a:t>
              </a:r>
              <a:r>
                <a:rPr lang="en-US" altLang="en-US" sz="2800" i="1" baseline="-25000">
                  <a:latin typeface="Gill Sans MT" charset="0"/>
                </a:rPr>
                <a:t>s</a:t>
              </a:r>
              <a:r>
                <a:rPr lang="en-US" altLang="en-US" sz="2000" i="1" baseline="-25000">
                  <a:latin typeface="Gill Sans MT" charset="0"/>
                </a:rPr>
                <a:t> </a:t>
              </a:r>
              <a:r>
                <a:rPr lang="en-US" altLang="en-US" sz="2000">
                  <a:latin typeface="Gill Sans MT" charset="0"/>
                </a:rPr>
                <a:t>bits/sec)</a:t>
              </a:r>
            </a:p>
          </p:txBody>
        </p:sp>
        <p:sp>
          <p:nvSpPr>
            <p:cNvPr id="113689" name="Text Box 346"/>
            <p:cNvSpPr txBox="1">
              <a:spLocks noChangeArrowheads="1"/>
            </p:cNvSpPr>
            <p:nvPr/>
          </p:nvSpPr>
          <p:spPr bwMode="auto">
            <a:xfrm>
              <a:off x="3328" y="3812"/>
              <a:ext cx="1860" cy="55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ct val="85000"/>
                </a:lnSpc>
              </a:pPr>
              <a:r>
                <a:rPr lang="en-US" altLang="en-US" sz="2000">
                  <a:latin typeface="Gill Sans MT" charset="0"/>
                </a:rPr>
                <a:t> pipe that can carry</a:t>
              </a:r>
            </a:p>
            <a:p>
              <a:pPr algn="ctr">
                <a:lnSpc>
                  <a:spcPct val="85000"/>
                </a:lnSpc>
              </a:pPr>
              <a:r>
                <a:rPr lang="en-US" altLang="en-US" sz="2000">
                  <a:latin typeface="Gill Sans MT" charset="0"/>
                </a:rPr>
                <a:t>fluid at rate</a:t>
              </a:r>
            </a:p>
            <a:p>
              <a:pPr algn="ctr">
                <a:lnSpc>
                  <a:spcPct val="85000"/>
                </a:lnSpc>
              </a:pPr>
              <a:r>
                <a:rPr lang="en-US" altLang="en-US" sz="2000" i="1">
                  <a:latin typeface="Gill Sans MT" charset="0"/>
                </a:rPr>
                <a:t> R</a:t>
              </a:r>
              <a:r>
                <a:rPr lang="en-US" altLang="en-US" sz="2800" i="1" baseline="-25000">
                  <a:latin typeface="Gill Sans MT" charset="0"/>
                </a:rPr>
                <a:t>c</a:t>
              </a:r>
              <a:r>
                <a:rPr lang="en-US" altLang="en-US" sz="2000" i="1" baseline="-25000">
                  <a:latin typeface="Gill Sans MT" charset="0"/>
                </a:rPr>
                <a:t> </a:t>
              </a:r>
              <a:r>
                <a:rPr lang="en-US" altLang="en-US" sz="2000">
                  <a:latin typeface="Gill Sans MT" charset="0"/>
                </a:rPr>
                <a:t>bits/sec)</a:t>
              </a:r>
            </a:p>
          </p:txBody>
        </p:sp>
      </p:grpSp>
      <p:sp>
        <p:nvSpPr>
          <p:cNvPr id="113684" name="AutoShape 351"/>
          <p:cNvSpPr>
            <a:spLocks noChangeArrowheads="1"/>
          </p:cNvSpPr>
          <p:nvPr/>
        </p:nvSpPr>
        <p:spPr bwMode="auto">
          <a:xfrm>
            <a:off x="3732213" y="4308475"/>
            <a:ext cx="1279525" cy="485775"/>
          </a:xfrm>
          <a:prstGeom prst="rightArrow">
            <a:avLst>
              <a:gd name="adj1" fmla="val 50000"/>
              <a:gd name="adj2" fmla="val 65850"/>
            </a:avLst>
          </a:prstGeom>
          <a:gradFill rotWithShape="1">
            <a:gsLst>
              <a:gs pos="0">
                <a:srgbClr val="FFFFFF"/>
              </a:gs>
              <a:gs pos="100000">
                <a:srgbClr val="CC0000"/>
              </a:gs>
            </a:gsLst>
            <a:lin ang="0" scaled="1"/>
          </a:gradFill>
          <a:ln w="952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Times New Roman" charset="0"/>
            </a:endParaRPr>
          </a:p>
        </p:txBody>
      </p:sp>
      <p:sp>
        <p:nvSpPr>
          <p:cNvPr id="113685" name="AutoShape 349"/>
          <p:cNvSpPr>
            <a:spLocks noChangeArrowheads="1"/>
          </p:cNvSpPr>
          <p:nvPr/>
        </p:nvSpPr>
        <p:spPr bwMode="auto">
          <a:xfrm flipV="1">
            <a:off x="508000" y="4064000"/>
            <a:ext cx="974725" cy="7207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FFFFFF"/>
              </a:gs>
              <a:gs pos="100000">
                <a:srgbClr val="CC0000"/>
              </a:gs>
            </a:gsLst>
            <a:lin ang="0" scaled="1"/>
          </a:gradFill>
          <a:ln w="9525">
            <a:solidFill>
              <a:srgbClr val="CC0000"/>
            </a:solidFill>
            <a:miter lim="800000"/>
            <a:headEnd/>
            <a:tailEnd/>
          </a:ln>
        </p:spPr>
        <p:txBody>
          <a:bodyPr rot="10800000" wrap="none" anchor="ctr"/>
          <a:lstStyle/>
          <a:p>
            <a:endParaRPr lang="en-US"/>
          </a:p>
        </p:txBody>
      </p:sp>
    </p:spTree>
    <p:extLst>
      <p:ext uri="{BB962C8B-B14F-4D97-AF65-F5344CB8AC3E}">
        <p14:creationId xmlns:p14="http://schemas.microsoft.com/office/powerpoint/2010/main" val="206100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6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36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6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3679"/>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9" grpId="0" animBg="1"/>
      <p:bldP spid="113684" grpId="0" animBg="1"/>
      <p:bldP spid="11368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“decreases”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1</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1</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2</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2</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346440" y="1652240"/>
            <a:ext cx="2201308"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considered the route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through Z (cost=51).</a:t>
            </a:r>
          </a:p>
        </p:txBody>
      </p:sp>
      <p:cxnSp>
        <p:nvCxnSpPr>
          <p:cNvPr id="31" name="Curved Connector 30">
            <a:extLst>
              <a:ext uri="{FF2B5EF4-FFF2-40B4-BE49-F238E27FC236}">
                <a16:creationId xmlns:a16="http://schemas.microsoft.com/office/drawing/2014/main" id="{83039F6E-ABFD-176C-2EBD-5581CDA3B691}"/>
              </a:ext>
            </a:extLst>
          </p:cNvPr>
          <p:cNvCxnSpPr/>
          <p:nvPr/>
        </p:nvCxnSpPr>
        <p:spPr>
          <a:xfrm>
            <a:off x="2399349" y="2303746"/>
            <a:ext cx="914400" cy="914400"/>
          </a:xfrm>
          <a:prstGeom prst="curvedConnector3">
            <a:avLst>
              <a:gd name="adj1" fmla="val 39286"/>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22" grpId="0"/>
      <p:bldP spid="25" grpId="0"/>
      <p:bldP spid="26" grpId="0"/>
      <p:bldP spid="2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Tree>
    <p:extLst>
      <p:ext uri="{BB962C8B-B14F-4D97-AF65-F5344CB8AC3E}">
        <p14:creationId xmlns:p14="http://schemas.microsoft.com/office/powerpoint/2010/main" val="65552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5" grpId="0"/>
      <p:bldP spid="26" grpId="0"/>
      <p:bldP spid="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1771" y="2770084"/>
            <a:ext cx="9144000" cy="717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When will this looped update stop (converge)?</a:t>
            </a:r>
          </a:p>
        </p:txBody>
      </p:sp>
    </p:spTree>
    <p:extLst>
      <p:ext uri="{BB962C8B-B14F-4D97-AF65-F5344CB8AC3E}">
        <p14:creationId xmlns:p14="http://schemas.microsoft.com/office/powerpoint/2010/main" val="219884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0" name="Rectangle 19">
            <a:extLst>
              <a:ext uri="{FF2B5EF4-FFF2-40B4-BE49-F238E27FC236}">
                <a16:creationId xmlns:a16="http://schemas.microsoft.com/office/drawing/2014/main" id="{B2342877-2BEA-E728-B62A-9277710A7B07}"/>
              </a:ext>
            </a:extLst>
          </p:cNvPr>
          <p:cNvSpPr/>
          <p:nvPr/>
        </p:nvSpPr>
        <p:spPr>
          <a:xfrm>
            <a:off x="2" y="2114853"/>
            <a:ext cx="9144000" cy="717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“Count-to-infinity” problem</a:t>
            </a:r>
          </a:p>
        </p:txBody>
      </p:sp>
    </p:spTree>
    <p:extLst>
      <p:ext uri="{BB962C8B-B14F-4D97-AF65-F5344CB8AC3E}">
        <p14:creationId xmlns:p14="http://schemas.microsoft.com/office/powerpoint/2010/main" val="3289252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8D2B097F-3369-E24A-9648-D2E4C86904FB}"/>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Solutions-1</a:t>
            </a:r>
            <a:endParaRPr lang="en-AU" altLang="en-US" sz="3600" dirty="0"/>
          </a:p>
        </p:txBody>
      </p:sp>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a:lnSpc>
                <a:spcPct val="90000"/>
              </a:lnSpc>
            </a:pPr>
            <a:r>
              <a:rPr lang="en-US" altLang="en-US" dirty="0"/>
              <a:t>For instance, in the Routing Information Protocol (RIP)—that implements DV routing-- the maximum number of hops is typically set to 15 with 16 hops considered as infinity. If a network destination is more than 15 hops away, it is considered unreachable. </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Tree>
    <p:extLst>
      <p:ext uri="{BB962C8B-B14F-4D97-AF65-F5344CB8AC3E}">
        <p14:creationId xmlns:p14="http://schemas.microsoft.com/office/powerpoint/2010/main" val="3015280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E5A9F5FC-9BBA-A14F-84C7-CA10457EC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DD82626E-50CC-8C4F-B089-96520FAEC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0E321262-256D-F047-A8D5-32ED34E41F72}"/>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253C40F-F4AF-E141-B4B1-2765A07322B5}"/>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6" name="Rectangle 2">
            <a:extLst>
              <a:ext uri="{FF2B5EF4-FFF2-40B4-BE49-F238E27FC236}">
                <a16:creationId xmlns:a16="http://schemas.microsoft.com/office/drawing/2014/main" id="{0A68EE62-64C5-DBE9-CD54-488E6568D8E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Count-to-infinity Problem: Solutions-1</a:t>
            </a:r>
            <a:endParaRPr lang="en-AU" altLang="en-US" sz="3600" dirty="0"/>
          </a:p>
        </p:txBody>
      </p:sp>
    </p:spTree>
    <p:extLst>
      <p:ext uri="{BB962C8B-B14F-4D97-AF65-F5344CB8AC3E}">
        <p14:creationId xmlns:p14="http://schemas.microsoft.com/office/powerpoint/2010/main" val="3491854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58BD9-2846-82C3-1C7B-EC259D17E3BB}"/>
            </a:ext>
          </a:extLst>
        </p:cNvPr>
        <p:cNvGrpSpPr/>
        <p:nvPr/>
      </p:nvGrpSpPr>
      <p:grpSpPr>
        <a:xfrm>
          <a:off x="0" y="0"/>
          <a:ext cx="0" cy="0"/>
          <a:chOff x="0" y="0"/>
          <a:chExt cx="0" cy="0"/>
        </a:xfrm>
      </p:grpSpPr>
      <p:sp>
        <p:nvSpPr>
          <p:cNvPr id="113667" name="Rectangle 3">
            <a:extLst>
              <a:ext uri="{FF2B5EF4-FFF2-40B4-BE49-F238E27FC236}">
                <a16:creationId xmlns:a16="http://schemas.microsoft.com/office/drawing/2014/main" id="{3610571E-890F-7D6B-7D03-1D912A56AE37}"/>
              </a:ext>
            </a:extLst>
          </p:cNvPr>
          <p:cNvSpPr>
            <a:spLocks noGrp="1" noChangeArrowheads="1"/>
          </p:cNvSpPr>
          <p:nvPr>
            <p:ph type="body" idx="1"/>
          </p:nvPr>
        </p:nvSpPr>
        <p:spPr>
          <a:xfrm>
            <a:off x="305594" y="1007476"/>
            <a:ext cx="8532812" cy="5679073"/>
          </a:xfrm>
        </p:spPr>
        <p:txBody>
          <a:bodyPr/>
          <a:lstStyle/>
          <a:p>
            <a:pPr>
              <a:lnSpc>
                <a:spcPct val="90000"/>
              </a:lnSpc>
            </a:pPr>
            <a:r>
              <a:rPr lang="en-US" altLang="en-US" dirty="0"/>
              <a:t>Use some relatively small number as an approximation of infinity</a:t>
            </a:r>
          </a:p>
          <a:p>
            <a:pPr marL="457200" lvl="1" indent="0">
              <a:buSzPct val="100000"/>
              <a:buNone/>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pic>
        <p:nvPicPr>
          <p:cNvPr id="1026" name="Picture 2" descr="The network effect: What B2B comms can learn from the Facebook revolution |  B2B Marketing">
            <a:extLst>
              <a:ext uri="{FF2B5EF4-FFF2-40B4-BE49-F238E27FC236}">
                <a16:creationId xmlns:a16="http://schemas.microsoft.com/office/drawing/2014/main" id="{09D92BC3-7A65-B154-7FE8-A906D3B50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576" y="2203193"/>
            <a:ext cx="5859380" cy="3329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Wikipedia">
            <a:extLst>
              <a:ext uri="{FF2B5EF4-FFF2-40B4-BE49-F238E27FC236}">
                <a16:creationId xmlns:a16="http://schemas.microsoft.com/office/drawing/2014/main" id="{769B1992-6BEF-1179-96C3-CAC910176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527" y="2488585"/>
            <a:ext cx="689642" cy="857339"/>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665F9A5-9DC0-5555-9314-6D1A83A23200}"/>
              </a:ext>
            </a:extLst>
          </p:cNvPr>
          <p:cNvSpPr/>
          <p:nvPr/>
        </p:nvSpPr>
        <p:spPr>
          <a:xfrm>
            <a:off x="2842317" y="3779061"/>
            <a:ext cx="445168" cy="43313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3CF172E-DF4F-3FCE-00C4-6D0F989EDFD6}"/>
              </a:ext>
            </a:extLst>
          </p:cNvPr>
          <p:cNvSpPr txBox="1"/>
          <p:nvPr/>
        </p:nvSpPr>
        <p:spPr>
          <a:xfrm>
            <a:off x="187224" y="2693126"/>
            <a:ext cx="1443789"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Maximum possible hops</a:t>
            </a:r>
          </a:p>
        </p:txBody>
      </p:sp>
      <p:sp>
        <p:nvSpPr>
          <p:cNvPr id="3" name="TextBox 2">
            <a:extLst>
              <a:ext uri="{FF2B5EF4-FFF2-40B4-BE49-F238E27FC236}">
                <a16:creationId xmlns:a16="http://schemas.microsoft.com/office/drawing/2014/main" id="{CB2376D6-21E6-0B85-9896-1204728A90D0}"/>
              </a:ext>
            </a:extLst>
          </p:cNvPr>
          <p:cNvSpPr txBox="1"/>
          <p:nvPr/>
        </p:nvSpPr>
        <p:spPr>
          <a:xfrm>
            <a:off x="305594" y="4332334"/>
            <a:ext cx="8694026" cy="1200329"/>
          </a:xfrm>
          <a:prstGeom prst="rect">
            <a:avLst/>
          </a:prstGeom>
          <a:solidFill>
            <a:srgbClr val="C000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“Thus, when considering even the most distant Facebook user in the Siberian tundra or the Peruvian rainforest, a friend of your friend probably knows a friend of their friend,” -- Facebook</a:t>
            </a:r>
          </a:p>
        </p:txBody>
      </p:sp>
      <p:sp>
        <p:nvSpPr>
          <p:cNvPr id="5" name="TextBox 4">
            <a:extLst>
              <a:ext uri="{FF2B5EF4-FFF2-40B4-BE49-F238E27FC236}">
                <a16:creationId xmlns:a16="http://schemas.microsoft.com/office/drawing/2014/main" id="{373A2143-4CA0-52D5-C1FA-94916394C235}"/>
              </a:ext>
            </a:extLst>
          </p:cNvPr>
          <p:cNvSpPr txBox="1"/>
          <p:nvPr/>
        </p:nvSpPr>
        <p:spPr>
          <a:xfrm>
            <a:off x="251164" y="5787616"/>
            <a:ext cx="8512971" cy="369332"/>
          </a:xfrm>
          <a:prstGeom prst="rect">
            <a:avLst/>
          </a:prstGeom>
          <a:noFill/>
        </p:spPr>
        <p:txBody>
          <a:bodyPr wrap="none" rtlCol="0">
            <a:spAutoFit/>
          </a:bodyPr>
          <a:lstStyle/>
          <a:p>
            <a:r>
              <a:rPr lang="en-US" dirty="0"/>
              <a:t>(1) https://</a:t>
            </a:r>
            <a:r>
              <a:rPr lang="en-US" dirty="0" err="1"/>
              <a:t>research.facebook.com</a:t>
            </a:r>
            <a:r>
              <a:rPr lang="en-US" dirty="0"/>
              <a:t>/blog/2016/2/three-and-a-half-degrees-of-separation/</a:t>
            </a:r>
          </a:p>
        </p:txBody>
      </p:sp>
      <p:sp>
        <p:nvSpPr>
          <p:cNvPr id="6" name="TextBox 5">
            <a:extLst>
              <a:ext uri="{FF2B5EF4-FFF2-40B4-BE49-F238E27FC236}">
                <a16:creationId xmlns:a16="http://schemas.microsoft.com/office/drawing/2014/main" id="{D5B9FA3A-C282-12C9-0F8E-6A311E006AA5}"/>
              </a:ext>
            </a:extLst>
          </p:cNvPr>
          <p:cNvSpPr txBox="1"/>
          <p:nvPr/>
        </p:nvSpPr>
        <p:spPr>
          <a:xfrm>
            <a:off x="254354" y="6237082"/>
            <a:ext cx="8713924" cy="369332"/>
          </a:xfrm>
          <a:prstGeom prst="rect">
            <a:avLst/>
          </a:prstGeom>
          <a:noFill/>
        </p:spPr>
        <p:txBody>
          <a:bodyPr wrap="none" rtlCol="0">
            <a:spAutoFit/>
          </a:bodyPr>
          <a:lstStyle/>
          <a:p>
            <a:r>
              <a:rPr lang="en-US" b="0" i="0" u="none" strike="noStrike" dirty="0">
                <a:solidFill>
                  <a:srgbClr val="000000"/>
                </a:solidFill>
                <a:effectLst/>
                <a:latin typeface="Linux Libertine"/>
              </a:rPr>
              <a:t>(2) Six degrees of separation: https://</a:t>
            </a:r>
            <a:r>
              <a:rPr lang="en-US" b="0" i="0" u="none" strike="noStrike" dirty="0" err="1">
                <a:solidFill>
                  <a:srgbClr val="000000"/>
                </a:solidFill>
                <a:effectLst/>
                <a:latin typeface="Linux Libertine"/>
              </a:rPr>
              <a:t>en.wikipedia.org</a:t>
            </a:r>
            <a:r>
              <a:rPr lang="en-US" b="0" i="0" u="none" strike="noStrike" dirty="0">
                <a:solidFill>
                  <a:srgbClr val="000000"/>
                </a:solidFill>
                <a:effectLst/>
                <a:latin typeface="Linux Libertine"/>
              </a:rPr>
              <a:t>/wiki/</a:t>
            </a:r>
            <a:r>
              <a:rPr lang="en-US" b="0" i="0" u="none" strike="noStrike" dirty="0" err="1">
                <a:solidFill>
                  <a:srgbClr val="000000"/>
                </a:solidFill>
                <a:effectLst/>
                <a:latin typeface="Linux Libertine"/>
              </a:rPr>
              <a:t>Six_degrees_of_separation</a:t>
            </a:r>
            <a:endParaRPr lang="en-US" b="0" i="0" u="none" strike="noStrike" dirty="0">
              <a:solidFill>
                <a:srgbClr val="000000"/>
              </a:solidFill>
              <a:effectLst/>
              <a:latin typeface="Linux Libertine"/>
            </a:endParaRPr>
          </a:p>
        </p:txBody>
      </p:sp>
      <p:sp>
        <p:nvSpPr>
          <p:cNvPr id="9" name="Rectangle 2">
            <a:extLst>
              <a:ext uri="{FF2B5EF4-FFF2-40B4-BE49-F238E27FC236}">
                <a16:creationId xmlns:a16="http://schemas.microsoft.com/office/drawing/2014/main" id="{36C43B72-B38F-F8B6-285D-4D21D92DAFEA}"/>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a:t>Count-to-infinity Problem: Solutions-1</a:t>
            </a:r>
            <a:endParaRPr lang="en-AU" altLang="en-US" sz="3600" dirty="0"/>
          </a:p>
        </p:txBody>
      </p:sp>
    </p:spTree>
    <p:extLst>
      <p:ext uri="{BB962C8B-B14F-4D97-AF65-F5344CB8AC3E}">
        <p14:creationId xmlns:p14="http://schemas.microsoft.com/office/powerpoint/2010/main" val="194184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a:extLst>
              <a:ext uri="{FF2B5EF4-FFF2-40B4-BE49-F238E27FC236}">
                <a16:creationId xmlns:a16="http://schemas.microsoft.com/office/drawing/2014/main" id="{A760D8D9-9B0B-7040-9BB6-BCB9A3B509EC}"/>
              </a:ext>
            </a:extLst>
          </p:cNvPr>
          <p:cNvSpPr>
            <a:spLocks noGrp="1" noChangeArrowheads="1"/>
          </p:cNvSpPr>
          <p:nvPr>
            <p:ph type="body" idx="1"/>
          </p:nvPr>
        </p:nvSpPr>
        <p:spPr>
          <a:xfrm>
            <a:off x="305594" y="1007476"/>
            <a:ext cx="8532812" cy="5679073"/>
          </a:xfrm>
        </p:spPr>
        <p:txBody>
          <a:bodyPr/>
          <a:lstStyle/>
          <a:p>
            <a:pPr marL="0" indent="0">
              <a:lnSpc>
                <a:spcPct val="90000"/>
              </a:lnSpc>
              <a:buNone/>
            </a:pPr>
            <a:endParaRPr lang="en-US" altLang="en-US" sz="2000" dirty="0"/>
          </a:p>
          <a:p>
            <a:pPr>
              <a:lnSpc>
                <a:spcPct val="90000"/>
              </a:lnSpc>
            </a:pPr>
            <a:r>
              <a:rPr lang="en-US" altLang="en-US" dirty="0"/>
              <a:t>Technique to improve the time to stabilize routing is called</a:t>
            </a:r>
          </a:p>
          <a:p>
            <a:pPr marL="0" indent="0">
              <a:lnSpc>
                <a:spcPct val="90000"/>
              </a:lnSpc>
              <a:buNone/>
            </a:pPr>
            <a:r>
              <a:rPr lang="en-US" altLang="en-US" sz="2000" i="1" dirty="0"/>
              <a:t>      </a:t>
            </a:r>
            <a:r>
              <a:rPr lang="en-US" altLang="en-US" i="1" dirty="0">
                <a:solidFill>
                  <a:srgbClr val="FF0000"/>
                </a:solidFill>
              </a:rPr>
              <a:t>split horizon</a:t>
            </a:r>
          </a:p>
          <a:p>
            <a:pPr lvl="1">
              <a:lnSpc>
                <a:spcPct val="90000"/>
              </a:lnSpc>
            </a:pPr>
            <a:r>
              <a:rPr lang="en-US" altLang="en-US" sz="2000" dirty="0"/>
              <a:t>When a node sends a routing update to its neighbors, it does not send those routes it learned from each neighbor back to that neighbor</a:t>
            </a:r>
          </a:p>
          <a:p>
            <a:pPr lvl="1">
              <a:lnSpc>
                <a:spcPct val="90000"/>
              </a:lnSpc>
            </a:pPr>
            <a:r>
              <a:rPr lang="en-US" altLang="en-US" sz="2000" dirty="0"/>
              <a:t>For example, if Z has the route (X, 5, Y) in its table, then it knows it must have learned this route from Y, and so whenever Z sends a routing update to Y, it does not include the route (X, 5) in that update</a:t>
            </a: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2D6686D-F671-6C2C-23C0-6F45DCC011C8}"/>
              </a:ext>
            </a:extLst>
          </p:cNvPr>
          <p:cNvSpPr txBox="1">
            <a:spLocks noChangeArrowheads="1"/>
          </p:cNvSpPr>
          <p:nvPr/>
        </p:nvSpPr>
        <p:spPr>
          <a:xfrm>
            <a:off x="611188" y="171450"/>
            <a:ext cx="8281987" cy="64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t>Count-to-infinity Problem: Solutions-2</a:t>
            </a:r>
            <a:endParaRPr lang="en-AU" altLang="en-US" sz="3600" dirty="0"/>
          </a:p>
        </p:txBody>
      </p:sp>
    </p:spTree>
    <p:extLst>
      <p:ext uri="{BB962C8B-B14F-4D97-AF65-F5344CB8AC3E}">
        <p14:creationId xmlns:p14="http://schemas.microsoft.com/office/powerpoint/2010/main" val="25630016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780843"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5,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cxnSp>
        <p:nvCxnSpPr>
          <p:cNvPr id="20" name="Straight Connector 19">
            <a:extLst>
              <a:ext uri="{FF2B5EF4-FFF2-40B4-BE49-F238E27FC236}">
                <a16:creationId xmlns:a16="http://schemas.microsoft.com/office/drawing/2014/main" id="{46A0AF88-85D0-6EB5-362C-B97C7E88949E}"/>
              </a:ext>
            </a:extLst>
          </p:cNvPr>
          <p:cNvCxnSpPr/>
          <p:nvPr/>
        </p:nvCxnSpPr>
        <p:spPr>
          <a:xfrm>
            <a:off x="0" y="1937658"/>
            <a:ext cx="380342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44701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3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3">
            <a:extLst>
              <a:ext uri="{FF2B5EF4-FFF2-40B4-BE49-F238E27FC236}">
                <a16:creationId xmlns:a16="http://schemas.microsoft.com/office/drawing/2014/main" id="{E7344934-801A-DF40-ADC3-51E290BD7B9F}"/>
              </a:ext>
            </a:extLst>
          </p:cNvPr>
          <p:cNvSpPr>
            <a:spLocks noGrp="1" noChangeArrowheads="1"/>
          </p:cNvSpPr>
          <p:nvPr>
            <p:ph type="body" idx="1"/>
          </p:nvPr>
        </p:nvSpPr>
        <p:spPr/>
        <p:txBody>
          <a:bodyPr/>
          <a:lstStyle/>
          <a:p>
            <a:r>
              <a:rPr lang="en-US" altLang="en-US" dirty="0"/>
              <a:t>In a stronger version of split horizon, called</a:t>
            </a:r>
            <a:r>
              <a:rPr lang="en-US" altLang="en-US" dirty="0">
                <a:solidFill>
                  <a:srgbClr val="FF0000"/>
                </a:solidFill>
              </a:rPr>
              <a:t> </a:t>
            </a:r>
            <a:r>
              <a:rPr lang="en-US" altLang="en-US" i="1" dirty="0">
                <a:solidFill>
                  <a:srgbClr val="FF0000"/>
                </a:solidFill>
              </a:rPr>
              <a:t>split horizon with poison reverse</a:t>
            </a:r>
          </a:p>
          <a:p>
            <a:pPr lvl="1"/>
            <a:r>
              <a:rPr lang="en-US" altLang="en-US" sz="2800" dirty="0"/>
              <a:t>B actually sends that back route to A, but it puts negative information in the route to ensure that A will not eventually use B to get to E</a:t>
            </a:r>
          </a:p>
          <a:p>
            <a:pPr lvl="1"/>
            <a:r>
              <a:rPr lang="en-US" altLang="en-US" sz="2800" dirty="0"/>
              <a:t>For example, B sends the route (E, ∞) to A</a:t>
            </a:r>
            <a:endParaRPr lang="en-US" altLang="en-US" sz="2800" dirty="0">
              <a:cs typeface="Times New Roman" panose="02020603050405020304" pitchFamily="18" charset="0"/>
            </a:endParaRPr>
          </a:p>
          <a:p>
            <a:pPr lvl="1">
              <a:buSzPct val="100000"/>
              <a:buFontTx/>
              <a:buChar char="•"/>
            </a:pPr>
            <a:endParaRPr lang="en-US" altLang="en-US"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a:p>
            <a:pPr lvl="1" eaLnBrk="1" hangingPunct="1">
              <a:lnSpc>
                <a:spcPct val="90000"/>
              </a:lnSpc>
              <a:buFont typeface="Wingdings" pitchFamily="2" charset="2"/>
              <a:buNone/>
            </a:pPr>
            <a:endParaRPr lang="en-US" altLang="en-US" sz="2000" dirty="0"/>
          </a:p>
        </p:txBody>
      </p:sp>
      <p:sp>
        <p:nvSpPr>
          <p:cNvPr id="4" name="Rectangle 2">
            <a:extLst>
              <a:ext uri="{FF2B5EF4-FFF2-40B4-BE49-F238E27FC236}">
                <a16:creationId xmlns:a16="http://schemas.microsoft.com/office/drawing/2014/main" id="{BF61ED0E-0B13-5314-3ECC-83F6F127DFE5}"/>
              </a:ext>
            </a:extLst>
          </p:cNvPr>
          <p:cNvSpPr>
            <a:spLocks noGrp="1" noChangeArrowheads="1"/>
          </p:cNvSpPr>
          <p:nvPr>
            <p:ph type="title"/>
          </p:nvPr>
        </p:nvSpPr>
        <p:spPr>
          <a:xfrm>
            <a:off x="611188" y="171450"/>
            <a:ext cx="8281987" cy="646113"/>
          </a:xfrm>
        </p:spPr>
        <p:txBody>
          <a:bodyPr/>
          <a:lstStyle/>
          <a:p>
            <a:pPr eaLnBrk="1" hangingPunct="1"/>
            <a:r>
              <a:rPr lang="en-US" altLang="en-US" sz="3600" dirty="0"/>
              <a:t>Count-to-infinity Problem: Solutions-3</a:t>
            </a:r>
            <a:endParaRPr lang="en-AU" altLang="en-US" sz="3600" dirty="0"/>
          </a:p>
        </p:txBody>
      </p:sp>
    </p:spTree>
    <p:extLst>
      <p:ext uri="{BB962C8B-B14F-4D97-AF65-F5344CB8AC3E}">
        <p14:creationId xmlns:p14="http://schemas.microsoft.com/office/powerpoint/2010/main" val="413954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oup 347"/>
          <p:cNvGrpSpPr>
            <a:grpSpLocks/>
          </p:cNvGrpSpPr>
          <p:nvPr/>
        </p:nvGrpSpPr>
        <p:grpSpPr bwMode="auto">
          <a:xfrm>
            <a:off x="4305300" y="4449763"/>
            <a:ext cx="912813" cy="415925"/>
            <a:chOff x="1871277" y="1576300"/>
            <a:chExt cx="1128371" cy="437861"/>
          </a:xfrm>
        </p:grpSpPr>
        <p:sp>
          <p:nvSpPr>
            <p:cNvPr id="158" name="Oval 157"/>
            <p:cNvSpPr/>
            <p:nvPr/>
          </p:nvSpPr>
          <p:spPr bwMode="auto">
            <a:xfrm flipV="1">
              <a:off x="1875202" y="1694956"/>
              <a:ext cx="1124446" cy="319205"/>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59" name="Rectangle 158"/>
            <p:cNvSpPr/>
            <p:nvPr/>
          </p:nvSpPr>
          <p:spPr bwMode="auto">
            <a:xfrm>
              <a:off x="1871277" y="1740080"/>
              <a:ext cx="1128371" cy="115314"/>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0" name="Oval 159"/>
            <p:cNvSpPr/>
            <p:nvPr/>
          </p:nvSpPr>
          <p:spPr bwMode="auto">
            <a:xfrm flipV="1">
              <a:off x="1871277" y="1576300"/>
              <a:ext cx="1124446" cy="319203"/>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61" name="Freeform 160"/>
            <p:cNvSpPr/>
            <p:nvPr/>
          </p:nvSpPr>
          <p:spPr bwMode="auto">
            <a:xfrm>
              <a:off x="2159748" y="1673231"/>
              <a:ext cx="547504" cy="16043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2" name="Freeform 161"/>
            <p:cNvSpPr/>
            <p:nvPr/>
          </p:nvSpPr>
          <p:spPr bwMode="auto">
            <a:xfrm>
              <a:off x="2102838" y="1633122"/>
              <a:ext cx="661324" cy="111972"/>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3" name="Freeform 162"/>
            <p:cNvSpPr/>
            <p:nvPr/>
          </p:nvSpPr>
          <p:spPr bwMode="auto">
            <a:xfrm>
              <a:off x="2536526" y="1728381"/>
              <a:ext cx="245297" cy="96931"/>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4" name="Freeform 163"/>
            <p:cNvSpPr/>
            <p:nvPr/>
          </p:nvSpPr>
          <p:spPr bwMode="auto">
            <a:xfrm>
              <a:off x="2089102" y="1730053"/>
              <a:ext cx="241373" cy="9693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65" name="Straight Connector 164"/>
            <p:cNvCxnSpPr>
              <a:endCxn id="160" idx="2"/>
            </p:cNvCxnSpPr>
            <p:nvPr/>
          </p:nvCxnSpPr>
          <p:spPr bwMode="auto">
            <a:xfrm flipH="1" flipV="1">
              <a:off x="1871277" y="1736738"/>
              <a:ext cx="3925" cy="123671"/>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bwMode="auto">
            <a:xfrm flipH="1" flipV="1">
              <a:off x="2995723" y="1735066"/>
              <a:ext cx="3925" cy="123671"/>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114690" name="Group 347"/>
          <p:cNvGrpSpPr>
            <a:grpSpLocks/>
          </p:cNvGrpSpPr>
          <p:nvPr/>
        </p:nvGrpSpPr>
        <p:grpSpPr bwMode="auto">
          <a:xfrm>
            <a:off x="4259263" y="2581275"/>
            <a:ext cx="911225" cy="415925"/>
            <a:chOff x="1871277" y="1576300"/>
            <a:chExt cx="1128371" cy="437861"/>
          </a:xfrm>
        </p:grpSpPr>
        <p:sp>
          <p:nvSpPr>
            <p:cNvPr id="148" name="Oval 147"/>
            <p:cNvSpPr/>
            <p:nvPr/>
          </p:nvSpPr>
          <p:spPr bwMode="auto">
            <a:xfrm flipV="1">
              <a:off x="1875209" y="1694958"/>
              <a:ext cx="1124439" cy="319203"/>
            </a:xfrm>
            <a:prstGeom prst="ellipse">
              <a:avLst/>
            </a:prstGeom>
            <a:gradFill flip="none" rotWithShape="1">
              <a:gsLst>
                <a:gs pos="0">
                  <a:schemeClr val="accent2">
                    <a:lumMod val="75000"/>
                  </a:schemeClr>
                </a:gs>
                <a:gs pos="53000">
                  <a:schemeClr val="accent2">
                    <a:lumMod val="60000"/>
                    <a:lumOff val="40000"/>
                  </a:schemeClr>
                </a:gs>
                <a:gs pos="100000">
                  <a:schemeClr val="accent2">
                    <a:lumMod val="75000"/>
                  </a:schemeClr>
                </a:gs>
              </a:gsLst>
              <a:lin ang="0" scaled="1"/>
              <a:tileRect/>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49" name="Rectangle 148"/>
            <p:cNvSpPr/>
            <p:nvPr/>
          </p:nvSpPr>
          <p:spPr bwMode="auto">
            <a:xfrm>
              <a:off x="1871277" y="1740080"/>
              <a:ext cx="1128371" cy="115315"/>
            </a:xfrm>
            <a:prstGeom prst="rect">
              <a:avLst/>
            </a:prstGeom>
            <a:gradFill>
              <a:gsLst>
                <a:gs pos="0">
                  <a:schemeClr val="accent2">
                    <a:lumMod val="75000"/>
                  </a:schemeClr>
                </a:gs>
                <a:gs pos="53000">
                  <a:schemeClr val="accent2">
                    <a:lumMod val="60000"/>
                    <a:lumOff val="40000"/>
                  </a:schemeClr>
                </a:gs>
                <a:gs pos="100000">
                  <a:schemeClr val="accent2">
                    <a:lumMod val="75000"/>
                  </a:schemeClr>
                </a:gs>
              </a:gsLst>
              <a:lin ang="10800000" scaled="0"/>
            </a:gra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0" name="Oval 149"/>
            <p:cNvSpPr/>
            <p:nvPr/>
          </p:nvSpPr>
          <p:spPr bwMode="auto">
            <a:xfrm flipV="1">
              <a:off x="1871277" y="1576300"/>
              <a:ext cx="1124439" cy="319205"/>
            </a:xfrm>
            <a:prstGeom prst="ellipse">
              <a:avLst/>
            </a:prstGeom>
            <a:solidFill>
              <a:schemeClr val="bg1">
                <a:lumMod val="75000"/>
              </a:schemeClr>
            </a:soli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chemeClr val="tx1"/>
                  </a:solidFill>
                </a:ln>
              </a:endParaRPr>
            </a:p>
          </p:txBody>
        </p:sp>
        <p:sp>
          <p:nvSpPr>
            <p:cNvPr id="151" name="Freeform 150"/>
            <p:cNvSpPr/>
            <p:nvPr/>
          </p:nvSpPr>
          <p:spPr bwMode="auto">
            <a:xfrm>
              <a:off x="2160249" y="1673231"/>
              <a:ext cx="548460" cy="160438"/>
            </a:xfrm>
            <a:custGeom>
              <a:avLst/>
              <a:gdLst>
                <a:gd name="connsiteX0" fmla="*/ 1486231 w 2944854"/>
                <a:gd name="connsiteY0" fmla="*/ 727041 h 1302232"/>
                <a:gd name="connsiteX1" fmla="*/ 257675 w 2944854"/>
                <a:gd name="connsiteY1" fmla="*/ 1302232 h 1302232"/>
                <a:gd name="connsiteX2" fmla="*/ 0 w 2944854"/>
                <a:gd name="connsiteY2" fmla="*/ 1228607 h 1302232"/>
                <a:gd name="connsiteX3" fmla="*/ 911064 w 2944854"/>
                <a:gd name="connsiteY3" fmla="*/ 837478 h 1302232"/>
                <a:gd name="connsiteX4" fmla="*/ 883456 w 2944854"/>
                <a:gd name="connsiteY4" fmla="*/ 450949 h 1302232"/>
                <a:gd name="connsiteX5" fmla="*/ 161047 w 2944854"/>
                <a:gd name="connsiteY5" fmla="*/ 119640 h 1302232"/>
                <a:gd name="connsiteX6" fmla="*/ 404917 w 2944854"/>
                <a:gd name="connsiteY6" fmla="*/ 50617 h 1302232"/>
                <a:gd name="connsiteX7" fmla="*/ 1477028 w 2944854"/>
                <a:gd name="connsiteY7" fmla="*/ 501566 h 1302232"/>
                <a:gd name="connsiteX8" fmla="*/ 2572146 w 2944854"/>
                <a:gd name="connsiteY8" fmla="*/ 0 h 1302232"/>
                <a:gd name="connsiteX9" fmla="*/ 2875834 w 2944854"/>
                <a:gd name="connsiteY9" fmla="*/ 96632 h 1302232"/>
                <a:gd name="connsiteX10" fmla="*/ 2079803 w 2944854"/>
                <a:gd name="connsiteY10" fmla="*/ 432543 h 1302232"/>
                <a:gd name="connsiteX11" fmla="*/ 2240850 w 2944854"/>
                <a:gd name="connsiteY11" fmla="*/ 920305 h 1302232"/>
                <a:gd name="connsiteX12" fmla="*/ 2944854 w 2944854"/>
                <a:gd name="connsiteY12" fmla="*/ 1228607 h 1302232"/>
                <a:gd name="connsiteX13" fmla="*/ 2733192 w 2944854"/>
                <a:gd name="connsiteY13" fmla="*/ 1297630 h 1302232"/>
                <a:gd name="connsiteX14" fmla="*/ 1486231 w 2944854"/>
                <a:gd name="connsiteY14" fmla="*/ 727041 h 1302232"/>
                <a:gd name="connsiteX0" fmla="*/ 1486231 w 2944854"/>
                <a:gd name="connsiteY0" fmla="*/ 727041 h 1316375"/>
                <a:gd name="connsiteX1" fmla="*/ 257675 w 2944854"/>
                <a:gd name="connsiteY1" fmla="*/ 1302232 h 1316375"/>
                <a:gd name="connsiteX2" fmla="*/ 0 w 2944854"/>
                <a:gd name="connsiteY2" fmla="*/ 1228607 h 1316375"/>
                <a:gd name="connsiteX3" fmla="*/ 911064 w 2944854"/>
                <a:gd name="connsiteY3" fmla="*/ 837478 h 1316375"/>
                <a:gd name="connsiteX4" fmla="*/ 883456 w 2944854"/>
                <a:gd name="connsiteY4" fmla="*/ 450949 h 1316375"/>
                <a:gd name="connsiteX5" fmla="*/ 161047 w 2944854"/>
                <a:gd name="connsiteY5" fmla="*/ 119640 h 1316375"/>
                <a:gd name="connsiteX6" fmla="*/ 404917 w 2944854"/>
                <a:gd name="connsiteY6" fmla="*/ 50617 h 1316375"/>
                <a:gd name="connsiteX7" fmla="*/ 1477028 w 2944854"/>
                <a:gd name="connsiteY7" fmla="*/ 501566 h 1316375"/>
                <a:gd name="connsiteX8" fmla="*/ 2572146 w 2944854"/>
                <a:gd name="connsiteY8" fmla="*/ 0 h 1316375"/>
                <a:gd name="connsiteX9" fmla="*/ 2875834 w 2944854"/>
                <a:gd name="connsiteY9" fmla="*/ 96632 h 1316375"/>
                <a:gd name="connsiteX10" fmla="*/ 2079803 w 2944854"/>
                <a:gd name="connsiteY10" fmla="*/ 432543 h 1316375"/>
                <a:gd name="connsiteX11" fmla="*/ 2240850 w 2944854"/>
                <a:gd name="connsiteY11" fmla="*/ 920305 h 1316375"/>
                <a:gd name="connsiteX12" fmla="*/ 2944854 w 2944854"/>
                <a:gd name="connsiteY12" fmla="*/ 1228607 h 1316375"/>
                <a:gd name="connsiteX13" fmla="*/ 2756623 w 2944854"/>
                <a:gd name="connsiteY13" fmla="*/ 1316375 h 1316375"/>
                <a:gd name="connsiteX14" fmla="*/ 1486231 w 2944854"/>
                <a:gd name="connsiteY14" fmla="*/ 727041 h 1316375"/>
                <a:gd name="connsiteX0" fmla="*/ 1486231 w 3024520"/>
                <a:gd name="connsiteY0" fmla="*/ 727041 h 1316375"/>
                <a:gd name="connsiteX1" fmla="*/ 257675 w 3024520"/>
                <a:gd name="connsiteY1" fmla="*/ 1302232 h 1316375"/>
                <a:gd name="connsiteX2" fmla="*/ 0 w 3024520"/>
                <a:gd name="connsiteY2" fmla="*/ 1228607 h 1316375"/>
                <a:gd name="connsiteX3" fmla="*/ 911064 w 3024520"/>
                <a:gd name="connsiteY3" fmla="*/ 837478 h 1316375"/>
                <a:gd name="connsiteX4" fmla="*/ 883456 w 3024520"/>
                <a:gd name="connsiteY4" fmla="*/ 450949 h 1316375"/>
                <a:gd name="connsiteX5" fmla="*/ 161047 w 3024520"/>
                <a:gd name="connsiteY5" fmla="*/ 119640 h 1316375"/>
                <a:gd name="connsiteX6" fmla="*/ 404917 w 3024520"/>
                <a:gd name="connsiteY6" fmla="*/ 50617 h 1316375"/>
                <a:gd name="connsiteX7" fmla="*/ 1477028 w 3024520"/>
                <a:gd name="connsiteY7" fmla="*/ 501566 h 1316375"/>
                <a:gd name="connsiteX8" fmla="*/ 2572146 w 3024520"/>
                <a:gd name="connsiteY8" fmla="*/ 0 h 1316375"/>
                <a:gd name="connsiteX9" fmla="*/ 2875834 w 3024520"/>
                <a:gd name="connsiteY9" fmla="*/ 96632 h 1316375"/>
                <a:gd name="connsiteX10" fmla="*/ 2079803 w 3024520"/>
                <a:gd name="connsiteY10" fmla="*/ 432543 h 1316375"/>
                <a:gd name="connsiteX11" fmla="*/ 2240850 w 3024520"/>
                <a:gd name="connsiteY11" fmla="*/ 920305 h 1316375"/>
                <a:gd name="connsiteX12" fmla="*/ 3024520 w 3024520"/>
                <a:gd name="connsiteY12" fmla="*/ 1228607 h 1316375"/>
                <a:gd name="connsiteX13" fmla="*/ 2756623 w 3024520"/>
                <a:gd name="connsiteY13" fmla="*/ 1316375 h 1316375"/>
                <a:gd name="connsiteX14" fmla="*/ 1486231 w 3024520"/>
                <a:gd name="connsiteY14" fmla="*/ 727041 h 1316375"/>
                <a:gd name="connsiteX0" fmla="*/ 1537780 w 3076069"/>
                <a:gd name="connsiteY0" fmla="*/ 727041 h 1316375"/>
                <a:gd name="connsiteX1" fmla="*/ 309224 w 3076069"/>
                <a:gd name="connsiteY1" fmla="*/ 1302232 h 1316375"/>
                <a:gd name="connsiteX2" fmla="*/ 0 w 3076069"/>
                <a:gd name="connsiteY2" fmla="*/ 1228607 h 1316375"/>
                <a:gd name="connsiteX3" fmla="*/ 962613 w 3076069"/>
                <a:gd name="connsiteY3" fmla="*/ 837478 h 1316375"/>
                <a:gd name="connsiteX4" fmla="*/ 935005 w 3076069"/>
                <a:gd name="connsiteY4" fmla="*/ 450949 h 1316375"/>
                <a:gd name="connsiteX5" fmla="*/ 212596 w 3076069"/>
                <a:gd name="connsiteY5" fmla="*/ 119640 h 1316375"/>
                <a:gd name="connsiteX6" fmla="*/ 456466 w 3076069"/>
                <a:gd name="connsiteY6" fmla="*/ 50617 h 1316375"/>
                <a:gd name="connsiteX7" fmla="*/ 1528577 w 3076069"/>
                <a:gd name="connsiteY7" fmla="*/ 501566 h 1316375"/>
                <a:gd name="connsiteX8" fmla="*/ 2623695 w 3076069"/>
                <a:gd name="connsiteY8" fmla="*/ 0 h 1316375"/>
                <a:gd name="connsiteX9" fmla="*/ 2927383 w 3076069"/>
                <a:gd name="connsiteY9" fmla="*/ 96632 h 1316375"/>
                <a:gd name="connsiteX10" fmla="*/ 2131352 w 3076069"/>
                <a:gd name="connsiteY10" fmla="*/ 432543 h 1316375"/>
                <a:gd name="connsiteX11" fmla="*/ 2292399 w 3076069"/>
                <a:gd name="connsiteY11" fmla="*/ 920305 h 1316375"/>
                <a:gd name="connsiteX12" fmla="*/ 3076069 w 3076069"/>
                <a:gd name="connsiteY12" fmla="*/ 1228607 h 1316375"/>
                <a:gd name="connsiteX13" fmla="*/ 2808172 w 3076069"/>
                <a:gd name="connsiteY13" fmla="*/ 1316375 h 1316375"/>
                <a:gd name="connsiteX14" fmla="*/ 1537780 w 3076069"/>
                <a:gd name="connsiteY14" fmla="*/ 727041 h 1316375"/>
                <a:gd name="connsiteX0" fmla="*/ 1537780 w 3076069"/>
                <a:gd name="connsiteY0" fmla="*/ 727041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27041 h 1321259"/>
                <a:gd name="connsiteX0" fmla="*/ 1537780 w 3076069"/>
                <a:gd name="connsiteY0" fmla="*/ 750825 h 1321259"/>
                <a:gd name="connsiteX1" fmla="*/ 313981 w 3076069"/>
                <a:gd name="connsiteY1" fmla="*/ 1321259 h 1321259"/>
                <a:gd name="connsiteX2" fmla="*/ 0 w 3076069"/>
                <a:gd name="connsiteY2" fmla="*/ 1228607 h 1321259"/>
                <a:gd name="connsiteX3" fmla="*/ 962613 w 3076069"/>
                <a:gd name="connsiteY3" fmla="*/ 837478 h 1321259"/>
                <a:gd name="connsiteX4" fmla="*/ 935005 w 3076069"/>
                <a:gd name="connsiteY4" fmla="*/ 450949 h 1321259"/>
                <a:gd name="connsiteX5" fmla="*/ 212596 w 3076069"/>
                <a:gd name="connsiteY5" fmla="*/ 119640 h 1321259"/>
                <a:gd name="connsiteX6" fmla="*/ 456466 w 3076069"/>
                <a:gd name="connsiteY6" fmla="*/ 50617 h 1321259"/>
                <a:gd name="connsiteX7" fmla="*/ 1528577 w 3076069"/>
                <a:gd name="connsiteY7" fmla="*/ 501566 h 1321259"/>
                <a:gd name="connsiteX8" fmla="*/ 2623695 w 3076069"/>
                <a:gd name="connsiteY8" fmla="*/ 0 h 1321259"/>
                <a:gd name="connsiteX9" fmla="*/ 2927383 w 3076069"/>
                <a:gd name="connsiteY9" fmla="*/ 96632 h 1321259"/>
                <a:gd name="connsiteX10" fmla="*/ 2131352 w 3076069"/>
                <a:gd name="connsiteY10" fmla="*/ 432543 h 1321259"/>
                <a:gd name="connsiteX11" fmla="*/ 2292399 w 3076069"/>
                <a:gd name="connsiteY11" fmla="*/ 920305 h 1321259"/>
                <a:gd name="connsiteX12" fmla="*/ 3076069 w 3076069"/>
                <a:gd name="connsiteY12" fmla="*/ 1228607 h 1321259"/>
                <a:gd name="connsiteX13" fmla="*/ 2808172 w 3076069"/>
                <a:gd name="connsiteY13" fmla="*/ 1316375 h 1321259"/>
                <a:gd name="connsiteX14" fmla="*/ 1537780 w 3076069"/>
                <a:gd name="connsiteY14" fmla="*/ 750825 h 132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069" h="1321259">
                  <a:moveTo>
                    <a:pt x="1537780" y="750825"/>
                  </a:moveTo>
                  <a:lnTo>
                    <a:pt x="313981" y="1321259"/>
                  </a:lnTo>
                  <a:lnTo>
                    <a:pt x="0" y="1228607"/>
                  </a:lnTo>
                  <a:lnTo>
                    <a:pt x="962613" y="837478"/>
                  </a:lnTo>
                  <a:lnTo>
                    <a:pt x="935005" y="450949"/>
                  </a:lnTo>
                  <a:lnTo>
                    <a:pt x="212596" y="119640"/>
                  </a:lnTo>
                  <a:lnTo>
                    <a:pt x="456466" y="50617"/>
                  </a:lnTo>
                  <a:lnTo>
                    <a:pt x="1528577" y="501566"/>
                  </a:lnTo>
                  <a:lnTo>
                    <a:pt x="2623695" y="0"/>
                  </a:lnTo>
                  <a:lnTo>
                    <a:pt x="2927383" y="96632"/>
                  </a:lnTo>
                  <a:lnTo>
                    <a:pt x="2131352" y="432543"/>
                  </a:lnTo>
                  <a:lnTo>
                    <a:pt x="2292399" y="920305"/>
                  </a:lnTo>
                  <a:lnTo>
                    <a:pt x="3076069" y="1228607"/>
                  </a:lnTo>
                  <a:lnTo>
                    <a:pt x="2808172" y="1316375"/>
                  </a:lnTo>
                  <a:lnTo>
                    <a:pt x="1537780" y="750825"/>
                  </a:lnTo>
                  <a:close/>
                </a:path>
              </a:pathLst>
            </a:cu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2" name="Freeform 151"/>
            <p:cNvSpPr/>
            <p:nvPr/>
          </p:nvSpPr>
          <p:spPr bwMode="auto">
            <a:xfrm>
              <a:off x="2103242" y="1633122"/>
              <a:ext cx="662475" cy="111973"/>
            </a:xfrm>
            <a:custGeom>
              <a:avLst/>
              <a:gdLst>
                <a:gd name="connsiteX0" fmla="*/ 0 w 3645229"/>
                <a:gd name="connsiteY0" fmla="*/ 214441 h 923747"/>
                <a:gd name="connsiteX1" fmla="*/ 659770 w 3645229"/>
                <a:gd name="connsiteY1" fmla="*/ 16495 h 923747"/>
                <a:gd name="connsiteX2" fmla="*/ 1814367 w 3645229"/>
                <a:gd name="connsiteY2" fmla="*/ 511360 h 923747"/>
                <a:gd name="connsiteX3" fmla="*/ 2968965 w 3645229"/>
                <a:gd name="connsiteY3" fmla="*/ 0 h 923747"/>
                <a:gd name="connsiteX4" fmla="*/ 3645229 w 3645229"/>
                <a:gd name="connsiteY4" fmla="*/ 197946 h 923747"/>
                <a:gd name="connsiteX5" fmla="*/ 3199884 w 3645229"/>
                <a:gd name="connsiteY5" fmla="*/ 461874 h 923747"/>
                <a:gd name="connsiteX6" fmla="*/ 2985459 w 3645229"/>
                <a:gd name="connsiteY6" fmla="*/ 379396 h 923747"/>
                <a:gd name="connsiteX7" fmla="*/ 1830861 w 3645229"/>
                <a:gd name="connsiteY7" fmla="*/ 923747 h 923747"/>
                <a:gd name="connsiteX8" fmla="*/ 676264 w 3645229"/>
                <a:gd name="connsiteY8" fmla="*/ 412387 h 923747"/>
                <a:gd name="connsiteX9" fmla="*/ 527816 w 3645229"/>
                <a:gd name="connsiteY9" fmla="*/ 478369 h 923747"/>
                <a:gd name="connsiteX10" fmla="*/ 0 w 3645229"/>
                <a:gd name="connsiteY10" fmla="*/ 21444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78369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71662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23747"/>
                <a:gd name="connsiteX1" fmla="*/ 655168 w 3640627"/>
                <a:gd name="connsiteY1" fmla="*/ 16495 h 923747"/>
                <a:gd name="connsiteX2" fmla="*/ 1809765 w 3640627"/>
                <a:gd name="connsiteY2" fmla="*/ 511360 h 923747"/>
                <a:gd name="connsiteX3" fmla="*/ 2964363 w 3640627"/>
                <a:gd name="connsiteY3" fmla="*/ 0 h 923747"/>
                <a:gd name="connsiteX4" fmla="*/ 3640627 w 3640627"/>
                <a:gd name="connsiteY4" fmla="*/ 197946 h 923747"/>
                <a:gd name="connsiteX5" fmla="*/ 3195282 w 3640627"/>
                <a:gd name="connsiteY5" fmla="*/ 461874 h 923747"/>
                <a:gd name="connsiteX6" fmla="*/ 2980857 w 3640627"/>
                <a:gd name="connsiteY6" fmla="*/ 379396 h 923747"/>
                <a:gd name="connsiteX7" fmla="*/ 1826259 w 3640627"/>
                <a:gd name="connsiteY7" fmla="*/ 923747 h 923747"/>
                <a:gd name="connsiteX8" fmla="*/ 690067 w 3640627"/>
                <a:gd name="connsiteY8" fmla="*/ 412387 h 923747"/>
                <a:gd name="connsiteX9" fmla="*/ 523214 w 3640627"/>
                <a:gd name="connsiteY9" fmla="*/ 482971 h 923747"/>
                <a:gd name="connsiteX10" fmla="*/ 0 w 3640627"/>
                <a:gd name="connsiteY10" fmla="*/ 242051 h 923747"/>
                <a:gd name="connsiteX0" fmla="*/ 0 w 3640627"/>
                <a:gd name="connsiteY0" fmla="*/ 242051 h 946755"/>
                <a:gd name="connsiteX1" fmla="*/ 655168 w 3640627"/>
                <a:gd name="connsiteY1" fmla="*/ 16495 h 946755"/>
                <a:gd name="connsiteX2" fmla="*/ 1809765 w 3640627"/>
                <a:gd name="connsiteY2" fmla="*/ 511360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2980857 w 3640627"/>
                <a:gd name="connsiteY6" fmla="*/ 379396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640627"/>
                <a:gd name="connsiteY0" fmla="*/ 242051 h 946755"/>
                <a:gd name="connsiteX1" fmla="*/ 655168 w 3640627"/>
                <a:gd name="connsiteY1" fmla="*/ 16495 h 946755"/>
                <a:gd name="connsiteX2" fmla="*/ 1855778 w 3640627"/>
                <a:gd name="connsiteY2" fmla="*/ 534367 h 946755"/>
                <a:gd name="connsiteX3" fmla="*/ 2964363 w 3640627"/>
                <a:gd name="connsiteY3" fmla="*/ 0 h 946755"/>
                <a:gd name="connsiteX4" fmla="*/ 3640627 w 3640627"/>
                <a:gd name="connsiteY4" fmla="*/ 197946 h 946755"/>
                <a:gd name="connsiteX5" fmla="*/ 3195282 w 3640627"/>
                <a:gd name="connsiteY5" fmla="*/ 461874 h 946755"/>
                <a:gd name="connsiteX6" fmla="*/ 3008465 w 3640627"/>
                <a:gd name="connsiteY6" fmla="*/ 402404 h 946755"/>
                <a:gd name="connsiteX7" fmla="*/ 1876873 w 3640627"/>
                <a:gd name="connsiteY7" fmla="*/ 946755 h 946755"/>
                <a:gd name="connsiteX8" fmla="*/ 690067 w 3640627"/>
                <a:gd name="connsiteY8" fmla="*/ 412387 h 946755"/>
                <a:gd name="connsiteX9" fmla="*/ 523214 w 3640627"/>
                <a:gd name="connsiteY9" fmla="*/ 482971 h 946755"/>
                <a:gd name="connsiteX10" fmla="*/ 0 w 3640627"/>
                <a:gd name="connsiteY10" fmla="*/ 242051 h 946755"/>
                <a:gd name="connsiteX0" fmla="*/ 0 w 3723451"/>
                <a:gd name="connsiteY0" fmla="*/ 242051 h 946755"/>
                <a:gd name="connsiteX1" fmla="*/ 655168 w 3723451"/>
                <a:gd name="connsiteY1" fmla="*/ 16495 h 946755"/>
                <a:gd name="connsiteX2" fmla="*/ 1855778 w 3723451"/>
                <a:gd name="connsiteY2" fmla="*/ 534367 h 946755"/>
                <a:gd name="connsiteX3" fmla="*/ 2964363 w 3723451"/>
                <a:gd name="connsiteY3" fmla="*/ 0 h 946755"/>
                <a:gd name="connsiteX4" fmla="*/ 3723451 w 3723451"/>
                <a:gd name="connsiteY4" fmla="*/ 220954 h 946755"/>
                <a:gd name="connsiteX5" fmla="*/ 3195282 w 3723451"/>
                <a:gd name="connsiteY5" fmla="*/ 461874 h 946755"/>
                <a:gd name="connsiteX6" fmla="*/ 3008465 w 3723451"/>
                <a:gd name="connsiteY6" fmla="*/ 402404 h 946755"/>
                <a:gd name="connsiteX7" fmla="*/ 1876873 w 3723451"/>
                <a:gd name="connsiteY7" fmla="*/ 946755 h 946755"/>
                <a:gd name="connsiteX8" fmla="*/ 690067 w 3723451"/>
                <a:gd name="connsiteY8" fmla="*/ 412387 h 946755"/>
                <a:gd name="connsiteX9" fmla="*/ 523214 w 3723451"/>
                <a:gd name="connsiteY9" fmla="*/ 482971 h 946755"/>
                <a:gd name="connsiteX10" fmla="*/ 0 w 3723451"/>
                <a:gd name="connsiteY10" fmla="*/ 242051 h 946755"/>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08465 w 3723451"/>
                <a:gd name="connsiteY6" fmla="*/ 388599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95282 w 3723451"/>
                <a:gd name="connsiteY5" fmla="*/ 448069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690067 w 3723451"/>
                <a:gd name="connsiteY8" fmla="*/ 398582 h 932950"/>
                <a:gd name="connsiteX9" fmla="*/ 523214 w 3723451"/>
                <a:gd name="connsiteY9" fmla="*/ 469166 h 932950"/>
                <a:gd name="connsiteX10" fmla="*/ 0 w 3723451"/>
                <a:gd name="connsiteY10" fmla="*/ 228246 h 932950"/>
                <a:gd name="connsiteX0" fmla="*/ 0 w 3723451"/>
                <a:gd name="connsiteY0" fmla="*/ 228246 h 932950"/>
                <a:gd name="connsiteX1" fmla="*/ 655168 w 3723451"/>
                <a:gd name="connsiteY1" fmla="*/ 2690 h 932950"/>
                <a:gd name="connsiteX2" fmla="*/ 1855778 w 3723451"/>
                <a:gd name="connsiteY2" fmla="*/ 520562 h 932950"/>
                <a:gd name="connsiteX3" fmla="*/ 3001174 w 3723451"/>
                <a:gd name="connsiteY3" fmla="*/ 0 h 932950"/>
                <a:gd name="connsiteX4" fmla="*/ 3723451 w 3723451"/>
                <a:gd name="connsiteY4" fmla="*/ 207149 h 932950"/>
                <a:gd name="connsiteX5" fmla="*/ 3186079 w 3723451"/>
                <a:gd name="connsiteY5" fmla="*/ 461874 h 932950"/>
                <a:gd name="connsiteX6" fmla="*/ 3013067 w 3723451"/>
                <a:gd name="connsiteY6" fmla="*/ 393200 h 932950"/>
                <a:gd name="connsiteX7" fmla="*/ 1876873 w 3723451"/>
                <a:gd name="connsiteY7" fmla="*/ 932950 h 932950"/>
                <a:gd name="connsiteX8" fmla="*/ 711613 w 3723451"/>
                <a:gd name="connsiteY8" fmla="*/ 413055 h 932950"/>
                <a:gd name="connsiteX9" fmla="*/ 523214 w 3723451"/>
                <a:gd name="connsiteY9" fmla="*/ 469166 h 932950"/>
                <a:gd name="connsiteX10" fmla="*/ 0 w 3723451"/>
                <a:gd name="connsiteY10" fmla="*/ 228246 h 9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3451" h="932950">
                  <a:moveTo>
                    <a:pt x="0" y="228246"/>
                  </a:moveTo>
                  <a:lnTo>
                    <a:pt x="655168" y="2690"/>
                  </a:lnTo>
                  <a:lnTo>
                    <a:pt x="1855778" y="520562"/>
                  </a:lnTo>
                  <a:lnTo>
                    <a:pt x="3001174" y="0"/>
                  </a:lnTo>
                  <a:lnTo>
                    <a:pt x="3723451" y="207149"/>
                  </a:lnTo>
                  <a:lnTo>
                    <a:pt x="3186079" y="461874"/>
                  </a:lnTo>
                  <a:lnTo>
                    <a:pt x="3013067" y="393200"/>
                  </a:lnTo>
                  <a:lnTo>
                    <a:pt x="1876873" y="932950"/>
                  </a:lnTo>
                  <a:lnTo>
                    <a:pt x="711613" y="413055"/>
                  </a:lnTo>
                  <a:lnTo>
                    <a:pt x="523214" y="469166"/>
                  </a:lnTo>
                  <a:lnTo>
                    <a:pt x="0" y="228246"/>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3" name="Freeform 152"/>
            <p:cNvSpPr/>
            <p:nvPr/>
          </p:nvSpPr>
          <p:spPr bwMode="auto">
            <a:xfrm>
              <a:off x="2537684" y="1728382"/>
              <a:ext cx="243760" cy="96931"/>
            </a:xfrm>
            <a:custGeom>
              <a:avLst/>
              <a:gdLst>
                <a:gd name="connsiteX0" fmla="*/ 55216 w 1421812"/>
                <a:gd name="connsiteY0" fmla="*/ 0 h 800665"/>
                <a:gd name="connsiteX1" fmla="*/ 1421812 w 1421812"/>
                <a:gd name="connsiteY1" fmla="*/ 625807 h 800665"/>
                <a:gd name="connsiteX2" fmla="*/ 947874 w 1421812"/>
                <a:gd name="connsiteY2" fmla="*/ 800665 h 800665"/>
                <a:gd name="connsiteX3" fmla="*/ 50614 w 1421812"/>
                <a:gd name="connsiteY3" fmla="*/ 404934 h 800665"/>
                <a:gd name="connsiteX4" fmla="*/ 0 w 1421812"/>
                <a:gd name="connsiteY4" fmla="*/ 404934 h 800665"/>
                <a:gd name="connsiteX5" fmla="*/ 55216 w 1421812"/>
                <a:gd name="connsiteY5" fmla="*/ 0 h 800665"/>
                <a:gd name="connsiteX0" fmla="*/ 4602 w 1371198"/>
                <a:gd name="connsiteY0" fmla="*/ 0 h 800665"/>
                <a:gd name="connsiteX1" fmla="*/ 1371198 w 1371198"/>
                <a:gd name="connsiteY1" fmla="*/ 625807 h 800665"/>
                <a:gd name="connsiteX2" fmla="*/ 897260 w 1371198"/>
                <a:gd name="connsiteY2" fmla="*/ 800665 h 800665"/>
                <a:gd name="connsiteX3" fmla="*/ 0 w 1371198"/>
                <a:gd name="connsiteY3" fmla="*/ 404934 h 800665"/>
                <a:gd name="connsiteX4" fmla="*/ 4602 w 1371198"/>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0665"/>
                <a:gd name="connsiteX1" fmla="*/ 1366596 w 1366596"/>
                <a:gd name="connsiteY1" fmla="*/ 625807 h 800665"/>
                <a:gd name="connsiteX2" fmla="*/ 892658 w 1366596"/>
                <a:gd name="connsiteY2" fmla="*/ 800665 h 800665"/>
                <a:gd name="connsiteX3" fmla="*/ 4601 w 1366596"/>
                <a:gd name="connsiteY3" fmla="*/ 427942 h 800665"/>
                <a:gd name="connsiteX4" fmla="*/ 0 w 1366596"/>
                <a:gd name="connsiteY4" fmla="*/ 0 h 800665"/>
                <a:gd name="connsiteX0" fmla="*/ 0 w 1366596"/>
                <a:gd name="connsiteY0" fmla="*/ 0 h 809868"/>
                <a:gd name="connsiteX1" fmla="*/ 1366596 w 1366596"/>
                <a:gd name="connsiteY1" fmla="*/ 625807 h 809868"/>
                <a:gd name="connsiteX2" fmla="*/ 865050 w 1366596"/>
                <a:gd name="connsiteY2" fmla="*/ 809868 h 809868"/>
                <a:gd name="connsiteX3" fmla="*/ 4601 w 1366596"/>
                <a:gd name="connsiteY3" fmla="*/ 427942 h 809868"/>
                <a:gd name="connsiteX4" fmla="*/ 0 w 1366596"/>
                <a:gd name="connsiteY4" fmla="*/ 0 h 80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596" h="809868">
                  <a:moveTo>
                    <a:pt x="0" y="0"/>
                  </a:moveTo>
                  <a:lnTo>
                    <a:pt x="1366596" y="625807"/>
                  </a:lnTo>
                  <a:lnTo>
                    <a:pt x="865050" y="809868"/>
                  </a:lnTo>
                  <a:lnTo>
                    <a:pt x="4601" y="427942"/>
                  </a:lnTo>
                  <a:cubicBezTo>
                    <a:pt x="-1535" y="105836"/>
                    <a:pt x="1534" y="142647"/>
                    <a:pt x="0" y="0"/>
                  </a:cubicBez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4" name="Freeform 153"/>
            <p:cNvSpPr/>
            <p:nvPr/>
          </p:nvSpPr>
          <p:spPr bwMode="auto">
            <a:xfrm>
              <a:off x="2089481" y="1730053"/>
              <a:ext cx="241794" cy="96931"/>
            </a:xfrm>
            <a:custGeom>
              <a:avLst/>
              <a:gdLst>
                <a:gd name="connsiteX0" fmla="*/ 1329786 w 1348191"/>
                <a:gd name="connsiteY0" fmla="*/ 0 h 809869"/>
                <a:gd name="connsiteX1" fmla="*/ 1348191 w 1348191"/>
                <a:gd name="connsiteY1" fmla="*/ 400333 h 809869"/>
                <a:gd name="connsiteX2" fmla="*/ 487742 w 1348191"/>
                <a:gd name="connsiteY2" fmla="*/ 809869 h 809869"/>
                <a:gd name="connsiteX3" fmla="*/ 0 w 1348191"/>
                <a:gd name="connsiteY3" fmla="*/ 630409 h 809869"/>
                <a:gd name="connsiteX4" fmla="*/ 1329786 w 1348191"/>
                <a:gd name="connsiteY4" fmla="*/ 0 h 809869"/>
                <a:gd name="connsiteX0" fmla="*/ 1329786 w 1348191"/>
                <a:gd name="connsiteY0" fmla="*/ 0 h 791462"/>
                <a:gd name="connsiteX1" fmla="*/ 1348191 w 1348191"/>
                <a:gd name="connsiteY1" fmla="*/ 381926 h 791462"/>
                <a:gd name="connsiteX2" fmla="*/ 487742 w 1348191"/>
                <a:gd name="connsiteY2" fmla="*/ 791462 h 791462"/>
                <a:gd name="connsiteX3" fmla="*/ 0 w 1348191"/>
                <a:gd name="connsiteY3" fmla="*/ 612002 h 791462"/>
                <a:gd name="connsiteX4" fmla="*/ 1329786 w 1348191"/>
                <a:gd name="connsiteY4" fmla="*/ 0 h 79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191" h="791462">
                  <a:moveTo>
                    <a:pt x="1329786" y="0"/>
                  </a:moveTo>
                  <a:lnTo>
                    <a:pt x="1348191" y="381926"/>
                  </a:lnTo>
                  <a:lnTo>
                    <a:pt x="487742" y="791462"/>
                  </a:lnTo>
                  <a:lnTo>
                    <a:pt x="0" y="612002"/>
                  </a:lnTo>
                  <a:lnTo>
                    <a:pt x="1329786" y="0"/>
                  </a:lnTo>
                  <a:close/>
                </a:path>
              </a:pathLst>
            </a:cu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55" name="Straight Connector 154"/>
            <p:cNvCxnSpPr>
              <a:endCxn id="150" idx="2"/>
            </p:cNvCxnSpPr>
            <p:nvPr/>
          </p:nvCxnSpPr>
          <p:spPr bwMode="auto">
            <a:xfrm flipH="1" flipV="1">
              <a:off x="1871277" y="1736738"/>
              <a:ext cx="3932" cy="123671"/>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bwMode="auto">
            <a:xfrm flipH="1" flipV="1">
              <a:off x="2995716" y="1735067"/>
              <a:ext cx="3932" cy="123671"/>
            </a:xfrm>
            <a:prstGeom prst="line">
              <a:avLst/>
            </a:prstGeom>
            <a:ln w="6350" cmpd="sng">
              <a:solidFill>
                <a:schemeClr val="tx1"/>
              </a:solidFill>
            </a:ln>
            <a:effectLst>
              <a:outerShdw blurRad="40005" dist="19939" dir="5400000" algn="tl"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
        <p:nvSpPr>
          <p:cNvPr id="114694" name="Rectangle 3"/>
          <p:cNvSpPr>
            <a:spLocks noGrp="1" noChangeArrowheads="1"/>
          </p:cNvSpPr>
          <p:nvPr>
            <p:ph type="title" idx="4294967295"/>
          </p:nvPr>
        </p:nvSpPr>
        <p:spPr>
          <a:xfrm>
            <a:off x="522288" y="120424"/>
            <a:ext cx="7772400" cy="1143000"/>
          </a:xfrm>
        </p:spPr>
        <p:txBody>
          <a:bodyPr/>
          <a:lstStyle/>
          <a:p>
            <a:pPr eaLnBrk="1" hangingPunct="1"/>
            <a:r>
              <a:rPr lang="en-US" altLang="en-US" dirty="0">
                <a:ea typeface="ＭＳ Ｐゴシック" charset="-128"/>
              </a:rPr>
              <a:t>Throughput</a:t>
            </a:r>
          </a:p>
        </p:txBody>
      </p:sp>
      <p:sp>
        <p:nvSpPr>
          <p:cNvPr id="114695" name="Rectangle 4"/>
          <p:cNvSpPr>
            <a:spLocks noGrp="1" noChangeArrowheads="1"/>
          </p:cNvSpPr>
          <p:nvPr>
            <p:ph type="body" idx="4294967295"/>
          </p:nvPr>
        </p:nvSpPr>
        <p:spPr>
          <a:xfrm>
            <a:off x="993775" y="1447800"/>
            <a:ext cx="8150225" cy="554038"/>
          </a:xfrm>
        </p:spPr>
        <p:txBody>
          <a:bodyPr/>
          <a:lstStyle/>
          <a:p>
            <a:pPr eaLnBrk="1" hangingPunct="1"/>
            <a:r>
              <a:rPr lang="en-US" altLang="en-US" i="1">
                <a:solidFill>
                  <a:srgbClr val="CC0000"/>
                </a:solidFill>
                <a:ea typeface="ＭＳ Ｐゴシック" charset="-128"/>
              </a:rPr>
              <a:t>R</a:t>
            </a:r>
            <a:r>
              <a:rPr lang="en-US" altLang="en-US" i="1" baseline="-25000">
                <a:solidFill>
                  <a:srgbClr val="CC0000"/>
                </a:solidFill>
                <a:ea typeface="ＭＳ Ｐゴシック" charset="-128"/>
              </a:rPr>
              <a:t>s</a:t>
            </a:r>
            <a:r>
              <a:rPr lang="en-US" altLang="en-US" i="1">
                <a:solidFill>
                  <a:srgbClr val="CC0000"/>
                </a:solidFill>
                <a:ea typeface="ＭＳ Ｐゴシック" charset="-128"/>
              </a:rPr>
              <a:t> &lt; R</a:t>
            </a:r>
            <a:r>
              <a:rPr lang="en-US" altLang="en-US" i="1" baseline="-25000">
                <a:solidFill>
                  <a:srgbClr val="CC0000"/>
                </a:solidFill>
                <a:ea typeface="ＭＳ Ｐゴシック" charset="-128"/>
              </a:rPr>
              <a:t>c</a:t>
            </a:r>
            <a:r>
              <a:rPr lang="en-US" altLang="en-US" i="1">
                <a:solidFill>
                  <a:srgbClr val="FF3300"/>
                </a:solidFill>
                <a:ea typeface="ＭＳ Ｐゴシック" charset="-128"/>
              </a:rPr>
              <a:t>  </a:t>
            </a:r>
            <a:r>
              <a:rPr lang="en-US" altLang="en-US">
                <a:ea typeface="ＭＳ Ｐゴシック" charset="-128"/>
              </a:rPr>
              <a:t>What is average end-end throughput?</a:t>
            </a:r>
          </a:p>
        </p:txBody>
      </p:sp>
      <p:grpSp>
        <p:nvGrpSpPr>
          <p:cNvPr id="114693" name="Group 140"/>
          <p:cNvGrpSpPr>
            <a:grpSpLocks/>
          </p:cNvGrpSpPr>
          <p:nvPr/>
        </p:nvGrpSpPr>
        <p:grpSpPr bwMode="auto">
          <a:xfrm>
            <a:off x="1614488" y="2254250"/>
            <a:ext cx="352425" cy="876300"/>
            <a:chOff x="4140" y="429"/>
            <a:chExt cx="1425" cy="2396"/>
          </a:xfrm>
        </p:grpSpPr>
        <p:sp>
          <p:nvSpPr>
            <p:cNvPr id="114786" name="Freeform 141"/>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7" name="Rectangle 142"/>
            <p:cNvSpPr>
              <a:spLocks noChangeArrowheads="1"/>
            </p:cNvSpPr>
            <p:nvPr/>
          </p:nvSpPr>
          <p:spPr bwMode="auto">
            <a:xfrm>
              <a:off x="4204" y="429"/>
              <a:ext cx="1046"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88" name="Freeform 143"/>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89" name="Freeform 144"/>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90" name="Rectangle 145"/>
            <p:cNvSpPr>
              <a:spLocks noChangeArrowheads="1"/>
            </p:cNvSpPr>
            <p:nvPr/>
          </p:nvSpPr>
          <p:spPr bwMode="auto">
            <a:xfrm>
              <a:off x="4211" y="694"/>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91" name="Group 146"/>
            <p:cNvGrpSpPr>
              <a:grpSpLocks/>
            </p:cNvGrpSpPr>
            <p:nvPr/>
          </p:nvGrpSpPr>
          <p:grpSpPr bwMode="auto">
            <a:xfrm>
              <a:off x="4749" y="668"/>
              <a:ext cx="581" cy="145"/>
              <a:chOff x="614" y="2568"/>
              <a:chExt cx="725" cy="139"/>
            </a:xfrm>
          </p:grpSpPr>
          <p:sp>
            <p:nvSpPr>
              <p:cNvPr id="114816" name="AutoShape 147"/>
              <p:cNvSpPr>
                <a:spLocks noChangeArrowheads="1"/>
              </p:cNvSpPr>
              <p:nvPr/>
            </p:nvSpPr>
            <p:spPr bwMode="auto">
              <a:xfrm>
                <a:off x="615" y="2568"/>
                <a:ext cx="721"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17" name="AutoShape 148"/>
              <p:cNvSpPr>
                <a:spLocks noChangeArrowheads="1"/>
              </p:cNvSpPr>
              <p:nvPr/>
            </p:nvSpPr>
            <p:spPr bwMode="auto">
              <a:xfrm>
                <a:off x="631" y="2584"/>
                <a:ext cx="689" cy="10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92" name="Rectangle 149"/>
            <p:cNvSpPr>
              <a:spLocks noChangeArrowheads="1"/>
            </p:cNvSpPr>
            <p:nvPr/>
          </p:nvSpPr>
          <p:spPr bwMode="auto">
            <a:xfrm>
              <a:off x="4223" y="1019"/>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93" name="Group 150"/>
            <p:cNvGrpSpPr>
              <a:grpSpLocks/>
            </p:cNvGrpSpPr>
            <p:nvPr/>
          </p:nvGrpSpPr>
          <p:grpSpPr bwMode="auto">
            <a:xfrm>
              <a:off x="4747" y="994"/>
              <a:ext cx="581" cy="134"/>
              <a:chOff x="614" y="2568"/>
              <a:chExt cx="725" cy="139"/>
            </a:xfrm>
          </p:grpSpPr>
          <p:sp>
            <p:nvSpPr>
              <p:cNvPr id="114814" name="AutoShape 151"/>
              <p:cNvSpPr>
                <a:spLocks noChangeArrowheads="1"/>
              </p:cNvSpPr>
              <p:nvPr/>
            </p:nvSpPr>
            <p:spPr bwMode="auto">
              <a:xfrm>
                <a:off x="617" y="2567"/>
                <a:ext cx="721"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15" name="AutoShape 152"/>
              <p:cNvSpPr>
                <a:spLocks noChangeArrowheads="1"/>
              </p:cNvSpPr>
              <p:nvPr/>
            </p:nvSpPr>
            <p:spPr bwMode="auto">
              <a:xfrm>
                <a:off x="634" y="2585"/>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94" name="Rectangle 153"/>
            <p:cNvSpPr>
              <a:spLocks noChangeArrowheads="1"/>
            </p:cNvSpPr>
            <p:nvPr/>
          </p:nvSpPr>
          <p:spPr bwMode="auto">
            <a:xfrm>
              <a:off x="4217" y="1358"/>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95" name="Rectangle 154"/>
            <p:cNvSpPr>
              <a:spLocks noChangeArrowheads="1"/>
            </p:cNvSpPr>
            <p:nvPr/>
          </p:nvSpPr>
          <p:spPr bwMode="auto">
            <a:xfrm>
              <a:off x="4230" y="1653"/>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96" name="Group 155"/>
            <p:cNvGrpSpPr>
              <a:grpSpLocks/>
            </p:cNvGrpSpPr>
            <p:nvPr/>
          </p:nvGrpSpPr>
          <p:grpSpPr bwMode="auto">
            <a:xfrm>
              <a:off x="4735" y="1627"/>
              <a:ext cx="582" cy="151"/>
              <a:chOff x="614" y="2568"/>
              <a:chExt cx="725" cy="139"/>
            </a:xfrm>
          </p:grpSpPr>
          <p:sp>
            <p:nvSpPr>
              <p:cNvPr id="114812" name="AutoShape 156"/>
              <p:cNvSpPr>
                <a:spLocks noChangeArrowheads="1"/>
              </p:cNvSpPr>
              <p:nvPr/>
            </p:nvSpPr>
            <p:spPr bwMode="auto">
              <a:xfrm>
                <a:off x="616" y="2568"/>
                <a:ext cx="72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13" name="AutoShape 157"/>
              <p:cNvSpPr>
                <a:spLocks noChangeArrowheads="1"/>
              </p:cNvSpPr>
              <p:nvPr/>
            </p:nvSpPr>
            <p:spPr bwMode="auto">
              <a:xfrm>
                <a:off x="632" y="2584"/>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97" name="Freeform 158"/>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4798" name="Group 159"/>
            <p:cNvGrpSpPr>
              <a:grpSpLocks/>
            </p:cNvGrpSpPr>
            <p:nvPr/>
          </p:nvGrpSpPr>
          <p:grpSpPr bwMode="auto">
            <a:xfrm>
              <a:off x="4739" y="1327"/>
              <a:ext cx="582" cy="139"/>
              <a:chOff x="614" y="2568"/>
              <a:chExt cx="725" cy="139"/>
            </a:xfrm>
          </p:grpSpPr>
          <p:sp>
            <p:nvSpPr>
              <p:cNvPr id="114810" name="AutoShape 160"/>
              <p:cNvSpPr>
                <a:spLocks noChangeArrowheads="1"/>
              </p:cNvSpPr>
              <p:nvPr/>
            </p:nvSpPr>
            <p:spPr bwMode="auto">
              <a:xfrm>
                <a:off x="611" y="2569"/>
                <a:ext cx="728"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11" name="AutoShape 161"/>
              <p:cNvSpPr>
                <a:spLocks noChangeArrowheads="1"/>
              </p:cNvSpPr>
              <p:nvPr/>
            </p:nvSpPr>
            <p:spPr bwMode="auto">
              <a:xfrm>
                <a:off x="627" y="2586"/>
                <a:ext cx="696"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99" name="Rectangle 162"/>
            <p:cNvSpPr>
              <a:spLocks noChangeArrowheads="1"/>
            </p:cNvSpPr>
            <p:nvPr/>
          </p:nvSpPr>
          <p:spPr bwMode="auto">
            <a:xfrm>
              <a:off x="5250" y="429"/>
              <a:ext cx="71" cy="2287"/>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00" name="Freeform 163"/>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1" name="Freeform 164"/>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2" name="Oval 165"/>
            <p:cNvSpPr>
              <a:spLocks noChangeArrowheads="1"/>
            </p:cNvSpPr>
            <p:nvPr/>
          </p:nvSpPr>
          <p:spPr bwMode="auto">
            <a:xfrm>
              <a:off x="5520" y="2612"/>
              <a:ext cx="45"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03" name="Freeform 166"/>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804" name="AutoShape 167"/>
            <p:cNvSpPr>
              <a:spLocks noChangeArrowheads="1"/>
            </p:cNvSpPr>
            <p:nvPr/>
          </p:nvSpPr>
          <p:spPr bwMode="auto">
            <a:xfrm>
              <a:off x="4140" y="2677"/>
              <a:ext cx="1200" cy="148"/>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05" name="AutoShape 168"/>
            <p:cNvSpPr>
              <a:spLocks noChangeArrowheads="1"/>
            </p:cNvSpPr>
            <p:nvPr/>
          </p:nvSpPr>
          <p:spPr bwMode="auto">
            <a:xfrm>
              <a:off x="4204" y="2712"/>
              <a:ext cx="1072"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06" name="Oval 169"/>
            <p:cNvSpPr>
              <a:spLocks noChangeArrowheads="1"/>
            </p:cNvSpPr>
            <p:nvPr/>
          </p:nvSpPr>
          <p:spPr bwMode="auto">
            <a:xfrm>
              <a:off x="4307" y="2382"/>
              <a:ext cx="160"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07" name="Oval 170"/>
            <p:cNvSpPr>
              <a:spLocks noChangeArrowheads="1"/>
            </p:cNvSpPr>
            <p:nvPr/>
          </p:nvSpPr>
          <p:spPr bwMode="auto">
            <a:xfrm>
              <a:off x="4487" y="2382"/>
              <a:ext cx="160"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0000"/>
                </a:solidFill>
              </a:endParaRPr>
            </a:p>
          </p:txBody>
        </p:sp>
        <p:sp>
          <p:nvSpPr>
            <p:cNvPr id="114808" name="Oval 171"/>
            <p:cNvSpPr>
              <a:spLocks noChangeArrowheads="1"/>
            </p:cNvSpPr>
            <p:nvPr/>
          </p:nvSpPr>
          <p:spPr bwMode="auto">
            <a:xfrm>
              <a:off x="4660" y="2382"/>
              <a:ext cx="160" cy="139"/>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809" name="Rectangle 172"/>
            <p:cNvSpPr>
              <a:spLocks noChangeArrowheads="1"/>
            </p:cNvSpPr>
            <p:nvPr/>
          </p:nvSpPr>
          <p:spPr bwMode="auto">
            <a:xfrm>
              <a:off x="5064" y="1835"/>
              <a:ext cx="83"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grpSp>
        <p:nvGrpSpPr>
          <p:cNvPr id="114696" name="Group 34"/>
          <p:cNvGrpSpPr>
            <a:grpSpLocks/>
          </p:cNvGrpSpPr>
          <p:nvPr/>
        </p:nvGrpSpPr>
        <p:grpSpPr bwMode="auto">
          <a:xfrm>
            <a:off x="2066925" y="2606675"/>
            <a:ext cx="2136775" cy="307975"/>
            <a:chOff x="2249" y="3430"/>
            <a:chExt cx="1389" cy="256"/>
          </a:xfrm>
        </p:grpSpPr>
        <p:sp>
          <p:nvSpPr>
            <p:cNvPr id="256035" name="Oval 35"/>
            <p:cNvSpPr>
              <a:spLocks noChangeArrowheads="1"/>
            </p:cNvSpPr>
            <p:nvPr/>
          </p:nvSpPr>
          <p:spPr bwMode="auto">
            <a:xfrm>
              <a:off x="3569" y="3433"/>
              <a:ext cx="69" cy="253"/>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6036" name="Rectangle 36"/>
            <p:cNvSpPr>
              <a:spLocks noChangeArrowheads="1"/>
            </p:cNvSpPr>
            <p:nvPr/>
          </p:nvSpPr>
          <p:spPr bwMode="auto">
            <a:xfrm>
              <a:off x="2275" y="3433"/>
              <a:ext cx="1326" cy="253"/>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4784" name="Oval 37"/>
            <p:cNvSpPr>
              <a:spLocks noChangeArrowheads="1"/>
            </p:cNvSpPr>
            <p:nvPr/>
          </p:nvSpPr>
          <p:spPr bwMode="auto">
            <a:xfrm>
              <a:off x="2249" y="3430"/>
              <a:ext cx="69" cy="25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6038" name="Rectangle 38"/>
            <p:cNvSpPr>
              <a:spLocks noChangeArrowheads="1"/>
            </p:cNvSpPr>
            <p:nvPr/>
          </p:nvSpPr>
          <p:spPr bwMode="auto">
            <a:xfrm>
              <a:off x="3562" y="3438"/>
              <a:ext cx="44" cy="245"/>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grpSp>
      <p:sp>
        <p:nvSpPr>
          <p:cNvPr id="114697" name="Text Box 39"/>
          <p:cNvSpPr txBox="1">
            <a:spLocks noChangeArrowheads="1"/>
          </p:cNvSpPr>
          <p:nvPr/>
        </p:nvSpPr>
        <p:spPr bwMode="auto">
          <a:xfrm>
            <a:off x="1855788" y="2562225"/>
            <a:ext cx="25860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  R</a:t>
            </a:r>
            <a:r>
              <a:rPr lang="en-US" altLang="en-US" sz="2800" baseline="-25000"/>
              <a:t>s</a:t>
            </a:r>
            <a:r>
              <a:rPr lang="en-US" altLang="en-US" sz="2000" baseline="-25000"/>
              <a:t> </a:t>
            </a:r>
            <a:r>
              <a:rPr lang="en-US" altLang="en-US" sz="2000"/>
              <a:t>bits/sec</a:t>
            </a:r>
          </a:p>
        </p:txBody>
      </p:sp>
      <p:sp>
        <p:nvSpPr>
          <p:cNvPr id="114698" name="AutoShape 42"/>
          <p:cNvSpPr>
            <a:spLocks noChangeArrowheads="1"/>
          </p:cNvSpPr>
          <p:nvPr/>
        </p:nvSpPr>
        <p:spPr bwMode="auto">
          <a:xfrm flipV="1">
            <a:off x="1255713" y="2374900"/>
            <a:ext cx="895350" cy="56515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FFFFFF"/>
              </a:gs>
              <a:gs pos="100000">
                <a:srgbClr val="CC0000"/>
              </a:gs>
            </a:gsLst>
            <a:lin ang="0" scaled="1"/>
          </a:gradFill>
          <a:ln w="9525">
            <a:solidFill>
              <a:srgbClr val="CC0000"/>
            </a:solidFill>
            <a:miter lim="800000"/>
            <a:headEnd/>
            <a:tailEnd/>
          </a:ln>
        </p:spPr>
        <p:txBody>
          <a:bodyPr rot="10800000" wrap="none" anchor="ctr"/>
          <a:lstStyle/>
          <a:p>
            <a:endParaRPr lang="en-US"/>
          </a:p>
        </p:txBody>
      </p:sp>
      <p:sp>
        <p:nvSpPr>
          <p:cNvPr id="114699" name="AutoShape 43"/>
          <p:cNvSpPr>
            <a:spLocks noChangeArrowheads="1"/>
          </p:cNvSpPr>
          <p:nvPr/>
        </p:nvSpPr>
        <p:spPr bwMode="auto">
          <a:xfrm>
            <a:off x="7489825" y="2581275"/>
            <a:ext cx="817563" cy="379413"/>
          </a:xfrm>
          <a:prstGeom prst="rightArrow">
            <a:avLst>
              <a:gd name="adj1" fmla="val 50000"/>
              <a:gd name="adj2" fmla="val 53870"/>
            </a:avLst>
          </a:prstGeom>
          <a:gradFill rotWithShape="1">
            <a:gsLst>
              <a:gs pos="0">
                <a:srgbClr val="FFFFFF"/>
              </a:gs>
              <a:gs pos="100000">
                <a:srgbClr val="CC0000"/>
              </a:gs>
            </a:gsLst>
            <a:lin ang="0" scaled="1"/>
          </a:gradFill>
          <a:ln w="952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00" name="Group 54"/>
          <p:cNvGrpSpPr>
            <a:grpSpLocks/>
          </p:cNvGrpSpPr>
          <p:nvPr/>
        </p:nvGrpSpPr>
        <p:grpSpPr bwMode="auto">
          <a:xfrm>
            <a:off x="5440363" y="2473325"/>
            <a:ext cx="2790825" cy="569913"/>
            <a:chOff x="3130" y="3069"/>
            <a:chExt cx="1911" cy="366"/>
          </a:xfrm>
        </p:grpSpPr>
        <p:grpSp>
          <p:nvGrpSpPr>
            <p:cNvPr id="114776" name="Group 45"/>
            <p:cNvGrpSpPr>
              <a:grpSpLocks/>
            </p:cNvGrpSpPr>
            <p:nvPr/>
          </p:nvGrpSpPr>
          <p:grpSpPr bwMode="auto">
            <a:xfrm>
              <a:off x="3130" y="3069"/>
              <a:ext cx="1765" cy="366"/>
              <a:chOff x="2249" y="3430"/>
              <a:chExt cx="1389" cy="256"/>
            </a:xfrm>
          </p:grpSpPr>
          <p:sp>
            <p:nvSpPr>
              <p:cNvPr id="256046" name="Oval 46"/>
              <p:cNvSpPr>
                <a:spLocks noChangeArrowheads="1"/>
              </p:cNvSpPr>
              <p:nvPr/>
            </p:nvSpPr>
            <p:spPr bwMode="auto">
              <a:xfrm>
                <a:off x="3569" y="3433"/>
                <a:ext cx="69" cy="253"/>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6047" name="Rectangle 47"/>
              <p:cNvSpPr>
                <a:spLocks noChangeArrowheads="1"/>
              </p:cNvSpPr>
              <p:nvPr/>
            </p:nvSpPr>
            <p:spPr bwMode="auto">
              <a:xfrm>
                <a:off x="2275" y="3433"/>
                <a:ext cx="1329" cy="253"/>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4780" name="Oval 48"/>
              <p:cNvSpPr>
                <a:spLocks noChangeArrowheads="1"/>
              </p:cNvSpPr>
              <p:nvPr/>
            </p:nvSpPr>
            <p:spPr bwMode="auto">
              <a:xfrm>
                <a:off x="2249" y="3430"/>
                <a:ext cx="69" cy="25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6049" name="Rectangle 49"/>
              <p:cNvSpPr>
                <a:spLocks noChangeArrowheads="1"/>
              </p:cNvSpPr>
              <p:nvPr/>
            </p:nvSpPr>
            <p:spPr bwMode="auto">
              <a:xfrm>
                <a:off x="3562" y="3438"/>
                <a:ext cx="44" cy="246"/>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grpSp>
        <p:sp>
          <p:nvSpPr>
            <p:cNvPr id="114777" name="Text Box 50"/>
            <p:cNvSpPr txBox="1">
              <a:spLocks noChangeArrowheads="1"/>
            </p:cNvSpPr>
            <p:nvPr/>
          </p:nvSpPr>
          <p:spPr bwMode="auto">
            <a:xfrm>
              <a:off x="3181" y="3135"/>
              <a:ext cx="186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c</a:t>
              </a:r>
              <a:r>
                <a:rPr lang="en-US" altLang="en-US" sz="2000" baseline="-25000"/>
                <a:t> </a:t>
              </a:r>
              <a:r>
                <a:rPr lang="en-US" altLang="en-US" sz="2000"/>
                <a:t>bits/sec</a:t>
              </a:r>
            </a:p>
          </p:txBody>
        </p:sp>
      </p:grpSp>
      <p:sp>
        <p:nvSpPr>
          <p:cNvPr id="25623" name="Rectangle 56"/>
          <p:cNvSpPr>
            <a:spLocks noChangeArrowheads="1"/>
          </p:cNvSpPr>
          <p:nvPr/>
        </p:nvSpPr>
        <p:spPr bwMode="auto">
          <a:xfrm>
            <a:off x="555625" y="3330575"/>
            <a:ext cx="80629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buClr>
                <a:srgbClr val="000099"/>
              </a:buClr>
              <a:buSzPct val="100000"/>
              <a:buFont typeface="Wingdings" charset="2"/>
              <a:buChar char="§"/>
            </a:pPr>
            <a:r>
              <a:rPr lang="en-US" altLang="en-US" sz="2800" i="1">
                <a:solidFill>
                  <a:srgbClr val="CC0000"/>
                </a:solidFill>
                <a:latin typeface="Gill Sans MT" charset="0"/>
              </a:rPr>
              <a:t>R</a:t>
            </a:r>
            <a:r>
              <a:rPr lang="en-US" altLang="en-US" sz="2800" i="1" baseline="-25000">
                <a:solidFill>
                  <a:srgbClr val="CC0000"/>
                </a:solidFill>
                <a:latin typeface="Gill Sans MT" charset="0"/>
              </a:rPr>
              <a:t>s</a:t>
            </a:r>
            <a:r>
              <a:rPr lang="en-US" altLang="en-US" sz="2800" i="1">
                <a:solidFill>
                  <a:srgbClr val="CC0000"/>
                </a:solidFill>
                <a:latin typeface="Gill Sans MT" charset="0"/>
              </a:rPr>
              <a:t> &gt; R</a:t>
            </a:r>
            <a:r>
              <a:rPr lang="en-US" altLang="en-US" sz="2800" i="1" baseline="-25000">
                <a:solidFill>
                  <a:srgbClr val="CC0000"/>
                </a:solidFill>
                <a:latin typeface="Gill Sans MT" charset="0"/>
              </a:rPr>
              <a:t>c</a:t>
            </a:r>
            <a:r>
              <a:rPr lang="en-US" altLang="en-US" sz="2800" i="1">
                <a:solidFill>
                  <a:srgbClr val="FF3300"/>
                </a:solidFill>
                <a:latin typeface="Gill Sans MT" charset="0"/>
              </a:rPr>
              <a:t>  </a:t>
            </a:r>
            <a:r>
              <a:rPr lang="en-US" altLang="en-US" sz="2800">
                <a:latin typeface="Gill Sans MT" charset="0"/>
              </a:rPr>
              <a:t>What is average end-end throughput?</a:t>
            </a:r>
          </a:p>
        </p:txBody>
      </p:sp>
      <p:grpSp>
        <p:nvGrpSpPr>
          <p:cNvPr id="13" name="Group 209"/>
          <p:cNvGrpSpPr>
            <a:grpSpLocks/>
          </p:cNvGrpSpPr>
          <p:nvPr/>
        </p:nvGrpSpPr>
        <p:grpSpPr bwMode="auto">
          <a:xfrm>
            <a:off x="295275" y="5167313"/>
            <a:ext cx="8577263" cy="1211262"/>
            <a:chOff x="186" y="3255"/>
            <a:chExt cx="5403" cy="763"/>
          </a:xfrm>
        </p:grpSpPr>
        <p:sp>
          <p:nvSpPr>
            <p:cNvPr id="114773" name="Rectangle 102"/>
            <p:cNvSpPr>
              <a:spLocks noChangeArrowheads="1"/>
            </p:cNvSpPr>
            <p:nvPr/>
          </p:nvSpPr>
          <p:spPr bwMode="auto">
            <a:xfrm>
              <a:off x="186" y="3378"/>
              <a:ext cx="5403" cy="640"/>
            </a:xfrm>
            <a:prstGeom prst="rect">
              <a:avLst/>
            </a:prstGeom>
            <a:solidFill>
              <a:schemeClr val="bg1"/>
            </a:solidFill>
            <a:ln w="2857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latin typeface="Gill Sans MT" charset="0"/>
              </a:endParaRPr>
            </a:p>
          </p:txBody>
        </p:sp>
        <p:sp>
          <p:nvSpPr>
            <p:cNvPr id="114774" name="Text Box 101"/>
            <p:cNvSpPr txBox="1">
              <a:spLocks noChangeArrowheads="1"/>
            </p:cNvSpPr>
            <p:nvPr/>
          </p:nvSpPr>
          <p:spPr bwMode="auto">
            <a:xfrm>
              <a:off x="186" y="3549"/>
              <a:ext cx="538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2800">
                  <a:latin typeface="Calibri" charset="0"/>
                  <a:ea typeface="Calibri" charset="0"/>
                  <a:cs typeface="Calibri" charset="0"/>
                </a:rPr>
                <a:t>link on end-end path that constrains  end-end throughput</a:t>
              </a:r>
            </a:p>
          </p:txBody>
        </p:sp>
        <p:sp>
          <p:nvSpPr>
            <p:cNvPr id="114775" name="Text Box 104"/>
            <p:cNvSpPr txBox="1">
              <a:spLocks noChangeArrowheads="1"/>
            </p:cNvSpPr>
            <p:nvPr/>
          </p:nvSpPr>
          <p:spPr bwMode="auto">
            <a:xfrm>
              <a:off x="466" y="3255"/>
              <a:ext cx="1403" cy="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800" i="1">
                  <a:solidFill>
                    <a:srgbClr val="CC0000"/>
                  </a:solidFill>
                  <a:latin typeface="Gill Sans MT" charset="0"/>
                </a:rPr>
                <a:t>bottleneck link</a:t>
              </a:r>
            </a:p>
          </p:txBody>
        </p:sp>
      </p:grpSp>
      <p:sp>
        <p:nvSpPr>
          <p:cNvPr id="114703" name="AutoShape 51"/>
          <p:cNvSpPr>
            <a:spLocks noChangeArrowheads="1"/>
          </p:cNvSpPr>
          <p:nvPr/>
        </p:nvSpPr>
        <p:spPr bwMode="auto">
          <a:xfrm>
            <a:off x="4205288" y="2574925"/>
            <a:ext cx="1365250" cy="381000"/>
          </a:xfrm>
          <a:prstGeom prst="rightArrow">
            <a:avLst>
              <a:gd name="adj1" fmla="val 50000"/>
              <a:gd name="adj2" fmla="val 89583"/>
            </a:avLst>
          </a:prstGeom>
          <a:gradFill rotWithShape="1">
            <a:gsLst>
              <a:gs pos="0">
                <a:srgbClr val="FFFFFF"/>
              </a:gs>
              <a:gs pos="100000">
                <a:srgbClr val="CC0000"/>
              </a:gs>
            </a:gsLst>
            <a:lin ang="0" scaled="1"/>
          </a:gradFill>
          <a:ln w="952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04" name="Group 132"/>
          <p:cNvGrpSpPr>
            <a:grpSpLocks/>
          </p:cNvGrpSpPr>
          <p:nvPr/>
        </p:nvGrpSpPr>
        <p:grpSpPr bwMode="auto">
          <a:xfrm flipH="1">
            <a:off x="8232775" y="2420938"/>
            <a:ext cx="871538" cy="885825"/>
            <a:chOff x="-44" y="1473"/>
            <a:chExt cx="981" cy="1105"/>
          </a:xfrm>
        </p:grpSpPr>
        <p:pic>
          <p:nvPicPr>
            <p:cNvPr id="114771" name="Picture 133"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72" name="Freeform 134"/>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114705" name="AutoShape 327"/>
          <p:cNvSpPr>
            <a:spLocks noChangeArrowheads="1"/>
          </p:cNvSpPr>
          <p:nvPr/>
        </p:nvSpPr>
        <p:spPr bwMode="auto">
          <a:xfrm>
            <a:off x="1168400" y="2117725"/>
            <a:ext cx="407988" cy="431800"/>
          </a:xfrm>
          <a:prstGeom prst="can">
            <a:avLst>
              <a:gd name="adj" fmla="val 21398"/>
            </a:avLst>
          </a:prstGeom>
          <a:gradFill rotWithShape="1">
            <a:gsLst>
              <a:gs pos="0">
                <a:srgbClr val="000099"/>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5" name="Group 206"/>
          <p:cNvGrpSpPr>
            <a:grpSpLocks/>
          </p:cNvGrpSpPr>
          <p:nvPr/>
        </p:nvGrpSpPr>
        <p:grpSpPr bwMode="auto">
          <a:xfrm>
            <a:off x="1230313" y="3927475"/>
            <a:ext cx="7935912" cy="1166813"/>
            <a:chOff x="775" y="2474"/>
            <a:chExt cx="4999" cy="735"/>
          </a:xfrm>
        </p:grpSpPr>
        <p:grpSp>
          <p:nvGrpSpPr>
            <p:cNvPr id="114708" name="Group 173"/>
            <p:cNvGrpSpPr>
              <a:grpSpLocks/>
            </p:cNvGrpSpPr>
            <p:nvPr/>
          </p:nvGrpSpPr>
          <p:grpSpPr bwMode="auto">
            <a:xfrm>
              <a:off x="1056" y="2589"/>
              <a:ext cx="222" cy="552"/>
              <a:chOff x="4140" y="429"/>
              <a:chExt cx="1425" cy="2396"/>
            </a:xfrm>
          </p:grpSpPr>
          <p:sp>
            <p:nvSpPr>
              <p:cNvPr id="114739" name="Freeform 174"/>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0" name="Rectangle 175"/>
              <p:cNvSpPr>
                <a:spLocks noChangeArrowheads="1"/>
              </p:cNvSpPr>
              <p:nvPr/>
            </p:nvSpPr>
            <p:spPr bwMode="auto">
              <a:xfrm>
                <a:off x="4204" y="429"/>
                <a:ext cx="1046" cy="2283"/>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41" name="Freeform 176"/>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2" name="Freeform 177"/>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43" name="Rectangle 178"/>
              <p:cNvSpPr>
                <a:spLocks noChangeArrowheads="1"/>
              </p:cNvSpPr>
              <p:nvPr/>
            </p:nvSpPr>
            <p:spPr bwMode="auto">
              <a:xfrm>
                <a:off x="4211" y="694"/>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44" name="Group 179"/>
              <p:cNvGrpSpPr>
                <a:grpSpLocks/>
              </p:cNvGrpSpPr>
              <p:nvPr/>
            </p:nvGrpSpPr>
            <p:grpSpPr bwMode="auto">
              <a:xfrm>
                <a:off x="4749" y="668"/>
                <a:ext cx="581" cy="145"/>
                <a:chOff x="614" y="2568"/>
                <a:chExt cx="725" cy="139"/>
              </a:xfrm>
            </p:grpSpPr>
            <p:sp>
              <p:nvSpPr>
                <p:cNvPr id="114769" name="AutoShape 180"/>
                <p:cNvSpPr>
                  <a:spLocks noChangeArrowheads="1"/>
                </p:cNvSpPr>
                <p:nvPr/>
              </p:nvSpPr>
              <p:spPr bwMode="auto">
                <a:xfrm>
                  <a:off x="615" y="2568"/>
                  <a:ext cx="721"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70" name="AutoShape 181"/>
                <p:cNvSpPr>
                  <a:spLocks noChangeArrowheads="1"/>
                </p:cNvSpPr>
                <p:nvPr/>
              </p:nvSpPr>
              <p:spPr bwMode="auto">
                <a:xfrm>
                  <a:off x="631" y="2584"/>
                  <a:ext cx="689" cy="10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45" name="Rectangle 182"/>
              <p:cNvSpPr>
                <a:spLocks noChangeArrowheads="1"/>
              </p:cNvSpPr>
              <p:nvPr/>
            </p:nvSpPr>
            <p:spPr bwMode="auto">
              <a:xfrm>
                <a:off x="4223" y="1019"/>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46" name="Group 183"/>
              <p:cNvGrpSpPr>
                <a:grpSpLocks/>
              </p:cNvGrpSpPr>
              <p:nvPr/>
            </p:nvGrpSpPr>
            <p:grpSpPr bwMode="auto">
              <a:xfrm>
                <a:off x="4747" y="994"/>
                <a:ext cx="581" cy="134"/>
                <a:chOff x="614" y="2568"/>
                <a:chExt cx="725" cy="139"/>
              </a:xfrm>
            </p:grpSpPr>
            <p:sp>
              <p:nvSpPr>
                <p:cNvPr id="114767" name="AutoShape 184"/>
                <p:cNvSpPr>
                  <a:spLocks noChangeArrowheads="1"/>
                </p:cNvSpPr>
                <p:nvPr/>
              </p:nvSpPr>
              <p:spPr bwMode="auto">
                <a:xfrm>
                  <a:off x="617" y="2567"/>
                  <a:ext cx="721"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68" name="AutoShape 185"/>
                <p:cNvSpPr>
                  <a:spLocks noChangeArrowheads="1"/>
                </p:cNvSpPr>
                <p:nvPr/>
              </p:nvSpPr>
              <p:spPr bwMode="auto">
                <a:xfrm>
                  <a:off x="634" y="2585"/>
                  <a:ext cx="689"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47" name="Rectangle 186"/>
              <p:cNvSpPr>
                <a:spLocks noChangeArrowheads="1"/>
              </p:cNvSpPr>
              <p:nvPr/>
            </p:nvSpPr>
            <p:spPr bwMode="auto">
              <a:xfrm>
                <a:off x="4217" y="1358"/>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48" name="Rectangle 187"/>
              <p:cNvSpPr>
                <a:spLocks noChangeArrowheads="1"/>
              </p:cNvSpPr>
              <p:nvPr/>
            </p:nvSpPr>
            <p:spPr bwMode="auto">
              <a:xfrm>
                <a:off x="4230" y="1653"/>
                <a:ext cx="597" cy="48"/>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49" name="Group 188"/>
              <p:cNvGrpSpPr>
                <a:grpSpLocks/>
              </p:cNvGrpSpPr>
              <p:nvPr/>
            </p:nvGrpSpPr>
            <p:grpSpPr bwMode="auto">
              <a:xfrm>
                <a:off x="4735" y="1627"/>
                <a:ext cx="582" cy="151"/>
                <a:chOff x="614" y="2568"/>
                <a:chExt cx="725" cy="139"/>
              </a:xfrm>
            </p:grpSpPr>
            <p:sp>
              <p:nvSpPr>
                <p:cNvPr id="114765" name="AutoShape 189"/>
                <p:cNvSpPr>
                  <a:spLocks noChangeArrowheads="1"/>
                </p:cNvSpPr>
                <p:nvPr/>
              </p:nvSpPr>
              <p:spPr bwMode="auto">
                <a:xfrm>
                  <a:off x="616" y="2568"/>
                  <a:ext cx="720" cy="14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66" name="AutoShape 190"/>
                <p:cNvSpPr>
                  <a:spLocks noChangeArrowheads="1"/>
                </p:cNvSpPr>
                <p:nvPr/>
              </p:nvSpPr>
              <p:spPr bwMode="auto">
                <a:xfrm>
                  <a:off x="632" y="2584"/>
                  <a:ext cx="688" cy="108"/>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50" name="Freeform 191"/>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4751" name="Group 192"/>
              <p:cNvGrpSpPr>
                <a:grpSpLocks/>
              </p:cNvGrpSpPr>
              <p:nvPr/>
            </p:nvGrpSpPr>
            <p:grpSpPr bwMode="auto">
              <a:xfrm>
                <a:off x="4739" y="1327"/>
                <a:ext cx="582" cy="139"/>
                <a:chOff x="614" y="2568"/>
                <a:chExt cx="725" cy="139"/>
              </a:xfrm>
            </p:grpSpPr>
            <p:sp>
              <p:nvSpPr>
                <p:cNvPr id="114763" name="AutoShape 193"/>
                <p:cNvSpPr>
                  <a:spLocks noChangeArrowheads="1"/>
                </p:cNvSpPr>
                <p:nvPr/>
              </p:nvSpPr>
              <p:spPr bwMode="auto">
                <a:xfrm>
                  <a:off x="611" y="2568"/>
                  <a:ext cx="728" cy="13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64" name="AutoShape 194"/>
                <p:cNvSpPr>
                  <a:spLocks noChangeArrowheads="1"/>
                </p:cNvSpPr>
                <p:nvPr/>
              </p:nvSpPr>
              <p:spPr bwMode="auto">
                <a:xfrm>
                  <a:off x="627" y="2586"/>
                  <a:ext cx="696"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52" name="Rectangle 195"/>
              <p:cNvSpPr>
                <a:spLocks noChangeArrowheads="1"/>
              </p:cNvSpPr>
              <p:nvPr/>
            </p:nvSpPr>
            <p:spPr bwMode="auto">
              <a:xfrm>
                <a:off x="5250" y="429"/>
                <a:ext cx="71" cy="2287"/>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53" name="Freeform 196"/>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4" name="Freeform 197"/>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5" name="Oval 198"/>
              <p:cNvSpPr>
                <a:spLocks noChangeArrowheads="1"/>
              </p:cNvSpPr>
              <p:nvPr/>
            </p:nvSpPr>
            <p:spPr bwMode="auto">
              <a:xfrm>
                <a:off x="5520" y="2612"/>
                <a:ext cx="45" cy="95"/>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56" name="Freeform 199"/>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757" name="AutoShape 200"/>
              <p:cNvSpPr>
                <a:spLocks noChangeArrowheads="1"/>
              </p:cNvSpPr>
              <p:nvPr/>
            </p:nvSpPr>
            <p:spPr bwMode="auto">
              <a:xfrm>
                <a:off x="4140" y="2677"/>
                <a:ext cx="1200" cy="148"/>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58" name="AutoShape 201"/>
              <p:cNvSpPr>
                <a:spLocks noChangeArrowheads="1"/>
              </p:cNvSpPr>
              <p:nvPr/>
            </p:nvSpPr>
            <p:spPr bwMode="auto">
              <a:xfrm>
                <a:off x="4204" y="2712"/>
                <a:ext cx="1072" cy="82"/>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59" name="Oval 202"/>
              <p:cNvSpPr>
                <a:spLocks noChangeArrowheads="1"/>
              </p:cNvSpPr>
              <p:nvPr/>
            </p:nvSpPr>
            <p:spPr bwMode="auto">
              <a:xfrm>
                <a:off x="4307" y="2382"/>
                <a:ext cx="160" cy="143"/>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60" name="Oval 203"/>
              <p:cNvSpPr>
                <a:spLocks noChangeArrowheads="1"/>
              </p:cNvSpPr>
              <p:nvPr/>
            </p:nvSpPr>
            <p:spPr bwMode="auto">
              <a:xfrm>
                <a:off x="4487" y="2382"/>
                <a:ext cx="160" cy="14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0000"/>
                  </a:solidFill>
                </a:endParaRPr>
              </a:p>
            </p:txBody>
          </p:sp>
          <p:sp>
            <p:nvSpPr>
              <p:cNvPr id="114761" name="Oval 204"/>
              <p:cNvSpPr>
                <a:spLocks noChangeArrowheads="1"/>
              </p:cNvSpPr>
              <p:nvPr/>
            </p:nvSpPr>
            <p:spPr bwMode="auto">
              <a:xfrm>
                <a:off x="4660" y="2382"/>
                <a:ext cx="160" cy="139"/>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62" name="Rectangle 205"/>
              <p:cNvSpPr>
                <a:spLocks noChangeArrowheads="1"/>
              </p:cNvSpPr>
              <p:nvPr/>
            </p:nvSpPr>
            <p:spPr bwMode="auto">
              <a:xfrm>
                <a:off x="5064" y="1835"/>
                <a:ext cx="83"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4709" name="Line 57"/>
            <p:cNvSpPr>
              <a:spLocks noChangeShapeType="1"/>
            </p:cNvSpPr>
            <p:nvPr/>
          </p:nvSpPr>
          <p:spPr bwMode="auto">
            <a:xfrm>
              <a:off x="1354" y="2913"/>
              <a:ext cx="366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4710" name="Group 58"/>
            <p:cNvGrpSpPr>
              <a:grpSpLocks/>
            </p:cNvGrpSpPr>
            <p:nvPr/>
          </p:nvGrpSpPr>
          <p:grpSpPr bwMode="auto">
            <a:xfrm>
              <a:off x="2731" y="2870"/>
              <a:ext cx="607" cy="108"/>
              <a:chOff x="3603" y="243"/>
              <a:chExt cx="357" cy="106"/>
            </a:xfrm>
          </p:grpSpPr>
          <p:sp>
            <p:nvSpPr>
              <p:cNvPr id="114730" name="Line 60"/>
              <p:cNvSpPr>
                <a:spLocks noChangeShapeType="1"/>
              </p:cNvSpPr>
              <p:nvPr/>
            </p:nvSpPr>
            <p:spPr bwMode="auto">
              <a:xfrm>
                <a:off x="3603" y="289"/>
                <a:ext cx="0" cy="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31" name="Line 61"/>
              <p:cNvSpPr>
                <a:spLocks noChangeShapeType="1"/>
              </p:cNvSpPr>
              <p:nvPr/>
            </p:nvSpPr>
            <p:spPr bwMode="auto">
              <a:xfrm>
                <a:off x="3960" y="289"/>
                <a:ext cx="0" cy="6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32" name="Rectangle 62"/>
              <p:cNvSpPr>
                <a:spLocks noChangeArrowheads="1"/>
              </p:cNvSpPr>
              <p:nvPr/>
            </p:nvSpPr>
            <p:spPr bwMode="auto">
              <a:xfrm>
                <a:off x="3603" y="289"/>
                <a:ext cx="354" cy="59"/>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en-US"/>
              </a:p>
            </p:txBody>
          </p:sp>
          <p:grpSp>
            <p:nvGrpSpPr>
              <p:cNvPr id="114733" name="Group 64"/>
              <p:cNvGrpSpPr>
                <a:grpSpLocks/>
              </p:cNvGrpSpPr>
              <p:nvPr/>
            </p:nvGrpSpPr>
            <p:grpSpPr bwMode="auto">
              <a:xfrm>
                <a:off x="3749" y="248"/>
                <a:ext cx="119" cy="65"/>
                <a:chOff x="2894" y="850"/>
                <a:chExt cx="94" cy="96"/>
              </a:xfrm>
            </p:grpSpPr>
            <p:sp>
              <p:nvSpPr>
                <p:cNvPr id="114737" name="Line 66"/>
                <p:cNvSpPr>
                  <a:spLocks noChangeShapeType="1"/>
                </p:cNvSpPr>
                <p:nvPr/>
              </p:nvSpPr>
              <p:spPr bwMode="auto">
                <a:xfrm>
                  <a:off x="2944" y="946"/>
                  <a:ext cx="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38" name="Line 67"/>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4734" name="Group 68"/>
              <p:cNvGrpSpPr>
                <a:grpSpLocks/>
              </p:cNvGrpSpPr>
              <p:nvPr/>
            </p:nvGrpSpPr>
            <p:grpSpPr bwMode="auto">
              <a:xfrm flipV="1">
                <a:off x="3689" y="243"/>
                <a:ext cx="124" cy="66"/>
                <a:chOff x="2848" y="848"/>
                <a:chExt cx="98" cy="98"/>
              </a:xfrm>
            </p:grpSpPr>
            <p:sp>
              <p:nvSpPr>
                <p:cNvPr id="114735" name="Line 69"/>
                <p:cNvSpPr>
                  <a:spLocks noChangeShapeType="1"/>
                </p:cNvSpPr>
                <p:nvPr/>
              </p:nvSpPr>
              <p:spPr bwMode="auto">
                <a:xfrm flipV="1">
                  <a:off x="2848" y="848"/>
                  <a:ext cx="50" cy="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4736" name="Line 71"/>
                <p:cNvSpPr>
                  <a:spLocks noChangeShapeType="1"/>
                </p:cNvSpPr>
                <p:nvPr/>
              </p:nvSpPr>
              <p:spPr bwMode="auto">
                <a:xfrm>
                  <a:off x="2894" y="850"/>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114711" name="AutoShape 90"/>
            <p:cNvSpPr>
              <a:spLocks noChangeArrowheads="1"/>
            </p:cNvSpPr>
            <p:nvPr/>
          </p:nvSpPr>
          <p:spPr bwMode="auto">
            <a:xfrm>
              <a:off x="4741" y="2812"/>
              <a:ext cx="515" cy="239"/>
            </a:xfrm>
            <a:prstGeom prst="rightArrow">
              <a:avLst>
                <a:gd name="adj1" fmla="val 50000"/>
                <a:gd name="adj2" fmla="val 53870"/>
              </a:avLst>
            </a:prstGeom>
            <a:gradFill rotWithShape="1">
              <a:gsLst>
                <a:gs pos="0">
                  <a:srgbClr val="FFFFFF"/>
                </a:gs>
                <a:gs pos="100000">
                  <a:srgbClr val="CC0000"/>
                </a:gs>
              </a:gsLst>
              <a:lin ang="0" scaled="1"/>
            </a:gradFill>
            <a:ln w="952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4712" name="Group 92"/>
            <p:cNvGrpSpPr>
              <a:grpSpLocks/>
            </p:cNvGrpSpPr>
            <p:nvPr/>
          </p:nvGrpSpPr>
          <p:grpSpPr bwMode="auto">
            <a:xfrm>
              <a:off x="1328" y="2707"/>
              <a:ext cx="1347" cy="359"/>
              <a:chOff x="2249" y="3430"/>
              <a:chExt cx="1389" cy="256"/>
            </a:xfrm>
          </p:grpSpPr>
          <p:sp>
            <p:nvSpPr>
              <p:cNvPr id="256093" name="Oval 93"/>
              <p:cNvSpPr>
                <a:spLocks noChangeArrowheads="1"/>
              </p:cNvSpPr>
              <p:nvPr/>
            </p:nvSpPr>
            <p:spPr bwMode="auto">
              <a:xfrm>
                <a:off x="3569" y="3433"/>
                <a:ext cx="69" cy="253"/>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6094" name="Rectangle 94"/>
              <p:cNvSpPr>
                <a:spLocks noChangeArrowheads="1"/>
              </p:cNvSpPr>
              <p:nvPr/>
            </p:nvSpPr>
            <p:spPr bwMode="auto">
              <a:xfrm>
                <a:off x="2275" y="3433"/>
                <a:ext cx="1326" cy="253"/>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4728" name="Oval 95"/>
              <p:cNvSpPr>
                <a:spLocks noChangeArrowheads="1"/>
              </p:cNvSpPr>
              <p:nvPr/>
            </p:nvSpPr>
            <p:spPr bwMode="auto">
              <a:xfrm>
                <a:off x="2249" y="3430"/>
                <a:ext cx="69" cy="25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6096" name="Rectangle 96"/>
              <p:cNvSpPr>
                <a:spLocks noChangeArrowheads="1"/>
              </p:cNvSpPr>
              <p:nvPr/>
            </p:nvSpPr>
            <p:spPr bwMode="auto">
              <a:xfrm>
                <a:off x="3562" y="3438"/>
                <a:ext cx="44" cy="246"/>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grpSp>
        <p:sp>
          <p:nvSpPr>
            <p:cNvPr id="114713" name="Text Box 97"/>
            <p:cNvSpPr txBox="1">
              <a:spLocks noChangeArrowheads="1"/>
            </p:cNvSpPr>
            <p:nvPr/>
          </p:nvSpPr>
          <p:spPr bwMode="auto">
            <a:xfrm>
              <a:off x="1313" y="2781"/>
              <a:ext cx="14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s</a:t>
              </a:r>
              <a:r>
                <a:rPr lang="en-US" altLang="en-US" sz="2000" baseline="-25000"/>
                <a:t> </a:t>
              </a:r>
              <a:r>
                <a:rPr lang="en-US" altLang="en-US" sz="2000"/>
                <a:t>bits/sec</a:t>
              </a:r>
            </a:p>
          </p:txBody>
        </p:sp>
        <p:grpSp>
          <p:nvGrpSpPr>
            <p:cNvPr id="114714" name="Group 83"/>
            <p:cNvGrpSpPr>
              <a:grpSpLocks/>
            </p:cNvGrpSpPr>
            <p:nvPr/>
          </p:nvGrpSpPr>
          <p:grpSpPr bwMode="auto">
            <a:xfrm>
              <a:off x="3419" y="2828"/>
              <a:ext cx="1621" cy="194"/>
              <a:chOff x="2249" y="3430"/>
              <a:chExt cx="1389" cy="256"/>
            </a:xfrm>
          </p:grpSpPr>
          <p:sp>
            <p:nvSpPr>
              <p:cNvPr id="256084" name="Oval 84"/>
              <p:cNvSpPr>
                <a:spLocks noChangeArrowheads="1"/>
              </p:cNvSpPr>
              <p:nvPr/>
            </p:nvSpPr>
            <p:spPr bwMode="auto">
              <a:xfrm>
                <a:off x="3569" y="3433"/>
                <a:ext cx="69" cy="253"/>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6085" name="Rectangle 85"/>
              <p:cNvSpPr>
                <a:spLocks noChangeArrowheads="1"/>
              </p:cNvSpPr>
              <p:nvPr/>
            </p:nvSpPr>
            <p:spPr bwMode="auto">
              <a:xfrm>
                <a:off x="2275" y="3433"/>
                <a:ext cx="1326" cy="253"/>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4724" name="Oval 86"/>
              <p:cNvSpPr>
                <a:spLocks noChangeArrowheads="1"/>
              </p:cNvSpPr>
              <p:nvPr/>
            </p:nvSpPr>
            <p:spPr bwMode="auto">
              <a:xfrm>
                <a:off x="2249" y="3430"/>
                <a:ext cx="69" cy="25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6087" name="Rectangle 87"/>
              <p:cNvSpPr>
                <a:spLocks noChangeArrowheads="1"/>
              </p:cNvSpPr>
              <p:nvPr/>
            </p:nvSpPr>
            <p:spPr bwMode="auto">
              <a:xfrm>
                <a:off x="3562" y="3438"/>
                <a:ext cx="45" cy="245"/>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grpSp>
        <p:sp>
          <p:nvSpPr>
            <p:cNvPr id="114715" name="Text Box 88"/>
            <p:cNvSpPr txBox="1">
              <a:spLocks noChangeArrowheads="1"/>
            </p:cNvSpPr>
            <p:nvPr/>
          </p:nvSpPr>
          <p:spPr bwMode="auto">
            <a:xfrm>
              <a:off x="3475" y="2800"/>
              <a:ext cx="16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  R</a:t>
              </a:r>
              <a:r>
                <a:rPr lang="en-US" altLang="en-US" sz="2800" baseline="-25000"/>
                <a:t>c</a:t>
              </a:r>
              <a:r>
                <a:rPr lang="en-US" altLang="en-US" sz="2000" baseline="-25000"/>
                <a:t> </a:t>
              </a:r>
              <a:r>
                <a:rPr lang="en-US" altLang="en-US" sz="2000"/>
                <a:t>bits/sec</a:t>
              </a:r>
            </a:p>
          </p:txBody>
        </p:sp>
        <p:sp>
          <p:nvSpPr>
            <p:cNvPr id="114716" name="AutoShape 98"/>
            <p:cNvSpPr>
              <a:spLocks noChangeArrowheads="1"/>
            </p:cNvSpPr>
            <p:nvPr/>
          </p:nvSpPr>
          <p:spPr bwMode="auto">
            <a:xfrm>
              <a:off x="2668" y="2808"/>
              <a:ext cx="860" cy="240"/>
            </a:xfrm>
            <a:prstGeom prst="rightArrow">
              <a:avLst>
                <a:gd name="adj1" fmla="val 50000"/>
                <a:gd name="adj2" fmla="val 89583"/>
              </a:avLst>
            </a:prstGeom>
            <a:gradFill rotWithShape="1">
              <a:gsLst>
                <a:gs pos="0">
                  <a:srgbClr val="FFFFFF"/>
                </a:gs>
                <a:gs pos="100000">
                  <a:srgbClr val="CC0000"/>
                </a:gs>
              </a:gsLst>
              <a:lin ang="0" scaled="1"/>
            </a:gradFill>
            <a:ln w="9525">
              <a:solidFill>
                <a:srgbClr val="CC0000"/>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4717" name="AutoShape 89"/>
            <p:cNvSpPr>
              <a:spLocks noChangeArrowheads="1"/>
            </p:cNvSpPr>
            <p:nvPr/>
          </p:nvSpPr>
          <p:spPr bwMode="auto">
            <a:xfrm flipV="1">
              <a:off x="814" y="2682"/>
              <a:ext cx="564" cy="35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09 w 21600"/>
                <a:gd name="T13" fmla="*/ 2912 h 21600"/>
                <a:gd name="T14" fmla="*/ 18230 w 21600"/>
                <a:gd name="T15" fmla="*/ 922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gradFill rotWithShape="1">
              <a:gsLst>
                <a:gs pos="0">
                  <a:srgbClr val="FFFFFF"/>
                </a:gs>
                <a:gs pos="100000">
                  <a:srgbClr val="CC0000"/>
                </a:gs>
              </a:gsLst>
              <a:lin ang="0" scaled="1"/>
            </a:gradFill>
            <a:ln w="9525">
              <a:solidFill>
                <a:srgbClr val="CC0000"/>
              </a:solidFill>
              <a:miter lim="800000"/>
              <a:headEnd/>
              <a:tailEnd/>
            </a:ln>
          </p:spPr>
          <p:txBody>
            <a:bodyPr rot="10800000" wrap="none" anchor="ctr"/>
            <a:lstStyle/>
            <a:p>
              <a:endParaRPr lang="en-US"/>
            </a:p>
          </p:txBody>
        </p:sp>
        <p:grpSp>
          <p:nvGrpSpPr>
            <p:cNvPr id="114718" name="Group 135"/>
            <p:cNvGrpSpPr>
              <a:grpSpLocks/>
            </p:cNvGrpSpPr>
            <p:nvPr/>
          </p:nvGrpSpPr>
          <p:grpSpPr bwMode="auto">
            <a:xfrm flipH="1">
              <a:off x="5225" y="2651"/>
              <a:ext cx="549" cy="558"/>
              <a:chOff x="-44" y="1473"/>
              <a:chExt cx="981" cy="1105"/>
            </a:xfrm>
          </p:grpSpPr>
          <p:pic>
            <p:nvPicPr>
              <p:cNvPr id="114720" name="Picture 136"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21" name="Freeform 137"/>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
          <p:nvSpPr>
            <p:cNvPr id="114719" name="AutoShape 327"/>
            <p:cNvSpPr>
              <a:spLocks noChangeArrowheads="1"/>
            </p:cNvSpPr>
            <p:nvPr/>
          </p:nvSpPr>
          <p:spPr bwMode="auto">
            <a:xfrm>
              <a:off x="775" y="2474"/>
              <a:ext cx="257" cy="272"/>
            </a:xfrm>
            <a:prstGeom prst="can">
              <a:avLst>
                <a:gd name="adj" fmla="val 21398"/>
              </a:avLst>
            </a:prstGeom>
            <a:gradFill rotWithShape="1">
              <a:gsLst>
                <a:gs pos="0">
                  <a:srgbClr val="000099"/>
                </a:gs>
                <a:gs pos="100000">
                  <a:srgbClr val="FFFFFF"/>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Tree>
    <p:extLst>
      <p:ext uri="{BB962C8B-B14F-4D97-AF65-F5344CB8AC3E}">
        <p14:creationId xmlns:p14="http://schemas.microsoft.com/office/powerpoint/2010/main" val="2211973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B4E4E-5D80-C244-AB4A-B7D2D0D7A599}"/>
              </a:ext>
            </a:extLst>
          </p:cNvPr>
          <p:cNvPicPr>
            <a:picLocks noChangeAspect="1"/>
          </p:cNvPicPr>
          <p:nvPr/>
        </p:nvPicPr>
        <p:blipFill rotWithShape="1">
          <a:blip r:embed="rId2"/>
          <a:srcRect b="63057"/>
          <a:stretch/>
        </p:blipFill>
        <p:spPr>
          <a:xfrm>
            <a:off x="1183409" y="864919"/>
            <a:ext cx="6777182" cy="2008909"/>
          </a:xfrm>
          <a:prstGeom prst="rect">
            <a:avLst/>
          </a:prstGeom>
        </p:spPr>
      </p:pic>
      <p:sp>
        <p:nvSpPr>
          <p:cNvPr id="3" name="Rectangle 2">
            <a:extLst>
              <a:ext uri="{FF2B5EF4-FFF2-40B4-BE49-F238E27FC236}">
                <a16:creationId xmlns:a16="http://schemas.microsoft.com/office/drawing/2014/main" id="{D84B519A-3C8A-1546-BA90-C21B0A09DEB7}"/>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link cost </a:t>
            </a:r>
            <a:r>
              <a:rPr kumimoji="0" lang="en-US" sz="40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rPr>
              <a:t>“increases”</a:t>
            </a:r>
            <a:endParaRPr kumimoji="0" lang="en-US" sz="4800" b="1" i="0" u="none" strike="noStrike" kern="1200" cap="none" spc="0" normalizeH="0" baseline="0" noProof="0" dirty="0">
              <a:ln>
                <a:noFill/>
              </a:ln>
              <a:solidFill>
                <a:srgbClr val="ED7D31">
                  <a:lumMod val="75000"/>
                </a:srgbClr>
              </a:solidFill>
              <a:effectLst/>
              <a:uLnTx/>
              <a:uFillTx/>
              <a:latin typeface="Calibri Light" panose="020F0302020204030204"/>
              <a:ea typeface="+mj-ea"/>
              <a:cs typeface="+mj-cs"/>
            </a:endParaRPr>
          </a:p>
        </p:txBody>
      </p:sp>
      <p:sp>
        <p:nvSpPr>
          <p:cNvPr id="7" name="TextBox 6">
            <a:extLst>
              <a:ext uri="{FF2B5EF4-FFF2-40B4-BE49-F238E27FC236}">
                <a16:creationId xmlns:a16="http://schemas.microsoft.com/office/drawing/2014/main" id="{C7BD24C8-B907-4E43-95C3-8CAF6BC4DF59}"/>
              </a:ext>
            </a:extLst>
          </p:cNvPr>
          <p:cNvSpPr txBox="1"/>
          <p:nvPr/>
        </p:nvSpPr>
        <p:spPr>
          <a:xfrm>
            <a:off x="-44293" y="3591294"/>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Y</a:t>
            </a:r>
          </a:p>
        </p:txBody>
      </p:sp>
      <p:sp>
        <p:nvSpPr>
          <p:cNvPr id="12" name="TextBox 11">
            <a:extLst>
              <a:ext uri="{FF2B5EF4-FFF2-40B4-BE49-F238E27FC236}">
                <a16:creationId xmlns:a16="http://schemas.microsoft.com/office/drawing/2014/main" id="{900B7C2D-E1D7-904C-AF1A-F1D4AD26486B}"/>
              </a:ext>
            </a:extLst>
          </p:cNvPr>
          <p:cNvSpPr txBox="1"/>
          <p:nvPr/>
        </p:nvSpPr>
        <p:spPr>
          <a:xfrm>
            <a:off x="-44293" y="5222632"/>
            <a:ext cx="1365956" cy="523220"/>
          </a:xfrm>
          <a:prstGeom prst="rect">
            <a:avLst/>
          </a:prstGeom>
          <a:solidFill>
            <a:srgbClr val="C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node Z</a:t>
            </a:r>
          </a:p>
        </p:txBody>
      </p:sp>
      <p:graphicFrame>
        <p:nvGraphicFramePr>
          <p:cNvPr id="6" name="Table 5">
            <a:extLst>
              <a:ext uri="{FF2B5EF4-FFF2-40B4-BE49-F238E27FC236}">
                <a16:creationId xmlns:a16="http://schemas.microsoft.com/office/drawing/2014/main" id="{37906474-21F3-4F98-9F82-75012DAEB082}"/>
              </a:ext>
            </a:extLst>
          </p:cNvPr>
          <p:cNvGraphicFramePr>
            <a:graphicFrameLocks noGrp="1"/>
          </p:cNvGraphicFramePr>
          <p:nvPr/>
        </p:nvGraphicFramePr>
        <p:xfrm>
          <a:off x="1321663"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4</a:t>
                      </a:r>
                    </a:p>
                  </a:txBody>
                  <a:tcPr/>
                </a:tc>
                <a:tc>
                  <a:txBody>
                    <a:bodyPr/>
                    <a:lstStyle/>
                    <a:p>
                      <a:r>
                        <a:rPr lang="en-US" dirty="0"/>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8" name="Table 7">
            <a:extLst>
              <a:ext uri="{FF2B5EF4-FFF2-40B4-BE49-F238E27FC236}">
                <a16:creationId xmlns:a16="http://schemas.microsoft.com/office/drawing/2014/main" id="{BB912CCF-7D46-64AE-572F-42EDD1F9F5FC}"/>
              </a:ext>
            </a:extLst>
          </p:cNvPr>
          <p:cNvGraphicFramePr>
            <a:graphicFrameLocks noGrp="1"/>
          </p:cNvGraphicFramePr>
          <p:nvPr/>
        </p:nvGraphicFramePr>
        <p:xfrm>
          <a:off x="1300642"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9" name="Table 8">
            <a:extLst>
              <a:ext uri="{FF2B5EF4-FFF2-40B4-BE49-F238E27FC236}">
                <a16:creationId xmlns:a16="http://schemas.microsoft.com/office/drawing/2014/main" id="{3106BB2B-6931-AE43-4F8F-95152D85570F}"/>
              </a:ext>
            </a:extLst>
          </p:cNvPr>
          <p:cNvGraphicFramePr>
            <a:graphicFrameLocks noGrp="1"/>
          </p:cNvGraphicFramePr>
          <p:nvPr/>
        </p:nvGraphicFramePr>
        <p:xfrm>
          <a:off x="3313749"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6</a:t>
                      </a:r>
                    </a:p>
                  </a:txBody>
                  <a:tcPr/>
                </a:tc>
                <a:tc>
                  <a:txBody>
                    <a:bodyPr/>
                    <a:lstStyle/>
                    <a:p>
                      <a:r>
                        <a:rPr lang="en-US" dirty="0">
                          <a:solidFill>
                            <a:srgbClr val="FF0000"/>
                          </a:solidFill>
                        </a:rPr>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0" name="Table 9">
            <a:extLst>
              <a:ext uri="{FF2B5EF4-FFF2-40B4-BE49-F238E27FC236}">
                <a16:creationId xmlns:a16="http://schemas.microsoft.com/office/drawing/2014/main" id="{E51831DE-62BF-13EA-3B71-9E748A0B4721}"/>
              </a:ext>
            </a:extLst>
          </p:cNvPr>
          <p:cNvGraphicFramePr>
            <a:graphicFrameLocks noGrp="1"/>
          </p:cNvGraphicFramePr>
          <p:nvPr/>
        </p:nvGraphicFramePr>
        <p:xfrm>
          <a:off x="5305835"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6</a:t>
                      </a:r>
                    </a:p>
                  </a:txBody>
                  <a:tcPr/>
                </a:tc>
                <a:tc>
                  <a:txBody>
                    <a:bodyPr/>
                    <a:lstStyle/>
                    <a:p>
                      <a:r>
                        <a:rPr lang="en-US" dirty="0"/>
                        <a:t>Z</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1" name="Table 10">
            <a:extLst>
              <a:ext uri="{FF2B5EF4-FFF2-40B4-BE49-F238E27FC236}">
                <a16:creationId xmlns:a16="http://schemas.microsoft.com/office/drawing/2014/main" id="{654FC0EB-EC00-4499-676E-9B4E153494B2}"/>
              </a:ext>
            </a:extLst>
          </p:cNvPr>
          <p:cNvGraphicFramePr>
            <a:graphicFrameLocks noGrp="1"/>
          </p:cNvGraphicFramePr>
          <p:nvPr/>
        </p:nvGraphicFramePr>
        <p:xfrm>
          <a:off x="7297921" y="3058885"/>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8</a:t>
                      </a:r>
                    </a:p>
                  </a:txBody>
                  <a:tcPr/>
                </a:tc>
                <a:tc>
                  <a:txBody>
                    <a:bodyPr/>
                    <a:lstStyle/>
                    <a:p>
                      <a:r>
                        <a:rPr lang="en-US" dirty="0">
                          <a:solidFill>
                            <a:srgbClr val="FF0000"/>
                          </a:solidFill>
                        </a:rPr>
                        <a:t>X</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0</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1</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3" name="Table 12">
            <a:extLst>
              <a:ext uri="{FF2B5EF4-FFF2-40B4-BE49-F238E27FC236}">
                <a16:creationId xmlns:a16="http://schemas.microsoft.com/office/drawing/2014/main" id="{79B97354-11B1-DF56-9896-43457EBE39F9}"/>
              </a:ext>
            </a:extLst>
          </p:cNvPr>
          <p:cNvGraphicFramePr>
            <a:graphicFrameLocks noGrp="1"/>
          </p:cNvGraphicFramePr>
          <p:nvPr/>
        </p:nvGraphicFramePr>
        <p:xfrm>
          <a:off x="3313749"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t>X</a:t>
                      </a:r>
                    </a:p>
                  </a:txBody>
                  <a:tcPr/>
                </a:tc>
                <a:tc>
                  <a:txBody>
                    <a:bodyPr/>
                    <a:lstStyle/>
                    <a:p>
                      <a:r>
                        <a:rPr lang="en-US" dirty="0"/>
                        <a:t>5</a:t>
                      </a:r>
                    </a:p>
                  </a:txBody>
                  <a:tcPr/>
                </a:tc>
                <a:tc>
                  <a:txBody>
                    <a:bodyPr/>
                    <a:lstStyle/>
                    <a:p>
                      <a:r>
                        <a:rPr lang="en-US" dirty="0"/>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4" name="Table 13">
            <a:extLst>
              <a:ext uri="{FF2B5EF4-FFF2-40B4-BE49-F238E27FC236}">
                <a16:creationId xmlns:a16="http://schemas.microsoft.com/office/drawing/2014/main" id="{9233D422-898A-AEC9-EA80-3BD405D68AC1}"/>
              </a:ext>
            </a:extLst>
          </p:cNvPr>
          <p:cNvGraphicFramePr>
            <a:graphicFrameLocks noGrp="1"/>
          </p:cNvGraphicFramePr>
          <p:nvPr/>
        </p:nvGraphicFramePr>
        <p:xfrm>
          <a:off x="5326856" y="4764247"/>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rgbClr val="FF0000"/>
                          </a:solidFill>
                        </a:rPr>
                        <a:t>X</a:t>
                      </a:r>
                    </a:p>
                  </a:txBody>
                  <a:tcPr/>
                </a:tc>
                <a:tc>
                  <a:txBody>
                    <a:bodyPr/>
                    <a:lstStyle/>
                    <a:p>
                      <a:r>
                        <a:rPr lang="en-US" dirty="0">
                          <a:solidFill>
                            <a:srgbClr val="FF0000"/>
                          </a:solidFill>
                        </a:rPr>
                        <a:t>7</a:t>
                      </a:r>
                    </a:p>
                  </a:txBody>
                  <a:tcPr/>
                </a:tc>
                <a:tc>
                  <a:txBody>
                    <a:bodyPr/>
                    <a:lstStyle/>
                    <a:p>
                      <a:r>
                        <a:rPr lang="en-US" dirty="0">
                          <a:solidFill>
                            <a:srgbClr val="FF0000"/>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graphicFrame>
        <p:nvGraphicFramePr>
          <p:cNvPr id="15" name="Table 14">
            <a:extLst>
              <a:ext uri="{FF2B5EF4-FFF2-40B4-BE49-F238E27FC236}">
                <a16:creationId xmlns:a16="http://schemas.microsoft.com/office/drawing/2014/main" id="{64A3DAC9-E499-A815-A8BA-E30CB07604EF}"/>
              </a:ext>
            </a:extLst>
          </p:cNvPr>
          <p:cNvGraphicFramePr>
            <a:graphicFrameLocks noGrp="1"/>
          </p:cNvGraphicFramePr>
          <p:nvPr/>
        </p:nvGraphicFramePr>
        <p:xfrm>
          <a:off x="7297920" y="4772250"/>
          <a:ext cx="1900509" cy="1432560"/>
        </p:xfrm>
        <a:graphic>
          <a:graphicData uri="http://schemas.openxmlformats.org/drawingml/2006/table">
            <a:tbl>
              <a:tblPr firstRow="1" bandRow="1">
                <a:tableStyleId>{5C22544A-7EE6-4342-B048-85BDC9FD1C3A}</a:tableStyleId>
              </a:tblPr>
              <a:tblGrid>
                <a:gridCol w="567120">
                  <a:extLst>
                    <a:ext uri="{9D8B030D-6E8A-4147-A177-3AD203B41FA5}">
                      <a16:colId xmlns:a16="http://schemas.microsoft.com/office/drawing/2014/main" val="3425046428"/>
                    </a:ext>
                  </a:extLst>
                </a:gridCol>
                <a:gridCol w="611460">
                  <a:extLst>
                    <a:ext uri="{9D8B030D-6E8A-4147-A177-3AD203B41FA5}">
                      <a16:colId xmlns:a16="http://schemas.microsoft.com/office/drawing/2014/main" val="316159510"/>
                    </a:ext>
                  </a:extLst>
                </a:gridCol>
                <a:gridCol w="721929">
                  <a:extLst>
                    <a:ext uri="{9D8B030D-6E8A-4147-A177-3AD203B41FA5}">
                      <a16:colId xmlns:a16="http://schemas.microsoft.com/office/drawing/2014/main" val="3653721761"/>
                    </a:ext>
                  </a:extLst>
                </a:gridCol>
              </a:tblGrid>
              <a:tr h="291946">
                <a:tc>
                  <a:txBody>
                    <a:bodyPr/>
                    <a:lstStyle/>
                    <a:p>
                      <a:r>
                        <a:rPr lang="en-US" sz="1600" dirty="0" err="1"/>
                        <a:t>Dest</a:t>
                      </a:r>
                      <a:endParaRPr lang="en-US" sz="1600" dirty="0"/>
                    </a:p>
                  </a:txBody>
                  <a:tcPr/>
                </a:tc>
                <a:tc>
                  <a:txBody>
                    <a:bodyPr/>
                    <a:lstStyle/>
                    <a:p>
                      <a:r>
                        <a:rPr lang="en-US" sz="1600" dirty="0"/>
                        <a:t>Cost</a:t>
                      </a:r>
                    </a:p>
                  </a:txBody>
                  <a:tcPr/>
                </a:tc>
                <a:tc>
                  <a:txBody>
                    <a:bodyPr/>
                    <a:lstStyle/>
                    <a:p>
                      <a:r>
                        <a:rPr lang="en-US" sz="1600" dirty="0"/>
                        <a:t>Hop</a:t>
                      </a:r>
                    </a:p>
                  </a:txBody>
                  <a:tcPr/>
                </a:tc>
                <a:extLst>
                  <a:ext uri="{0D108BD9-81ED-4DB2-BD59-A6C34878D82A}">
                    <a16:rowId xmlns:a16="http://schemas.microsoft.com/office/drawing/2014/main" val="3802189636"/>
                  </a:ext>
                </a:extLst>
              </a:tr>
              <a:tr h="0">
                <a:tc>
                  <a:txBody>
                    <a:bodyPr/>
                    <a:lstStyle/>
                    <a:p>
                      <a:r>
                        <a:rPr lang="en-US" dirty="0">
                          <a:solidFill>
                            <a:schemeClr val="tx1"/>
                          </a:solidFill>
                        </a:rPr>
                        <a:t>X</a:t>
                      </a:r>
                    </a:p>
                  </a:txBody>
                  <a:tcPr/>
                </a:tc>
                <a:tc>
                  <a:txBody>
                    <a:bodyPr/>
                    <a:lstStyle/>
                    <a:p>
                      <a:r>
                        <a:rPr lang="en-US" dirty="0">
                          <a:solidFill>
                            <a:schemeClr val="tx1"/>
                          </a:solidFill>
                        </a:rPr>
                        <a:t>7</a:t>
                      </a:r>
                    </a:p>
                  </a:txBody>
                  <a:tcPr/>
                </a:tc>
                <a:tc>
                  <a:txBody>
                    <a:bodyPr/>
                    <a:lstStyle/>
                    <a:p>
                      <a:r>
                        <a:rPr lang="en-US" dirty="0">
                          <a:solidFill>
                            <a:schemeClr val="tx1"/>
                          </a:solidFill>
                        </a:rPr>
                        <a:t>Y</a:t>
                      </a:r>
                    </a:p>
                  </a:txBody>
                  <a:tcPr/>
                </a:tc>
                <a:extLst>
                  <a:ext uri="{0D108BD9-81ED-4DB2-BD59-A6C34878D82A}">
                    <a16:rowId xmlns:a16="http://schemas.microsoft.com/office/drawing/2014/main" val="4091326194"/>
                  </a:ext>
                </a:extLst>
              </a:tr>
              <a:tr h="291946">
                <a:tc>
                  <a:txBody>
                    <a:bodyPr/>
                    <a:lstStyle/>
                    <a:p>
                      <a:r>
                        <a:rPr lang="en-US" dirty="0">
                          <a:solidFill>
                            <a:schemeClr val="tx1"/>
                          </a:solidFill>
                        </a:rPr>
                        <a:t>Y</a:t>
                      </a:r>
                    </a:p>
                  </a:txBody>
                  <a:tcPr/>
                </a:tc>
                <a:tc>
                  <a:txBody>
                    <a:bodyPr/>
                    <a:lstStyle/>
                    <a:p>
                      <a:r>
                        <a:rPr lang="en-US" dirty="0">
                          <a:solidFill>
                            <a:schemeClr val="tx1"/>
                          </a:solidFill>
                        </a:rPr>
                        <a:t>1</a:t>
                      </a:r>
                    </a:p>
                  </a:txBody>
                  <a:tcPr/>
                </a:tc>
                <a:tc>
                  <a:txBody>
                    <a:bodyPr/>
                    <a:lstStyle/>
                    <a:p>
                      <a:r>
                        <a:rPr lang="en-US" dirty="0">
                          <a:solidFill>
                            <a:schemeClr val="tx1"/>
                          </a:solidFill>
                        </a:rPr>
                        <a:t>Y</a:t>
                      </a:r>
                    </a:p>
                  </a:txBody>
                  <a:tcPr/>
                </a:tc>
                <a:extLst>
                  <a:ext uri="{0D108BD9-81ED-4DB2-BD59-A6C34878D82A}">
                    <a16:rowId xmlns:a16="http://schemas.microsoft.com/office/drawing/2014/main" val="137295334"/>
                  </a:ext>
                </a:extLst>
              </a:tr>
              <a:tr h="291946">
                <a:tc>
                  <a:txBody>
                    <a:bodyPr/>
                    <a:lstStyle/>
                    <a:p>
                      <a:r>
                        <a:rPr lang="en-US" dirty="0">
                          <a:solidFill>
                            <a:schemeClr val="tx1"/>
                          </a:solidFill>
                        </a:rPr>
                        <a:t>Z</a:t>
                      </a:r>
                    </a:p>
                  </a:txBody>
                  <a:tcPr/>
                </a:tc>
                <a:tc>
                  <a:txBody>
                    <a:bodyPr/>
                    <a:lstStyle/>
                    <a:p>
                      <a:r>
                        <a:rPr lang="en-US" dirty="0">
                          <a:solidFill>
                            <a:schemeClr val="tx1"/>
                          </a:solidFill>
                        </a:rPr>
                        <a:t>0</a:t>
                      </a:r>
                    </a:p>
                  </a:txBody>
                  <a:tcPr/>
                </a:tc>
                <a:tc>
                  <a:txBody>
                    <a:bodyPr/>
                    <a:lstStyle/>
                    <a:p>
                      <a:r>
                        <a:rPr lang="en-US" dirty="0">
                          <a:solidFill>
                            <a:schemeClr val="tx1"/>
                          </a:solidFill>
                        </a:rPr>
                        <a:t>Z</a:t>
                      </a:r>
                    </a:p>
                  </a:txBody>
                  <a:tcPr/>
                </a:tc>
                <a:extLst>
                  <a:ext uri="{0D108BD9-81ED-4DB2-BD59-A6C34878D82A}">
                    <a16:rowId xmlns:a16="http://schemas.microsoft.com/office/drawing/2014/main" val="1535458386"/>
                  </a:ext>
                </a:extLst>
              </a:tr>
            </a:tbl>
          </a:graphicData>
        </a:graphic>
      </p:graphicFrame>
      <p:sp>
        <p:nvSpPr>
          <p:cNvPr id="16" name="Rectangle 15">
            <a:extLst>
              <a:ext uri="{FF2B5EF4-FFF2-40B4-BE49-F238E27FC236}">
                <a16:creationId xmlns:a16="http://schemas.microsoft.com/office/drawing/2014/main" id="{CA5D4659-7CE0-A626-3AEF-A0E3136ACC31}"/>
              </a:ext>
            </a:extLst>
          </p:cNvPr>
          <p:cNvSpPr/>
          <p:nvPr/>
        </p:nvSpPr>
        <p:spPr>
          <a:xfrm>
            <a:off x="1300642" y="3418114"/>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E0F3507-274A-E44A-867A-DD673430092E}"/>
              </a:ext>
            </a:extLst>
          </p:cNvPr>
          <p:cNvSpPr/>
          <p:nvPr/>
        </p:nvSpPr>
        <p:spPr>
          <a:xfrm>
            <a:off x="1290131" y="5087982"/>
            <a:ext cx="1921530" cy="346165"/>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FA77EA7-71D2-D6BB-29F8-079392CAD221}"/>
              </a:ext>
            </a:extLst>
          </p:cNvPr>
          <p:cNvSpPr txBox="1"/>
          <p:nvPr/>
        </p:nvSpPr>
        <p:spPr>
          <a:xfrm>
            <a:off x="1942905" y="6266336"/>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T1</a:t>
            </a:r>
          </a:p>
        </p:txBody>
      </p:sp>
      <p:sp>
        <p:nvSpPr>
          <p:cNvPr id="19" name="TextBox 18">
            <a:extLst>
              <a:ext uri="{FF2B5EF4-FFF2-40B4-BE49-F238E27FC236}">
                <a16:creationId xmlns:a16="http://schemas.microsoft.com/office/drawing/2014/main" id="{5047B564-4CF8-F4CD-A41A-E4FA32C3D463}"/>
              </a:ext>
            </a:extLst>
          </p:cNvPr>
          <p:cNvSpPr txBox="1"/>
          <p:nvPr/>
        </p:nvSpPr>
        <p:spPr>
          <a:xfrm>
            <a:off x="2652991" y="6488668"/>
            <a:ext cx="13215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Cost change</a:t>
            </a:r>
          </a:p>
        </p:txBody>
      </p:sp>
      <p:cxnSp>
        <p:nvCxnSpPr>
          <p:cNvPr id="21" name="Straight Arrow Connector 20">
            <a:extLst>
              <a:ext uri="{FF2B5EF4-FFF2-40B4-BE49-F238E27FC236}">
                <a16:creationId xmlns:a16="http://schemas.microsoft.com/office/drawing/2014/main" id="{8F9E37B6-1643-BFBB-BEB0-CCB65B7622B7}"/>
              </a:ext>
            </a:extLst>
          </p:cNvPr>
          <p:cNvCxnSpPr/>
          <p:nvPr/>
        </p:nvCxnSpPr>
        <p:spPr>
          <a:xfrm flipV="1">
            <a:off x="3243944" y="6216521"/>
            <a:ext cx="0" cy="369332"/>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8327BD1-952A-52E6-5517-10947B725C22}"/>
              </a:ext>
            </a:extLst>
          </p:cNvPr>
          <p:cNvSpPr txBox="1"/>
          <p:nvPr/>
        </p:nvSpPr>
        <p:spPr>
          <a:xfrm>
            <a:off x="3974507"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T2</a:t>
            </a:r>
          </a:p>
        </p:txBody>
      </p:sp>
      <p:cxnSp>
        <p:nvCxnSpPr>
          <p:cNvPr id="23" name="Straight Arrow Connector 22">
            <a:extLst>
              <a:ext uri="{FF2B5EF4-FFF2-40B4-BE49-F238E27FC236}">
                <a16:creationId xmlns:a16="http://schemas.microsoft.com/office/drawing/2014/main" id="{2F85666D-C0A1-DFFA-28A0-FE6A59871C52}"/>
              </a:ext>
            </a:extLst>
          </p:cNvPr>
          <p:cNvCxnSpPr>
            <a:cxnSpLocks/>
          </p:cNvCxnSpPr>
          <p:nvPr/>
        </p:nvCxnSpPr>
        <p:spPr>
          <a:xfrm>
            <a:off x="4942116" y="3613666"/>
            <a:ext cx="468084"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2485B66-3F09-BC70-C820-5DEF35C27F30}"/>
              </a:ext>
            </a:extLst>
          </p:cNvPr>
          <p:cNvSpPr txBox="1"/>
          <p:nvPr/>
        </p:nvSpPr>
        <p:spPr>
          <a:xfrm>
            <a:off x="604914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T3</a:t>
            </a:r>
          </a:p>
        </p:txBody>
      </p:sp>
      <p:sp>
        <p:nvSpPr>
          <p:cNvPr id="26" name="TextBox 25">
            <a:extLst>
              <a:ext uri="{FF2B5EF4-FFF2-40B4-BE49-F238E27FC236}">
                <a16:creationId xmlns:a16="http://schemas.microsoft.com/office/drawing/2014/main" id="{180B3FF3-BF91-D739-BDBE-739F75A7387C}"/>
              </a:ext>
            </a:extLst>
          </p:cNvPr>
          <p:cNvSpPr txBox="1"/>
          <p:nvPr/>
        </p:nvSpPr>
        <p:spPr>
          <a:xfrm>
            <a:off x="7960591" y="6260451"/>
            <a:ext cx="41389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T4</a:t>
            </a:r>
          </a:p>
        </p:txBody>
      </p:sp>
      <p:cxnSp>
        <p:nvCxnSpPr>
          <p:cNvPr id="27" name="Straight Arrow Connector 26">
            <a:extLst>
              <a:ext uri="{FF2B5EF4-FFF2-40B4-BE49-F238E27FC236}">
                <a16:creationId xmlns:a16="http://schemas.microsoft.com/office/drawing/2014/main" id="{8E2309FC-5CAC-5D04-E80F-28A9CB34FDF5}"/>
              </a:ext>
            </a:extLst>
          </p:cNvPr>
          <p:cNvCxnSpPr>
            <a:cxnSpLocks/>
          </p:cNvCxnSpPr>
          <p:nvPr/>
        </p:nvCxnSpPr>
        <p:spPr>
          <a:xfrm flipV="1">
            <a:off x="7038567" y="3613666"/>
            <a:ext cx="301396" cy="1608966"/>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D1080F-DEA2-6A67-23B6-A1ECB959CABD}"/>
              </a:ext>
            </a:extLst>
          </p:cNvPr>
          <p:cNvSpPr txBox="1"/>
          <p:nvPr/>
        </p:nvSpPr>
        <p:spPr>
          <a:xfrm>
            <a:off x="0" y="650629"/>
            <a:ext cx="3894656"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Bellman-Ford algo.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considers two routes from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saved advertisements.</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&lt;X, 60, X&gt; -- direct link</a:t>
            </a:r>
          </a:p>
          <a:p>
            <a:pPr marL="400050" marR="0" lvl="0" indent="-400050" algn="l" defTabSz="457200" rtl="0" eaLnBrk="1" fontAlgn="auto" latinLnBrk="0" hangingPunct="1">
              <a:lnSpc>
                <a:spcPct val="100000"/>
              </a:lnSpc>
              <a:spcBef>
                <a:spcPts val="0"/>
              </a:spcBef>
              <a:spcAft>
                <a:spcPts val="0"/>
              </a:spcAft>
              <a:buClrTx/>
              <a:buSzTx/>
              <a:buFontTx/>
              <a:buAutoNum type="romanLcParenBoth"/>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 &lt;X, ♾, Z&gt; +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d</a:t>
            </a:r>
            <a:r>
              <a:rPr kumimoji="0" lang="en-US" sz="1800" b="0" i="0" u="none" strike="noStrike" kern="1200" cap="none" spc="0" normalizeH="0" baseline="-25000" noProof="0" dirty="0" err="1">
                <a:ln>
                  <a:noFill/>
                </a:ln>
                <a:solidFill>
                  <a:srgbClr val="FF0000"/>
                </a:solidFill>
                <a:effectLst/>
                <a:uLnTx/>
                <a:uFillTx/>
                <a:latin typeface="Calibri" panose="020F0502020204030204"/>
                <a:ea typeface="+mn-ea"/>
                <a:cs typeface="+mn-cs"/>
              </a:rPr>
              <a:t>Z</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(X) – Cost 6 link via Z</a:t>
            </a:r>
          </a:p>
        </p:txBody>
      </p:sp>
      <p:cxnSp>
        <p:nvCxnSpPr>
          <p:cNvPr id="31" name="Curved Connector 30">
            <a:extLst>
              <a:ext uri="{FF2B5EF4-FFF2-40B4-BE49-F238E27FC236}">
                <a16:creationId xmlns:a16="http://schemas.microsoft.com/office/drawing/2014/main" id="{83039F6E-ABFD-176C-2EBD-5581CDA3B691}"/>
              </a:ext>
            </a:extLst>
          </p:cNvPr>
          <p:cNvCxnSpPr>
            <a:cxnSpLocks/>
          </p:cNvCxnSpPr>
          <p:nvPr/>
        </p:nvCxnSpPr>
        <p:spPr>
          <a:xfrm rot="16200000" flipH="1">
            <a:off x="2335650" y="2240046"/>
            <a:ext cx="1124393" cy="831806"/>
          </a:xfrm>
          <a:prstGeom prst="curvedConnector3">
            <a:avLst>
              <a:gd name="adj1" fmla="val 50000"/>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1B7E54-71B8-AE8B-83D5-89805ACC86F6}"/>
              </a:ext>
            </a:extLst>
          </p:cNvPr>
          <p:cNvSpPr txBox="1"/>
          <p:nvPr/>
        </p:nvSpPr>
        <p:spPr>
          <a:xfrm>
            <a:off x="3384717" y="1375406"/>
            <a:ext cx="418704"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24" name="TextBox 23">
            <a:extLst>
              <a:ext uri="{FF2B5EF4-FFF2-40B4-BE49-F238E27FC236}">
                <a16:creationId xmlns:a16="http://schemas.microsoft.com/office/drawing/2014/main" id="{D9BF2189-AF72-92DF-02E1-87EA47CE42FC}"/>
              </a:ext>
            </a:extLst>
          </p:cNvPr>
          <p:cNvSpPr txBox="1"/>
          <p:nvPr/>
        </p:nvSpPr>
        <p:spPr>
          <a:xfrm>
            <a:off x="5522" y="2090044"/>
            <a:ext cx="2912400"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Case: Split horizon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with poisoned reverse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2339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B272AB-71C4-AC47-A5AF-5030CA8B1564}"/>
              </a:ext>
            </a:extLst>
          </p:cNvPr>
          <p:cNvSpPr txBox="1">
            <a:spLocks noChangeArrowheads="1"/>
          </p:cNvSpPr>
          <p:nvPr/>
        </p:nvSpPr>
        <p:spPr>
          <a:xfrm>
            <a:off x="533400" y="15240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Distance vector: Poisoned reverse</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xtBox 1">
            <a:extLst>
              <a:ext uri="{FF2B5EF4-FFF2-40B4-BE49-F238E27FC236}">
                <a16:creationId xmlns:a16="http://schemas.microsoft.com/office/drawing/2014/main" id="{A2631A55-EF3C-A14F-814D-0FF0B2433268}"/>
              </a:ext>
            </a:extLst>
          </p:cNvPr>
          <p:cNvSpPr txBox="1"/>
          <p:nvPr/>
        </p:nvSpPr>
        <p:spPr>
          <a:xfrm>
            <a:off x="0" y="2438400"/>
            <a:ext cx="9144000" cy="461665"/>
          </a:xfrm>
          <a:prstGeom prst="rect">
            <a:avLst/>
          </a:prstGeom>
          <a:solidFill>
            <a:schemeClr val="accent5">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Does poison reverse solve the general count-to-infinity problem?</a:t>
            </a:r>
          </a:p>
        </p:txBody>
      </p:sp>
      <p:sp>
        <p:nvSpPr>
          <p:cNvPr id="5" name="TextBox 4">
            <a:extLst>
              <a:ext uri="{FF2B5EF4-FFF2-40B4-BE49-F238E27FC236}">
                <a16:creationId xmlns:a16="http://schemas.microsoft.com/office/drawing/2014/main" id="{2D2F0586-8A8B-3E4A-B8CE-470F31C0962A}"/>
              </a:ext>
            </a:extLst>
          </p:cNvPr>
          <p:cNvSpPr txBox="1"/>
          <p:nvPr/>
        </p:nvSpPr>
        <p:spPr>
          <a:xfrm>
            <a:off x="533400" y="3254672"/>
            <a:ext cx="8305800" cy="1569660"/>
          </a:xfrm>
          <a:prstGeom prst="rect">
            <a:avLst/>
          </a:prstGeom>
          <a:solidFill>
            <a:schemeClr val="accent5">
              <a:lumMod val="75000"/>
            </a:schemeClr>
          </a:solidFill>
        </p:spPr>
        <p:txBody>
          <a:bodyPr wrap="square" rtlCol="0">
            <a:spAutoFit/>
          </a:bodyPr>
          <a:lstStyle>
            <a:defPPr>
              <a:defRPr lang="en-US"/>
            </a:defPPr>
            <a:lvl1pPr algn="ctr">
              <a:defRPr sz="240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It does not.  It may be possible that loops involving three or more nodes (rather than simply two immediately neighboring nodes, as we shown in last example) will not be detected by the poison reverse technique.</a:t>
            </a:r>
          </a:p>
        </p:txBody>
      </p:sp>
    </p:spTree>
    <p:extLst>
      <p:ext uri="{BB962C8B-B14F-4D97-AF65-F5344CB8AC3E}">
        <p14:creationId xmlns:p14="http://schemas.microsoft.com/office/powerpoint/2010/main" val="372831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243926E3-D6B5-7C4E-BA62-598F344E15B1}"/>
              </a:ext>
            </a:extLst>
          </p:cNvPr>
          <p:cNvSpPr>
            <a:spLocks noGrp="1" noChangeArrowheads="1"/>
          </p:cNvSpPr>
          <p:nvPr>
            <p:ph type="title"/>
          </p:nvPr>
        </p:nvSpPr>
        <p:spPr>
          <a:xfrm>
            <a:off x="611188" y="171450"/>
            <a:ext cx="8281987" cy="646113"/>
          </a:xfrm>
        </p:spPr>
        <p:txBody>
          <a:bodyPr>
            <a:normAutofit fontScale="90000"/>
          </a:bodyPr>
          <a:lstStyle/>
          <a:p>
            <a:pPr eaLnBrk="1" hangingPunct="1"/>
            <a:r>
              <a:rPr lang="en-US" altLang="en-US" sz="3600" dirty="0"/>
              <a:t>DV Implementation: Routing Information Protocol (RIP)</a:t>
            </a:r>
            <a:endParaRPr lang="en-AU" altLang="en-US" sz="3600" dirty="0"/>
          </a:p>
        </p:txBody>
      </p:sp>
      <p:sp>
        <p:nvSpPr>
          <p:cNvPr id="115715" name="Rectangle 3">
            <a:extLst>
              <a:ext uri="{FF2B5EF4-FFF2-40B4-BE49-F238E27FC236}">
                <a16:creationId xmlns:a16="http://schemas.microsoft.com/office/drawing/2014/main" id="{31B6464C-354D-B448-A42E-86BC92D56689}"/>
              </a:ext>
            </a:extLst>
          </p:cNvPr>
          <p:cNvSpPr>
            <a:spLocks noGrp="1" noChangeArrowheads="1"/>
          </p:cNvSpPr>
          <p:nvPr>
            <p:ph type="body" idx="1"/>
          </p:nvPr>
        </p:nvSpPr>
        <p:spPr/>
        <p:txBody>
          <a:bodyPr/>
          <a:lstStyle/>
          <a:p>
            <a:pPr lvl="1">
              <a:buSzPct val="100000"/>
              <a:buFontTx/>
              <a:buChar char="•"/>
            </a:pPr>
            <a:endParaRPr lang="en-US" altLang="en-US"/>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endParaRPr lang="en-US" altLang="en-US" sz="2000"/>
          </a:p>
          <a:p>
            <a:pPr lvl="1" eaLnBrk="1" hangingPunct="1">
              <a:lnSpc>
                <a:spcPct val="90000"/>
              </a:lnSpc>
              <a:buFont typeface="Wingdings" pitchFamily="2" charset="2"/>
              <a:buNone/>
            </a:pPr>
            <a:r>
              <a:rPr lang="en-US" altLang="en-US" sz="2000"/>
              <a:t>Example Network</a:t>
            </a:r>
          </a:p>
          <a:p>
            <a:pPr lvl="1" eaLnBrk="1" hangingPunct="1">
              <a:lnSpc>
                <a:spcPct val="90000"/>
              </a:lnSpc>
              <a:buFont typeface="Wingdings" pitchFamily="2" charset="2"/>
              <a:buNone/>
            </a:pPr>
            <a:r>
              <a:rPr lang="en-US" altLang="en-US" sz="2000"/>
              <a:t>running RIP				RIPv2 Packet Format</a:t>
            </a:r>
          </a:p>
        </p:txBody>
      </p:sp>
      <p:pic>
        <p:nvPicPr>
          <p:cNvPr id="115716" name="Picture 5" descr="f03-30-9780123850591 copy">
            <a:extLst>
              <a:ext uri="{FF2B5EF4-FFF2-40B4-BE49-F238E27FC236}">
                <a16:creationId xmlns:a16="http://schemas.microsoft.com/office/drawing/2014/main" id="{B460B2B8-7256-794B-8180-1829CC8EC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773238"/>
            <a:ext cx="2879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f03-31-9780123850591 copy">
            <a:extLst>
              <a:ext uri="{FF2B5EF4-FFF2-40B4-BE49-F238E27FC236}">
                <a16:creationId xmlns:a16="http://schemas.microsoft.com/office/drawing/2014/main" id="{F2E8644A-592E-6446-A00A-90BC15077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0353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1364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2EE66-7218-8008-2214-0EBB66BDBE6D}"/>
              </a:ext>
            </a:extLst>
          </p:cNvPr>
          <p:cNvSpPr txBox="1">
            <a:spLocks noChangeArrowheads="1"/>
          </p:cNvSpPr>
          <p:nvPr/>
        </p:nvSpPr>
        <p:spPr>
          <a:xfrm>
            <a:off x="0" y="0"/>
            <a:ext cx="7772400" cy="10080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Limitations of DV routing</a:t>
            </a:r>
            <a:endPar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 name="Picture 4" descr="A screenshot of a document&#10;&#10;Description automatically generated">
            <a:extLst>
              <a:ext uri="{FF2B5EF4-FFF2-40B4-BE49-F238E27FC236}">
                <a16:creationId xmlns:a16="http://schemas.microsoft.com/office/drawing/2014/main" id="{805FDD74-544D-D2B1-D9FD-209DC766CD00}"/>
              </a:ext>
            </a:extLst>
          </p:cNvPr>
          <p:cNvPicPr>
            <a:picLocks noChangeAspect="1"/>
          </p:cNvPicPr>
          <p:nvPr/>
        </p:nvPicPr>
        <p:blipFill>
          <a:blip r:embed="rId3"/>
          <a:stretch>
            <a:fillRect/>
          </a:stretch>
        </p:blipFill>
        <p:spPr>
          <a:xfrm>
            <a:off x="1364566" y="577766"/>
            <a:ext cx="5874434" cy="6280233"/>
          </a:xfrm>
          <a:prstGeom prst="rect">
            <a:avLst/>
          </a:prstGeom>
        </p:spPr>
      </p:pic>
    </p:spTree>
    <p:extLst>
      <p:ext uri="{BB962C8B-B14F-4D97-AF65-F5344CB8AC3E}">
        <p14:creationId xmlns:p14="http://schemas.microsoft.com/office/powerpoint/2010/main" val="1122517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Grp="1" noChangeArrowheads="1"/>
          </p:cNvSpPr>
          <p:nvPr>
            <p:ph type="title" idx="4294967295"/>
          </p:nvPr>
        </p:nvSpPr>
        <p:spPr>
          <a:xfrm>
            <a:off x="523898" y="191862"/>
            <a:ext cx="7772400" cy="903287"/>
          </a:xfrm>
        </p:spPr>
        <p:txBody>
          <a:bodyPr/>
          <a:lstStyle/>
          <a:p>
            <a:pPr eaLnBrk="1" hangingPunct="1"/>
            <a:r>
              <a:rPr lang="en-US" altLang="en-US" sz="4000">
                <a:ea typeface="ＭＳ Ｐゴシック" charset="-128"/>
              </a:rPr>
              <a:t>Throughput: Internet scenario</a:t>
            </a:r>
          </a:p>
        </p:txBody>
      </p:sp>
      <p:sp>
        <p:nvSpPr>
          <p:cNvPr id="115762" name="Rectangle 523"/>
          <p:cNvSpPr>
            <a:spLocks noGrp="1" noChangeArrowheads="1"/>
          </p:cNvSpPr>
          <p:nvPr>
            <p:ph type="body" idx="4294967295"/>
          </p:nvPr>
        </p:nvSpPr>
        <p:spPr>
          <a:xfrm>
            <a:off x="269142" y="1982435"/>
            <a:ext cx="4206621" cy="4114800"/>
          </a:xfrm>
        </p:spPr>
        <p:txBody>
          <a:bodyPr/>
          <a:lstStyle/>
          <a:p>
            <a:pPr eaLnBrk="1" hangingPunct="1"/>
            <a:r>
              <a:rPr lang="en-US" altLang="en-US" dirty="0">
                <a:ea typeface="ＭＳ Ｐゴシック" charset="-128"/>
              </a:rPr>
              <a:t>per-connection end-end throughput: </a:t>
            </a:r>
            <a:r>
              <a:rPr lang="en-US" altLang="en-US" i="1" dirty="0">
                <a:ea typeface="ＭＳ Ｐゴシック" charset="-128"/>
              </a:rPr>
              <a:t>min(</a:t>
            </a:r>
            <a:r>
              <a:rPr lang="en-US" altLang="en-US" i="1" dirty="0" err="1">
                <a:ea typeface="ＭＳ Ｐゴシック" charset="-128"/>
              </a:rPr>
              <a:t>R</a:t>
            </a:r>
            <a:r>
              <a:rPr lang="en-US" altLang="en-US" i="1" baseline="-25000" dirty="0" err="1">
                <a:ea typeface="ＭＳ Ｐゴシック" charset="-128"/>
              </a:rPr>
              <a:t>c</a:t>
            </a:r>
            <a:r>
              <a:rPr lang="en-US" altLang="en-US" i="1" dirty="0" err="1">
                <a:ea typeface="ＭＳ Ｐゴシック" charset="-128"/>
              </a:rPr>
              <a:t>,R</a:t>
            </a:r>
            <a:r>
              <a:rPr lang="en-US" altLang="en-US" i="1" baseline="-25000" dirty="0" err="1">
                <a:ea typeface="ＭＳ Ｐゴシック" charset="-128"/>
              </a:rPr>
              <a:t>s</a:t>
            </a:r>
            <a:r>
              <a:rPr lang="en-US" altLang="en-US" i="1" dirty="0" err="1">
                <a:ea typeface="ＭＳ Ｐゴシック" charset="-128"/>
              </a:rPr>
              <a:t>,R</a:t>
            </a:r>
            <a:r>
              <a:rPr lang="en-US" altLang="en-US" i="1" dirty="0">
                <a:ea typeface="ＭＳ Ｐゴシック" charset="-128"/>
              </a:rPr>
              <a:t>/10)</a:t>
            </a:r>
          </a:p>
          <a:p>
            <a:pPr eaLnBrk="1" hangingPunct="1"/>
            <a:endParaRPr lang="en-US" altLang="en-US" i="1" dirty="0">
              <a:ea typeface="ＭＳ Ｐゴシック" charset="-128"/>
            </a:endParaRPr>
          </a:p>
          <a:p>
            <a:pPr eaLnBrk="1" hangingPunct="1"/>
            <a:r>
              <a:rPr lang="en-US" altLang="en-US" dirty="0">
                <a:ea typeface="ＭＳ Ｐゴシック" charset="-128"/>
              </a:rPr>
              <a:t>in practice: </a:t>
            </a:r>
            <a:r>
              <a:rPr lang="en-US" altLang="en-US" i="1" dirty="0" err="1">
                <a:ea typeface="ＭＳ Ｐゴシック" charset="-128"/>
              </a:rPr>
              <a:t>R</a:t>
            </a:r>
            <a:r>
              <a:rPr lang="en-US" altLang="en-US" i="1" baseline="-25000" dirty="0" err="1">
                <a:ea typeface="ＭＳ Ｐゴシック" charset="-128"/>
              </a:rPr>
              <a:t>c</a:t>
            </a:r>
            <a:r>
              <a:rPr lang="en-US" altLang="en-US" dirty="0">
                <a:ea typeface="ＭＳ Ｐゴシック" charset="-128"/>
              </a:rPr>
              <a:t> or </a:t>
            </a:r>
            <a:r>
              <a:rPr lang="en-US" altLang="en-US" i="1" dirty="0" err="1">
                <a:ea typeface="ＭＳ Ｐゴシック" charset="-128"/>
              </a:rPr>
              <a:t>R</a:t>
            </a:r>
            <a:r>
              <a:rPr lang="en-US" altLang="en-US" i="1" baseline="-25000" dirty="0" err="1">
                <a:ea typeface="ＭＳ Ｐゴシック" charset="-128"/>
              </a:rPr>
              <a:t>s</a:t>
            </a:r>
            <a:r>
              <a:rPr lang="en-US" altLang="en-US" dirty="0">
                <a:ea typeface="ＭＳ Ｐゴシック" charset="-128"/>
              </a:rPr>
              <a:t> is often bottleneck</a:t>
            </a:r>
          </a:p>
        </p:txBody>
      </p:sp>
      <p:sp>
        <p:nvSpPr>
          <p:cNvPr id="115716" name="Text Box 44"/>
          <p:cNvSpPr txBox="1">
            <a:spLocks noChangeArrowheads="1"/>
          </p:cNvSpPr>
          <p:nvPr/>
        </p:nvSpPr>
        <p:spPr bwMode="auto">
          <a:xfrm>
            <a:off x="4527550" y="5635625"/>
            <a:ext cx="4464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10 connections (fairly) share backbone bottleneck link </a:t>
            </a:r>
            <a:r>
              <a:rPr lang="en-US" altLang="en-US" sz="2000" i="1"/>
              <a:t>R</a:t>
            </a:r>
            <a:r>
              <a:rPr lang="en-US" altLang="en-US" sz="2000" baseline="-25000"/>
              <a:t> </a:t>
            </a:r>
            <a:r>
              <a:rPr lang="en-US" altLang="en-US" sz="2000"/>
              <a:t>bits/sec</a:t>
            </a:r>
          </a:p>
        </p:txBody>
      </p:sp>
      <p:sp>
        <p:nvSpPr>
          <p:cNvPr id="115717" name="Freeform 296"/>
          <p:cNvSpPr>
            <a:spLocks/>
          </p:cNvSpPr>
          <p:nvPr/>
        </p:nvSpPr>
        <p:spPr bwMode="auto">
          <a:xfrm>
            <a:off x="4883150" y="2720975"/>
            <a:ext cx="3127375" cy="1498600"/>
          </a:xfrm>
          <a:custGeom>
            <a:avLst/>
            <a:gdLst>
              <a:gd name="T0" fmla="*/ 2147483647 w 1877"/>
              <a:gd name="T1" fmla="*/ 2147483647 h 917"/>
              <a:gd name="T2" fmla="*/ 2147483647 w 1877"/>
              <a:gd name="T3" fmla="*/ 2147483647 h 917"/>
              <a:gd name="T4" fmla="*/ 2147483647 w 1877"/>
              <a:gd name="T5" fmla="*/ 2147483647 h 917"/>
              <a:gd name="T6" fmla="*/ 2147483647 w 1877"/>
              <a:gd name="T7" fmla="*/ 2147483647 h 917"/>
              <a:gd name="T8" fmla="*/ 2147483647 w 1877"/>
              <a:gd name="T9" fmla="*/ 2147483647 h 917"/>
              <a:gd name="T10" fmla="*/ 2147483647 w 1877"/>
              <a:gd name="T11" fmla="*/ 2147483647 h 917"/>
              <a:gd name="T12" fmla="*/ 2147483647 w 1877"/>
              <a:gd name="T13" fmla="*/ 2147483647 h 917"/>
              <a:gd name="T14" fmla="*/ 2147483647 w 1877"/>
              <a:gd name="T15" fmla="*/ 2147483647 h 917"/>
              <a:gd name="T16" fmla="*/ 2147483647 w 1877"/>
              <a:gd name="T17" fmla="*/ 2147483647 h 917"/>
              <a:gd name="T18" fmla="*/ 2147483647 w 1877"/>
              <a:gd name="T19" fmla="*/ 2147483647 h 917"/>
              <a:gd name="T20" fmla="*/ 2147483647 w 1877"/>
              <a:gd name="T21" fmla="*/ 2147483647 h 917"/>
              <a:gd name="T22" fmla="*/ 2147483647 w 1877"/>
              <a:gd name="T23" fmla="*/ 2147483647 h 917"/>
              <a:gd name="T24" fmla="*/ 2147483647 w 1877"/>
              <a:gd name="T25" fmla="*/ 2147483647 h 917"/>
              <a:gd name="T26" fmla="*/ 2147483647 w 1877"/>
              <a:gd name="T27" fmla="*/ 2147483647 h 917"/>
              <a:gd name="T28" fmla="*/ 2147483647 w 1877"/>
              <a:gd name="T29" fmla="*/ 2147483647 h 917"/>
              <a:gd name="T30" fmla="*/ 2147483647 w 1877"/>
              <a:gd name="T31" fmla="*/ 2147483647 h 9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77"/>
              <a:gd name="T49" fmla="*/ 0 h 917"/>
              <a:gd name="T50" fmla="*/ 1877 w 1877"/>
              <a:gd name="T51" fmla="*/ 917 h 9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77" h="917">
                <a:moveTo>
                  <a:pt x="889" y="23"/>
                </a:moveTo>
                <a:cubicBezTo>
                  <a:pt x="804" y="39"/>
                  <a:pt x="771" y="98"/>
                  <a:pt x="692" y="109"/>
                </a:cubicBezTo>
                <a:cubicBezTo>
                  <a:pt x="613" y="120"/>
                  <a:pt x="511" y="81"/>
                  <a:pt x="415" y="91"/>
                </a:cubicBezTo>
                <a:cubicBezTo>
                  <a:pt x="319" y="101"/>
                  <a:pt x="174" y="126"/>
                  <a:pt x="112" y="170"/>
                </a:cubicBezTo>
                <a:cubicBezTo>
                  <a:pt x="51" y="214"/>
                  <a:pt x="66" y="294"/>
                  <a:pt x="50" y="353"/>
                </a:cubicBezTo>
                <a:cubicBezTo>
                  <a:pt x="34" y="412"/>
                  <a:pt x="0" y="479"/>
                  <a:pt x="14" y="528"/>
                </a:cubicBezTo>
                <a:cubicBezTo>
                  <a:pt x="29" y="577"/>
                  <a:pt x="57" y="608"/>
                  <a:pt x="139" y="650"/>
                </a:cubicBezTo>
                <a:cubicBezTo>
                  <a:pt x="221" y="692"/>
                  <a:pt x="372" y="742"/>
                  <a:pt x="505" y="781"/>
                </a:cubicBezTo>
                <a:cubicBezTo>
                  <a:pt x="638" y="820"/>
                  <a:pt x="789" y="866"/>
                  <a:pt x="933" y="886"/>
                </a:cubicBezTo>
                <a:cubicBezTo>
                  <a:pt x="1077" y="906"/>
                  <a:pt x="1246" y="917"/>
                  <a:pt x="1370" y="901"/>
                </a:cubicBezTo>
                <a:cubicBezTo>
                  <a:pt x="1494" y="885"/>
                  <a:pt x="1594" y="839"/>
                  <a:pt x="1676" y="793"/>
                </a:cubicBezTo>
                <a:cubicBezTo>
                  <a:pt x="1758" y="747"/>
                  <a:pt x="1843" y="720"/>
                  <a:pt x="1860" y="624"/>
                </a:cubicBezTo>
                <a:cubicBezTo>
                  <a:pt x="1877" y="528"/>
                  <a:pt x="1835" y="306"/>
                  <a:pt x="1776" y="219"/>
                </a:cubicBezTo>
                <a:cubicBezTo>
                  <a:pt x="1717" y="132"/>
                  <a:pt x="1599" y="134"/>
                  <a:pt x="1503" y="100"/>
                </a:cubicBezTo>
                <a:cubicBezTo>
                  <a:pt x="1407" y="66"/>
                  <a:pt x="1302" y="26"/>
                  <a:pt x="1200" y="13"/>
                </a:cubicBezTo>
                <a:cubicBezTo>
                  <a:pt x="1098" y="0"/>
                  <a:pt x="974" y="7"/>
                  <a:pt x="889" y="23"/>
                </a:cubicBez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18" name="Text Box 35"/>
          <p:cNvSpPr txBox="1">
            <a:spLocks noChangeArrowheads="1"/>
          </p:cNvSpPr>
          <p:nvPr/>
        </p:nvSpPr>
        <p:spPr bwMode="auto">
          <a:xfrm>
            <a:off x="4746625" y="2344738"/>
            <a:ext cx="676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s</a:t>
            </a:r>
            <a:endParaRPr lang="en-US" altLang="en-US" sz="2000"/>
          </a:p>
        </p:txBody>
      </p:sp>
      <p:sp>
        <p:nvSpPr>
          <p:cNvPr id="257064" name="Oval 40"/>
          <p:cNvSpPr>
            <a:spLocks noChangeArrowheads="1"/>
          </p:cNvSpPr>
          <p:nvPr/>
        </p:nvSpPr>
        <p:spPr bwMode="auto">
          <a:xfrm rot="5400000">
            <a:off x="6611144" y="3772694"/>
            <a:ext cx="50800" cy="525462"/>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065" name="Rectangle 41"/>
          <p:cNvSpPr>
            <a:spLocks noChangeArrowheads="1"/>
          </p:cNvSpPr>
          <p:nvPr/>
        </p:nvSpPr>
        <p:spPr bwMode="auto">
          <a:xfrm rot="5400000">
            <a:off x="6144419" y="3278982"/>
            <a:ext cx="984250" cy="525462"/>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21" name="Oval 42"/>
          <p:cNvSpPr>
            <a:spLocks noChangeArrowheads="1"/>
          </p:cNvSpPr>
          <p:nvPr/>
        </p:nvSpPr>
        <p:spPr bwMode="auto">
          <a:xfrm rot="5400000">
            <a:off x="6615113" y="2794000"/>
            <a:ext cx="52387" cy="525463"/>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067" name="Rectangle 43"/>
          <p:cNvSpPr>
            <a:spLocks noChangeArrowheads="1"/>
          </p:cNvSpPr>
          <p:nvPr/>
        </p:nvSpPr>
        <p:spPr bwMode="auto">
          <a:xfrm rot="5400000">
            <a:off x="6615113" y="3765550"/>
            <a:ext cx="31750" cy="511175"/>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257055" name="Oval 31"/>
          <p:cNvSpPr>
            <a:spLocks noChangeArrowheads="1"/>
          </p:cNvSpPr>
          <p:nvPr/>
        </p:nvSpPr>
        <p:spPr bwMode="auto">
          <a:xfrm rot="1792560">
            <a:off x="5621338" y="2668588"/>
            <a:ext cx="38100" cy="158750"/>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056" name="Rectangle 32"/>
          <p:cNvSpPr>
            <a:spLocks noChangeArrowheads="1"/>
          </p:cNvSpPr>
          <p:nvPr/>
        </p:nvSpPr>
        <p:spPr bwMode="auto">
          <a:xfrm rot="1792560">
            <a:off x="4956175" y="2465388"/>
            <a:ext cx="730250" cy="158750"/>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25" name="Oval 33"/>
          <p:cNvSpPr>
            <a:spLocks noChangeArrowheads="1"/>
          </p:cNvSpPr>
          <p:nvPr/>
        </p:nvSpPr>
        <p:spPr bwMode="auto">
          <a:xfrm rot="1792560">
            <a:off x="4991100" y="2265363"/>
            <a:ext cx="38100" cy="158750"/>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058" name="Rectangle 34"/>
          <p:cNvSpPr>
            <a:spLocks noChangeArrowheads="1"/>
          </p:cNvSpPr>
          <p:nvPr/>
        </p:nvSpPr>
        <p:spPr bwMode="auto">
          <a:xfrm rot="1792560">
            <a:off x="5618163" y="2665413"/>
            <a:ext cx="23812" cy="153987"/>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27" name="Line 456"/>
          <p:cNvSpPr>
            <a:spLocks noChangeShapeType="1"/>
          </p:cNvSpPr>
          <p:nvPr/>
        </p:nvSpPr>
        <p:spPr bwMode="auto">
          <a:xfrm rot="1792560">
            <a:off x="4827588" y="2536825"/>
            <a:ext cx="95567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493" name="Oval 469"/>
          <p:cNvSpPr>
            <a:spLocks noChangeArrowheads="1"/>
          </p:cNvSpPr>
          <p:nvPr/>
        </p:nvSpPr>
        <p:spPr bwMode="auto">
          <a:xfrm rot="2768172">
            <a:off x="6130925" y="2671763"/>
            <a:ext cx="47625" cy="142875"/>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494" name="Rectangle 470"/>
          <p:cNvSpPr>
            <a:spLocks noChangeArrowheads="1"/>
          </p:cNvSpPr>
          <p:nvPr/>
        </p:nvSpPr>
        <p:spPr bwMode="auto">
          <a:xfrm rot="2768172">
            <a:off x="5409407" y="2339181"/>
            <a:ext cx="915988" cy="142875"/>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30" name="Oval 471"/>
          <p:cNvSpPr>
            <a:spLocks noChangeArrowheads="1"/>
          </p:cNvSpPr>
          <p:nvPr/>
        </p:nvSpPr>
        <p:spPr bwMode="auto">
          <a:xfrm rot="2768172">
            <a:off x="5561013" y="2012950"/>
            <a:ext cx="47625" cy="142875"/>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496" name="Rectangle 472"/>
          <p:cNvSpPr>
            <a:spLocks noChangeArrowheads="1"/>
          </p:cNvSpPr>
          <p:nvPr/>
        </p:nvSpPr>
        <p:spPr bwMode="auto">
          <a:xfrm rot="2768172">
            <a:off x="6130925" y="2663825"/>
            <a:ext cx="30163" cy="138113"/>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32" name="Line 473"/>
          <p:cNvSpPr>
            <a:spLocks noChangeShapeType="1"/>
          </p:cNvSpPr>
          <p:nvPr/>
        </p:nvSpPr>
        <p:spPr bwMode="auto">
          <a:xfrm rot="2768172">
            <a:off x="5253037" y="2395538"/>
            <a:ext cx="119697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500" name="Oval 476"/>
          <p:cNvSpPr>
            <a:spLocks noChangeArrowheads="1"/>
          </p:cNvSpPr>
          <p:nvPr/>
        </p:nvSpPr>
        <p:spPr bwMode="auto">
          <a:xfrm rot="19807440" flipH="1">
            <a:off x="5084763" y="4521200"/>
            <a:ext cx="38100" cy="158750"/>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501" name="Rectangle 477"/>
          <p:cNvSpPr>
            <a:spLocks noChangeArrowheads="1"/>
          </p:cNvSpPr>
          <p:nvPr/>
        </p:nvSpPr>
        <p:spPr bwMode="auto">
          <a:xfrm rot="19807440" flipH="1">
            <a:off x="5057775" y="4318000"/>
            <a:ext cx="730250" cy="158750"/>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35" name="Oval 478"/>
          <p:cNvSpPr>
            <a:spLocks noChangeArrowheads="1"/>
          </p:cNvSpPr>
          <p:nvPr/>
        </p:nvSpPr>
        <p:spPr bwMode="auto">
          <a:xfrm rot="19807440" flipH="1">
            <a:off x="5716588" y="4117975"/>
            <a:ext cx="36512" cy="158750"/>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503" name="Rectangle 479"/>
          <p:cNvSpPr>
            <a:spLocks noChangeArrowheads="1"/>
          </p:cNvSpPr>
          <p:nvPr/>
        </p:nvSpPr>
        <p:spPr bwMode="auto">
          <a:xfrm rot="19807440" flipH="1">
            <a:off x="5100638" y="4518025"/>
            <a:ext cx="23812" cy="153988"/>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37" name="Line 480"/>
          <p:cNvSpPr>
            <a:spLocks noChangeShapeType="1"/>
          </p:cNvSpPr>
          <p:nvPr/>
        </p:nvSpPr>
        <p:spPr bwMode="auto">
          <a:xfrm rot="19807440" flipH="1">
            <a:off x="4962525" y="4389438"/>
            <a:ext cx="955675" cy="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7507" name="Oval 483"/>
          <p:cNvSpPr>
            <a:spLocks noChangeArrowheads="1"/>
          </p:cNvSpPr>
          <p:nvPr/>
        </p:nvSpPr>
        <p:spPr bwMode="auto">
          <a:xfrm rot="18831828" flipV="1">
            <a:off x="6338888" y="4294188"/>
            <a:ext cx="47625" cy="142875"/>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508" name="Rectangle 484"/>
          <p:cNvSpPr>
            <a:spLocks noChangeArrowheads="1"/>
          </p:cNvSpPr>
          <p:nvPr/>
        </p:nvSpPr>
        <p:spPr bwMode="auto">
          <a:xfrm rot="18831828" flipV="1">
            <a:off x="5616575" y="4625975"/>
            <a:ext cx="917575" cy="142875"/>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40" name="Oval 485"/>
          <p:cNvSpPr>
            <a:spLocks noChangeArrowheads="1"/>
          </p:cNvSpPr>
          <p:nvPr/>
        </p:nvSpPr>
        <p:spPr bwMode="auto">
          <a:xfrm rot="18831828" flipV="1">
            <a:off x="5770563" y="4953000"/>
            <a:ext cx="47625" cy="142875"/>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510" name="Rectangle 486"/>
          <p:cNvSpPr>
            <a:spLocks noChangeArrowheads="1"/>
          </p:cNvSpPr>
          <p:nvPr/>
        </p:nvSpPr>
        <p:spPr bwMode="auto">
          <a:xfrm rot="18831828" flipV="1">
            <a:off x="6338888" y="4303713"/>
            <a:ext cx="30162" cy="138112"/>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42" name="Line 487"/>
          <p:cNvSpPr>
            <a:spLocks noChangeShapeType="1"/>
          </p:cNvSpPr>
          <p:nvPr/>
        </p:nvSpPr>
        <p:spPr bwMode="auto">
          <a:xfrm rot="18831828" flipV="1">
            <a:off x="5461000" y="4711701"/>
            <a:ext cx="1196975" cy="0"/>
          </a:xfrm>
          <a:prstGeom prst="line">
            <a:avLst/>
          </a:prstGeom>
          <a:noFill/>
          <a:ln w="3810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57524" name="Oval 500"/>
          <p:cNvSpPr>
            <a:spLocks noChangeArrowheads="1"/>
          </p:cNvSpPr>
          <p:nvPr/>
        </p:nvSpPr>
        <p:spPr bwMode="auto">
          <a:xfrm rot="19807440" flipH="1">
            <a:off x="7291388" y="2640013"/>
            <a:ext cx="38100" cy="158750"/>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525" name="Rectangle 501"/>
          <p:cNvSpPr>
            <a:spLocks noChangeArrowheads="1"/>
          </p:cNvSpPr>
          <p:nvPr/>
        </p:nvSpPr>
        <p:spPr bwMode="auto">
          <a:xfrm rot="19807440" flipH="1">
            <a:off x="7264400" y="2436813"/>
            <a:ext cx="730250" cy="158750"/>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45" name="Oval 502"/>
          <p:cNvSpPr>
            <a:spLocks noChangeArrowheads="1"/>
          </p:cNvSpPr>
          <p:nvPr/>
        </p:nvSpPr>
        <p:spPr bwMode="auto">
          <a:xfrm rot="19807440" flipH="1">
            <a:off x="7923213" y="2236788"/>
            <a:ext cx="36512" cy="158750"/>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527" name="Rectangle 503"/>
          <p:cNvSpPr>
            <a:spLocks noChangeArrowheads="1"/>
          </p:cNvSpPr>
          <p:nvPr/>
        </p:nvSpPr>
        <p:spPr bwMode="auto">
          <a:xfrm rot="19807440" flipH="1">
            <a:off x="7307263" y="2636838"/>
            <a:ext cx="25400" cy="153987"/>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47" name="Line 504"/>
          <p:cNvSpPr>
            <a:spLocks noChangeShapeType="1"/>
          </p:cNvSpPr>
          <p:nvPr/>
        </p:nvSpPr>
        <p:spPr bwMode="auto">
          <a:xfrm rot="19807440" flipH="1">
            <a:off x="7169150" y="2508250"/>
            <a:ext cx="955675"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7531" name="Oval 507"/>
          <p:cNvSpPr>
            <a:spLocks noChangeArrowheads="1"/>
          </p:cNvSpPr>
          <p:nvPr/>
        </p:nvSpPr>
        <p:spPr bwMode="auto">
          <a:xfrm rot="1792560">
            <a:off x="8048625" y="4600575"/>
            <a:ext cx="38100" cy="158750"/>
          </a:xfrm>
          <a:prstGeom prst="ellipse">
            <a:avLst/>
          </a:prstGeom>
          <a:gradFill rotWithShape="1">
            <a:gsLst>
              <a:gs pos="0">
                <a:schemeClr val="bg1"/>
              </a:gs>
              <a:gs pos="50000">
                <a:schemeClr val="folHlink"/>
              </a:gs>
              <a:gs pos="100000">
                <a:schemeClr val="bg1"/>
              </a:gs>
            </a:gsLst>
            <a:lin ang="5400000" scaled="1"/>
          </a:gradFill>
          <a:ln w="9525">
            <a:solidFill>
              <a:schemeClr val="tx1"/>
            </a:solidFill>
            <a:round/>
            <a:headEnd/>
            <a:tailEnd/>
          </a:ln>
          <a:effectLst/>
        </p:spPr>
        <p:txBody>
          <a:bodyPr wrap="none" anchor="ctr"/>
          <a:lstStyle/>
          <a:p>
            <a:pPr>
              <a:defRPr/>
            </a:pPr>
            <a:endParaRPr lang="en-US" dirty="0">
              <a:ea typeface="ＭＳ Ｐゴシック" charset="0"/>
              <a:cs typeface="ＭＳ Ｐゴシック" charset="0"/>
            </a:endParaRPr>
          </a:p>
        </p:txBody>
      </p:sp>
      <p:sp>
        <p:nvSpPr>
          <p:cNvPr id="257532" name="Rectangle 508"/>
          <p:cNvSpPr>
            <a:spLocks noChangeArrowheads="1"/>
          </p:cNvSpPr>
          <p:nvPr/>
        </p:nvSpPr>
        <p:spPr bwMode="auto">
          <a:xfrm rot="1792560">
            <a:off x="7381875" y="4395788"/>
            <a:ext cx="731838" cy="158750"/>
          </a:xfrm>
          <a:prstGeom prst="rect">
            <a:avLst/>
          </a:prstGeom>
          <a:gradFill rotWithShape="1">
            <a:gsLst>
              <a:gs pos="0">
                <a:schemeClr val="bg1"/>
              </a:gs>
              <a:gs pos="50000">
                <a:schemeClr val="folHlink"/>
              </a:gs>
              <a:gs pos="100000">
                <a:schemeClr val="bg1"/>
              </a:gs>
            </a:gsLst>
            <a:lin ang="5400000" scaled="1"/>
          </a:gradFill>
          <a:ln w="9525">
            <a:solidFill>
              <a:schemeClr val="tx1"/>
            </a:solid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50" name="Oval 509"/>
          <p:cNvSpPr>
            <a:spLocks noChangeArrowheads="1"/>
          </p:cNvSpPr>
          <p:nvPr/>
        </p:nvSpPr>
        <p:spPr bwMode="auto">
          <a:xfrm rot="1792560">
            <a:off x="7416800" y="4195763"/>
            <a:ext cx="38100" cy="158750"/>
          </a:xfrm>
          <a:prstGeom prst="ellipse">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257534" name="Rectangle 510"/>
          <p:cNvSpPr>
            <a:spLocks noChangeArrowheads="1"/>
          </p:cNvSpPr>
          <p:nvPr/>
        </p:nvSpPr>
        <p:spPr bwMode="auto">
          <a:xfrm rot="1792560">
            <a:off x="8043863" y="4597400"/>
            <a:ext cx="25400" cy="152400"/>
          </a:xfrm>
          <a:prstGeom prst="rect">
            <a:avLst/>
          </a:prstGeom>
          <a:gradFill rotWithShape="1">
            <a:gsLst>
              <a:gs pos="0">
                <a:schemeClr val="bg1"/>
              </a:gs>
              <a:gs pos="50000">
                <a:schemeClr val="folHlink"/>
              </a:gs>
              <a:gs pos="100000">
                <a:schemeClr val="bg1"/>
              </a:gs>
            </a:gsLst>
            <a:lin ang="5400000" scaled="1"/>
          </a:gradFill>
          <a:ln w="9525">
            <a:noFill/>
            <a:miter lim="800000"/>
            <a:headEnd/>
            <a:tailEnd/>
          </a:ln>
          <a:effectLst/>
        </p:spPr>
        <p:txBody>
          <a:bodyPr wrap="none" anchor="ctr"/>
          <a:lstStyle/>
          <a:p>
            <a:pPr>
              <a:defRPr/>
            </a:pPr>
            <a:endParaRPr lang="en-US" dirty="0">
              <a:ea typeface="ＭＳ Ｐゴシック" charset="0"/>
              <a:cs typeface="ＭＳ Ｐゴシック" charset="0"/>
            </a:endParaRPr>
          </a:p>
        </p:txBody>
      </p:sp>
      <p:sp>
        <p:nvSpPr>
          <p:cNvPr id="115752" name="Line 511"/>
          <p:cNvSpPr>
            <a:spLocks noChangeShapeType="1"/>
          </p:cNvSpPr>
          <p:nvPr/>
        </p:nvSpPr>
        <p:spPr bwMode="auto">
          <a:xfrm rot="1792560">
            <a:off x="7243763" y="4495800"/>
            <a:ext cx="1062037" cy="127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5753" name="Text Box 513"/>
          <p:cNvSpPr txBox="1">
            <a:spLocks noChangeArrowheads="1"/>
          </p:cNvSpPr>
          <p:nvPr/>
        </p:nvSpPr>
        <p:spPr bwMode="auto">
          <a:xfrm>
            <a:off x="5716588" y="1903413"/>
            <a:ext cx="676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s</a:t>
            </a:r>
            <a:endParaRPr lang="en-US" altLang="en-US" sz="2000"/>
          </a:p>
        </p:txBody>
      </p:sp>
      <p:sp>
        <p:nvSpPr>
          <p:cNvPr id="115754" name="Text Box 514"/>
          <p:cNvSpPr txBox="1">
            <a:spLocks noChangeArrowheads="1"/>
          </p:cNvSpPr>
          <p:nvPr/>
        </p:nvSpPr>
        <p:spPr bwMode="auto">
          <a:xfrm>
            <a:off x="7543800" y="2411413"/>
            <a:ext cx="676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s</a:t>
            </a:r>
            <a:endParaRPr lang="en-US" altLang="en-US" sz="2000"/>
          </a:p>
        </p:txBody>
      </p:sp>
      <p:sp>
        <p:nvSpPr>
          <p:cNvPr id="115755" name="Freeform 515"/>
          <p:cNvSpPr>
            <a:spLocks/>
          </p:cNvSpPr>
          <p:nvPr/>
        </p:nvSpPr>
        <p:spPr bwMode="auto">
          <a:xfrm>
            <a:off x="5710238" y="2771775"/>
            <a:ext cx="800100" cy="1381125"/>
          </a:xfrm>
          <a:custGeom>
            <a:avLst/>
            <a:gdLst>
              <a:gd name="T0" fmla="*/ 0 w 504"/>
              <a:gd name="T1" fmla="*/ 0 h 870"/>
              <a:gd name="T2" fmla="*/ 2147483647 w 504"/>
              <a:gd name="T3" fmla="*/ 2147483647 h 870"/>
              <a:gd name="T4" fmla="*/ 2147483647 w 504"/>
              <a:gd name="T5" fmla="*/ 2147483647 h 870"/>
              <a:gd name="T6" fmla="*/ 2147483647 w 504"/>
              <a:gd name="T7" fmla="*/ 2147483647 h 870"/>
              <a:gd name="T8" fmla="*/ 2147483647 w 504"/>
              <a:gd name="T9" fmla="*/ 2147483647 h 870"/>
              <a:gd name="T10" fmla="*/ 2147483647 w 504"/>
              <a:gd name="T11" fmla="*/ 2147483647 h 870"/>
              <a:gd name="T12" fmla="*/ 2147483647 w 504"/>
              <a:gd name="T13" fmla="*/ 2147483647 h 870"/>
              <a:gd name="T14" fmla="*/ 2147483647 w 504"/>
              <a:gd name="T15" fmla="*/ 2147483647 h 870"/>
              <a:gd name="T16" fmla="*/ 2147483647 w 504"/>
              <a:gd name="T17" fmla="*/ 2147483647 h 870"/>
              <a:gd name="T18" fmla="*/ 2147483647 w 504"/>
              <a:gd name="T19" fmla="*/ 2147483647 h 8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4"/>
              <a:gd name="T31" fmla="*/ 0 h 870"/>
              <a:gd name="T32" fmla="*/ 504 w 504"/>
              <a:gd name="T33" fmla="*/ 870 h 8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4" h="870">
                <a:moveTo>
                  <a:pt x="0" y="0"/>
                </a:moveTo>
                <a:cubicBezTo>
                  <a:pt x="21" y="11"/>
                  <a:pt x="79" y="44"/>
                  <a:pt x="129" y="63"/>
                </a:cubicBezTo>
                <a:cubicBezTo>
                  <a:pt x="179" y="82"/>
                  <a:pt x="255" y="102"/>
                  <a:pt x="299" y="112"/>
                </a:cubicBezTo>
                <a:cubicBezTo>
                  <a:pt x="343" y="122"/>
                  <a:pt x="362" y="116"/>
                  <a:pt x="392" y="121"/>
                </a:cubicBezTo>
                <a:cubicBezTo>
                  <a:pt x="417" y="124"/>
                  <a:pt x="469" y="100"/>
                  <a:pt x="479" y="145"/>
                </a:cubicBezTo>
                <a:cubicBezTo>
                  <a:pt x="490" y="191"/>
                  <a:pt x="504" y="700"/>
                  <a:pt x="490" y="772"/>
                </a:cubicBezTo>
                <a:cubicBezTo>
                  <a:pt x="477" y="845"/>
                  <a:pt x="447" y="842"/>
                  <a:pt x="406" y="839"/>
                </a:cubicBezTo>
                <a:cubicBezTo>
                  <a:pt x="365" y="836"/>
                  <a:pt x="323" y="835"/>
                  <a:pt x="286" y="833"/>
                </a:cubicBezTo>
                <a:cubicBezTo>
                  <a:pt x="250" y="831"/>
                  <a:pt x="226" y="822"/>
                  <a:pt x="192" y="828"/>
                </a:cubicBezTo>
                <a:cubicBezTo>
                  <a:pt x="158" y="834"/>
                  <a:pt x="107" y="861"/>
                  <a:pt x="84" y="870"/>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56" name="Text Box 516"/>
          <p:cNvSpPr txBox="1">
            <a:spLocks noChangeArrowheads="1"/>
          </p:cNvSpPr>
          <p:nvPr/>
        </p:nvSpPr>
        <p:spPr bwMode="auto">
          <a:xfrm>
            <a:off x="4724400" y="3960813"/>
            <a:ext cx="674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c</a:t>
            </a:r>
            <a:endParaRPr lang="en-US" altLang="en-US" sz="2000"/>
          </a:p>
        </p:txBody>
      </p:sp>
      <p:sp>
        <p:nvSpPr>
          <p:cNvPr id="115757" name="Freeform 517"/>
          <p:cNvSpPr>
            <a:spLocks/>
          </p:cNvSpPr>
          <p:nvPr/>
        </p:nvSpPr>
        <p:spPr bwMode="auto">
          <a:xfrm>
            <a:off x="6173788" y="2749550"/>
            <a:ext cx="431800" cy="1570038"/>
          </a:xfrm>
          <a:custGeom>
            <a:avLst/>
            <a:gdLst>
              <a:gd name="T0" fmla="*/ 0 w 272"/>
              <a:gd name="T1" fmla="*/ 0 h 989"/>
              <a:gd name="T2" fmla="*/ 2147483647 w 272"/>
              <a:gd name="T3" fmla="*/ 2147483647 h 989"/>
              <a:gd name="T4" fmla="*/ 2147483647 w 272"/>
              <a:gd name="T5" fmla="*/ 2147483647 h 989"/>
              <a:gd name="T6" fmla="*/ 2147483647 w 272"/>
              <a:gd name="T7" fmla="*/ 2147483647 h 989"/>
              <a:gd name="T8" fmla="*/ 2147483647 w 272"/>
              <a:gd name="T9" fmla="*/ 2147483647 h 989"/>
              <a:gd name="T10" fmla="*/ 2147483647 w 272"/>
              <a:gd name="T11" fmla="*/ 2147483647 h 989"/>
              <a:gd name="T12" fmla="*/ 2147483647 w 272"/>
              <a:gd name="T13" fmla="*/ 2147483647 h 989"/>
              <a:gd name="T14" fmla="*/ 0 60000 65536"/>
              <a:gd name="T15" fmla="*/ 0 60000 65536"/>
              <a:gd name="T16" fmla="*/ 0 60000 65536"/>
              <a:gd name="T17" fmla="*/ 0 60000 65536"/>
              <a:gd name="T18" fmla="*/ 0 60000 65536"/>
              <a:gd name="T19" fmla="*/ 0 60000 65536"/>
              <a:gd name="T20" fmla="*/ 0 60000 65536"/>
              <a:gd name="T21" fmla="*/ 0 w 272"/>
              <a:gd name="T22" fmla="*/ 0 h 989"/>
              <a:gd name="T23" fmla="*/ 272 w 272"/>
              <a:gd name="T24" fmla="*/ 989 h 9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 h="989">
                <a:moveTo>
                  <a:pt x="0" y="0"/>
                </a:moveTo>
                <a:cubicBezTo>
                  <a:pt x="15" y="13"/>
                  <a:pt x="49" y="56"/>
                  <a:pt x="92" y="80"/>
                </a:cubicBezTo>
                <a:cubicBezTo>
                  <a:pt x="231" y="84"/>
                  <a:pt x="204" y="89"/>
                  <a:pt x="257" y="147"/>
                </a:cubicBezTo>
                <a:cubicBezTo>
                  <a:pt x="270" y="295"/>
                  <a:pt x="272" y="652"/>
                  <a:pt x="268" y="774"/>
                </a:cubicBezTo>
                <a:cubicBezTo>
                  <a:pt x="268" y="895"/>
                  <a:pt x="261" y="853"/>
                  <a:pt x="257" y="875"/>
                </a:cubicBezTo>
                <a:cubicBezTo>
                  <a:pt x="251" y="894"/>
                  <a:pt x="257" y="889"/>
                  <a:pt x="242" y="908"/>
                </a:cubicBezTo>
                <a:cubicBezTo>
                  <a:pt x="227" y="927"/>
                  <a:pt x="183" y="972"/>
                  <a:pt x="167" y="989"/>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58" name="Freeform 518"/>
          <p:cNvSpPr>
            <a:spLocks/>
          </p:cNvSpPr>
          <p:nvPr/>
        </p:nvSpPr>
        <p:spPr bwMode="auto">
          <a:xfrm>
            <a:off x="6757988" y="2733675"/>
            <a:ext cx="638175" cy="1538288"/>
          </a:xfrm>
          <a:custGeom>
            <a:avLst/>
            <a:gdLst>
              <a:gd name="T0" fmla="*/ 2147483647 w 402"/>
              <a:gd name="T1" fmla="*/ 0 h 969"/>
              <a:gd name="T2" fmla="*/ 2147483647 w 402"/>
              <a:gd name="T3" fmla="*/ 2147483647 h 969"/>
              <a:gd name="T4" fmla="*/ 2147483647 w 402"/>
              <a:gd name="T5" fmla="*/ 2147483647 h 969"/>
              <a:gd name="T6" fmla="*/ 2147483647 w 402"/>
              <a:gd name="T7" fmla="*/ 2147483647 h 969"/>
              <a:gd name="T8" fmla="*/ 2147483647 w 402"/>
              <a:gd name="T9" fmla="*/ 2147483647 h 969"/>
              <a:gd name="T10" fmla="*/ 2147483647 w 402"/>
              <a:gd name="T11" fmla="*/ 2147483647 h 969"/>
              <a:gd name="T12" fmla="*/ 2147483647 w 402"/>
              <a:gd name="T13" fmla="*/ 2147483647 h 969"/>
              <a:gd name="T14" fmla="*/ 2147483647 w 402"/>
              <a:gd name="T15" fmla="*/ 2147483647 h 969"/>
              <a:gd name="T16" fmla="*/ 2147483647 w 402"/>
              <a:gd name="T17" fmla="*/ 2147483647 h 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2"/>
              <a:gd name="T28" fmla="*/ 0 h 969"/>
              <a:gd name="T29" fmla="*/ 402 w 402"/>
              <a:gd name="T30" fmla="*/ 969 h 9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2" h="969">
                <a:moveTo>
                  <a:pt x="306" y="0"/>
                </a:moveTo>
                <a:cubicBezTo>
                  <a:pt x="295" y="5"/>
                  <a:pt x="262" y="24"/>
                  <a:pt x="240" y="36"/>
                </a:cubicBezTo>
                <a:cubicBezTo>
                  <a:pt x="218" y="48"/>
                  <a:pt x="199" y="58"/>
                  <a:pt x="174" y="72"/>
                </a:cubicBezTo>
                <a:cubicBezTo>
                  <a:pt x="149" y="86"/>
                  <a:pt x="115" y="101"/>
                  <a:pt x="90" y="119"/>
                </a:cubicBezTo>
                <a:cubicBezTo>
                  <a:pt x="64" y="136"/>
                  <a:pt x="72" y="127"/>
                  <a:pt x="25" y="178"/>
                </a:cubicBezTo>
                <a:cubicBezTo>
                  <a:pt x="14" y="223"/>
                  <a:pt x="0" y="732"/>
                  <a:pt x="14" y="804"/>
                </a:cubicBezTo>
                <a:cubicBezTo>
                  <a:pt x="27" y="877"/>
                  <a:pt x="53" y="854"/>
                  <a:pt x="98" y="871"/>
                </a:cubicBezTo>
                <a:cubicBezTo>
                  <a:pt x="144" y="888"/>
                  <a:pt x="209" y="884"/>
                  <a:pt x="261" y="900"/>
                </a:cubicBezTo>
                <a:cubicBezTo>
                  <a:pt x="312" y="916"/>
                  <a:pt x="373" y="955"/>
                  <a:pt x="402" y="969"/>
                </a:cubicBezTo>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759" name="Text Box 519"/>
          <p:cNvSpPr txBox="1">
            <a:spLocks noChangeArrowheads="1"/>
          </p:cNvSpPr>
          <p:nvPr/>
        </p:nvSpPr>
        <p:spPr bwMode="auto">
          <a:xfrm>
            <a:off x="5983288" y="4498975"/>
            <a:ext cx="6762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c</a:t>
            </a:r>
            <a:endParaRPr lang="en-US" altLang="en-US" sz="2000"/>
          </a:p>
        </p:txBody>
      </p:sp>
      <p:sp>
        <p:nvSpPr>
          <p:cNvPr id="115760" name="Text Box 520"/>
          <p:cNvSpPr txBox="1">
            <a:spLocks noChangeArrowheads="1"/>
          </p:cNvSpPr>
          <p:nvPr/>
        </p:nvSpPr>
        <p:spPr bwMode="auto">
          <a:xfrm>
            <a:off x="7670800" y="3986213"/>
            <a:ext cx="6746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r>
              <a:rPr lang="en-US" altLang="en-US" sz="2800" baseline="-25000"/>
              <a:t>c</a:t>
            </a:r>
            <a:endParaRPr lang="en-US" altLang="en-US" sz="2000"/>
          </a:p>
        </p:txBody>
      </p:sp>
      <p:sp>
        <p:nvSpPr>
          <p:cNvPr id="115761" name="Text Box 521"/>
          <p:cNvSpPr txBox="1">
            <a:spLocks noChangeArrowheads="1"/>
          </p:cNvSpPr>
          <p:nvPr/>
        </p:nvSpPr>
        <p:spPr bwMode="auto">
          <a:xfrm>
            <a:off x="6699250" y="3357563"/>
            <a:ext cx="67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a:t>R</a:t>
            </a:r>
          </a:p>
        </p:txBody>
      </p:sp>
      <p:grpSp>
        <p:nvGrpSpPr>
          <p:cNvPr id="115763" name="Group 81"/>
          <p:cNvGrpSpPr>
            <a:grpSpLocks/>
          </p:cNvGrpSpPr>
          <p:nvPr/>
        </p:nvGrpSpPr>
        <p:grpSpPr bwMode="auto">
          <a:xfrm>
            <a:off x="4576763" y="1784350"/>
            <a:ext cx="352425" cy="660400"/>
            <a:chOff x="4140" y="429"/>
            <a:chExt cx="1425" cy="2396"/>
          </a:xfrm>
        </p:grpSpPr>
        <p:sp>
          <p:nvSpPr>
            <p:cNvPr id="115841" name="Freeform 82"/>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2" name="Rectangle 83"/>
            <p:cNvSpPr>
              <a:spLocks noChangeArrowheads="1"/>
            </p:cNvSpPr>
            <p:nvPr/>
          </p:nvSpPr>
          <p:spPr bwMode="auto">
            <a:xfrm>
              <a:off x="4204" y="429"/>
              <a:ext cx="1046" cy="2287"/>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43" name="Freeform 84"/>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4" name="Freeform 85"/>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45" name="Rectangle 86"/>
            <p:cNvSpPr>
              <a:spLocks noChangeArrowheads="1"/>
            </p:cNvSpPr>
            <p:nvPr/>
          </p:nvSpPr>
          <p:spPr bwMode="auto">
            <a:xfrm>
              <a:off x="4211" y="694"/>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846" name="Group 87"/>
            <p:cNvGrpSpPr>
              <a:grpSpLocks/>
            </p:cNvGrpSpPr>
            <p:nvPr/>
          </p:nvGrpSpPr>
          <p:grpSpPr bwMode="auto">
            <a:xfrm>
              <a:off x="4749" y="668"/>
              <a:ext cx="581" cy="145"/>
              <a:chOff x="614" y="2568"/>
              <a:chExt cx="725" cy="139"/>
            </a:xfrm>
          </p:grpSpPr>
          <p:sp>
            <p:nvSpPr>
              <p:cNvPr id="115871" name="AutoShape 88"/>
              <p:cNvSpPr>
                <a:spLocks noChangeArrowheads="1"/>
              </p:cNvSpPr>
              <p:nvPr/>
            </p:nvSpPr>
            <p:spPr bwMode="auto">
              <a:xfrm>
                <a:off x="615" y="2560"/>
                <a:ext cx="721" cy="14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72" name="AutoShape 89"/>
              <p:cNvSpPr>
                <a:spLocks noChangeArrowheads="1"/>
              </p:cNvSpPr>
              <p:nvPr/>
            </p:nvSpPr>
            <p:spPr bwMode="auto">
              <a:xfrm>
                <a:off x="631" y="2582"/>
                <a:ext cx="689"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47" name="Rectangle 90"/>
            <p:cNvSpPr>
              <a:spLocks noChangeArrowheads="1"/>
            </p:cNvSpPr>
            <p:nvPr/>
          </p:nvSpPr>
          <p:spPr bwMode="auto">
            <a:xfrm>
              <a:off x="4223" y="1016"/>
              <a:ext cx="597" cy="52"/>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848" name="Group 91"/>
            <p:cNvGrpSpPr>
              <a:grpSpLocks/>
            </p:cNvGrpSpPr>
            <p:nvPr/>
          </p:nvGrpSpPr>
          <p:grpSpPr bwMode="auto">
            <a:xfrm>
              <a:off x="4747" y="994"/>
              <a:ext cx="581" cy="134"/>
              <a:chOff x="614" y="2568"/>
              <a:chExt cx="725" cy="139"/>
            </a:xfrm>
          </p:grpSpPr>
          <p:sp>
            <p:nvSpPr>
              <p:cNvPr id="115869" name="AutoShape 92"/>
              <p:cNvSpPr>
                <a:spLocks noChangeArrowheads="1"/>
              </p:cNvSpPr>
              <p:nvPr/>
            </p:nvSpPr>
            <p:spPr bwMode="auto">
              <a:xfrm>
                <a:off x="617" y="2567"/>
                <a:ext cx="721"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70" name="AutoShape 93"/>
              <p:cNvSpPr>
                <a:spLocks noChangeArrowheads="1"/>
              </p:cNvSpPr>
              <p:nvPr/>
            </p:nvSpPr>
            <p:spPr bwMode="auto">
              <a:xfrm>
                <a:off x="634" y="2585"/>
                <a:ext cx="689" cy="102"/>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49" name="Rectangle 94"/>
            <p:cNvSpPr>
              <a:spLocks noChangeArrowheads="1"/>
            </p:cNvSpPr>
            <p:nvPr/>
          </p:nvSpPr>
          <p:spPr bwMode="auto">
            <a:xfrm>
              <a:off x="4217" y="1356"/>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50" name="Rectangle 95"/>
            <p:cNvSpPr>
              <a:spLocks noChangeArrowheads="1"/>
            </p:cNvSpPr>
            <p:nvPr/>
          </p:nvSpPr>
          <p:spPr bwMode="auto">
            <a:xfrm>
              <a:off x="4230" y="1656"/>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851" name="Group 96"/>
            <p:cNvGrpSpPr>
              <a:grpSpLocks/>
            </p:cNvGrpSpPr>
            <p:nvPr/>
          </p:nvGrpSpPr>
          <p:grpSpPr bwMode="auto">
            <a:xfrm>
              <a:off x="4735" y="1627"/>
              <a:ext cx="582" cy="151"/>
              <a:chOff x="614" y="2568"/>
              <a:chExt cx="725" cy="139"/>
            </a:xfrm>
          </p:grpSpPr>
          <p:sp>
            <p:nvSpPr>
              <p:cNvPr id="115867" name="AutoShape 97"/>
              <p:cNvSpPr>
                <a:spLocks noChangeArrowheads="1"/>
              </p:cNvSpPr>
              <p:nvPr/>
            </p:nvSpPr>
            <p:spPr bwMode="auto">
              <a:xfrm>
                <a:off x="616" y="2568"/>
                <a:ext cx="720"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68" name="AutoShape 98"/>
              <p:cNvSpPr>
                <a:spLocks noChangeArrowheads="1"/>
              </p:cNvSpPr>
              <p:nvPr/>
            </p:nvSpPr>
            <p:spPr bwMode="auto">
              <a:xfrm>
                <a:off x="632" y="2584"/>
                <a:ext cx="688"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52" name="Freeform 99"/>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5853" name="Group 100"/>
            <p:cNvGrpSpPr>
              <a:grpSpLocks/>
            </p:cNvGrpSpPr>
            <p:nvPr/>
          </p:nvGrpSpPr>
          <p:grpSpPr bwMode="auto">
            <a:xfrm>
              <a:off x="4739" y="1327"/>
              <a:ext cx="582" cy="139"/>
              <a:chOff x="614" y="2568"/>
              <a:chExt cx="725" cy="139"/>
            </a:xfrm>
          </p:grpSpPr>
          <p:sp>
            <p:nvSpPr>
              <p:cNvPr id="115865" name="AutoShape 101"/>
              <p:cNvSpPr>
                <a:spLocks noChangeArrowheads="1"/>
              </p:cNvSpPr>
              <p:nvPr/>
            </p:nvSpPr>
            <p:spPr bwMode="auto">
              <a:xfrm>
                <a:off x="611" y="2569"/>
                <a:ext cx="728"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66" name="AutoShape 102"/>
              <p:cNvSpPr>
                <a:spLocks noChangeArrowheads="1"/>
              </p:cNvSpPr>
              <p:nvPr/>
            </p:nvSpPr>
            <p:spPr bwMode="auto">
              <a:xfrm>
                <a:off x="627" y="2586"/>
                <a:ext cx="696"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54" name="Rectangle 103"/>
            <p:cNvSpPr>
              <a:spLocks noChangeArrowheads="1"/>
            </p:cNvSpPr>
            <p:nvPr/>
          </p:nvSpPr>
          <p:spPr bwMode="auto">
            <a:xfrm>
              <a:off x="5250" y="429"/>
              <a:ext cx="71" cy="2287"/>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55" name="Freeform 104"/>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6" name="Freeform 105"/>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7" name="Oval 106"/>
            <p:cNvSpPr>
              <a:spLocks noChangeArrowheads="1"/>
            </p:cNvSpPr>
            <p:nvPr/>
          </p:nvSpPr>
          <p:spPr bwMode="auto">
            <a:xfrm>
              <a:off x="5520" y="2612"/>
              <a:ext cx="45" cy="98"/>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58" name="Freeform 107"/>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59" name="AutoShape 108"/>
            <p:cNvSpPr>
              <a:spLocks noChangeArrowheads="1"/>
            </p:cNvSpPr>
            <p:nvPr/>
          </p:nvSpPr>
          <p:spPr bwMode="auto">
            <a:xfrm>
              <a:off x="4140" y="2675"/>
              <a:ext cx="1200"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60" name="AutoShape 109"/>
            <p:cNvSpPr>
              <a:spLocks noChangeArrowheads="1"/>
            </p:cNvSpPr>
            <p:nvPr/>
          </p:nvSpPr>
          <p:spPr bwMode="auto">
            <a:xfrm>
              <a:off x="4204" y="2710"/>
              <a:ext cx="1072" cy="81"/>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61" name="Oval 110"/>
            <p:cNvSpPr>
              <a:spLocks noChangeArrowheads="1"/>
            </p:cNvSpPr>
            <p:nvPr/>
          </p:nvSpPr>
          <p:spPr bwMode="auto">
            <a:xfrm>
              <a:off x="4307" y="2382"/>
              <a:ext cx="160" cy="144"/>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62" name="Oval 111"/>
            <p:cNvSpPr>
              <a:spLocks noChangeArrowheads="1"/>
            </p:cNvSpPr>
            <p:nvPr/>
          </p:nvSpPr>
          <p:spPr bwMode="auto">
            <a:xfrm>
              <a:off x="4487" y="2382"/>
              <a:ext cx="160" cy="14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0000"/>
                </a:solidFill>
              </a:endParaRPr>
            </a:p>
          </p:txBody>
        </p:sp>
        <p:sp>
          <p:nvSpPr>
            <p:cNvPr id="115863" name="Oval 112"/>
            <p:cNvSpPr>
              <a:spLocks noChangeArrowheads="1"/>
            </p:cNvSpPr>
            <p:nvPr/>
          </p:nvSpPr>
          <p:spPr bwMode="auto">
            <a:xfrm>
              <a:off x="4660" y="2382"/>
              <a:ext cx="160" cy="138"/>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64" name="Rectangle 113"/>
            <p:cNvSpPr>
              <a:spLocks noChangeArrowheads="1"/>
            </p:cNvSpPr>
            <p:nvPr/>
          </p:nvSpPr>
          <p:spPr bwMode="auto">
            <a:xfrm>
              <a:off x="5064" y="1834"/>
              <a:ext cx="83"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grpSp>
        <p:nvGrpSpPr>
          <p:cNvPr id="115764" name="Group 114"/>
          <p:cNvGrpSpPr>
            <a:grpSpLocks/>
          </p:cNvGrpSpPr>
          <p:nvPr/>
        </p:nvGrpSpPr>
        <p:grpSpPr bwMode="auto">
          <a:xfrm>
            <a:off x="5151438" y="1444625"/>
            <a:ext cx="352425" cy="660400"/>
            <a:chOff x="4140" y="429"/>
            <a:chExt cx="1425" cy="2396"/>
          </a:xfrm>
        </p:grpSpPr>
        <p:sp>
          <p:nvSpPr>
            <p:cNvPr id="115809" name="Freeform 115"/>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0" name="Rectangle 116"/>
            <p:cNvSpPr>
              <a:spLocks noChangeArrowheads="1"/>
            </p:cNvSpPr>
            <p:nvPr/>
          </p:nvSpPr>
          <p:spPr bwMode="auto">
            <a:xfrm>
              <a:off x="4204" y="429"/>
              <a:ext cx="1046" cy="2287"/>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11" name="Freeform 117"/>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2" name="Freeform 118"/>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13" name="Rectangle 119"/>
            <p:cNvSpPr>
              <a:spLocks noChangeArrowheads="1"/>
            </p:cNvSpPr>
            <p:nvPr/>
          </p:nvSpPr>
          <p:spPr bwMode="auto">
            <a:xfrm>
              <a:off x="4211" y="694"/>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814" name="Group 120"/>
            <p:cNvGrpSpPr>
              <a:grpSpLocks/>
            </p:cNvGrpSpPr>
            <p:nvPr/>
          </p:nvGrpSpPr>
          <p:grpSpPr bwMode="auto">
            <a:xfrm>
              <a:off x="4749" y="668"/>
              <a:ext cx="581" cy="145"/>
              <a:chOff x="614" y="2568"/>
              <a:chExt cx="725" cy="139"/>
            </a:xfrm>
          </p:grpSpPr>
          <p:sp>
            <p:nvSpPr>
              <p:cNvPr id="115839" name="AutoShape 121"/>
              <p:cNvSpPr>
                <a:spLocks noChangeArrowheads="1"/>
              </p:cNvSpPr>
              <p:nvPr/>
            </p:nvSpPr>
            <p:spPr bwMode="auto">
              <a:xfrm>
                <a:off x="615" y="2560"/>
                <a:ext cx="721" cy="14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40" name="AutoShape 122"/>
              <p:cNvSpPr>
                <a:spLocks noChangeArrowheads="1"/>
              </p:cNvSpPr>
              <p:nvPr/>
            </p:nvSpPr>
            <p:spPr bwMode="auto">
              <a:xfrm>
                <a:off x="631" y="2582"/>
                <a:ext cx="689"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15" name="Rectangle 123"/>
            <p:cNvSpPr>
              <a:spLocks noChangeArrowheads="1"/>
            </p:cNvSpPr>
            <p:nvPr/>
          </p:nvSpPr>
          <p:spPr bwMode="auto">
            <a:xfrm>
              <a:off x="4223" y="1016"/>
              <a:ext cx="597" cy="52"/>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816" name="Group 124"/>
            <p:cNvGrpSpPr>
              <a:grpSpLocks/>
            </p:cNvGrpSpPr>
            <p:nvPr/>
          </p:nvGrpSpPr>
          <p:grpSpPr bwMode="auto">
            <a:xfrm>
              <a:off x="4747" y="994"/>
              <a:ext cx="581" cy="134"/>
              <a:chOff x="614" y="2568"/>
              <a:chExt cx="725" cy="139"/>
            </a:xfrm>
          </p:grpSpPr>
          <p:sp>
            <p:nvSpPr>
              <p:cNvPr id="115837" name="AutoShape 125"/>
              <p:cNvSpPr>
                <a:spLocks noChangeArrowheads="1"/>
              </p:cNvSpPr>
              <p:nvPr/>
            </p:nvSpPr>
            <p:spPr bwMode="auto">
              <a:xfrm>
                <a:off x="617" y="2567"/>
                <a:ext cx="721"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38" name="AutoShape 126"/>
              <p:cNvSpPr>
                <a:spLocks noChangeArrowheads="1"/>
              </p:cNvSpPr>
              <p:nvPr/>
            </p:nvSpPr>
            <p:spPr bwMode="auto">
              <a:xfrm>
                <a:off x="634" y="2585"/>
                <a:ext cx="689" cy="102"/>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17" name="Rectangle 127"/>
            <p:cNvSpPr>
              <a:spLocks noChangeArrowheads="1"/>
            </p:cNvSpPr>
            <p:nvPr/>
          </p:nvSpPr>
          <p:spPr bwMode="auto">
            <a:xfrm>
              <a:off x="4217" y="1356"/>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18" name="Rectangle 128"/>
            <p:cNvSpPr>
              <a:spLocks noChangeArrowheads="1"/>
            </p:cNvSpPr>
            <p:nvPr/>
          </p:nvSpPr>
          <p:spPr bwMode="auto">
            <a:xfrm>
              <a:off x="4230" y="1656"/>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819" name="Group 129"/>
            <p:cNvGrpSpPr>
              <a:grpSpLocks/>
            </p:cNvGrpSpPr>
            <p:nvPr/>
          </p:nvGrpSpPr>
          <p:grpSpPr bwMode="auto">
            <a:xfrm>
              <a:off x="4735" y="1627"/>
              <a:ext cx="582" cy="151"/>
              <a:chOff x="614" y="2568"/>
              <a:chExt cx="725" cy="139"/>
            </a:xfrm>
          </p:grpSpPr>
          <p:sp>
            <p:nvSpPr>
              <p:cNvPr id="115835" name="AutoShape 130"/>
              <p:cNvSpPr>
                <a:spLocks noChangeArrowheads="1"/>
              </p:cNvSpPr>
              <p:nvPr/>
            </p:nvSpPr>
            <p:spPr bwMode="auto">
              <a:xfrm>
                <a:off x="616" y="2568"/>
                <a:ext cx="720"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36" name="AutoShape 131"/>
              <p:cNvSpPr>
                <a:spLocks noChangeArrowheads="1"/>
              </p:cNvSpPr>
              <p:nvPr/>
            </p:nvSpPr>
            <p:spPr bwMode="auto">
              <a:xfrm>
                <a:off x="632" y="2584"/>
                <a:ext cx="688"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20" name="Freeform 132"/>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5821" name="Group 133"/>
            <p:cNvGrpSpPr>
              <a:grpSpLocks/>
            </p:cNvGrpSpPr>
            <p:nvPr/>
          </p:nvGrpSpPr>
          <p:grpSpPr bwMode="auto">
            <a:xfrm>
              <a:off x="4739" y="1327"/>
              <a:ext cx="582" cy="139"/>
              <a:chOff x="614" y="2568"/>
              <a:chExt cx="725" cy="139"/>
            </a:xfrm>
          </p:grpSpPr>
          <p:sp>
            <p:nvSpPr>
              <p:cNvPr id="115833" name="AutoShape 134"/>
              <p:cNvSpPr>
                <a:spLocks noChangeArrowheads="1"/>
              </p:cNvSpPr>
              <p:nvPr/>
            </p:nvSpPr>
            <p:spPr bwMode="auto">
              <a:xfrm>
                <a:off x="611" y="2569"/>
                <a:ext cx="728"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34" name="AutoShape 135"/>
              <p:cNvSpPr>
                <a:spLocks noChangeArrowheads="1"/>
              </p:cNvSpPr>
              <p:nvPr/>
            </p:nvSpPr>
            <p:spPr bwMode="auto">
              <a:xfrm>
                <a:off x="627" y="2586"/>
                <a:ext cx="696"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822" name="Rectangle 136"/>
            <p:cNvSpPr>
              <a:spLocks noChangeArrowheads="1"/>
            </p:cNvSpPr>
            <p:nvPr/>
          </p:nvSpPr>
          <p:spPr bwMode="auto">
            <a:xfrm>
              <a:off x="5250" y="429"/>
              <a:ext cx="71" cy="2287"/>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23" name="Freeform 137"/>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4" name="Freeform 138"/>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5" name="Oval 139"/>
            <p:cNvSpPr>
              <a:spLocks noChangeArrowheads="1"/>
            </p:cNvSpPr>
            <p:nvPr/>
          </p:nvSpPr>
          <p:spPr bwMode="auto">
            <a:xfrm>
              <a:off x="5520" y="2612"/>
              <a:ext cx="45" cy="98"/>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26" name="Freeform 140"/>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827" name="AutoShape 141"/>
            <p:cNvSpPr>
              <a:spLocks noChangeArrowheads="1"/>
            </p:cNvSpPr>
            <p:nvPr/>
          </p:nvSpPr>
          <p:spPr bwMode="auto">
            <a:xfrm>
              <a:off x="4140" y="2675"/>
              <a:ext cx="1200"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28" name="AutoShape 142"/>
            <p:cNvSpPr>
              <a:spLocks noChangeArrowheads="1"/>
            </p:cNvSpPr>
            <p:nvPr/>
          </p:nvSpPr>
          <p:spPr bwMode="auto">
            <a:xfrm>
              <a:off x="4204" y="2710"/>
              <a:ext cx="1072" cy="81"/>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29" name="Oval 143"/>
            <p:cNvSpPr>
              <a:spLocks noChangeArrowheads="1"/>
            </p:cNvSpPr>
            <p:nvPr/>
          </p:nvSpPr>
          <p:spPr bwMode="auto">
            <a:xfrm>
              <a:off x="4307" y="2382"/>
              <a:ext cx="160" cy="144"/>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30" name="Oval 144"/>
            <p:cNvSpPr>
              <a:spLocks noChangeArrowheads="1"/>
            </p:cNvSpPr>
            <p:nvPr/>
          </p:nvSpPr>
          <p:spPr bwMode="auto">
            <a:xfrm>
              <a:off x="4487" y="2382"/>
              <a:ext cx="160" cy="14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0000"/>
                </a:solidFill>
              </a:endParaRPr>
            </a:p>
          </p:txBody>
        </p:sp>
        <p:sp>
          <p:nvSpPr>
            <p:cNvPr id="115831" name="Oval 145"/>
            <p:cNvSpPr>
              <a:spLocks noChangeArrowheads="1"/>
            </p:cNvSpPr>
            <p:nvPr/>
          </p:nvSpPr>
          <p:spPr bwMode="auto">
            <a:xfrm>
              <a:off x="4660" y="2382"/>
              <a:ext cx="160" cy="138"/>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32" name="Rectangle 146"/>
            <p:cNvSpPr>
              <a:spLocks noChangeArrowheads="1"/>
            </p:cNvSpPr>
            <p:nvPr/>
          </p:nvSpPr>
          <p:spPr bwMode="auto">
            <a:xfrm>
              <a:off x="5064" y="1834"/>
              <a:ext cx="83"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grpSp>
        <p:nvGrpSpPr>
          <p:cNvPr id="115765" name="Group 147"/>
          <p:cNvGrpSpPr>
            <a:grpSpLocks/>
          </p:cNvGrpSpPr>
          <p:nvPr/>
        </p:nvGrpSpPr>
        <p:grpSpPr bwMode="auto">
          <a:xfrm>
            <a:off x="8002588" y="1700213"/>
            <a:ext cx="352425" cy="660400"/>
            <a:chOff x="4140" y="429"/>
            <a:chExt cx="1425" cy="2396"/>
          </a:xfrm>
        </p:grpSpPr>
        <p:sp>
          <p:nvSpPr>
            <p:cNvPr id="115777" name="Freeform 148"/>
            <p:cNvSpPr>
              <a:spLocks/>
            </p:cNvSpPr>
            <p:nvPr/>
          </p:nvSpPr>
          <p:spPr bwMode="auto">
            <a:xfrm>
              <a:off x="5268" y="433"/>
              <a:ext cx="283" cy="2286"/>
            </a:xfrm>
            <a:custGeom>
              <a:avLst/>
              <a:gdLst>
                <a:gd name="T0" fmla="*/ 3 w 354"/>
                <a:gd name="T1" fmla="*/ 0 h 2742"/>
                <a:gd name="T2" fmla="*/ 15 w 354"/>
                <a:gd name="T3" fmla="*/ 27 h 2742"/>
                <a:gd name="T4" fmla="*/ 15 w 354"/>
                <a:gd name="T5" fmla="*/ 205 h 2742"/>
                <a:gd name="T6" fmla="*/ 0 w 354"/>
                <a:gd name="T7" fmla="*/ 215 h 2742"/>
                <a:gd name="T8" fmla="*/ 3 w 354"/>
                <a:gd name="T9" fmla="*/ 0 h 2742"/>
                <a:gd name="T10" fmla="*/ 0 60000 65536"/>
                <a:gd name="T11" fmla="*/ 0 60000 65536"/>
                <a:gd name="T12" fmla="*/ 0 60000 65536"/>
                <a:gd name="T13" fmla="*/ 0 60000 65536"/>
                <a:gd name="T14" fmla="*/ 0 60000 65536"/>
                <a:gd name="T15" fmla="*/ 0 w 354"/>
                <a:gd name="T16" fmla="*/ 0 h 2742"/>
                <a:gd name="T17" fmla="*/ 354 w 354"/>
                <a:gd name="T18" fmla="*/ 2742 h 2742"/>
              </a:gdLst>
              <a:ahLst/>
              <a:cxnLst>
                <a:cxn ang="T10">
                  <a:pos x="T0" y="T1"/>
                </a:cxn>
                <a:cxn ang="T11">
                  <a:pos x="T2" y="T3"/>
                </a:cxn>
                <a:cxn ang="T12">
                  <a:pos x="T4" y="T5"/>
                </a:cxn>
                <a:cxn ang="T13">
                  <a:pos x="T6" y="T7"/>
                </a:cxn>
                <a:cxn ang="T14">
                  <a:pos x="T8" y="T9"/>
                </a:cxn>
              </a:cxnLst>
              <a:rect l="T15" t="T16" r="T17" b="T18"/>
              <a:pathLst>
                <a:path w="354" h="2742">
                  <a:moveTo>
                    <a:pt x="63" y="0"/>
                  </a:moveTo>
                  <a:lnTo>
                    <a:pt x="354" y="339"/>
                  </a:lnTo>
                  <a:lnTo>
                    <a:pt x="346" y="2624"/>
                  </a:lnTo>
                  <a:lnTo>
                    <a:pt x="0" y="2742"/>
                  </a:lnTo>
                  <a:lnTo>
                    <a:pt x="63" y="0"/>
                  </a:lnTo>
                  <a:close/>
                </a:path>
              </a:pathLst>
            </a:custGeom>
            <a:gradFill rotWithShape="1">
              <a:gsLst>
                <a:gs pos="0">
                  <a:srgbClr val="DDDDDD"/>
                </a:gs>
                <a:gs pos="10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78" name="Rectangle 149"/>
            <p:cNvSpPr>
              <a:spLocks noChangeArrowheads="1"/>
            </p:cNvSpPr>
            <p:nvPr/>
          </p:nvSpPr>
          <p:spPr bwMode="auto">
            <a:xfrm>
              <a:off x="4204" y="429"/>
              <a:ext cx="1046" cy="2287"/>
            </a:xfrm>
            <a:prstGeom prst="rect">
              <a:avLst/>
            </a:pr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79" name="Freeform 150"/>
            <p:cNvSpPr>
              <a:spLocks/>
            </p:cNvSpPr>
            <p:nvPr/>
          </p:nvSpPr>
          <p:spPr bwMode="auto">
            <a:xfrm>
              <a:off x="5321" y="570"/>
              <a:ext cx="169" cy="2115"/>
            </a:xfrm>
            <a:custGeom>
              <a:avLst/>
              <a:gdLst>
                <a:gd name="T0" fmla="*/ 2 w 211"/>
                <a:gd name="T1" fmla="*/ 0 h 2537"/>
                <a:gd name="T2" fmla="*/ 9 w 211"/>
                <a:gd name="T3" fmla="*/ 18 h 2537"/>
                <a:gd name="T4" fmla="*/ 2 w 211"/>
                <a:gd name="T5" fmla="*/ 196 h 2537"/>
                <a:gd name="T6" fmla="*/ 2 w 211"/>
                <a:gd name="T7" fmla="*/ 0 h 2537"/>
                <a:gd name="T8" fmla="*/ 0 60000 65536"/>
                <a:gd name="T9" fmla="*/ 0 60000 65536"/>
                <a:gd name="T10" fmla="*/ 0 60000 65536"/>
                <a:gd name="T11" fmla="*/ 0 60000 65536"/>
                <a:gd name="T12" fmla="*/ 0 w 211"/>
                <a:gd name="T13" fmla="*/ 0 h 2537"/>
                <a:gd name="T14" fmla="*/ 211 w 211"/>
                <a:gd name="T15" fmla="*/ 2537 h 2537"/>
              </a:gdLst>
              <a:ahLst/>
              <a:cxnLst>
                <a:cxn ang="T8">
                  <a:pos x="T0" y="T1"/>
                </a:cxn>
                <a:cxn ang="T9">
                  <a:pos x="T2" y="T3"/>
                </a:cxn>
                <a:cxn ang="T10">
                  <a:pos x="T4" y="T5"/>
                </a:cxn>
                <a:cxn ang="T11">
                  <a:pos x="T6" y="T7"/>
                </a:cxn>
              </a:cxnLst>
              <a:rect l="T12" t="T13" r="T14" b="T15"/>
              <a:pathLst>
                <a:path w="211" h="2537">
                  <a:moveTo>
                    <a:pt x="7" y="0"/>
                  </a:moveTo>
                  <a:cubicBezTo>
                    <a:pt x="7" y="0"/>
                    <a:pt x="57" y="28"/>
                    <a:pt x="211" y="218"/>
                  </a:cubicBezTo>
                  <a:cubicBezTo>
                    <a:pt x="0" y="1229"/>
                    <a:pt x="41" y="2537"/>
                    <a:pt x="7" y="2501"/>
                  </a:cubicBezTo>
                  <a:lnTo>
                    <a:pt x="7" y="0"/>
                  </a:lnTo>
                  <a:close/>
                </a:path>
              </a:pathLst>
            </a:custGeom>
            <a:gradFill rotWithShape="1">
              <a:gsLst>
                <a:gs pos="0">
                  <a:srgbClr val="808080"/>
                </a:gs>
                <a:gs pos="100000">
                  <a:srgbClr val="F8F8F8"/>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0" name="Freeform 151"/>
            <p:cNvSpPr>
              <a:spLocks/>
            </p:cNvSpPr>
            <p:nvPr/>
          </p:nvSpPr>
          <p:spPr bwMode="auto">
            <a:xfrm>
              <a:off x="5284" y="1640"/>
              <a:ext cx="263" cy="189"/>
            </a:xfrm>
            <a:custGeom>
              <a:avLst/>
              <a:gdLst>
                <a:gd name="T0" fmla="*/ 2 w 328"/>
                <a:gd name="T1" fmla="*/ 0 h 226"/>
                <a:gd name="T2" fmla="*/ 14 w 328"/>
                <a:gd name="T3" fmla="*/ 11 h 226"/>
                <a:gd name="T4" fmla="*/ 14 w 328"/>
                <a:gd name="T5" fmla="*/ 19 h 226"/>
                <a:gd name="T6" fmla="*/ 0 w 328"/>
                <a:gd name="T7" fmla="*/ 8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81" name="Rectangle 152"/>
            <p:cNvSpPr>
              <a:spLocks noChangeArrowheads="1"/>
            </p:cNvSpPr>
            <p:nvPr/>
          </p:nvSpPr>
          <p:spPr bwMode="auto">
            <a:xfrm>
              <a:off x="4211" y="694"/>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782" name="Group 153"/>
            <p:cNvGrpSpPr>
              <a:grpSpLocks/>
            </p:cNvGrpSpPr>
            <p:nvPr/>
          </p:nvGrpSpPr>
          <p:grpSpPr bwMode="auto">
            <a:xfrm>
              <a:off x="4749" y="668"/>
              <a:ext cx="581" cy="145"/>
              <a:chOff x="614" y="2568"/>
              <a:chExt cx="725" cy="139"/>
            </a:xfrm>
          </p:grpSpPr>
          <p:sp>
            <p:nvSpPr>
              <p:cNvPr id="115807" name="AutoShape 154"/>
              <p:cNvSpPr>
                <a:spLocks noChangeArrowheads="1"/>
              </p:cNvSpPr>
              <p:nvPr/>
            </p:nvSpPr>
            <p:spPr bwMode="auto">
              <a:xfrm>
                <a:off x="615" y="2560"/>
                <a:ext cx="721" cy="149"/>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08" name="AutoShape 155"/>
              <p:cNvSpPr>
                <a:spLocks noChangeArrowheads="1"/>
              </p:cNvSpPr>
              <p:nvPr/>
            </p:nvSpPr>
            <p:spPr bwMode="auto">
              <a:xfrm>
                <a:off x="631" y="2582"/>
                <a:ext cx="689" cy="110"/>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783" name="Rectangle 156"/>
            <p:cNvSpPr>
              <a:spLocks noChangeArrowheads="1"/>
            </p:cNvSpPr>
            <p:nvPr/>
          </p:nvSpPr>
          <p:spPr bwMode="auto">
            <a:xfrm>
              <a:off x="4223" y="1016"/>
              <a:ext cx="597" cy="52"/>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784" name="Group 157"/>
            <p:cNvGrpSpPr>
              <a:grpSpLocks/>
            </p:cNvGrpSpPr>
            <p:nvPr/>
          </p:nvGrpSpPr>
          <p:grpSpPr bwMode="auto">
            <a:xfrm>
              <a:off x="4747" y="994"/>
              <a:ext cx="581" cy="134"/>
              <a:chOff x="614" y="2568"/>
              <a:chExt cx="725" cy="139"/>
            </a:xfrm>
          </p:grpSpPr>
          <p:sp>
            <p:nvSpPr>
              <p:cNvPr id="115805" name="AutoShape 158"/>
              <p:cNvSpPr>
                <a:spLocks noChangeArrowheads="1"/>
              </p:cNvSpPr>
              <p:nvPr/>
            </p:nvSpPr>
            <p:spPr bwMode="auto">
              <a:xfrm>
                <a:off x="617" y="2567"/>
                <a:ext cx="721" cy="137"/>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06" name="AutoShape 159"/>
              <p:cNvSpPr>
                <a:spLocks noChangeArrowheads="1"/>
              </p:cNvSpPr>
              <p:nvPr/>
            </p:nvSpPr>
            <p:spPr bwMode="auto">
              <a:xfrm>
                <a:off x="634" y="2585"/>
                <a:ext cx="689" cy="102"/>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785" name="Rectangle 160"/>
            <p:cNvSpPr>
              <a:spLocks noChangeArrowheads="1"/>
            </p:cNvSpPr>
            <p:nvPr/>
          </p:nvSpPr>
          <p:spPr bwMode="auto">
            <a:xfrm>
              <a:off x="4217" y="1356"/>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86" name="Rectangle 161"/>
            <p:cNvSpPr>
              <a:spLocks noChangeArrowheads="1"/>
            </p:cNvSpPr>
            <p:nvPr/>
          </p:nvSpPr>
          <p:spPr bwMode="auto">
            <a:xfrm>
              <a:off x="4230" y="1656"/>
              <a:ext cx="597" cy="46"/>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nvGrpSpPr>
            <p:cNvPr id="115787" name="Group 162"/>
            <p:cNvGrpSpPr>
              <a:grpSpLocks/>
            </p:cNvGrpSpPr>
            <p:nvPr/>
          </p:nvGrpSpPr>
          <p:grpSpPr bwMode="auto">
            <a:xfrm>
              <a:off x="4735" y="1627"/>
              <a:ext cx="582" cy="151"/>
              <a:chOff x="614" y="2568"/>
              <a:chExt cx="725" cy="139"/>
            </a:xfrm>
          </p:grpSpPr>
          <p:sp>
            <p:nvSpPr>
              <p:cNvPr id="115803" name="AutoShape 163"/>
              <p:cNvSpPr>
                <a:spLocks noChangeArrowheads="1"/>
              </p:cNvSpPr>
              <p:nvPr/>
            </p:nvSpPr>
            <p:spPr bwMode="auto">
              <a:xfrm>
                <a:off x="616" y="2568"/>
                <a:ext cx="720"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04" name="AutoShape 164"/>
              <p:cNvSpPr>
                <a:spLocks noChangeArrowheads="1"/>
              </p:cNvSpPr>
              <p:nvPr/>
            </p:nvSpPr>
            <p:spPr bwMode="auto">
              <a:xfrm>
                <a:off x="632" y="2584"/>
                <a:ext cx="688" cy="106"/>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788" name="Freeform 165"/>
            <p:cNvSpPr>
              <a:spLocks/>
            </p:cNvSpPr>
            <p:nvPr/>
          </p:nvSpPr>
          <p:spPr bwMode="auto">
            <a:xfrm>
              <a:off x="5288" y="1354"/>
              <a:ext cx="263" cy="188"/>
            </a:xfrm>
            <a:custGeom>
              <a:avLst/>
              <a:gdLst>
                <a:gd name="T0" fmla="*/ 2 w 328"/>
                <a:gd name="T1" fmla="*/ 0 h 226"/>
                <a:gd name="T2" fmla="*/ 14 w 328"/>
                <a:gd name="T3" fmla="*/ 10 h 226"/>
                <a:gd name="T4" fmla="*/ 14 w 328"/>
                <a:gd name="T5" fmla="*/ 17 h 226"/>
                <a:gd name="T6" fmla="*/ 0 w 328"/>
                <a:gd name="T7" fmla="*/ 7 h 226"/>
                <a:gd name="T8" fmla="*/ 2 w 328"/>
                <a:gd name="T9" fmla="*/ 0 h 226"/>
                <a:gd name="T10" fmla="*/ 0 60000 65536"/>
                <a:gd name="T11" fmla="*/ 0 60000 65536"/>
                <a:gd name="T12" fmla="*/ 0 60000 65536"/>
                <a:gd name="T13" fmla="*/ 0 60000 65536"/>
                <a:gd name="T14" fmla="*/ 0 60000 65536"/>
                <a:gd name="T15" fmla="*/ 0 w 328"/>
                <a:gd name="T16" fmla="*/ 0 h 226"/>
                <a:gd name="T17" fmla="*/ 328 w 328"/>
                <a:gd name="T18" fmla="*/ 226 h 226"/>
              </a:gdLst>
              <a:ahLst/>
              <a:cxnLst>
                <a:cxn ang="T10">
                  <a:pos x="T0" y="T1"/>
                </a:cxn>
                <a:cxn ang="T11">
                  <a:pos x="T2" y="T3"/>
                </a:cxn>
                <a:cxn ang="T12">
                  <a:pos x="T4" y="T5"/>
                </a:cxn>
                <a:cxn ang="T13">
                  <a:pos x="T6" y="T7"/>
                </a:cxn>
                <a:cxn ang="T14">
                  <a:pos x="T8" y="T9"/>
                </a:cxn>
              </a:cxnLst>
              <a:rect l="T15" t="T16" r="T17" b="T18"/>
              <a:pathLst>
                <a:path w="328" h="226">
                  <a:moveTo>
                    <a:pt x="4" y="0"/>
                  </a:moveTo>
                  <a:cubicBezTo>
                    <a:pt x="60" y="10"/>
                    <a:pt x="182" y="74"/>
                    <a:pt x="328" y="128"/>
                  </a:cubicBezTo>
                  <a:cubicBezTo>
                    <a:pt x="326" y="162"/>
                    <a:pt x="326" y="158"/>
                    <a:pt x="326" y="226"/>
                  </a:cubicBezTo>
                  <a:cubicBezTo>
                    <a:pt x="326" y="226"/>
                    <a:pt x="169" y="155"/>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5789" name="Group 166"/>
            <p:cNvGrpSpPr>
              <a:grpSpLocks/>
            </p:cNvGrpSpPr>
            <p:nvPr/>
          </p:nvGrpSpPr>
          <p:grpSpPr bwMode="auto">
            <a:xfrm>
              <a:off x="4739" y="1327"/>
              <a:ext cx="582" cy="139"/>
              <a:chOff x="614" y="2568"/>
              <a:chExt cx="725" cy="139"/>
            </a:xfrm>
          </p:grpSpPr>
          <p:sp>
            <p:nvSpPr>
              <p:cNvPr id="115801" name="AutoShape 167"/>
              <p:cNvSpPr>
                <a:spLocks noChangeArrowheads="1"/>
              </p:cNvSpPr>
              <p:nvPr/>
            </p:nvSpPr>
            <p:spPr bwMode="auto">
              <a:xfrm>
                <a:off x="611" y="2569"/>
                <a:ext cx="728" cy="138"/>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02" name="AutoShape 168"/>
              <p:cNvSpPr>
                <a:spLocks noChangeArrowheads="1"/>
              </p:cNvSpPr>
              <p:nvPr/>
            </p:nvSpPr>
            <p:spPr bwMode="auto">
              <a:xfrm>
                <a:off x="627" y="2586"/>
                <a:ext cx="696" cy="104"/>
              </a:xfrm>
              <a:prstGeom prst="roundRect">
                <a:avLst>
                  <a:gd name="adj" fmla="val 50000"/>
                </a:avLst>
              </a:prstGeom>
              <a:gradFill rotWithShape="1">
                <a:gsLst>
                  <a:gs pos="0">
                    <a:srgbClr val="0000FF"/>
                  </a:gs>
                  <a:gs pos="50000">
                    <a:srgbClr val="99CCFF"/>
                  </a:gs>
                  <a:gs pos="100000">
                    <a:srgbClr val="0000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sp>
          <p:nvSpPr>
            <p:cNvPr id="115790" name="Rectangle 169"/>
            <p:cNvSpPr>
              <a:spLocks noChangeArrowheads="1"/>
            </p:cNvSpPr>
            <p:nvPr/>
          </p:nvSpPr>
          <p:spPr bwMode="auto">
            <a:xfrm>
              <a:off x="5250" y="429"/>
              <a:ext cx="71" cy="2287"/>
            </a:xfrm>
            <a:prstGeom prst="rect">
              <a:avLst/>
            </a:prstGeom>
            <a:gradFill rotWithShape="1">
              <a:gsLst>
                <a:gs pos="0">
                  <a:srgbClr val="333333"/>
                </a:gs>
                <a:gs pos="50000">
                  <a:srgbClr val="DDDDDD"/>
                </a:gs>
                <a:gs pos="100000">
                  <a:srgbClr val="333333"/>
                </a:gs>
              </a:gsLst>
              <a:lin ang="0" scaled="1"/>
            </a:gra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91" name="Freeform 170"/>
            <p:cNvSpPr>
              <a:spLocks/>
            </p:cNvSpPr>
            <p:nvPr/>
          </p:nvSpPr>
          <p:spPr bwMode="auto">
            <a:xfrm>
              <a:off x="5312" y="1007"/>
              <a:ext cx="237" cy="213"/>
            </a:xfrm>
            <a:custGeom>
              <a:avLst/>
              <a:gdLst>
                <a:gd name="T0" fmla="*/ 2 w 296"/>
                <a:gd name="T1" fmla="*/ 0 h 256"/>
                <a:gd name="T2" fmla="*/ 14 w 296"/>
                <a:gd name="T3" fmla="*/ 10 h 256"/>
                <a:gd name="T4" fmla="*/ 14 w 296"/>
                <a:gd name="T5" fmla="*/ 19 h 256"/>
                <a:gd name="T6" fmla="*/ 0 w 296"/>
                <a:gd name="T7" fmla="*/ 7 h 256"/>
                <a:gd name="T8" fmla="*/ 2 w 296"/>
                <a:gd name="T9" fmla="*/ 0 h 256"/>
                <a:gd name="T10" fmla="*/ 0 60000 65536"/>
                <a:gd name="T11" fmla="*/ 0 60000 65536"/>
                <a:gd name="T12" fmla="*/ 0 60000 65536"/>
                <a:gd name="T13" fmla="*/ 0 60000 65536"/>
                <a:gd name="T14" fmla="*/ 0 60000 65536"/>
                <a:gd name="T15" fmla="*/ 0 w 296"/>
                <a:gd name="T16" fmla="*/ 0 h 256"/>
                <a:gd name="T17" fmla="*/ 296 w 296"/>
                <a:gd name="T18" fmla="*/ 256 h 256"/>
              </a:gdLst>
              <a:ahLst/>
              <a:cxnLst>
                <a:cxn ang="T10">
                  <a:pos x="T0" y="T1"/>
                </a:cxn>
                <a:cxn ang="T11">
                  <a:pos x="T2" y="T3"/>
                </a:cxn>
                <a:cxn ang="T12">
                  <a:pos x="T4" y="T5"/>
                </a:cxn>
                <a:cxn ang="T13">
                  <a:pos x="T6" y="T7"/>
                </a:cxn>
                <a:cxn ang="T14">
                  <a:pos x="T8" y="T9"/>
                </a:cxn>
              </a:cxnLst>
              <a:rect l="T15" t="T16" r="T17" b="T18"/>
              <a:pathLst>
                <a:path w="296" h="256">
                  <a:moveTo>
                    <a:pt x="4" y="0"/>
                  </a:moveTo>
                  <a:cubicBezTo>
                    <a:pt x="55" y="10"/>
                    <a:pt x="144" y="68"/>
                    <a:pt x="292" y="144"/>
                  </a:cubicBezTo>
                  <a:cubicBezTo>
                    <a:pt x="290" y="178"/>
                    <a:pt x="296" y="188"/>
                    <a:pt x="296" y="256"/>
                  </a:cubicBezTo>
                  <a:cubicBezTo>
                    <a:pt x="296" y="256"/>
                    <a:pt x="160" y="176"/>
                    <a:pt x="0" y="100"/>
                  </a:cubicBezTo>
                  <a:cubicBezTo>
                    <a:pt x="0" y="48"/>
                    <a:pt x="4" y="17"/>
                    <a:pt x="4"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2" name="Freeform 171"/>
            <p:cNvSpPr>
              <a:spLocks/>
            </p:cNvSpPr>
            <p:nvPr/>
          </p:nvSpPr>
          <p:spPr bwMode="auto">
            <a:xfrm>
              <a:off x="5315" y="680"/>
              <a:ext cx="244" cy="240"/>
            </a:xfrm>
            <a:custGeom>
              <a:avLst/>
              <a:gdLst>
                <a:gd name="T0" fmla="*/ 0 w 304"/>
                <a:gd name="T1" fmla="*/ 0 h 288"/>
                <a:gd name="T2" fmla="*/ 14 w 304"/>
                <a:gd name="T3" fmla="*/ 13 h 288"/>
                <a:gd name="T4" fmla="*/ 13 w 304"/>
                <a:gd name="T5" fmla="*/ 23 h 288"/>
                <a:gd name="T6" fmla="*/ 2 w 304"/>
                <a:gd name="T7" fmla="*/ 10 h 288"/>
                <a:gd name="T8" fmla="*/ 0 w 304"/>
                <a:gd name="T9" fmla="*/ 0 h 288"/>
                <a:gd name="T10" fmla="*/ 0 60000 65536"/>
                <a:gd name="T11" fmla="*/ 0 60000 65536"/>
                <a:gd name="T12" fmla="*/ 0 60000 65536"/>
                <a:gd name="T13" fmla="*/ 0 60000 65536"/>
                <a:gd name="T14" fmla="*/ 0 60000 65536"/>
                <a:gd name="T15" fmla="*/ 0 w 304"/>
                <a:gd name="T16" fmla="*/ 0 h 288"/>
                <a:gd name="T17" fmla="*/ 304 w 304"/>
                <a:gd name="T18" fmla="*/ 288 h 288"/>
              </a:gdLst>
              <a:ahLst/>
              <a:cxnLst>
                <a:cxn ang="T10">
                  <a:pos x="T0" y="T1"/>
                </a:cxn>
                <a:cxn ang="T11">
                  <a:pos x="T2" y="T3"/>
                </a:cxn>
                <a:cxn ang="T12">
                  <a:pos x="T4" y="T5"/>
                </a:cxn>
                <a:cxn ang="T13">
                  <a:pos x="T6" y="T7"/>
                </a:cxn>
                <a:cxn ang="T14">
                  <a:pos x="T8" y="T9"/>
                </a:cxn>
              </a:cxnLst>
              <a:rect l="T15" t="T16" r="T17" b="T18"/>
              <a:pathLst>
                <a:path w="304" h="288">
                  <a:moveTo>
                    <a:pt x="0" y="0"/>
                  </a:moveTo>
                  <a:cubicBezTo>
                    <a:pt x="51" y="10"/>
                    <a:pt x="148" y="76"/>
                    <a:pt x="304" y="164"/>
                  </a:cubicBezTo>
                  <a:cubicBezTo>
                    <a:pt x="302" y="198"/>
                    <a:pt x="284" y="220"/>
                    <a:pt x="284" y="288"/>
                  </a:cubicBezTo>
                  <a:cubicBezTo>
                    <a:pt x="284" y="288"/>
                    <a:pt x="163" y="179"/>
                    <a:pt x="8" y="124"/>
                  </a:cubicBezTo>
                  <a:cubicBezTo>
                    <a:pt x="8" y="72"/>
                    <a:pt x="0" y="17"/>
                    <a:pt x="0" y="0"/>
                  </a:cubicBezTo>
                  <a:close/>
                </a:path>
              </a:pathLst>
            </a:custGeom>
            <a:gradFill rotWithShape="1">
              <a:gsLst>
                <a:gs pos="0">
                  <a:srgbClr val="292929"/>
                </a:gs>
                <a:gs pos="100000">
                  <a:srgbClr val="80808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3" name="Oval 172"/>
            <p:cNvSpPr>
              <a:spLocks noChangeArrowheads="1"/>
            </p:cNvSpPr>
            <p:nvPr/>
          </p:nvSpPr>
          <p:spPr bwMode="auto">
            <a:xfrm>
              <a:off x="5520" y="2612"/>
              <a:ext cx="45" cy="98"/>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94" name="Freeform 173"/>
            <p:cNvSpPr>
              <a:spLocks/>
            </p:cNvSpPr>
            <p:nvPr/>
          </p:nvSpPr>
          <p:spPr bwMode="auto">
            <a:xfrm>
              <a:off x="5302" y="2614"/>
              <a:ext cx="245" cy="200"/>
            </a:xfrm>
            <a:custGeom>
              <a:avLst/>
              <a:gdLst>
                <a:gd name="T0" fmla="*/ 0 w 306"/>
                <a:gd name="T1" fmla="*/ 9 h 240"/>
                <a:gd name="T2" fmla="*/ 2 w 306"/>
                <a:gd name="T3" fmla="*/ 19 h 240"/>
                <a:gd name="T4" fmla="*/ 14 w 306"/>
                <a:gd name="T5" fmla="*/ 9 h 240"/>
                <a:gd name="T6" fmla="*/ 14 w 306"/>
                <a:gd name="T7" fmla="*/ 0 h 240"/>
                <a:gd name="T8" fmla="*/ 0 w 306"/>
                <a:gd name="T9" fmla="*/ 9 h 240"/>
                <a:gd name="T10" fmla="*/ 0 60000 65536"/>
                <a:gd name="T11" fmla="*/ 0 60000 65536"/>
                <a:gd name="T12" fmla="*/ 0 60000 65536"/>
                <a:gd name="T13" fmla="*/ 0 60000 65536"/>
                <a:gd name="T14" fmla="*/ 0 60000 65536"/>
                <a:gd name="T15" fmla="*/ 0 w 306"/>
                <a:gd name="T16" fmla="*/ 0 h 240"/>
                <a:gd name="T17" fmla="*/ 306 w 306"/>
                <a:gd name="T18" fmla="*/ 240 h 240"/>
              </a:gdLst>
              <a:ahLst/>
              <a:cxnLst>
                <a:cxn ang="T10">
                  <a:pos x="T0" y="T1"/>
                </a:cxn>
                <a:cxn ang="T11">
                  <a:pos x="T2" y="T3"/>
                </a:cxn>
                <a:cxn ang="T12">
                  <a:pos x="T4" y="T5"/>
                </a:cxn>
                <a:cxn ang="T13">
                  <a:pos x="T6" y="T7"/>
                </a:cxn>
                <a:cxn ang="T14">
                  <a:pos x="T8" y="T9"/>
                </a:cxn>
              </a:cxnLst>
              <a:rect l="T15" t="T16" r="T17" b="T18"/>
              <a:pathLst>
                <a:path w="306" h="240">
                  <a:moveTo>
                    <a:pt x="0" y="106"/>
                  </a:moveTo>
                  <a:lnTo>
                    <a:pt x="2" y="240"/>
                  </a:lnTo>
                  <a:lnTo>
                    <a:pt x="306" y="110"/>
                  </a:lnTo>
                  <a:lnTo>
                    <a:pt x="300" y="0"/>
                  </a:lnTo>
                  <a:lnTo>
                    <a:pt x="0" y="106"/>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795" name="AutoShape 174"/>
            <p:cNvSpPr>
              <a:spLocks noChangeArrowheads="1"/>
            </p:cNvSpPr>
            <p:nvPr/>
          </p:nvSpPr>
          <p:spPr bwMode="auto">
            <a:xfrm>
              <a:off x="4140" y="2675"/>
              <a:ext cx="1200" cy="150"/>
            </a:xfrm>
            <a:prstGeom prst="roundRect">
              <a:avLst>
                <a:gd name="adj" fmla="val 50000"/>
              </a:avLst>
            </a:prstGeom>
            <a:solidFill>
              <a:srgbClr val="DDDDDD"/>
            </a:soli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96" name="AutoShape 175"/>
            <p:cNvSpPr>
              <a:spLocks noChangeArrowheads="1"/>
            </p:cNvSpPr>
            <p:nvPr/>
          </p:nvSpPr>
          <p:spPr bwMode="auto">
            <a:xfrm>
              <a:off x="4204" y="2710"/>
              <a:ext cx="1072" cy="81"/>
            </a:xfrm>
            <a:prstGeom prst="roundRect">
              <a:avLst>
                <a:gd name="adj" fmla="val 50000"/>
              </a:avLst>
            </a:prstGeom>
            <a:gradFill rotWithShape="1">
              <a:gsLst>
                <a:gs pos="0">
                  <a:schemeClr val="tx2"/>
                </a:gs>
                <a:gs pos="100000">
                  <a:schemeClr val="bg2"/>
                </a:gs>
              </a:gsLst>
              <a:lin ang="0" scaled="1"/>
            </a:gradFill>
            <a:ln w="9525">
              <a:solidFill>
                <a:schemeClr val="tx1"/>
              </a:solidFill>
              <a:round/>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97" name="Oval 176"/>
            <p:cNvSpPr>
              <a:spLocks noChangeArrowheads="1"/>
            </p:cNvSpPr>
            <p:nvPr/>
          </p:nvSpPr>
          <p:spPr bwMode="auto">
            <a:xfrm>
              <a:off x="4307" y="2382"/>
              <a:ext cx="160" cy="144"/>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798" name="Oval 177"/>
            <p:cNvSpPr>
              <a:spLocks noChangeArrowheads="1"/>
            </p:cNvSpPr>
            <p:nvPr/>
          </p:nvSpPr>
          <p:spPr bwMode="auto">
            <a:xfrm>
              <a:off x="4487" y="2382"/>
              <a:ext cx="160" cy="144"/>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z="1800">
                <a:solidFill>
                  <a:srgbClr val="FF0000"/>
                </a:solidFill>
              </a:endParaRPr>
            </a:p>
          </p:txBody>
        </p:sp>
        <p:sp>
          <p:nvSpPr>
            <p:cNvPr id="115799" name="Oval 178"/>
            <p:cNvSpPr>
              <a:spLocks noChangeArrowheads="1"/>
            </p:cNvSpPr>
            <p:nvPr/>
          </p:nvSpPr>
          <p:spPr bwMode="auto">
            <a:xfrm>
              <a:off x="4660" y="2382"/>
              <a:ext cx="160" cy="138"/>
            </a:xfrm>
            <a:prstGeom prst="ellipse">
              <a:avLst/>
            </a:prstGeom>
            <a:solidFill>
              <a:srgbClr val="33CC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sp>
          <p:nvSpPr>
            <p:cNvPr id="115800" name="Rectangle 179"/>
            <p:cNvSpPr>
              <a:spLocks noChangeArrowheads="1"/>
            </p:cNvSpPr>
            <p:nvPr/>
          </p:nvSpPr>
          <p:spPr bwMode="auto">
            <a:xfrm>
              <a:off x="5064" y="1834"/>
              <a:ext cx="83" cy="760"/>
            </a:xfrm>
            <a:prstGeom prst="rect">
              <a:avLst/>
            </a:prstGeom>
            <a:solidFill>
              <a:srgbClr val="292929"/>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a:p>
          </p:txBody>
        </p:sp>
      </p:grpSp>
      <p:grpSp>
        <p:nvGrpSpPr>
          <p:cNvPr id="115766" name="Group 180"/>
          <p:cNvGrpSpPr>
            <a:grpSpLocks/>
          </p:cNvGrpSpPr>
          <p:nvPr/>
        </p:nvGrpSpPr>
        <p:grpSpPr bwMode="auto">
          <a:xfrm flipH="1">
            <a:off x="8151813" y="4489450"/>
            <a:ext cx="803275" cy="771525"/>
            <a:chOff x="-44" y="1473"/>
            <a:chExt cx="981" cy="1105"/>
          </a:xfrm>
        </p:grpSpPr>
        <p:pic>
          <p:nvPicPr>
            <p:cNvPr id="115775" name="Picture 181"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76" name="Freeform 182"/>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115767" name="Group 183"/>
          <p:cNvGrpSpPr>
            <a:grpSpLocks/>
          </p:cNvGrpSpPr>
          <p:nvPr/>
        </p:nvGrpSpPr>
        <p:grpSpPr bwMode="auto">
          <a:xfrm>
            <a:off x="4237038" y="4470400"/>
            <a:ext cx="803275" cy="771525"/>
            <a:chOff x="-44" y="1473"/>
            <a:chExt cx="981" cy="1105"/>
          </a:xfrm>
        </p:grpSpPr>
        <p:pic>
          <p:nvPicPr>
            <p:cNvPr id="115773" name="Picture 184"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74" name="Freeform 185"/>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grpSp>
        <p:nvGrpSpPr>
          <p:cNvPr id="115768" name="Group 186"/>
          <p:cNvGrpSpPr>
            <a:grpSpLocks/>
          </p:cNvGrpSpPr>
          <p:nvPr/>
        </p:nvGrpSpPr>
        <p:grpSpPr bwMode="auto">
          <a:xfrm>
            <a:off x="4859338" y="4919663"/>
            <a:ext cx="803275" cy="771525"/>
            <a:chOff x="-44" y="1473"/>
            <a:chExt cx="981" cy="1105"/>
          </a:xfrm>
        </p:grpSpPr>
        <p:pic>
          <p:nvPicPr>
            <p:cNvPr id="115771" name="Picture 187" descr="desktop_computer_stylized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 y="1473"/>
              <a:ext cx="98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72" name="Freeform 188"/>
            <p:cNvSpPr>
              <a:spLocks/>
            </p:cNvSpPr>
            <p:nvPr/>
          </p:nvSpPr>
          <p:spPr bwMode="auto">
            <a:xfrm flipH="1">
              <a:off x="374" y="1579"/>
              <a:ext cx="477" cy="506"/>
            </a:xfrm>
            <a:custGeom>
              <a:avLst/>
              <a:gdLst>
                <a:gd name="T0" fmla="*/ 0 w 356"/>
                <a:gd name="T1" fmla="*/ 0 h 368"/>
                <a:gd name="T2" fmla="*/ 18034 w 356"/>
                <a:gd name="T3" fmla="*/ 1220 h 368"/>
                <a:gd name="T4" fmla="*/ 21394 w 356"/>
                <a:gd name="T5" fmla="*/ 25425 h 368"/>
                <a:gd name="T6" fmla="*/ 4715 w 356"/>
                <a:gd name="T7" fmla="*/ 31797 h 368"/>
                <a:gd name="T8" fmla="*/ 0 w 356"/>
                <a:gd name="T9" fmla="*/ 0 h 368"/>
                <a:gd name="T10" fmla="*/ 0 60000 65536"/>
                <a:gd name="T11" fmla="*/ 0 60000 65536"/>
                <a:gd name="T12" fmla="*/ 0 60000 65536"/>
                <a:gd name="T13" fmla="*/ 0 60000 65536"/>
                <a:gd name="T14" fmla="*/ 0 60000 65536"/>
                <a:gd name="T15" fmla="*/ 0 w 356"/>
                <a:gd name="T16" fmla="*/ 0 h 368"/>
                <a:gd name="T17" fmla="*/ 356 w 356"/>
                <a:gd name="T18" fmla="*/ 368 h 368"/>
              </a:gdLst>
              <a:ahLst/>
              <a:cxnLst>
                <a:cxn ang="T10">
                  <a:pos x="T0" y="T1"/>
                </a:cxn>
                <a:cxn ang="T11">
                  <a:pos x="T2" y="T3"/>
                </a:cxn>
                <a:cxn ang="T12">
                  <a:pos x="T4" y="T5"/>
                </a:cxn>
                <a:cxn ang="T13">
                  <a:pos x="T6" y="T7"/>
                </a:cxn>
                <a:cxn ang="T14">
                  <a:pos x="T8" y="T9"/>
                </a:cxn>
              </a:cxnLst>
              <a:rect l="T15" t="T16" r="T17" b="T18"/>
              <a:pathLst>
                <a:path w="356" h="368">
                  <a:moveTo>
                    <a:pt x="0" y="0"/>
                  </a:moveTo>
                  <a:lnTo>
                    <a:pt x="300" y="14"/>
                  </a:lnTo>
                  <a:lnTo>
                    <a:pt x="356" y="294"/>
                  </a:lnTo>
                  <a:lnTo>
                    <a:pt x="78" y="368"/>
                  </a:lnTo>
                  <a:lnTo>
                    <a:pt x="0" y="0"/>
                  </a:lnTo>
                  <a:close/>
                </a:path>
              </a:pathLst>
            </a:custGeom>
            <a:gradFill rotWithShape="1">
              <a:gsLst>
                <a:gs pos="0">
                  <a:srgbClr val="000099"/>
                </a:gs>
                <a:gs pos="100000">
                  <a:schemeClr val="bg1"/>
                </a:gs>
              </a:gsLst>
              <a:lin ang="27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lstStyle/>
            <a:p>
              <a:endParaRPr lang="en-US"/>
            </a:p>
          </p:txBody>
        </p:sp>
      </p:grpSp>
    </p:spTree>
    <p:extLst>
      <p:ext uri="{BB962C8B-B14F-4D97-AF65-F5344CB8AC3E}">
        <p14:creationId xmlns:p14="http://schemas.microsoft.com/office/powerpoint/2010/main" val="8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57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7354</TotalTime>
  <Words>6253</Words>
  <Application>Microsoft Macintosh PowerPoint</Application>
  <PresentationFormat>On-screen Show (4:3)</PresentationFormat>
  <Paragraphs>3058</Paragraphs>
  <Slides>83</Slides>
  <Notes>26</Notes>
  <HiddenSlides>9</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83</vt:i4>
      </vt:variant>
    </vt:vector>
  </HeadingPairs>
  <TitlesOfParts>
    <vt:vector size="96" baseType="lpstr">
      <vt:lpstr>MS Mincho</vt:lpstr>
      <vt:lpstr>ＭＳ Ｐゴシック</vt:lpstr>
      <vt:lpstr>Arial</vt:lpstr>
      <vt:lpstr>Calibri</vt:lpstr>
      <vt:lpstr>Calibri Light</vt:lpstr>
      <vt:lpstr>Comic Sans MS</vt:lpstr>
      <vt:lpstr>Gill Sans MT</vt:lpstr>
      <vt:lpstr>Linux Libertine</vt:lpstr>
      <vt:lpstr>Lucida Bright</vt:lpstr>
      <vt:lpstr>Times New Roman</vt:lpstr>
      <vt:lpstr>Wingdings</vt:lpstr>
      <vt:lpstr>1_Office Theme</vt:lpstr>
      <vt:lpstr>Office Theme</vt:lpstr>
      <vt:lpstr>PowerPoint Presentation</vt:lpstr>
      <vt:lpstr>Chapter 1: Roadmap</vt:lpstr>
      <vt:lpstr>How do loss and delay occur?</vt:lpstr>
      <vt:lpstr>Four sources of packet delay</vt:lpstr>
      <vt:lpstr>PowerPoint Presentation</vt:lpstr>
      <vt:lpstr>Packet Loss</vt:lpstr>
      <vt:lpstr>Throughput</vt:lpstr>
      <vt:lpstr>Throughput</vt:lpstr>
      <vt:lpstr>Throughput: Internet scenario</vt:lpstr>
      <vt:lpstr>Bandwidth</vt:lpstr>
      <vt:lpstr>Chapter 1: Roadmap (cont…)</vt:lpstr>
      <vt:lpstr>Protocol “Layers”</vt:lpstr>
      <vt:lpstr>Layering of airline functionality</vt:lpstr>
      <vt:lpstr>Why layering?</vt:lpstr>
      <vt:lpstr>Internet protocol stack</vt:lpstr>
      <vt:lpstr>PowerPoint Presentation</vt:lpstr>
      <vt:lpstr>Description of Layers</vt:lpstr>
      <vt:lpstr>Description of Layers</vt:lpstr>
      <vt:lpstr>Encapsulation</vt:lpstr>
      <vt:lpstr>Network Architecture</vt:lpstr>
      <vt:lpstr>Internet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 protocols</vt:lpstr>
      <vt:lpstr>Graph abstraction of the network</vt:lpstr>
      <vt:lpstr>Graph abstraction: costs</vt:lpstr>
      <vt:lpstr>Routing</vt:lpstr>
      <vt:lpstr>PowerPoint Presentation</vt:lpstr>
      <vt:lpstr>Distance Vector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Routing advertisements</vt:lpstr>
      <vt:lpstr>PowerPoint Presentation</vt:lpstr>
      <vt:lpstr>Distance vector algorithm </vt:lpstr>
      <vt:lpstr>Bellman-Ford example </vt:lpstr>
      <vt:lpstr>PowerPoint Presentation</vt:lpstr>
      <vt:lpstr>Distance vector algorithm </vt:lpstr>
      <vt:lpstr>Distance vector algorithm </vt:lpstr>
      <vt:lpstr>Distance vector algorithm </vt:lpstr>
      <vt:lpstr>PowerPoint Presentation</vt:lpstr>
      <vt:lpstr>Routing updates  (Recap)</vt:lpstr>
      <vt:lpstr>PowerPoint Presentation</vt:lpstr>
      <vt:lpstr>PowerPoint Presentation</vt:lpstr>
      <vt:lpstr>PowerPoint Presentation</vt:lpstr>
      <vt:lpstr>PowerPoint Presentation</vt:lpstr>
      <vt:lpstr>PowerPoint Presentation</vt:lpstr>
      <vt:lpstr>PowerPoint Presentation</vt:lpstr>
      <vt:lpstr>Distance vector: link cost changes</vt:lpstr>
      <vt:lpstr>PowerPoint Presentation</vt:lpstr>
      <vt:lpstr>PowerPoint Presentation</vt:lpstr>
      <vt:lpstr>PowerPoint Presentation</vt:lpstr>
      <vt:lpstr>PowerPoint Presentation</vt:lpstr>
      <vt:lpstr>Count-to-infinity Problem: Solutions-1</vt:lpstr>
      <vt:lpstr>PowerPoint Presentation</vt:lpstr>
      <vt:lpstr>PowerPoint Presentation</vt:lpstr>
      <vt:lpstr>PowerPoint Presentation</vt:lpstr>
      <vt:lpstr>PowerPoint Presentation</vt:lpstr>
      <vt:lpstr>Count-to-infinity Problem: Solutions-3</vt:lpstr>
      <vt:lpstr>PowerPoint Presentation</vt:lpstr>
      <vt:lpstr>PowerPoint Presentation</vt:lpstr>
      <vt:lpstr>DV Implementation: Routing Information Protocol (RIP)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506</cp:revision>
  <dcterms:created xsi:type="dcterms:W3CDTF">2019-01-28T20:09:31Z</dcterms:created>
  <dcterms:modified xsi:type="dcterms:W3CDTF">2024-02-06T13:25:10Z</dcterms:modified>
</cp:coreProperties>
</file>