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2"/>
  </p:notesMasterIdLst>
  <p:sldIdLst>
    <p:sldId id="1493" r:id="rId2"/>
    <p:sldId id="1509" r:id="rId3"/>
    <p:sldId id="1513" r:id="rId4"/>
    <p:sldId id="1514" r:id="rId5"/>
    <p:sldId id="1512" r:id="rId6"/>
    <p:sldId id="1515" r:id="rId7"/>
    <p:sldId id="1511" r:id="rId8"/>
    <p:sldId id="1632" r:id="rId9"/>
    <p:sldId id="1633" r:id="rId10"/>
    <p:sldId id="1634" r:id="rId11"/>
    <p:sldId id="1635" r:id="rId12"/>
    <p:sldId id="1636" r:id="rId13"/>
    <p:sldId id="1510" r:id="rId14"/>
    <p:sldId id="1637" r:id="rId15"/>
    <p:sldId id="1518" r:id="rId16"/>
    <p:sldId id="1638" r:id="rId17"/>
    <p:sldId id="1516" r:id="rId18"/>
    <p:sldId id="726" r:id="rId19"/>
    <p:sldId id="727" r:id="rId20"/>
    <p:sldId id="1639" r:id="rId21"/>
    <p:sldId id="728" r:id="rId22"/>
    <p:sldId id="729" r:id="rId23"/>
    <p:sldId id="730" r:id="rId24"/>
    <p:sldId id="1640" r:id="rId25"/>
    <p:sldId id="1641" r:id="rId26"/>
    <p:sldId id="1522" r:id="rId27"/>
    <p:sldId id="1521" r:id="rId28"/>
    <p:sldId id="1523" r:id="rId29"/>
    <p:sldId id="1524" r:id="rId30"/>
    <p:sldId id="1525" r:id="rId31"/>
    <p:sldId id="1526" r:id="rId32"/>
    <p:sldId id="733" r:id="rId33"/>
    <p:sldId id="1527" r:id="rId34"/>
    <p:sldId id="1598" r:id="rId35"/>
    <p:sldId id="1599" r:id="rId36"/>
    <p:sldId id="1600" r:id="rId37"/>
    <p:sldId id="1695" r:id="rId38"/>
    <p:sldId id="1694" r:id="rId39"/>
    <p:sldId id="1642" r:id="rId40"/>
    <p:sldId id="1643" r:id="rId41"/>
    <p:sldId id="1646" r:id="rId42"/>
    <p:sldId id="1647" r:id="rId43"/>
    <p:sldId id="1696" r:id="rId44"/>
    <p:sldId id="1697" r:id="rId45"/>
    <p:sldId id="1698" r:id="rId46"/>
    <p:sldId id="1648" r:id="rId47"/>
    <p:sldId id="1649" r:id="rId48"/>
    <p:sldId id="1644" r:id="rId49"/>
    <p:sldId id="1650" r:id="rId50"/>
    <p:sldId id="1651" r:id="rId51"/>
    <p:sldId id="1645" r:id="rId52"/>
    <p:sldId id="1693" r:id="rId53"/>
    <p:sldId id="1539" r:id="rId54"/>
    <p:sldId id="650" r:id="rId55"/>
    <p:sldId id="1541" r:id="rId56"/>
    <p:sldId id="1544" r:id="rId57"/>
    <p:sldId id="1545" r:id="rId58"/>
    <p:sldId id="651" r:id="rId59"/>
    <p:sldId id="1652" r:id="rId60"/>
    <p:sldId id="1692" r:id="rId61"/>
    <p:sldId id="1546" r:id="rId62"/>
    <p:sldId id="652" r:id="rId63"/>
    <p:sldId id="653" r:id="rId64"/>
    <p:sldId id="1626" r:id="rId65"/>
    <p:sldId id="1625" r:id="rId66"/>
    <p:sldId id="1606" r:id="rId67"/>
    <p:sldId id="1607" r:id="rId68"/>
    <p:sldId id="1627" r:id="rId69"/>
    <p:sldId id="1608" r:id="rId70"/>
    <p:sldId id="1609" r:id="rId71"/>
    <p:sldId id="1610" r:id="rId72"/>
    <p:sldId id="1611" r:id="rId73"/>
    <p:sldId id="1612" r:id="rId74"/>
    <p:sldId id="1613" r:id="rId75"/>
    <p:sldId id="1622" r:id="rId76"/>
    <p:sldId id="1615" r:id="rId77"/>
    <p:sldId id="1616" r:id="rId78"/>
    <p:sldId id="1617" r:id="rId79"/>
    <p:sldId id="1623" r:id="rId80"/>
    <p:sldId id="1618" r:id="rId81"/>
    <p:sldId id="1619" r:id="rId82"/>
    <p:sldId id="1624" r:id="rId83"/>
    <p:sldId id="1621" r:id="rId84"/>
    <p:sldId id="655" r:id="rId85"/>
    <p:sldId id="1595" r:id="rId86"/>
    <p:sldId id="1562" r:id="rId87"/>
    <p:sldId id="654" r:id="rId88"/>
    <p:sldId id="657" r:id="rId89"/>
    <p:sldId id="735" r:id="rId90"/>
    <p:sldId id="1628"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11"/>
    <p:restoredTop sz="94830"/>
  </p:normalViewPr>
  <p:slideViewPr>
    <p:cSldViewPr snapToGrid="0" snapToObjects="1" showGuides="1">
      <p:cViewPr varScale="1">
        <p:scale>
          <a:sx n="113" d="100"/>
          <a:sy n="113" d="100"/>
        </p:scale>
        <p:origin x="200" y="2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2/6/24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RFC: https://</a:t>
            </a:r>
            <a:r>
              <a:rPr lang="en-US" dirty="0" err="1"/>
              <a:t>www.techtarget.com</a:t>
            </a:r>
            <a:r>
              <a:rPr lang="en-US" dirty="0"/>
              <a:t>/</a:t>
            </a:r>
            <a:r>
              <a:rPr lang="en-US" dirty="0" err="1"/>
              <a:t>whatis</a:t>
            </a:r>
            <a:r>
              <a:rPr lang="en-US" dirty="0"/>
              <a:t>/definition/Request-for-Comments-RFC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61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54</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1605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55</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9799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0237EA6-2FFC-6C47-9C50-37534071F7F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9619" name="Rectangle 3">
            <a:extLst>
              <a:ext uri="{FF2B5EF4-FFF2-40B4-BE49-F238E27FC236}">
                <a16:creationId xmlns:a16="http://schemas.microsoft.com/office/drawing/2014/main" id="{FABA9332-0EAD-044A-8F6A-6AD5B3D8B54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E754BCFB-3759-6943-B051-DC5A7D8E980F}"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39620" name="Rectangle 6">
            <a:extLst>
              <a:ext uri="{FF2B5EF4-FFF2-40B4-BE49-F238E27FC236}">
                <a16:creationId xmlns:a16="http://schemas.microsoft.com/office/drawing/2014/main" id="{29A51D22-5D9F-054A-9E77-19674A466D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9621" name="Rectangle 7">
            <a:extLst>
              <a:ext uri="{FF2B5EF4-FFF2-40B4-BE49-F238E27FC236}">
                <a16:creationId xmlns:a16="http://schemas.microsoft.com/office/drawing/2014/main" id="{3A2F743F-3B39-9F49-AD9F-BC0C154384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5ABB4579-EB9E-3741-9DE8-72A3B9AEF073}" type="slidenum">
              <a:rPr lang="en-US" altLang="en-US" sz="1300">
                <a:latin typeface="Times New Roman" panose="02020603050405020304" pitchFamily="18" charset="0"/>
              </a:rPr>
              <a:pPr/>
              <a:t>58</a:t>
            </a:fld>
            <a:endParaRPr lang="en-US" altLang="en-US" sz="1300">
              <a:latin typeface="Times New Roman" panose="02020603050405020304" pitchFamily="18" charset="0"/>
            </a:endParaRPr>
          </a:p>
        </p:txBody>
      </p:sp>
      <p:sp>
        <p:nvSpPr>
          <p:cNvPr id="239622" name="Rectangle 2">
            <a:extLst>
              <a:ext uri="{FF2B5EF4-FFF2-40B4-BE49-F238E27FC236}">
                <a16:creationId xmlns:a16="http://schemas.microsoft.com/office/drawing/2014/main" id="{97DF01D3-03B8-1443-BE73-8D7FAFC1D982}"/>
              </a:ext>
            </a:extLst>
          </p:cNvPr>
          <p:cNvSpPr>
            <a:spLocks noGrp="1" noRot="1" noChangeAspect="1" noChangeArrowheads="1" noTextEdit="1"/>
          </p:cNvSpPr>
          <p:nvPr>
            <p:ph type="sldImg"/>
          </p:nvPr>
        </p:nvSpPr>
        <p:spPr>
          <a:ln/>
        </p:spPr>
      </p:sp>
      <p:sp>
        <p:nvSpPr>
          <p:cNvPr id="239623" name="Rectangle 3">
            <a:extLst>
              <a:ext uri="{FF2B5EF4-FFF2-40B4-BE49-F238E27FC236}">
                <a16:creationId xmlns:a16="http://schemas.microsoft.com/office/drawing/2014/main" id="{2F47AEA5-0EA3-1047-AAC9-204486F2BB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911028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0237EA6-2FFC-6C47-9C50-37534071F7F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9619" name="Rectangle 3">
            <a:extLst>
              <a:ext uri="{FF2B5EF4-FFF2-40B4-BE49-F238E27FC236}">
                <a16:creationId xmlns:a16="http://schemas.microsoft.com/office/drawing/2014/main" id="{FABA9332-0EAD-044A-8F6A-6AD5B3D8B54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E754BCFB-3759-6943-B051-DC5A7D8E980F}"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39620" name="Rectangle 6">
            <a:extLst>
              <a:ext uri="{FF2B5EF4-FFF2-40B4-BE49-F238E27FC236}">
                <a16:creationId xmlns:a16="http://schemas.microsoft.com/office/drawing/2014/main" id="{29A51D22-5D9F-054A-9E77-19674A466D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9621" name="Rectangle 7">
            <a:extLst>
              <a:ext uri="{FF2B5EF4-FFF2-40B4-BE49-F238E27FC236}">
                <a16:creationId xmlns:a16="http://schemas.microsoft.com/office/drawing/2014/main" id="{3A2F743F-3B39-9F49-AD9F-BC0C154384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5ABB4579-EB9E-3741-9DE8-72A3B9AEF073}" type="slidenum">
              <a:rPr lang="en-US" altLang="en-US" sz="1300">
                <a:latin typeface="Times New Roman" panose="02020603050405020304" pitchFamily="18" charset="0"/>
              </a:rPr>
              <a:pPr/>
              <a:t>59</a:t>
            </a:fld>
            <a:endParaRPr lang="en-US" altLang="en-US" sz="1300">
              <a:latin typeface="Times New Roman" panose="02020603050405020304" pitchFamily="18" charset="0"/>
            </a:endParaRPr>
          </a:p>
        </p:txBody>
      </p:sp>
      <p:sp>
        <p:nvSpPr>
          <p:cNvPr id="239622" name="Rectangle 2">
            <a:extLst>
              <a:ext uri="{FF2B5EF4-FFF2-40B4-BE49-F238E27FC236}">
                <a16:creationId xmlns:a16="http://schemas.microsoft.com/office/drawing/2014/main" id="{97DF01D3-03B8-1443-BE73-8D7FAFC1D982}"/>
              </a:ext>
            </a:extLst>
          </p:cNvPr>
          <p:cNvSpPr>
            <a:spLocks noGrp="1" noRot="1" noChangeAspect="1" noChangeArrowheads="1" noTextEdit="1"/>
          </p:cNvSpPr>
          <p:nvPr>
            <p:ph type="sldImg"/>
          </p:nvPr>
        </p:nvSpPr>
        <p:spPr>
          <a:ln/>
        </p:spPr>
      </p:sp>
      <p:sp>
        <p:nvSpPr>
          <p:cNvPr id="239623" name="Rectangle 3">
            <a:extLst>
              <a:ext uri="{FF2B5EF4-FFF2-40B4-BE49-F238E27FC236}">
                <a16:creationId xmlns:a16="http://schemas.microsoft.com/office/drawing/2014/main" id="{2F47AEA5-0EA3-1047-AAC9-204486F2BB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911028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39C072E7-1EE3-DA4B-BC93-5A52F366B02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0643" name="Rectangle 3">
            <a:extLst>
              <a:ext uri="{FF2B5EF4-FFF2-40B4-BE49-F238E27FC236}">
                <a16:creationId xmlns:a16="http://schemas.microsoft.com/office/drawing/2014/main" id="{35167A0D-252B-A243-8FBA-DC42363EAB9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67075A9C-6217-7B4E-B10E-E5FD147D288D}"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40644" name="Rectangle 6">
            <a:extLst>
              <a:ext uri="{FF2B5EF4-FFF2-40B4-BE49-F238E27FC236}">
                <a16:creationId xmlns:a16="http://schemas.microsoft.com/office/drawing/2014/main" id="{C6F2BDB2-ECCA-5B49-BA48-883B9F3AA9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0645" name="Rectangle 7">
            <a:extLst>
              <a:ext uri="{FF2B5EF4-FFF2-40B4-BE49-F238E27FC236}">
                <a16:creationId xmlns:a16="http://schemas.microsoft.com/office/drawing/2014/main" id="{31FF51B8-09EE-8943-9B48-22D3D7E4E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C9BD4A46-742B-9440-A4C0-910519D2CD26}" type="slidenum">
              <a:rPr lang="en-US" altLang="en-US" sz="1300">
                <a:latin typeface="Times New Roman" panose="02020603050405020304" pitchFamily="18" charset="0"/>
              </a:rPr>
              <a:pPr/>
              <a:t>62</a:t>
            </a:fld>
            <a:endParaRPr lang="en-US" altLang="en-US" sz="1300">
              <a:latin typeface="Times New Roman" panose="02020603050405020304" pitchFamily="18" charset="0"/>
            </a:endParaRPr>
          </a:p>
        </p:txBody>
      </p:sp>
      <p:sp>
        <p:nvSpPr>
          <p:cNvPr id="240646" name="Rectangle 2">
            <a:extLst>
              <a:ext uri="{FF2B5EF4-FFF2-40B4-BE49-F238E27FC236}">
                <a16:creationId xmlns:a16="http://schemas.microsoft.com/office/drawing/2014/main" id="{4D23BE69-5FC7-854E-A1AB-BEB4DA82526F}"/>
              </a:ext>
            </a:extLst>
          </p:cNvPr>
          <p:cNvSpPr>
            <a:spLocks noGrp="1" noRot="1" noChangeAspect="1" noChangeArrowheads="1" noTextEdit="1"/>
          </p:cNvSpPr>
          <p:nvPr>
            <p:ph type="sldImg"/>
          </p:nvPr>
        </p:nvSpPr>
        <p:spPr>
          <a:ln/>
        </p:spPr>
      </p:sp>
      <p:sp>
        <p:nvSpPr>
          <p:cNvPr id="240647" name="Rectangle 3">
            <a:extLst>
              <a:ext uri="{FF2B5EF4-FFF2-40B4-BE49-F238E27FC236}">
                <a16:creationId xmlns:a16="http://schemas.microsoft.com/office/drawing/2014/main" id="{2711BA77-1CC6-9643-9C24-5966C9B91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615576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01DE1222-77CF-B744-A83A-B13E27F44B8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1667" name="Rectangle 3">
            <a:extLst>
              <a:ext uri="{FF2B5EF4-FFF2-40B4-BE49-F238E27FC236}">
                <a16:creationId xmlns:a16="http://schemas.microsoft.com/office/drawing/2014/main" id="{37536FBF-4CCA-924A-8CCB-E15CE7EBC8F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4FD174F-7CE7-124E-8113-C95D2BE7D50B}"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41668" name="Rectangle 6">
            <a:extLst>
              <a:ext uri="{FF2B5EF4-FFF2-40B4-BE49-F238E27FC236}">
                <a16:creationId xmlns:a16="http://schemas.microsoft.com/office/drawing/2014/main" id="{55110AF0-F47D-3B41-8533-D4D4BA5C7ED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1669" name="Rectangle 7">
            <a:extLst>
              <a:ext uri="{FF2B5EF4-FFF2-40B4-BE49-F238E27FC236}">
                <a16:creationId xmlns:a16="http://schemas.microsoft.com/office/drawing/2014/main" id="{578541D5-0F19-0D41-89A1-57A4C79AF6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098A2A9-D6C4-8C4A-993E-997544815035}" type="slidenum">
              <a:rPr lang="en-US" altLang="en-US" sz="1300">
                <a:latin typeface="Times New Roman" panose="02020603050405020304" pitchFamily="18" charset="0"/>
              </a:rPr>
              <a:pPr/>
              <a:t>63</a:t>
            </a:fld>
            <a:endParaRPr lang="en-US" altLang="en-US" sz="1300">
              <a:latin typeface="Times New Roman" panose="02020603050405020304" pitchFamily="18" charset="0"/>
            </a:endParaRPr>
          </a:p>
        </p:txBody>
      </p:sp>
      <p:sp>
        <p:nvSpPr>
          <p:cNvPr id="241670" name="Rectangle 2">
            <a:extLst>
              <a:ext uri="{FF2B5EF4-FFF2-40B4-BE49-F238E27FC236}">
                <a16:creationId xmlns:a16="http://schemas.microsoft.com/office/drawing/2014/main" id="{E9775A2B-3052-754B-8E1B-E33CB653C500}"/>
              </a:ext>
            </a:extLst>
          </p:cNvPr>
          <p:cNvSpPr>
            <a:spLocks noGrp="1" noRot="1" noChangeAspect="1" noChangeArrowheads="1" noTextEdit="1"/>
          </p:cNvSpPr>
          <p:nvPr>
            <p:ph type="sldImg"/>
          </p:nvPr>
        </p:nvSpPr>
        <p:spPr>
          <a:ln/>
        </p:spPr>
      </p:sp>
      <p:sp>
        <p:nvSpPr>
          <p:cNvPr id="241671" name="Rectangle 3">
            <a:extLst>
              <a:ext uri="{FF2B5EF4-FFF2-40B4-BE49-F238E27FC236}">
                <a16:creationId xmlns:a16="http://schemas.microsoft.com/office/drawing/2014/main" id="{FBFFABA3-0005-7B4B-B337-1B58426F4F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15911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D5835203-98FC-244E-94EB-7B9FF252749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3715" name="Rectangle 3">
            <a:extLst>
              <a:ext uri="{FF2B5EF4-FFF2-40B4-BE49-F238E27FC236}">
                <a16:creationId xmlns:a16="http://schemas.microsoft.com/office/drawing/2014/main" id="{9D3A232C-0311-AF42-8803-B87237013AE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9F4D9B45-23EC-464C-8E78-7AF0DEF106F7}"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43716" name="Rectangle 6">
            <a:extLst>
              <a:ext uri="{FF2B5EF4-FFF2-40B4-BE49-F238E27FC236}">
                <a16:creationId xmlns:a16="http://schemas.microsoft.com/office/drawing/2014/main" id="{DD9E7F79-BDED-BB4D-BCBC-0ABEE86373F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3717" name="Rectangle 7">
            <a:extLst>
              <a:ext uri="{FF2B5EF4-FFF2-40B4-BE49-F238E27FC236}">
                <a16:creationId xmlns:a16="http://schemas.microsoft.com/office/drawing/2014/main" id="{EBC78D3A-9AD5-3742-A066-4B3A4E4437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FB766EED-189E-2D46-974F-345E2F6860B4}" type="slidenum">
              <a:rPr lang="en-US" altLang="en-US" sz="1300">
                <a:latin typeface="Times New Roman" panose="02020603050405020304" pitchFamily="18" charset="0"/>
              </a:rPr>
              <a:pPr/>
              <a:t>84</a:t>
            </a:fld>
            <a:endParaRPr lang="en-US" altLang="en-US" sz="1300">
              <a:latin typeface="Times New Roman" panose="02020603050405020304" pitchFamily="18" charset="0"/>
            </a:endParaRPr>
          </a:p>
        </p:txBody>
      </p:sp>
      <p:sp>
        <p:nvSpPr>
          <p:cNvPr id="243718" name="Rectangle 2">
            <a:extLst>
              <a:ext uri="{FF2B5EF4-FFF2-40B4-BE49-F238E27FC236}">
                <a16:creationId xmlns:a16="http://schemas.microsoft.com/office/drawing/2014/main" id="{DCE55313-EBFE-0A48-816D-B26A222E64AD}"/>
              </a:ext>
            </a:extLst>
          </p:cNvPr>
          <p:cNvSpPr>
            <a:spLocks noGrp="1" noRot="1" noChangeAspect="1" noChangeArrowheads="1" noTextEdit="1"/>
          </p:cNvSpPr>
          <p:nvPr>
            <p:ph type="sldImg"/>
          </p:nvPr>
        </p:nvSpPr>
        <p:spPr>
          <a:ln/>
        </p:spPr>
      </p:sp>
      <p:sp>
        <p:nvSpPr>
          <p:cNvPr id="243719" name="Rectangle 3">
            <a:extLst>
              <a:ext uri="{FF2B5EF4-FFF2-40B4-BE49-F238E27FC236}">
                <a16:creationId xmlns:a16="http://schemas.microsoft.com/office/drawing/2014/main" id="{7EB62614-D886-9F4E-834F-710A9B32B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14107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D5835203-98FC-244E-94EB-7B9FF252749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3715" name="Rectangle 3">
            <a:extLst>
              <a:ext uri="{FF2B5EF4-FFF2-40B4-BE49-F238E27FC236}">
                <a16:creationId xmlns:a16="http://schemas.microsoft.com/office/drawing/2014/main" id="{9D3A232C-0311-AF42-8803-B87237013AE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9F4D9B45-23EC-464C-8E78-7AF0DEF106F7}"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43716" name="Rectangle 6">
            <a:extLst>
              <a:ext uri="{FF2B5EF4-FFF2-40B4-BE49-F238E27FC236}">
                <a16:creationId xmlns:a16="http://schemas.microsoft.com/office/drawing/2014/main" id="{DD9E7F79-BDED-BB4D-BCBC-0ABEE86373F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3717" name="Rectangle 7">
            <a:extLst>
              <a:ext uri="{FF2B5EF4-FFF2-40B4-BE49-F238E27FC236}">
                <a16:creationId xmlns:a16="http://schemas.microsoft.com/office/drawing/2014/main" id="{EBC78D3A-9AD5-3742-A066-4B3A4E4437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FB766EED-189E-2D46-974F-345E2F6860B4}" type="slidenum">
              <a:rPr lang="en-US" altLang="en-US" sz="1300">
                <a:latin typeface="Times New Roman" panose="02020603050405020304" pitchFamily="18" charset="0"/>
              </a:rPr>
              <a:pPr/>
              <a:t>85</a:t>
            </a:fld>
            <a:endParaRPr lang="en-US" altLang="en-US" sz="1300">
              <a:latin typeface="Times New Roman" panose="02020603050405020304" pitchFamily="18" charset="0"/>
            </a:endParaRPr>
          </a:p>
        </p:txBody>
      </p:sp>
      <p:sp>
        <p:nvSpPr>
          <p:cNvPr id="243718" name="Rectangle 2">
            <a:extLst>
              <a:ext uri="{FF2B5EF4-FFF2-40B4-BE49-F238E27FC236}">
                <a16:creationId xmlns:a16="http://schemas.microsoft.com/office/drawing/2014/main" id="{DCE55313-EBFE-0A48-816D-B26A222E64AD}"/>
              </a:ext>
            </a:extLst>
          </p:cNvPr>
          <p:cNvSpPr>
            <a:spLocks noGrp="1" noRot="1" noChangeAspect="1" noChangeArrowheads="1" noTextEdit="1"/>
          </p:cNvSpPr>
          <p:nvPr>
            <p:ph type="sldImg"/>
          </p:nvPr>
        </p:nvSpPr>
        <p:spPr>
          <a:ln/>
        </p:spPr>
      </p:sp>
      <p:sp>
        <p:nvSpPr>
          <p:cNvPr id="243719" name="Rectangle 3">
            <a:extLst>
              <a:ext uri="{FF2B5EF4-FFF2-40B4-BE49-F238E27FC236}">
                <a16:creationId xmlns:a16="http://schemas.microsoft.com/office/drawing/2014/main" id="{7EB62614-D886-9F4E-834F-710A9B32B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768542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39C072E7-1EE3-DA4B-BC93-5A52F366B02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0643" name="Rectangle 3">
            <a:extLst>
              <a:ext uri="{FF2B5EF4-FFF2-40B4-BE49-F238E27FC236}">
                <a16:creationId xmlns:a16="http://schemas.microsoft.com/office/drawing/2014/main" id="{35167A0D-252B-A243-8FBA-DC42363EAB9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67075A9C-6217-7B4E-B10E-E5FD147D288D}"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40644" name="Rectangle 6">
            <a:extLst>
              <a:ext uri="{FF2B5EF4-FFF2-40B4-BE49-F238E27FC236}">
                <a16:creationId xmlns:a16="http://schemas.microsoft.com/office/drawing/2014/main" id="{C6F2BDB2-ECCA-5B49-BA48-883B9F3AA9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0645" name="Rectangle 7">
            <a:extLst>
              <a:ext uri="{FF2B5EF4-FFF2-40B4-BE49-F238E27FC236}">
                <a16:creationId xmlns:a16="http://schemas.microsoft.com/office/drawing/2014/main" id="{31FF51B8-09EE-8943-9B48-22D3D7E4E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C9BD4A46-742B-9440-A4C0-910519D2CD26}" type="slidenum">
              <a:rPr lang="en-US" altLang="en-US" sz="1300">
                <a:latin typeface="Times New Roman" panose="02020603050405020304" pitchFamily="18" charset="0"/>
              </a:rPr>
              <a:pPr/>
              <a:t>86</a:t>
            </a:fld>
            <a:endParaRPr lang="en-US" altLang="en-US" sz="1300">
              <a:latin typeface="Times New Roman" panose="02020603050405020304" pitchFamily="18" charset="0"/>
            </a:endParaRPr>
          </a:p>
        </p:txBody>
      </p:sp>
      <p:sp>
        <p:nvSpPr>
          <p:cNvPr id="240646" name="Rectangle 2">
            <a:extLst>
              <a:ext uri="{FF2B5EF4-FFF2-40B4-BE49-F238E27FC236}">
                <a16:creationId xmlns:a16="http://schemas.microsoft.com/office/drawing/2014/main" id="{4D23BE69-5FC7-854E-A1AB-BEB4DA82526F}"/>
              </a:ext>
            </a:extLst>
          </p:cNvPr>
          <p:cNvSpPr>
            <a:spLocks noGrp="1" noRot="1" noChangeAspect="1" noChangeArrowheads="1" noTextEdit="1"/>
          </p:cNvSpPr>
          <p:nvPr>
            <p:ph type="sldImg"/>
          </p:nvPr>
        </p:nvSpPr>
        <p:spPr>
          <a:ln/>
        </p:spPr>
      </p:sp>
      <p:sp>
        <p:nvSpPr>
          <p:cNvPr id="240647" name="Rectangle 3">
            <a:extLst>
              <a:ext uri="{FF2B5EF4-FFF2-40B4-BE49-F238E27FC236}">
                <a16:creationId xmlns:a16="http://schemas.microsoft.com/office/drawing/2014/main" id="{2711BA77-1CC6-9643-9C24-5966C9B91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3098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889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BC55DA02-59F9-294A-80D7-17281F9637C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2691" name="Rectangle 3">
            <a:extLst>
              <a:ext uri="{FF2B5EF4-FFF2-40B4-BE49-F238E27FC236}">
                <a16:creationId xmlns:a16="http://schemas.microsoft.com/office/drawing/2014/main" id="{6F022B61-C272-974F-B7E1-36E14DC7967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B5E7059D-35D9-634E-A7BA-D867F538FB54}"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42692" name="Rectangle 6">
            <a:extLst>
              <a:ext uri="{FF2B5EF4-FFF2-40B4-BE49-F238E27FC236}">
                <a16:creationId xmlns:a16="http://schemas.microsoft.com/office/drawing/2014/main" id="{185DF036-8306-944F-B808-D516A33877E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2693" name="Rectangle 7">
            <a:extLst>
              <a:ext uri="{FF2B5EF4-FFF2-40B4-BE49-F238E27FC236}">
                <a16:creationId xmlns:a16="http://schemas.microsoft.com/office/drawing/2014/main" id="{456669E4-D8CE-EB48-A636-68C5EE4A6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888A35D-FDFE-D143-8668-90AAD54B475B}" type="slidenum">
              <a:rPr lang="en-US" altLang="en-US" sz="1300">
                <a:latin typeface="Times New Roman" panose="02020603050405020304" pitchFamily="18" charset="0"/>
              </a:rPr>
              <a:pPr/>
              <a:t>87</a:t>
            </a:fld>
            <a:endParaRPr lang="en-US" altLang="en-US" sz="1300">
              <a:latin typeface="Times New Roman" panose="02020603050405020304" pitchFamily="18" charset="0"/>
            </a:endParaRPr>
          </a:p>
        </p:txBody>
      </p:sp>
      <p:sp>
        <p:nvSpPr>
          <p:cNvPr id="242694" name="Rectangle 2">
            <a:extLst>
              <a:ext uri="{FF2B5EF4-FFF2-40B4-BE49-F238E27FC236}">
                <a16:creationId xmlns:a16="http://schemas.microsoft.com/office/drawing/2014/main" id="{05E58DC7-792F-8045-9C61-E6E1456AE4BB}"/>
              </a:ext>
            </a:extLst>
          </p:cNvPr>
          <p:cNvSpPr>
            <a:spLocks noGrp="1" noRot="1" noChangeAspect="1" noChangeArrowheads="1" noTextEdit="1"/>
          </p:cNvSpPr>
          <p:nvPr>
            <p:ph type="sldImg"/>
          </p:nvPr>
        </p:nvSpPr>
        <p:spPr>
          <a:ln/>
        </p:spPr>
      </p:sp>
      <p:sp>
        <p:nvSpPr>
          <p:cNvPr id="242695" name="Rectangle 3">
            <a:extLst>
              <a:ext uri="{FF2B5EF4-FFF2-40B4-BE49-F238E27FC236}">
                <a16:creationId xmlns:a16="http://schemas.microsoft.com/office/drawing/2014/main" id="{780F04A7-DC45-1049-B944-928EEA2E64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136509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D7230ABA-7A4B-2C43-9C3C-D27A7FE43C2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4739" name="Rectangle 3">
            <a:extLst>
              <a:ext uri="{FF2B5EF4-FFF2-40B4-BE49-F238E27FC236}">
                <a16:creationId xmlns:a16="http://schemas.microsoft.com/office/drawing/2014/main" id="{AE5679FB-1587-C042-A05C-6A9FAEAC68D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CE550A6-7A42-1147-B3DA-6186EEB712ED}"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44740" name="Rectangle 6">
            <a:extLst>
              <a:ext uri="{FF2B5EF4-FFF2-40B4-BE49-F238E27FC236}">
                <a16:creationId xmlns:a16="http://schemas.microsoft.com/office/drawing/2014/main" id="{7EBE9F54-9775-874E-BE78-2ECB8D5A22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4741" name="Rectangle 7">
            <a:extLst>
              <a:ext uri="{FF2B5EF4-FFF2-40B4-BE49-F238E27FC236}">
                <a16:creationId xmlns:a16="http://schemas.microsoft.com/office/drawing/2014/main" id="{573F0CD5-97DA-AF4C-BE63-BD7A50D5B0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1059B983-25C5-D243-9BE2-86A6B36334E6}" type="slidenum">
              <a:rPr lang="en-US" altLang="en-US" sz="1300">
                <a:latin typeface="Times New Roman" panose="02020603050405020304" pitchFamily="18" charset="0"/>
              </a:rPr>
              <a:pPr/>
              <a:t>88</a:t>
            </a:fld>
            <a:endParaRPr lang="en-US" altLang="en-US" sz="1300">
              <a:latin typeface="Times New Roman" panose="02020603050405020304" pitchFamily="18" charset="0"/>
            </a:endParaRPr>
          </a:p>
        </p:txBody>
      </p:sp>
      <p:sp>
        <p:nvSpPr>
          <p:cNvPr id="244742" name="Rectangle 2">
            <a:extLst>
              <a:ext uri="{FF2B5EF4-FFF2-40B4-BE49-F238E27FC236}">
                <a16:creationId xmlns:a16="http://schemas.microsoft.com/office/drawing/2014/main" id="{9FCE7250-F36D-EF47-9DA3-ADF8A240E1D2}"/>
              </a:ext>
            </a:extLst>
          </p:cNvPr>
          <p:cNvSpPr>
            <a:spLocks noGrp="1" noRot="1" noChangeAspect="1" noChangeArrowheads="1" noTextEdit="1"/>
          </p:cNvSpPr>
          <p:nvPr>
            <p:ph type="sldImg"/>
          </p:nvPr>
        </p:nvSpPr>
        <p:spPr>
          <a:ln/>
        </p:spPr>
      </p:sp>
      <p:sp>
        <p:nvSpPr>
          <p:cNvPr id="244743" name="Rectangle 3">
            <a:extLst>
              <a:ext uri="{FF2B5EF4-FFF2-40B4-BE49-F238E27FC236}">
                <a16:creationId xmlns:a16="http://schemas.microsoft.com/office/drawing/2014/main" id="{D03CE890-35F2-084C-B178-49A437893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88362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25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39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009819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8375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CB660-0439-8BB1-8E69-5D324B579B25}"/>
            </a:ext>
          </a:extLst>
        </p:cNvPr>
        <p:cNvGrpSpPr/>
        <p:nvPr/>
      </p:nvGrpSpPr>
      <p:grpSpPr>
        <a:xfrm>
          <a:off x="0" y="0"/>
          <a:ext cx="0" cy="0"/>
          <a:chOff x="0" y="0"/>
          <a:chExt cx="0" cy="0"/>
        </a:xfrm>
      </p:grpSpPr>
      <p:sp>
        <p:nvSpPr>
          <p:cNvPr id="235522" name="Rectangle 2">
            <a:extLst>
              <a:ext uri="{FF2B5EF4-FFF2-40B4-BE49-F238E27FC236}">
                <a16:creationId xmlns:a16="http://schemas.microsoft.com/office/drawing/2014/main" id="{62F4BB5E-A6DB-1ACC-FA73-A976524065D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E6F54A1B-AB80-1C22-157A-23EA6B9C3E3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2D5AAC43-29AB-AE47-5389-3E58F4B36A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21540B76-10ED-BF30-85E6-65480BA78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EDB3972E-71F5-18B3-5F0B-192FB2EC6A3D}"/>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B418A7E8-5A61-33D7-F7E8-B3EF15D2E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905744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86816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C8DC0CB-986E-FB47-8C2C-41C4C6B2183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25E3544-B014-C34A-883B-D6DBEFC66DA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50267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7074AF4-F0AD-4F40-845B-9F8BD160DEE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7571" name="Rectangle 3">
            <a:extLst>
              <a:ext uri="{FF2B5EF4-FFF2-40B4-BE49-F238E27FC236}">
                <a16:creationId xmlns:a16="http://schemas.microsoft.com/office/drawing/2014/main" id="{261FE240-3EAB-9948-883F-8B9074C0689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BCCC121-DE43-8644-AA60-6B4BE189FF4B}"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2" name="Rectangle 6">
            <a:extLst>
              <a:ext uri="{FF2B5EF4-FFF2-40B4-BE49-F238E27FC236}">
                <a16:creationId xmlns:a16="http://schemas.microsoft.com/office/drawing/2014/main" id="{42806D1A-31AC-A14F-A0BC-B191B6B3FC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7573" name="Rectangle 7">
            <a:extLst>
              <a:ext uri="{FF2B5EF4-FFF2-40B4-BE49-F238E27FC236}">
                <a16:creationId xmlns:a16="http://schemas.microsoft.com/office/drawing/2014/main" id="{C61BAFA1-179F-2444-9FC4-609A94FA4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DD7A7DC-73D4-504B-A085-8A0DA21C7EE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4" name="Rectangle 2">
            <a:extLst>
              <a:ext uri="{FF2B5EF4-FFF2-40B4-BE49-F238E27FC236}">
                <a16:creationId xmlns:a16="http://schemas.microsoft.com/office/drawing/2014/main" id="{CBC68E6D-657A-4C43-8E43-32C484B09BBF}"/>
              </a:ext>
            </a:extLst>
          </p:cNvPr>
          <p:cNvSpPr>
            <a:spLocks noGrp="1" noRot="1" noChangeAspect="1" noChangeArrowheads="1" noTextEdit="1"/>
          </p:cNvSpPr>
          <p:nvPr>
            <p:ph type="sldImg"/>
          </p:nvPr>
        </p:nvSpPr>
        <p:spPr>
          <a:ln/>
        </p:spPr>
      </p:sp>
      <p:sp>
        <p:nvSpPr>
          <p:cNvPr id="237575" name="Rectangle 3">
            <a:extLst>
              <a:ext uri="{FF2B5EF4-FFF2-40B4-BE49-F238E27FC236}">
                <a16:creationId xmlns:a16="http://schemas.microsoft.com/office/drawing/2014/main" id="{FDB1611E-DF3C-3946-BA43-7F8DC3B099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529064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2/6/24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CMSC 417: 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9809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90315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159475"/>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6824478" y="2054204"/>
            <a:ext cx="2050561"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Spring 2024</a:t>
            </a:r>
          </a:p>
        </p:txBody>
      </p:sp>
      <p:sp>
        <p:nvSpPr>
          <p:cNvPr id="8" name="TextBox 7">
            <a:extLst>
              <a:ext uri="{FF2B5EF4-FFF2-40B4-BE49-F238E27FC236}">
                <a16:creationId xmlns:a16="http://schemas.microsoft.com/office/drawing/2014/main" id="{30B1F8B8-E72B-354F-8A70-396813EDC3E9}"/>
              </a:ext>
            </a:extLst>
          </p:cNvPr>
          <p:cNvSpPr txBox="1"/>
          <p:nvPr/>
        </p:nvSpPr>
        <p:spPr>
          <a:xfrm>
            <a:off x="219" y="2904032"/>
            <a:ext cx="9144000" cy="1200329"/>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a:t>
            </a:r>
          </a:p>
          <a:p>
            <a:pPr algn="ctr"/>
            <a:r>
              <a:rPr lang="en-US" sz="2400" b="1" dirty="0">
                <a:solidFill>
                  <a:schemeClr val="accent1">
                    <a:lumMod val="75000"/>
                  </a:schemeClr>
                </a:solidFill>
                <a:latin typeface="Lucida Bright" panose="02040602050505020304" pitchFamily="18" charset="77"/>
              </a:rPr>
              <a:t>(Textbook chapter 3)</a:t>
            </a:r>
          </a:p>
          <a:p>
            <a:pPr algn="ctr"/>
            <a:endParaRPr lang="en-US" sz="2400" b="1" dirty="0">
              <a:solidFill>
                <a:schemeClr val="accent1">
                  <a:lumMod val="75000"/>
                </a:schemeClr>
              </a:solidFill>
              <a:latin typeface="Lucida Bright" panose="02040602050505020304" pitchFamily="18" charset="77"/>
            </a:endParaRPr>
          </a:p>
        </p:txBody>
      </p:sp>
      <p:sp>
        <p:nvSpPr>
          <p:cNvPr id="9" name="TextBox 8">
            <a:extLst>
              <a:ext uri="{FF2B5EF4-FFF2-40B4-BE49-F238E27FC236}">
                <a16:creationId xmlns:a16="http://schemas.microsoft.com/office/drawing/2014/main" id="{7ED0B0A3-B559-11A4-4ACE-FA089752174D}"/>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Feb 6</a:t>
            </a:r>
            <a:r>
              <a:rPr lang="en-US" sz="2000" b="1" baseline="30000" dirty="0">
                <a:latin typeface="Lucida Bright" panose="02040602050505020304" pitchFamily="18" charset="77"/>
              </a:rPr>
              <a:t>th</a:t>
            </a:r>
            <a:r>
              <a:rPr lang="en-US" sz="2000" b="1" dirty="0">
                <a:latin typeface="Lucida Bright" panose="02040602050505020304" pitchFamily="18" charset="77"/>
              </a:rPr>
              <a:t>, 2024</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26E9694F-8DDD-204A-0F64-A8762337FB4B}"/>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8A1E6314-C940-55BE-4B47-A59A7985C9E0}"/>
              </a:ext>
            </a:extLst>
          </p:cNvPr>
          <p:cNvGrpSpPr/>
          <p:nvPr/>
        </p:nvGrpSpPr>
        <p:grpSpPr>
          <a:xfrm flipV="1">
            <a:off x="2971518" y="772186"/>
            <a:ext cx="2644933" cy="1712049"/>
            <a:chOff x="3557360" y="4000130"/>
            <a:chExt cx="2644933" cy="1712049"/>
          </a:xfrm>
        </p:grpSpPr>
        <p:sp>
          <p:nvSpPr>
            <p:cNvPr id="16" name="Rectangle 15">
              <a:extLst>
                <a:ext uri="{FF2B5EF4-FFF2-40B4-BE49-F238E27FC236}">
                  <a16:creationId xmlns:a16="http://schemas.microsoft.com/office/drawing/2014/main" id="{89F7482D-8812-4CA5-4594-AF8CD5303B41}"/>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F284987F-FDE7-2F78-2D14-FC78196043EF}"/>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A82F502D-A8A9-9014-3EDE-ECF2EE6081B1}"/>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spTree>
    <p:extLst>
      <p:ext uri="{BB962C8B-B14F-4D97-AF65-F5344CB8AC3E}">
        <p14:creationId xmlns:p14="http://schemas.microsoft.com/office/powerpoint/2010/main" val="59760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6"/>
            <a:ext cx="3131143" cy="2839944"/>
            <a:chOff x="3071150" y="3589866"/>
            <a:chExt cx="3131143" cy="2839944"/>
          </a:xfrm>
        </p:grpSpPr>
        <p:sp>
          <p:nvSpPr>
            <p:cNvPr id="10" name="Rectangle 9">
              <a:extLst>
                <a:ext uri="{FF2B5EF4-FFF2-40B4-BE49-F238E27FC236}">
                  <a16:creationId xmlns:a16="http://schemas.microsoft.com/office/drawing/2014/main" id="{56CE20B1-B27A-5E45-8A9A-54B1FD5D0BC4}"/>
                </a:ext>
              </a:extLst>
            </p:cNvPr>
            <p:cNvSpPr/>
            <p:nvPr/>
          </p:nvSpPr>
          <p:spPr>
            <a:xfrm>
              <a:off x="3816849" y="6058456"/>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6"/>
              <a:ext cx="740259" cy="2579439"/>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56D1013B-D37A-54FD-C4BF-0D52BBADD2CC}"/>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E241DD0C-0966-27E2-F490-A4EEDD27B233}"/>
              </a:ext>
            </a:extLst>
          </p:cNvPr>
          <p:cNvGrpSpPr/>
          <p:nvPr/>
        </p:nvGrpSpPr>
        <p:grpSpPr>
          <a:xfrm flipV="1">
            <a:off x="2941582" y="1514004"/>
            <a:ext cx="2644933" cy="1712049"/>
            <a:chOff x="3557360" y="4000130"/>
            <a:chExt cx="2644933" cy="1712049"/>
          </a:xfrm>
        </p:grpSpPr>
        <p:sp>
          <p:nvSpPr>
            <p:cNvPr id="16" name="Rectangle 15">
              <a:extLst>
                <a:ext uri="{FF2B5EF4-FFF2-40B4-BE49-F238E27FC236}">
                  <a16:creationId xmlns:a16="http://schemas.microsoft.com/office/drawing/2014/main" id="{B13A5C40-31DA-F07B-D477-CC02D99B38B6}"/>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AB97142-C3F7-354D-9F6D-60D81C44CB35}"/>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3BCBD91C-3841-00DA-4CBC-992BA24A74BC}"/>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spTree>
    <p:extLst>
      <p:ext uri="{BB962C8B-B14F-4D97-AF65-F5344CB8AC3E}">
        <p14:creationId xmlns:p14="http://schemas.microsoft.com/office/powerpoint/2010/main" val="26321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6"/>
            <a:ext cx="3131143" cy="2839944"/>
            <a:chOff x="3071150" y="3589866"/>
            <a:chExt cx="3131143" cy="2839944"/>
          </a:xfrm>
        </p:grpSpPr>
        <p:sp>
          <p:nvSpPr>
            <p:cNvPr id="10" name="Rectangle 9">
              <a:extLst>
                <a:ext uri="{FF2B5EF4-FFF2-40B4-BE49-F238E27FC236}">
                  <a16:creationId xmlns:a16="http://schemas.microsoft.com/office/drawing/2014/main" id="{56CE20B1-B27A-5E45-8A9A-54B1FD5D0BC4}"/>
                </a:ext>
              </a:extLst>
            </p:cNvPr>
            <p:cNvSpPr/>
            <p:nvPr/>
          </p:nvSpPr>
          <p:spPr>
            <a:xfrm>
              <a:off x="3816849" y="6058456"/>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6"/>
              <a:ext cx="740259" cy="2579439"/>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17C8F98C-05E1-A2C9-6E14-1E9958D98DEA}"/>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DD08AF86-3421-15E4-DB54-A65FE9D8C84A}"/>
              </a:ext>
            </a:extLst>
          </p:cNvPr>
          <p:cNvGrpSpPr/>
          <p:nvPr/>
        </p:nvGrpSpPr>
        <p:grpSpPr>
          <a:xfrm flipV="1">
            <a:off x="2941582" y="1514004"/>
            <a:ext cx="2644933" cy="1712049"/>
            <a:chOff x="3557360" y="4000130"/>
            <a:chExt cx="2644933" cy="1712049"/>
          </a:xfrm>
        </p:grpSpPr>
        <p:sp>
          <p:nvSpPr>
            <p:cNvPr id="16" name="Rectangle 15">
              <a:extLst>
                <a:ext uri="{FF2B5EF4-FFF2-40B4-BE49-F238E27FC236}">
                  <a16:creationId xmlns:a16="http://schemas.microsoft.com/office/drawing/2014/main" id="{514CA9E3-91CA-B466-97A3-BE0C05C8A200}"/>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4F011E6C-BC85-14E6-D0A8-AB60BFB89367}"/>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524EE903-5784-215D-73F6-EE0E98C9535B}"/>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spTree>
    <p:extLst>
      <p:ext uri="{BB962C8B-B14F-4D97-AF65-F5344CB8AC3E}">
        <p14:creationId xmlns:p14="http://schemas.microsoft.com/office/powerpoint/2010/main" val="2109084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Tree>
    <p:extLst>
      <p:ext uri="{BB962C8B-B14F-4D97-AF65-F5344CB8AC3E}">
        <p14:creationId xmlns:p14="http://schemas.microsoft.com/office/powerpoint/2010/main" val="4154361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7" name="TextBox 6">
            <a:extLst>
              <a:ext uri="{FF2B5EF4-FFF2-40B4-BE49-F238E27FC236}">
                <a16:creationId xmlns:a16="http://schemas.microsoft.com/office/drawing/2014/main" id="{D1F1BE47-F3DA-A366-D6AB-FC5C4B9A8696}"/>
              </a:ext>
            </a:extLst>
          </p:cNvPr>
          <p:cNvSpPr txBox="1"/>
          <p:nvPr/>
        </p:nvSpPr>
        <p:spPr>
          <a:xfrm>
            <a:off x="-1956" y="969196"/>
            <a:ext cx="9144000" cy="132343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When will a node send routing advertisements to its neighbors?</a:t>
            </a:r>
          </a:p>
        </p:txBody>
      </p:sp>
    </p:spTree>
    <p:extLst>
      <p:ext uri="{BB962C8B-B14F-4D97-AF65-F5344CB8AC3E}">
        <p14:creationId xmlns:p14="http://schemas.microsoft.com/office/powerpoint/2010/main" val="87818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cxnSp>
        <p:nvCxnSpPr>
          <p:cNvPr id="30" name="Straight Arrow Connector 29">
            <a:extLst>
              <a:ext uri="{FF2B5EF4-FFF2-40B4-BE49-F238E27FC236}">
                <a16:creationId xmlns:a16="http://schemas.microsoft.com/office/drawing/2014/main" id="{163BF7EA-6C0B-8B4D-96DB-43F2EA8FC518}"/>
              </a:ext>
            </a:extLst>
          </p:cNvPr>
          <p:cNvCxnSpPr>
            <a:cxnSpLocks/>
          </p:cNvCxnSpPr>
          <p:nvPr/>
        </p:nvCxnSpPr>
        <p:spPr>
          <a:xfrm flipV="1">
            <a:off x="4033158" y="3043575"/>
            <a:ext cx="357414" cy="29005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587F4F2-2064-8142-A57C-90B7EF338167}"/>
              </a:ext>
            </a:extLst>
          </p:cNvPr>
          <p:cNvCxnSpPr>
            <a:cxnSpLocks/>
          </p:cNvCxnSpPr>
          <p:nvPr/>
        </p:nvCxnSpPr>
        <p:spPr>
          <a:xfrm>
            <a:off x="3815131" y="3613949"/>
            <a:ext cx="424250" cy="4149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6B9ED5-8DAB-8A46-9C45-36AED42317B5}"/>
              </a:ext>
            </a:extLst>
          </p:cNvPr>
          <p:cNvCxnSpPr>
            <a:cxnSpLocks/>
          </p:cNvCxnSpPr>
          <p:nvPr/>
        </p:nvCxnSpPr>
        <p:spPr>
          <a:xfrm>
            <a:off x="4731186" y="4358474"/>
            <a:ext cx="644425" cy="872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6FF6010-ABCA-774A-85E2-FE7D8453008A}"/>
              </a:ext>
            </a:extLst>
          </p:cNvPr>
          <p:cNvCxnSpPr>
            <a:cxnSpLocks/>
          </p:cNvCxnSpPr>
          <p:nvPr/>
        </p:nvCxnSpPr>
        <p:spPr>
          <a:xfrm flipV="1">
            <a:off x="4823730" y="3817606"/>
            <a:ext cx="551881" cy="3377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6323B29-76AA-494B-8008-78C3D24D7C67}"/>
              </a:ext>
            </a:extLst>
          </p:cNvPr>
          <p:cNvCxnSpPr>
            <a:cxnSpLocks/>
          </p:cNvCxnSpPr>
          <p:nvPr/>
        </p:nvCxnSpPr>
        <p:spPr>
          <a:xfrm flipV="1">
            <a:off x="4693120" y="3557343"/>
            <a:ext cx="109016" cy="50377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8DD8B10-358C-874F-A35F-3C1A57DB74EE}"/>
              </a:ext>
            </a:extLst>
          </p:cNvPr>
          <p:cNvCxnSpPr>
            <a:cxnSpLocks/>
          </p:cNvCxnSpPr>
          <p:nvPr/>
        </p:nvCxnSpPr>
        <p:spPr>
          <a:xfrm flipH="1" flipV="1">
            <a:off x="4199437" y="3908474"/>
            <a:ext cx="370607" cy="1526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2264E6D-7484-1B44-9C60-3537951F57B1}"/>
              </a:ext>
            </a:extLst>
          </p:cNvPr>
          <p:cNvCxnSpPr>
            <a:cxnSpLocks/>
          </p:cNvCxnSpPr>
          <p:nvPr/>
        </p:nvCxnSpPr>
        <p:spPr>
          <a:xfrm>
            <a:off x="4794627" y="2729462"/>
            <a:ext cx="489912" cy="9092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A3034EF-8EE7-B749-8C1F-D0C1689B2A68}"/>
              </a:ext>
            </a:extLst>
          </p:cNvPr>
          <p:cNvCxnSpPr>
            <a:cxnSpLocks/>
          </p:cNvCxnSpPr>
          <p:nvPr/>
        </p:nvCxnSpPr>
        <p:spPr>
          <a:xfrm flipH="1">
            <a:off x="4607439" y="2809998"/>
            <a:ext cx="30641" cy="49466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EF4E6C7-C382-E24C-8CEB-B3332B3814C5}"/>
              </a:ext>
            </a:extLst>
          </p:cNvPr>
          <p:cNvCxnSpPr>
            <a:cxnSpLocks/>
          </p:cNvCxnSpPr>
          <p:nvPr/>
        </p:nvCxnSpPr>
        <p:spPr>
          <a:xfrm flipH="1">
            <a:off x="4172357" y="2626775"/>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F097216-FC5F-5E41-9ADE-8B176428D9B2}"/>
              </a:ext>
            </a:extLst>
          </p:cNvPr>
          <p:cNvCxnSpPr>
            <a:cxnSpLocks/>
          </p:cNvCxnSpPr>
          <p:nvPr/>
        </p:nvCxnSpPr>
        <p:spPr>
          <a:xfrm flipH="1">
            <a:off x="5843794" y="2780904"/>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B941176-63BE-7142-A34B-98FFA48159DE}"/>
              </a:ext>
            </a:extLst>
          </p:cNvPr>
          <p:cNvCxnSpPr>
            <a:cxnSpLocks/>
          </p:cNvCxnSpPr>
          <p:nvPr/>
        </p:nvCxnSpPr>
        <p:spPr>
          <a:xfrm flipH="1">
            <a:off x="5763623" y="2584125"/>
            <a:ext cx="524663" cy="99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A665A5C-E087-9945-AD10-D7A42B0CC028}"/>
              </a:ext>
            </a:extLst>
          </p:cNvPr>
          <p:cNvCxnSpPr>
            <a:cxnSpLocks/>
          </p:cNvCxnSpPr>
          <p:nvPr/>
        </p:nvCxnSpPr>
        <p:spPr>
          <a:xfrm flipH="1">
            <a:off x="6509948" y="2809998"/>
            <a:ext cx="23240" cy="395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71D0EF7-951F-094D-B39F-8CD0EB989E0D}"/>
              </a:ext>
            </a:extLst>
          </p:cNvPr>
          <p:cNvCxnSpPr>
            <a:cxnSpLocks/>
          </p:cNvCxnSpPr>
          <p:nvPr/>
        </p:nvCxnSpPr>
        <p:spPr>
          <a:xfrm flipH="1">
            <a:off x="5913401" y="4358474"/>
            <a:ext cx="515760" cy="4364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498F5C-0836-714F-B52D-50D312559EDD}"/>
              </a:ext>
            </a:extLst>
          </p:cNvPr>
          <p:cNvCxnSpPr>
            <a:cxnSpLocks/>
          </p:cNvCxnSpPr>
          <p:nvPr/>
        </p:nvCxnSpPr>
        <p:spPr>
          <a:xfrm flipV="1">
            <a:off x="6533188" y="3731235"/>
            <a:ext cx="3268" cy="54803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81AEB38-52F4-2F49-AA71-F2E32453DF13}"/>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46" name="TextBox 45">
            <a:extLst>
              <a:ext uri="{FF2B5EF4-FFF2-40B4-BE49-F238E27FC236}">
                <a16:creationId xmlns:a16="http://schemas.microsoft.com/office/drawing/2014/main" id="{EB21B8DF-07DD-C74C-BD04-FCA14A933391}"/>
              </a:ext>
            </a:extLst>
          </p:cNvPr>
          <p:cNvSpPr txBox="1"/>
          <p:nvPr/>
        </p:nvSpPr>
        <p:spPr>
          <a:xfrm>
            <a:off x="-1956" y="969196"/>
            <a:ext cx="9144000" cy="132343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When will a node send routing advertisements to its neighbors?</a:t>
            </a:r>
          </a:p>
        </p:txBody>
      </p:sp>
    </p:spTree>
    <p:extLst>
      <p:ext uri="{BB962C8B-B14F-4D97-AF65-F5344CB8AC3E}">
        <p14:creationId xmlns:p14="http://schemas.microsoft.com/office/powerpoint/2010/main" val="352253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Automatically after some time. Why?</a:t>
            </a:r>
          </a:p>
          <a:p>
            <a:pPr marL="0" indent="0">
              <a:lnSpc>
                <a:spcPct val="80000"/>
              </a:lnSpc>
              <a:buNone/>
            </a:pPr>
            <a:r>
              <a:rPr lang="en-US" altLang="en-US" sz="2400" dirty="0"/>
              <a:t>	</a:t>
            </a:r>
          </a:p>
          <a:p>
            <a:pPr marL="0" indent="0">
              <a:lnSpc>
                <a:spcPct val="80000"/>
              </a:lnSpc>
              <a:buNone/>
            </a:pPr>
            <a:r>
              <a:rPr lang="en-US" altLang="en-US" sz="2400" dirty="0"/>
              <a:t>2)   Triggered: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41040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grpSp>
        <p:nvGrpSpPr>
          <p:cNvPr id="11" name="Group 10">
            <a:extLst>
              <a:ext uri="{FF2B5EF4-FFF2-40B4-BE49-F238E27FC236}">
                <a16:creationId xmlns:a16="http://schemas.microsoft.com/office/drawing/2014/main" id="{766FADEC-96E3-3943-BB02-78FA172A0AA4}"/>
              </a:ext>
            </a:extLst>
          </p:cNvPr>
          <p:cNvGrpSpPr/>
          <p:nvPr/>
        </p:nvGrpSpPr>
        <p:grpSpPr>
          <a:xfrm>
            <a:off x="2550695" y="3801256"/>
            <a:ext cx="4799345" cy="722618"/>
            <a:chOff x="2550695" y="3801256"/>
            <a:chExt cx="4799345" cy="722618"/>
          </a:xfrm>
        </p:grpSpPr>
        <p:sp>
          <p:nvSpPr>
            <p:cNvPr id="7" name="TextBox 6">
              <a:extLst>
                <a:ext uri="{FF2B5EF4-FFF2-40B4-BE49-F238E27FC236}">
                  <a16:creationId xmlns:a16="http://schemas.microsoft.com/office/drawing/2014/main" id="{7DBD2F8B-9157-0C48-ADDB-398FA159DCF5}"/>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Convergence</a:t>
              </a:r>
            </a:p>
          </p:txBody>
        </p:sp>
        <p:sp>
          <p:nvSpPr>
            <p:cNvPr id="10" name="Freeform 9">
              <a:extLst>
                <a:ext uri="{FF2B5EF4-FFF2-40B4-BE49-F238E27FC236}">
                  <a16:creationId xmlns:a16="http://schemas.microsoft.com/office/drawing/2014/main" id="{0F6E230D-1CB3-DD43-9D1C-58BE5B824358}"/>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954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942975"/>
            <a:ext cx="6399212"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Rectangle 2"/>
          <p:cNvSpPr>
            <a:spLocks noGrp="1" noChangeArrowheads="1"/>
          </p:cNvSpPr>
          <p:nvPr>
            <p:ph type="title"/>
          </p:nvPr>
        </p:nvSpPr>
        <p:spPr>
          <a:xfrm>
            <a:off x="466725" y="296863"/>
            <a:ext cx="7772400" cy="841375"/>
          </a:xfrm>
        </p:spPr>
        <p:txBody>
          <a:bodyPr/>
          <a:lstStyle/>
          <a:p>
            <a:pPr>
              <a:defRPr/>
            </a:pPr>
            <a:r>
              <a:rPr lang="en-US">
                <a:cs typeface="+mj-cs"/>
              </a:rPr>
              <a:t>Distance vector algorithm </a:t>
            </a:r>
          </a:p>
        </p:txBody>
      </p:sp>
      <p:sp>
        <p:nvSpPr>
          <p:cNvPr id="132101" name="Rectangle 3"/>
          <p:cNvSpPr>
            <a:spLocks noGrp="1" noChangeArrowheads="1"/>
          </p:cNvSpPr>
          <p:nvPr>
            <p:ph type="body" idx="1"/>
          </p:nvPr>
        </p:nvSpPr>
        <p:spPr>
          <a:xfrm>
            <a:off x="533400" y="1600200"/>
            <a:ext cx="7953375" cy="4648200"/>
          </a:xfrm>
        </p:spPr>
        <p:txBody>
          <a:bodyPr/>
          <a:lstStyle/>
          <a:p>
            <a:pPr>
              <a:buFont typeface="Wingdings" charset="0"/>
              <a:buNone/>
            </a:pPr>
            <a:r>
              <a:rPr lang="en-US" i="1" dirty="0">
                <a:solidFill>
                  <a:srgbClr val="CC0000"/>
                </a:solidFill>
              </a:rPr>
              <a:t>Bellman-Ford equation (dynamic programming)</a:t>
            </a:r>
          </a:p>
          <a:p>
            <a:pPr>
              <a:buFont typeface="Wingdings" charset="0"/>
              <a:buNone/>
            </a:pPr>
            <a:endParaRPr lang="en-US" dirty="0"/>
          </a:p>
          <a:p>
            <a:pPr>
              <a:buFont typeface="Wingdings" charset="0"/>
              <a:buNone/>
            </a:pPr>
            <a:r>
              <a:rPr lang="en-US" dirty="0"/>
              <a:t>let</a:t>
            </a:r>
          </a:p>
          <a:p>
            <a:pPr>
              <a:buFont typeface="Wingdings" charset="0"/>
              <a:buNone/>
            </a:pPr>
            <a:r>
              <a:rPr lang="en-US" dirty="0"/>
              <a:t>   d</a:t>
            </a:r>
            <a:r>
              <a:rPr lang="en-US" baseline="-25000" dirty="0"/>
              <a:t>x</a:t>
            </a:r>
            <a:r>
              <a:rPr lang="en-US" dirty="0"/>
              <a:t>(y) := cost of least-cost path from x to y</a:t>
            </a:r>
          </a:p>
          <a:p>
            <a:pPr>
              <a:buFont typeface="Wingdings" charset="0"/>
              <a:buNone/>
            </a:pPr>
            <a:r>
              <a:rPr lang="en-US" dirty="0"/>
              <a:t>then</a:t>
            </a:r>
          </a:p>
          <a:p>
            <a:pPr>
              <a:buFont typeface="Wingdings" charset="0"/>
              <a:buNone/>
            </a:pPr>
            <a:r>
              <a:rPr lang="en-US" dirty="0">
                <a:solidFill>
                  <a:srgbClr val="CC0000"/>
                </a:solidFill>
              </a:rPr>
              <a:t>   </a:t>
            </a:r>
            <a:r>
              <a:rPr lang="en-US" sz="3200" dirty="0">
                <a:solidFill>
                  <a:srgbClr val="CC0000"/>
                </a:solidFill>
              </a:rPr>
              <a:t>d</a:t>
            </a:r>
            <a:r>
              <a:rPr lang="en-US" sz="3200" baseline="-25000" dirty="0">
                <a:solidFill>
                  <a:srgbClr val="CC0000"/>
                </a:solidFill>
              </a:rPr>
              <a:t>x</a:t>
            </a:r>
            <a:r>
              <a:rPr lang="en-US" sz="3200" dirty="0">
                <a:solidFill>
                  <a:srgbClr val="CC0000"/>
                </a:solidFill>
              </a:rPr>
              <a:t>(y) = </a:t>
            </a:r>
            <a:r>
              <a:rPr lang="en-US" sz="3200" i="1" dirty="0">
                <a:solidFill>
                  <a:srgbClr val="CC0000"/>
                </a:solidFill>
              </a:rPr>
              <a:t>min</a:t>
            </a:r>
            <a:r>
              <a:rPr lang="en-US" sz="3200" dirty="0">
                <a:solidFill>
                  <a:srgbClr val="CC0000"/>
                </a:solidFill>
              </a:rPr>
              <a:t> {c(</a:t>
            </a:r>
            <a:r>
              <a:rPr lang="en-US" sz="3200" dirty="0" err="1">
                <a:solidFill>
                  <a:srgbClr val="CC0000"/>
                </a:solidFill>
              </a:rPr>
              <a:t>x,v</a:t>
            </a:r>
            <a:r>
              <a:rPr lang="en-US" sz="3200" dirty="0">
                <a:solidFill>
                  <a:srgbClr val="CC0000"/>
                </a:solidFill>
              </a:rPr>
              <a:t>) + d</a:t>
            </a:r>
            <a:r>
              <a:rPr lang="en-US" sz="3200" baseline="-25000" dirty="0">
                <a:solidFill>
                  <a:srgbClr val="CC0000"/>
                </a:solidFill>
              </a:rPr>
              <a:t>v</a:t>
            </a:r>
            <a:r>
              <a:rPr lang="en-US" sz="3200" dirty="0">
                <a:solidFill>
                  <a:srgbClr val="CC0000"/>
                </a:solidFill>
              </a:rPr>
              <a:t>(y) }</a:t>
            </a:r>
          </a:p>
          <a:p>
            <a:pPr>
              <a:buFont typeface="Wingdings" charset="0"/>
              <a:buNone/>
            </a:pPr>
            <a:r>
              <a:rPr lang="en-US" sz="3200" dirty="0"/>
              <a:t>   </a:t>
            </a:r>
          </a:p>
          <a:p>
            <a:pPr>
              <a:buFont typeface="Wingdings" charset="0"/>
              <a:buNone/>
            </a:pPr>
            <a:endParaRPr lang="en-US" dirty="0"/>
          </a:p>
        </p:txBody>
      </p:sp>
      <p:sp>
        <p:nvSpPr>
          <p:cNvPr id="132102" name="Text Box 5"/>
          <p:cNvSpPr txBox="1">
            <a:spLocks noChangeArrowheads="1"/>
          </p:cNvSpPr>
          <p:nvPr/>
        </p:nvSpPr>
        <p:spPr bwMode="auto">
          <a:xfrm>
            <a:off x="2220913" y="4518625"/>
            <a:ext cx="2952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0000"/>
                </a:solidFill>
                <a:effectLst/>
                <a:uLnTx/>
                <a:uFillTx/>
                <a:latin typeface="Comic Sans MS" charset="0"/>
                <a:ea typeface="ＭＳ Ｐゴシック" charset="0"/>
              </a:rPr>
              <a:t>v</a:t>
            </a:r>
          </a:p>
        </p:txBody>
      </p:sp>
      <p:sp>
        <p:nvSpPr>
          <p:cNvPr id="132103" name="Text Box 7"/>
          <p:cNvSpPr txBox="1">
            <a:spLocks noChangeArrowheads="1"/>
          </p:cNvSpPr>
          <p:nvPr/>
        </p:nvSpPr>
        <p:spPr bwMode="auto">
          <a:xfrm>
            <a:off x="3017838" y="5126038"/>
            <a:ext cx="24495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cost to neighbor v</a:t>
            </a:r>
          </a:p>
        </p:txBody>
      </p:sp>
      <p:sp>
        <p:nvSpPr>
          <p:cNvPr id="132104" name="Text Box 8"/>
          <p:cNvSpPr txBox="1">
            <a:spLocks noChangeArrowheads="1"/>
          </p:cNvSpPr>
          <p:nvPr/>
        </p:nvSpPr>
        <p:spPr bwMode="auto">
          <a:xfrm>
            <a:off x="2116138" y="5762625"/>
            <a:ext cx="44434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ＭＳ Ｐゴシック" charset="0"/>
              </a:rPr>
              <a:t>min</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taken over all neighbors v of x</a:t>
            </a:r>
          </a:p>
        </p:txBody>
      </p:sp>
      <p:sp>
        <p:nvSpPr>
          <p:cNvPr id="132105" name="Text Box 9"/>
          <p:cNvSpPr txBox="1">
            <a:spLocks noChangeArrowheads="1"/>
          </p:cNvSpPr>
          <p:nvPr/>
        </p:nvSpPr>
        <p:spPr bwMode="auto">
          <a:xfrm>
            <a:off x="4130675" y="4730750"/>
            <a:ext cx="47942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cost from neighbor v to destination y</a:t>
            </a:r>
          </a:p>
        </p:txBody>
      </p:sp>
      <p:sp>
        <p:nvSpPr>
          <p:cNvPr id="132106" name="Line 10"/>
          <p:cNvSpPr>
            <a:spLocks noChangeShapeType="1"/>
          </p:cNvSpPr>
          <p:nvPr/>
        </p:nvSpPr>
        <p:spPr bwMode="auto">
          <a:xfrm flipH="1">
            <a:off x="2363787" y="4885337"/>
            <a:ext cx="11277" cy="947138"/>
          </a:xfrm>
          <a:prstGeom prst="line">
            <a:avLst/>
          </a:prstGeom>
          <a:noFill/>
          <a:ln w="9525">
            <a:solidFill>
              <a:srgbClr val="CC0000"/>
            </a:solidFill>
            <a:round/>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7" name="Line 11"/>
          <p:cNvSpPr>
            <a:spLocks noChangeShapeType="1"/>
          </p:cNvSpPr>
          <p:nvPr/>
        </p:nvSpPr>
        <p:spPr bwMode="auto">
          <a:xfrm flipH="1">
            <a:off x="3344863" y="4664076"/>
            <a:ext cx="15854" cy="587374"/>
          </a:xfrm>
          <a:prstGeom prst="line">
            <a:avLst/>
          </a:prstGeom>
          <a:noFill/>
          <a:ln w="9525">
            <a:solidFill>
              <a:srgbClr val="CC0000"/>
            </a:solidFill>
            <a:round/>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108" name="Line 13"/>
          <p:cNvSpPr>
            <a:spLocks noChangeShapeType="1"/>
          </p:cNvSpPr>
          <p:nvPr/>
        </p:nvSpPr>
        <p:spPr bwMode="auto">
          <a:xfrm>
            <a:off x="4649788" y="4427538"/>
            <a:ext cx="0" cy="434975"/>
          </a:xfrm>
          <a:prstGeom prst="line">
            <a:avLst/>
          </a:prstGeom>
          <a:noFill/>
          <a:ln w="9525">
            <a:solidFill>
              <a:srgbClr val="CC0000"/>
            </a:solidFill>
            <a:round/>
            <a:headEnd/>
            <a:tailEnd/>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1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10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210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210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10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21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2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1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210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2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p:bldP spid="132103" grpId="0"/>
      <p:bldP spid="132104" grpId="0"/>
      <p:bldP spid="132105" grpId="0"/>
      <p:bldP spid="132106" grpId="0" animBg="1"/>
      <p:bldP spid="132107" grpId="0" animBg="1"/>
      <p:bldP spid="13210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7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839788"/>
            <a:ext cx="5027612"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9" name="Rectangle 2"/>
          <p:cNvSpPr>
            <a:spLocks noGrp="1" noChangeArrowheads="1"/>
          </p:cNvSpPr>
          <p:nvPr>
            <p:ph type="title"/>
          </p:nvPr>
        </p:nvSpPr>
        <p:spPr>
          <a:xfrm>
            <a:off x="533400" y="174625"/>
            <a:ext cx="7772400" cy="874713"/>
          </a:xfrm>
        </p:spPr>
        <p:txBody>
          <a:bodyPr/>
          <a:lstStyle/>
          <a:p>
            <a:pPr>
              <a:defRPr/>
            </a:pPr>
            <a:r>
              <a:rPr lang="en-US">
                <a:cs typeface="+mj-cs"/>
              </a:rPr>
              <a:t>Bellman-Ford example </a:t>
            </a:r>
          </a:p>
        </p:txBody>
      </p:sp>
      <p:grpSp>
        <p:nvGrpSpPr>
          <p:cNvPr id="133125" name="Group 3"/>
          <p:cNvGrpSpPr>
            <a:grpSpLocks/>
          </p:cNvGrpSpPr>
          <p:nvPr/>
        </p:nvGrpSpPr>
        <p:grpSpPr bwMode="auto">
          <a:xfrm>
            <a:off x="276225" y="1470025"/>
            <a:ext cx="3571875" cy="2236788"/>
            <a:chOff x="3162" y="1071"/>
            <a:chExt cx="2250" cy="1409"/>
          </a:xfrm>
        </p:grpSpPr>
        <p:sp>
          <p:nvSpPr>
            <p:cNvPr id="133130" name="Freeform 4"/>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1" name="Freeform 5"/>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2" name="Oval 6"/>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3" name="Line 7"/>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4" name="Line 8"/>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5" name="Rectangle 9"/>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6" name="Oval 10"/>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7" name="Oval 11"/>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8" name="Line 12"/>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39" name="Line 13"/>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0" name="Rectangle 14"/>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1" name="Oval 15"/>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2" name="Oval 16"/>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3" name="Line 17"/>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4" name="Line 18"/>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5" name="Rectangle 19"/>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6" name="Oval 20"/>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7" name="Oval 21"/>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8" name="Line 22"/>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9" name="Line 23"/>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0" name="Rectangle 24"/>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1" name="Oval 25"/>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2" name="Oval 26"/>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3" name="Line 27"/>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4" name="Line 28"/>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5" name="Rectangle 29"/>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6" name="Oval 30"/>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7" name="Oval 31"/>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8" name="Line 32"/>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59" name="Line 33"/>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0" name="Rectangle 34"/>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1" name="Oval 35"/>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2" name="Freeform 36"/>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3" name="Freeform 37"/>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4" name="Freeform 38"/>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5" name="Freeform 39"/>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6" name="Freeform 40"/>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7" name="Freeform 41"/>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8" name="Freeform 42"/>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69" name="Freeform 43"/>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70" name="Freeform 44"/>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171" name="Group 45"/>
            <p:cNvGrpSpPr>
              <a:grpSpLocks/>
            </p:cNvGrpSpPr>
            <p:nvPr/>
          </p:nvGrpSpPr>
          <p:grpSpPr bwMode="auto">
            <a:xfrm>
              <a:off x="3287" y="1744"/>
              <a:ext cx="205" cy="250"/>
              <a:chOff x="2954" y="2425"/>
              <a:chExt cx="208" cy="250"/>
            </a:xfrm>
          </p:grpSpPr>
          <p:sp>
            <p:nvSpPr>
              <p:cNvPr id="133197" name="Rectangle 4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8" name="Text Box 47"/>
              <p:cNvSpPr txBox="1">
                <a:spLocks noChangeArrowheads="1"/>
              </p:cNvSpPr>
              <p:nvPr/>
            </p:nvSpPr>
            <p:spPr bwMode="auto">
              <a:xfrm>
                <a:off x="2954" y="2425"/>
                <a:ext cx="20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u</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2" name="Group 48"/>
            <p:cNvGrpSpPr>
              <a:grpSpLocks/>
            </p:cNvGrpSpPr>
            <p:nvPr/>
          </p:nvGrpSpPr>
          <p:grpSpPr bwMode="auto">
            <a:xfrm>
              <a:off x="4461" y="2128"/>
              <a:ext cx="196" cy="250"/>
              <a:chOff x="2958" y="2425"/>
              <a:chExt cx="199" cy="250"/>
            </a:xfrm>
          </p:grpSpPr>
          <p:sp>
            <p:nvSpPr>
              <p:cNvPr id="133195" name="Rectangle 49"/>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6" name="Text Box 50"/>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y</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3" name="Group 51"/>
            <p:cNvGrpSpPr>
              <a:grpSpLocks/>
            </p:cNvGrpSpPr>
            <p:nvPr/>
          </p:nvGrpSpPr>
          <p:grpSpPr bwMode="auto">
            <a:xfrm>
              <a:off x="3772" y="2095"/>
              <a:ext cx="212" cy="288"/>
              <a:chOff x="2951" y="2395"/>
              <a:chExt cx="213" cy="288"/>
            </a:xfrm>
          </p:grpSpPr>
          <p:sp>
            <p:nvSpPr>
              <p:cNvPr id="133193" name="Rectangle 52"/>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4" name="Text Box 53"/>
              <p:cNvSpPr txBox="1">
                <a:spLocks noChangeArrowheads="1"/>
              </p:cNvSpPr>
              <p:nvPr/>
            </p:nvSpPr>
            <p:spPr bwMode="auto">
              <a:xfrm>
                <a:off x="2951" y="2395"/>
                <a:ext cx="21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x</a:t>
                </a:r>
              </a:p>
            </p:txBody>
          </p:sp>
        </p:grpSp>
        <p:grpSp>
          <p:nvGrpSpPr>
            <p:cNvPr id="133174" name="Group 54"/>
            <p:cNvGrpSpPr>
              <a:grpSpLocks/>
            </p:cNvGrpSpPr>
            <p:nvPr/>
          </p:nvGrpSpPr>
          <p:grpSpPr bwMode="auto">
            <a:xfrm>
              <a:off x="4438" y="1438"/>
              <a:ext cx="232" cy="250"/>
              <a:chOff x="2941" y="2425"/>
              <a:chExt cx="235" cy="250"/>
            </a:xfrm>
          </p:grpSpPr>
          <p:sp>
            <p:nvSpPr>
              <p:cNvPr id="133191" name="Rectangle 55"/>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2" name="Text Box 56"/>
              <p:cNvSpPr txBox="1">
                <a:spLocks noChangeArrowheads="1"/>
              </p:cNvSpPr>
              <p:nvPr/>
            </p:nvSpPr>
            <p:spPr bwMode="auto">
              <a:xfrm>
                <a:off x="2941" y="2425"/>
                <a:ext cx="23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w</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5" name="Group 57"/>
            <p:cNvGrpSpPr>
              <a:grpSpLocks/>
            </p:cNvGrpSpPr>
            <p:nvPr/>
          </p:nvGrpSpPr>
          <p:grpSpPr bwMode="auto">
            <a:xfrm>
              <a:off x="3771" y="1438"/>
              <a:ext cx="196" cy="250"/>
              <a:chOff x="2958" y="2425"/>
              <a:chExt cx="199" cy="250"/>
            </a:xfrm>
          </p:grpSpPr>
          <p:sp>
            <p:nvSpPr>
              <p:cNvPr id="133189" name="Rectangle 58"/>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90" name="Text Box 59"/>
              <p:cNvSpPr txBox="1">
                <a:spLocks noChangeArrowheads="1"/>
              </p:cNvSpPr>
              <p:nvPr/>
            </p:nvSpPr>
            <p:spPr bwMode="auto">
              <a:xfrm>
                <a:off x="2958" y="2425"/>
                <a:ext cx="199"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charset="0"/>
                    <a:ea typeface="ＭＳ Ｐゴシック" charset="0"/>
                  </a:rPr>
                  <a:t>v</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133176" name="Group 60"/>
            <p:cNvGrpSpPr>
              <a:grpSpLocks/>
            </p:cNvGrpSpPr>
            <p:nvPr/>
          </p:nvGrpSpPr>
          <p:grpSpPr bwMode="auto">
            <a:xfrm>
              <a:off x="5025" y="1756"/>
              <a:ext cx="212" cy="288"/>
              <a:chOff x="2949" y="2395"/>
              <a:chExt cx="214" cy="288"/>
            </a:xfrm>
          </p:grpSpPr>
          <p:sp>
            <p:nvSpPr>
              <p:cNvPr id="133187" name="Rectangle 61"/>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88" name="Text Box 62"/>
              <p:cNvSpPr txBox="1">
                <a:spLocks noChangeArrowheads="1"/>
              </p:cNvSpPr>
              <p:nvPr/>
            </p:nvSpPr>
            <p:spPr bwMode="auto">
              <a:xfrm>
                <a:off x="2949" y="2395"/>
                <a:ext cx="21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rPr>
                  <a:t>z</a:t>
                </a:r>
              </a:p>
            </p:txBody>
          </p:sp>
        </p:grpSp>
        <p:sp>
          <p:nvSpPr>
            <p:cNvPr id="133177" name="Text Box 63"/>
            <p:cNvSpPr txBox="1">
              <a:spLocks noChangeArrowheads="1"/>
            </p:cNvSpPr>
            <p:nvPr/>
          </p:nvSpPr>
          <p:spPr bwMode="auto">
            <a:xfrm>
              <a:off x="3493" y="1568"/>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78" name="Text Box 64"/>
            <p:cNvSpPr txBox="1">
              <a:spLocks noChangeArrowheads="1"/>
            </p:cNvSpPr>
            <p:nvPr/>
          </p:nvSpPr>
          <p:spPr bwMode="auto">
            <a:xfrm>
              <a:off x="3841" y="1787"/>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79" name="Text Box 65"/>
            <p:cNvSpPr txBox="1">
              <a:spLocks noChangeArrowheads="1"/>
            </p:cNvSpPr>
            <p:nvPr/>
          </p:nvSpPr>
          <p:spPr bwMode="auto">
            <a:xfrm>
              <a:off x="3406" y="200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0" name="Text Box 66"/>
            <p:cNvSpPr txBox="1">
              <a:spLocks noChangeArrowheads="1"/>
            </p:cNvSpPr>
            <p:nvPr/>
          </p:nvSpPr>
          <p:spPr bwMode="auto">
            <a:xfrm>
              <a:off x="4225" y="1880"/>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3</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1" name="Text Box 67"/>
            <p:cNvSpPr txBox="1">
              <a:spLocks noChangeArrowheads="1"/>
            </p:cNvSpPr>
            <p:nvPr/>
          </p:nvSpPr>
          <p:spPr bwMode="auto">
            <a:xfrm>
              <a:off x="4162" y="2234"/>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2" name="Text Box 68"/>
            <p:cNvSpPr txBox="1">
              <a:spLocks noChangeArrowheads="1"/>
            </p:cNvSpPr>
            <p:nvPr/>
          </p:nvSpPr>
          <p:spPr bwMode="auto">
            <a:xfrm>
              <a:off x="4522" y="180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3" name="Text Box 69"/>
            <p:cNvSpPr txBox="1">
              <a:spLocks noChangeArrowheads="1"/>
            </p:cNvSpPr>
            <p:nvPr/>
          </p:nvSpPr>
          <p:spPr bwMode="auto">
            <a:xfrm>
              <a:off x="4882" y="2069"/>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2</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4" name="Text Box 70"/>
            <p:cNvSpPr txBox="1">
              <a:spLocks noChangeArrowheads="1"/>
            </p:cNvSpPr>
            <p:nvPr/>
          </p:nvSpPr>
          <p:spPr bwMode="auto">
            <a:xfrm>
              <a:off x="4855" y="153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5</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5" name="Text Box 71"/>
            <p:cNvSpPr txBox="1">
              <a:spLocks noChangeArrowheads="1"/>
            </p:cNvSpPr>
            <p:nvPr/>
          </p:nvSpPr>
          <p:spPr bwMode="auto">
            <a:xfrm>
              <a:off x="4120" y="1382"/>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3</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3186" name="Text Box 72"/>
            <p:cNvSpPr txBox="1">
              <a:spLocks noChangeArrowheads="1"/>
            </p:cNvSpPr>
            <p:nvPr/>
          </p:nvSpPr>
          <p:spPr bwMode="auto">
            <a:xfrm>
              <a:off x="3769" y="1115"/>
              <a:ext cx="1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ＭＳ Ｐゴシック" charset="0"/>
                </a:rPr>
                <a:t>5</a:t>
              </a: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grpSp>
      <p:sp>
        <p:nvSpPr>
          <p:cNvPr id="133126" name="Text Box 73"/>
          <p:cNvSpPr txBox="1">
            <a:spLocks noChangeArrowheads="1"/>
          </p:cNvSpPr>
          <p:nvPr/>
        </p:nvSpPr>
        <p:spPr bwMode="auto">
          <a:xfrm>
            <a:off x="3765550" y="1770063"/>
            <a:ext cx="449892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clearly,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5,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3, </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ＭＳ Ｐゴシック" charset="0"/>
              </a:rPr>
              <a:t>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3</a:t>
            </a:r>
          </a:p>
        </p:txBody>
      </p:sp>
      <p:sp>
        <p:nvSpPr>
          <p:cNvPr id="133127" name="Text Box 74"/>
          <p:cNvSpPr txBox="1">
            <a:spLocks noChangeArrowheads="1"/>
          </p:cNvSpPr>
          <p:nvPr/>
        </p:nvSpPr>
        <p:spPr bwMode="auto">
          <a:xfrm>
            <a:off x="4275138" y="2928938"/>
            <a:ext cx="3411511"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u</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 min {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v</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d</a:t>
            </a:r>
            <a:r>
              <a:rPr kumimoji="0" lang="en-US" sz="2400" b="0" i="0" u="none" strike="noStrike" kern="1200" cap="none" spc="0" normalizeH="0" baseline="-25000" noProof="0" dirty="0">
                <a:ln>
                  <a:noFill/>
                </a:ln>
                <a:solidFill>
                  <a:prstClr val="black"/>
                </a:solidFill>
                <a:effectLst/>
                <a:uLnTx/>
                <a:uFillTx/>
                <a:latin typeface="Calibri" panose="020F0502020204030204"/>
                <a:ea typeface="ＭＳ Ｐゴシック" charset="0"/>
              </a:rPr>
              <a:t>x</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c(</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u,w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a:t>
            </a:r>
            <a:r>
              <a:rPr kumimoji="0" lang="en-US" sz="24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ＭＳ Ｐゴシック" charset="0"/>
              </a:rPr>
              <a:t>w</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 min {2 + 5,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1 + 3,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5 + 3}  = 4</a:t>
            </a:r>
          </a:p>
        </p:txBody>
      </p:sp>
      <p:sp>
        <p:nvSpPr>
          <p:cNvPr id="133128" name="Text Box 75"/>
          <p:cNvSpPr txBox="1">
            <a:spLocks noChangeArrowheads="1"/>
          </p:cNvSpPr>
          <p:nvPr/>
        </p:nvSpPr>
        <p:spPr bwMode="auto">
          <a:xfrm>
            <a:off x="596643" y="5061409"/>
            <a:ext cx="6843284" cy="828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node achieving minimum is next</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hop in shortest path, used in</a:t>
            </a:r>
            <a:r>
              <a:rPr kumimoji="0" lang="en-US" sz="2800" b="0" i="0" u="none" strike="noStrike" kern="1200" cap="none" spc="0" normalizeH="0" baseline="0" noProof="0" dirty="0">
                <a:ln>
                  <a:noFill/>
                </a:ln>
                <a:solidFill>
                  <a:prstClr val="black"/>
                </a:solidFill>
                <a:effectLst/>
                <a:uLnTx/>
                <a:uFillTx/>
                <a:latin typeface="Calibri" panose="020F0502020204030204"/>
                <a:ea typeface="MS Mincho" charset="0"/>
                <a:cs typeface="MS Mincho"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rPr>
              <a:t>forwarding table</a:t>
            </a:r>
          </a:p>
        </p:txBody>
      </p:sp>
      <p:sp>
        <p:nvSpPr>
          <p:cNvPr id="133129" name="Text Box 76"/>
          <p:cNvSpPr txBox="1">
            <a:spLocks noChangeArrowheads="1"/>
          </p:cNvSpPr>
          <p:nvPr/>
        </p:nvSpPr>
        <p:spPr bwMode="auto">
          <a:xfrm>
            <a:off x="3862388" y="2466975"/>
            <a:ext cx="24450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B-F equation says: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6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3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P spid="133127" grpId="0"/>
      <p:bldP spid="133128" grpId="0"/>
      <p:bldP spid="1331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70" name="TextBox 69">
            <a:extLst>
              <a:ext uri="{FF2B5EF4-FFF2-40B4-BE49-F238E27FC236}">
                <a16:creationId xmlns:a16="http://schemas.microsoft.com/office/drawing/2014/main" id="{FEEA2A51-45AA-DC4C-8C41-11A837FC3536}"/>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Tree>
    <p:extLst>
      <p:ext uri="{BB962C8B-B14F-4D97-AF65-F5344CB8AC3E}">
        <p14:creationId xmlns:p14="http://schemas.microsoft.com/office/powerpoint/2010/main" val="2702599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F5D626-5F3D-300A-D9FC-2E872625FFB5}"/>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EBC73E2D-4A45-6047-87E0-8E7F0ADC0BD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4E184032-802A-C647-1C1A-B2A91CCFFD6E}"/>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Distance vector algorithm </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2">
            <a:extLst>
              <a:ext uri="{FF2B5EF4-FFF2-40B4-BE49-F238E27FC236}">
                <a16:creationId xmlns:a16="http://schemas.microsoft.com/office/drawing/2014/main" id="{3F78AAF3-F4C3-6EE5-DD6D-623582D475A0}"/>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Tree>
    <p:extLst>
      <p:ext uri="{BB962C8B-B14F-4D97-AF65-F5344CB8AC3E}">
        <p14:creationId xmlns:p14="http://schemas.microsoft.com/office/powerpoint/2010/main" val="3452335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7" name="Picture 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3" name="Rectangle 2"/>
          <p:cNvSpPr>
            <a:spLocks noGrp="1" noChangeArrowheads="1"/>
          </p:cNvSpPr>
          <p:nvPr>
            <p:ph type="title"/>
          </p:nvPr>
        </p:nvSpPr>
        <p:spPr>
          <a:xfrm>
            <a:off x="302079" y="-177587"/>
            <a:ext cx="7886700" cy="1325563"/>
          </a:xfrm>
        </p:spPr>
        <p:txBody>
          <a:bodyPr/>
          <a:lstStyle/>
          <a:p>
            <a:pPr>
              <a:defRPr/>
            </a:pPr>
            <a:r>
              <a:rPr lang="en-US" dirty="0">
                <a:cs typeface="+mj-cs"/>
              </a:rPr>
              <a:t>Distance vector algorithm </a:t>
            </a:r>
          </a:p>
        </p:txBody>
      </p:sp>
      <p:sp>
        <p:nvSpPr>
          <p:cNvPr id="134149" name="Rectangle 3"/>
          <p:cNvSpPr>
            <a:spLocks noGrp="1" noChangeArrowheads="1"/>
          </p:cNvSpPr>
          <p:nvPr>
            <p:ph type="body" idx="1"/>
          </p:nvPr>
        </p:nvSpPr>
        <p:spPr/>
        <p:txBody>
          <a:bodyPr>
            <a:normAutofit/>
          </a:bodyPr>
          <a:lstStyle/>
          <a:p>
            <a:r>
              <a:rPr lang="en-US" sz="3200" dirty="0" err="1">
                <a:solidFill>
                  <a:srgbClr val="CC0000"/>
                </a:solidFill>
              </a:rPr>
              <a:t>D</a:t>
            </a:r>
            <a:r>
              <a:rPr lang="en-US" sz="3200" baseline="-25000" dirty="0" err="1">
                <a:solidFill>
                  <a:srgbClr val="CC0000"/>
                </a:solidFill>
              </a:rPr>
              <a:t>x</a:t>
            </a:r>
            <a:r>
              <a:rPr lang="en-US" sz="3200" dirty="0">
                <a:solidFill>
                  <a:srgbClr val="CC0000"/>
                </a:solidFill>
              </a:rPr>
              <a:t>(y)</a:t>
            </a:r>
            <a:r>
              <a:rPr lang="en-US" sz="3200" dirty="0"/>
              <a:t> = estimate of least cost from x to y</a:t>
            </a:r>
          </a:p>
          <a:p>
            <a:pPr lvl="1"/>
            <a:r>
              <a:rPr lang="en-US" sz="2800" dirty="0"/>
              <a:t>x maintains distance vector </a:t>
            </a:r>
            <a:r>
              <a:rPr lang="en-US" sz="2800" b="1" dirty="0" err="1">
                <a:solidFill>
                  <a:srgbClr val="CC0000"/>
                </a:solidFill>
              </a:rPr>
              <a:t>D</a:t>
            </a:r>
            <a:r>
              <a:rPr lang="en-US" sz="2800" baseline="-25000" dirty="0" err="1">
                <a:solidFill>
                  <a:srgbClr val="CC0000"/>
                </a:solidFill>
              </a:rPr>
              <a:t>x</a:t>
            </a:r>
            <a:r>
              <a:rPr lang="en-US" sz="2800" dirty="0">
                <a:solidFill>
                  <a:srgbClr val="CC0000"/>
                </a:solidFill>
              </a:rPr>
              <a:t> = [</a:t>
            </a:r>
            <a:r>
              <a:rPr lang="en-US" sz="2800" dirty="0" err="1">
                <a:solidFill>
                  <a:srgbClr val="CC0000"/>
                </a:solidFill>
              </a:rPr>
              <a:t>D</a:t>
            </a:r>
            <a:r>
              <a:rPr lang="en-US" sz="2800" baseline="-25000" dirty="0" err="1">
                <a:solidFill>
                  <a:srgbClr val="CC0000"/>
                </a:solidFill>
              </a:rPr>
              <a:t>x</a:t>
            </a:r>
            <a:r>
              <a:rPr lang="en-US" sz="2800" dirty="0">
                <a:solidFill>
                  <a:srgbClr val="CC0000"/>
                </a:solidFill>
              </a:rPr>
              <a:t>(y): y </a:t>
            </a:r>
            <a:r>
              <a:rPr lang="ru-RU" sz="2800" dirty="0" err="1">
                <a:solidFill>
                  <a:srgbClr val="CC0000"/>
                </a:solidFill>
              </a:rPr>
              <a:t>є</a:t>
            </a:r>
            <a:r>
              <a:rPr lang="en-US" sz="2800" dirty="0">
                <a:solidFill>
                  <a:srgbClr val="CC0000"/>
                </a:solidFill>
              </a:rPr>
              <a:t> N ]</a:t>
            </a:r>
          </a:p>
          <a:p>
            <a:r>
              <a:rPr lang="en-US" sz="3200" dirty="0"/>
              <a:t>node x:</a:t>
            </a:r>
          </a:p>
          <a:p>
            <a:pPr lvl="1"/>
            <a:r>
              <a:rPr lang="en-US" sz="3200" dirty="0"/>
              <a:t>knows cost to each neighbor v: </a:t>
            </a:r>
            <a:r>
              <a:rPr lang="en-US" sz="3200" dirty="0">
                <a:solidFill>
                  <a:srgbClr val="CC0000"/>
                </a:solidFill>
              </a:rPr>
              <a:t>c(</a:t>
            </a:r>
            <a:r>
              <a:rPr lang="en-US" sz="3200" dirty="0" err="1">
                <a:solidFill>
                  <a:srgbClr val="CC0000"/>
                </a:solidFill>
              </a:rPr>
              <a:t>x,v</a:t>
            </a:r>
            <a:r>
              <a:rPr lang="en-US" sz="3200" dirty="0">
                <a:solidFill>
                  <a:srgbClr val="CC0000"/>
                </a:solidFill>
              </a:rPr>
              <a:t>)</a:t>
            </a:r>
          </a:p>
          <a:p>
            <a:pPr lvl="1"/>
            <a:r>
              <a:rPr lang="en-US" sz="3200" dirty="0"/>
              <a:t>maintains its neighbors’</a:t>
            </a:r>
            <a:r>
              <a:rPr lang="en-US" altLang="ja-JP" sz="3200" dirty="0"/>
              <a:t> distance vectors. For each neighbor v, x maintains </a:t>
            </a:r>
            <a:br>
              <a:rPr lang="en-US" altLang="ja-JP" sz="3200" dirty="0"/>
            </a:br>
            <a:r>
              <a:rPr lang="en-US" altLang="ja-JP" sz="3200" b="1" dirty="0" err="1">
                <a:solidFill>
                  <a:srgbClr val="CC0000"/>
                </a:solidFill>
              </a:rPr>
              <a:t>D</a:t>
            </a:r>
            <a:r>
              <a:rPr lang="en-US" altLang="ja-JP" sz="3200" baseline="-25000" dirty="0" err="1">
                <a:solidFill>
                  <a:srgbClr val="CC0000"/>
                </a:solidFill>
              </a:rPr>
              <a:t>v</a:t>
            </a:r>
            <a:r>
              <a:rPr lang="en-US" altLang="ja-JP" sz="3200" dirty="0">
                <a:solidFill>
                  <a:srgbClr val="CC0000"/>
                </a:solidFill>
              </a:rPr>
              <a:t> = [</a:t>
            </a:r>
            <a:r>
              <a:rPr lang="en-US" altLang="ja-JP" sz="3200" dirty="0" err="1">
                <a:solidFill>
                  <a:srgbClr val="CC0000"/>
                </a:solidFill>
              </a:rPr>
              <a:t>D</a:t>
            </a:r>
            <a:r>
              <a:rPr lang="en-US" altLang="ja-JP" sz="3200" baseline="-25000" dirty="0" err="1">
                <a:solidFill>
                  <a:srgbClr val="CC0000"/>
                </a:solidFill>
              </a:rPr>
              <a:t>v</a:t>
            </a:r>
            <a:r>
              <a:rPr lang="en-US" altLang="ja-JP" sz="3200" dirty="0">
                <a:solidFill>
                  <a:srgbClr val="CC0000"/>
                </a:solidFill>
              </a:rPr>
              <a:t>(y): y </a:t>
            </a:r>
            <a:r>
              <a:rPr lang="ru-RU" altLang="ja-JP" sz="3200" dirty="0" err="1">
                <a:solidFill>
                  <a:srgbClr val="CC0000"/>
                </a:solidFill>
              </a:rPr>
              <a:t>є</a:t>
            </a:r>
            <a:r>
              <a:rPr lang="en-US" altLang="ja-JP" sz="3200" dirty="0">
                <a:solidFill>
                  <a:srgbClr val="CC0000"/>
                </a:solidFill>
              </a:rPr>
              <a:t> N ]</a:t>
            </a:r>
          </a:p>
          <a:p>
            <a:pPr>
              <a:buFont typeface="Wingdings" charset="0"/>
              <a:buNone/>
            </a:pPr>
            <a:endParaRPr lang="en-US" sz="3200" dirty="0">
              <a:solidFill>
                <a:srgbClr val="CC0000"/>
              </a:solidFill>
            </a:endParaRPr>
          </a:p>
          <a:p>
            <a:endParaRPr lang="en-US" sz="3200" dirty="0"/>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tangle 2">
            <a:extLst>
              <a:ext uri="{FF2B5EF4-FFF2-40B4-BE49-F238E27FC236}">
                <a16:creationId xmlns:a16="http://schemas.microsoft.com/office/drawing/2014/main" id="{F100BD2E-108B-94CB-F27A-C7F18857D2B7}"/>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Putting together…</a:t>
            </a:r>
          </a:p>
        </p:txBody>
      </p:sp>
    </p:spTree>
    <p:extLst>
      <p:ext uri="{BB962C8B-B14F-4D97-AF65-F5344CB8AC3E}">
        <p14:creationId xmlns:p14="http://schemas.microsoft.com/office/powerpoint/2010/main" val="32239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14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414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14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41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6" name="Rectangle 3"/>
          <p:cNvSpPr>
            <a:spLocks noGrp="1" noChangeArrowheads="1"/>
          </p:cNvSpPr>
          <p:nvPr>
            <p:ph type="body" idx="1"/>
          </p:nvPr>
        </p:nvSpPr>
        <p:spPr>
          <a:xfrm>
            <a:off x="533400" y="1600200"/>
            <a:ext cx="7772400" cy="2414588"/>
          </a:xfrm>
        </p:spPr>
        <p:txBody>
          <a:bodyPr/>
          <a:lstStyle/>
          <a:p>
            <a:pPr>
              <a:buFont typeface="Wingdings" charset="0"/>
              <a:buNone/>
              <a:defRPr/>
            </a:pPr>
            <a:r>
              <a:rPr lang="en-US" sz="3200" i="1" dirty="0">
                <a:solidFill>
                  <a:srgbClr val="CC0000"/>
                </a:solidFill>
                <a:cs typeface="+mn-cs"/>
              </a:rPr>
              <a:t>key idea:</a:t>
            </a:r>
            <a:r>
              <a:rPr lang="en-US" sz="3200" dirty="0">
                <a:solidFill>
                  <a:srgbClr val="CC0000"/>
                </a:solidFill>
                <a:cs typeface="+mn-cs"/>
              </a:rPr>
              <a:t> </a:t>
            </a:r>
          </a:p>
          <a:p>
            <a:pPr>
              <a:defRPr/>
            </a:pPr>
            <a:r>
              <a:rPr lang="en-US" dirty="0">
                <a:cs typeface="+mn-cs"/>
              </a:rPr>
              <a:t>from time-to-time, each node sends its own distance vector estimate to neighbors</a:t>
            </a:r>
          </a:p>
          <a:p>
            <a:pPr>
              <a:defRPr/>
            </a:pPr>
            <a:r>
              <a:rPr lang="en-US" dirty="0">
                <a:cs typeface="+mn-cs"/>
              </a:rPr>
              <a:t>when x receives new DV estimate from neighbor, it updates its own DV using B-F equation:</a:t>
            </a:r>
          </a:p>
        </p:txBody>
      </p:sp>
      <p:sp>
        <p:nvSpPr>
          <p:cNvPr id="135172" name="Rectangle 4"/>
          <p:cNvSpPr>
            <a:spLocks noChangeArrowheads="1"/>
          </p:cNvSpPr>
          <p:nvPr/>
        </p:nvSpPr>
        <p:spPr bwMode="auto">
          <a:xfrm>
            <a:off x="1003300" y="3821113"/>
            <a:ext cx="78168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D</a:t>
            </a:r>
            <a:r>
              <a:rPr kumimoji="0" lang="en-US" sz="2800" b="0" i="1" u="none" strike="noStrike" kern="1200" cap="none" spc="0" normalizeH="0" baseline="-30000" noProof="0" dirty="0" err="1">
                <a:ln>
                  <a:noFill/>
                </a:ln>
                <a:solidFill>
                  <a:srgbClr val="CC0000"/>
                </a:solidFill>
                <a:effectLst/>
                <a:uLnTx/>
                <a:uFillTx/>
                <a:latin typeface="Calibri" panose="020F0502020204030204"/>
                <a:ea typeface="+mn-ea"/>
                <a:cs typeface="Times New Roman" charset="0"/>
              </a:rPr>
              <a:t>x</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(y) ← </a:t>
            </a: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min</a:t>
            </a:r>
            <a:r>
              <a:rPr kumimoji="0" lang="en-US" sz="2800" b="0" i="1" u="none" strike="noStrike" kern="1200" cap="none" spc="0" normalizeH="0" baseline="-30000" noProof="0" dirty="0" err="1">
                <a:ln>
                  <a:noFill/>
                </a:ln>
                <a:solidFill>
                  <a:srgbClr val="CC0000"/>
                </a:solidFill>
                <a:effectLst/>
                <a:uLnTx/>
                <a:uFillTx/>
                <a:latin typeface="Calibri" panose="020F0502020204030204"/>
                <a:ea typeface="+mn-ea"/>
                <a:cs typeface="Times New Roman" charset="0"/>
              </a:rPr>
              <a:t>v</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{c(</a:t>
            </a: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x,v</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 + </a:t>
            </a:r>
            <a:r>
              <a:rPr kumimoji="0" lang="en-US" sz="2800" b="0" i="1" u="none" strike="noStrike" kern="1200" cap="none" spc="0" normalizeH="0" baseline="0" noProof="0" dirty="0" err="1">
                <a:ln>
                  <a:noFill/>
                </a:ln>
                <a:solidFill>
                  <a:srgbClr val="CC0000"/>
                </a:solidFill>
                <a:effectLst/>
                <a:uLnTx/>
                <a:uFillTx/>
                <a:latin typeface="Calibri" panose="020F0502020204030204"/>
                <a:ea typeface="+mn-ea"/>
                <a:cs typeface="Times New Roman" charset="0"/>
              </a:rPr>
              <a:t>D</a:t>
            </a:r>
            <a:r>
              <a:rPr kumimoji="0" lang="en-US" sz="2800" b="0" i="1" u="none" strike="noStrike" kern="1200" cap="none" spc="0" normalizeH="0" baseline="-30000" noProof="0" dirty="0" err="1">
                <a:ln>
                  <a:noFill/>
                </a:ln>
                <a:solidFill>
                  <a:srgbClr val="CC0000"/>
                </a:solidFill>
                <a:effectLst/>
                <a:uLnTx/>
                <a:uFillTx/>
                <a:latin typeface="Calibri" panose="020F0502020204030204"/>
                <a:ea typeface="+mn-ea"/>
                <a:cs typeface="Times New Roman" charset="0"/>
              </a:rPr>
              <a:t>v</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(y)}  for each node y </a:t>
            </a:r>
            <a:r>
              <a:rPr kumimoji="0" lang="en-US" sz="2800" b="0" i="1" u="none" strike="noStrike" kern="1200" cap="none" spc="0" normalizeH="0" baseline="0" noProof="0" dirty="0">
                <a:ln>
                  <a:noFill/>
                </a:ln>
                <a:solidFill>
                  <a:srgbClr val="CC0000"/>
                </a:solidFill>
                <a:effectLst/>
                <a:uLnTx/>
                <a:uFillTx/>
                <a:latin typeface="Calibri" panose="020F0502020204030204"/>
                <a:ea typeface="MS Mincho" charset="0"/>
                <a:cs typeface="MS Mincho" charset="0"/>
              </a:rPr>
              <a:t>∊</a:t>
            </a: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Times New Roman" charset="0"/>
              </a:rPr>
              <a:t> N</a:t>
            </a:r>
          </a:p>
        </p:txBody>
      </p:sp>
      <p:sp>
        <p:nvSpPr>
          <p:cNvPr id="135173" name="Rectangle 5"/>
          <p:cNvSpPr>
            <a:spLocks noChangeArrowheads="1"/>
          </p:cNvSpPr>
          <p:nvPr/>
        </p:nvSpPr>
        <p:spPr bwMode="auto">
          <a:xfrm>
            <a:off x="385763" y="4640263"/>
            <a:ext cx="7772400"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90000"/>
              </a:lnSpc>
              <a:spcBef>
                <a:spcPct val="20000"/>
              </a:spcBef>
              <a:spcAft>
                <a:spcPts val="0"/>
              </a:spcAft>
              <a:buClr>
                <a:srgbClr val="000099"/>
              </a:buClr>
              <a:buSzPct val="65000"/>
              <a:buFont typeface="Wingdings" charset="0"/>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under minor, natural conditions, the estimate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Times New Roman" charset="0"/>
              </a:rPr>
              <a:t>D</a:t>
            </a:r>
            <a:r>
              <a:rPr kumimoji="0" lang="en-US" sz="2800" b="0" i="1" u="none" strike="noStrike" kern="1200" cap="none" spc="0" normalizeH="0" baseline="-30000" noProof="0" dirty="0" err="1">
                <a:ln>
                  <a:noFill/>
                </a:ln>
                <a:solidFill>
                  <a:prstClr val="black"/>
                </a:solidFill>
                <a:effectLst/>
                <a:uLnTx/>
                <a:uFillTx/>
                <a:latin typeface="Calibri" panose="020F0502020204030204"/>
                <a:ea typeface="+mn-ea"/>
                <a:cs typeface="Times New Roman" charset="0"/>
              </a:rPr>
              <a:t>x</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Times New Roman" charset="0"/>
              </a:rPr>
              <a:t>(y) converge to the actual least cost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x</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3517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211261"/>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0" name="Rectangle 8"/>
          <p:cNvSpPr>
            <a:spLocks noGrp="1" noChangeArrowheads="1"/>
          </p:cNvSpPr>
          <p:nvPr>
            <p:ph type="title"/>
          </p:nvPr>
        </p:nvSpPr>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6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5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sz="half" idx="1"/>
          </p:nvPr>
        </p:nvSpPr>
        <p:spPr>
          <a:xfrm>
            <a:off x="561975" y="1417638"/>
            <a:ext cx="4238626" cy="4648200"/>
          </a:xfrm>
        </p:spPr>
        <p:txBody>
          <a:bodyPr/>
          <a:lstStyle/>
          <a:p>
            <a:pPr>
              <a:buFont typeface="Wingdings" charset="0"/>
              <a:buNone/>
            </a:pPr>
            <a:r>
              <a:rPr lang="en-US" i="1" dirty="0">
                <a:solidFill>
                  <a:srgbClr val="CC0000"/>
                </a:solidFill>
              </a:rPr>
              <a:t>iterative, asynchronous:</a:t>
            </a:r>
            <a:r>
              <a:rPr lang="en-US" dirty="0">
                <a:solidFill>
                  <a:srgbClr val="FF0000"/>
                </a:solidFill>
              </a:rPr>
              <a:t> </a:t>
            </a:r>
            <a:r>
              <a:rPr lang="en-US" sz="2400" dirty="0"/>
              <a:t>each local iteration caused by: </a:t>
            </a:r>
          </a:p>
          <a:p>
            <a:r>
              <a:rPr lang="en-US" sz="2400" dirty="0"/>
              <a:t>local link cost change </a:t>
            </a:r>
          </a:p>
          <a:p>
            <a:r>
              <a:rPr lang="en-US" sz="2400" dirty="0"/>
              <a:t>DV update message from neighbor</a:t>
            </a:r>
          </a:p>
          <a:p>
            <a:pPr>
              <a:buFont typeface="Wingdings" charset="0"/>
              <a:buNone/>
            </a:pPr>
            <a:r>
              <a:rPr lang="en-US" i="1" dirty="0">
                <a:solidFill>
                  <a:srgbClr val="CC0000"/>
                </a:solidFill>
              </a:rPr>
              <a:t>distributed:</a:t>
            </a:r>
          </a:p>
          <a:p>
            <a:r>
              <a:rPr lang="en-US" sz="2400" dirty="0"/>
              <a:t>each node notifies neighbors </a:t>
            </a:r>
            <a:r>
              <a:rPr lang="en-US" sz="2400" i="1" dirty="0"/>
              <a:t>only</a:t>
            </a:r>
            <a:r>
              <a:rPr lang="en-US" sz="2400" dirty="0"/>
              <a:t> when its DV changes</a:t>
            </a:r>
          </a:p>
          <a:p>
            <a:pPr lvl="1"/>
            <a:r>
              <a:rPr lang="en-US" sz="2000" dirty="0"/>
              <a:t>neighbors then notify their neighbors if necessary</a:t>
            </a:r>
            <a:endParaRPr lang="en-US" dirty="0"/>
          </a:p>
        </p:txBody>
      </p:sp>
      <p:sp>
        <p:nvSpPr>
          <p:cNvPr id="136196" name="Text Box 4"/>
          <p:cNvSpPr txBox="1">
            <a:spLocks noChangeArrowheads="1"/>
          </p:cNvSpPr>
          <p:nvPr/>
        </p:nvSpPr>
        <p:spPr bwMode="auto">
          <a:xfrm>
            <a:off x="5257800" y="1751013"/>
            <a:ext cx="3524250" cy="418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wait</a:t>
            </a:r>
            <a:r>
              <a:rPr kumimoji="0" lang="en-US" sz="2000" b="0" i="0" u="none" strike="noStrike" kern="1200" cap="none" spc="0" normalizeH="0" baseline="0" noProof="0" dirty="0">
                <a:ln>
                  <a:noFill/>
                </a:ln>
                <a:solidFill>
                  <a:srgbClr val="000099"/>
                </a:solidFill>
                <a:effectLst/>
                <a:uLnTx/>
                <a:uFillTx/>
                <a:latin typeface="Calibri" panose="020F0502020204030204"/>
                <a:ea typeface="ＭＳ Ｐゴシック" charset="0"/>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for (change in local link cost 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msg</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from neighbor)</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0" i="1" u="none" strike="noStrike" kern="1200" cap="none" spc="0" normalizeH="0" baseline="0" noProof="0" dirty="0" err="1">
                <a:ln>
                  <a:noFill/>
                </a:ln>
                <a:solidFill>
                  <a:srgbClr val="000099"/>
                </a:solidFill>
                <a:effectLst/>
                <a:uLnTx/>
                <a:uFillTx/>
                <a:latin typeface="Calibri" panose="020F0502020204030204"/>
                <a:ea typeface="ＭＳ Ｐゴシック" charset="0"/>
              </a:rPr>
              <a:t>recompute</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estimates</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if DV to any </a:t>
            </a:r>
            <a:r>
              <a:rPr kumimoji="0" lang="en-US" sz="2000" b="0" i="0" u="none" strike="noStrike" kern="1200" cap="none" spc="0" normalizeH="0" baseline="0" noProof="0" dirty="0" err="1">
                <a:ln>
                  <a:noFill/>
                </a:ln>
                <a:solidFill>
                  <a:prstClr val="black"/>
                </a:solidFill>
                <a:effectLst/>
                <a:uLnTx/>
                <a:uFillTx/>
                <a:latin typeface="Calibri" panose="020F0502020204030204"/>
                <a:ea typeface="ＭＳ Ｐゴシック" charset="0"/>
              </a:rPr>
              <a:t>dest</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has changed, </a:t>
            </a:r>
            <a:r>
              <a:rPr kumimoji="0" lang="en-US" sz="2400" b="0" i="1" u="none" strike="noStrike" kern="1200" cap="none" spc="0" normalizeH="0" baseline="0" noProof="0" dirty="0">
                <a:ln>
                  <a:noFill/>
                </a:ln>
                <a:solidFill>
                  <a:srgbClr val="000099"/>
                </a:solidFill>
                <a:effectLst/>
                <a:uLnTx/>
                <a:uFillTx/>
                <a:latin typeface="Calibri" panose="020F0502020204030204"/>
                <a:ea typeface="ＭＳ Ｐゴシック" charset="0"/>
              </a:rPr>
              <a:t>notify</a:t>
            </a:r>
            <a:r>
              <a:rPr kumimoji="0" lang="en-US" sz="2000" b="0" i="0" u="none" strike="noStrike" kern="1200" cap="none" spc="0" normalizeH="0" baseline="0" noProof="0" dirty="0">
                <a:ln>
                  <a:noFill/>
                </a:ln>
                <a:solidFill>
                  <a:prstClr val="black"/>
                </a:solidFill>
                <a:effectLst/>
                <a:uLnTx/>
                <a:uFillTx/>
                <a:latin typeface="Calibri" panose="020F0502020204030204"/>
                <a:ea typeface="ＭＳ Ｐゴシック" charset="0"/>
              </a:rPr>
              <a:t> neighbors </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sp>
        <p:nvSpPr>
          <p:cNvPr id="136197" name="Line 5"/>
          <p:cNvSpPr>
            <a:spLocks noChangeShapeType="1"/>
          </p:cNvSpPr>
          <p:nvPr/>
        </p:nvSpPr>
        <p:spPr bwMode="auto">
          <a:xfrm>
            <a:off x="6811963" y="3055938"/>
            <a:ext cx="0" cy="590550"/>
          </a:xfrm>
          <a:prstGeom prst="line">
            <a:avLst/>
          </a:prstGeom>
          <a:noFill/>
          <a:ln w="19050">
            <a:solidFill>
              <a:srgbClr val="0000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8" name="Line 6"/>
          <p:cNvSpPr>
            <a:spLocks noChangeShapeType="1"/>
          </p:cNvSpPr>
          <p:nvPr/>
        </p:nvSpPr>
        <p:spPr bwMode="auto">
          <a:xfrm>
            <a:off x="6791325" y="4075113"/>
            <a:ext cx="0" cy="590550"/>
          </a:xfrm>
          <a:prstGeom prst="line">
            <a:avLst/>
          </a:prstGeom>
          <a:noFill/>
          <a:ln w="19050">
            <a:solidFill>
              <a:srgbClr val="0000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199" name="Freeform 7"/>
          <p:cNvSpPr>
            <a:spLocks/>
          </p:cNvSpPr>
          <p:nvPr/>
        </p:nvSpPr>
        <p:spPr bwMode="auto">
          <a:xfrm>
            <a:off x="5229225" y="2160588"/>
            <a:ext cx="1552575" cy="3581400"/>
          </a:xfrm>
          <a:custGeom>
            <a:avLst/>
            <a:gdLst>
              <a:gd name="T0" fmla="*/ 2147483647 w 978"/>
              <a:gd name="T1" fmla="*/ 2147483647 h 2256"/>
              <a:gd name="T2" fmla="*/ 2147483647 w 978"/>
              <a:gd name="T3" fmla="*/ 2147483647 h 2256"/>
              <a:gd name="T4" fmla="*/ 0 w 978"/>
              <a:gd name="T5" fmla="*/ 2147483647 h 2256"/>
              <a:gd name="T6" fmla="*/ 0 w 978"/>
              <a:gd name="T7" fmla="*/ 0 h 2256"/>
              <a:gd name="T8" fmla="*/ 2147483647 w 978"/>
              <a:gd name="T9" fmla="*/ 0 h 2256"/>
              <a:gd name="T10" fmla="*/ 2147483647 w 978"/>
              <a:gd name="T11" fmla="*/ 2147483647 h 2256"/>
              <a:gd name="T12" fmla="*/ 0 60000 65536"/>
              <a:gd name="T13" fmla="*/ 0 60000 65536"/>
              <a:gd name="T14" fmla="*/ 0 60000 65536"/>
              <a:gd name="T15" fmla="*/ 0 60000 65536"/>
              <a:gd name="T16" fmla="*/ 0 60000 65536"/>
              <a:gd name="T17" fmla="*/ 0 60000 65536"/>
              <a:gd name="T18" fmla="*/ 0 w 978"/>
              <a:gd name="T19" fmla="*/ 0 h 2256"/>
              <a:gd name="T20" fmla="*/ 978 w 978"/>
              <a:gd name="T21" fmla="*/ 2256 h 2256"/>
            </a:gdLst>
            <a:ahLst/>
            <a:cxnLst>
              <a:cxn ang="T12">
                <a:pos x="T0" y="T1"/>
              </a:cxn>
              <a:cxn ang="T13">
                <a:pos x="T2" y="T3"/>
              </a:cxn>
              <a:cxn ang="T14">
                <a:pos x="T4" y="T5"/>
              </a:cxn>
              <a:cxn ang="T15">
                <a:pos x="T6" y="T7"/>
              </a:cxn>
              <a:cxn ang="T16">
                <a:pos x="T8" y="T9"/>
              </a:cxn>
              <a:cxn ang="T17">
                <a:pos x="T10" y="T11"/>
              </a:cxn>
            </a:cxnLst>
            <a:rect l="T18" t="T19" r="T20" b="T21"/>
            <a:pathLst>
              <a:path w="978" h="2256">
                <a:moveTo>
                  <a:pt x="960" y="2010"/>
                </a:moveTo>
                <a:lnTo>
                  <a:pt x="961" y="2256"/>
                </a:lnTo>
                <a:lnTo>
                  <a:pt x="0" y="2256"/>
                </a:lnTo>
                <a:lnTo>
                  <a:pt x="0" y="0"/>
                </a:lnTo>
                <a:lnTo>
                  <a:pt x="978" y="0"/>
                </a:lnTo>
                <a:lnTo>
                  <a:pt x="978" y="155"/>
                </a:lnTo>
              </a:path>
            </a:pathLst>
          </a:custGeom>
          <a:noFill/>
          <a:ln w="19050" cap="flat" cmpd="sng">
            <a:solidFill>
              <a:srgbClr val="000099"/>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200" name="Text Box 8"/>
          <p:cNvSpPr txBox="1">
            <a:spLocks noChangeArrowheads="1"/>
          </p:cNvSpPr>
          <p:nvPr/>
        </p:nvSpPr>
        <p:spPr bwMode="auto">
          <a:xfrm>
            <a:off x="4841064" y="1327150"/>
            <a:ext cx="177644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rPr>
              <a:t>each node:</a:t>
            </a:r>
          </a:p>
        </p:txBody>
      </p:sp>
      <p:pic>
        <p:nvPicPr>
          <p:cNvPr id="136201" name="Picture 10"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066800"/>
            <a:ext cx="63992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7" name="Rectangle 11"/>
          <p:cNvSpPr>
            <a:spLocks noGrp="1" noChangeArrowheads="1"/>
          </p:cNvSpPr>
          <p:nvPr>
            <p:ph type="title"/>
          </p:nvPr>
        </p:nvSpPr>
        <p:spPr>
          <a:xfrm>
            <a:off x="533400" y="239713"/>
            <a:ext cx="7772400" cy="1143000"/>
          </a:xfrm>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1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1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619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61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2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19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196">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1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619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61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6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nimBg="1"/>
      <p:bldP spid="136198" grpId="0" animBg="1"/>
      <p:bldP spid="136199" grpId="0" animBg="1"/>
      <p:bldP spid="136200"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957C37-B596-B193-0AAE-C3E2642439B0}"/>
              </a:ext>
            </a:extLst>
          </p:cNvPr>
          <p:cNvSpPr txBox="1"/>
          <p:nvPr/>
        </p:nvSpPr>
        <p:spPr>
          <a:xfrm>
            <a:off x="250371" y="914400"/>
            <a:ext cx="8363956" cy="5262979"/>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Advertise:</a:t>
            </a: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A router transmits its distance vector to each of its neighbors in a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routing packet.</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2. Each router receives and saves the most recently received</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distance vector from each of its neighbors.</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Update:</a:t>
            </a: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A router recalculates its distance vector when:</a:t>
            </a:r>
          </a:p>
          <a:p>
            <a:pPr marL="914400" marR="0" lvl="1" indent="-457200" algn="l" defTabSz="457200" rtl="0" eaLnBrk="1" fontAlgn="base"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It receives a distance vector from a neighbor containing </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different information than before.</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b) It discovers that a link to a neighbor has gone down</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(or the cost has changed).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F66D2D4-8DC0-35A8-418C-8D0F1EB09A3A}"/>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Routing protocol (Recap)</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5238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updates </a:t>
            </a: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 (Recap)</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solidFill>
                  <a:schemeClr val="accent2">
                    <a:lumMod val="75000"/>
                  </a:schemeClr>
                </a:solidFill>
              </a:rPr>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Automatically after some time.  [typically 30 sec.]</a:t>
            </a:r>
          </a:p>
          <a:p>
            <a:pPr marL="0" indent="0">
              <a:lnSpc>
                <a:spcPct val="80000"/>
              </a:lnSpc>
              <a:buNone/>
            </a:pPr>
            <a:r>
              <a:rPr lang="en-US" altLang="en-US" sz="2400" dirty="0"/>
              <a:t>	</a:t>
            </a:r>
          </a:p>
          <a:p>
            <a:pPr marL="0" indent="0">
              <a:lnSpc>
                <a:spcPct val="80000"/>
              </a:lnSpc>
              <a:buNone/>
            </a:pPr>
            <a:r>
              <a:rPr lang="en-US" altLang="en-US" sz="2400" dirty="0"/>
              <a:t>2)   Triggered: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380608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Link failure</a:t>
            </a:r>
          </a:p>
        </p:txBody>
      </p:sp>
    </p:spTree>
    <p:extLst>
      <p:ext uri="{BB962C8B-B14F-4D97-AF65-F5344CB8AC3E}">
        <p14:creationId xmlns:p14="http://schemas.microsoft.com/office/powerpoint/2010/main" val="1731125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22" name="Group 21">
            <a:extLst>
              <a:ext uri="{FF2B5EF4-FFF2-40B4-BE49-F238E27FC236}">
                <a16:creationId xmlns:a16="http://schemas.microsoft.com/office/drawing/2014/main" id="{E0BCDCA5-E62C-FF41-B003-686CD8651A95}"/>
              </a:ext>
            </a:extLst>
          </p:cNvPr>
          <p:cNvGrpSpPr/>
          <p:nvPr/>
        </p:nvGrpSpPr>
        <p:grpSpPr>
          <a:xfrm>
            <a:off x="3051477" y="585537"/>
            <a:ext cx="3207404" cy="4983768"/>
            <a:chOff x="3051477" y="585537"/>
            <a:chExt cx="3207404" cy="4983768"/>
          </a:xfrm>
        </p:grpSpPr>
        <p:cxnSp>
          <p:nvCxnSpPr>
            <p:cNvPr id="20" name="Straight Connector 19">
              <a:extLst>
                <a:ext uri="{FF2B5EF4-FFF2-40B4-BE49-F238E27FC236}">
                  <a16:creationId xmlns:a16="http://schemas.microsoft.com/office/drawing/2014/main" id="{EB2301F4-1D82-4F44-956C-AF1A2C15906A}"/>
                </a:ext>
              </a:extLst>
            </p:cNvPr>
            <p:cNvCxnSpPr/>
            <p:nvPr/>
          </p:nvCxnSpPr>
          <p:spPr>
            <a:xfrm flipH="1">
              <a:off x="3067492" y="1363579"/>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2F4288-DE43-204E-B64D-D3C0D1DD8D9D}"/>
                </a:ext>
              </a:extLst>
            </p:cNvPr>
            <p:cNvCxnSpPr/>
            <p:nvPr/>
          </p:nvCxnSpPr>
          <p:spPr>
            <a:xfrm flipH="1">
              <a:off x="3080580" y="2077453"/>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384584-03DA-A140-BCCC-BE6944D07311}"/>
                </a:ext>
              </a:extLst>
            </p:cNvPr>
            <p:cNvCxnSpPr/>
            <p:nvPr/>
          </p:nvCxnSpPr>
          <p:spPr>
            <a:xfrm flipH="1">
              <a:off x="3051477" y="585537"/>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465793-1584-B949-A0EC-4AB77177BA33}"/>
                </a:ext>
              </a:extLst>
            </p:cNvPr>
            <p:cNvCxnSpPr/>
            <p:nvPr/>
          </p:nvCxnSpPr>
          <p:spPr>
            <a:xfrm flipH="1">
              <a:off x="3696020" y="5569305"/>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97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pic>
        <p:nvPicPr>
          <p:cNvPr id="34" name="Picture 33">
            <a:extLst>
              <a:ext uri="{FF2B5EF4-FFF2-40B4-BE49-F238E27FC236}">
                <a16:creationId xmlns:a16="http://schemas.microsoft.com/office/drawing/2014/main" id="{49AD77B7-40FC-0940-83D5-F5FDA6A96B4E}"/>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565055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B</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31" name="Group 30">
            <a:extLst>
              <a:ext uri="{FF2B5EF4-FFF2-40B4-BE49-F238E27FC236}">
                <a16:creationId xmlns:a16="http://schemas.microsoft.com/office/drawing/2014/main" id="{34817327-9C6E-E340-97A3-0387441A20F7}"/>
              </a:ext>
            </a:extLst>
          </p:cNvPr>
          <p:cNvGrpSpPr/>
          <p:nvPr/>
        </p:nvGrpSpPr>
        <p:grpSpPr>
          <a:xfrm>
            <a:off x="2604023" y="1923471"/>
            <a:ext cx="4799345" cy="722618"/>
            <a:chOff x="2550695" y="3801256"/>
            <a:chExt cx="4799345" cy="722618"/>
          </a:xfrm>
        </p:grpSpPr>
        <p:sp>
          <p:nvSpPr>
            <p:cNvPr id="32" name="TextBox 31">
              <a:extLst>
                <a:ext uri="{FF2B5EF4-FFF2-40B4-BE49-F238E27FC236}">
                  <a16:creationId xmlns:a16="http://schemas.microsoft.com/office/drawing/2014/main" id="{1D9BD0BC-CEDD-8B4D-85A3-821C7D6857B3}"/>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Cost update</a:t>
              </a:r>
            </a:p>
          </p:txBody>
        </p:sp>
        <p:sp>
          <p:nvSpPr>
            <p:cNvPr id="34" name="Freeform 33">
              <a:extLst>
                <a:ext uri="{FF2B5EF4-FFF2-40B4-BE49-F238E27FC236}">
                  <a16:creationId xmlns:a16="http://schemas.microsoft.com/office/drawing/2014/main" id="{6701F857-54F3-D845-BBBF-CEAB951B8817}"/>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614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aphicFrame>
        <p:nvGraphicFramePr>
          <p:cNvPr id="22" name="Table 21">
            <a:extLst>
              <a:ext uri="{FF2B5EF4-FFF2-40B4-BE49-F238E27FC236}">
                <a16:creationId xmlns:a16="http://schemas.microsoft.com/office/drawing/2014/main" id="{E541A4EA-72A4-424D-8E0B-A9653962AF8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91326194"/>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7295334"/>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35458386"/>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20074635"/>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04512523"/>
                  </a:ext>
                </a:extLst>
              </a:tr>
            </a:tbl>
          </a:graphicData>
        </a:graphic>
      </p:graphicFrame>
      <p:sp>
        <p:nvSpPr>
          <p:cNvPr id="23" name="TextBox 22">
            <a:extLst>
              <a:ext uri="{FF2B5EF4-FFF2-40B4-BE49-F238E27FC236}">
                <a16:creationId xmlns:a16="http://schemas.microsoft.com/office/drawing/2014/main" id="{3905909E-8253-2E4D-9D26-B796BE55C96D}"/>
              </a:ext>
            </a:extLst>
          </p:cNvPr>
          <p:cNvSpPr txBox="1"/>
          <p:nvPr/>
        </p:nvSpPr>
        <p:spPr>
          <a:xfrm>
            <a:off x="118454" y="1205917"/>
            <a:ext cx="3513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Routing table at Node A</a:t>
            </a:r>
          </a:p>
        </p:txBody>
      </p:sp>
      <p:sp>
        <p:nvSpPr>
          <p:cNvPr id="24" name="TextBox 23">
            <a:extLst>
              <a:ext uri="{FF2B5EF4-FFF2-40B4-BE49-F238E27FC236}">
                <a16:creationId xmlns:a16="http://schemas.microsoft.com/office/drawing/2014/main" id="{772BFC84-3C13-E441-9B06-C89CDDBF2485}"/>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Tree>
    <p:extLst>
      <p:ext uri="{BB962C8B-B14F-4D97-AF65-F5344CB8AC3E}">
        <p14:creationId xmlns:p14="http://schemas.microsoft.com/office/powerpoint/2010/main" val="1873339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4</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 </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98214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19</a:t>
                      </a:r>
                    </a:p>
                  </a:txBody>
                  <a:tcPr/>
                </a:tc>
                <a:tc>
                  <a:txBody>
                    <a:bodyPr/>
                    <a:lstStyle/>
                    <a:p>
                      <a:r>
                        <a:rPr lang="en-US" dirty="0">
                          <a:solidFill>
                            <a:srgbClr val="FF0000"/>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5</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334377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5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8" name="Rectangle 2"/>
          <p:cNvSpPr>
            <a:spLocks noGrp="1" noChangeArrowheads="1"/>
          </p:cNvSpPr>
          <p:nvPr>
            <p:ph type="title"/>
          </p:nvPr>
        </p:nvSpPr>
        <p:spPr>
          <a:xfrm>
            <a:off x="533400" y="152400"/>
            <a:ext cx="7772400" cy="1008063"/>
          </a:xfrm>
        </p:spPr>
        <p:txBody>
          <a:bodyPr>
            <a:normAutofit/>
          </a:bodyPr>
          <a:lstStyle/>
          <a:p>
            <a:r>
              <a:rPr lang="en-US" sz="4000"/>
              <a:t>Distance vector: link cost changes</a:t>
            </a:r>
            <a:endParaRPr lang="en-US" sz="4800"/>
          </a:p>
        </p:txBody>
      </p:sp>
      <p:sp>
        <p:nvSpPr>
          <p:cNvPr id="139269" name="Rectangle 3"/>
          <p:cNvSpPr>
            <a:spLocks noChangeArrowheads="1"/>
          </p:cNvSpPr>
          <p:nvPr/>
        </p:nvSpPr>
        <p:spPr bwMode="auto">
          <a:xfrm>
            <a:off x="552450" y="1400175"/>
            <a:ext cx="4867275"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routing info, recalculates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distance vector</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DV changes, notify neighbors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139271" name="Group 5"/>
          <p:cNvGrpSpPr>
            <a:grpSpLocks/>
          </p:cNvGrpSpPr>
          <p:nvPr/>
        </p:nvGrpSpPr>
        <p:grpSpPr bwMode="auto">
          <a:xfrm>
            <a:off x="5838825" y="1609725"/>
            <a:ext cx="2184400" cy="1314450"/>
            <a:chOff x="3625" y="1076"/>
            <a:chExt cx="1376" cy="828"/>
          </a:xfrm>
        </p:grpSpPr>
        <p:sp>
          <p:nvSpPr>
            <p:cNvPr id="139275" name="Freeform 6"/>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6" name="Freeform 7"/>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7" name="Oval 8"/>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8" name="Line 9"/>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9" name="Line 10"/>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0" name="Rectangle 11"/>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1" name="Oval 12"/>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2" name="Freeform 13"/>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3" name="Freeform 14"/>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84" name="Group 15"/>
            <p:cNvGrpSpPr>
              <a:grpSpLocks/>
            </p:cNvGrpSpPr>
            <p:nvPr/>
          </p:nvGrpSpPr>
          <p:grpSpPr bwMode="auto">
            <a:xfrm>
              <a:off x="3777" y="1526"/>
              <a:ext cx="186" cy="252"/>
              <a:chOff x="2963" y="2429"/>
              <a:chExt cx="189" cy="252"/>
            </a:xfrm>
          </p:grpSpPr>
          <p:sp>
            <p:nvSpPr>
              <p:cNvPr id="139308" name="Rectangle 1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9" name="Text Box 17"/>
              <p:cNvSpPr txBox="1">
                <a:spLocks noChangeArrowheads="1"/>
              </p:cNvSpPr>
              <p:nvPr/>
            </p:nvSpPr>
            <p:spPr bwMode="auto">
              <a:xfrm>
                <a:off x="2963" y="2429"/>
                <a:ext cx="189"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x</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nvGrpSpPr>
            <p:cNvPr id="139285" name="Group 18"/>
            <p:cNvGrpSpPr>
              <a:grpSpLocks/>
            </p:cNvGrpSpPr>
            <p:nvPr/>
          </p:nvGrpSpPr>
          <p:grpSpPr bwMode="auto">
            <a:xfrm>
              <a:off x="4566" y="1538"/>
              <a:ext cx="316" cy="252"/>
              <a:chOff x="1740" y="2306"/>
              <a:chExt cx="316" cy="252"/>
            </a:xfrm>
          </p:grpSpPr>
          <p:sp>
            <p:nvSpPr>
              <p:cNvPr id="139300" name="Oval 19"/>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1" name="Line 20"/>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2" name="Line 21"/>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3" name="Rectangle 22"/>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4" name="Oval 23"/>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305" name="Group 24"/>
              <p:cNvGrpSpPr>
                <a:grpSpLocks/>
              </p:cNvGrpSpPr>
              <p:nvPr/>
            </p:nvGrpSpPr>
            <p:grpSpPr bwMode="auto">
              <a:xfrm>
                <a:off x="1806" y="2306"/>
                <a:ext cx="180" cy="252"/>
                <a:chOff x="2966" y="2429"/>
                <a:chExt cx="183" cy="252"/>
              </a:xfrm>
            </p:grpSpPr>
            <p:sp>
              <p:nvSpPr>
                <p:cNvPr id="139306" name="Rectangle 25"/>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7" name="Text Box 26"/>
                <p:cNvSpPr txBox="1">
                  <a:spLocks noChangeArrowheads="1"/>
                </p:cNvSpPr>
                <p:nvPr/>
              </p:nvSpPr>
              <p:spPr bwMode="auto">
                <a:xfrm>
                  <a:off x="2966" y="2429"/>
                  <a:ext cx="183"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z</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86" name="Text Box 27"/>
            <p:cNvSpPr txBox="1">
              <a:spLocks noChangeArrowheads="1"/>
            </p:cNvSpPr>
            <p:nvPr/>
          </p:nvSpPr>
          <p:spPr bwMode="auto">
            <a:xfrm>
              <a:off x="4464" y="1328"/>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7" name="Text Box 28"/>
            <p:cNvSpPr txBox="1">
              <a:spLocks noChangeArrowheads="1"/>
            </p:cNvSpPr>
            <p:nvPr/>
          </p:nvSpPr>
          <p:spPr bwMode="auto">
            <a:xfrm>
              <a:off x="3937" y="1325"/>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4</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8" name="Text Box 29"/>
            <p:cNvSpPr txBox="1">
              <a:spLocks noChangeArrowheads="1"/>
            </p:cNvSpPr>
            <p:nvPr/>
          </p:nvSpPr>
          <p:spPr bwMode="auto">
            <a:xfrm>
              <a:off x="4185" y="1658"/>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rPr>
                <a:t>50</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139289" name="Group 30"/>
            <p:cNvGrpSpPr>
              <a:grpSpLocks/>
            </p:cNvGrpSpPr>
            <p:nvPr/>
          </p:nvGrpSpPr>
          <p:grpSpPr bwMode="auto">
            <a:xfrm>
              <a:off x="4146" y="1214"/>
              <a:ext cx="316" cy="252"/>
              <a:chOff x="1740" y="2306"/>
              <a:chExt cx="316" cy="252"/>
            </a:xfrm>
          </p:grpSpPr>
          <p:sp>
            <p:nvSpPr>
              <p:cNvPr id="139292" name="Oval 31"/>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3" name="Line 32"/>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4" name="Line 33"/>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5" name="Rectangle 34"/>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6" name="Oval 35"/>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97" name="Group 36"/>
              <p:cNvGrpSpPr>
                <a:grpSpLocks/>
              </p:cNvGrpSpPr>
              <p:nvPr/>
            </p:nvGrpSpPr>
            <p:grpSpPr bwMode="auto">
              <a:xfrm>
                <a:off x="1805" y="2306"/>
                <a:ext cx="189" cy="252"/>
                <a:chOff x="2962" y="2429"/>
                <a:chExt cx="192" cy="252"/>
              </a:xfrm>
            </p:grpSpPr>
            <p:sp>
              <p:nvSpPr>
                <p:cNvPr id="139298" name="Rectangle 37"/>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9" name="Text Box 38"/>
                <p:cNvSpPr txBox="1">
                  <a:spLocks noChangeArrowheads="1"/>
                </p:cNvSpPr>
                <p:nvPr/>
              </p:nvSpPr>
              <p:spPr bwMode="auto">
                <a:xfrm>
                  <a:off x="2962" y="2429"/>
                  <a:ext cx="192"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y</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90" name="Text Box 39"/>
            <p:cNvSpPr txBox="1">
              <a:spLocks noChangeArrowheads="1"/>
            </p:cNvSpPr>
            <p:nvPr/>
          </p:nvSpPr>
          <p:spPr bwMode="auto">
            <a:xfrm>
              <a:off x="3834" y="1076"/>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91" name="Line 40"/>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5628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“decreases”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extLst>
              <p:ext uri="{D42A27DB-BD31-4B8C-83A1-F6EECF244321}">
                <p14:modId xmlns:p14="http://schemas.microsoft.com/office/powerpoint/2010/main" val="3749931052"/>
              </p:ext>
            </p:extLst>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extLst>
              <p:ext uri="{D42A27DB-BD31-4B8C-83A1-F6EECF244321}">
                <p14:modId xmlns:p14="http://schemas.microsoft.com/office/powerpoint/2010/main" val="160366516"/>
              </p:ext>
            </p:extLst>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extLst>
              <p:ext uri="{D42A27DB-BD31-4B8C-83A1-F6EECF244321}">
                <p14:modId xmlns:p14="http://schemas.microsoft.com/office/powerpoint/2010/main" val="2104441371"/>
              </p:ext>
            </p:extLst>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1</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extLst>
              <p:ext uri="{D42A27DB-BD31-4B8C-83A1-F6EECF244321}">
                <p14:modId xmlns:p14="http://schemas.microsoft.com/office/powerpoint/2010/main" val="275063986"/>
              </p:ext>
            </p:extLst>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extLst>
              <p:ext uri="{D42A27DB-BD31-4B8C-83A1-F6EECF244321}">
                <p14:modId xmlns:p14="http://schemas.microsoft.com/office/powerpoint/2010/main" val="3001783883"/>
              </p:ext>
            </p:extLst>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extLst>
              <p:ext uri="{D42A27DB-BD31-4B8C-83A1-F6EECF244321}">
                <p14:modId xmlns:p14="http://schemas.microsoft.com/office/powerpoint/2010/main" val="256552993"/>
              </p:ext>
            </p:extLst>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extLst>
              <p:ext uri="{D42A27DB-BD31-4B8C-83A1-F6EECF244321}">
                <p14:modId xmlns:p14="http://schemas.microsoft.com/office/powerpoint/2010/main" val="34766745"/>
              </p:ext>
            </p:extLst>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2</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extLst>
              <p:ext uri="{D42A27DB-BD31-4B8C-83A1-F6EECF244321}">
                <p14:modId xmlns:p14="http://schemas.microsoft.com/office/powerpoint/2010/main" val="845344748"/>
              </p:ext>
            </p:extLst>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2</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346440" y="1652240"/>
            <a:ext cx="2201308" cy="923330"/>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considered the route </a:t>
            </a:r>
          </a:p>
          <a:p>
            <a:r>
              <a:rPr lang="en-US" dirty="0">
                <a:solidFill>
                  <a:srgbClr val="FF0000"/>
                </a:solidFill>
              </a:rPr>
              <a:t>through Z (cost=51).</a:t>
            </a:r>
          </a:p>
        </p:txBody>
      </p:sp>
      <p:cxnSp>
        <p:nvCxnSpPr>
          <p:cNvPr id="31" name="Curved Connector 30">
            <a:extLst>
              <a:ext uri="{FF2B5EF4-FFF2-40B4-BE49-F238E27FC236}">
                <a16:creationId xmlns:a16="http://schemas.microsoft.com/office/drawing/2014/main" id="{83039F6E-ABFD-176C-2EBD-5581CDA3B691}"/>
              </a:ext>
            </a:extLst>
          </p:cNvPr>
          <p:cNvCxnSpPr/>
          <p:nvPr/>
        </p:nvCxnSpPr>
        <p:spPr>
          <a:xfrm>
            <a:off x="2399349" y="2303746"/>
            <a:ext cx="914400" cy="914400"/>
          </a:xfrm>
          <a:prstGeom prst="curvedConnector3">
            <a:avLst>
              <a:gd name="adj1" fmla="val 39286"/>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2" grpId="0"/>
      <p:bldP spid="25" grpId="0"/>
      <p:bldP spid="26"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extLst>
              <p:ext uri="{D42A27DB-BD31-4B8C-83A1-F6EECF244321}">
                <p14:modId xmlns:p14="http://schemas.microsoft.com/office/powerpoint/2010/main" val="2354713473"/>
              </p:ext>
            </p:extLst>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extLst>
              <p:ext uri="{D42A27DB-BD31-4B8C-83A1-F6EECF244321}">
                <p14:modId xmlns:p14="http://schemas.microsoft.com/office/powerpoint/2010/main" val="108067886"/>
              </p:ext>
            </p:extLst>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extLst>
              <p:ext uri="{D42A27DB-BD31-4B8C-83A1-F6EECF244321}">
                <p14:modId xmlns:p14="http://schemas.microsoft.com/office/powerpoint/2010/main" val="2049484036"/>
              </p:ext>
            </p:extLst>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extLst>
              <p:ext uri="{D42A27DB-BD31-4B8C-83A1-F6EECF244321}">
                <p14:modId xmlns:p14="http://schemas.microsoft.com/office/powerpoint/2010/main" val="2432662264"/>
              </p:ext>
            </p:extLst>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extLst>
              <p:ext uri="{D42A27DB-BD31-4B8C-83A1-F6EECF244321}">
                <p14:modId xmlns:p14="http://schemas.microsoft.com/office/powerpoint/2010/main" val="1470308014"/>
              </p:ext>
            </p:extLst>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Tree>
    <p:extLst>
      <p:ext uri="{BB962C8B-B14F-4D97-AF65-F5344CB8AC3E}">
        <p14:creationId xmlns:p14="http://schemas.microsoft.com/office/powerpoint/2010/main" val="65552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6"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1771" y="2770084"/>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When will this looped update stop (converge)?</a:t>
            </a:r>
          </a:p>
        </p:txBody>
      </p:sp>
    </p:spTree>
    <p:extLst>
      <p:ext uri="{BB962C8B-B14F-4D97-AF65-F5344CB8AC3E}">
        <p14:creationId xmlns:p14="http://schemas.microsoft.com/office/powerpoint/2010/main" val="219884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 y="2114853"/>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“Count-to-infinity” problem</a:t>
            </a:r>
          </a:p>
        </p:txBody>
      </p:sp>
    </p:spTree>
    <p:extLst>
      <p:ext uri="{BB962C8B-B14F-4D97-AF65-F5344CB8AC3E}">
        <p14:creationId xmlns:p14="http://schemas.microsoft.com/office/powerpoint/2010/main" val="3289252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306B-C497-2F42-F249-63ADDB451E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D3C85E7-0A6E-94A5-6AC9-2825956042C6}"/>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601D9FE4-B0D4-6146-E328-B89EC94C95A1}"/>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5813947B-C492-125A-1656-BD799D516914}"/>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2893C71-031B-9740-C9E2-1B2A7C4A8A0A}"/>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584B711-C173-21A3-03E6-5DF9AD3B0327}"/>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F20F7747-1456-697B-DA18-2FBE0E88A5CF}"/>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5F901EAC-6F1D-5CE7-0D51-0B39D7E6A45B}"/>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79AF73CA-4713-5722-2CCF-600DAB8B9E4C}"/>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1364AE81-0E3E-11E9-82E2-6B45CBD8863C}"/>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3244EEEC-6591-0775-6421-970E975826E1}"/>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32056205-9A0F-97D9-3199-6EBB8584C920}"/>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7D374C1F-CAE3-3E06-6BBC-FC166BB2DAB3}"/>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11472AA5-F77E-A51D-5D06-5199C24CF8F5}"/>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DB9A7D-BD98-2864-E5CC-0F6A7AD67B33}"/>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A23159E-14EF-0CF6-6291-50E3AC46A8ED}"/>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A0609AE2-C083-0151-B041-4A35536BE007}"/>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6093BCAF-1807-DC8A-8468-8788C0F23415}"/>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34AA68-FE6F-7B02-BDA2-63726959E154}"/>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883D43B1-EBF5-B0D6-6FB6-7F7DF596111C}"/>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60ACE8A-CD26-32CC-CA9C-27CEFC17835D}"/>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3A402268-5372-2BDB-7E77-B95C2D55A6D9}"/>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7D17534C-DB3B-FBC4-ED61-A9418B9D8077}"/>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10B36A2-9967-729B-B070-00A9D0522857}"/>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6782B7D1-C098-1F09-8A71-6C6BEF4FBDA4}"/>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B607F75-A72E-4218-ECCC-6889A89DA865}"/>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44C0D557-E756-F287-2031-E75FB13A2882}"/>
              </a:ext>
            </a:extLst>
          </p:cNvPr>
          <p:cNvSpPr/>
          <p:nvPr/>
        </p:nvSpPr>
        <p:spPr>
          <a:xfrm>
            <a:off x="-2016" y="-6633"/>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When will this looped update stop (converge)?</a:t>
            </a:r>
          </a:p>
        </p:txBody>
      </p:sp>
    </p:spTree>
    <p:extLst>
      <p:ext uri="{BB962C8B-B14F-4D97-AF65-F5344CB8AC3E}">
        <p14:creationId xmlns:p14="http://schemas.microsoft.com/office/powerpoint/2010/main" val="1884059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D56D3-929F-D7DA-8EC4-B79C57E3E44D}"/>
              </a:ext>
            </a:extLst>
          </p:cNvPr>
          <p:cNvSpPr/>
          <p:nvPr/>
        </p:nvSpPr>
        <p:spPr>
          <a:xfrm>
            <a:off x="0" y="0"/>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“Count-to-infinity” problem: Another scenario</a:t>
            </a:r>
          </a:p>
        </p:txBody>
      </p:sp>
      <p:sp>
        <p:nvSpPr>
          <p:cNvPr id="3" name="Oval 2">
            <a:extLst>
              <a:ext uri="{FF2B5EF4-FFF2-40B4-BE49-F238E27FC236}">
                <a16:creationId xmlns:a16="http://schemas.microsoft.com/office/drawing/2014/main" id="{7FC0036B-E4F0-E870-9A25-33FF05351042}"/>
              </a:ext>
            </a:extLst>
          </p:cNvPr>
          <p:cNvSpPr/>
          <p:nvPr/>
        </p:nvSpPr>
        <p:spPr>
          <a:xfrm>
            <a:off x="827314"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CD6E29-696A-D02E-25A8-0EC12306FD85}"/>
              </a:ext>
            </a:extLst>
          </p:cNvPr>
          <p:cNvSpPr txBox="1"/>
          <p:nvPr/>
        </p:nvSpPr>
        <p:spPr>
          <a:xfrm>
            <a:off x="1006343" y="2764974"/>
            <a:ext cx="393056" cy="523220"/>
          </a:xfrm>
          <a:prstGeom prst="rect">
            <a:avLst/>
          </a:prstGeom>
          <a:noFill/>
        </p:spPr>
        <p:txBody>
          <a:bodyPr wrap="none" rtlCol="0">
            <a:spAutoFit/>
          </a:bodyPr>
          <a:lstStyle/>
          <a:p>
            <a:r>
              <a:rPr lang="en-US" sz="2800" dirty="0"/>
              <a:t>A</a:t>
            </a:r>
          </a:p>
        </p:txBody>
      </p:sp>
      <p:sp>
        <p:nvSpPr>
          <p:cNvPr id="5" name="Oval 4">
            <a:extLst>
              <a:ext uri="{FF2B5EF4-FFF2-40B4-BE49-F238E27FC236}">
                <a16:creationId xmlns:a16="http://schemas.microsoft.com/office/drawing/2014/main" id="{F3399C00-A15C-15E2-E90F-A07F90C9648F}"/>
              </a:ext>
            </a:extLst>
          </p:cNvPr>
          <p:cNvSpPr/>
          <p:nvPr/>
        </p:nvSpPr>
        <p:spPr>
          <a:xfrm>
            <a:off x="2413403"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047F8F-CF7F-D242-7DCD-29469529AC49}"/>
              </a:ext>
            </a:extLst>
          </p:cNvPr>
          <p:cNvSpPr txBox="1"/>
          <p:nvPr/>
        </p:nvSpPr>
        <p:spPr>
          <a:xfrm>
            <a:off x="2592432" y="2764974"/>
            <a:ext cx="393056" cy="523220"/>
          </a:xfrm>
          <a:prstGeom prst="rect">
            <a:avLst/>
          </a:prstGeom>
          <a:noFill/>
        </p:spPr>
        <p:txBody>
          <a:bodyPr wrap="none" rtlCol="0">
            <a:spAutoFit/>
          </a:bodyPr>
          <a:lstStyle/>
          <a:p>
            <a:r>
              <a:rPr lang="en-US" sz="2800" dirty="0"/>
              <a:t>B</a:t>
            </a:r>
          </a:p>
        </p:txBody>
      </p:sp>
      <p:sp>
        <p:nvSpPr>
          <p:cNvPr id="7" name="Oval 6">
            <a:extLst>
              <a:ext uri="{FF2B5EF4-FFF2-40B4-BE49-F238E27FC236}">
                <a16:creationId xmlns:a16="http://schemas.microsoft.com/office/drawing/2014/main" id="{CACBE857-EC3D-3384-9540-8B77C203FA2B}"/>
              </a:ext>
            </a:extLst>
          </p:cNvPr>
          <p:cNvSpPr/>
          <p:nvPr/>
        </p:nvSpPr>
        <p:spPr>
          <a:xfrm>
            <a:off x="3999492"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F937A1-0B1B-A40F-50A6-CAF8B3E299E0}"/>
              </a:ext>
            </a:extLst>
          </p:cNvPr>
          <p:cNvSpPr txBox="1"/>
          <p:nvPr/>
        </p:nvSpPr>
        <p:spPr>
          <a:xfrm>
            <a:off x="4178521" y="2764974"/>
            <a:ext cx="375424" cy="523220"/>
          </a:xfrm>
          <a:prstGeom prst="rect">
            <a:avLst/>
          </a:prstGeom>
          <a:noFill/>
        </p:spPr>
        <p:txBody>
          <a:bodyPr wrap="none" rtlCol="0">
            <a:spAutoFit/>
          </a:bodyPr>
          <a:lstStyle/>
          <a:p>
            <a:r>
              <a:rPr lang="en-US" sz="2800" dirty="0"/>
              <a:t>C</a:t>
            </a:r>
          </a:p>
        </p:txBody>
      </p:sp>
      <p:sp>
        <p:nvSpPr>
          <p:cNvPr id="9" name="Oval 8">
            <a:extLst>
              <a:ext uri="{FF2B5EF4-FFF2-40B4-BE49-F238E27FC236}">
                <a16:creationId xmlns:a16="http://schemas.microsoft.com/office/drawing/2014/main" id="{D1C8384C-4F03-84A2-1CAC-EFF8B4A5BDE8}"/>
              </a:ext>
            </a:extLst>
          </p:cNvPr>
          <p:cNvSpPr/>
          <p:nvPr/>
        </p:nvSpPr>
        <p:spPr>
          <a:xfrm>
            <a:off x="5585581"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00C132-65EE-1764-8608-FD1E18308231}"/>
              </a:ext>
            </a:extLst>
          </p:cNvPr>
          <p:cNvSpPr txBox="1"/>
          <p:nvPr/>
        </p:nvSpPr>
        <p:spPr>
          <a:xfrm>
            <a:off x="5764610" y="2764974"/>
            <a:ext cx="405880" cy="523220"/>
          </a:xfrm>
          <a:prstGeom prst="rect">
            <a:avLst/>
          </a:prstGeom>
          <a:noFill/>
        </p:spPr>
        <p:txBody>
          <a:bodyPr wrap="none" rtlCol="0">
            <a:spAutoFit/>
          </a:bodyPr>
          <a:lstStyle/>
          <a:p>
            <a:r>
              <a:rPr lang="en-US" sz="2800" dirty="0"/>
              <a:t>D</a:t>
            </a:r>
          </a:p>
        </p:txBody>
      </p:sp>
      <p:sp>
        <p:nvSpPr>
          <p:cNvPr id="11" name="Oval 10">
            <a:extLst>
              <a:ext uri="{FF2B5EF4-FFF2-40B4-BE49-F238E27FC236}">
                <a16:creationId xmlns:a16="http://schemas.microsoft.com/office/drawing/2014/main" id="{656E8B29-1EF5-03D4-2125-BAF53E308154}"/>
              </a:ext>
            </a:extLst>
          </p:cNvPr>
          <p:cNvSpPr/>
          <p:nvPr/>
        </p:nvSpPr>
        <p:spPr>
          <a:xfrm>
            <a:off x="7171670"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10D1ED-113B-A316-68E2-AFDDBBB501C6}"/>
              </a:ext>
            </a:extLst>
          </p:cNvPr>
          <p:cNvSpPr txBox="1"/>
          <p:nvPr/>
        </p:nvSpPr>
        <p:spPr>
          <a:xfrm>
            <a:off x="7350699" y="2764974"/>
            <a:ext cx="359394" cy="523220"/>
          </a:xfrm>
          <a:prstGeom prst="rect">
            <a:avLst/>
          </a:prstGeom>
          <a:noFill/>
        </p:spPr>
        <p:txBody>
          <a:bodyPr wrap="none" rtlCol="0">
            <a:spAutoFit/>
          </a:bodyPr>
          <a:lstStyle/>
          <a:p>
            <a:r>
              <a:rPr lang="en-US" sz="2800" dirty="0"/>
              <a:t>E</a:t>
            </a:r>
          </a:p>
        </p:txBody>
      </p:sp>
      <p:cxnSp>
        <p:nvCxnSpPr>
          <p:cNvPr id="14" name="Straight Connector 13">
            <a:extLst>
              <a:ext uri="{FF2B5EF4-FFF2-40B4-BE49-F238E27FC236}">
                <a16:creationId xmlns:a16="http://schemas.microsoft.com/office/drawing/2014/main" id="{F2059B8E-CF08-CF1E-12CD-70830A62C779}"/>
              </a:ext>
            </a:extLst>
          </p:cNvPr>
          <p:cNvCxnSpPr>
            <a:stCxn id="3" idx="6"/>
            <a:endCxn id="5" idx="2"/>
          </p:cNvCxnSpPr>
          <p:nvPr/>
        </p:nvCxnSpPr>
        <p:spPr>
          <a:xfrm>
            <a:off x="1578429"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7033C0-DC11-F7FD-A412-E69B88752174}"/>
              </a:ext>
            </a:extLst>
          </p:cNvPr>
          <p:cNvCxnSpPr/>
          <p:nvPr/>
        </p:nvCxnSpPr>
        <p:spPr>
          <a:xfrm>
            <a:off x="3164518"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1FAEF4-5803-A095-18EC-FF8BF1483E4E}"/>
              </a:ext>
            </a:extLst>
          </p:cNvPr>
          <p:cNvCxnSpPr/>
          <p:nvPr/>
        </p:nvCxnSpPr>
        <p:spPr>
          <a:xfrm>
            <a:off x="4750607"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D4918FA-78ED-5625-7C79-7B40F2A1A0A0}"/>
              </a:ext>
            </a:extLst>
          </p:cNvPr>
          <p:cNvCxnSpPr/>
          <p:nvPr/>
        </p:nvCxnSpPr>
        <p:spPr>
          <a:xfrm>
            <a:off x="6336696"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A678319-49DE-4916-DBB0-0206DCBCA81E}"/>
              </a:ext>
            </a:extLst>
          </p:cNvPr>
          <p:cNvSpPr txBox="1"/>
          <p:nvPr/>
        </p:nvSpPr>
        <p:spPr>
          <a:xfrm>
            <a:off x="1815548" y="2764974"/>
            <a:ext cx="397866" cy="584775"/>
          </a:xfrm>
          <a:prstGeom prst="rect">
            <a:avLst/>
          </a:prstGeom>
          <a:noFill/>
        </p:spPr>
        <p:txBody>
          <a:bodyPr wrap="none" rtlCol="0">
            <a:spAutoFit/>
          </a:bodyPr>
          <a:lstStyle/>
          <a:p>
            <a:r>
              <a:rPr lang="en-US" sz="3200" dirty="0">
                <a:solidFill>
                  <a:srgbClr val="FF0000"/>
                </a:solidFill>
              </a:rPr>
              <a:t>X</a:t>
            </a:r>
          </a:p>
        </p:txBody>
      </p:sp>
      <p:sp>
        <p:nvSpPr>
          <p:cNvPr id="19" name="TextBox 18">
            <a:extLst>
              <a:ext uri="{FF2B5EF4-FFF2-40B4-BE49-F238E27FC236}">
                <a16:creationId xmlns:a16="http://schemas.microsoft.com/office/drawing/2014/main" id="{FC0743BD-E6FA-7F7D-4E4E-601D5F754C5F}"/>
              </a:ext>
            </a:extLst>
          </p:cNvPr>
          <p:cNvSpPr txBox="1"/>
          <p:nvPr/>
        </p:nvSpPr>
        <p:spPr>
          <a:xfrm>
            <a:off x="3574619" y="4600614"/>
            <a:ext cx="4264244"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Small number for infinity</a:t>
            </a:r>
          </a:p>
        </p:txBody>
      </p:sp>
      <p:sp>
        <p:nvSpPr>
          <p:cNvPr id="20" name="TextBox 19">
            <a:extLst>
              <a:ext uri="{FF2B5EF4-FFF2-40B4-BE49-F238E27FC236}">
                <a16:creationId xmlns:a16="http://schemas.microsoft.com/office/drawing/2014/main" id="{B3E1BBB8-9D1C-AEAD-20C4-805EA6D2062E}"/>
              </a:ext>
            </a:extLst>
          </p:cNvPr>
          <p:cNvSpPr txBox="1"/>
          <p:nvPr/>
        </p:nvSpPr>
        <p:spPr>
          <a:xfrm>
            <a:off x="3555094" y="5231556"/>
            <a:ext cx="5230791"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Triggered update and hold time</a:t>
            </a:r>
          </a:p>
        </p:txBody>
      </p:sp>
      <p:sp>
        <p:nvSpPr>
          <p:cNvPr id="21" name="TextBox 20">
            <a:extLst>
              <a:ext uri="{FF2B5EF4-FFF2-40B4-BE49-F238E27FC236}">
                <a16:creationId xmlns:a16="http://schemas.microsoft.com/office/drawing/2014/main" id="{12EEABF6-C715-3A45-94FB-146CBAADAA59}"/>
              </a:ext>
            </a:extLst>
          </p:cNvPr>
          <p:cNvSpPr txBox="1"/>
          <p:nvPr/>
        </p:nvSpPr>
        <p:spPr>
          <a:xfrm>
            <a:off x="3574619" y="5862498"/>
            <a:ext cx="5191742"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Avoiding loop while advertising</a:t>
            </a:r>
          </a:p>
        </p:txBody>
      </p:sp>
      <p:sp>
        <p:nvSpPr>
          <p:cNvPr id="22" name="TextBox 21">
            <a:extLst>
              <a:ext uri="{FF2B5EF4-FFF2-40B4-BE49-F238E27FC236}">
                <a16:creationId xmlns:a16="http://schemas.microsoft.com/office/drawing/2014/main" id="{08853E97-74EF-1B10-AAA2-554F3EFC3D6A}"/>
              </a:ext>
            </a:extLst>
          </p:cNvPr>
          <p:cNvSpPr txBox="1"/>
          <p:nvPr/>
        </p:nvSpPr>
        <p:spPr>
          <a:xfrm>
            <a:off x="1834787" y="2447053"/>
            <a:ext cx="340158" cy="461665"/>
          </a:xfrm>
          <a:prstGeom prst="rect">
            <a:avLst/>
          </a:prstGeom>
          <a:noFill/>
        </p:spPr>
        <p:txBody>
          <a:bodyPr wrap="none" rtlCol="0">
            <a:spAutoFit/>
          </a:bodyPr>
          <a:lstStyle/>
          <a:p>
            <a:r>
              <a:rPr lang="en-US" sz="2400" dirty="0"/>
              <a:t>1</a:t>
            </a:r>
          </a:p>
        </p:txBody>
      </p:sp>
      <p:sp>
        <p:nvSpPr>
          <p:cNvPr id="23" name="TextBox 22">
            <a:extLst>
              <a:ext uri="{FF2B5EF4-FFF2-40B4-BE49-F238E27FC236}">
                <a16:creationId xmlns:a16="http://schemas.microsoft.com/office/drawing/2014/main" id="{0FC7EA2B-B605-5C8D-2FE1-337210ABF907}"/>
              </a:ext>
            </a:extLst>
          </p:cNvPr>
          <p:cNvSpPr txBox="1"/>
          <p:nvPr/>
        </p:nvSpPr>
        <p:spPr>
          <a:xfrm>
            <a:off x="3387524" y="2447053"/>
            <a:ext cx="340158" cy="461665"/>
          </a:xfrm>
          <a:prstGeom prst="rect">
            <a:avLst/>
          </a:prstGeom>
          <a:noFill/>
        </p:spPr>
        <p:txBody>
          <a:bodyPr wrap="none" rtlCol="0">
            <a:spAutoFit/>
          </a:bodyPr>
          <a:lstStyle/>
          <a:p>
            <a:r>
              <a:rPr lang="en-US" sz="2400" dirty="0"/>
              <a:t>1</a:t>
            </a:r>
          </a:p>
        </p:txBody>
      </p:sp>
      <p:sp>
        <p:nvSpPr>
          <p:cNvPr id="24" name="TextBox 23">
            <a:extLst>
              <a:ext uri="{FF2B5EF4-FFF2-40B4-BE49-F238E27FC236}">
                <a16:creationId xmlns:a16="http://schemas.microsoft.com/office/drawing/2014/main" id="{46AD1E9C-11AA-E049-77A2-431F14A2BDC5}"/>
              </a:ext>
            </a:extLst>
          </p:cNvPr>
          <p:cNvSpPr txBox="1"/>
          <p:nvPr/>
        </p:nvSpPr>
        <p:spPr>
          <a:xfrm>
            <a:off x="4940261" y="2447053"/>
            <a:ext cx="340158" cy="461665"/>
          </a:xfrm>
          <a:prstGeom prst="rect">
            <a:avLst/>
          </a:prstGeom>
          <a:noFill/>
        </p:spPr>
        <p:txBody>
          <a:bodyPr wrap="none" rtlCol="0">
            <a:spAutoFit/>
          </a:bodyPr>
          <a:lstStyle/>
          <a:p>
            <a:r>
              <a:rPr lang="en-US" sz="2400" dirty="0"/>
              <a:t>1</a:t>
            </a:r>
          </a:p>
        </p:txBody>
      </p:sp>
      <p:sp>
        <p:nvSpPr>
          <p:cNvPr id="25" name="TextBox 24">
            <a:extLst>
              <a:ext uri="{FF2B5EF4-FFF2-40B4-BE49-F238E27FC236}">
                <a16:creationId xmlns:a16="http://schemas.microsoft.com/office/drawing/2014/main" id="{0E70F5A8-2A9B-4298-207E-79B925EDE727}"/>
              </a:ext>
            </a:extLst>
          </p:cNvPr>
          <p:cNvSpPr txBox="1"/>
          <p:nvPr/>
        </p:nvSpPr>
        <p:spPr>
          <a:xfrm>
            <a:off x="6492998" y="2447053"/>
            <a:ext cx="340158" cy="461665"/>
          </a:xfrm>
          <a:prstGeom prst="rect">
            <a:avLst/>
          </a:prstGeom>
          <a:noFill/>
        </p:spPr>
        <p:txBody>
          <a:bodyPr wrap="none" rtlCol="0">
            <a:spAutoFit/>
          </a:bodyPr>
          <a:lstStyle/>
          <a:p>
            <a:r>
              <a:rPr lang="en-US" sz="2400" dirty="0"/>
              <a:t>1</a:t>
            </a:r>
          </a:p>
        </p:txBody>
      </p:sp>
    </p:spTree>
    <p:extLst>
      <p:ext uri="{BB962C8B-B14F-4D97-AF65-F5344CB8AC3E}">
        <p14:creationId xmlns:p14="http://schemas.microsoft.com/office/powerpoint/2010/main" val="151211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Solutions-1</a:t>
            </a:r>
            <a:endParaRPr lang="en-AU" altLang="en-US" sz="3600" dirty="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instance, in the Routing Information Protocol (RIP)—that implements DV routing-- the maximum number of hops is typically set to 15 with 16 hops considered as infinity. If a network destination is more than 15 hops away, it is considered unreachable. </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901300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aphicFrame>
        <p:nvGraphicFramePr>
          <p:cNvPr id="22" name="Table 21">
            <a:extLst>
              <a:ext uri="{FF2B5EF4-FFF2-40B4-BE49-F238E27FC236}">
                <a16:creationId xmlns:a16="http://schemas.microsoft.com/office/drawing/2014/main" id="{E541A4EA-72A4-424D-8E0B-A9653962AF8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25" name="TextBox 24">
            <a:extLst>
              <a:ext uri="{FF2B5EF4-FFF2-40B4-BE49-F238E27FC236}">
                <a16:creationId xmlns:a16="http://schemas.microsoft.com/office/drawing/2014/main" id="{6CD777FB-82BC-6A47-B30B-5F7B48EB59F6}"/>
              </a:ext>
            </a:extLst>
          </p:cNvPr>
          <p:cNvSpPr txBox="1"/>
          <p:nvPr/>
        </p:nvSpPr>
        <p:spPr>
          <a:xfrm>
            <a:off x="118454" y="1205917"/>
            <a:ext cx="3513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Routing table at Node A</a:t>
            </a:r>
          </a:p>
        </p:txBody>
      </p:sp>
      <p:sp>
        <p:nvSpPr>
          <p:cNvPr id="26" name="TextBox 25">
            <a:extLst>
              <a:ext uri="{FF2B5EF4-FFF2-40B4-BE49-F238E27FC236}">
                <a16:creationId xmlns:a16="http://schemas.microsoft.com/office/drawing/2014/main" id="{ECCAF888-E4DD-E748-9DAC-C54E5DFFE01E}"/>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An example</a:t>
            </a:r>
          </a:p>
        </p:txBody>
      </p:sp>
      <p:sp>
        <p:nvSpPr>
          <p:cNvPr id="27" name="TextBox 26">
            <a:extLst>
              <a:ext uri="{FF2B5EF4-FFF2-40B4-BE49-F238E27FC236}">
                <a16:creationId xmlns:a16="http://schemas.microsoft.com/office/drawing/2014/main" id="{71FBA44D-F3E1-DB4C-A9C2-9CFCF5FCF7A8}"/>
              </a:ext>
            </a:extLst>
          </p:cNvPr>
          <p:cNvSpPr txBox="1"/>
          <p:nvPr/>
        </p:nvSpPr>
        <p:spPr>
          <a:xfrm>
            <a:off x="2083858" y="5297064"/>
            <a:ext cx="565172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Know thy neighbors !!</a:t>
            </a:r>
          </a:p>
        </p:txBody>
      </p:sp>
      <p:sp>
        <p:nvSpPr>
          <p:cNvPr id="28" name="TextBox 27">
            <a:extLst>
              <a:ext uri="{FF2B5EF4-FFF2-40B4-BE49-F238E27FC236}">
                <a16:creationId xmlns:a16="http://schemas.microsoft.com/office/drawing/2014/main" id="{FF9D93C9-3486-4F43-A670-4C918CC837B8}"/>
              </a:ext>
            </a:extLst>
          </p:cNvPr>
          <p:cNvSpPr txBox="1"/>
          <p:nvPr/>
        </p:nvSpPr>
        <p:spPr>
          <a:xfrm>
            <a:off x="2099900" y="5786971"/>
            <a:ext cx="565172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How?</a:t>
            </a:r>
          </a:p>
        </p:txBody>
      </p:sp>
    </p:spTree>
    <p:extLst>
      <p:ext uri="{BB962C8B-B14F-4D97-AF65-F5344CB8AC3E}">
        <p14:creationId xmlns:p14="http://schemas.microsoft.com/office/powerpoint/2010/main" val="134053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E5A9F5FC-9BBA-A14F-84C7-CA10457E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DD82626E-50CC-8C4F-B089-96520FAE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321262-256D-F047-A8D5-32ED34E41F72}"/>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253C40F-F4AF-E141-B4B1-2765A07322B5}"/>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6" name="Rectangle 2">
            <a:extLst>
              <a:ext uri="{FF2B5EF4-FFF2-40B4-BE49-F238E27FC236}">
                <a16:creationId xmlns:a16="http://schemas.microsoft.com/office/drawing/2014/main" id="{0A68EE62-64C5-DBE9-CD54-488E6568D8E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Light" panose="020F0302020204030204"/>
                <a:ea typeface="+mj-ea"/>
                <a:cs typeface="+mj-cs"/>
              </a:rPr>
              <a:t>Count-to-infinity Problem: Solutions-1</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7684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8BD9-2846-82C3-1C7B-EC259D17E3BB}"/>
            </a:ext>
          </a:extLst>
        </p:cNvPr>
        <p:cNvGrpSpPr/>
        <p:nvPr/>
      </p:nvGrpSpPr>
      <p:grpSpPr>
        <a:xfrm>
          <a:off x="0" y="0"/>
          <a:ext cx="0" cy="0"/>
          <a:chOff x="0" y="0"/>
          <a:chExt cx="0" cy="0"/>
        </a:xfrm>
      </p:grpSpPr>
      <p:sp>
        <p:nvSpPr>
          <p:cNvPr id="113667" name="Rectangle 3">
            <a:extLst>
              <a:ext uri="{FF2B5EF4-FFF2-40B4-BE49-F238E27FC236}">
                <a16:creationId xmlns:a16="http://schemas.microsoft.com/office/drawing/2014/main" id="{3610571E-890F-7D6B-7D03-1D912A56AE37}"/>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09D92BC3-7A65-B154-7FE8-A906D3B50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769B1992-6BEF-1179-96C3-CAC910176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665F9A5-9DC0-5555-9314-6D1A83A23200}"/>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CF172E-DF4F-3FCE-00C4-6D0F989EDFD6}"/>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3" name="TextBox 2">
            <a:extLst>
              <a:ext uri="{FF2B5EF4-FFF2-40B4-BE49-F238E27FC236}">
                <a16:creationId xmlns:a16="http://schemas.microsoft.com/office/drawing/2014/main" id="{CB2376D6-21E6-0B85-9896-1204728A90D0}"/>
              </a:ext>
            </a:extLst>
          </p:cNvPr>
          <p:cNvSpPr txBox="1"/>
          <p:nvPr/>
        </p:nvSpPr>
        <p:spPr>
          <a:xfrm>
            <a:off x="305594" y="4332334"/>
            <a:ext cx="8694026" cy="1200329"/>
          </a:xfrm>
          <a:prstGeom prst="rect">
            <a:avLst/>
          </a:prstGeom>
          <a:solidFill>
            <a:srgbClr val="C0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“Thus, when considering even the most distant Facebook user in the Siberian tundra or the Peruvian rainforest, a friend of your friend probably knows a friend of their friend,” -- Facebook</a:t>
            </a:r>
          </a:p>
        </p:txBody>
      </p:sp>
      <p:sp>
        <p:nvSpPr>
          <p:cNvPr id="5" name="TextBox 4">
            <a:extLst>
              <a:ext uri="{FF2B5EF4-FFF2-40B4-BE49-F238E27FC236}">
                <a16:creationId xmlns:a16="http://schemas.microsoft.com/office/drawing/2014/main" id="{373A2143-4CA0-52D5-C1FA-94916394C235}"/>
              </a:ext>
            </a:extLst>
          </p:cNvPr>
          <p:cNvSpPr txBox="1"/>
          <p:nvPr/>
        </p:nvSpPr>
        <p:spPr>
          <a:xfrm>
            <a:off x="251164" y="5787616"/>
            <a:ext cx="85129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research.facebook.com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/blog/2016/2/three-and-a-half-degrees-of-separation/</a:t>
            </a:r>
          </a:p>
        </p:txBody>
      </p:sp>
      <p:sp>
        <p:nvSpPr>
          <p:cNvPr id="6" name="TextBox 5">
            <a:extLst>
              <a:ext uri="{FF2B5EF4-FFF2-40B4-BE49-F238E27FC236}">
                <a16:creationId xmlns:a16="http://schemas.microsoft.com/office/drawing/2014/main" id="{D5B9FA3A-C282-12C9-0F8E-6A311E006AA5}"/>
              </a:ext>
            </a:extLst>
          </p:cNvPr>
          <p:cNvSpPr txBox="1"/>
          <p:nvPr/>
        </p:nvSpPr>
        <p:spPr>
          <a:xfrm>
            <a:off x="254354" y="6237082"/>
            <a:ext cx="87139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Linux Libertine"/>
                <a:ea typeface="+mn-ea"/>
                <a:cs typeface="+mn-cs"/>
              </a:rPr>
              <a:t>(2) Six degrees of separation: https://</a:t>
            </a:r>
            <a:r>
              <a:rPr kumimoji="0" lang="en-US" sz="1800" b="0" i="0" u="none" strike="noStrike" kern="1200" cap="none" spc="0" normalizeH="0" baseline="0" noProof="0" dirty="0" err="1">
                <a:ln>
                  <a:noFill/>
                </a:ln>
                <a:solidFill>
                  <a:srgbClr val="000000"/>
                </a:solidFill>
                <a:effectLst/>
                <a:uLnTx/>
                <a:uFillTx/>
                <a:latin typeface="Linux Libertine"/>
                <a:ea typeface="+mn-ea"/>
                <a:cs typeface="+mn-cs"/>
              </a:rPr>
              <a:t>en.wikipedia.org</a:t>
            </a:r>
            <a:r>
              <a:rPr kumimoji="0" lang="en-US" sz="1800" b="0" i="0" u="none" strike="noStrike" kern="1200" cap="none" spc="0" normalizeH="0" baseline="0" noProof="0" dirty="0">
                <a:ln>
                  <a:noFill/>
                </a:ln>
                <a:solidFill>
                  <a:srgbClr val="000000"/>
                </a:solidFill>
                <a:effectLst/>
                <a:uLnTx/>
                <a:uFillTx/>
                <a:latin typeface="Linux Libertine"/>
                <a:ea typeface="+mn-ea"/>
                <a:cs typeface="+mn-cs"/>
              </a:rPr>
              <a:t>/wiki/</a:t>
            </a:r>
            <a:r>
              <a:rPr kumimoji="0" lang="en-US" sz="1800" b="0" i="0" u="none" strike="noStrike" kern="1200" cap="none" spc="0" normalizeH="0" baseline="0" noProof="0" dirty="0" err="1">
                <a:ln>
                  <a:noFill/>
                </a:ln>
                <a:solidFill>
                  <a:srgbClr val="000000"/>
                </a:solidFill>
                <a:effectLst/>
                <a:uLnTx/>
                <a:uFillTx/>
                <a:latin typeface="Linux Libertine"/>
                <a:ea typeface="+mn-ea"/>
                <a:cs typeface="+mn-cs"/>
              </a:rPr>
              <a:t>Six_degrees_of_separation</a:t>
            </a:r>
            <a:endParaRPr kumimoji="0" lang="en-US" sz="1800" b="0" i="0" u="none" strike="noStrike" kern="1200" cap="none" spc="0" normalizeH="0" baseline="0" noProof="0" dirty="0">
              <a:ln>
                <a:noFill/>
              </a:ln>
              <a:solidFill>
                <a:srgbClr val="000000"/>
              </a:solidFill>
              <a:effectLst/>
              <a:uLnTx/>
              <a:uFillTx/>
              <a:latin typeface="Linux Libertine"/>
              <a:ea typeface="+mn-ea"/>
              <a:cs typeface="+mn-cs"/>
            </a:endParaRPr>
          </a:p>
        </p:txBody>
      </p:sp>
      <p:sp>
        <p:nvSpPr>
          <p:cNvPr id="9" name="Rectangle 2">
            <a:extLst>
              <a:ext uri="{FF2B5EF4-FFF2-40B4-BE49-F238E27FC236}">
                <a16:creationId xmlns:a16="http://schemas.microsoft.com/office/drawing/2014/main" id="{36C43B72-B38F-F8B6-285D-4D21D92DAFEA}"/>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Light" panose="020F0302020204030204"/>
                <a:ea typeface="+mj-ea"/>
                <a:cs typeface="+mj-cs"/>
              </a:rPr>
              <a:t>Count-to-infinity Problem: Solutions-1</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94184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marL="0" indent="0">
              <a:lnSpc>
                <a:spcPct val="90000"/>
              </a:lnSpc>
              <a:buNone/>
            </a:pPr>
            <a:endParaRPr lang="en-US" altLang="en-US" sz="2000" dirty="0"/>
          </a:p>
          <a:p>
            <a:pPr>
              <a:lnSpc>
                <a:spcPct val="90000"/>
              </a:lnSpc>
            </a:pPr>
            <a:r>
              <a:rPr lang="en-US" altLang="en-US" dirty="0"/>
              <a:t>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Z has the route (X, 5, Y) in its table, then it knows it must have learned this route from Y, and so whenever Z sends a routing update to Y, it does not include the route (X, 5)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2D6686D-F671-6C2C-23C0-6F45DCC011C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Count-to-infinity Problem: Solutions-2</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301831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5E0798-3CBB-2E7E-56B7-F819D6B6C5FC}"/>
              </a:ext>
            </a:extLst>
          </p:cNvPr>
          <p:cNvSpPr txBox="1"/>
          <p:nvPr/>
        </p:nvSpPr>
        <p:spPr>
          <a:xfrm>
            <a:off x="4278489" y="3429000"/>
            <a:ext cx="1153393" cy="369332"/>
          </a:xfrm>
          <a:prstGeom prst="rect">
            <a:avLst/>
          </a:prstGeom>
          <a:noFill/>
        </p:spPr>
        <p:txBody>
          <a:bodyPr wrap="none" rtlCol="0">
            <a:spAutoFit/>
          </a:bodyPr>
          <a:lstStyle/>
          <a:p>
            <a:r>
              <a:rPr lang="en-US" dirty="0"/>
              <a:t>Thank you</a:t>
            </a:r>
          </a:p>
        </p:txBody>
      </p:sp>
    </p:spTree>
    <p:extLst>
      <p:ext uri="{BB962C8B-B14F-4D97-AF65-F5344CB8AC3E}">
        <p14:creationId xmlns:p14="http://schemas.microsoft.com/office/powerpoint/2010/main" val="3058912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398F0-9881-93C6-252C-933ACFA105DA}"/>
            </a:ext>
          </a:extLst>
        </p:cNvPr>
        <p:cNvGrpSpPr/>
        <p:nvPr/>
      </p:nvGrpSpPr>
      <p:grpSpPr>
        <a:xfrm>
          <a:off x="0" y="0"/>
          <a:ext cx="0" cy="0"/>
          <a:chOff x="0" y="0"/>
          <a:chExt cx="0" cy="0"/>
        </a:xfrm>
      </p:grpSpPr>
    </p:spTree>
    <p:extLst>
      <p:ext uri="{BB962C8B-B14F-4D97-AF65-F5344CB8AC3E}">
        <p14:creationId xmlns:p14="http://schemas.microsoft.com/office/powerpoint/2010/main" val="121090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3A539-AA91-9461-0822-0BFD2FF77E72}"/>
            </a:ext>
          </a:extLst>
        </p:cNvPr>
        <p:cNvGrpSpPr/>
        <p:nvPr/>
      </p:nvGrpSpPr>
      <p:grpSpPr>
        <a:xfrm>
          <a:off x="0" y="0"/>
          <a:ext cx="0" cy="0"/>
          <a:chOff x="0" y="0"/>
          <a:chExt cx="0" cy="0"/>
        </a:xfrm>
      </p:grpSpPr>
    </p:spTree>
    <p:extLst>
      <p:ext uri="{BB962C8B-B14F-4D97-AF65-F5344CB8AC3E}">
        <p14:creationId xmlns:p14="http://schemas.microsoft.com/office/powerpoint/2010/main" val="3308111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20" name="Straight Connector 19">
            <a:extLst>
              <a:ext uri="{FF2B5EF4-FFF2-40B4-BE49-F238E27FC236}">
                <a16:creationId xmlns:a16="http://schemas.microsoft.com/office/drawing/2014/main" id="{46A0AF88-85D0-6EB5-362C-B97C7E88949E}"/>
              </a:ext>
            </a:extLst>
          </p:cNvPr>
          <p:cNvCxnSpPr/>
          <p:nvPr/>
        </p:nvCxnSpPr>
        <p:spPr>
          <a:xfrm>
            <a:off x="0" y="1937658"/>
            <a:ext cx="38034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4470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8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F61ED0E-0B13-5314-3ECC-83F6F127DFE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Solutions-3</a:t>
            </a:r>
            <a:endParaRPr lang="en-AU" altLang="en-US" sz="3600" dirty="0"/>
          </a:p>
        </p:txBody>
      </p:sp>
    </p:spTree>
    <p:extLst>
      <p:ext uri="{BB962C8B-B14F-4D97-AF65-F5344CB8AC3E}">
        <p14:creationId xmlns:p14="http://schemas.microsoft.com/office/powerpoint/2010/main" val="2313693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894656"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91240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with poisoned reverse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595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B272AB-71C4-AC47-A5AF-5030CA8B1564}"/>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Poisoned reverse</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A2631A55-EF3C-A14F-814D-0FF0B2433268}"/>
              </a:ext>
            </a:extLst>
          </p:cNvPr>
          <p:cNvSpPr txBox="1"/>
          <p:nvPr/>
        </p:nvSpPr>
        <p:spPr>
          <a:xfrm>
            <a:off x="0" y="2438400"/>
            <a:ext cx="9144000" cy="461665"/>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Does poison reverse solve the general count-to-infinity problem?</a:t>
            </a:r>
          </a:p>
        </p:txBody>
      </p:sp>
      <p:sp>
        <p:nvSpPr>
          <p:cNvPr id="5" name="TextBox 4">
            <a:extLst>
              <a:ext uri="{FF2B5EF4-FFF2-40B4-BE49-F238E27FC236}">
                <a16:creationId xmlns:a16="http://schemas.microsoft.com/office/drawing/2014/main" id="{2D2F0586-8A8B-3E4A-B8CE-470F31C0962A}"/>
              </a:ext>
            </a:extLst>
          </p:cNvPr>
          <p:cNvSpPr txBox="1"/>
          <p:nvPr/>
        </p:nvSpPr>
        <p:spPr>
          <a:xfrm>
            <a:off x="533400" y="3254672"/>
            <a:ext cx="8305800" cy="1569660"/>
          </a:xfrm>
          <a:prstGeom prst="rect">
            <a:avLst/>
          </a:prstGeom>
          <a:solidFill>
            <a:schemeClr val="accent5">
              <a:lumMod val="75000"/>
            </a:schemeClr>
          </a:solidFill>
        </p:spPr>
        <p:txBody>
          <a:bodyPr wrap="square" rtlCol="0">
            <a:spAutoFit/>
          </a:bodyPr>
          <a:lstStyle>
            <a:defPPr>
              <a:defRPr lang="en-US"/>
            </a:defPPr>
            <a:lvl1pPr algn="ctr">
              <a:defRPr sz="24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It does not.  It may be possible that loops involving three or more nodes (rather than simply two immediately neighboring nodes, as we shown in last example) will not be detected by the poison reverse technique.</a:t>
            </a:r>
          </a:p>
        </p:txBody>
      </p:sp>
    </p:spTree>
    <p:extLst>
      <p:ext uri="{BB962C8B-B14F-4D97-AF65-F5344CB8AC3E}">
        <p14:creationId xmlns:p14="http://schemas.microsoft.com/office/powerpoint/2010/main" val="33130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0</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Tree>
    <p:extLst>
      <p:ext uri="{BB962C8B-B14F-4D97-AF65-F5344CB8AC3E}">
        <p14:creationId xmlns:p14="http://schemas.microsoft.com/office/powerpoint/2010/main" val="1367698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43926E3-D6B5-7C4E-BA62-598F344E15B1}"/>
              </a:ext>
            </a:extLst>
          </p:cNvPr>
          <p:cNvSpPr>
            <a:spLocks noGrp="1" noChangeArrowheads="1"/>
          </p:cNvSpPr>
          <p:nvPr>
            <p:ph type="title"/>
          </p:nvPr>
        </p:nvSpPr>
        <p:spPr>
          <a:xfrm>
            <a:off x="611188" y="171450"/>
            <a:ext cx="8281987" cy="646113"/>
          </a:xfrm>
        </p:spPr>
        <p:txBody>
          <a:bodyPr>
            <a:normAutofit fontScale="90000"/>
          </a:bodyPr>
          <a:lstStyle/>
          <a:p>
            <a:pPr eaLnBrk="1" hangingPunct="1"/>
            <a:r>
              <a:rPr lang="en-US" altLang="en-US" sz="3600" dirty="0"/>
              <a:t>DV Implementation: Routing Information Protocol (RIP)</a:t>
            </a:r>
            <a:endParaRPr lang="en-AU" altLang="en-US" sz="3600" dirty="0"/>
          </a:p>
        </p:txBody>
      </p:sp>
      <p:sp>
        <p:nvSpPr>
          <p:cNvPr id="115715" name="Rectangle 3">
            <a:extLst>
              <a:ext uri="{FF2B5EF4-FFF2-40B4-BE49-F238E27FC236}">
                <a16:creationId xmlns:a16="http://schemas.microsoft.com/office/drawing/2014/main" id="{31B6464C-354D-B448-A42E-86BC92D56689}"/>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Example Network</a:t>
            </a:r>
          </a:p>
          <a:p>
            <a:pPr lvl="1" eaLnBrk="1" hangingPunct="1">
              <a:lnSpc>
                <a:spcPct val="90000"/>
              </a:lnSpc>
              <a:buFont typeface="Wingdings" pitchFamily="2" charset="2"/>
              <a:buNone/>
            </a:pPr>
            <a:r>
              <a:rPr lang="en-US" altLang="en-US" sz="2000"/>
              <a:t>running RIP				RIPv2 Packet Format</a:t>
            </a:r>
          </a:p>
        </p:txBody>
      </p:sp>
      <p:pic>
        <p:nvPicPr>
          <p:cNvPr id="115716" name="Picture 5" descr="f03-30-9780123850591 copy">
            <a:extLst>
              <a:ext uri="{FF2B5EF4-FFF2-40B4-BE49-F238E27FC236}">
                <a16:creationId xmlns:a16="http://schemas.microsoft.com/office/drawing/2014/main" id="{B460B2B8-7256-794B-8180-1829CC8EC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73238"/>
            <a:ext cx="2879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f03-31-9780123850591 copy">
            <a:extLst>
              <a:ext uri="{FF2B5EF4-FFF2-40B4-BE49-F238E27FC236}">
                <a16:creationId xmlns:a16="http://schemas.microsoft.com/office/drawing/2014/main" id="{F2E8644A-592E-6446-A00A-90BC15077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0353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832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72EE66-7218-8008-2214-0EBB66BDBE6D}"/>
              </a:ext>
            </a:extLst>
          </p:cNvPr>
          <p:cNvSpPr txBox="1">
            <a:spLocks noChangeArrowheads="1"/>
          </p:cNvSpPr>
          <p:nvPr/>
        </p:nvSpPr>
        <p:spPr>
          <a:xfrm>
            <a:off x="0" y="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Limitations of DV routing</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Picture 4" descr="A screenshot of a document&#10;&#10;Description automatically generated">
            <a:extLst>
              <a:ext uri="{FF2B5EF4-FFF2-40B4-BE49-F238E27FC236}">
                <a16:creationId xmlns:a16="http://schemas.microsoft.com/office/drawing/2014/main" id="{805FDD74-544D-D2B1-D9FD-209DC766CD00}"/>
              </a:ext>
            </a:extLst>
          </p:cNvPr>
          <p:cNvPicPr>
            <a:picLocks noChangeAspect="1"/>
          </p:cNvPicPr>
          <p:nvPr/>
        </p:nvPicPr>
        <p:blipFill>
          <a:blip r:embed="rId3"/>
          <a:stretch>
            <a:fillRect/>
          </a:stretch>
        </p:blipFill>
        <p:spPr>
          <a:xfrm>
            <a:off x="1364566" y="577766"/>
            <a:ext cx="5874434" cy="6280233"/>
          </a:xfrm>
          <a:prstGeom prst="rect">
            <a:avLst/>
          </a:prstGeom>
        </p:spPr>
      </p:pic>
    </p:spTree>
    <p:extLst>
      <p:ext uri="{BB962C8B-B14F-4D97-AF65-F5344CB8AC3E}">
        <p14:creationId xmlns:p14="http://schemas.microsoft.com/office/powerpoint/2010/main" val="1122517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6D1A-F9EE-31C8-1EC5-FFBEE5C729C1}"/>
              </a:ext>
            </a:extLst>
          </p:cNvPr>
          <p:cNvSpPr txBox="1">
            <a:spLocks noChangeArrowheads="1"/>
          </p:cNvSpPr>
          <p:nvPr/>
        </p:nvSpPr>
        <p:spPr>
          <a:xfrm>
            <a:off x="0" y="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What is RFC?</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extBox 2">
            <a:extLst>
              <a:ext uri="{FF2B5EF4-FFF2-40B4-BE49-F238E27FC236}">
                <a16:creationId xmlns:a16="http://schemas.microsoft.com/office/drawing/2014/main" id="{330F598E-D63F-D88A-7265-B2B890718600}"/>
              </a:ext>
            </a:extLst>
          </p:cNvPr>
          <p:cNvSpPr txBox="1"/>
          <p:nvPr/>
        </p:nvSpPr>
        <p:spPr>
          <a:xfrm>
            <a:off x="272143" y="1621971"/>
            <a:ext cx="5468741" cy="861774"/>
          </a:xfrm>
          <a:prstGeom prst="rect">
            <a:avLst/>
          </a:prstGeom>
          <a:noFill/>
        </p:spPr>
        <p:txBody>
          <a:bodyPr wrap="none" rtlCol="0">
            <a:spAutoFit/>
          </a:bodyPr>
          <a:lstStyle/>
          <a:p>
            <a:r>
              <a:rPr lang="en-US" sz="3200" b="0" i="0" u="sng" strike="noStrike" dirty="0">
                <a:solidFill>
                  <a:schemeClr val="accent1">
                    <a:lumMod val="75000"/>
                  </a:schemeClr>
                </a:solidFill>
                <a:effectLst/>
                <a:latin typeface="Linux Libertine"/>
              </a:rPr>
              <a:t>Request for Comments (RFC): </a:t>
            </a:r>
          </a:p>
          <a:p>
            <a:endParaRPr lang="en-US" dirty="0"/>
          </a:p>
        </p:txBody>
      </p:sp>
      <p:sp>
        <p:nvSpPr>
          <p:cNvPr id="4" name="TextBox 3">
            <a:extLst>
              <a:ext uri="{FF2B5EF4-FFF2-40B4-BE49-F238E27FC236}">
                <a16:creationId xmlns:a16="http://schemas.microsoft.com/office/drawing/2014/main" id="{EAED3A01-4824-FF79-846E-9D24EF466721}"/>
              </a:ext>
            </a:extLst>
          </p:cNvPr>
          <p:cNvSpPr txBox="1"/>
          <p:nvPr/>
        </p:nvSpPr>
        <p:spPr>
          <a:xfrm>
            <a:off x="272143" y="2494631"/>
            <a:ext cx="8767144" cy="1815882"/>
          </a:xfrm>
          <a:prstGeom prst="rect">
            <a:avLst/>
          </a:prstGeom>
          <a:noFill/>
        </p:spPr>
        <p:txBody>
          <a:bodyPr wrap="none" rtlCol="0">
            <a:spAutoFit/>
          </a:bodyPr>
          <a:lstStyle/>
          <a:p>
            <a:r>
              <a:rPr lang="en-US" sz="2800" dirty="0">
                <a:solidFill>
                  <a:schemeClr val="accent1">
                    <a:lumMod val="75000"/>
                  </a:schemeClr>
                </a:solidFill>
                <a:latin typeface="Arial" panose="020B0604020202020204" pitchFamily="34" charset="0"/>
              </a:rPr>
              <a:t>A</a:t>
            </a:r>
            <a:r>
              <a:rPr lang="en-US" sz="2800" i="0" u="none" strike="noStrike" dirty="0">
                <a:solidFill>
                  <a:schemeClr val="accent1">
                    <a:lumMod val="75000"/>
                  </a:schemeClr>
                </a:solidFill>
                <a:effectLst/>
                <a:latin typeface="Arial" panose="020B0604020202020204" pitchFamily="34" charset="0"/>
              </a:rPr>
              <a:t> peer reviewed publication in a series from the </a:t>
            </a:r>
          </a:p>
          <a:p>
            <a:r>
              <a:rPr lang="en-US" sz="2800" i="0" u="none" strike="noStrike" dirty="0">
                <a:solidFill>
                  <a:schemeClr val="accent1">
                    <a:lumMod val="75000"/>
                  </a:schemeClr>
                </a:solidFill>
                <a:effectLst/>
                <a:latin typeface="Arial" panose="020B0604020202020204" pitchFamily="34" charset="0"/>
              </a:rPr>
              <a:t>principal technical development and standards-setting</a:t>
            </a:r>
          </a:p>
          <a:p>
            <a:r>
              <a:rPr lang="en-US" sz="2800" i="0" u="none" strike="noStrike" dirty="0">
                <a:solidFill>
                  <a:schemeClr val="accent1">
                    <a:lumMod val="75000"/>
                  </a:schemeClr>
                </a:solidFill>
                <a:effectLst/>
                <a:latin typeface="Arial" panose="020B0604020202020204" pitchFamily="34" charset="0"/>
              </a:rPr>
              <a:t>bodies for the Internet, most prominently</a:t>
            </a:r>
          </a:p>
          <a:p>
            <a:r>
              <a:rPr lang="en-US" sz="2800" i="0" u="none" strike="noStrike" dirty="0">
                <a:solidFill>
                  <a:schemeClr val="accent1">
                    <a:lumMod val="75000"/>
                  </a:schemeClr>
                </a:solidFill>
                <a:effectLst/>
                <a:latin typeface="Arial" panose="020B0604020202020204" pitchFamily="34" charset="0"/>
              </a:rPr>
              <a:t>the Internet Engineering Task Force (IETF).</a:t>
            </a:r>
            <a:r>
              <a:rPr lang="en-US" sz="2800" i="0" u="none" strike="noStrike" baseline="30000" dirty="0">
                <a:solidFill>
                  <a:schemeClr val="accent1">
                    <a:lumMod val="75000"/>
                  </a:schemeClr>
                </a:solidFill>
                <a:effectLst/>
                <a:latin typeface="Arial" panose="020B0604020202020204" pitchFamily="34" charset="0"/>
              </a:rPr>
              <a:t> </a:t>
            </a:r>
          </a:p>
        </p:txBody>
      </p:sp>
      <p:sp>
        <p:nvSpPr>
          <p:cNvPr id="5" name="TextBox 4">
            <a:extLst>
              <a:ext uri="{FF2B5EF4-FFF2-40B4-BE49-F238E27FC236}">
                <a16:creationId xmlns:a16="http://schemas.microsoft.com/office/drawing/2014/main" id="{FEA4675E-43E8-8EA2-A3D6-B224862F4EB6}"/>
              </a:ext>
            </a:extLst>
          </p:cNvPr>
          <p:cNvSpPr txBox="1"/>
          <p:nvPr/>
        </p:nvSpPr>
        <p:spPr>
          <a:xfrm>
            <a:off x="435429" y="5427749"/>
            <a:ext cx="6111481" cy="369332"/>
          </a:xfrm>
          <a:prstGeom prst="rect">
            <a:avLst/>
          </a:prstGeom>
          <a:noFill/>
        </p:spPr>
        <p:txBody>
          <a:bodyPr wrap="none" rtlCol="0">
            <a:spAutoFit/>
          </a:bodyPr>
          <a:lstStyle/>
          <a:p>
            <a:r>
              <a:rPr lang="en-US" b="1" i="0" u="none" strike="noStrike" dirty="0">
                <a:solidFill>
                  <a:schemeClr val="accent1">
                    <a:lumMod val="75000"/>
                  </a:schemeClr>
                </a:solidFill>
                <a:effectLst/>
                <a:latin typeface="aktiv-grotesk"/>
              </a:rPr>
              <a:t>How to Read an RFC:  </a:t>
            </a:r>
            <a:r>
              <a:rPr lang="en-US" dirty="0"/>
              <a:t>https://</a:t>
            </a:r>
            <a:r>
              <a:rPr lang="en-US" dirty="0" err="1"/>
              <a:t>www.ietf.org</a:t>
            </a:r>
            <a:r>
              <a:rPr lang="en-US" dirty="0"/>
              <a:t>/blog/how-read-</a:t>
            </a:r>
            <a:r>
              <a:rPr lang="en-US" dirty="0" err="1"/>
              <a:t>rfc</a:t>
            </a:r>
            <a:r>
              <a:rPr lang="en-US" dirty="0"/>
              <a:t>/</a:t>
            </a:r>
          </a:p>
        </p:txBody>
      </p:sp>
      <p:sp>
        <p:nvSpPr>
          <p:cNvPr id="6" name="TextBox 5">
            <a:extLst>
              <a:ext uri="{FF2B5EF4-FFF2-40B4-BE49-F238E27FC236}">
                <a16:creationId xmlns:a16="http://schemas.microsoft.com/office/drawing/2014/main" id="{C31F757E-D648-E81C-0742-80A1971FF8E2}"/>
              </a:ext>
            </a:extLst>
          </p:cNvPr>
          <p:cNvSpPr txBox="1"/>
          <p:nvPr/>
        </p:nvSpPr>
        <p:spPr>
          <a:xfrm>
            <a:off x="435429" y="4920343"/>
            <a:ext cx="4088427" cy="369332"/>
          </a:xfrm>
          <a:prstGeom prst="rect">
            <a:avLst/>
          </a:prstGeom>
          <a:noFill/>
        </p:spPr>
        <p:txBody>
          <a:bodyPr wrap="none" rtlCol="0">
            <a:spAutoFit/>
          </a:bodyPr>
          <a:lstStyle/>
          <a:p>
            <a:r>
              <a:rPr lang="en-US" b="1" dirty="0">
                <a:solidFill>
                  <a:schemeClr val="accent1">
                    <a:lumMod val="75000"/>
                  </a:schemeClr>
                </a:solidFill>
              </a:rPr>
              <a:t>[ref]</a:t>
            </a:r>
            <a:r>
              <a:rPr lang="en-US" dirty="0"/>
              <a:t> https://</a:t>
            </a:r>
            <a:r>
              <a:rPr lang="en-US" dirty="0" err="1"/>
              <a:t>www.ietf.org</a:t>
            </a:r>
            <a:r>
              <a:rPr lang="en-US" dirty="0"/>
              <a:t>/standards/</a:t>
            </a:r>
            <a:r>
              <a:rPr lang="en-US" dirty="0" err="1"/>
              <a:t>rfcs</a:t>
            </a:r>
            <a:r>
              <a:rPr lang="en-US" dirty="0"/>
              <a:t>/</a:t>
            </a:r>
          </a:p>
        </p:txBody>
      </p:sp>
    </p:spTree>
    <p:extLst>
      <p:ext uri="{BB962C8B-B14F-4D97-AF65-F5344CB8AC3E}">
        <p14:creationId xmlns:p14="http://schemas.microsoft.com/office/powerpoint/2010/main" val="2506153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Link State Routing</a:t>
            </a:r>
          </a:p>
        </p:txBody>
      </p:sp>
    </p:spTree>
    <p:extLst>
      <p:ext uri="{BB962C8B-B14F-4D97-AF65-F5344CB8AC3E}">
        <p14:creationId xmlns:p14="http://schemas.microsoft.com/office/powerpoint/2010/main" val="4020977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a:t>Link State Routing</a:t>
            </a:r>
            <a:endParaRPr lang="en-AU" altLang="en-US" sz="360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a:xfrm>
            <a:off x="406401" y="1007478"/>
            <a:ext cx="8504236" cy="1367422"/>
          </a:xfrm>
        </p:spPr>
        <p:txBody>
          <a:bodyPr>
            <a:normAutofit/>
          </a:body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connection to all nodes).</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59394" name="Picture 2">
            <a:extLst>
              <a:ext uri="{FF2B5EF4-FFF2-40B4-BE49-F238E27FC236}">
                <a16:creationId xmlns:a16="http://schemas.microsoft.com/office/drawing/2014/main" id="{579C18D7-AB89-E349-8D98-DF93B118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01" y="3397719"/>
            <a:ext cx="2512049" cy="2452803"/>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89BC250A-4F93-7746-97B1-8747DDDC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63" y="3214056"/>
            <a:ext cx="6724470" cy="2636466"/>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519" y="4737859"/>
            <a:ext cx="1963456" cy="212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BFA423-C07B-214A-AF7D-5999E6DF5381}"/>
              </a:ext>
            </a:extLst>
          </p:cNvPr>
          <p:cNvSpPr txBox="1"/>
          <p:nvPr/>
        </p:nvSpPr>
        <p:spPr>
          <a:xfrm>
            <a:off x="6621975" y="5116890"/>
            <a:ext cx="2522025" cy="1569660"/>
          </a:xfrm>
          <a:prstGeom prst="rect">
            <a:avLst/>
          </a:prstGeom>
          <a:noFill/>
        </p:spPr>
        <p:txBody>
          <a:bodyPr wrap="square" rtlCol="0">
            <a:spAutoFit/>
          </a:bodyPr>
          <a:lstStyle/>
          <a:p>
            <a:r>
              <a:rPr lang="en-US" altLang="en-US" sz="2400" dirty="0"/>
              <a:t>All nodes will know the link-state information of all other nodes</a:t>
            </a:r>
          </a:p>
        </p:txBody>
      </p:sp>
    </p:spTree>
    <p:extLst>
      <p:ext uri="{BB962C8B-B14F-4D97-AF65-F5344CB8AC3E}">
        <p14:creationId xmlns:p14="http://schemas.microsoft.com/office/powerpoint/2010/main" val="254660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Routing</a:t>
            </a:r>
            <a:endParaRPr lang="en-AU" altLang="en-US" sz="3600" dirty="0"/>
          </a:p>
        </p:txBody>
      </p:sp>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532" y="1980915"/>
            <a:ext cx="1341067" cy="1448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A48C62-E72C-4743-BD29-B1D969CAAD19}"/>
              </a:ext>
            </a:extLst>
          </p:cNvPr>
          <p:cNvSpPr txBox="1"/>
          <p:nvPr/>
        </p:nvSpPr>
        <p:spPr>
          <a:xfrm>
            <a:off x="406401" y="3000375"/>
            <a:ext cx="7607211" cy="3194721"/>
          </a:xfrm>
          <a:prstGeom prst="rect">
            <a:avLst/>
          </a:prstGeom>
          <a:noFill/>
        </p:spPr>
        <p:txBody>
          <a:bodyPr wrap="none" rtlCol="0">
            <a:spAutoFit/>
          </a:bodyPr>
          <a:lstStyle/>
          <a:p>
            <a:pPr>
              <a:lnSpc>
                <a:spcPct val="85000"/>
              </a:lnSpc>
            </a:pPr>
            <a:r>
              <a:rPr lang="en-US" altLang="en-US" sz="2400" b="1" dirty="0">
                <a:solidFill>
                  <a:schemeClr val="accent1">
                    <a:lumMod val="75000"/>
                  </a:schemeClr>
                </a:solidFill>
              </a:rPr>
              <a:t>Link State Packet (LSP):</a:t>
            </a:r>
          </a:p>
          <a:p>
            <a:pPr marL="914400" lvl="1" indent="-457200">
              <a:lnSpc>
                <a:spcPct val="85000"/>
              </a:lnSpc>
              <a:buAutoNum type="arabicParenBoth"/>
            </a:pPr>
            <a:r>
              <a:rPr lang="en-US" altLang="en-US" sz="2400" dirty="0"/>
              <a:t>The ID of the node that created the LSP</a:t>
            </a:r>
          </a:p>
          <a:p>
            <a:pPr lvl="1">
              <a:lnSpc>
                <a:spcPct val="85000"/>
              </a:lnSpc>
            </a:pPr>
            <a:r>
              <a:rPr lang="en-US" altLang="en-US" sz="2400" dirty="0"/>
              <a:t>(2) Costs of links to each directly connected neighbor</a:t>
            </a:r>
          </a:p>
          <a:p>
            <a:pPr lvl="1">
              <a:lnSpc>
                <a:spcPct val="85000"/>
              </a:lnSpc>
            </a:pPr>
            <a:r>
              <a:rPr lang="en-US" altLang="en-US" sz="2400" dirty="0"/>
              <a:t>(3) A sequence number (SEQNO)</a:t>
            </a:r>
          </a:p>
          <a:p>
            <a:pPr lvl="1">
              <a:lnSpc>
                <a:spcPct val="85000"/>
              </a:lnSpc>
            </a:pPr>
            <a:r>
              <a:rPr lang="en-US" altLang="en-US" sz="2400" dirty="0">
                <a:solidFill>
                  <a:schemeClr val="accent6">
                    <a:lumMod val="75000"/>
                  </a:schemeClr>
                </a:solidFill>
              </a:rPr>
              <a:t>      [To distinguish a newer LSP from the old ones]</a:t>
            </a:r>
          </a:p>
          <a:p>
            <a:pPr lvl="1">
              <a:lnSpc>
                <a:spcPct val="85000"/>
              </a:lnSpc>
            </a:pPr>
            <a:r>
              <a:rPr lang="en-US" altLang="en-US" sz="2400" dirty="0">
                <a:solidFill>
                  <a:schemeClr val="accent6">
                    <a:lumMod val="75000"/>
                  </a:schemeClr>
                </a:solidFill>
              </a:rPr>
              <a:t>      [Smaller number == older LSP]</a:t>
            </a:r>
          </a:p>
          <a:p>
            <a:pPr lvl="1">
              <a:lnSpc>
                <a:spcPct val="85000"/>
              </a:lnSpc>
            </a:pPr>
            <a:r>
              <a:rPr lang="en-US" altLang="en-US" sz="2400" dirty="0"/>
              <a:t>(4) A Time-To-Live (TTL) for this packet</a:t>
            </a:r>
          </a:p>
          <a:p>
            <a:pPr lvl="1">
              <a:lnSpc>
                <a:spcPct val="85000"/>
              </a:lnSpc>
            </a:pPr>
            <a:r>
              <a:rPr lang="en-US" altLang="en-US" sz="2400" dirty="0"/>
              <a:t>      </a:t>
            </a:r>
            <a:r>
              <a:rPr lang="en-US" altLang="en-US" sz="2400" dirty="0">
                <a:solidFill>
                  <a:schemeClr val="accent6">
                    <a:lumMod val="75000"/>
                  </a:schemeClr>
                </a:solidFill>
              </a:rPr>
              <a:t>[To make sure old information is eventually removed</a:t>
            </a:r>
          </a:p>
          <a:p>
            <a:pPr lvl="1">
              <a:lnSpc>
                <a:spcPct val="85000"/>
              </a:lnSpc>
            </a:pPr>
            <a:r>
              <a:rPr lang="en-US" altLang="en-US" sz="2400" dirty="0">
                <a:solidFill>
                  <a:schemeClr val="accent6">
                    <a:lumMod val="75000"/>
                  </a:schemeClr>
                </a:solidFill>
              </a:rPr>
              <a:t>	from the network]</a:t>
            </a:r>
            <a:endParaRPr lang="en-US" altLang="en-US" sz="2400" dirty="0"/>
          </a:p>
          <a:p>
            <a:endParaRPr lang="en-US" dirty="0"/>
          </a:p>
        </p:txBody>
      </p:sp>
      <p:sp>
        <p:nvSpPr>
          <p:cNvPr id="4" name="Content Placeholder 3">
            <a:extLst>
              <a:ext uri="{FF2B5EF4-FFF2-40B4-BE49-F238E27FC236}">
                <a16:creationId xmlns:a16="http://schemas.microsoft.com/office/drawing/2014/main" id="{FFEF6761-4A7D-5F4E-B9DB-15A76BEFB397}"/>
              </a:ext>
            </a:extLst>
          </p:cNvPr>
          <p:cNvSpPr>
            <a:spLocks noGrp="1"/>
          </p:cNvSpPr>
          <p:nvPr>
            <p:ph idx="1"/>
          </p:nvPr>
        </p:nvSpPr>
        <p:spPr/>
        <p:txBody>
          <a:bodyPr/>
          <a:lstStyle/>
          <a:p>
            <a:endParaRPr lang="en-US" dirty="0"/>
          </a:p>
        </p:txBody>
      </p:sp>
      <p:sp>
        <p:nvSpPr>
          <p:cNvPr id="8" name="Rectangle 3">
            <a:extLst>
              <a:ext uri="{FF2B5EF4-FFF2-40B4-BE49-F238E27FC236}">
                <a16:creationId xmlns:a16="http://schemas.microsoft.com/office/drawing/2014/main" id="{88091E60-3FBB-7448-A576-C7BF273369BF}"/>
              </a:ext>
            </a:extLst>
          </p:cNvPr>
          <p:cNvSpPr txBox="1">
            <a:spLocks noChangeArrowheads="1"/>
          </p:cNvSpPr>
          <p:nvPr/>
        </p:nvSpPr>
        <p:spPr>
          <a:xfrm>
            <a:off x="406401" y="1007478"/>
            <a:ext cx="8504236" cy="1367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a:t>Strategy:</a:t>
            </a:r>
          </a:p>
          <a:p>
            <a:pPr>
              <a:lnSpc>
                <a:spcPct val="80000"/>
              </a:lnSpc>
              <a:buFontTx/>
              <a:buNone/>
            </a:pPr>
            <a:r>
              <a:rPr lang="en-US" altLang="en-US">
                <a:solidFill>
                  <a:srgbClr val="C00000"/>
                </a:solidFill>
              </a:rPr>
              <a:t>	Send to all nodes (not just neighbors) information about neighbors (not connection to all nodes).</a:t>
            </a:r>
          </a:p>
          <a:p>
            <a:pPr marL="457200" lvl="1" indent="0">
              <a:buSzPct val="100000"/>
              <a:buFont typeface="Arial" panose="020B0604020202020204" pitchFamily="34" charset="0"/>
              <a:buNone/>
            </a:pPr>
            <a:endParaRPr lang="en-US" altLang="en-US"/>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dirty="0"/>
          </a:p>
        </p:txBody>
      </p:sp>
      <p:sp>
        <p:nvSpPr>
          <p:cNvPr id="2" name="TextBox 1">
            <a:extLst>
              <a:ext uri="{FF2B5EF4-FFF2-40B4-BE49-F238E27FC236}">
                <a16:creationId xmlns:a16="http://schemas.microsoft.com/office/drawing/2014/main" id="{60163059-8302-604F-DD6E-C47EA695B504}"/>
              </a:ext>
            </a:extLst>
          </p:cNvPr>
          <p:cNvSpPr txBox="1"/>
          <p:nvPr/>
        </p:nvSpPr>
        <p:spPr>
          <a:xfrm>
            <a:off x="1287322" y="5992297"/>
            <a:ext cx="5198795" cy="461665"/>
          </a:xfrm>
          <a:prstGeom prst="rect">
            <a:avLst/>
          </a:prstGeom>
          <a:noFill/>
        </p:spPr>
        <p:txBody>
          <a:bodyPr wrap="none" rtlCol="0">
            <a:spAutoFit/>
          </a:bodyPr>
          <a:lstStyle/>
          <a:p>
            <a:r>
              <a:rPr lang="en-US" sz="2400" dirty="0"/>
              <a:t>What is the unit of the “Time-to-Live”?</a:t>
            </a:r>
          </a:p>
        </p:txBody>
      </p:sp>
    </p:spTree>
    <p:extLst>
      <p:ext uri="{BB962C8B-B14F-4D97-AF65-F5344CB8AC3E}">
        <p14:creationId xmlns:p14="http://schemas.microsoft.com/office/powerpoint/2010/main" val="319729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0063B6-3486-9E41-9C47-58EA750969A8}"/>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Link State Routing</a:t>
            </a:r>
            <a:endParaRPr lang="en-AU" altLang="en-US" sz="3600" dirty="0"/>
          </a:p>
        </p:txBody>
      </p:sp>
      <p:sp>
        <p:nvSpPr>
          <p:cNvPr id="3" name="Rectangle 2">
            <a:extLst>
              <a:ext uri="{FF2B5EF4-FFF2-40B4-BE49-F238E27FC236}">
                <a16:creationId xmlns:a16="http://schemas.microsoft.com/office/drawing/2014/main" id="{D3D6A1C6-A84B-6548-AAB0-9283F38D5E89}"/>
              </a:ext>
            </a:extLst>
          </p:cNvPr>
          <p:cNvSpPr txBox="1">
            <a:spLocks noChangeArrowheads="1"/>
          </p:cNvSpPr>
          <p:nvPr/>
        </p:nvSpPr>
        <p:spPr>
          <a:xfrm>
            <a:off x="1516856" y="1524000"/>
            <a:ext cx="6110287"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(1) Reliable flooding</a:t>
            </a:r>
          </a:p>
          <a:p>
            <a:r>
              <a:rPr lang="en-US" altLang="en-US" sz="2800" dirty="0">
                <a:solidFill>
                  <a:schemeClr val="accent6">
                    <a:lumMod val="75000"/>
                  </a:schemeClr>
                </a:solidFill>
                <a:latin typeface="+mn-lt"/>
              </a:rPr>
              <a:t>[Makes sure all nodes in the network get a copy of LSP from all other nodes]</a:t>
            </a:r>
            <a:endParaRPr lang="en-AU" altLang="en-US" sz="2800" dirty="0">
              <a:solidFill>
                <a:schemeClr val="accent6">
                  <a:lumMod val="75000"/>
                </a:schemeClr>
              </a:solidFill>
              <a:latin typeface="+mn-lt"/>
            </a:endParaRPr>
          </a:p>
        </p:txBody>
      </p:sp>
      <p:sp>
        <p:nvSpPr>
          <p:cNvPr id="4" name="Rectangle 2">
            <a:extLst>
              <a:ext uri="{FF2B5EF4-FFF2-40B4-BE49-F238E27FC236}">
                <a16:creationId xmlns:a16="http://schemas.microsoft.com/office/drawing/2014/main" id="{E70B5384-77CE-4246-A28D-03B4AAEB1294}"/>
              </a:ext>
            </a:extLst>
          </p:cNvPr>
          <p:cNvSpPr txBox="1">
            <a:spLocks noChangeArrowheads="1"/>
          </p:cNvSpPr>
          <p:nvPr/>
        </p:nvSpPr>
        <p:spPr>
          <a:xfrm>
            <a:off x="1516856" y="3424238"/>
            <a:ext cx="6884194"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(2) Route calculation</a:t>
            </a:r>
          </a:p>
          <a:p>
            <a:r>
              <a:rPr lang="en-US" altLang="en-US" sz="2800" dirty="0">
                <a:latin typeface="+mn-lt"/>
              </a:rPr>
              <a:t>      (Dijkstra’s shortest path algorithm)</a:t>
            </a:r>
          </a:p>
          <a:p>
            <a:r>
              <a:rPr lang="en-US" altLang="en-US" sz="2800" dirty="0">
                <a:solidFill>
                  <a:schemeClr val="accent6">
                    <a:lumMod val="75000"/>
                  </a:schemeClr>
                </a:solidFill>
                <a:latin typeface="+mn-lt"/>
              </a:rPr>
              <a:t>[Calculates the shortest path from each node to all other nodes and the corresponding next-hop]</a:t>
            </a:r>
            <a:endParaRPr lang="en-AU" altLang="en-US" sz="2800" dirty="0">
              <a:solidFill>
                <a:schemeClr val="accent6">
                  <a:lumMod val="75000"/>
                </a:schemeClr>
              </a:solidFill>
              <a:latin typeface="+mn-lt"/>
            </a:endParaRPr>
          </a:p>
        </p:txBody>
      </p:sp>
    </p:spTree>
    <p:extLst>
      <p:ext uri="{BB962C8B-B14F-4D97-AF65-F5344CB8AC3E}">
        <p14:creationId xmlns:p14="http://schemas.microsoft.com/office/powerpoint/2010/main" val="73301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5F01F78-DB3C-4344-A7C8-88CADD5EACE5}"/>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Link State Routing: </a:t>
            </a:r>
            <a:r>
              <a:rPr lang="en-US" altLang="en-US" sz="3600" b="1" dirty="0">
                <a:solidFill>
                  <a:srgbClr val="C00000"/>
                </a:solidFill>
              </a:rPr>
              <a:t>Reliable flooding</a:t>
            </a:r>
            <a:endParaRPr lang="en-AU" altLang="en-US" sz="3600" b="1" dirty="0">
              <a:solidFill>
                <a:srgbClr val="C00000"/>
              </a:solidFill>
            </a:endParaRPr>
          </a:p>
        </p:txBody>
      </p:sp>
      <p:sp>
        <p:nvSpPr>
          <p:cNvPr id="3" name="Rectangle 3">
            <a:extLst>
              <a:ext uri="{FF2B5EF4-FFF2-40B4-BE49-F238E27FC236}">
                <a16:creationId xmlns:a16="http://schemas.microsoft.com/office/drawing/2014/main" id="{22ED70B4-BC8D-6840-8115-E66C6824E69B}"/>
              </a:ext>
            </a:extLst>
          </p:cNvPr>
          <p:cNvSpPr txBox="1">
            <a:spLocks noChangeArrowheads="1"/>
          </p:cNvSpPr>
          <p:nvPr/>
        </p:nvSpPr>
        <p:spPr>
          <a:xfrm>
            <a:off x="406401" y="1007478"/>
            <a:ext cx="8504236" cy="5120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5000"/>
              </a:lnSpc>
            </a:pPr>
            <a:r>
              <a:rPr lang="en-US" altLang="en-US" sz="2800" dirty="0"/>
              <a:t>Store most recent LSP from each node</a:t>
            </a:r>
          </a:p>
          <a:p>
            <a:pPr lvl="1">
              <a:lnSpc>
                <a:spcPct val="85000"/>
              </a:lnSpc>
            </a:pPr>
            <a:r>
              <a:rPr lang="en-US" altLang="en-US" sz="2800" dirty="0"/>
              <a:t>Forward LSP to all nodes but one that sent it</a:t>
            </a:r>
          </a:p>
          <a:p>
            <a:pPr lvl="1">
              <a:lnSpc>
                <a:spcPct val="85000"/>
              </a:lnSpc>
            </a:pPr>
            <a:r>
              <a:rPr lang="en-US" altLang="en-US" sz="2800" dirty="0"/>
              <a:t>Generate new LSP periodically; increment SEQNO</a:t>
            </a:r>
          </a:p>
          <a:p>
            <a:pPr lvl="1">
              <a:lnSpc>
                <a:spcPct val="85000"/>
              </a:lnSpc>
            </a:pPr>
            <a:r>
              <a:rPr lang="en-US" altLang="en-US" sz="2800" dirty="0"/>
              <a:t>Start SEQNO at 0 when reboot</a:t>
            </a:r>
          </a:p>
          <a:p>
            <a:pPr lvl="1">
              <a:lnSpc>
                <a:spcPct val="85000"/>
              </a:lnSpc>
            </a:pPr>
            <a:r>
              <a:rPr lang="en-US" altLang="en-US" sz="2800" dirty="0"/>
              <a:t>Decrement TTL before flooding it to neighbors.</a:t>
            </a:r>
          </a:p>
          <a:p>
            <a:pPr marL="457200" lvl="1" indent="0">
              <a:lnSpc>
                <a:spcPct val="85000"/>
              </a:lnSpc>
              <a:buNone/>
            </a:pPr>
            <a:r>
              <a:rPr lang="en-US" altLang="en-US" sz="2800" dirty="0"/>
              <a:t>   Also age the stored LSP (decrement TTL)</a:t>
            </a:r>
          </a:p>
          <a:p>
            <a:pPr marL="457200" lvl="1" indent="0">
              <a:lnSpc>
                <a:spcPct val="85000"/>
              </a:lnSpc>
              <a:buNone/>
            </a:pPr>
            <a:r>
              <a:rPr lang="en-US" altLang="en-US" sz="2800" dirty="0"/>
              <a:t>   Discard when TTL=0.</a:t>
            </a:r>
          </a:p>
          <a:p>
            <a:pPr lvl="1">
              <a:buSzPct val="100000"/>
              <a:buFontTx/>
              <a:buChar char="•"/>
            </a:pPr>
            <a:endParaRPr lang="en-US" altLang="en-US"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6289714E-D900-4243-A398-B99B1D062688}"/>
              </a:ext>
            </a:extLst>
          </p:cNvPr>
          <p:cNvSpPr txBox="1">
            <a:spLocks noChangeArrowheads="1"/>
          </p:cNvSpPr>
          <p:nvPr/>
        </p:nvSpPr>
        <p:spPr>
          <a:xfrm>
            <a:off x="959644" y="4752975"/>
            <a:ext cx="6110287"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Goals:</a:t>
            </a:r>
          </a:p>
          <a:p>
            <a:pPr marL="514350" indent="-514350">
              <a:buAutoNum type="arabicParenR"/>
            </a:pPr>
            <a:r>
              <a:rPr lang="en-US" altLang="en-US" sz="2800" dirty="0">
                <a:latin typeface="+mn-lt"/>
              </a:rPr>
              <a:t>Flood in minimum time</a:t>
            </a:r>
          </a:p>
          <a:p>
            <a:pPr marL="514350" indent="-514350">
              <a:buAutoNum type="arabicParenR"/>
            </a:pPr>
            <a:r>
              <a:rPr lang="en-US" altLang="en-US" sz="2800" dirty="0">
                <a:latin typeface="+mn-lt"/>
              </a:rPr>
              <a:t>Minimize total routing traffic</a:t>
            </a:r>
          </a:p>
        </p:txBody>
      </p:sp>
    </p:spTree>
    <p:extLst>
      <p:ext uri="{BB962C8B-B14F-4D97-AF65-F5344CB8AC3E}">
        <p14:creationId xmlns:p14="http://schemas.microsoft.com/office/powerpoint/2010/main" val="174133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8457A88-AC6F-4A4D-8415-A97A198D936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a:t>
            </a:r>
            <a:endParaRPr lang="en-AU" altLang="en-US" sz="3600" dirty="0"/>
          </a:p>
        </p:txBody>
      </p:sp>
      <p:sp>
        <p:nvSpPr>
          <p:cNvPr id="117763" name="Rectangle 3">
            <a:extLst>
              <a:ext uri="{FF2B5EF4-FFF2-40B4-BE49-F238E27FC236}">
                <a16:creationId xmlns:a16="http://schemas.microsoft.com/office/drawing/2014/main" id="{9E9E1660-F554-D745-84A8-934A99CF16E7}"/>
              </a:ext>
            </a:extLst>
          </p:cNvPr>
          <p:cNvSpPr>
            <a:spLocks noGrp="1" noChangeArrowheads="1"/>
          </p:cNvSpPr>
          <p:nvPr>
            <p:ph type="body" idx="1"/>
          </p:nvPr>
        </p:nvSpPr>
        <p:spPr>
          <a:xfrm>
            <a:off x="808831" y="1108869"/>
            <a:ext cx="7886700" cy="4351338"/>
          </a:xfrm>
        </p:spPr>
        <p:txBody>
          <a:bodyPr>
            <a:normAutofit fontScale="77500" lnSpcReduction="20000"/>
          </a:bodyPr>
          <a:lstStyle/>
          <a:p>
            <a:pPr>
              <a:lnSpc>
                <a:spcPct val="80000"/>
              </a:lnSpc>
              <a:buFontTx/>
              <a:buNone/>
            </a:pPr>
            <a:r>
              <a:rPr lang="en-US" altLang="en-US" sz="2400" dirty="0"/>
              <a:t>Reliable Flooding</a:t>
            </a:r>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 typeface="Wingdings" pitchFamily="2" charset="2"/>
              <a:buNone/>
            </a:pPr>
            <a:r>
              <a:rPr lang="en-US" altLang="en-US" sz="2000" dirty="0"/>
              <a:t>Flooding of link-state packets. (a) LSP arrives at node X; (b) X floods LSP to A and C; (c) A and C flood LSP to B (but not X); (d) flooding is complete</a:t>
            </a:r>
          </a:p>
          <a:p>
            <a:pPr>
              <a:lnSpc>
                <a:spcPct val="80000"/>
              </a:lnSpc>
              <a:buFontTx/>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17764" name="Picture 5" descr="f03-32-9780123850591 copy">
            <a:extLst>
              <a:ext uri="{FF2B5EF4-FFF2-40B4-BE49-F238E27FC236}">
                <a16:creationId xmlns:a16="http://schemas.microsoft.com/office/drawing/2014/main" id="{743F701D-51C6-CC47-82A0-BCC57E217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00213"/>
            <a:ext cx="5757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36A89C7-EE3D-0F47-BCAD-990CDA7D0EC8}"/>
              </a:ext>
            </a:extLst>
          </p:cNvPr>
          <p:cNvGrpSpPr/>
          <p:nvPr/>
        </p:nvGrpSpPr>
        <p:grpSpPr>
          <a:xfrm>
            <a:off x="3357563" y="817563"/>
            <a:ext cx="4860192" cy="3640137"/>
            <a:chOff x="2489848" y="3801256"/>
            <a:chExt cx="4860192" cy="3640137"/>
          </a:xfrm>
        </p:grpSpPr>
        <p:sp>
          <p:nvSpPr>
            <p:cNvPr id="6" name="TextBox 5">
              <a:extLst>
                <a:ext uri="{FF2B5EF4-FFF2-40B4-BE49-F238E27FC236}">
                  <a16:creationId xmlns:a16="http://schemas.microsoft.com/office/drawing/2014/main" id="{DD7BF9AA-BF8B-3040-B86B-0BADA8B306F9}"/>
                </a:ext>
              </a:extLst>
            </p:cNvPr>
            <p:cNvSpPr txBox="1"/>
            <p:nvPr/>
          </p:nvSpPr>
          <p:spPr>
            <a:xfrm>
              <a:off x="3473860" y="3801256"/>
              <a:ext cx="3876180" cy="1815882"/>
            </a:xfrm>
            <a:prstGeom prst="rect">
              <a:avLst/>
            </a:prstGeom>
            <a:solidFill>
              <a:srgbClr val="C00000"/>
            </a:solidFill>
          </p:spPr>
          <p:txBody>
            <a:bodyPr wrap="square" rtlCol="0">
              <a:spAutoFit/>
            </a:bodyPr>
            <a:lstStyle/>
            <a:p>
              <a:pPr algn="ctr"/>
              <a:r>
                <a:rPr lang="en-US" sz="2800" dirty="0">
                  <a:solidFill>
                    <a:schemeClr val="bg1"/>
                  </a:solidFill>
                </a:rPr>
                <a:t>Gets two identical copies of LSP.</a:t>
              </a:r>
            </a:p>
            <a:p>
              <a:pPr algn="ctr"/>
              <a:r>
                <a:rPr lang="en-US" sz="2800" dirty="0">
                  <a:solidFill>
                    <a:schemeClr val="bg1"/>
                  </a:solidFill>
                </a:rPr>
                <a:t>Accepts the one arrived first</a:t>
              </a:r>
            </a:p>
          </p:txBody>
        </p:sp>
        <p:sp>
          <p:nvSpPr>
            <p:cNvPr id="7" name="Freeform 6">
              <a:extLst>
                <a:ext uri="{FF2B5EF4-FFF2-40B4-BE49-F238E27FC236}">
                  <a16:creationId xmlns:a16="http://schemas.microsoft.com/office/drawing/2014/main" id="{B140917A-1D00-9B40-8FB9-D39C922E35C4}"/>
                </a:ext>
              </a:extLst>
            </p:cNvPr>
            <p:cNvSpPr/>
            <p:nvPr/>
          </p:nvSpPr>
          <p:spPr>
            <a:xfrm>
              <a:off x="2489848" y="4138863"/>
              <a:ext cx="991289" cy="3302530"/>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345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8457A88-AC6F-4A4D-8415-A97A198D936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a:t>
            </a:r>
            <a:endParaRPr lang="en-AU" altLang="en-US" sz="3600" dirty="0"/>
          </a:p>
        </p:txBody>
      </p:sp>
      <p:sp>
        <p:nvSpPr>
          <p:cNvPr id="117763" name="Rectangle 3">
            <a:extLst>
              <a:ext uri="{FF2B5EF4-FFF2-40B4-BE49-F238E27FC236}">
                <a16:creationId xmlns:a16="http://schemas.microsoft.com/office/drawing/2014/main" id="{9E9E1660-F554-D745-84A8-934A99CF16E7}"/>
              </a:ext>
            </a:extLst>
          </p:cNvPr>
          <p:cNvSpPr>
            <a:spLocks noGrp="1" noChangeArrowheads="1"/>
          </p:cNvSpPr>
          <p:nvPr>
            <p:ph type="body" idx="1"/>
          </p:nvPr>
        </p:nvSpPr>
        <p:spPr>
          <a:xfrm>
            <a:off x="808831" y="1108869"/>
            <a:ext cx="7886700" cy="4351338"/>
          </a:xfrm>
        </p:spPr>
        <p:txBody>
          <a:bodyPr>
            <a:normAutofit fontScale="77500" lnSpcReduction="20000"/>
          </a:bodyPr>
          <a:lstStyle/>
          <a:p>
            <a:pPr>
              <a:lnSpc>
                <a:spcPct val="80000"/>
              </a:lnSpc>
              <a:buFontTx/>
              <a:buNone/>
            </a:pPr>
            <a:r>
              <a:rPr lang="en-US" altLang="en-US" sz="2400" dirty="0"/>
              <a:t>Reliable Flooding</a:t>
            </a:r>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 typeface="Wingdings" pitchFamily="2" charset="2"/>
              <a:buNone/>
            </a:pPr>
            <a:r>
              <a:rPr lang="en-US" altLang="en-US" sz="2000" dirty="0"/>
              <a:t>Flooding of link-state packets. (a) LSP arrives at node X; (b) X floods LSP to A and C; (c) A and C flood LSP to B (but not X); (d) flooding is complete</a:t>
            </a:r>
          </a:p>
          <a:p>
            <a:pPr>
              <a:lnSpc>
                <a:spcPct val="80000"/>
              </a:lnSpc>
              <a:buFontTx/>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17764" name="Picture 5" descr="f03-32-9780123850591 copy">
            <a:extLst>
              <a:ext uri="{FF2B5EF4-FFF2-40B4-BE49-F238E27FC236}">
                <a16:creationId xmlns:a16="http://schemas.microsoft.com/office/drawing/2014/main" id="{743F701D-51C6-CC47-82A0-BCC57E217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00213"/>
            <a:ext cx="5757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16CEEB0-9C85-E55C-7396-C38D162DAD89}"/>
              </a:ext>
            </a:extLst>
          </p:cNvPr>
          <p:cNvSpPr txBox="1"/>
          <p:nvPr/>
        </p:nvSpPr>
        <p:spPr>
          <a:xfrm>
            <a:off x="263236" y="5574497"/>
            <a:ext cx="8880764" cy="954107"/>
          </a:xfrm>
          <a:prstGeom prst="rect">
            <a:avLst/>
          </a:prstGeom>
          <a:noFill/>
        </p:spPr>
        <p:txBody>
          <a:bodyPr wrap="square" rtlCol="0">
            <a:spAutoFit/>
          </a:bodyPr>
          <a:lstStyle/>
          <a:p>
            <a:r>
              <a:rPr lang="en-US" sz="2800" dirty="0">
                <a:solidFill>
                  <a:srgbClr val="FF0000"/>
                </a:solidFill>
              </a:rPr>
              <a:t>If B receives LSP from A first, will B send the second copy received from A to C?</a:t>
            </a:r>
          </a:p>
        </p:txBody>
      </p:sp>
    </p:spTree>
    <p:extLst>
      <p:ext uri="{BB962C8B-B14F-4D97-AF65-F5344CB8AC3E}">
        <p14:creationId xmlns:p14="http://schemas.microsoft.com/office/powerpoint/2010/main" val="3699357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0</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cxnSp>
        <p:nvCxnSpPr>
          <p:cNvPr id="10" name="Straight Arrow Connector 9">
            <a:extLst>
              <a:ext uri="{FF2B5EF4-FFF2-40B4-BE49-F238E27FC236}">
                <a16:creationId xmlns:a16="http://schemas.microsoft.com/office/drawing/2014/main" id="{D96AB0ED-FD2D-DD46-A7D0-365448CC5ECB}"/>
              </a:ext>
            </a:extLst>
          </p:cNvPr>
          <p:cNvCxnSpPr>
            <a:cxnSpLocks/>
          </p:cNvCxnSpPr>
          <p:nvPr/>
        </p:nvCxnSpPr>
        <p:spPr>
          <a:xfrm flipV="1">
            <a:off x="4033158" y="3043575"/>
            <a:ext cx="357414" cy="29005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2A84E3C-C1DD-4343-BA77-E6FC021BA8F4}"/>
              </a:ext>
            </a:extLst>
          </p:cNvPr>
          <p:cNvCxnSpPr>
            <a:cxnSpLocks/>
          </p:cNvCxnSpPr>
          <p:nvPr/>
        </p:nvCxnSpPr>
        <p:spPr>
          <a:xfrm>
            <a:off x="3815131" y="3613949"/>
            <a:ext cx="424250" cy="4149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76DC4A7-C502-504D-90E6-351EC07BA5AA}"/>
              </a:ext>
            </a:extLst>
          </p:cNvPr>
          <p:cNvCxnSpPr>
            <a:cxnSpLocks/>
          </p:cNvCxnSpPr>
          <p:nvPr/>
        </p:nvCxnSpPr>
        <p:spPr>
          <a:xfrm>
            <a:off x="4731186" y="4358474"/>
            <a:ext cx="644425" cy="872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AA7E3C7-25F6-374E-8371-DC1F3CFA1736}"/>
              </a:ext>
            </a:extLst>
          </p:cNvPr>
          <p:cNvCxnSpPr>
            <a:cxnSpLocks/>
          </p:cNvCxnSpPr>
          <p:nvPr/>
        </p:nvCxnSpPr>
        <p:spPr>
          <a:xfrm flipV="1">
            <a:off x="4823730" y="3817606"/>
            <a:ext cx="551881" cy="3377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6B7C74C-8B6D-3C4B-A18D-C98ED6CFB004}"/>
              </a:ext>
            </a:extLst>
          </p:cNvPr>
          <p:cNvCxnSpPr>
            <a:cxnSpLocks/>
          </p:cNvCxnSpPr>
          <p:nvPr/>
        </p:nvCxnSpPr>
        <p:spPr>
          <a:xfrm flipV="1">
            <a:off x="4693120" y="3557343"/>
            <a:ext cx="109016" cy="50377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5139C3C-F9D6-384E-9ABE-FF04E4F5D326}"/>
              </a:ext>
            </a:extLst>
          </p:cNvPr>
          <p:cNvCxnSpPr>
            <a:cxnSpLocks/>
          </p:cNvCxnSpPr>
          <p:nvPr/>
        </p:nvCxnSpPr>
        <p:spPr>
          <a:xfrm flipH="1" flipV="1">
            <a:off x="4199437" y="3908474"/>
            <a:ext cx="370607" cy="1526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6EC0569-61F7-3840-ACBB-9EA6FFBA68FF}"/>
              </a:ext>
            </a:extLst>
          </p:cNvPr>
          <p:cNvCxnSpPr>
            <a:cxnSpLocks/>
            <a:endCxn id="65" idx="1"/>
          </p:cNvCxnSpPr>
          <p:nvPr/>
        </p:nvCxnSpPr>
        <p:spPr>
          <a:xfrm>
            <a:off x="4794627" y="2729462"/>
            <a:ext cx="489912" cy="9092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2F1AC45-8E24-3B4B-8470-9D82697CBF7F}"/>
              </a:ext>
            </a:extLst>
          </p:cNvPr>
          <p:cNvCxnSpPr>
            <a:cxnSpLocks/>
          </p:cNvCxnSpPr>
          <p:nvPr/>
        </p:nvCxnSpPr>
        <p:spPr>
          <a:xfrm flipH="1">
            <a:off x="4607439" y="2809998"/>
            <a:ext cx="30641" cy="49466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D52AD85-5D67-1D41-A794-154DD7F06D85}"/>
              </a:ext>
            </a:extLst>
          </p:cNvPr>
          <p:cNvCxnSpPr>
            <a:cxnSpLocks/>
          </p:cNvCxnSpPr>
          <p:nvPr/>
        </p:nvCxnSpPr>
        <p:spPr>
          <a:xfrm flipH="1">
            <a:off x="4172357" y="2626775"/>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D734EBD-72A6-264F-AC85-B96EFD742362}"/>
              </a:ext>
            </a:extLst>
          </p:cNvPr>
          <p:cNvCxnSpPr>
            <a:cxnSpLocks/>
          </p:cNvCxnSpPr>
          <p:nvPr/>
        </p:nvCxnSpPr>
        <p:spPr>
          <a:xfrm flipH="1">
            <a:off x="5843794" y="2780904"/>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109528D-4D6B-B547-866B-233757FD6369}"/>
              </a:ext>
            </a:extLst>
          </p:cNvPr>
          <p:cNvCxnSpPr>
            <a:cxnSpLocks/>
          </p:cNvCxnSpPr>
          <p:nvPr/>
        </p:nvCxnSpPr>
        <p:spPr>
          <a:xfrm flipH="1">
            <a:off x="5763623" y="2584125"/>
            <a:ext cx="524663" cy="99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C4B0F96-D9BC-4548-B320-F2CDCE2A6751}"/>
              </a:ext>
            </a:extLst>
          </p:cNvPr>
          <p:cNvCxnSpPr>
            <a:cxnSpLocks/>
          </p:cNvCxnSpPr>
          <p:nvPr/>
        </p:nvCxnSpPr>
        <p:spPr>
          <a:xfrm flipH="1">
            <a:off x="6509948" y="2809998"/>
            <a:ext cx="23240" cy="395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F096CED-46D6-C742-BDCC-91D8C644053C}"/>
              </a:ext>
            </a:extLst>
          </p:cNvPr>
          <p:cNvCxnSpPr>
            <a:cxnSpLocks/>
          </p:cNvCxnSpPr>
          <p:nvPr/>
        </p:nvCxnSpPr>
        <p:spPr>
          <a:xfrm flipH="1">
            <a:off x="5913401" y="4358474"/>
            <a:ext cx="515760" cy="4364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1A7ED3D-E6EA-7C43-A00B-3D99B6574C0B}"/>
              </a:ext>
            </a:extLst>
          </p:cNvPr>
          <p:cNvCxnSpPr>
            <a:cxnSpLocks/>
          </p:cNvCxnSpPr>
          <p:nvPr/>
        </p:nvCxnSpPr>
        <p:spPr>
          <a:xfrm flipV="1">
            <a:off x="6533188" y="3731235"/>
            <a:ext cx="3268" cy="54803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CD1FC38-CFCE-DF49-962B-3DD9FC84F174}"/>
              </a:ext>
            </a:extLst>
          </p:cNvPr>
          <p:cNvSpPr txBox="1"/>
          <p:nvPr/>
        </p:nvSpPr>
        <p:spPr>
          <a:xfrm>
            <a:off x="2044859" y="1110101"/>
            <a:ext cx="5651729" cy="954107"/>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Let your neighbors know what you know!!</a:t>
            </a:r>
          </a:p>
        </p:txBody>
      </p:sp>
    </p:spTree>
    <p:extLst>
      <p:ext uri="{BB962C8B-B14F-4D97-AF65-F5344CB8AC3E}">
        <p14:creationId xmlns:p14="http://schemas.microsoft.com/office/powerpoint/2010/main" val="10403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AFE06CA-E744-5927-259C-13BCF41500DD}"/>
              </a:ext>
            </a:extLst>
          </p:cNvPr>
          <p:cNvPicPr>
            <a:picLocks noChangeAspect="1"/>
          </p:cNvPicPr>
          <p:nvPr/>
        </p:nvPicPr>
        <p:blipFill>
          <a:blip r:embed="rId2"/>
          <a:stretch>
            <a:fillRect/>
          </a:stretch>
        </p:blipFill>
        <p:spPr>
          <a:xfrm>
            <a:off x="674675" y="813017"/>
            <a:ext cx="6848343" cy="6025406"/>
          </a:xfrm>
          <a:prstGeom prst="rect">
            <a:avLst/>
          </a:prstGeom>
        </p:spPr>
      </p:pic>
      <p:sp>
        <p:nvSpPr>
          <p:cNvPr id="4" name="Rectangle 2">
            <a:extLst>
              <a:ext uri="{FF2B5EF4-FFF2-40B4-BE49-F238E27FC236}">
                <a16:creationId xmlns:a16="http://schemas.microsoft.com/office/drawing/2014/main" id="{1A03E4E6-4808-C356-27D5-F34C52C47EF2}"/>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LSP processing</a:t>
            </a:r>
            <a:endParaRPr lang="en-AU" altLang="en-US" sz="3600" dirty="0"/>
          </a:p>
        </p:txBody>
      </p:sp>
    </p:spTree>
    <p:extLst>
      <p:ext uri="{BB962C8B-B14F-4D97-AF65-F5344CB8AC3E}">
        <p14:creationId xmlns:p14="http://schemas.microsoft.com/office/powerpoint/2010/main" val="1457221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FC2C12E9-C33D-7047-A053-711FDA43F7FA}"/>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61" name="Oval 60">
            <a:extLst>
              <a:ext uri="{FF2B5EF4-FFF2-40B4-BE49-F238E27FC236}">
                <a16:creationId xmlns:a16="http://schemas.microsoft.com/office/drawing/2014/main" id="{D4BBE3D8-ADC3-6946-952B-85A7C3AB565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62" name="Oval 61">
            <a:extLst>
              <a:ext uri="{FF2B5EF4-FFF2-40B4-BE49-F238E27FC236}">
                <a16:creationId xmlns:a16="http://schemas.microsoft.com/office/drawing/2014/main" id="{2518436E-3ED7-1F41-A770-57A2882B3561}"/>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3" name="Oval 62">
            <a:extLst>
              <a:ext uri="{FF2B5EF4-FFF2-40B4-BE49-F238E27FC236}">
                <a16:creationId xmlns:a16="http://schemas.microsoft.com/office/drawing/2014/main" id="{78B96A0F-904F-954D-8DB8-3EAFE1A49B20}"/>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4" name="Oval 63">
            <a:extLst>
              <a:ext uri="{FF2B5EF4-FFF2-40B4-BE49-F238E27FC236}">
                <a16:creationId xmlns:a16="http://schemas.microsoft.com/office/drawing/2014/main" id="{0B8CF6C7-9BB6-F940-B4DD-55DACAFAED5F}"/>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65" name="Straight Connector 64">
            <a:extLst>
              <a:ext uri="{FF2B5EF4-FFF2-40B4-BE49-F238E27FC236}">
                <a16:creationId xmlns:a16="http://schemas.microsoft.com/office/drawing/2014/main" id="{6ED0F183-4945-2A4F-BC62-69286E5C374E}"/>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27BE314-5BC6-A740-95CE-564D4A825A91}"/>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EE20BB-A958-4F4D-B22F-E041D497D20A}"/>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05C0810-FAD8-1940-BEF5-C573E4535F0D}"/>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78094A-14AA-BF4E-923A-6C9B889AFB95}"/>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5983EC-FF3F-F647-A66E-6AC4FC511C8B}"/>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59A24D2-39FA-6D40-B6DA-F0CE6C1AED45}"/>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91F7838-F6BF-1241-A95D-C17055A4A2BA}"/>
              </a:ext>
            </a:extLst>
          </p:cNvPr>
          <p:cNvSpPr txBox="1"/>
          <p:nvPr/>
        </p:nvSpPr>
        <p:spPr>
          <a:xfrm>
            <a:off x="3118397" y="1454249"/>
            <a:ext cx="414022" cy="461665"/>
          </a:xfrm>
          <a:prstGeom prst="rect">
            <a:avLst/>
          </a:prstGeom>
          <a:noFill/>
        </p:spPr>
        <p:txBody>
          <a:bodyPr wrap="square" rtlCol="0">
            <a:spAutoFit/>
          </a:bodyPr>
          <a:lstStyle/>
          <a:p>
            <a:r>
              <a:rPr lang="en-US" sz="2400" dirty="0">
                <a:solidFill>
                  <a:srgbClr val="FF0000"/>
                </a:solidFill>
              </a:rPr>
              <a:t>7</a:t>
            </a:r>
          </a:p>
        </p:txBody>
      </p:sp>
      <p:sp>
        <p:nvSpPr>
          <p:cNvPr id="73" name="TextBox 72">
            <a:extLst>
              <a:ext uri="{FF2B5EF4-FFF2-40B4-BE49-F238E27FC236}">
                <a16:creationId xmlns:a16="http://schemas.microsoft.com/office/drawing/2014/main" id="{4C250C94-FD3A-894B-B23D-F9B51947A9CE}"/>
              </a:ext>
            </a:extLst>
          </p:cNvPr>
          <p:cNvSpPr txBox="1"/>
          <p:nvPr/>
        </p:nvSpPr>
        <p:spPr>
          <a:xfrm>
            <a:off x="3910925" y="881020"/>
            <a:ext cx="532074" cy="461665"/>
          </a:xfrm>
          <a:prstGeom prst="rect">
            <a:avLst/>
          </a:prstGeom>
          <a:noFill/>
        </p:spPr>
        <p:txBody>
          <a:bodyPr wrap="square" rtlCol="0">
            <a:spAutoFit/>
          </a:bodyPr>
          <a:lstStyle/>
          <a:p>
            <a:r>
              <a:rPr lang="en-US" sz="2400" dirty="0">
                <a:solidFill>
                  <a:srgbClr val="FF0000"/>
                </a:solidFill>
              </a:rPr>
              <a:t>11</a:t>
            </a:r>
          </a:p>
        </p:txBody>
      </p:sp>
      <p:sp>
        <p:nvSpPr>
          <p:cNvPr id="74" name="TextBox 73">
            <a:extLst>
              <a:ext uri="{FF2B5EF4-FFF2-40B4-BE49-F238E27FC236}">
                <a16:creationId xmlns:a16="http://schemas.microsoft.com/office/drawing/2014/main" id="{9EDE2BCE-954A-E648-8CF0-4A3563297202}"/>
              </a:ext>
            </a:extLst>
          </p:cNvPr>
          <p:cNvSpPr txBox="1"/>
          <p:nvPr/>
        </p:nvSpPr>
        <p:spPr>
          <a:xfrm>
            <a:off x="4484050" y="313493"/>
            <a:ext cx="532074" cy="461665"/>
          </a:xfrm>
          <a:prstGeom prst="rect">
            <a:avLst/>
          </a:prstGeom>
          <a:noFill/>
        </p:spPr>
        <p:txBody>
          <a:bodyPr wrap="square" rtlCol="0">
            <a:spAutoFit/>
          </a:bodyPr>
          <a:lstStyle/>
          <a:p>
            <a:r>
              <a:rPr lang="en-US" sz="2400" dirty="0">
                <a:solidFill>
                  <a:srgbClr val="FF0000"/>
                </a:solidFill>
              </a:rPr>
              <a:t>4</a:t>
            </a:r>
          </a:p>
        </p:txBody>
      </p:sp>
      <p:sp>
        <p:nvSpPr>
          <p:cNvPr id="75" name="TextBox 74">
            <a:extLst>
              <a:ext uri="{FF2B5EF4-FFF2-40B4-BE49-F238E27FC236}">
                <a16:creationId xmlns:a16="http://schemas.microsoft.com/office/drawing/2014/main" id="{3009F3DB-83D6-1244-B7E6-0DB4B5370284}"/>
              </a:ext>
            </a:extLst>
          </p:cNvPr>
          <p:cNvSpPr txBox="1"/>
          <p:nvPr/>
        </p:nvSpPr>
        <p:spPr>
          <a:xfrm>
            <a:off x="4733891" y="1013026"/>
            <a:ext cx="532074" cy="461665"/>
          </a:xfrm>
          <a:prstGeom prst="rect">
            <a:avLst/>
          </a:prstGeom>
          <a:noFill/>
        </p:spPr>
        <p:txBody>
          <a:bodyPr wrap="square" rtlCol="0">
            <a:spAutoFit/>
          </a:bodyPr>
          <a:lstStyle/>
          <a:p>
            <a:r>
              <a:rPr lang="en-US" sz="2400" dirty="0">
                <a:solidFill>
                  <a:srgbClr val="FF0000"/>
                </a:solidFill>
              </a:rPr>
              <a:t>15</a:t>
            </a:r>
          </a:p>
        </p:txBody>
      </p:sp>
      <p:sp>
        <p:nvSpPr>
          <p:cNvPr id="76" name="TextBox 75">
            <a:extLst>
              <a:ext uri="{FF2B5EF4-FFF2-40B4-BE49-F238E27FC236}">
                <a16:creationId xmlns:a16="http://schemas.microsoft.com/office/drawing/2014/main" id="{1635D32F-21D7-464A-B3A6-22692855DAFE}"/>
              </a:ext>
            </a:extLst>
          </p:cNvPr>
          <p:cNvSpPr txBox="1"/>
          <p:nvPr/>
        </p:nvSpPr>
        <p:spPr>
          <a:xfrm>
            <a:off x="4733891" y="1541543"/>
            <a:ext cx="532074" cy="461665"/>
          </a:xfrm>
          <a:prstGeom prst="rect">
            <a:avLst/>
          </a:prstGeom>
          <a:noFill/>
        </p:spPr>
        <p:txBody>
          <a:bodyPr wrap="square" rtlCol="0">
            <a:spAutoFit/>
          </a:bodyPr>
          <a:lstStyle/>
          <a:p>
            <a:r>
              <a:rPr lang="en-US" sz="2400" dirty="0">
                <a:solidFill>
                  <a:srgbClr val="FF0000"/>
                </a:solidFill>
              </a:rPr>
              <a:t>5</a:t>
            </a:r>
          </a:p>
        </p:txBody>
      </p:sp>
      <p:sp>
        <p:nvSpPr>
          <p:cNvPr id="77" name="TextBox 76">
            <a:extLst>
              <a:ext uri="{FF2B5EF4-FFF2-40B4-BE49-F238E27FC236}">
                <a16:creationId xmlns:a16="http://schemas.microsoft.com/office/drawing/2014/main" id="{5F4E0ECD-FF0E-AE49-A5CA-7BE25043382A}"/>
              </a:ext>
            </a:extLst>
          </p:cNvPr>
          <p:cNvSpPr txBox="1"/>
          <p:nvPr/>
        </p:nvSpPr>
        <p:spPr>
          <a:xfrm>
            <a:off x="5628672" y="926437"/>
            <a:ext cx="532074" cy="461665"/>
          </a:xfrm>
          <a:prstGeom prst="rect">
            <a:avLst/>
          </a:prstGeom>
          <a:noFill/>
        </p:spPr>
        <p:txBody>
          <a:bodyPr wrap="square" rtlCol="0">
            <a:spAutoFit/>
          </a:bodyPr>
          <a:lstStyle/>
          <a:p>
            <a:r>
              <a:rPr lang="en-US" sz="2400" dirty="0">
                <a:solidFill>
                  <a:srgbClr val="FF0000"/>
                </a:solidFill>
              </a:rPr>
              <a:t>13</a:t>
            </a:r>
          </a:p>
        </p:txBody>
      </p:sp>
      <p:sp>
        <p:nvSpPr>
          <p:cNvPr id="78" name="TextBox 77">
            <a:extLst>
              <a:ext uri="{FF2B5EF4-FFF2-40B4-BE49-F238E27FC236}">
                <a16:creationId xmlns:a16="http://schemas.microsoft.com/office/drawing/2014/main" id="{6E1849B3-49D7-FE47-988D-AD047AC86265}"/>
              </a:ext>
            </a:extLst>
          </p:cNvPr>
          <p:cNvSpPr txBox="1"/>
          <p:nvPr/>
        </p:nvSpPr>
        <p:spPr>
          <a:xfrm>
            <a:off x="3016360" y="309059"/>
            <a:ext cx="532074" cy="461665"/>
          </a:xfrm>
          <a:prstGeom prst="rect">
            <a:avLst/>
          </a:prstGeom>
          <a:noFill/>
        </p:spPr>
        <p:txBody>
          <a:bodyPr wrap="square" rtlCol="0">
            <a:spAutoFit/>
          </a:bodyPr>
          <a:lstStyle/>
          <a:p>
            <a:r>
              <a:rPr lang="en-US" sz="2400" dirty="0">
                <a:solidFill>
                  <a:srgbClr val="FF0000"/>
                </a:solidFill>
              </a:rPr>
              <a:t>19</a:t>
            </a:r>
          </a:p>
        </p:txBody>
      </p:sp>
      <p:grpSp>
        <p:nvGrpSpPr>
          <p:cNvPr id="2" name="Group 1">
            <a:extLst>
              <a:ext uri="{FF2B5EF4-FFF2-40B4-BE49-F238E27FC236}">
                <a16:creationId xmlns:a16="http://schemas.microsoft.com/office/drawing/2014/main" id="{4AE222D6-2BA7-994C-B5A5-563D884DFB44}"/>
              </a:ext>
            </a:extLst>
          </p:cNvPr>
          <p:cNvGrpSpPr/>
          <p:nvPr/>
        </p:nvGrpSpPr>
        <p:grpSpPr>
          <a:xfrm>
            <a:off x="69632" y="2403162"/>
            <a:ext cx="9042006" cy="4453830"/>
            <a:chOff x="69632" y="2403162"/>
            <a:chExt cx="9042006" cy="4453830"/>
          </a:xfrm>
        </p:grpSpPr>
        <p:grpSp>
          <p:nvGrpSpPr>
            <p:cNvPr id="80" name="Group 79">
              <a:extLst>
                <a:ext uri="{FF2B5EF4-FFF2-40B4-BE49-F238E27FC236}">
                  <a16:creationId xmlns:a16="http://schemas.microsoft.com/office/drawing/2014/main" id="{362E1BD9-19DA-AC48-BD3E-CBCC8A289BDC}"/>
                </a:ext>
              </a:extLst>
            </p:cNvPr>
            <p:cNvGrpSpPr/>
            <p:nvPr/>
          </p:nvGrpSpPr>
          <p:grpSpPr>
            <a:xfrm>
              <a:off x="3121105" y="3269716"/>
              <a:ext cx="1840282" cy="1666223"/>
              <a:chOff x="1972776" y="1393814"/>
              <a:chExt cx="1840282" cy="1666223"/>
            </a:xfrm>
          </p:grpSpPr>
          <p:sp>
            <p:nvSpPr>
              <p:cNvPr id="5" name="Oval 4">
                <a:extLst>
                  <a:ext uri="{FF2B5EF4-FFF2-40B4-BE49-F238E27FC236}">
                    <a16:creationId xmlns:a16="http://schemas.microsoft.com/office/drawing/2014/main" id="{E945AEE2-A438-3E40-B765-54F026E5FA37}"/>
                  </a:ext>
                </a:extLst>
              </p:cNvPr>
              <p:cNvSpPr/>
              <p:nvPr/>
            </p:nvSpPr>
            <p:spPr>
              <a:xfrm>
                <a:off x="1972776" y="24183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9" name="Straight Connector 8">
                <a:extLst>
                  <a:ext uri="{FF2B5EF4-FFF2-40B4-BE49-F238E27FC236}">
                    <a16:creationId xmlns:a16="http://schemas.microsoft.com/office/drawing/2014/main" id="{5D84B1AB-EED4-0A40-BB71-F5538667BC80}"/>
                  </a:ext>
                </a:extLst>
              </p:cNvPr>
              <p:cNvCxnSpPr>
                <a:cxnSpLocks/>
                <a:endCxn id="5" idx="6"/>
              </p:cNvCxnSpPr>
              <p:nvPr/>
            </p:nvCxnSpPr>
            <p:spPr>
              <a:xfrm flipH="1">
                <a:off x="2614461" y="27391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FA852C-BAD3-1B44-B1DE-D53EB5104DDF}"/>
                  </a:ext>
                </a:extLst>
              </p:cNvPr>
              <p:cNvCxnSpPr>
                <a:cxnSpLocks/>
                <a:stCxn id="5" idx="0"/>
              </p:cNvCxnSpPr>
              <p:nvPr/>
            </p:nvCxnSpPr>
            <p:spPr>
              <a:xfrm flipV="1">
                <a:off x="2293619" y="1487786"/>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2FC77B-CC10-3D41-A35D-E3D8BA405D40}"/>
                  </a:ext>
                </a:extLst>
              </p:cNvPr>
              <p:cNvCxnSpPr>
                <a:cxnSpLocks/>
                <a:stCxn id="5" idx="7"/>
              </p:cNvCxnSpPr>
              <p:nvPr/>
            </p:nvCxnSpPr>
            <p:spPr>
              <a:xfrm flipV="1">
                <a:off x="2520488" y="1393814"/>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6BCEDF-30E4-0047-8715-058857B8F103}"/>
                  </a:ext>
                </a:extLst>
              </p:cNvPr>
              <p:cNvSpPr txBox="1"/>
              <p:nvPr/>
            </p:nvSpPr>
            <p:spPr>
              <a:xfrm>
                <a:off x="2322179" y="1697251"/>
                <a:ext cx="532074" cy="461665"/>
              </a:xfrm>
              <a:prstGeom prst="rect">
                <a:avLst/>
              </a:prstGeom>
              <a:noFill/>
            </p:spPr>
            <p:txBody>
              <a:bodyPr wrap="square" rtlCol="0">
                <a:spAutoFit/>
              </a:bodyPr>
              <a:lstStyle/>
              <a:p>
                <a:r>
                  <a:rPr lang="en-US" sz="2400" dirty="0">
                    <a:solidFill>
                      <a:srgbClr val="FF0000"/>
                    </a:solidFill>
                  </a:rPr>
                  <a:t>11</a:t>
                </a:r>
              </a:p>
            </p:txBody>
          </p:sp>
          <p:sp>
            <p:nvSpPr>
              <p:cNvPr id="17" name="TextBox 16">
                <a:extLst>
                  <a:ext uri="{FF2B5EF4-FFF2-40B4-BE49-F238E27FC236}">
                    <a16:creationId xmlns:a16="http://schemas.microsoft.com/office/drawing/2014/main" id="{F6469D79-FC6F-3F4B-BC59-66E450AFAD09}"/>
                  </a:ext>
                </a:extLst>
              </p:cNvPr>
              <p:cNvSpPr txBox="1"/>
              <p:nvPr/>
            </p:nvSpPr>
            <p:spPr>
              <a:xfrm>
                <a:off x="3145145" y="1829257"/>
                <a:ext cx="532074" cy="461665"/>
              </a:xfrm>
              <a:prstGeom prst="rect">
                <a:avLst/>
              </a:prstGeom>
              <a:noFill/>
            </p:spPr>
            <p:txBody>
              <a:bodyPr wrap="square" rtlCol="0">
                <a:spAutoFit/>
              </a:bodyPr>
              <a:lstStyle/>
              <a:p>
                <a:r>
                  <a:rPr lang="en-US" sz="2400" dirty="0">
                    <a:solidFill>
                      <a:srgbClr val="FF0000"/>
                    </a:solidFill>
                  </a:rPr>
                  <a:t>15</a:t>
                </a:r>
              </a:p>
            </p:txBody>
          </p:sp>
          <p:sp>
            <p:nvSpPr>
              <p:cNvPr id="18" name="TextBox 17">
                <a:extLst>
                  <a:ext uri="{FF2B5EF4-FFF2-40B4-BE49-F238E27FC236}">
                    <a16:creationId xmlns:a16="http://schemas.microsoft.com/office/drawing/2014/main" id="{3E02DCD8-8468-1644-A892-053C394A1469}"/>
                  </a:ext>
                </a:extLst>
              </p:cNvPr>
              <p:cNvSpPr txBox="1"/>
              <p:nvPr/>
            </p:nvSpPr>
            <p:spPr>
              <a:xfrm>
                <a:off x="3145145" y="2357774"/>
                <a:ext cx="532074" cy="461665"/>
              </a:xfrm>
              <a:prstGeom prst="rect">
                <a:avLst/>
              </a:prstGeom>
              <a:noFill/>
            </p:spPr>
            <p:txBody>
              <a:bodyPr wrap="square" rtlCol="0">
                <a:spAutoFit/>
              </a:bodyPr>
              <a:lstStyle/>
              <a:p>
                <a:r>
                  <a:rPr lang="en-US" sz="2400" dirty="0">
                    <a:solidFill>
                      <a:srgbClr val="FF0000"/>
                    </a:solidFill>
                  </a:rPr>
                  <a:t>5</a:t>
                </a:r>
              </a:p>
            </p:txBody>
          </p:sp>
        </p:grpSp>
        <p:grpSp>
          <p:nvGrpSpPr>
            <p:cNvPr id="31" name="Group 30">
              <a:extLst>
                <a:ext uri="{FF2B5EF4-FFF2-40B4-BE49-F238E27FC236}">
                  <a16:creationId xmlns:a16="http://schemas.microsoft.com/office/drawing/2014/main" id="{A120ABDE-A768-F641-829A-E93C08518E9F}"/>
                </a:ext>
              </a:extLst>
            </p:cNvPr>
            <p:cNvGrpSpPr/>
            <p:nvPr/>
          </p:nvGrpSpPr>
          <p:grpSpPr>
            <a:xfrm>
              <a:off x="69632" y="3121211"/>
              <a:ext cx="961695" cy="1606855"/>
              <a:chOff x="1257454" y="1277690"/>
              <a:chExt cx="961695" cy="1606855"/>
            </a:xfrm>
          </p:grpSpPr>
          <p:sp>
            <p:nvSpPr>
              <p:cNvPr id="26" name="Oval 25">
                <a:extLst>
                  <a:ext uri="{FF2B5EF4-FFF2-40B4-BE49-F238E27FC236}">
                    <a16:creationId xmlns:a16="http://schemas.microsoft.com/office/drawing/2014/main" id="{FFEB30C0-F86F-3C42-BEF7-0F98B83A6BA2}"/>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27" name="Straight Connector 26">
                <a:extLst>
                  <a:ext uri="{FF2B5EF4-FFF2-40B4-BE49-F238E27FC236}">
                    <a16:creationId xmlns:a16="http://schemas.microsoft.com/office/drawing/2014/main" id="{1458F14F-8905-C44C-8D1B-B4B63BA8589F}"/>
                  </a:ext>
                </a:extLst>
              </p:cNvPr>
              <p:cNvCxnSpPr>
                <a:cxnSpLocks/>
                <a:endCxn id="2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9CF66-7046-9644-8AEB-30DDFCB6C680}"/>
                  </a:ext>
                </a:extLst>
              </p:cNvPr>
              <p:cNvCxnSpPr>
                <a:cxnSpLocks/>
                <a:stCxn id="26"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A7C4B8-B9CC-2F41-A9AE-4575DD7B52A4}"/>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30" name="TextBox 29">
                <a:extLst>
                  <a:ext uri="{FF2B5EF4-FFF2-40B4-BE49-F238E27FC236}">
                    <a16:creationId xmlns:a16="http://schemas.microsoft.com/office/drawing/2014/main" id="{060B4266-9722-F545-A689-05B7DA4B8E58}"/>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37" name="Group 36">
              <a:extLst>
                <a:ext uri="{FF2B5EF4-FFF2-40B4-BE49-F238E27FC236}">
                  <a16:creationId xmlns:a16="http://schemas.microsoft.com/office/drawing/2014/main" id="{7D614CD9-ECCA-1B4E-8C3B-F370F84CC6B6}"/>
                </a:ext>
              </a:extLst>
            </p:cNvPr>
            <p:cNvGrpSpPr/>
            <p:nvPr/>
          </p:nvGrpSpPr>
          <p:grpSpPr>
            <a:xfrm>
              <a:off x="305629" y="5491253"/>
              <a:ext cx="2291471" cy="880098"/>
              <a:chOff x="1580014" y="998501"/>
              <a:chExt cx="2291471" cy="880098"/>
            </a:xfrm>
          </p:grpSpPr>
          <p:sp>
            <p:nvSpPr>
              <p:cNvPr id="32" name="Oval 31">
                <a:extLst>
                  <a:ext uri="{FF2B5EF4-FFF2-40B4-BE49-F238E27FC236}">
                    <a16:creationId xmlns:a16="http://schemas.microsoft.com/office/drawing/2014/main" id="{AA370B10-B051-494A-8D1F-9A111246C3A4}"/>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33" name="Straight Connector 32">
                <a:extLst>
                  <a:ext uri="{FF2B5EF4-FFF2-40B4-BE49-F238E27FC236}">
                    <a16:creationId xmlns:a16="http://schemas.microsoft.com/office/drawing/2014/main" id="{B24CC6DA-73B7-C942-949D-851070D21408}"/>
                  </a:ext>
                </a:extLst>
              </p:cNvPr>
              <p:cNvCxnSpPr>
                <a:stCxn id="32"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E27B95-BD24-F346-9BEC-9BD58C01BA0C}"/>
                  </a:ext>
                </a:extLst>
              </p:cNvPr>
              <p:cNvCxnSpPr>
                <a:cxnSpLocks/>
                <a:endCxn id="32"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7195EE5-7DEA-F448-801D-2A9A7594C2D2}"/>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36" name="TextBox 35">
                <a:extLst>
                  <a:ext uri="{FF2B5EF4-FFF2-40B4-BE49-F238E27FC236}">
                    <a16:creationId xmlns:a16="http://schemas.microsoft.com/office/drawing/2014/main" id="{7A03D8F8-54C3-2741-873D-7D8AFAB4EB4E}"/>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44" name="Group 43">
              <a:extLst>
                <a:ext uri="{FF2B5EF4-FFF2-40B4-BE49-F238E27FC236}">
                  <a16:creationId xmlns:a16="http://schemas.microsoft.com/office/drawing/2014/main" id="{9A96DB04-32D7-DF4F-B777-DB4D0BE42A51}"/>
                </a:ext>
              </a:extLst>
            </p:cNvPr>
            <p:cNvGrpSpPr/>
            <p:nvPr/>
          </p:nvGrpSpPr>
          <p:grpSpPr>
            <a:xfrm>
              <a:off x="7154099" y="3686122"/>
              <a:ext cx="1957539" cy="1572250"/>
              <a:chOff x="2766861" y="998502"/>
              <a:chExt cx="1957539" cy="1572250"/>
            </a:xfrm>
          </p:grpSpPr>
          <p:sp>
            <p:nvSpPr>
              <p:cNvPr id="38" name="Oval 37">
                <a:extLst>
                  <a:ext uri="{FF2B5EF4-FFF2-40B4-BE49-F238E27FC236}">
                    <a16:creationId xmlns:a16="http://schemas.microsoft.com/office/drawing/2014/main" id="{06DF2034-7EF8-EE46-9836-B938BE3AA7B5}"/>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40" name="Straight Connector 39">
                <a:extLst>
                  <a:ext uri="{FF2B5EF4-FFF2-40B4-BE49-F238E27FC236}">
                    <a16:creationId xmlns:a16="http://schemas.microsoft.com/office/drawing/2014/main" id="{1078397D-DF0C-9347-8E79-8F23238E62E4}"/>
                  </a:ext>
                </a:extLst>
              </p:cNvPr>
              <p:cNvCxnSpPr>
                <a:endCxn id="38"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2BA6B6-4DE3-004B-ADA2-0762EE82D807}"/>
                  </a:ext>
                </a:extLst>
              </p:cNvPr>
              <p:cNvCxnSpPr>
                <a:cxnSpLocks/>
                <a:endCxn id="38"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84DF83-7C07-5C40-855B-4EA4C488D2DB}"/>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3" name="TextBox 42">
                <a:extLst>
                  <a:ext uri="{FF2B5EF4-FFF2-40B4-BE49-F238E27FC236}">
                    <a16:creationId xmlns:a16="http://schemas.microsoft.com/office/drawing/2014/main" id="{F67386B0-666D-9C46-9762-531D413DABA6}"/>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grpSp>
          <p:nvGrpSpPr>
            <p:cNvPr id="59" name="Group 58">
              <a:extLst>
                <a:ext uri="{FF2B5EF4-FFF2-40B4-BE49-F238E27FC236}">
                  <a16:creationId xmlns:a16="http://schemas.microsoft.com/office/drawing/2014/main" id="{344AAA62-97BC-1144-9243-71DFE3CED479}"/>
                </a:ext>
              </a:extLst>
            </p:cNvPr>
            <p:cNvGrpSpPr/>
            <p:nvPr/>
          </p:nvGrpSpPr>
          <p:grpSpPr>
            <a:xfrm>
              <a:off x="4673149" y="5284742"/>
              <a:ext cx="1957541" cy="1572250"/>
              <a:chOff x="2766861" y="1640187"/>
              <a:chExt cx="1957541" cy="1572250"/>
            </a:xfrm>
          </p:grpSpPr>
          <p:sp>
            <p:nvSpPr>
              <p:cNvPr id="54" name="Oval 53">
                <a:extLst>
                  <a:ext uri="{FF2B5EF4-FFF2-40B4-BE49-F238E27FC236}">
                    <a16:creationId xmlns:a16="http://schemas.microsoft.com/office/drawing/2014/main" id="{D633E1FE-37B2-E847-9B9C-73731A550891}"/>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55" name="Straight Connector 54">
                <a:extLst>
                  <a:ext uri="{FF2B5EF4-FFF2-40B4-BE49-F238E27FC236}">
                    <a16:creationId xmlns:a16="http://schemas.microsoft.com/office/drawing/2014/main" id="{9AB543F7-A223-D847-9989-2D6AB08F40AE}"/>
                  </a:ext>
                </a:extLst>
              </p:cNvPr>
              <p:cNvCxnSpPr>
                <a:cxnSpLocks/>
                <a:stCxn id="54"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F10019-F80C-2941-8633-187E1529D344}"/>
                  </a:ext>
                </a:extLst>
              </p:cNvPr>
              <p:cNvCxnSpPr>
                <a:cxnSpLocks/>
                <a:stCxn id="54"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C45C9F8-F32D-F44D-BDE5-29351902432B}"/>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58" name="TextBox 57">
                <a:extLst>
                  <a:ext uri="{FF2B5EF4-FFF2-40B4-BE49-F238E27FC236}">
                    <a16:creationId xmlns:a16="http://schemas.microsoft.com/office/drawing/2014/main" id="{60D6E32D-E8D6-9240-A427-F7A2987E573B}"/>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grpSp>
        <p:sp>
          <p:nvSpPr>
            <p:cNvPr id="81" name="TextBox 80">
              <a:extLst>
                <a:ext uri="{FF2B5EF4-FFF2-40B4-BE49-F238E27FC236}">
                  <a16:creationId xmlns:a16="http://schemas.microsoft.com/office/drawing/2014/main" id="{20CF8CFC-ABD4-7349-AEDE-1F8F4633B4B5}"/>
                </a:ext>
              </a:extLst>
            </p:cNvPr>
            <p:cNvSpPr txBox="1"/>
            <p:nvPr/>
          </p:nvSpPr>
          <p:spPr>
            <a:xfrm>
              <a:off x="105957" y="2403162"/>
              <a:ext cx="8900408" cy="461665"/>
            </a:xfrm>
            <a:prstGeom prst="rect">
              <a:avLst/>
            </a:prstGeom>
            <a:noFill/>
          </p:spPr>
          <p:txBody>
            <a:bodyPr wrap="square" rtlCol="0">
              <a:spAutoFit/>
            </a:bodyPr>
            <a:lstStyle/>
            <a:p>
              <a:r>
                <a:rPr lang="en-US" sz="2400" dirty="0"/>
                <a:t>After flooding every node will have the following information:</a:t>
              </a:r>
            </a:p>
          </p:txBody>
        </p:sp>
        <p:sp>
          <p:nvSpPr>
            <p:cNvPr id="83" name="Oval 82">
              <a:extLst>
                <a:ext uri="{FF2B5EF4-FFF2-40B4-BE49-F238E27FC236}">
                  <a16:creationId xmlns:a16="http://schemas.microsoft.com/office/drawing/2014/main" id="{748A140F-D3ED-D648-934B-31C577FD2C12}"/>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4" name="Oval 83">
              <a:extLst>
                <a:ext uri="{FF2B5EF4-FFF2-40B4-BE49-F238E27FC236}">
                  <a16:creationId xmlns:a16="http://schemas.microsoft.com/office/drawing/2014/main" id="{7741E3C8-05C6-C14C-9852-2CEA516C596F}"/>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85" name="Oval 84">
              <a:extLst>
                <a:ext uri="{FF2B5EF4-FFF2-40B4-BE49-F238E27FC236}">
                  <a16:creationId xmlns:a16="http://schemas.microsoft.com/office/drawing/2014/main" id="{86744C7E-9283-8848-96D3-36A95D6D22B1}"/>
                </a:ext>
              </a:extLst>
            </p:cNvPr>
            <p:cNvSpPr/>
            <p:nvPr/>
          </p:nvSpPr>
          <p:spPr>
            <a:xfrm>
              <a:off x="117820" y="62051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6" name="Oval 85">
              <a:extLst>
                <a:ext uri="{FF2B5EF4-FFF2-40B4-BE49-F238E27FC236}">
                  <a16:creationId xmlns:a16="http://schemas.microsoft.com/office/drawing/2014/main" id="{F90F9642-2EC7-8B41-9D5A-53690AA5427B}"/>
                </a:ext>
              </a:extLst>
            </p:cNvPr>
            <p:cNvSpPr/>
            <p:nvPr/>
          </p:nvSpPr>
          <p:spPr>
            <a:xfrm>
              <a:off x="2190634" y="54615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7" name="Oval 86">
              <a:extLst>
                <a:ext uri="{FF2B5EF4-FFF2-40B4-BE49-F238E27FC236}">
                  <a16:creationId xmlns:a16="http://schemas.microsoft.com/office/drawing/2014/main" id="{7A5019D6-9E3E-8649-AB49-6FA89A5397C2}"/>
                </a:ext>
              </a:extLst>
            </p:cNvPr>
            <p:cNvSpPr/>
            <p:nvPr/>
          </p:nvSpPr>
          <p:spPr>
            <a:xfrm>
              <a:off x="3121105" y="303829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8" name="Oval 87">
              <a:extLst>
                <a:ext uri="{FF2B5EF4-FFF2-40B4-BE49-F238E27FC236}">
                  <a16:creationId xmlns:a16="http://schemas.microsoft.com/office/drawing/2014/main" id="{55C1A434-120D-8548-93C6-C3767D88C0CE}"/>
                </a:ext>
              </a:extLst>
            </p:cNvPr>
            <p:cNvSpPr/>
            <p:nvPr/>
          </p:nvSpPr>
          <p:spPr>
            <a:xfrm>
              <a:off x="4518011" y="30500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9" name="Oval 88">
              <a:extLst>
                <a:ext uri="{FF2B5EF4-FFF2-40B4-BE49-F238E27FC236}">
                  <a16:creationId xmlns:a16="http://schemas.microsoft.com/office/drawing/2014/main" id="{19657AE9-B0E9-5544-A52A-5994A81A5A8B}"/>
                </a:ext>
              </a:extLst>
            </p:cNvPr>
            <p:cNvSpPr/>
            <p:nvPr/>
          </p:nvSpPr>
          <p:spPr>
            <a:xfrm>
              <a:off x="4662923" y="423801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0" name="Oval 89">
              <a:extLst>
                <a:ext uri="{FF2B5EF4-FFF2-40B4-BE49-F238E27FC236}">
                  <a16:creationId xmlns:a16="http://schemas.microsoft.com/office/drawing/2014/main" id="{9E25A9FE-CA04-6C47-84C4-D24C84944EE6}"/>
                </a:ext>
              </a:extLst>
            </p:cNvPr>
            <p:cNvSpPr/>
            <p:nvPr/>
          </p:nvSpPr>
          <p:spPr>
            <a:xfrm>
              <a:off x="6876330" y="3686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1" name="Oval 90">
              <a:extLst>
                <a:ext uri="{FF2B5EF4-FFF2-40B4-BE49-F238E27FC236}">
                  <a16:creationId xmlns:a16="http://schemas.microsoft.com/office/drawing/2014/main" id="{930CECDD-C3C0-D24F-B4B2-CEA507FC65C7}"/>
                </a:ext>
              </a:extLst>
            </p:cNvPr>
            <p:cNvSpPr/>
            <p:nvPr/>
          </p:nvSpPr>
          <p:spPr>
            <a:xfrm>
              <a:off x="8311090" y="50190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2" name="Oval 91">
              <a:extLst>
                <a:ext uri="{FF2B5EF4-FFF2-40B4-BE49-F238E27FC236}">
                  <a16:creationId xmlns:a16="http://schemas.microsoft.com/office/drawing/2014/main" id="{2ECA7CB5-459F-8D41-9D18-BA3CC831BC69}"/>
                </a:ext>
              </a:extLst>
            </p:cNvPr>
            <p:cNvSpPr/>
            <p:nvPr/>
          </p:nvSpPr>
          <p:spPr>
            <a:xfrm>
              <a:off x="5759162" y="519488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93" name="Oval 92">
              <a:extLst>
                <a:ext uri="{FF2B5EF4-FFF2-40B4-BE49-F238E27FC236}">
                  <a16:creationId xmlns:a16="http://schemas.microsoft.com/office/drawing/2014/main" id="{8EAB74F6-5A52-1647-BE3A-8A6590047C9E}"/>
                </a:ext>
              </a:extLst>
            </p:cNvPr>
            <p:cNvSpPr/>
            <p:nvPr/>
          </p:nvSpPr>
          <p:spPr>
            <a:xfrm>
              <a:off x="4470028" y="61547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sp>
        <p:nvSpPr>
          <p:cNvPr id="79" name="TextBox 78">
            <a:extLst>
              <a:ext uri="{FF2B5EF4-FFF2-40B4-BE49-F238E27FC236}">
                <a16:creationId xmlns:a16="http://schemas.microsoft.com/office/drawing/2014/main" id="{FEDD0EAA-DE3A-2248-ABD1-726C211DDBCD}"/>
              </a:ext>
            </a:extLst>
          </p:cNvPr>
          <p:cNvSpPr txBox="1"/>
          <p:nvPr/>
        </p:nvSpPr>
        <p:spPr>
          <a:xfrm>
            <a:off x="33846" y="-1451"/>
            <a:ext cx="8900408" cy="461665"/>
          </a:xfrm>
          <a:prstGeom prst="rect">
            <a:avLst/>
          </a:prstGeom>
          <a:noFill/>
        </p:spPr>
        <p:txBody>
          <a:bodyPr wrap="square" rtlCol="0">
            <a:spAutoFit/>
          </a:bodyPr>
          <a:lstStyle/>
          <a:p>
            <a:r>
              <a:rPr lang="en-US" sz="2400" dirty="0"/>
              <a:t>Consider this network:</a:t>
            </a:r>
          </a:p>
        </p:txBody>
      </p:sp>
      <p:sp>
        <p:nvSpPr>
          <p:cNvPr id="94" name="TextBox 93">
            <a:extLst>
              <a:ext uri="{FF2B5EF4-FFF2-40B4-BE49-F238E27FC236}">
                <a16:creationId xmlns:a16="http://schemas.microsoft.com/office/drawing/2014/main" id="{94303323-8676-044D-9065-DF7FD65F59A9}"/>
              </a:ext>
            </a:extLst>
          </p:cNvPr>
          <p:cNvSpPr txBox="1"/>
          <p:nvPr/>
        </p:nvSpPr>
        <p:spPr>
          <a:xfrm>
            <a:off x="7224" y="2681805"/>
            <a:ext cx="9144000" cy="1536601"/>
          </a:xfrm>
          <a:prstGeom prst="rect">
            <a:avLst/>
          </a:prstGeom>
          <a:solidFill>
            <a:srgbClr val="C00000"/>
          </a:solidFill>
        </p:spPr>
        <p:txBody>
          <a:bodyPr wrap="square" rtlCol="0">
            <a:spAutoFit/>
          </a:bodyPr>
          <a:lstStyle/>
          <a:p>
            <a:pPr algn="ctr"/>
            <a:endParaRPr lang="en-US" sz="2800" dirty="0">
              <a:solidFill>
                <a:schemeClr val="bg1"/>
              </a:solidFill>
            </a:endParaRPr>
          </a:p>
          <a:p>
            <a:pPr algn="ctr"/>
            <a:r>
              <a:rPr lang="en-US" sz="2800" dirty="0">
                <a:solidFill>
                  <a:schemeClr val="bg1"/>
                </a:solidFill>
              </a:rPr>
              <a:t>Each node has complete knowledge of the network topology</a:t>
            </a:r>
          </a:p>
        </p:txBody>
      </p:sp>
      <p:sp>
        <p:nvSpPr>
          <p:cNvPr id="82" name="TextBox 81">
            <a:extLst>
              <a:ext uri="{FF2B5EF4-FFF2-40B4-BE49-F238E27FC236}">
                <a16:creationId xmlns:a16="http://schemas.microsoft.com/office/drawing/2014/main" id="{643DC1C2-8624-514C-9FB8-8A0F35466420}"/>
              </a:ext>
            </a:extLst>
          </p:cNvPr>
          <p:cNvSpPr txBox="1"/>
          <p:nvPr/>
        </p:nvSpPr>
        <p:spPr>
          <a:xfrm>
            <a:off x="7224" y="4640340"/>
            <a:ext cx="9144000" cy="523220"/>
          </a:xfrm>
          <a:prstGeom prst="rect">
            <a:avLst/>
          </a:prstGeom>
          <a:solidFill>
            <a:srgbClr val="C00000"/>
          </a:solidFill>
        </p:spPr>
        <p:txBody>
          <a:bodyPr wrap="square" rtlCol="0">
            <a:spAutoFit/>
          </a:bodyPr>
          <a:lstStyle/>
          <a:p>
            <a:pPr algn="ctr"/>
            <a:r>
              <a:rPr lang="en-US" sz="2800" dirty="0">
                <a:solidFill>
                  <a:schemeClr val="bg1"/>
                </a:solidFill>
              </a:rPr>
              <a:t>Apply shortest path algorithm to find routes</a:t>
            </a:r>
          </a:p>
        </p:txBody>
      </p:sp>
    </p:spTree>
    <p:extLst>
      <p:ext uri="{BB962C8B-B14F-4D97-AF65-F5344CB8AC3E}">
        <p14:creationId xmlns:p14="http://schemas.microsoft.com/office/powerpoint/2010/main" val="28329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8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214A5A8-C734-8946-8624-1C87CE4E0FEA}"/>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8787" name="Rectangle 3">
            <a:extLst>
              <a:ext uri="{FF2B5EF4-FFF2-40B4-BE49-F238E27FC236}">
                <a16:creationId xmlns:a16="http://schemas.microsoft.com/office/drawing/2014/main" id="{41A0FF67-5C65-9F44-AEB0-67640681462F}"/>
              </a:ext>
            </a:extLst>
          </p:cNvPr>
          <p:cNvSpPr>
            <a:spLocks noGrp="1" noChangeArrowheads="1"/>
          </p:cNvSpPr>
          <p:nvPr>
            <p:ph type="body" idx="1"/>
          </p:nvPr>
        </p:nvSpPr>
        <p:spPr>
          <a:xfrm>
            <a:off x="468312" y="817563"/>
            <a:ext cx="8064499" cy="6040437"/>
          </a:xfrm>
        </p:spPr>
        <p:txBody>
          <a:bodyPr/>
          <a:lstStyle/>
          <a:p>
            <a:pPr>
              <a:lnSpc>
                <a:spcPct val="80000"/>
              </a:lnSpc>
            </a:pPr>
            <a:r>
              <a:rPr lang="en-US" altLang="en-US" sz="2400" dirty="0"/>
              <a:t>Dijkstra’s Algorithm - Assume non-negative link weights</a:t>
            </a:r>
          </a:p>
          <a:p>
            <a:pPr lvl="1">
              <a:lnSpc>
                <a:spcPct val="80000"/>
              </a:lnSpc>
            </a:pPr>
            <a:r>
              <a:rPr lang="en-US" altLang="en-US" sz="2000" dirty="0"/>
              <a:t>N: set of nodes in the graph</a:t>
            </a:r>
          </a:p>
          <a:p>
            <a:pPr lvl="1">
              <a:lnSpc>
                <a:spcPct val="80000"/>
              </a:lnSpc>
            </a:pPr>
            <a:r>
              <a:rPr lang="en-US" altLang="en-US" sz="2000" dirty="0"/>
              <a:t>l((</a:t>
            </a:r>
            <a:r>
              <a:rPr lang="en-US" altLang="en-US" sz="2000" dirty="0" err="1"/>
              <a:t>i</a:t>
            </a:r>
            <a:r>
              <a:rPr lang="en-US" altLang="en-US" sz="2000" dirty="0"/>
              <a:t>, j): the non-negative cost associated with the edge between nodes </a:t>
            </a:r>
            <a:r>
              <a:rPr lang="en-US" altLang="en-US" sz="2000" dirty="0" err="1"/>
              <a:t>i</a:t>
            </a:r>
            <a:r>
              <a:rPr lang="en-US" altLang="en-US" sz="2000" dirty="0"/>
              <a:t>, j </a:t>
            </a:r>
            <a:r>
              <a:rPr lang="en-US" altLang="en-US" sz="2000" dirty="0">
                <a:sym typeface="Symbol" pitchFamily="2" charset="2"/>
              </a:rPr>
              <a:t>N and l(</a:t>
            </a:r>
            <a:r>
              <a:rPr lang="en-US" altLang="en-US" sz="2000" dirty="0" err="1">
                <a:sym typeface="Symbol" pitchFamily="2" charset="2"/>
              </a:rPr>
              <a:t>i</a:t>
            </a:r>
            <a:r>
              <a:rPr lang="en-US" altLang="en-US" sz="2000" dirty="0">
                <a:sym typeface="Symbol" pitchFamily="2" charset="2"/>
              </a:rPr>
              <a:t>, j) =  if no edge connects </a:t>
            </a:r>
            <a:r>
              <a:rPr lang="en-US" altLang="en-US" sz="2000" dirty="0" err="1">
                <a:sym typeface="Symbol" pitchFamily="2" charset="2"/>
              </a:rPr>
              <a:t>i</a:t>
            </a:r>
            <a:r>
              <a:rPr lang="en-US" altLang="en-US" sz="2000" dirty="0">
                <a:sym typeface="Symbol" pitchFamily="2" charset="2"/>
              </a:rPr>
              <a:t> and j</a:t>
            </a:r>
          </a:p>
          <a:p>
            <a:pPr lvl="1">
              <a:lnSpc>
                <a:spcPct val="80000"/>
              </a:lnSpc>
            </a:pPr>
            <a:r>
              <a:rPr lang="en-US" altLang="en-US" sz="2000" dirty="0"/>
              <a:t>Let s </a:t>
            </a:r>
            <a:r>
              <a:rPr lang="en-US" altLang="en-US" sz="2000" dirty="0">
                <a:sym typeface="Symbol" pitchFamily="2" charset="2"/>
              </a:rPr>
              <a:t>N be the starting node which executes the algorithm to find shortest paths to all other nodes in N</a:t>
            </a:r>
          </a:p>
          <a:p>
            <a:pPr lvl="1">
              <a:lnSpc>
                <a:spcPct val="80000"/>
              </a:lnSpc>
            </a:pPr>
            <a:r>
              <a:rPr lang="en-US" altLang="en-US" sz="2000" dirty="0"/>
              <a:t>Two variables used by the algorithm</a:t>
            </a:r>
          </a:p>
          <a:p>
            <a:pPr lvl="2">
              <a:lnSpc>
                <a:spcPct val="80000"/>
              </a:lnSpc>
            </a:pPr>
            <a:r>
              <a:rPr lang="en-US" altLang="en-US" sz="1800" dirty="0"/>
              <a:t>M: set of nodes incorporated so far by the algorithm</a:t>
            </a:r>
          </a:p>
          <a:p>
            <a:pPr lvl="2">
              <a:lnSpc>
                <a:spcPct val="80000"/>
              </a:lnSpc>
            </a:pPr>
            <a:r>
              <a:rPr lang="en-US" altLang="en-US" sz="1800" dirty="0"/>
              <a:t>C(n) : the cost of the path from s to each node n</a:t>
            </a:r>
          </a:p>
          <a:p>
            <a:pPr lvl="2">
              <a:lnSpc>
                <a:spcPct val="80000"/>
              </a:lnSpc>
            </a:pPr>
            <a:r>
              <a:rPr lang="en-US" altLang="en-US" sz="1800" dirty="0"/>
              <a:t>The algorithm</a:t>
            </a:r>
          </a:p>
          <a:p>
            <a:pPr lvl="3">
              <a:lnSpc>
                <a:spcPct val="80000"/>
              </a:lnSpc>
              <a:buFontTx/>
              <a:buNone/>
            </a:pPr>
            <a:r>
              <a:rPr lang="en-US" altLang="en-US" sz="1800" dirty="0"/>
              <a:t>	</a:t>
            </a:r>
            <a:r>
              <a:rPr lang="en-US" altLang="en-US" sz="1800" dirty="0">
                <a:latin typeface="Courier New" panose="02070309020205020404" pitchFamily="49" charset="0"/>
              </a:rPr>
              <a:t>M = {s}</a:t>
            </a:r>
          </a:p>
          <a:p>
            <a:pPr lvl="3">
              <a:lnSpc>
                <a:spcPct val="80000"/>
              </a:lnSpc>
              <a:buFontTx/>
              <a:buNone/>
            </a:pPr>
            <a:r>
              <a:rPr lang="en-US" altLang="en-US" sz="1800" dirty="0">
                <a:latin typeface="Courier New" panose="02070309020205020404" pitchFamily="49" charset="0"/>
              </a:rPr>
              <a:t>	For each n in N – {s}</a:t>
            </a:r>
          </a:p>
          <a:p>
            <a:pPr lvl="4">
              <a:lnSpc>
                <a:spcPct val="80000"/>
              </a:lnSpc>
              <a:buFontTx/>
              <a:buNone/>
            </a:pPr>
            <a:r>
              <a:rPr lang="en-US" altLang="en-US" sz="1800" dirty="0">
                <a:latin typeface="Courier New" panose="02070309020205020404" pitchFamily="49" charset="0"/>
              </a:rPr>
              <a:t>	C(n) = l(s, n)</a:t>
            </a:r>
          </a:p>
          <a:p>
            <a:pPr lvl="3">
              <a:lnSpc>
                <a:spcPct val="80000"/>
              </a:lnSpc>
              <a:buFontTx/>
              <a:buNone/>
            </a:pPr>
            <a:r>
              <a:rPr lang="en-US" altLang="en-US" sz="1800" dirty="0">
                <a:latin typeface="Courier New" panose="02070309020205020404" pitchFamily="49" charset="0"/>
              </a:rPr>
              <a:t>	while ( N </a:t>
            </a:r>
            <a:r>
              <a:rPr lang="en-US" altLang="en-US" sz="1800" dirty="0">
                <a:latin typeface="Courier New" panose="02070309020205020404" pitchFamily="49" charset="0"/>
                <a:sym typeface="Symbol" pitchFamily="2" charset="2"/>
              </a:rPr>
              <a:t> M)</a:t>
            </a:r>
          </a:p>
          <a:p>
            <a:pPr lvl="4">
              <a:lnSpc>
                <a:spcPct val="80000"/>
              </a:lnSpc>
              <a:buFontTx/>
              <a:buNone/>
            </a:pPr>
            <a:r>
              <a:rPr lang="en-US" altLang="en-US" sz="1800" dirty="0">
                <a:latin typeface="Courier New" panose="02070309020205020404" pitchFamily="49" charset="0"/>
                <a:sym typeface="Symbol" pitchFamily="2" charset="2"/>
              </a:rPr>
              <a:t>M = M  {w} such that C(w) is the minimum  </a:t>
            </a:r>
          </a:p>
          <a:p>
            <a:pPr lvl="4">
              <a:lnSpc>
                <a:spcPct val="80000"/>
              </a:lnSpc>
              <a:buFontTx/>
              <a:buNone/>
            </a:pPr>
            <a:r>
              <a:rPr lang="en-US" altLang="en-US" sz="1800" dirty="0">
                <a:latin typeface="Courier New" panose="02070309020205020404" pitchFamily="49" charset="0"/>
                <a:sym typeface="Symbol" pitchFamily="2" charset="2"/>
              </a:rPr>
              <a:t>                       for all w in (N-M)</a:t>
            </a:r>
          </a:p>
          <a:p>
            <a:pPr lvl="4">
              <a:lnSpc>
                <a:spcPct val="80000"/>
              </a:lnSpc>
              <a:buFontTx/>
              <a:buNone/>
            </a:pPr>
            <a:r>
              <a:rPr lang="en-US" altLang="en-US" sz="1800" dirty="0">
                <a:latin typeface="Courier New" panose="02070309020205020404" pitchFamily="49" charset="0"/>
                <a:sym typeface="Symbol" pitchFamily="2" charset="2"/>
              </a:rPr>
              <a:t>For each n in (N-M)</a:t>
            </a:r>
          </a:p>
          <a:p>
            <a:pPr lvl="4">
              <a:lnSpc>
                <a:spcPct val="80000"/>
              </a:lnSpc>
              <a:buFontTx/>
              <a:buNone/>
            </a:pPr>
            <a:r>
              <a:rPr lang="en-US" altLang="en-US" sz="1800" dirty="0">
                <a:latin typeface="Courier New" panose="02070309020205020404" pitchFamily="49" charset="0"/>
                <a:sym typeface="Symbol" pitchFamily="2" charset="2"/>
              </a:rPr>
              <a:t>        C(n) = MIN (C(n), C(w) + l(w, n))</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17863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2B2AE7C-20F4-B54B-8929-ABBF5B35C871}"/>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9811" name="Rectangle 3">
            <a:extLst>
              <a:ext uri="{FF2B5EF4-FFF2-40B4-BE49-F238E27FC236}">
                <a16:creationId xmlns:a16="http://schemas.microsoft.com/office/drawing/2014/main" id="{5A44ED9F-1E2C-3444-AC2A-2F3B9DA79B64}"/>
              </a:ext>
            </a:extLst>
          </p:cNvPr>
          <p:cNvSpPr>
            <a:spLocks noGrp="1" noChangeArrowheads="1"/>
          </p:cNvSpPr>
          <p:nvPr>
            <p:ph type="body" idx="1"/>
          </p:nvPr>
        </p:nvSpPr>
        <p:spPr/>
        <p:txBody>
          <a:bodyPr/>
          <a:lstStyle/>
          <a:p>
            <a:r>
              <a:rPr lang="en-US" altLang="en-US" sz="2400"/>
              <a:t>In practice, each switch computes its routing table directly from the LSP’s it has collected using a realization of Dijkstra’s algorithm called the </a:t>
            </a:r>
            <a:r>
              <a:rPr lang="en-US" altLang="en-US" sz="2400" i="1"/>
              <a:t>forward search algorithm</a:t>
            </a:r>
          </a:p>
          <a:p>
            <a:r>
              <a:rPr lang="en-US" altLang="en-US" sz="2400"/>
              <a:t>Specifically each switch maintains two lists, known as </a:t>
            </a:r>
            <a:r>
              <a:rPr lang="en-US" altLang="en-US" sz="2400" b="1"/>
              <a:t>Tentative</a:t>
            </a:r>
            <a:r>
              <a:rPr lang="en-US" altLang="en-US" sz="2400"/>
              <a:t> and </a:t>
            </a:r>
            <a:r>
              <a:rPr lang="en-US" altLang="en-US" sz="2400" b="1"/>
              <a:t>Confirmed</a:t>
            </a:r>
          </a:p>
          <a:p>
            <a:r>
              <a:rPr lang="en-US" altLang="en-US" sz="2400"/>
              <a:t>Each of these lists contains a set of entries of the form (Destination, Cost, NextHop)</a:t>
            </a:r>
          </a:p>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spTree>
    <p:extLst>
      <p:ext uri="{BB962C8B-B14F-4D97-AF65-F5344CB8AC3E}">
        <p14:creationId xmlns:p14="http://schemas.microsoft.com/office/powerpoint/2010/main" val="2748074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FC2C12E9-C33D-7047-A053-711FDA43F7FA}"/>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61" name="Oval 60">
            <a:extLst>
              <a:ext uri="{FF2B5EF4-FFF2-40B4-BE49-F238E27FC236}">
                <a16:creationId xmlns:a16="http://schemas.microsoft.com/office/drawing/2014/main" id="{D4BBE3D8-ADC3-6946-952B-85A7C3AB565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62" name="Oval 61">
            <a:extLst>
              <a:ext uri="{FF2B5EF4-FFF2-40B4-BE49-F238E27FC236}">
                <a16:creationId xmlns:a16="http://schemas.microsoft.com/office/drawing/2014/main" id="{2518436E-3ED7-1F41-A770-57A2882B3561}"/>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3" name="Oval 62">
            <a:extLst>
              <a:ext uri="{FF2B5EF4-FFF2-40B4-BE49-F238E27FC236}">
                <a16:creationId xmlns:a16="http://schemas.microsoft.com/office/drawing/2014/main" id="{78B96A0F-904F-954D-8DB8-3EAFE1A49B20}"/>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4" name="Oval 63">
            <a:extLst>
              <a:ext uri="{FF2B5EF4-FFF2-40B4-BE49-F238E27FC236}">
                <a16:creationId xmlns:a16="http://schemas.microsoft.com/office/drawing/2014/main" id="{0B8CF6C7-9BB6-F940-B4DD-55DACAFAED5F}"/>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65" name="Straight Connector 64">
            <a:extLst>
              <a:ext uri="{FF2B5EF4-FFF2-40B4-BE49-F238E27FC236}">
                <a16:creationId xmlns:a16="http://schemas.microsoft.com/office/drawing/2014/main" id="{6ED0F183-4945-2A4F-BC62-69286E5C374E}"/>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27BE314-5BC6-A740-95CE-564D4A825A91}"/>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EE20BB-A958-4F4D-B22F-E041D497D20A}"/>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05C0810-FAD8-1940-BEF5-C573E4535F0D}"/>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78094A-14AA-BF4E-923A-6C9B889AFB95}"/>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5983EC-FF3F-F647-A66E-6AC4FC511C8B}"/>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59A24D2-39FA-6D40-B6DA-F0CE6C1AED45}"/>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91F7838-F6BF-1241-A95D-C17055A4A2BA}"/>
              </a:ext>
            </a:extLst>
          </p:cNvPr>
          <p:cNvSpPr txBox="1"/>
          <p:nvPr/>
        </p:nvSpPr>
        <p:spPr>
          <a:xfrm>
            <a:off x="3118397" y="1454249"/>
            <a:ext cx="414022" cy="461665"/>
          </a:xfrm>
          <a:prstGeom prst="rect">
            <a:avLst/>
          </a:prstGeom>
          <a:noFill/>
        </p:spPr>
        <p:txBody>
          <a:bodyPr wrap="square" rtlCol="0">
            <a:spAutoFit/>
          </a:bodyPr>
          <a:lstStyle/>
          <a:p>
            <a:r>
              <a:rPr lang="en-US" sz="2400" dirty="0">
                <a:solidFill>
                  <a:srgbClr val="FF0000"/>
                </a:solidFill>
              </a:rPr>
              <a:t>7</a:t>
            </a:r>
          </a:p>
        </p:txBody>
      </p:sp>
      <p:sp>
        <p:nvSpPr>
          <p:cNvPr id="73" name="TextBox 72">
            <a:extLst>
              <a:ext uri="{FF2B5EF4-FFF2-40B4-BE49-F238E27FC236}">
                <a16:creationId xmlns:a16="http://schemas.microsoft.com/office/drawing/2014/main" id="{4C250C94-FD3A-894B-B23D-F9B51947A9CE}"/>
              </a:ext>
            </a:extLst>
          </p:cNvPr>
          <p:cNvSpPr txBox="1"/>
          <p:nvPr/>
        </p:nvSpPr>
        <p:spPr>
          <a:xfrm>
            <a:off x="3910925" y="881020"/>
            <a:ext cx="532074" cy="461665"/>
          </a:xfrm>
          <a:prstGeom prst="rect">
            <a:avLst/>
          </a:prstGeom>
          <a:noFill/>
        </p:spPr>
        <p:txBody>
          <a:bodyPr wrap="square" rtlCol="0">
            <a:spAutoFit/>
          </a:bodyPr>
          <a:lstStyle/>
          <a:p>
            <a:r>
              <a:rPr lang="en-US" sz="2400" dirty="0">
                <a:solidFill>
                  <a:srgbClr val="FF0000"/>
                </a:solidFill>
              </a:rPr>
              <a:t>11</a:t>
            </a:r>
          </a:p>
        </p:txBody>
      </p:sp>
      <p:sp>
        <p:nvSpPr>
          <p:cNvPr id="74" name="TextBox 73">
            <a:extLst>
              <a:ext uri="{FF2B5EF4-FFF2-40B4-BE49-F238E27FC236}">
                <a16:creationId xmlns:a16="http://schemas.microsoft.com/office/drawing/2014/main" id="{9EDE2BCE-954A-E648-8CF0-4A3563297202}"/>
              </a:ext>
            </a:extLst>
          </p:cNvPr>
          <p:cNvSpPr txBox="1"/>
          <p:nvPr/>
        </p:nvSpPr>
        <p:spPr>
          <a:xfrm>
            <a:off x="4484050" y="313493"/>
            <a:ext cx="532074" cy="461665"/>
          </a:xfrm>
          <a:prstGeom prst="rect">
            <a:avLst/>
          </a:prstGeom>
          <a:noFill/>
        </p:spPr>
        <p:txBody>
          <a:bodyPr wrap="square" rtlCol="0">
            <a:spAutoFit/>
          </a:bodyPr>
          <a:lstStyle/>
          <a:p>
            <a:r>
              <a:rPr lang="en-US" sz="2400" dirty="0">
                <a:solidFill>
                  <a:srgbClr val="FF0000"/>
                </a:solidFill>
              </a:rPr>
              <a:t>4</a:t>
            </a:r>
          </a:p>
        </p:txBody>
      </p:sp>
      <p:sp>
        <p:nvSpPr>
          <p:cNvPr id="75" name="TextBox 74">
            <a:extLst>
              <a:ext uri="{FF2B5EF4-FFF2-40B4-BE49-F238E27FC236}">
                <a16:creationId xmlns:a16="http://schemas.microsoft.com/office/drawing/2014/main" id="{3009F3DB-83D6-1244-B7E6-0DB4B5370284}"/>
              </a:ext>
            </a:extLst>
          </p:cNvPr>
          <p:cNvSpPr txBox="1"/>
          <p:nvPr/>
        </p:nvSpPr>
        <p:spPr>
          <a:xfrm>
            <a:off x="4733891" y="1013026"/>
            <a:ext cx="532074" cy="461665"/>
          </a:xfrm>
          <a:prstGeom prst="rect">
            <a:avLst/>
          </a:prstGeom>
          <a:noFill/>
        </p:spPr>
        <p:txBody>
          <a:bodyPr wrap="square" rtlCol="0">
            <a:spAutoFit/>
          </a:bodyPr>
          <a:lstStyle/>
          <a:p>
            <a:r>
              <a:rPr lang="en-US" sz="2400" dirty="0">
                <a:solidFill>
                  <a:srgbClr val="FF0000"/>
                </a:solidFill>
              </a:rPr>
              <a:t>15</a:t>
            </a:r>
          </a:p>
        </p:txBody>
      </p:sp>
      <p:sp>
        <p:nvSpPr>
          <p:cNvPr id="76" name="TextBox 75">
            <a:extLst>
              <a:ext uri="{FF2B5EF4-FFF2-40B4-BE49-F238E27FC236}">
                <a16:creationId xmlns:a16="http://schemas.microsoft.com/office/drawing/2014/main" id="{1635D32F-21D7-464A-B3A6-22692855DAFE}"/>
              </a:ext>
            </a:extLst>
          </p:cNvPr>
          <p:cNvSpPr txBox="1"/>
          <p:nvPr/>
        </p:nvSpPr>
        <p:spPr>
          <a:xfrm>
            <a:off x="4733891" y="1541543"/>
            <a:ext cx="532074" cy="461665"/>
          </a:xfrm>
          <a:prstGeom prst="rect">
            <a:avLst/>
          </a:prstGeom>
          <a:noFill/>
        </p:spPr>
        <p:txBody>
          <a:bodyPr wrap="square" rtlCol="0">
            <a:spAutoFit/>
          </a:bodyPr>
          <a:lstStyle/>
          <a:p>
            <a:r>
              <a:rPr lang="en-US" sz="2400" dirty="0">
                <a:solidFill>
                  <a:srgbClr val="FF0000"/>
                </a:solidFill>
              </a:rPr>
              <a:t>5</a:t>
            </a:r>
          </a:p>
        </p:txBody>
      </p:sp>
      <p:sp>
        <p:nvSpPr>
          <p:cNvPr id="77" name="TextBox 76">
            <a:extLst>
              <a:ext uri="{FF2B5EF4-FFF2-40B4-BE49-F238E27FC236}">
                <a16:creationId xmlns:a16="http://schemas.microsoft.com/office/drawing/2014/main" id="{5F4E0ECD-FF0E-AE49-A5CA-7BE25043382A}"/>
              </a:ext>
            </a:extLst>
          </p:cNvPr>
          <p:cNvSpPr txBox="1"/>
          <p:nvPr/>
        </p:nvSpPr>
        <p:spPr>
          <a:xfrm>
            <a:off x="5628672" y="926437"/>
            <a:ext cx="532074" cy="461665"/>
          </a:xfrm>
          <a:prstGeom prst="rect">
            <a:avLst/>
          </a:prstGeom>
          <a:noFill/>
        </p:spPr>
        <p:txBody>
          <a:bodyPr wrap="square" rtlCol="0">
            <a:spAutoFit/>
          </a:bodyPr>
          <a:lstStyle/>
          <a:p>
            <a:r>
              <a:rPr lang="en-US" sz="2400" dirty="0">
                <a:solidFill>
                  <a:srgbClr val="FF0000"/>
                </a:solidFill>
              </a:rPr>
              <a:t>13</a:t>
            </a:r>
          </a:p>
        </p:txBody>
      </p:sp>
      <p:sp>
        <p:nvSpPr>
          <p:cNvPr id="78" name="TextBox 77">
            <a:extLst>
              <a:ext uri="{FF2B5EF4-FFF2-40B4-BE49-F238E27FC236}">
                <a16:creationId xmlns:a16="http://schemas.microsoft.com/office/drawing/2014/main" id="{6E1849B3-49D7-FE47-988D-AD047AC86265}"/>
              </a:ext>
            </a:extLst>
          </p:cNvPr>
          <p:cNvSpPr txBox="1"/>
          <p:nvPr/>
        </p:nvSpPr>
        <p:spPr>
          <a:xfrm>
            <a:off x="3016360" y="309059"/>
            <a:ext cx="532074" cy="461665"/>
          </a:xfrm>
          <a:prstGeom prst="rect">
            <a:avLst/>
          </a:prstGeom>
          <a:noFill/>
        </p:spPr>
        <p:txBody>
          <a:bodyPr wrap="square" rtlCol="0">
            <a:spAutoFit/>
          </a:bodyPr>
          <a:lstStyle/>
          <a:p>
            <a:r>
              <a:rPr lang="en-US" sz="2400" dirty="0">
                <a:solidFill>
                  <a:srgbClr val="FF0000"/>
                </a:solidFill>
              </a:rPr>
              <a:t>19</a:t>
            </a:r>
          </a:p>
        </p:txBody>
      </p:sp>
      <p:grpSp>
        <p:nvGrpSpPr>
          <p:cNvPr id="80" name="Group 79">
            <a:extLst>
              <a:ext uri="{FF2B5EF4-FFF2-40B4-BE49-F238E27FC236}">
                <a16:creationId xmlns:a16="http://schemas.microsoft.com/office/drawing/2014/main" id="{362E1BD9-19DA-AC48-BD3E-CBCC8A289BDC}"/>
              </a:ext>
            </a:extLst>
          </p:cNvPr>
          <p:cNvGrpSpPr/>
          <p:nvPr/>
        </p:nvGrpSpPr>
        <p:grpSpPr>
          <a:xfrm>
            <a:off x="3121105" y="3269716"/>
            <a:ext cx="1840282" cy="1666223"/>
            <a:chOff x="1972776" y="1393814"/>
            <a:chExt cx="1840282" cy="1666223"/>
          </a:xfrm>
        </p:grpSpPr>
        <p:sp>
          <p:nvSpPr>
            <p:cNvPr id="5" name="Oval 4">
              <a:extLst>
                <a:ext uri="{FF2B5EF4-FFF2-40B4-BE49-F238E27FC236}">
                  <a16:creationId xmlns:a16="http://schemas.microsoft.com/office/drawing/2014/main" id="{E945AEE2-A438-3E40-B765-54F026E5FA37}"/>
                </a:ext>
              </a:extLst>
            </p:cNvPr>
            <p:cNvSpPr/>
            <p:nvPr/>
          </p:nvSpPr>
          <p:spPr>
            <a:xfrm>
              <a:off x="1972776" y="24183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9" name="Straight Connector 8">
              <a:extLst>
                <a:ext uri="{FF2B5EF4-FFF2-40B4-BE49-F238E27FC236}">
                  <a16:creationId xmlns:a16="http://schemas.microsoft.com/office/drawing/2014/main" id="{5D84B1AB-EED4-0A40-BB71-F5538667BC80}"/>
                </a:ext>
              </a:extLst>
            </p:cNvPr>
            <p:cNvCxnSpPr>
              <a:cxnSpLocks/>
              <a:endCxn id="5" idx="6"/>
            </p:cNvCxnSpPr>
            <p:nvPr/>
          </p:nvCxnSpPr>
          <p:spPr>
            <a:xfrm flipH="1">
              <a:off x="2614461" y="27391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FA852C-BAD3-1B44-B1DE-D53EB5104DDF}"/>
                </a:ext>
              </a:extLst>
            </p:cNvPr>
            <p:cNvCxnSpPr>
              <a:cxnSpLocks/>
              <a:stCxn id="5" idx="0"/>
            </p:cNvCxnSpPr>
            <p:nvPr/>
          </p:nvCxnSpPr>
          <p:spPr>
            <a:xfrm flipV="1">
              <a:off x="2293619" y="1487786"/>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2FC77B-CC10-3D41-A35D-E3D8BA405D40}"/>
                </a:ext>
              </a:extLst>
            </p:cNvPr>
            <p:cNvCxnSpPr>
              <a:cxnSpLocks/>
              <a:stCxn id="5" idx="7"/>
            </p:cNvCxnSpPr>
            <p:nvPr/>
          </p:nvCxnSpPr>
          <p:spPr>
            <a:xfrm flipV="1">
              <a:off x="2520488" y="1393814"/>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6BCEDF-30E4-0047-8715-058857B8F103}"/>
                </a:ext>
              </a:extLst>
            </p:cNvPr>
            <p:cNvSpPr txBox="1"/>
            <p:nvPr/>
          </p:nvSpPr>
          <p:spPr>
            <a:xfrm>
              <a:off x="2322179" y="1697251"/>
              <a:ext cx="532074" cy="461665"/>
            </a:xfrm>
            <a:prstGeom prst="rect">
              <a:avLst/>
            </a:prstGeom>
            <a:noFill/>
          </p:spPr>
          <p:txBody>
            <a:bodyPr wrap="square" rtlCol="0">
              <a:spAutoFit/>
            </a:bodyPr>
            <a:lstStyle/>
            <a:p>
              <a:r>
                <a:rPr lang="en-US" sz="2400" dirty="0">
                  <a:solidFill>
                    <a:srgbClr val="FF0000"/>
                  </a:solidFill>
                </a:rPr>
                <a:t>11</a:t>
              </a:r>
            </a:p>
          </p:txBody>
        </p:sp>
        <p:sp>
          <p:nvSpPr>
            <p:cNvPr id="17" name="TextBox 16">
              <a:extLst>
                <a:ext uri="{FF2B5EF4-FFF2-40B4-BE49-F238E27FC236}">
                  <a16:creationId xmlns:a16="http://schemas.microsoft.com/office/drawing/2014/main" id="{F6469D79-FC6F-3F4B-BC59-66E450AFAD09}"/>
                </a:ext>
              </a:extLst>
            </p:cNvPr>
            <p:cNvSpPr txBox="1"/>
            <p:nvPr/>
          </p:nvSpPr>
          <p:spPr>
            <a:xfrm>
              <a:off x="3145145" y="1829257"/>
              <a:ext cx="532074" cy="461665"/>
            </a:xfrm>
            <a:prstGeom prst="rect">
              <a:avLst/>
            </a:prstGeom>
            <a:noFill/>
          </p:spPr>
          <p:txBody>
            <a:bodyPr wrap="square" rtlCol="0">
              <a:spAutoFit/>
            </a:bodyPr>
            <a:lstStyle/>
            <a:p>
              <a:r>
                <a:rPr lang="en-US" sz="2400" dirty="0">
                  <a:solidFill>
                    <a:srgbClr val="FF0000"/>
                  </a:solidFill>
                </a:rPr>
                <a:t>15</a:t>
              </a:r>
            </a:p>
          </p:txBody>
        </p:sp>
        <p:sp>
          <p:nvSpPr>
            <p:cNvPr id="18" name="TextBox 17">
              <a:extLst>
                <a:ext uri="{FF2B5EF4-FFF2-40B4-BE49-F238E27FC236}">
                  <a16:creationId xmlns:a16="http://schemas.microsoft.com/office/drawing/2014/main" id="{3E02DCD8-8468-1644-A892-053C394A1469}"/>
                </a:ext>
              </a:extLst>
            </p:cNvPr>
            <p:cNvSpPr txBox="1"/>
            <p:nvPr/>
          </p:nvSpPr>
          <p:spPr>
            <a:xfrm>
              <a:off x="3145145" y="2357774"/>
              <a:ext cx="532074" cy="461665"/>
            </a:xfrm>
            <a:prstGeom prst="rect">
              <a:avLst/>
            </a:prstGeom>
            <a:noFill/>
          </p:spPr>
          <p:txBody>
            <a:bodyPr wrap="square" rtlCol="0">
              <a:spAutoFit/>
            </a:bodyPr>
            <a:lstStyle/>
            <a:p>
              <a:r>
                <a:rPr lang="en-US" sz="2400" dirty="0">
                  <a:solidFill>
                    <a:srgbClr val="FF0000"/>
                  </a:solidFill>
                </a:rPr>
                <a:t>5</a:t>
              </a:r>
            </a:p>
          </p:txBody>
        </p:sp>
      </p:grpSp>
      <p:grpSp>
        <p:nvGrpSpPr>
          <p:cNvPr id="31" name="Group 30">
            <a:extLst>
              <a:ext uri="{FF2B5EF4-FFF2-40B4-BE49-F238E27FC236}">
                <a16:creationId xmlns:a16="http://schemas.microsoft.com/office/drawing/2014/main" id="{A120ABDE-A768-F641-829A-E93C08518E9F}"/>
              </a:ext>
            </a:extLst>
          </p:cNvPr>
          <p:cNvGrpSpPr/>
          <p:nvPr/>
        </p:nvGrpSpPr>
        <p:grpSpPr>
          <a:xfrm>
            <a:off x="69632" y="3121211"/>
            <a:ext cx="961695" cy="1606855"/>
            <a:chOff x="1257454" y="1277690"/>
            <a:chExt cx="961695" cy="1606855"/>
          </a:xfrm>
        </p:grpSpPr>
        <p:sp>
          <p:nvSpPr>
            <p:cNvPr id="26" name="Oval 25">
              <a:extLst>
                <a:ext uri="{FF2B5EF4-FFF2-40B4-BE49-F238E27FC236}">
                  <a16:creationId xmlns:a16="http://schemas.microsoft.com/office/drawing/2014/main" id="{FFEB30C0-F86F-3C42-BEF7-0F98B83A6BA2}"/>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27" name="Straight Connector 26">
              <a:extLst>
                <a:ext uri="{FF2B5EF4-FFF2-40B4-BE49-F238E27FC236}">
                  <a16:creationId xmlns:a16="http://schemas.microsoft.com/office/drawing/2014/main" id="{1458F14F-8905-C44C-8D1B-B4B63BA8589F}"/>
                </a:ext>
              </a:extLst>
            </p:cNvPr>
            <p:cNvCxnSpPr>
              <a:cxnSpLocks/>
              <a:endCxn id="2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9CF66-7046-9644-8AEB-30DDFCB6C680}"/>
                </a:ext>
              </a:extLst>
            </p:cNvPr>
            <p:cNvCxnSpPr>
              <a:cxnSpLocks/>
              <a:stCxn id="26"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A7C4B8-B9CC-2F41-A9AE-4575DD7B52A4}"/>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30" name="TextBox 29">
              <a:extLst>
                <a:ext uri="{FF2B5EF4-FFF2-40B4-BE49-F238E27FC236}">
                  <a16:creationId xmlns:a16="http://schemas.microsoft.com/office/drawing/2014/main" id="{060B4266-9722-F545-A689-05B7DA4B8E58}"/>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37" name="Group 36">
            <a:extLst>
              <a:ext uri="{FF2B5EF4-FFF2-40B4-BE49-F238E27FC236}">
                <a16:creationId xmlns:a16="http://schemas.microsoft.com/office/drawing/2014/main" id="{7D614CD9-ECCA-1B4E-8C3B-F370F84CC6B6}"/>
              </a:ext>
            </a:extLst>
          </p:cNvPr>
          <p:cNvGrpSpPr/>
          <p:nvPr/>
        </p:nvGrpSpPr>
        <p:grpSpPr>
          <a:xfrm>
            <a:off x="305629" y="5491253"/>
            <a:ext cx="2291471" cy="880098"/>
            <a:chOff x="1580014" y="998501"/>
            <a:chExt cx="2291471" cy="880098"/>
          </a:xfrm>
        </p:grpSpPr>
        <p:sp>
          <p:nvSpPr>
            <p:cNvPr id="32" name="Oval 31">
              <a:extLst>
                <a:ext uri="{FF2B5EF4-FFF2-40B4-BE49-F238E27FC236}">
                  <a16:creationId xmlns:a16="http://schemas.microsoft.com/office/drawing/2014/main" id="{AA370B10-B051-494A-8D1F-9A111246C3A4}"/>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33" name="Straight Connector 32">
              <a:extLst>
                <a:ext uri="{FF2B5EF4-FFF2-40B4-BE49-F238E27FC236}">
                  <a16:creationId xmlns:a16="http://schemas.microsoft.com/office/drawing/2014/main" id="{B24CC6DA-73B7-C942-949D-851070D21408}"/>
                </a:ext>
              </a:extLst>
            </p:cNvPr>
            <p:cNvCxnSpPr>
              <a:cxnSpLocks/>
              <a:stCxn id="32"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E27B95-BD24-F346-9BEC-9BD58C01BA0C}"/>
                </a:ext>
              </a:extLst>
            </p:cNvPr>
            <p:cNvCxnSpPr>
              <a:cxnSpLocks/>
              <a:endCxn id="32"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7195EE5-7DEA-F448-801D-2A9A7594C2D2}"/>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36" name="TextBox 35">
              <a:extLst>
                <a:ext uri="{FF2B5EF4-FFF2-40B4-BE49-F238E27FC236}">
                  <a16:creationId xmlns:a16="http://schemas.microsoft.com/office/drawing/2014/main" id="{7A03D8F8-54C3-2741-873D-7D8AFAB4EB4E}"/>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44" name="Group 43">
            <a:extLst>
              <a:ext uri="{FF2B5EF4-FFF2-40B4-BE49-F238E27FC236}">
                <a16:creationId xmlns:a16="http://schemas.microsoft.com/office/drawing/2014/main" id="{9A96DB04-32D7-DF4F-B777-DB4D0BE42A51}"/>
              </a:ext>
            </a:extLst>
          </p:cNvPr>
          <p:cNvGrpSpPr/>
          <p:nvPr/>
        </p:nvGrpSpPr>
        <p:grpSpPr>
          <a:xfrm>
            <a:off x="7154099" y="3686122"/>
            <a:ext cx="1957539" cy="1572250"/>
            <a:chOff x="2766861" y="998502"/>
            <a:chExt cx="1957539" cy="1572250"/>
          </a:xfrm>
        </p:grpSpPr>
        <p:sp>
          <p:nvSpPr>
            <p:cNvPr id="38" name="Oval 37">
              <a:extLst>
                <a:ext uri="{FF2B5EF4-FFF2-40B4-BE49-F238E27FC236}">
                  <a16:creationId xmlns:a16="http://schemas.microsoft.com/office/drawing/2014/main" id="{06DF2034-7EF8-EE46-9836-B938BE3AA7B5}"/>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40" name="Straight Connector 39">
              <a:extLst>
                <a:ext uri="{FF2B5EF4-FFF2-40B4-BE49-F238E27FC236}">
                  <a16:creationId xmlns:a16="http://schemas.microsoft.com/office/drawing/2014/main" id="{1078397D-DF0C-9347-8E79-8F23238E62E4}"/>
                </a:ext>
              </a:extLst>
            </p:cNvPr>
            <p:cNvCxnSpPr>
              <a:cxnSpLocks/>
              <a:endCxn id="38"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2BA6B6-4DE3-004B-ADA2-0762EE82D807}"/>
                </a:ext>
              </a:extLst>
            </p:cNvPr>
            <p:cNvCxnSpPr>
              <a:cxnSpLocks/>
              <a:endCxn id="38"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84DF83-7C07-5C40-855B-4EA4C488D2DB}"/>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3" name="TextBox 42">
              <a:extLst>
                <a:ext uri="{FF2B5EF4-FFF2-40B4-BE49-F238E27FC236}">
                  <a16:creationId xmlns:a16="http://schemas.microsoft.com/office/drawing/2014/main" id="{F67386B0-666D-9C46-9762-531D413DABA6}"/>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grpSp>
        <p:nvGrpSpPr>
          <p:cNvPr id="59" name="Group 58">
            <a:extLst>
              <a:ext uri="{FF2B5EF4-FFF2-40B4-BE49-F238E27FC236}">
                <a16:creationId xmlns:a16="http://schemas.microsoft.com/office/drawing/2014/main" id="{344AAA62-97BC-1144-9243-71DFE3CED479}"/>
              </a:ext>
            </a:extLst>
          </p:cNvPr>
          <p:cNvGrpSpPr/>
          <p:nvPr/>
        </p:nvGrpSpPr>
        <p:grpSpPr>
          <a:xfrm>
            <a:off x="4673149" y="5284742"/>
            <a:ext cx="1957541" cy="1572250"/>
            <a:chOff x="2766861" y="1640187"/>
            <a:chExt cx="1957541" cy="1572250"/>
          </a:xfrm>
        </p:grpSpPr>
        <p:sp>
          <p:nvSpPr>
            <p:cNvPr id="54" name="Oval 53">
              <a:extLst>
                <a:ext uri="{FF2B5EF4-FFF2-40B4-BE49-F238E27FC236}">
                  <a16:creationId xmlns:a16="http://schemas.microsoft.com/office/drawing/2014/main" id="{D633E1FE-37B2-E847-9B9C-73731A550891}"/>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55" name="Straight Connector 54">
              <a:extLst>
                <a:ext uri="{FF2B5EF4-FFF2-40B4-BE49-F238E27FC236}">
                  <a16:creationId xmlns:a16="http://schemas.microsoft.com/office/drawing/2014/main" id="{9AB543F7-A223-D847-9989-2D6AB08F40AE}"/>
                </a:ext>
              </a:extLst>
            </p:cNvPr>
            <p:cNvCxnSpPr>
              <a:cxnSpLocks/>
              <a:stCxn id="54"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F10019-F80C-2941-8633-187E1529D344}"/>
                </a:ext>
              </a:extLst>
            </p:cNvPr>
            <p:cNvCxnSpPr>
              <a:cxnSpLocks/>
              <a:stCxn id="54"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C45C9F8-F32D-F44D-BDE5-29351902432B}"/>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58" name="TextBox 57">
              <a:extLst>
                <a:ext uri="{FF2B5EF4-FFF2-40B4-BE49-F238E27FC236}">
                  <a16:creationId xmlns:a16="http://schemas.microsoft.com/office/drawing/2014/main" id="{60D6E32D-E8D6-9240-A427-F7A2987E573B}"/>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grpSp>
      <p:sp>
        <p:nvSpPr>
          <p:cNvPr id="81" name="TextBox 80">
            <a:extLst>
              <a:ext uri="{FF2B5EF4-FFF2-40B4-BE49-F238E27FC236}">
                <a16:creationId xmlns:a16="http://schemas.microsoft.com/office/drawing/2014/main" id="{20CF8CFC-ABD4-7349-AEDE-1F8F4633B4B5}"/>
              </a:ext>
            </a:extLst>
          </p:cNvPr>
          <p:cNvSpPr txBox="1"/>
          <p:nvPr/>
        </p:nvSpPr>
        <p:spPr>
          <a:xfrm>
            <a:off x="105957" y="2403162"/>
            <a:ext cx="8900408" cy="461665"/>
          </a:xfrm>
          <a:prstGeom prst="rect">
            <a:avLst/>
          </a:prstGeom>
          <a:noFill/>
        </p:spPr>
        <p:txBody>
          <a:bodyPr wrap="square" rtlCol="0">
            <a:spAutoFit/>
          </a:bodyPr>
          <a:lstStyle/>
          <a:p>
            <a:r>
              <a:rPr lang="en-US" sz="2400" dirty="0"/>
              <a:t>After flooding every node will have the following information:</a:t>
            </a:r>
          </a:p>
        </p:txBody>
      </p:sp>
      <p:sp>
        <p:nvSpPr>
          <p:cNvPr id="83" name="Oval 82">
            <a:extLst>
              <a:ext uri="{FF2B5EF4-FFF2-40B4-BE49-F238E27FC236}">
                <a16:creationId xmlns:a16="http://schemas.microsoft.com/office/drawing/2014/main" id="{748A140F-D3ED-D648-934B-31C577FD2C12}"/>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4" name="Oval 83">
            <a:extLst>
              <a:ext uri="{FF2B5EF4-FFF2-40B4-BE49-F238E27FC236}">
                <a16:creationId xmlns:a16="http://schemas.microsoft.com/office/drawing/2014/main" id="{7741E3C8-05C6-C14C-9852-2CEA516C596F}"/>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85" name="Oval 84">
            <a:extLst>
              <a:ext uri="{FF2B5EF4-FFF2-40B4-BE49-F238E27FC236}">
                <a16:creationId xmlns:a16="http://schemas.microsoft.com/office/drawing/2014/main" id="{86744C7E-9283-8848-96D3-36A95D6D22B1}"/>
              </a:ext>
            </a:extLst>
          </p:cNvPr>
          <p:cNvSpPr/>
          <p:nvPr/>
        </p:nvSpPr>
        <p:spPr>
          <a:xfrm>
            <a:off x="117820" y="62051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6" name="Oval 85">
            <a:extLst>
              <a:ext uri="{FF2B5EF4-FFF2-40B4-BE49-F238E27FC236}">
                <a16:creationId xmlns:a16="http://schemas.microsoft.com/office/drawing/2014/main" id="{F90F9642-2EC7-8B41-9D5A-53690AA5427B}"/>
              </a:ext>
            </a:extLst>
          </p:cNvPr>
          <p:cNvSpPr/>
          <p:nvPr/>
        </p:nvSpPr>
        <p:spPr>
          <a:xfrm>
            <a:off x="2190634" y="54615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7" name="Oval 86">
            <a:extLst>
              <a:ext uri="{FF2B5EF4-FFF2-40B4-BE49-F238E27FC236}">
                <a16:creationId xmlns:a16="http://schemas.microsoft.com/office/drawing/2014/main" id="{7A5019D6-9E3E-8649-AB49-6FA89A5397C2}"/>
              </a:ext>
            </a:extLst>
          </p:cNvPr>
          <p:cNvSpPr/>
          <p:nvPr/>
        </p:nvSpPr>
        <p:spPr>
          <a:xfrm>
            <a:off x="3121105" y="303829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8" name="Oval 87">
            <a:extLst>
              <a:ext uri="{FF2B5EF4-FFF2-40B4-BE49-F238E27FC236}">
                <a16:creationId xmlns:a16="http://schemas.microsoft.com/office/drawing/2014/main" id="{55C1A434-120D-8548-93C6-C3767D88C0CE}"/>
              </a:ext>
            </a:extLst>
          </p:cNvPr>
          <p:cNvSpPr/>
          <p:nvPr/>
        </p:nvSpPr>
        <p:spPr>
          <a:xfrm>
            <a:off x="4518011" y="30500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9" name="Oval 88">
            <a:extLst>
              <a:ext uri="{FF2B5EF4-FFF2-40B4-BE49-F238E27FC236}">
                <a16:creationId xmlns:a16="http://schemas.microsoft.com/office/drawing/2014/main" id="{19657AE9-B0E9-5544-A52A-5994A81A5A8B}"/>
              </a:ext>
            </a:extLst>
          </p:cNvPr>
          <p:cNvSpPr/>
          <p:nvPr/>
        </p:nvSpPr>
        <p:spPr>
          <a:xfrm>
            <a:off x="4662923" y="423801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0" name="Oval 89">
            <a:extLst>
              <a:ext uri="{FF2B5EF4-FFF2-40B4-BE49-F238E27FC236}">
                <a16:creationId xmlns:a16="http://schemas.microsoft.com/office/drawing/2014/main" id="{9E25A9FE-CA04-6C47-84C4-D24C84944EE6}"/>
              </a:ext>
            </a:extLst>
          </p:cNvPr>
          <p:cNvSpPr/>
          <p:nvPr/>
        </p:nvSpPr>
        <p:spPr>
          <a:xfrm>
            <a:off x="6876330" y="3686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1" name="Oval 90">
            <a:extLst>
              <a:ext uri="{FF2B5EF4-FFF2-40B4-BE49-F238E27FC236}">
                <a16:creationId xmlns:a16="http://schemas.microsoft.com/office/drawing/2014/main" id="{930CECDD-C3C0-D24F-B4B2-CEA507FC65C7}"/>
              </a:ext>
            </a:extLst>
          </p:cNvPr>
          <p:cNvSpPr/>
          <p:nvPr/>
        </p:nvSpPr>
        <p:spPr>
          <a:xfrm>
            <a:off x="8311090" y="50190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2" name="Oval 91">
            <a:extLst>
              <a:ext uri="{FF2B5EF4-FFF2-40B4-BE49-F238E27FC236}">
                <a16:creationId xmlns:a16="http://schemas.microsoft.com/office/drawing/2014/main" id="{2ECA7CB5-459F-8D41-9D18-BA3CC831BC69}"/>
              </a:ext>
            </a:extLst>
          </p:cNvPr>
          <p:cNvSpPr/>
          <p:nvPr/>
        </p:nvSpPr>
        <p:spPr>
          <a:xfrm>
            <a:off x="5759162" y="519488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93" name="Oval 92">
            <a:extLst>
              <a:ext uri="{FF2B5EF4-FFF2-40B4-BE49-F238E27FC236}">
                <a16:creationId xmlns:a16="http://schemas.microsoft.com/office/drawing/2014/main" id="{8EAB74F6-5A52-1647-BE3A-8A6590047C9E}"/>
              </a:ext>
            </a:extLst>
          </p:cNvPr>
          <p:cNvSpPr/>
          <p:nvPr/>
        </p:nvSpPr>
        <p:spPr>
          <a:xfrm>
            <a:off x="4470028" y="61547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79" name="TextBox 78">
            <a:extLst>
              <a:ext uri="{FF2B5EF4-FFF2-40B4-BE49-F238E27FC236}">
                <a16:creationId xmlns:a16="http://schemas.microsoft.com/office/drawing/2014/main" id="{FEDD0EAA-DE3A-2248-ABD1-726C211DDBCD}"/>
              </a:ext>
            </a:extLst>
          </p:cNvPr>
          <p:cNvSpPr txBox="1"/>
          <p:nvPr/>
        </p:nvSpPr>
        <p:spPr>
          <a:xfrm>
            <a:off x="33846" y="-1451"/>
            <a:ext cx="8900408" cy="461665"/>
          </a:xfrm>
          <a:prstGeom prst="rect">
            <a:avLst/>
          </a:prstGeom>
          <a:noFill/>
        </p:spPr>
        <p:txBody>
          <a:bodyPr wrap="square" rtlCol="0">
            <a:spAutoFit/>
          </a:bodyPr>
          <a:lstStyle/>
          <a:p>
            <a:r>
              <a:rPr lang="en-US" sz="2400" dirty="0"/>
              <a:t>Consider this network:</a:t>
            </a:r>
          </a:p>
        </p:txBody>
      </p:sp>
    </p:spTree>
    <p:extLst>
      <p:ext uri="{BB962C8B-B14F-4D97-AF65-F5344CB8AC3E}">
        <p14:creationId xmlns:p14="http://schemas.microsoft.com/office/powerpoint/2010/main" val="2018890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723-FAAC-2A49-BF93-1C5721354BE7}"/>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 name="Picture 2">
            <a:extLst>
              <a:ext uri="{FF2B5EF4-FFF2-40B4-BE49-F238E27FC236}">
                <a16:creationId xmlns:a16="http://schemas.microsoft.com/office/drawing/2014/main" id="{BB789D45-6295-8245-ABB5-80483214E8B2}"/>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4" name="Picture 3">
            <a:extLst>
              <a:ext uri="{FF2B5EF4-FFF2-40B4-BE49-F238E27FC236}">
                <a16:creationId xmlns:a16="http://schemas.microsoft.com/office/drawing/2014/main" id="{085F7345-6DF4-9840-BB98-3B1C73AF5FB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6" name="Picture 5">
            <a:extLst>
              <a:ext uri="{FF2B5EF4-FFF2-40B4-BE49-F238E27FC236}">
                <a16:creationId xmlns:a16="http://schemas.microsoft.com/office/drawing/2014/main" id="{81E72FBA-780C-1241-AE8F-6A725554B661}"/>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7" name="Picture 6">
            <a:extLst>
              <a:ext uri="{FF2B5EF4-FFF2-40B4-BE49-F238E27FC236}">
                <a16:creationId xmlns:a16="http://schemas.microsoft.com/office/drawing/2014/main" id="{8707389B-D293-C849-820C-3D472D41D8E5}"/>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8" name="TextBox 7">
            <a:extLst>
              <a:ext uri="{FF2B5EF4-FFF2-40B4-BE49-F238E27FC236}">
                <a16:creationId xmlns:a16="http://schemas.microsoft.com/office/drawing/2014/main" id="{EACB19F5-BA15-B644-B595-52E802D7DE64}"/>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722574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0168CF71-0E31-834D-8C96-22F8A90E36A3}"/>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6D4507C1-D3A9-924D-9400-10C01D37F816}"/>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BC1F1B8C-CBAC-5F48-A2F7-4271DDFA61EE}"/>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635FEFE7-FF3A-7D42-8E85-2345A58269A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0693283B-894F-BB4C-AB85-0287561FCDCC}"/>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BC1E88F2-EB69-C042-BA7E-FBD2EBB48F2C}"/>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30126926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13EDB457-AB7E-C647-931B-8AF2619D1DF6}"/>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5D259FB4-E86A-1B4A-AF73-F3C49E2D52C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C682A2A2-5D80-4D40-A9EE-88B9794E247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3D2F5DE8-DC13-0044-9FC9-34208AC4D39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166ABA99-B69A-7B4E-BB2E-53853C33A4EB}"/>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E17CD48F-685D-4C4C-83D1-5C8CE4ED2F85}"/>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1381050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13EDB457-AB7E-C647-931B-8AF2619D1DF6}"/>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5D259FB4-E86A-1B4A-AF73-F3C49E2D52C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C682A2A2-5D80-4D40-A9EE-88B9794E247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3D2F5DE8-DC13-0044-9FC9-34208AC4D39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166ABA99-B69A-7B4E-BB2E-53853C33A4EB}"/>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E17CD48F-685D-4C4C-83D1-5C8CE4ED2F85}"/>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17" name="Oval 16">
            <a:extLst>
              <a:ext uri="{FF2B5EF4-FFF2-40B4-BE49-F238E27FC236}">
                <a16:creationId xmlns:a16="http://schemas.microsoft.com/office/drawing/2014/main" id="{FF6B61B0-49EC-C143-96D1-988CE474BB68}"/>
              </a:ext>
            </a:extLst>
          </p:cNvPr>
          <p:cNvSpPr/>
          <p:nvPr/>
        </p:nvSpPr>
        <p:spPr>
          <a:xfrm>
            <a:off x="4313017" y="2264313"/>
            <a:ext cx="517965" cy="491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Oval 17">
            <a:extLst>
              <a:ext uri="{FF2B5EF4-FFF2-40B4-BE49-F238E27FC236}">
                <a16:creationId xmlns:a16="http://schemas.microsoft.com/office/drawing/2014/main" id="{83CE8865-6403-7D4B-9145-B0CFFE12BF1A}"/>
              </a:ext>
            </a:extLst>
          </p:cNvPr>
          <p:cNvSpPr/>
          <p:nvPr/>
        </p:nvSpPr>
        <p:spPr>
          <a:xfrm>
            <a:off x="4316818" y="2904374"/>
            <a:ext cx="51796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9" name="Oval 18">
            <a:extLst>
              <a:ext uri="{FF2B5EF4-FFF2-40B4-BE49-F238E27FC236}">
                <a16:creationId xmlns:a16="http://schemas.microsoft.com/office/drawing/2014/main" id="{8B27C836-3E76-4F42-B234-BDDA528A4E58}"/>
              </a:ext>
            </a:extLst>
          </p:cNvPr>
          <p:cNvSpPr/>
          <p:nvPr/>
        </p:nvSpPr>
        <p:spPr>
          <a:xfrm>
            <a:off x="4320619" y="3544435"/>
            <a:ext cx="51796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0" name="TextBox 19">
            <a:extLst>
              <a:ext uri="{FF2B5EF4-FFF2-40B4-BE49-F238E27FC236}">
                <a16:creationId xmlns:a16="http://schemas.microsoft.com/office/drawing/2014/main" id="{AF9C7196-24B2-7E4D-9F9D-552E63E96E58}"/>
              </a:ext>
            </a:extLst>
          </p:cNvPr>
          <p:cNvSpPr txBox="1"/>
          <p:nvPr/>
        </p:nvSpPr>
        <p:spPr>
          <a:xfrm>
            <a:off x="4933506" y="2297030"/>
            <a:ext cx="1685141" cy="369332"/>
          </a:xfrm>
          <a:prstGeom prst="rect">
            <a:avLst/>
          </a:prstGeom>
          <a:noFill/>
        </p:spPr>
        <p:txBody>
          <a:bodyPr wrap="none" rtlCol="0">
            <a:spAutoFit/>
          </a:bodyPr>
          <a:lstStyle/>
          <a:p>
            <a:r>
              <a:rPr lang="en-US" dirty="0"/>
              <a:t>Unvisited nodes</a:t>
            </a:r>
          </a:p>
        </p:txBody>
      </p:sp>
      <p:sp>
        <p:nvSpPr>
          <p:cNvPr id="21" name="TextBox 20">
            <a:extLst>
              <a:ext uri="{FF2B5EF4-FFF2-40B4-BE49-F238E27FC236}">
                <a16:creationId xmlns:a16="http://schemas.microsoft.com/office/drawing/2014/main" id="{5166EB93-80D0-8247-9ACA-0F65921B97DC}"/>
              </a:ext>
            </a:extLst>
          </p:cNvPr>
          <p:cNvSpPr txBox="1"/>
          <p:nvPr/>
        </p:nvSpPr>
        <p:spPr>
          <a:xfrm>
            <a:off x="4933506" y="2967530"/>
            <a:ext cx="1799147" cy="369332"/>
          </a:xfrm>
          <a:prstGeom prst="rect">
            <a:avLst/>
          </a:prstGeom>
          <a:noFill/>
        </p:spPr>
        <p:txBody>
          <a:bodyPr wrap="none" rtlCol="0">
            <a:spAutoFit/>
          </a:bodyPr>
          <a:lstStyle/>
          <a:p>
            <a:r>
              <a:rPr lang="en-US" dirty="0"/>
              <a:t>Confirmed nodes</a:t>
            </a:r>
          </a:p>
        </p:txBody>
      </p:sp>
      <p:sp>
        <p:nvSpPr>
          <p:cNvPr id="22" name="TextBox 21">
            <a:extLst>
              <a:ext uri="{FF2B5EF4-FFF2-40B4-BE49-F238E27FC236}">
                <a16:creationId xmlns:a16="http://schemas.microsoft.com/office/drawing/2014/main" id="{892D45A7-EFBB-9A48-8A6F-CA91F1F98440}"/>
              </a:ext>
            </a:extLst>
          </p:cNvPr>
          <p:cNvSpPr txBox="1"/>
          <p:nvPr/>
        </p:nvSpPr>
        <p:spPr>
          <a:xfrm>
            <a:off x="4953768" y="3592090"/>
            <a:ext cx="1664879" cy="369332"/>
          </a:xfrm>
          <a:prstGeom prst="rect">
            <a:avLst/>
          </a:prstGeom>
          <a:noFill/>
        </p:spPr>
        <p:txBody>
          <a:bodyPr wrap="none" rtlCol="0">
            <a:spAutoFit/>
          </a:bodyPr>
          <a:lstStyle/>
          <a:p>
            <a:r>
              <a:rPr lang="en-US" dirty="0"/>
              <a:t>Tentative nodes</a:t>
            </a:r>
          </a:p>
        </p:txBody>
      </p:sp>
    </p:spTree>
    <p:extLst>
      <p:ext uri="{BB962C8B-B14F-4D97-AF65-F5344CB8AC3E}">
        <p14:creationId xmlns:p14="http://schemas.microsoft.com/office/powerpoint/2010/main" val="2180114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77BED2B1-7667-9443-AAE6-2CC061B1BD29}"/>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7CE3E3B1-B081-B245-A633-D4465555A27C}"/>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FCC8F0F3-C6CE-AF45-A168-F5995761C93B}"/>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EBD99156-F6C5-5F4E-8266-690298956EC0}"/>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46379C49-FDD5-A442-8A9A-6979C2995F1A}"/>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19BD5124-342D-3A43-8806-760BE6E93173}"/>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9384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BDED78B2-4C0F-FB4F-9B90-9A09AECE275F}"/>
              </a:ext>
            </a:extLst>
          </p:cNvPr>
          <p:cNvSpPr txBox="1"/>
          <p:nvPr/>
        </p:nvSpPr>
        <p:spPr>
          <a:xfrm>
            <a:off x="2044859" y="1110101"/>
            <a:ext cx="5651729" cy="954107"/>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Update your routing table, if required!!</a:t>
            </a:r>
          </a:p>
        </p:txBody>
      </p:sp>
    </p:spTree>
    <p:extLst>
      <p:ext uri="{BB962C8B-B14F-4D97-AF65-F5344CB8AC3E}">
        <p14:creationId xmlns:p14="http://schemas.microsoft.com/office/powerpoint/2010/main" val="232429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EE14DD92-58A6-CD43-94BD-8264F41C56D5}"/>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C5EE3EA0-E4A3-D64A-9D61-7504629D39D6}"/>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970850D6-C919-B348-B966-5CC358E229A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8BBE2DDB-C615-814D-B0A7-30BE8893360B}"/>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0CA04486-FA25-7342-B14D-C20BF5EF2C98}"/>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1F40E894-4343-794E-9263-6E24D9CFF562}"/>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11130969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22" name="Picture 21">
            <a:extLst>
              <a:ext uri="{FF2B5EF4-FFF2-40B4-BE49-F238E27FC236}">
                <a16:creationId xmlns:a16="http://schemas.microsoft.com/office/drawing/2014/main" id="{CAE722A7-CEDF-2E45-97BD-99EFCCDBA24C}"/>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23" name="Picture 22">
            <a:extLst>
              <a:ext uri="{FF2B5EF4-FFF2-40B4-BE49-F238E27FC236}">
                <a16:creationId xmlns:a16="http://schemas.microsoft.com/office/drawing/2014/main" id="{77BEB234-30DE-9049-B347-0FA0B4A6B52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24" name="Picture 23">
            <a:extLst>
              <a:ext uri="{FF2B5EF4-FFF2-40B4-BE49-F238E27FC236}">
                <a16:creationId xmlns:a16="http://schemas.microsoft.com/office/drawing/2014/main" id="{AC9F61A7-86E8-6B4F-B7D1-2FEA6B89B6A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25" name="Picture 24">
            <a:extLst>
              <a:ext uri="{FF2B5EF4-FFF2-40B4-BE49-F238E27FC236}">
                <a16:creationId xmlns:a16="http://schemas.microsoft.com/office/drawing/2014/main" id="{964852FE-8370-1F4B-BED4-BDDF6C17AFDF}"/>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26" name="Picture 25">
            <a:extLst>
              <a:ext uri="{FF2B5EF4-FFF2-40B4-BE49-F238E27FC236}">
                <a16:creationId xmlns:a16="http://schemas.microsoft.com/office/drawing/2014/main" id="{128A5567-D8DF-954E-A11D-501DE99CAB5D}"/>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27" name="TextBox 26">
            <a:extLst>
              <a:ext uri="{FF2B5EF4-FFF2-40B4-BE49-F238E27FC236}">
                <a16:creationId xmlns:a16="http://schemas.microsoft.com/office/drawing/2014/main" id="{99C31419-9AFC-CF42-BCEC-9402A8EE9979}"/>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28" name="Oval 27">
            <a:extLst>
              <a:ext uri="{FF2B5EF4-FFF2-40B4-BE49-F238E27FC236}">
                <a16:creationId xmlns:a16="http://schemas.microsoft.com/office/drawing/2014/main" id="{F3B8E48F-68F1-4E4B-A7DC-4C9A8168595F}"/>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29" name="Straight Connector 28">
            <a:extLst>
              <a:ext uri="{FF2B5EF4-FFF2-40B4-BE49-F238E27FC236}">
                <a16:creationId xmlns:a16="http://schemas.microsoft.com/office/drawing/2014/main" id="{89284E12-E1E5-0748-A403-B7078F2F5C18}"/>
              </a:ext>
            </a:extLst>
          </p:cNvPr>
          <p:cNvCxnSpPr>
            <a:cxnSpLocks/>
            <a:endCxn id="28"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7D60FE-9F74-FB45-A61D-760FB6473717}"/>
              </a:ext>
            </a:extLst>
          </p:cNvPr>
          <p:cNvCxnSpPr>
            <a:cxnSpLocks/>
            <a:stCxn id="28"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A3B7C8-047B-9847-80E6-68682D46A7F1}"/>
              </a:ext>
            </a:extLst>
          </p:cNvPr>
          <p:cNvCxnSpPr>
            <a:cxnSpLocks/>
            <a:stCxn id="28"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9B77121-A05E-7148-8813-31BB8E7463A6}"/>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11</a:t>
            </a:r>
          </a:p>
        </p:txBody>
      </p:sp>
      <p:sp>
        <p:nvSpPr>
          <p:cNvPr id="33" name="TextBox 32">
            <a:extLst>
              <a:ext uri="{FF2B5EF4-FFF2-40B4-BE49-F238E27FC236}">
                <a16:creationId xmlns:a16="http://schemas.microsoft.com/office/drawing/2014/main" id="{91D64FF4-79C5-1447-8999-40AA9A254B26}"/>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15</a:t>
            </a:r>
          </a:p>
        </p:txBody>
      </p:sp>
      <p:sp>
        <p:nvSpPr>
          <p:cNvPr id="34" name="TextBox 33">
            <a:extLst>
              <a:ext uri="{FF2B5EF4-FFF2-40B4-BE49-F238E27FC236}">
                <a16:creationId xmlns:a16="http://schemas.microsoft.com/office/drawing/2014/main" id="{7642151A-6ECE-684B-9471-D6CEF0ADE748}"/>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5</a:t>
            </a:r>
          </a:p>
        </p:txBody>
      </p:sp>
      <p:sp>
        <p:nvSpPr>
          <p:cNvPr id="35" name="Oval 34">
            <a:extLst>
              <a:ext uri="{FF2B5EF4-FFF2-40B4-BE49-F238E27FC236}">
                <a16:creationId xmlns:a16="http://schemas.microsoft.com/office/drawing/2014/main" id="{58A1B184-523D-5248-93A8-F3125425E414}"/>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36" name="Oval 35">
            <a:extLst>
              <a:ext uri="{FF2B5EF4-FFF2-40B4-BE49-F238E27FC236}">
                <a16:creationId xmlns:a16="http://schemas.microsoft.com/office/drawing/2014/main" id="{917FD8AD-2C33-3742-923C-E085FE8EF8A4}"/>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7" name="Oval 36">
            <a:extLst>
              <a:ext uri="{FF2B5EF4-FFF2-40B4-BE49-F238E27FC236}">
                <a16:creationId xmlns:a16="http://schemas.microsoft.com/office/drawing/2014/main" id="{847A54F6-2389-2643-BEDA-DF20E85FDDBA}"/>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1" name="TextBox 40">
            <a:extLst>
              <a:ext uri="{FF2B5EF4-FFF2-40B4-BE49-F238E27FC236}">
                <a16:creationId xmlns:a16="http://schemas.microsoft.com/office/drawing/2014/main" id="{F599DE55-8246-F040-BD70-8864D1693735}"/>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spTree>
    <p:extLst>
      <p:ext uri="{BB962C8B-B14F-4D97-AF65-F5344CB8AC3E}">
        <p14:creationId xmlns:p14="http://schemas.microsoft.com/office/powerpoint/2010/main" val="254381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34" name="Picture 33">
            <a:extLst>
              <a:ext uri="{FF2B5EF4-FFF2-40B4-BE49-F238E27FC236}">
                <a16:creationId xmlns:a16="http://schemas.microsoft.com/office/drawing/2014/main" id="{3BDE1EB7-7D44-3D41-97DB-AC2F056599B2}"/>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5" name="Picture 34">
            <a:extLst>
              <a:ext uri="{FF2B5EF4-FFF2-40B4-BE49-F238E27FC236}">
                <a16:creationId xmlns:a16="http://schemas.microsoft.com/office/drawing/2014/main" id="{3C160B29-AFFB-ED41-87A0-3EC468D6F2E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6" name="Picture 35">
            <a:extLst>
              <a:ext uri="{FF2B5EF4-FFF2-40B4-BE49-F238E27FC236}">
                <a16:creationId xmlns:a16="http://schemas.microsoft.com/office/drawing/2014/main" id="{CAEAAF5C-0491-C440-A43D-D1FD34CF2F8A}"/>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7" name="Picture 36">
            <a:extLst>
              <a:ext uri="{FF2B5EF4-FFF2-40B4-BE49-F238E27FC236}">
                <a16:creationId xmlns:a16="http://schemas.microsoft.com/office/drawing/2014/main" id="{C453E590-EA38-B94A-A948-D3DD530F4F7F}"/>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8" name="Picture 37">
            <a:extLst>
              <a:ext uri="{FF2B5EF4-FFF2-40B4-BE49-F238E27FC236}">
                <a16:creationId xmlns:a16="http://schemas.microsoft.com/office/drawing/2014/main" id="{E3106F61-B62C-CA41-8812-446710377B3C}"/>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39" name="TextBox 38">
            <a:extLst>
              <a:ext uri="{FF2B5EF4-FFF2-40B4-BE49-F238E27FC236}">
                <a16:creationId xmlns:a16="http://schemas.microsoft.com/office/drawing/2014/main" id="{A825F9C6-2C8B-824B-9C7E-0A437F29B9FF}"/>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40" name="Oval 39">
            <a:extLst>
              <a:ext uri="{FF2B5EF4-FFF2-40B4-BE49-F238E27FC236}">
                <a16:creationId xmlns:a16="http://schemas.microsoft.com/office/drawing/2014/main" id="{239601CD-46AB-E043-A288-03E5F902D6C5}"/>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41" name="Straight Connector 40">
            <a:extLst>
              <a:ext uri="{FF2B5EF4-FFF2-40B4-BE49-F238E27FC236}">
                <a16:creationId xmlns:a16="http://schemas.microsoft.com/office/drawing/2014/main" id="{A9D7FFE9-E1C2-0346-B458-CEDD58A7EE1B}"/>
              </a:ext>
            </a:extLst>
          </p:cNvPr>
          <p:cNvCxnSpPr>
            <a:cxnSpLocks/>
            <a:endCxn id="40"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DCDB43-6560-944F-B302-CBE4D97DD03D}"/>
              </a:ext>
            </a:extLst>
          </p:cNvPr>
          <p:cNvCxnSpPr>
            <a:cxnSpLocks/>
            <a:stCxn id="40"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2FD2FE-A097-1848-B4CE-F61C6EF4691E}"/>
              </a:ext>
            </a:extLst>
          </p:cNvPr>
          <p:cNvCxnSpPr>
            <a:cxnSpLocks/>
            <a:stCxn id="40"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33C8D24-D7F3-3945-A8C3-194632551F23}"/>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11</a:t>
            </a:r>
          </a:p>
        </p:txBody>
      </p:sp>
      <p:sp>
        <p:nvSpPr>
          <p:cNvPr id="45" name="TextBox 44">
            <a:extLst>
              <a:ext uri="{FF2B5EF4-FFF2-40B4-BE49-F238E27FC236}">
                <a16:creationId xmlns:a16="http://schemas.microsoft.com/office/drawing/2014/main" id="{52BF9E17-0BF4-1D4E-8CCD-7A1CA2D08AC8}"/>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15</a:t>
            </a:r>
          </a:p>
        </p:txBody>
      </p:sp>
      <p:sp>
        <p:nvSpPr>
          <p:cNvPr id="46" name="TextBox 45">
            <a:extLst>
              <a:ext uri="{FF2B5EF4-FFF2-40B4-BE49-F238E27FC236}">
                <a16:creationId xmlns:a16="http://schemas.microsoft.com/office/drawing/2014/main" id="{AE42570C-9847-5A4F-A4E2-3D4A50690D32}"/>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5</a:t>
            </a:r>
          </a:p>
        </p:txBody>
      </p:sp>
      <p:sp>
        <p:nvSpPr>
          <p:cNvPr id="47" name="Oval 46">
            <a:extLst>
              <a:ext uri="{FF2B5EF4-FFF2-40B4-BE49-F238E27FC236}">
                <a16:creationId xmlns:a16="http://schemas.microsoft.com/office/drawing/2014/main" id="{B78DB468-511F-9D4C-B645-EDEEF2A3F9D5}"/>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8" name="Oval 47">
            <a:extLst>
              <a:ext uri="{FF2B5EF4-FFF2-40B4-BE49-F238E27FC236}">
                <a16:creationId xmlns:a16="http://schemas.microsoft.com/office/drawing/2014/main" id="{7C0CC00F-2AF6-9C4D-9031-69AEDF51721C}"/>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9" name="Oval 48">
            <a:extLst>
              <a:ext uri="{FF2B5EF4-FFF2-40B4-BE49-F238E27FC236}">
                <a16:creationId xmlns:a16="http://schemas.microsoft.com/office/drawing/2014/main" id="{CD5CCFCC-9BD6-6340-9711-028AC18FD01F}"/>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50" name="Straight Arrow Connector 49">
            <a:extLst>
              <a:ext uri="{FF2B5EF4-FFF2-40B4-BE49-F238E27FC236}">
                <a16:creationId xmlns:a16="http://schemas.microsoft.com/office/drawing/2014/main" id="{C25AD957-27AA-3C4F-8CBF-6D1D9698E2F5}"/>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B2B0092-4785-9A40-9DA0-AF68D35405A9}"/>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D041189-60E5-C449-8136-5D6D0D3823A0}"/>
              </a:ext>
            </a:extLst>
          </p:cNvPr>
          <p:cNvSpPr txBox="1"/>
          <p:nvPr/>
        </p:nvSpPr>
        <p:spPr>
          <a:xfrm>
            <a:off x="7316571" y="2717844"/>
            <a:ext cx="1398653" cy="369332"/>
          </a:xfrm>
          <a:prstGeom prst="rect">
            <a:avLst/>
          </a:prstGeom>
          <a:noFill/>
        </p:spPr>
        <p:txBody>
          <a:bodyPr wrap="none" rtlCol="0">
            <a:spAutoFit/>
          </a:bodyPr>
          <a:lstStyle/>
          <a:p>
            <a:r>
              <a:rPr lang="en-US" dirty="0"/>
              <a:t>Update costs</a:t>
            </a:r>
          </a:p>
        </p:txBody>
      </p:sp>
      <p:sp>
        <p:nvSpPr>
          <p:cNvPr id="53" name="TextBox 52">
            <a:extLst>
              <a:ext uri="{FF2B5EF4-FFF2-40B4-BE49-F238E27FC236}">
                <a16:creationId xmlns:a16="http://schemas.microsoft.com/office/drawing/2014/main" id="{DBAB878A-06EE-CD49-AA59-BD2ED587572A}"/>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cxnSp>
        <p:nvCxnSpPr>
          <p:cNvPr id="54" name="Straight Arrow Connector 53">
            <a:extLst>
              <a:ext uri="{FF2B5EF4-FFF2-40B4-BE49-F238E27FC236}">
                <a16:creationId xmlns:a16="http://schemas.microsoft.com/office/drawing/2014/main" id="{6C02092B-D4F6-1344-A9FD-6BDEDBC8A54A}"/>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690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31" name="Picture 30">
            <a:extLst>
              <a:ext uri="{FF2B5EF4-FFF2-40B4-BE49-F238E27FC236}">
                <a16:creationId xmlns:a16="http://schemas.microsoft.com/office/drawing/2014/main" id="{77E43D3B-5B64-7C48-8CF9-FB5FDA5794EB}"/>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2" name="Picture 31">
            <a:extLst>
              <a:ext uri="{FF2B5EF4-FFF2-40B4-BE49-F238E27FC236}">
                <a16:creationId xmlns:a16="http://schemas.microsoft.com/office/drawing/2014/main" id="{0EB6EF0A-C418-454D-8A80-0F51162B1654}"/>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3" name="Picture 32">
            <a:extLst>
              <a:ext uri="{FF2B5EF4-FFF2-40B4-BE49-F238E27FC236}">
                <a16:creationId xmlns:a16="http://schemas.microsoft.com/office/drawing/2014/main" id="{FAC8B1A1-BBCA-3E4C-8914-F367D4DB66EE}"/>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4" name="Picture 33">
            <a:extLst>
              <a:ext uri="{FF2B5EF4-FFF2-40B4-BE49-F238E27FC236}">
                <a16:creationId xmlns:a16="http://schemas.microsoft.com/office/drawing/2014/main" id="{239D1A66-0C5A-324C-A324-DE7D84FBF3C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5" name="Picture 34">
            <a:extLst>
              <a:ext uri="{FF2B5EF4-FFF2-40B4-BE49-F238E27FC236}">
                <a16:creationId xmlns:a16="http://schemas.microsoft.com/office/drawing/2014/main" id="{7D521E03-D3EA-EF41-98C8-8CCDD0C79C1D}"/>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36" name="TextBox 35">
            <a:extLst>
              <a:ext uri="{FF2B5EF4-FFF2-40B4-BE49-F238E27FC236}">
                <a16:creationId xmlns:a16="http://schemas.microsoft.com/office/drawing/2014/main" id="{2E7A2978-630C-394E-913D-E01890C0FE9E}"/>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52" name="Oval 51">
            <a:extLst>
              <a:ext uri="{FF2B5EF4-FFF2-40B4-BE49-F238E27FC236}">
                <a16:creationId xmlns:a16="http://schemas.microsoft.com/office/drawing/2014/main" id="{CB3E80B1-8009-F343-9C23-7CAA3440F9AF}"/>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3" name="Straight Connector 52">
            <a:extLst>
              <a:ext uri="{FF2B5EF4-FFF2-40B4-BE49-F238E27FC236}">
                <a16:creationId xmlns:a16="http://schemas.microsoft.com/office/drawing/2014/main" id="{4CF90A92-385F-5744-88CC-11CAFE91A8DE}"/>
              </a:ext>
            </a:extLst>
          </p:cNvPr>
          <p:cNvCxnSpPr>
            <a:cxnSpLocks/>
            <a:endCxn id="52"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9FA735-490F-8347-8A73-57615DC28899}"/>
              </a:ext>
            </a:extLst>
          </p:cNvPr>
          <p:cNvCxnSpPr>
            <a:cxnSpLocks/>
            <a:stCxn id="52"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069ABE4-7767-3C46-B98A-8D2BA239AE1A}"/>
              </a:ext>
            </a:extLst>
          </p:cNvPr>
          <p:cNvCxnSpPr>
            <a:cxnSpLocks/>
            <a:stCxn id="52"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54C967D-DAE1-EC40-9092-03F57DB4B678}"/>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18</a:t>
            </a:r>
          </a:p>
        </p:txBody>
      </p:sp>
      <p:sp>
        <p:nvSpPr>
          <p:cNvPr id="57" name="TextBox 56">
            <a:extLst>
              <a:ext uri="{FF2B5EF4-FFF2-40B4-BE49-F238E27FC236}">
                <a16:creationId xmlns:a16="http://schemas.microsoft.com/office/drawing/2014/main" id="{A4CF74D0-9663-CF42-B327-6FB1D062BD36}"/>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22</a:t>
            </a:r>
          </a:p>
        </p:txBody>
      </p:sp>
      <p:sp>
        <p:nvSpPr>
          <p:cNvPr id="58" name="TextBox 57">
            <a:extLst>
              <a:ext uri="{FF2B5EF4-FFF2-40B4-BE49-F238E27FC236}">
                <a16:creationId xmlns:a16="http://schemas.microsoft.com/office/drawing/2014/main" id="{BA3701E6-F601-C442-ACA1-5E7AAB7C244F}"/>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12</a:t>
            </a:r>
          </a:p>
        </p:txBody>
      </p:sp>
      <p:sp>
        <p:nvSpPr>
          <p:cNvPr id="59" name="Oval 58">
            <a:extLst>
              <a:ext uri="{FF2B5EF4-FFF2-40B4-BE49-F238E27FC236}">
                <a16:creationId xmlns:a16="http://schemas.microsoft.com/office/drawing/2014/main" id="{771A3923-1600-5F4B-B3D5-8CE087E57997}"/>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60" name="Oval 59">
            <a:extLst>
              <a:ext uri="{FF2B5EF4-FFF2-40B4-BE49-F238E27FC236}">
                <a16:creationId xmlns:a16="http://schemas.microsoft.com/office/drawing/2014/main" id="{CD4FE17F-EB11-0944-BEAD-E0122F2EC0C4}"/>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1" name="Oval 60">
            <a:extLst>
              <a:ext uri="{FF2B5EF4-FFF2-40B4-BE49-F238E27FC236}">
                <a16:creationId xmlns:a16="http://schemas.microsoft.com/office/drawing/2014/main" id="{E66580DB-2A83-9D44-B85C-321B14757063}"/>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62" name="Straight Arrow Connector 61">
            <a:extLst>
              <a:ext uri="{FF2B5EF4-FFF2-40B4-BE49-F238E27FC236}">
                <a16:creationId xmlns:a16="http://schemas.microsoft.com/office/drawing/2014/main" id="{D3767EFD-0042-6444-AC8A-A058E2E715DD}"/>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2B8ABDA-937D-4546-8E93-F393670E870C}"/>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A3F2FD0-67EC-EB48-8688-C087C3A5A594}"/>
              </a:ext>
            </a:extLst>
          </p:cNvPr>
          <p:cNvSpPr txBox="1"/>
          <p:nvPr/>
        </p:nvSpPr>
        <p:spPr>
          <a:xfrm>
            <a:off x="7316571" y="2717844"/>
            <a:ext cx="1398653" cy="369332"/>
          </a:xfrm>
          <a:prstGeom prst="rect">
            <a:avLst/>
          </a:prstGeom>
          <a:noFill/>
        </p:spPr>
        <p:txBody>
          <a:bodyPr wrap="none" rtlCol="0">
            <a:spAutoFit/>
          </a:bodyPr>
          <a:lstStyle/>
          <a:p>
            <a:r>
              <a:rPr lang="en-US" dirty="0"/>
              <a:t>Update costs</a:t>
            </a:r>
          </a:p>
        </p:txBody>
      </p:sp>
      <p:sp>
        <p:nvSpPr>
          <p:cNvPr id="65" name="TextBox 64">
            <a:extLst>
              <a:ext uri="{FF2B5EF4-FFF2-40B4-BE49-F238E27FC236}">
                <a16:creationId xmlns:a16="http://schemas.microsoft.com/office/drawing/2014/main" id="{845D6175-705B-7444-8489-CF6610817215}"/>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cxnSp>
        <p:nvCxnSpPr>
          <p:cNvPr id="66" name="Straight Arrow Connector 65">
            <a:extLst>
              <a:ext uri="{FF2B5EF4-FFF2-40B4-BE49-F238E27FC236}">
                <a16:creationId xmlns:a16="http://schemas.microsoft.com/office/drawing/2014/main" id="{826D7752-7561-084B-824F-26C19E74FCCE}"/>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1291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594016"/>
              <a:ext cx="1190552" cy="1134050"/>
              <a:chOff x="1257454" y="1750495"/>
              <a:chExt cx="1190552" cy="1134050"/>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9" idx="0"/>
                <a:endCxn id="8" idx="4"/>
              </p:cNvCxnSpPr>
              <p:nvPr/>
            </p:nvCxnSpPr>
            <p:spPr>
              <a:xfrm flipH="1" flipV="1">
                <a:off x="2433106" y="1753592"/>
                <a:ext cx="14900" cy="74224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889061" y="1750495"/>
                <a:ext cx="532074" cy="602532"/>
              </a:xfrm>
              <a:prstGeom prst="rect">
                <a:avLst/>
              </a:prstGeom>
              <a:noFill/>
            </p:spPr>
            <p:txBody>
              <a:bodyPr wrap="square" rtlCol="0">
                <a:spAutoFit/>
              </a:bodyPr>
              <a:lstStyle/>
              <a:p>
                <a:r>
                  <a:rPr lang="en-US" sz="2400" dirty="0">
                    <a:solidFill>
                      <a:srgbClr val="FF0000"/>
                    </a:solidFill>
                  </a:rPr>
                  <a:t>18</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sp>
        <p:nvSpPr>
          <p:cNvPr id="12" name="Oval 11">
            <a:extLst>
              <a:ext uri="{FF2B5EF4-FFF2-40B4-BE49-F238E27FC236}">
                <a16:creationId xmlns:a16="http://schemas.microsoft.com/office/drawing/2014/main" id="{998E6B32-ADE6-EE4E-8036-33FF4E38E5EA}"/>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13" name="Straight Connector 12">
            <a:extLst>
              <a:ext uri="{FF2B5EF4-FFF2-40B4-BE49-F238E27FC236}">
                <a16:creationId xmlns:a16="http://schemas.microsoft.com/office/drawing/2014/main" id="{B77909E4-34F6-1749-9DAC-401E4F05757A}"/>
              </a:ext>
            </a:extLst>
          </p:cNvPr>
          <p:cNvCxnSpPr>
            <a:cxnSpLocks/>
            <a:endCxn id="12"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AC7AD0-FEC5-2445-833D-14EAA804D958}"/>
              </a:ext>
            </a:extLst>
          </p:cNvPr>
          <p:cNvCxnSpPr>
            <a:cxnSpLocks/>
            <a:stCxn id="12"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FA820C-3B97-4D4A-83E4-E3AB46CF58DF}"/>
              </a:ext>
            </a:extLst>
          </p:cNvPr>
          <p:cNvCxnSpPr>
            <a:cxnSpLocks/>
            <a:stCxn id="12"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E9779EF-1CBF-7243-AEC8-2861310ADE75}"/>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18</a:t>
            </a:r>
          </a:p>
        </p:txBody>
      </p:sp>
      <p:sp>
        <p:nvSpPr>
          <p:cNvPr id="17" name="TextBox 16">
            <a:extLst>
              <a:ext uri="{FF2B5EF4-FFF2-40B4-BE49-F238E27FC236}">
                <a16:creationId xmlns:a16="http://schemas.microsoft.com/office/drawing/2014/main" id="{3F35E032-BDB9-BA4B-A6AD-00BFFBE4A9AE}"/>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22</a:t>
            </a:r>
          </a:p>
        </p:txBody>
      </p:sp>
      <p:sp>
        <p:nvSpPr>
          <p:cNvPr id="18" name="TextBox 17">
            <a:extLst>
              <a:ext uri="{FF2B5EF4-FFF2-40B4-BE49-F238E27FC236}">
                <a16:creationId xmlns:a16="http://schemas.microsoft.com/office/drawing/2014/main" id="{AE6826ED-8659-8C40-8010-B5F3A4C8AACE}"/>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12</a:t>
            </a:r>
          </a:p>
        </p:txBody>
      </p:sp>
      <p:sp>
        <p:nvSpPr>
          <p:cNvPr id="19" name="Oval 18">
            <a:extLst>
              <a:ext uri="{FF2B5EF4-FFF2-40B4-BE49-F238E27FC236}">
                <a16:creationId xmlns:a16="http://schemas.microsoft.com/office/drawing/2014/main" id="{3F53E7CD-696F-F146-8403-A5024198849C}"/>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20" name="Oval 19">
            <a:extLst>
              <a:ext uri="{FF2B5EF4-FFF2-40B4-BE49-F238E27FC236}">
                <a16:creationId xmlns:a16="http://schemas.microsoft.com/office/drawing/2014/main" id="{47568ED5-B86B-B64A-A199-0B476D362413}"/>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21" name="Oval 20">
            <a:extLst>
              <a:ext uri="{FF2B5EF4-FFF2-40B4-BE49-F238E27FC236}">
                <a16:creationId xmlns:a16="http://schemas.microsoft.com/office/drawing/2014/main" id="{F092B817-6014-8E46-ACFC-8D715EB6B88D}"/>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24" name="Straight Arrow Connector 23">
            <a:extLst>
              <a:ext uri="{FF2B5EF4-FFF2-40B4-BE49-F238E27FC236}">
                <a16:creationId xmlns:a16="http://schemas.microsoft.com/office/drawing/2014/main" id="{D4D6824B-BD61-3A41-AA42-222903F9FB5C}"/>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3AFFE16-1F3F-7949-B4C7-96C7389A1F53}"/>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9781D1-F36A-DC46-88D2-1C345FD8A693}"/>
              </a:ext>
            </a:extLst>
          </p:cNvPr>
          <p:cNvSpPr txBox="1"/>
          <p:nvPr/>
        </p:nvSpPr>
        <p:spPr>
          <a:xfrm>
            <a:off x="7316571" y="2717844"/>
            <a:ext cx="1398653" cy="369332"/>
          </a:xfrm>
          <a:prstGeom prst="rect">
            <a:avLst/>
          </a:prstGeom>
          <a:noFill/>
        </p:spPr>
        <p:txBody>
          <a:bodyPr wrap="none" rtlCol="0">
            <a:spAutoFit/>
          </a:bodyPr>
          <a:lstStyle/>
          <a:p>
            <a:r>
              <a:rPr lang="en-US" dirty="0"/>
              <a:t>Update costs</a:t>
            </a:r>
          </a:p>
        </p:txBody>
      </p:sp>
      <p:sp>
        <p:nvSpPr>
          <p:cNvPr id="30" name="TextBox 29">
            <a:extLst>
              <a:ext uri="{FF2B5EF4-FFF2-40B4-BE49-F238E27FC236}">
                <a16:creationId xmlns:a16="http://schemas.microsoft.com/office/drawing/2014/main" id="{CF0F3480-CCD3-2F44-A9AC-CD78495071E5}"/>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cxnSp>
        <p:nvCxnSpPr>
          <p:cNvPr id="37" name="Straight Arrow Connector 36">
            <a:extLst>
              <a:ext uri="{FF2B5EF4-FFF2-40B4-BE49-F238E27FC236}">
                <a16:creationId xmlns:a16="http://schemas.microsoft.com/office/drawing/2014/main" id="{0EA768CD-D62A-C64F-AA18-89EF2EA3519C}"/>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3DC8DF61-E7CA-574C-8ED3-60A18E5A7D9C}"/>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9" name="Picture 38">
            <a:extLst>
              <a:ext uri="{FF2B5EF4-FFF2-40B4-BE49-F238E27FC236}">
                <a16:creationId xmlns:a16="http://schemas.microsoft.com/office/drawing/2014/main" id="{AEFAD738-0E59-1B45-8A57-9C81D7521CC4}"/>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40" name="Picture 39">
            <a:extLst>
              <a:ext uri="{FF2B5EF4-FFF2-40B4-BE49-F238E27FC236}">
                <a16:creationId xmlns:a16="http://schemas.microsoft.com/office/drawing/2014/main" id="{DD88A1DF-EAA6-D84D-A938-585D5841B67E}"/>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41" name="Picture 40">
            <a:extLst>
              <a:ext uri="{FF2B5EF4-FFF2-40B4-BE49-F238E27FC236}">
                <a16:creationId xmlns:a16="http://schemas.microsoft.com/office/drawing/2014/main" id="{4AABB05F-27B7-5946-AC78-768F14F5128F}"/>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42" name="Picture 41">
            <a:extLst>
              <a:ext uri="{FF2B5EF4-FFF2-40B4-BE49-F238E27FC236}">
                <a16:creationId xmlns:a16="http://schemas.microsoft.com/office/drawing/2014/main" id="{E5576220-6BBA-E446-8120-F8F5BBB8D3DA}"/>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43" name="TextBox 42">
            <a:extLst>
              <a:ext uri="{FF2B5EF4-FFF2-40B4-BE49-F238E27FC236}">
                <a16:creationId xmlns:a16="http://schemas.microsoft.com/office/drawing/2014/main" id="{31DA38B3-FA11-8E43-AC20-1496A5C418FD}"/>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566888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3" name="Oval 2">
            <a:extLst>
              <a:ext uri="{FF2B5EF4-FFF2-40B4-BE49-F238E27FC236}">
                <a16:creationId xmlns:a16="http://schemas.microsoft.com/office/drawing/2014/main" id="{F921A1D6-FF99-B54C-A546-4F394AD97CEE}"/>
              </a:ext>
            </a:extLst>
          </p:cNvPr>
          <p:cNvSpPr/>
          <p:nvPr/>
        </p:nvSpPr>
        <p:spPr>
          <a:xfrm>
            <a:off x="112162" y="2721698"/>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9" idx="0"/>
            <a:endCxn id="8"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516756" y="3210734"/>
            <a:ext cx="394517" cy="353731"/>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8" name="Oval 7">
            <a:extLst>
              <a:ext uri="{FF2B5EF4-FFF2-40B4-BE49-F238E27FC236}">
                <a16:creationId xmlns:a16="http://schemas.microsoft.com/office/drawing/2014/main" id="{0D0BB634-A3A2-8D4C-A11D-3541DE5BCE35}"/>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pic>
        <p:nvPicPr>
          <p:cNvPr id="36" name="Picture 35">
            <a:extLst>
              <a:ext uri="{FF2B5EF4-FFF2-40B4-BE49-F238E27FC236}">
                <a16:creationId xmlns:a16="http://schemas.microsoft.com/office/drawing/2014/main" id="{30C0B717-5F11-1A46-AB8D-103C5958D9AE}"/>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8" name="Picture 37">
            <a:extLst>
              <a:ext uri="{FF2B5EF4-FFF2-40B4-BE49-F238E27FC236}">
                <a16:creationId xmlns:a16="http://schemas.microsoft.com/office/drawing/2014/main" id="{C4E52A1A-F09C-BE4D-AEBA-F0B350294A60}"/>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9" name="Picture 38">
            <a:extLst>
              <a:ext uri="{FF2B5EF4-FFF2-40B4-BE49-F238E27FC236}">
                <a16:creationId xmlns:a16="http://schemas.microsoft.com/office/drawing/2014/main" id="{6CCF94C6-0191-914C-899D-4671BA9BE47F}"/>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40" name="Picture 39">
            <a:extLst>
              <a:ext uri="{FF2B5EF4-FFF2-40B4-BE49-F238E27FC236}">
                <a16:creationId xmlns:a16="http://schemas.microsoft.com/office/drawing/2014/main" id="{112FDF99-24AA-0249-BC2E-4E1F14AA11F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41" name="Picture 40">
            <a:extLst>
              <a:ext uri="{FF2B5EF4-FFF2-40B4-BE49-F238E27FC236}">
                <a16:creationId xmlns:a16="http://schemas.microsoft.com/office/drawing/2014/main" id="{6050990D-A9B4-3D48-BDA0-917682C0FE01}"/>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42" name="TextBox 41">
            <a:extLst>
              <a:ext uri="{FF2B5EF4-FFF2-40B4-BE49-F238E27FC236}">
                <a16:creationId xmlns:a16="http://schemas.microsoft.com/office/drawing/2014/main" id="{F75A474C-78F3-7447-8CAB-F31B009D3911}"/>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3218609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2" name="Group 1">
            <a:extLst>
              <a:ext uri="{FF2B5EF4-FFF2-40B4-BE49-F238E27FC236}">
                <a16:creationId xmlns:a16="http://schemas.microsoft.com/office/drawing/2014/main" id="{875DD933-554A-AE4A-A3E6-DAA7CF6AF861}"/>
              </a:ext>
            </a:extLst>
          </p:cNvPr>
          <p:cNvGrpSpPr/>
          <p:nvPr/>
        </p:nvGrpSpPr>
        <p:grpSpPr>
          <a:xfrm>
            <a:off x="112162" y="2721699"/>
            <a:ext cx="916389" cy="842767"/>
            <a:chOff x="1257454" y="1784626"/>
            <a:chExt cx="961695" cy="1099919"/>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9" name="Oval 8">
            <a:extLst>
              <a:ext uri="{FF2B5EF4-FFF2-40B4-BE49-F238E27FC236}">
                <a16:creationId xmlns:a16="http://schemas.microsoft.com/office/drawing/2014/main" id="{4DD3C5D2-410A-9047-AB5A-0F6E7C2A6361}"/>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25" name="Straight Connector 24">
            <a:extLst>
              <a:ext uri="{FF2B5EF4-FFF2-40B4-BE49-F238E27FC236}">
                <a16:creationId xmlns:a16="http://schemas.microsoft.com/office/drawing/2014/main" id="{ECBCAF81-7162-0F4B-B468-0847934F449C}"/>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4A0D7DC-3F3C-7B43-9F9B-AE7EDAD04014}"/>
              </a:ext>
            </a:extLst>
          </p:cNvPr>
          <p:cNvCxnSpPr>
            <a:cxnSpLocks/>
            <a:endCxn id="2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B104528-5DA0-B84E-9B4B-4C1C13E69497}"/>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29" name="Oval 28">
            <a:extLst>
              <a:ext uri="{FF2B5EF4-FFF2-40B4-BE49-F238E27FC236}">
                <a16:creationId xmlns:a16="http://schemas.microsoft.com/office/drawing/2014/main" id="{E4F7099E-D75F-204F-A05C-8F2BAFBEFEF4}"/>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30" name="Picture 29">
            <a:extLst>
              <a:ext uri="{FF2B5EF4-FFF2-40B4-BE49-F238E27FC236}">
                <a16:creationId xmlns:a16="http://schemas.microsoft.com/office/drawing/2014/main" id="{B83CAAC7-F600-0342-8C53-49E5C534810F}"/>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6" name="Picture 35">
            <a:extLst>
              <a:ext uri="{FF2B5EF4-FFF2-40B4-BE49-F238E27FC236}">
                <a16:creationId xmlns:a16="http://schemas.microsoft.com/office/drawing/2014/main" id="{B7BF79F6-27B0-2A49-86CF-39A018F2566D}"/>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7" name="Picture 36">
            <a:extLst>
              <a:ext uri="{FF2B5EF4-FFF2-40B4-BE49-F238E27FC236}">
                <a16:creationId xmlns:a16="http://schemas.microsoft.com/office/drawing/2014/main" id="{EC9FDB54-F996-EF4E-A87A-645C647E478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8" name="Picture 37">
            <a:extLst>
              <a:ext uri="{FF2B5EF4-FFF2-40B4-BE49-F238E27FC236}">
                <a16:creationId xmlns:a16="http://schemas.microsoft.com/office/drawing/2014/main" id="{E8E9ADB3-848B-DE44-912D-2B37C62DEDA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9" name="Picture 38">
            <a:extLst>
              <a:ext uri="{FF2B5EF4-FFF2-40B4-BE49-F238E27FC236}">
                <a16:creationId xmlns:a16="http://schemas.microsoft.com/office/drawing/2014/main" id="{000B946B-6364-CA43-B041-85B40DD80718}"/>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40" name="TextBox 39">
            <a:extLst>
              <a:ext uri="{FF2B5EF4-FFF2-40B4-BE49-F238E27FC236}">
                <a16:creationId xmlns:a16="http://schemas.microsoft.com/office/drawing/2014/main" id="{30FFEF78-D18E-0F40-8427-68FB31DFA1B8}"/>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41" name="Group 40">
            <a:extLst>
              <a:ext uri="{FF2B5EF4-FFF2-40B4-BE49-F238E27FC236}">
                <a16:creationId xmlns:a16="http://schemas.microsoft.com/office/drawing/2014/main" id="{4A6920C1-F32F-8D45-9A71-F62BA296DEEF}"/>
              </a:ext>
            </a:extLst>
          </p:cNvPr>
          <p:cNvGrpSpPr/>
          <p:nvPr/>
        </p:nvGrpSpPr>
        <p:grpSpPr>
          <a:xfrm>
            <a:off x="5470591" y="1950530"/>
            <a:ext cx="1957541" cy="1572250"/>
            <a:chOff x="2766861" y="1640187"/>
            <a:chExt cx="1957541" cy="1572250"/>
          </a:xfrm>
        </p:grpSpPr>
        <p:sp>
          <p:nvSpPr>
            <p:cNvPr id="42" name="Oval 41">
              <a:extLst>
                <a:ext uri="{FF2B5EF4-FFF2-40B4-BE49-F238E27FC236}">
                  <a16:creationId xmlns:a16="http://schemas.microsoft.com/office/drawing/2014/main" id="{CA08F2B2-844B-1D40-AAC2-E44D200B4CD5}"/>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43" name="Straight Connector 42">
              <a:extLst>
                <a:ext uri="{FF2B5EF4-FFF2-40B4-BE49-F238E27FC236}">
                  <a16:creationId xmlns:a16="http://schemas.microsoft.com/office/drawing/2014/main" id="{2A353219-5C54-CE47-819D-3C690C637C92}"/>
                </a:ext>
              </a:extLst>
            </p:cNvPr>
            <p:cNvCxnSpPr>
              <a:cxnSpLocks/>
              <a:stCxn id="42"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94F0D8-6C35-6042-9B92-7BA6F527E21C}"/>
                </a:ext>
              </a:extLst>
            </p:cNvPr>
            <p:cNvCxnSpPr>
              <a:cxnSpLocks/>
              <a:stCxn id="42"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75D7781-58F5-964E-873C-D3D24EF0EE8A}"/>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46" name="TextBox 45">
              <a:extLst>
                <a:ext uri="{FF2B5EF4-FFF2-40B4-BE49-F238E27FC236}">
                  <a16:creationId xmlns:a16="http://schemas.microsoft.com/office/drawing/2014/main" id="{E741CCE1-8316-A846-B426-1DF2D461B20D}"/>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grpSp>
      <p:sp>
        <p:nvSpPr>
          <p:cNvPr id="48" name="Oval 47">
            <a:extLst>
              <a:ext uri="{FF2B5EF4-FFF2-40B4-BE49-F238E27FC236}">
                <a16:creationId xmlns:a16="http://schemas.microsoft.com/office/drawing/2014/main" id="{E3FB13A4-38FE-624A-82F3-8A8AD6426BD8}"/>
              </a:ext>
            </a:extLst>
          </p:cNvPr>
          <p:cNvSpPr/>
          <p:nvPr/>
        </p:nvSpPr>
        <p:spPr>
          <a:xfrm>
            <a:off x="6556604" y="186067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9" name="Oval 48">
            <a:extLst>
              <a:ext uri="{FF2B5EF4-FFF2-40B4-BE49-F238E27FC236}">
                <a16:creationId xmlns:a16="http://schemas.microsoft.com/office/drawing/2014/main" id="{D214AB13-BACF-B44F-B2A9-B285662CC2E9}"/>
              </a:ext>
            </a:extLst>
          </p:cNvPr>
          <p:cNvSpPr/>
          <p:nvPr/>
        </p:nvSpPr>
        <p:spPr>
          <a:xfrm>
            <a:off x="5267470" y="282051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Tree>
    <p:extLst>
      <p:ext uri="{BB962C8B-B14F-4D97-AF65-F5344CB8AC3E}">
        <p14:creationId xmlns:p14="http://schemas.microsoft.com/office/powerpoint/2010/main" val="34248039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5DE6827-FF4E-3F45-AA22-2D354650180B}"/>
              </a:ext>
            </a:extLst>
          </p:cNvPr>
          <p:cNvGrpSpPr/>
          <p:nvPr/>
        </p:nvGrpSpPr>
        <p:grpSpPr>
          <a:xfrm>
            <a:off x="5470591" y="1950530"/>
            <a:ext cx="2383999" cy="1572250"/>
            <a:chOff x="2766861" y="1640187"/>
            <a:chExt cx="2383999" cy="1572250"/>
          </a:xfrm>
        </p:grpSpPr>
        <p:sp>
          <p:nvSpPr>
            <p:cNvPr id="18" name="Oval 17">
              <a:extLst>
                <a:ext uri="{FF2B5EF4-FFF2-40B4-BE49-F238E27FC236}">
                  <a16:creationId xmlns:a16="http://schemas.microsoft.com/office/drawing/2014/main" id="{B861899C-C2D8-5848-93F6-FE0CFDADC0F2}"/>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19" name="Straight Connector 18">
              <a:extLst>
                <a:ext uri="{FF2B5EF4-FFF2-40B4-BE49-F238E27FC236}">
                  <a16:creationId xmlns:a16="http://schemas.microsoft.com/office/drawing/2014/main" id="{B34E669C-4AD9-8946-9279-6591E0515B03}"/>
                </a:ext>
              </a:extLst>
            </p:cNvPr>
            <p:cNvCxnSpPr>
              <a:cxnSpLocks/>
              <a:stCxn id="18"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A23EF1-F973-A749-A02A-1F52E0E738E6}"/>
                </a:ext>
              </a:extLst>
            </p:cNvPr>
            <p:cNvCxnSpPr>
              <a:cxnSpLocks/>
              <a:stCxn id="18"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0A57937-320E-C04A-B97E-FCACB1C2C7BE}"/>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22" name="TextBox 21">
              <a:extLst>
                <a:ext uri="{FF2B5EF4-FFF2-40B4-BE49-F238E27FC236}">
                  <a16:creationId xmlns:a16="http://schemas.microsoft.com/office/drawing/2014/main" id="{35B2DAA0-8773-4E4B-8CB4-34702B39C6CE}"/>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sp>
          <p:nvSpPr>
            <p:cNvPr id="30" name="TextBox 29">
              <a:extLst>
                <a:ext uri="{FF2B5EF4-FFF2-40B4-BE49-F238E27FC236}">
                  <a16:creationId xmlns:a16="http://schemas.microsoft.com/office/drawing/2014/main" id="{1462122B-C7B0-DC4C-BB6E-560AE6188267}"/>
                </a:ext>
              </a:extLst>
            </p:cNvPr>
            <p:cNvSpPr txBox="1"/>
            <p:nvPr/>
          </p:nvSpPr>
          <p:spPr>
            <a:xfrm>
              <a:off x="4618786" y="2252904"/>
              <a:ext cx="532074" cy="461665"/>
            </a:xfrm>
            <a:prstGeom prst="rect">
              <a:avLst/>
            </a:prstGeom>
            <a:noFill/>
          </p:spPr>
          <p:txBody>
            <a:bodyPr wrap="square" rtlCol="0">
              <a:spAutoFit/>
            </a:bodyPr>
            <a:lstStyle/>
            <a:p>
              <a:r>
                <a:rPr lang="en-US" sz="2400" dirty="0">
                  <a:solidFill>
                    <a:srgbClr val="FF0000"/>
                  </a:solidFill>
                </a:rPr>
                <a:t>25</a:t>
              </a:r>
            </a:p>
          </p:txBody>
        </p:sp>
      </p:grpSp>
      <p:sp>
        <p:nvSpPr>
          <p:cNvPr id="23" name="Oval 22">
            <a:extLst>
              <a:ext uri="{FF2B5EF4-FFF2-40B4-BE49-F238E27FC236}">
                <a16:creationId xmlns:a16="http://schemas.microsoft.com/office/drawing/2014/main" id="{B05FBC0A-A291-2347-8863-320A1311DF36}"/>
              </a:ext>
            </a:extLst>
          </p:cNvPr>
          <p:cNvSpPr/>
          <p:nvPr/>
        </p:nvSpPr>
        <p:spPr>
          <a:xfrm>
            <a:off x="6556604" y="186067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24" name="Oval 23">
            <a:extLst>
              <a:ext uri="{FF2B5EF4-FFF2-40B4-BE49-F238E27FC236}">
                <a16:creationId xmlns:a16="http://schemas.microsoft.com/office/drawing/2014/main" id="{173FD56E-5AE0-804D-9F01-437E994D6508}"/>
              </a:ext>
            </a:extLst>
          </p:cNvPr>
          <p:cNvSpPr/>
          <p:nvPr/>
        </p:nvSpPr>
        <p:spPr>
          <a:xfrm>
            <a:off x="5267470" y="282051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11" name="TextBox 10">
            <a:extLst>
              <a:ext uri="{FF2B5EF4-FFF2-40B4-BE49-F238E27FC236}">
                <a16:creationId xmlns:a16="http://schemas.microsoft.com/office/drawing/2014/main" id="{F7979104-3F70-1C46-B362-1BFBC6238E07}"/>
              </a:ext>
            </a:extLst>
          </p:cNvPr>
          <p:cNvSpPr txBox="1"/>
          <p:nvPr/>
        </p:nvSpPr>
        <p:spPr>
          <a:xfrm>
            <a:off x="6239353" y="3645949"/>
            <a:ext cx="2115879" cy="369332"/>
          </a:xfrm>
          <a:prstGeom prst="rect">
            <a:avLst/>
          </a:prstGeom>
          <a:noFill/>
        </p:spPr>
        <p:txBody>
          <a:bodyPr wrap="square" rtlCol="0">
            <a:spAutoFit/>
          </a:bodyPr>
          <a:lstStyle/>
          <a:p>
            <a:r>
              <a:rPr lang="en-US" dirty="0"/>
              <a:t>No update.</a:t>
            </a:r>
          </a:p>
        </p:txBody>
      </p:sp>
      <p:sp>
        <p:nvSpPr>
          <p:cNvPr id="26" name="TextBox 25">
            <a:extLst>
              <a:ext uri="{FF2B5EF4-FFF2-40B4-BE49-F238E27FC236}">
                <a16:creationId xmlns:a16="http://schemas.microsoft.com/office/drawing/2014/main" id="{579E527C-D0AA-224F-AA2F-A4E3A0DAB367}"/>
              </a:ext>
            </a:extLst>
          </p:cNvPr>
          <p:cNvSpPr txBox="1"/>
          <p:nvPr/>
        </p:nvSpPr>
        <p:spPr>
          <a:xfrm>
            <a:off x="5044573" y="2419430"/>
            <a:ext cx="543739" cy="923330"/>
          </a:xfrm>
          <a:prstGeom prst="rect">
            <a:avLst/>
          </a:prstGeom>
          <a:noFill/>
        </p:spPr>
        <p:txBody>
          <a:bodyPr wrap="none" rtlCol="0">
            <a:spAutoFit/>
          </a:bodyPr>
          <a:lstStyle/>
          <a:p>
            <a:r>
              <a:rPr lang="en-US" sz="5400" dirty="0">
                <a:solidFill>
                  <a:srgbClr val="FF0000"/>
                </a:solidFill>
              </a:rPr>
              <a:t>X</a:t>
            </a:r>
          </a:p>
        </p:txBody>
      </p:sp>
      <p:cxnSp>
        <p:nvCxnSpPr>
          <p:cNvPr id="13" name="Straight Connector 12">
            <a:extLst>
              <a:ext uri="{FF2B5EF4-FFF2-40B4-BE49-F238E27FC236}">
                <a16:creationId xmlns:a16="http://schemas.microsoft.com/office/drawing/2014/main" id="{888D1ABB-7417-7D41-8093-4C18336BB11D}"/>
              </a:ext>
            </a:extLst>
          </p:cNvPr>
          <p:cNvCxnSpPr>
            <a:cxnSpLocks/>
          </p:cNvCxnSpPr>
          <p:nvPr/>
        </p:nvCxnSpPr>
        <p:spPr>
          <a:xfrm flipH="1">
            <a:off x="6896058" y="2517026"/>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C8E01B5-E6D5-C94E-936B-D312D45B94E8}"/>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2E60AE-EB6B-D943-9934-21E009C1CB60}"/>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009F8F8-844C-4843-A28E-AE1991ACF94C}"/>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9" name="TextBox 38">
            <a:extLst>
              <a:ext uri="{FF2B5EF4-FFF2-40B4-BE49-F238E27FC236}">
                <a16:creationId xmlns:a16="http://schemas.microsoft.com/office/drawing/2014/main" id="{DD26C90F-A4C6-EB49-8062-355F6A1738CD}"/>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0" name="Oval 39">
            <a:extLst>
              <a:ext uri="{FF2B5EF4-FFF2-40B4-BE49-F238E27FC236}">
                <a16:creationId xmlns:a16="http://schemas.microsoft.com/office/drawing/2014/main" id="{7F50B8E1-2300-4741-A9FC-107FC027F0B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1" name="Oval 40">
            <a:extLst>
              <a:ext uri="{FF2B5EF4-FFF2-40B4-BE49-F238E27FC236}">
                <a16:creationId xmlns:a16="http://schemas.microsoft.com/office/drawing/2014/main" id="{FD8840B3-D05C-E94B-9968-A87A0AFF67E6}"/>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2" name="Group 41">
            <a:extLst>
              <a:ext uri="{FF2B5EF4-FFF2-40B4-BE49-F238E27FC236}">
                <a16:creationId xmlns:a16="http://schemas.microsoft.com/office/drawing/2014/main" id="{FE0C87B1-934C-3C48-B252-ADA2BC157A73}"/>
              </a:ext>
            </a:extLst>
          </p:cNvPr>
          <p:cNvGrpSpPr/>
          <p:nvPr/>
        </p:nvGrpSpPr>
        <p:grpSpPr>
          <a:xfrm>
            <a:off x="112162" y="2721699"/>
            <a:ext cx="916389" cy="842767"/>
            <a:chOff x="1257454" y="1784626"/>
            <a:chExt cx="961695" cy="1099919"/>
          </a:xfrm>
        </p:grpSpPr>
        <p:sp>
          <p:nvSpPr>
            <p:cNvPr id="43" name="Oval 42">
              <a:extLst>
                <a:ext uri="{FF2B5EF4-FFF2-40B4-BE49-F238E27FC236}">
                  <a16:creationId xmlns:a16="http://schemas.microsoft.com/office/drawing/2014/main" id="{197D3BB0-14AE-3A47-A9F5-654246BA7AED}"/>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4" name="Straight Connector 43">
              <a:extLst>
                <a:ext uri="{FF2B5EF4-FFF2-40B4-BE49-F238E27FC236}">
                  <a16:creationId xmlns:a16="http://schemas.microsoft.com/office/drawing/2014/main" id="{C54A3DED-1A9F-E549-9EB5-3A89A0BB8922}"/>
                </a:ext>
              </a:extLst>
            </p:cNvPr>
            <p:cNvCxnSpPr>
              <a:cxnSpLocks/>
              <a:endCxn id="4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E8B82FB-3B43-A441-AE9D-36B94F45BD74}"/>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46" name="Oval 45">
            <a:extLst>
              <a:ext uri="{FF2B5EF4-FFF2-40B4-BE49-F238E27FC236}">
                <a16:creationId xmlns:a16="http://schemas.microsoft.com/office/drawing/2014/main" id="{16BAE62D-D1C7-EE42-AE09-920F21FDD9F9}"/>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47" name="Straight Connector 46">
            <a:extLst>
              <a:ext uri="{FF2B5EF4-FFF2-40B4-BE49-F238E27FC236}">
                <a16:creationId xmlns:a16="http://schemas.microsoft.com/office/drawing/2014/main" id="{E7C65E7C-7DFB-9B40-B002-AB2AAAA415E0}"/>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4AD98B-527F-814A-981E-84C35B09607C}"/>
              </a:ext>
            </a:extLst>
          </p:cNvPr>
          <p:cNvCxnSpPr>
            <a:cxnSpLocks/>
            <a:endCxn id="50"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F60317E-3AA3-AA47-B065-96621884D88B}"/>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0" name="Oval 49">
            <a:extLst>
              <a:ext uri="{FF2B5EF4-FFF2-40B4-BE49-F238E27FC236}">
                <a16:creationId xmlns:a16="http://schemas.microsoft.com/office/drawing/2014/main" id="{91C1475A-FC50-D94A-A91C-F6F79A2FBA22}"/>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51" name="Picture 50">
            <a:extLst>
              <a:ext uri="{FF2B5EF4-FFF2-40B4-BE49-F238E27FC236}">
                <a16:creationId xmlns:a16="http://schemas.microsoft.com/office/drawing/2014/main" id="{1979907C-4A54-B042-B6A8-ABBEADAFB4DE}"/>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52" name="Picture 51">
            <a:extLst>
              <a:ext uri="{FF2B5EF4-FFF2-40B4-BE49-F238E27FC236}">
                <a16:creationId xmlns:a16="http://schemas.microsoft.com/office/drawing/2014/main" id="{A48C0D22-B2F5-8E44-AF30-3B0170397FD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53" name="Picture 52">
            <a:extLst>
              <a:ext uri="{FF2B5EF4-FFF2-40B4-BE49-F238E27FC236}">
                <a16:creationId xmlns:a16="http://schemas.microsoft.com/office/drawing/2014/main" id="{521FEBA8-A6C9-8D4F-8944-3C4D471B0794}"/>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54" name="Picture 53">
            <a:extLst>
              <a:ext uri="{FF2B5EF4-FFF2-40B4-BE49-F238E27FC236}">
                <a16:creationId xmlns:a16="http://schemas.microsoft.com/office/drawing/2014/main" id="{1550AA9E-8262-A541-BF1B-A0A8A9BECD8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55" name="Picture 54">
            <a:extLst>
              <a:ext uri="{FF2B5EF4-FFF2-40B4-BE49-F238E27FC236}">
                <a16:creationId xmlns:a16="http://schemas.microsoft.com/office/drawing/2014/main" id="{519E00A6-31D4-464B-B4B4-6DB4A144B80A}"/>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56" name="TextBox 55">
            <a:extLst>
              <a:ext uri="{FF2B5EF4-FFF2-40B4-BE49-F238E27FC236}">
                <a16:creationId xmlns:a16="http://schemas.microsoft.com/office/drawing/2014/main" id="{B1BE4784-AA1E-6148-8135-E3BE3867BE34}"/>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34988047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58641E02-BC2E-9C4C-8B77-C26BC9902575}"/>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135305E-826C-7F45-9BBF-30D12462202F}"/>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60A60A0-C717-CA41-B167-EECE8CE59952}"/>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46" name="TextBox 45">
            <a:extLst>
              <a:ext uri="{FF2B5EF4-FFF2-40B4-BE49-F238E27FC236}">
                <a16:creationId xmlns:a16="http://schemas.microsoft.com/office/drawing/2014/main" id="{4CEE1849-0E1F-2244-B180-98F1153475A2}"/>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7" name="Oval 46">
            <a:extLst>
              <a:ext uri="{FF2B5EF4-FFF2-40B4-BE49-F238E27FC236}">
                <a16:creationId xmlns:a16="http://schemas.microsoft.com/office/drawing/2014/main" id="{CD61D046-B5A1-5C4D-96B7-DAF5DBFF638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8" name="Oval 47">
            <a:extLst>
              <a:ext uri="{FF2B5EF4-FFF2-40B4-BE49-F238E27FC236}">
                <a16:creationId xmlns:a16="http://schemas.microsoft.com/office/drawing/2014/main" id="{D0C10918-72F9-AE46-AFAC-E60C6C3E9797}"/>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9" name="Group 48">
            <a:extLst>
              <a:ext uri="{FF2B5EF4-FFF2-40B4-BE49-F238E27FC236}">
                <a16:creationId xmlns:a16="http://schemas.microsoft.com/office/drawing/2014/main" id="{03E1F45E-3687-9C49-A8EA-8193A8B3BD99}"/>
              </a:ext>
            </a:extLst>
          </p:cNvPr>
          <p:cNvGrpSpPr/>
          <p:nvPr/>
        </p:nvGrpSpPr>
        <p:grpSpPr>
          <a:xfrm>
            <a:off x="112162" y="2721699"/>
            <a:ext cx="916389" cy="842767"/>
            <a:chOff x="1257454" y="1784626"/>
            <a:chExt cx="961695" cy="1099919"/>
          </a:xfrm>
        </p:grpSpPr>
        <p:sp>
          <p:nvSpPr>
            <p:cNvPr id="50" name="Oval 49">
              <a:extLst>
                <a:ext uri="{FF2B5EF4-FFF2-40B4-BE49-F238E27FC236}">
                  <a16:creationId xmlns:a16="http://schemas.microsoft.com/office/drawing/2014/main" id="{216D4F06-323B-DF4D-8688-9B793FC54901}"/>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51" name="Straight Connector 50">
              <a:extLst>
                <a:ext uri="{FF2B5EF4-FFF2-40B4-BE49-F238E27FC236}">
                  <a16:creationId xmlns:a16="http://schemas.microsoft.com/office/drawing/2014/main" id="{16A5A70A-C6ED-664D-B4D1-657C2A555943}"/>
                </a:ext>
              </a:extLst>
            </p:cNvPr>
            <p:cNvCxnSpPr>
              <a:cxnSpLocks/>
              <a:endCxn id="50"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62D718-FD80-BE41-ABE1-30F0B6030B3C}"/>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53" name="Oval 52">
            <a:extLst>
              <a:ext uri="{FF2B5EF4-FFF2-40B4-BE49-F238E27FC236}">
                <a16:creationId xmlns:a16="http://schemas.microsoft.com/office/drawing/2014/main" id="{415E1B16-D00B-204E-A3D6-C6E15BE81365}"/>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4" name="Straight Connector 53">
            <a:extLst>
              <a:ext uri="{FF2B5EF4-FFF2-40B4-BE49-F238E27FC236}">
                <a16:creationId xmlns:a16="http://schemas.microsoft.com/office/drawing/2014/main" id="{8069E68D-7D48-4844-A637-CD82105A7BA4}"/>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45892A-1827-254C-9BC1-EFA0AC6AA0D3}"/>
              </a:ext>
            </a:extLst>
          </p:cNvPr>
          <p:cNvCxnSpPr>
            <a:cxnSpLocks/>
            <a:endCxn id="57"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69400-B213-FC41-B6ED-0A2AF0A133D2}"/>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7" name="Oval 56">
            <a:extLst>
              <a:ext uri="{FF2B5EF4-FFF2-40B4-BE49-F238E27FC236}">
                <a16:creationId xmlns:a16="http://schemas.microsoft.com/office/drawing/2014/main" id="{2A0421CF-6E9E-9D4D-8CA0-7BA933FE4271}"/>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67" name="Picture 66">
            <a:extLst>
              <a:ext uri="{FF2B5EF4-FFF2-40B4-BE49-F238E27FC236}">
                <a16:creationId xmlns:a16="http://schemas.microsoft.com/office/drawing/2014/main" id="{AA300F7E-19EC-DE45-AE94-C80D05972240}"/>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68" name="Picture 67">
            <a:extLst>
              <a:ext uri="{FF2B5EF4-FFF2-40B4-BE49-F238E27FC236}">
                <a16:creationId xmlns:a16="http://schemas.microsoft.com/office/drawing/2014/main" id="{70F9E7AE-6029-F947-A45F-15AF5E1873CC}"/>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69" name="Picture 68">
            <a:extLst>
              <a:ext uri="{FF2B5EF4-FFF2-40B4-BE49-F238E27FC236}">
                <a16:creationId xmlns:a16="http://schemas.microsoft.com/office/drawing/2014/main" id="{45DAE04F-1F0E-0341-9E23-1813DAD71CC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70" name="Picture 69">
            <a:extLst>
              <a:ext uri="{FF2B5EF4-FFF2-40B4-BE49-F238E27FC236}">
                <a16:creationId xmlns:a16="http://schemas.microsoft.com/office/drawing/2014/main" id="{335EA6D7-B2DA-A040-84B7-F8FD62C2681A}"/>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71" name="Picture 70">
            <a:extLst>
              <a:ext uri="{FF2B5EF4-FFF2-40B4-BE49-F238E27FC236}">
                <a16:creationId xmlns:a16="http://schemas.microsoft.com/office/drawing/2014/main" id="{E54F834A-CCAC-2145-89A9-A88B81531FD4}"/>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72" name="TextBox 71">
            <a:extLst>
              <a:ext uri="{FF2B5EF4-FFF2-40B4-BE49-F238E27FC236}">
                <a16:creationId xmlns:a16="http://schemas.microsoft.com/office/drawing/2014/main" id="{51FD33CA-D29E-EE47-AF7C-D780335BB3A0}"/>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73" name="Group 72">
            <a:extLst>
              <a:ext uri="{FF2B5EF4-FFF2-40B4-BE49-F238E27FC236}">
                <a16:creationId xmlns:a16="http://schemas.microsoft.com/office/drawing/2014/main" id="{63056C55-6B33-3D41-B5D1-30750243B16D}"/>
              </a:ext>
            </a:extLst>
          </p:cNvPr>
          <p:cNvGrpSpPr/>
          <p:nvPr/>
        </p:nvGrpSpPr>
        <p:grpSpPr>
          <a:xfrm>
            <a:off x="5542765" y="2012437"/>
            <a:ext cx="2291471" cy="880098"/>
            <a:chOff x="1580014" y="998501"/>
            <a:chExt cx="2291471" cy="880098"/>
          </a:xfrm>
        </p:grpSpPr>
        <p:sp>
          <p:nvSpPr>
            <p:cNvPr id="74" name="Oval 73">
              <a:extLst>
                <a:ext uri="{FF2B5EF4-FFF2-40B4-BE49-F238E27FC236}">
                  <a16:creationId xmlns:a16="http://schemas.microsoft.com/office/drawing/2014/main" id="{51066B60-F2C5-4244-AB91-405A7B89978E}"/>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75" name="Straight Connector 74">
              <a:extLst>
                <a:ext uri="{FF2B5EF4-FFF2-40B4-BE49-F238E27FC236}">
                  <a16:creationId xmlns:a16="http://schemas.microsoft.com/office/drawing/2014/main" id="{06E5E0A3-B9CA-AC4C-81A9-CED62B804EDC}"/>
                </a:ext>
              </a:extLst>
            </p:cNvPr>
            <p:cNvCxnSpPr>
              <a:cxnSpLocks/>
              <a:stCxn id="74"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66F8932-0E40-2344-B98B-640515FE55C9}"/>
                </a:ext>
              </a:extLst>
            </p:cNvPr>
            <p:cNvCxnSpPr>
              <a:cxnSpLocks/>
              <a:endCxn id="74"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97EA0F0-8501-E84A-A0EE-13C25960A889}"/>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78" name="TextBox 77">
              <a:extLst>
                <a:ext uri="{FF2B5EF4-FFF2-40B4-BE49-F238E27FC236}">
                  <a16:creationId xmlns:a16="http://schemas.microsoft.com/office/drawing/2014/main" id="{D3F23F90-0CE3-104C-9FE8-4E1403850677}"/>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79" name="Oval 78">
            <a:extLst>
              <a:ext uri="{FF2B5EF4-FFF2-40B4-BE49-F238E27FC236}">
                <a16:creationId xmlns:a16="http://schemas.microsoft.com/office/drawing/2014/main" id="{3FE0997D-10E7-5A49-99E5-31BECDDD383F}"/>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0" name="Oval 79">
            <a:extLst>
              <a:ext uri="{FF2B5EF4-FFF2-40B4-BE49-F238E27FC236}">
                <a16:creationId xmlns:a16="http://schemas.microsoft.com/office/drawing/2014/main" id="{4C2A5098-A738-BF47-9BE8-C0667B341AFE}"/>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1" name="TextBox 80">
            <a:extLst>
              <a:ext uri="{FF2B5EF4-FFF2-40B4-BE49-F238E27FC236}">
                <a16:creationId xmlns:a16="http://schemas.microsoft.com/office/drawing/2014/main" id="{5EEEB979-FD10-F040-8159-58FA2F1F7FE4}"/>
              </a:ext>
            </a:extLst>
          </p:cNvPr>
          <p:cNvSpPr txBox="1"/>
          <p:nvPr/>
        </p:nvSpPr>
        <p:spPr>
          <a:xfrm>
            <a:off x="5111602" y="2888911"/>
            <a:ext cx="543739" cy="923330"/>
          </a:xfrm>
          <a:prstGeom prst="rect">
            <a:avLst/>
          </a:prstGeom>
          <a:noFill/>
        </p:spPr>
        <p:txBody>
          <a:bodyPr wrap="none" rtlCol="0">
            <a:spAutoFit/>
          </a:bodyPr>
          <a:lstStyle/>
          <a:p>
            <a:r>
              <a:rPr lang="en-US" sz="5400" dirty="0">
                <a:solidFill>
                  <a:srgbClr val="FF0000"/>
                </a:solidFill>
              </a:rPr>
              <a:t>X</a:t>
            </a:r>
          </a:p>
        </p:txBody>
      </p:sp>
      <p:sp>
        <p:nvSpPr>
          <p:cNvPr id="83" name="TextBox 82">
            <a:extLst>
              <a:ext uri="{FF2B5EF4-FFF2-40B4-BE49-F238E27FC236}">
                <a16:creationId xmlns:a16="http://schemas.microsoft.com/office/drawing/2014/main" id="{DD3EB3EC-63EC-944D-AEFB-632F30ED2636}"/>
              </a:ext>
            </a:extLst>
          </p:cNvPr>
          <p:cNvSpPr txBox="1"/>
          <p:nvPr/>
        </p:nvSpPr>
        <p:spPr>
          <a:xfrm>
            <a:off x="6074839" y="1655968"/>
            <a:ext cx="507008" cy="461665"/>
          </a:xfrm>
          <a:prstGeom prst="rect">
            <a:avLst/>
          </a:prstGeom>
          <a:noFill/>
        </p:spPr>
        <p:txBody>
          <a:bodyPr wrap="square" rtlCol="0">
            <a:spAutoFit/>
          </a:bodyPr>
          <a:lstStyle/>
          <a:p>
            <a:r>
              <a:rPr lang="en-US" sz="2400" dirty="0">
                <a:solidFill>
                  <a:srgbClr val="FF0000"/>
                </a:solidFill>
              </a:rPr>
              <a:t>18</a:t>
            </a:r>
          </a:p>
        </p:txBody>
      </p:sp>
      <p:sp>
        <p:nvSpPr>
          <p:cNvPr id="85" name="TextBox 84">
            <a:extLst>
              <a:ext uri="{FF2B5EF4-FFF2-40B4-BE49-F238E27FC236}">
                <a16:creationId xmlns:a16="http://schemas.microsoft.com/office/drawing/2014/main" id="{27D55AFD-5833-E649-A6C4-42C2C3A1B1B9}"/>
              </a:ext>
            </a:extLst>
          </p:cNvPr>
          <p:cNvSpPr txBox="1"/>
          <p:nvPr/>
        </p:nvSpPr>
        <p:spPr>
          <a:xfrm>
            <a:off x="5718357" y="3700615"/>
            <a:ext cx="2115879" cy="369332"/>
          </a:xfrm>
          <a:prstGeom prst="rect">
            <a:avLst/>
          </a:prstGeom>
          <a:noFill/>
        </p:spPr>
        <p:txBody>
          <a:bodyPr wrap="square" rtlCol="0">
            <a:spAutoFit/>
          </a:bodyPr>
          <a:lstStyle/>
          <a:p>
            <a:r>
              <a:rPr lang="en-US" dirty="0"/>
              <a:t>No update.</a:t>
            </a:r>
          </a:p>
        </p:txBody>
      </p:sp>
    </p:spTree>
    <p:extLst>
      <p:ext uri="{BB962C8B-B14F-4D97-AF65-F5344CB8AC3E}">
        <p14:creationId xmlns:p14="http://schemas.microsoft.com/office/powerpoint/2010/main" val="2959169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6A71498-24B9-C64C-9EA2-40290336BF3E}"/>
              </a:ext>
            </a:extLst>
          </p:cNvPr>
          <p:cNvGrpSpPr/>
          <p:nvPr/>
        </p:nvGrpSpPr>
        <p:grpSpPr>
          <a:xfrm>
            <a:off x="5542765" y="2012437"/>
            <a:ext cx="2291471" cy="880098"/>
            <a:chOff x="1580014" y="998501"/>
            <a:chExt cx="2291471" cy="880098"/>
          </a:xfrm>
        </p:grpSpPr>
        <p:sp>
          <p:nvSpPr>
            <p:cNvPr id="36" name="Oval 35">
              <a:extLst>
                <a:ext uri="{FF2B5EF4-FFF2-40B4-BE49-F238E27FC236}">
                  <a16:creationId xmlns:a16="http://schemas.microsoft.com/office/drawing/2014/main" id="{84322781-5DB2-1547-B2A4-B52D13690220}"/>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37" name="Straight Connector 36">
              <a:extLst>
                <a:ext uri="{FF2B5EF4-FFF2-40B4-BE49-F238E27FC236}">
                  <a16:creationId xmlns:a16="http://schemas.microsoft.com/office/drawing/2014/main" id="{FDFEEE5A-D09A-FD46-80DE-517118907095}"/>
                </a:ext>
              </a:extLst>
            </p:cNvPr>
            <p:cNvCxnSpPr>
              <a:cxnSpLocks/>
              <a:stCxn id="36"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601F12-9326-ED4D-B695-AC15413A8E99}"/>
                </a:ext>
              </a:extLst>
            </p:cNvPr>
            <p:cNvCxnSpPr>
              <a:cxnSpLocks/>
              <a:endCxn id="36"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66C0789-3F2B-F14F-8971-0F916F52B954}"/>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0" name="TextBox 39">
              <a:extLst>
                <a:ext uri="{FF2B5EF4-FFF2-40B4-BE49-F238E27FC236}">
                  <a16:creationId xmlns:a16="http://schemas.microsoft.com/office/drawing/2014/main" id="{0CE0ECD5-F9BF-7B41-86B4-B939FCCC042B}"/>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41" name="Oval 40">
            <a:extLst>
              <a:ext uri="{FF2B5EF4-FFF2-40B4-BE49-F238E27FC236}">
                <a16:creationId xmlns:a16="http://schemas.microsoft.com/office/drawing/2014/main" id="{4EBEE7AF-8B95-B344-BD8E-1C28F9F633F2}"/>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42" name="Oval 41">
            <a:extLst>
              <a:ext uri="{FF2B5EF4-FFF2-40B4-BE49-F238E27FC236}">
                <a16:creationId xmlns:a16="http://schemas.microsoft.com/office/drawing/2014/main" id="{5812598B-D3D8-804E-A7E3-AD69FB8BC0F5}"/>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43" name="Straight Connector 42">
            <a:extLst>
              <a:ext uri="{FF2B5EF4-FFF2-40B4-BE49-F238E27FC236}">
                <a16:creationId xmlns:a16="http://schemas.microsoft.com/office/drawing/2014/main" id="{58641E02-BC2E-9C4C-8B77-C26BC9902575}"/>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135305E-826C-7F45-9BBF-30D12462202F}"/>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60A60A0-C717-CA41-B167-EECE8CE59952}"/>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46" name="TextBox 45">
            <a:extLst>
              <a:ext uri="{FF2B5EF4-FFF2-40B4-BE49-F238E27FC236}">
                <a16:creationId xmlns:a16="http://schemas.microsoft.com/office/drawing/2014/main" id="{4CEE1849-0E1F-2244-B180-98F1153475A2}"/>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7" name="Oval 46">
            <a:extLst>
              <a:ext uri="{FF2B5EF4-FFF2-40B4-BE49-F238E27FC236}">
                <a16:creationId xmlns:a16="http://schemas.microsoft.com/office/drawing/2014/main" id="{CD61D046-B5A1-5C4D-96B7-DAF5DBFF638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8" name="Oval 47">
            <a:extLst>
              <a:ext uri="{FF2B5EF4-FFF2-40B4-BE49-F238E27FC236}">
                <a16:creationId xmlns:a16="http://schemas.microsoft.com/office/drawing/2014/main" id="{D0C10918-72F9-AE46-AFAC-E60C6C3E9797}"/>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9" name="Group 48">
            <a:extLst>
              <a:ext uri="{FF2B5EF4-FFF2-40B4-BE49-F238E27FC236}">
                <a16:creationId xmlns:a16="http://schemas.microsoft.com/office/drawing/2014/main" id="{03E1F45E-3687-9C49-A8EA-8193A8B3BD99}"/>
              </a:ext>
            </a:extLst>
          </p:cNvPr>
          <p:cNvGrpSpPr/>
          <p:nvPr/>
        </p:nvGrpSpPr>
        <p:grpSpPr>
          <a:xfrm>
            <a:off x="112162" y="2721699"/>
            <a:ext cx="916389" cy="842767"/>
            <a:chOff x="1257454" y="1784626"/>
            <a:chExt cx="961695" cy="1099919"/>
          </a:xfrm>
        </p:grpSpPr>
        <p:sp>
          <p:nvSpPr>
            <p:cNvPr id="50" name="Oval 49">
              <a:extLst>
                <a:ext uri="{FF2B5EF4-FFF2-40B4-BE49-F238E27FC236}">
                  <a16:creationId xmlns:a16="http://schemas.microsoft.com/office/drawing/2014/main" id="{216D4F06-323B-DF4D-8688-9B793FC54901}"/>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51" name="Straight Connector 50">
              <a:extLst>
                <a:ext uri="{FF2B5EF4-FFF2-40B4-BE49-F238E27FC236}">
                  <a16:creationId xmlns:a16="http://schemas.microsoft.com/office/drawing/2014/main" id="{16A5A70A-C6ED-664D-B4D1-657C2A555943}"/>
                </a:ext>
              </a:extLst>
            </p:cNvPr>
            <p:cNvCxnSpPr>
              <a:cxnSpLocks/>
              <a:endCxn id="50"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62D718-FD80-BE41-ABE1-30F0B6030B3C}"/>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53" name="Oval 52">
            <a:extLst>
              <a:ext uri="{FF2B5EF4-FFF2-40B4-BE49-F238E27FC236}">
                <a16:creationId xmlns:a16="http://schemas.microsoft.com/office/drawing/2014/main" id="{415E1B16-D00B-204E-A3D6-C6E15BE81365}"/>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4" name="Straight Connector 53">
            <a:extLst>
              <a:ext uri="{FF2B5EF4-FFF2-40B4-BE49-F238E27FC236}">
                <a16:creationId xmlns:a16="http://schemas.microsoft.com/office/drawing/2014/main" id="{8069E68D-7D48-4844-A637-CD82105A7BA4}"/>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45892A-1827-254C-9BC1-EFA0AC6AA0D3}"/>
              </a:ext>
            </a:extLst>
          </p:cNvPr>
          <p:cNvCxnSpPr>
            <a:cxnSpLocks/>
            <a:endCxn id="57"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69400-B213-FC41-B6ED-0A2AF0A133D2}"/>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7" name="Oval 56">
            <a:extLst>
              <a:ext uri="{FF2B5EF4-FFF2-40B4-BE49-F238E27FC236}">
                <a16:creationId xmlns:a16="http://schemas.microsoft.com/office/drawing/2014/main" id="{2A0421CF-6E9E-9D4D-8CA0-7BA933FE4271}"/>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58" name="TextBox 57">
            <a:extLst>
              <a:ext uri="{FF2B5EF4-FFF2-40B4-BE49-F238E27FC236}">
                <a16:creationId xmlns:a16="http://schemas.microsoft.com/office/drawing/2014/main" id="{94467F84-47C0-3A4D-A745-355F4C79C93F}"/>
              </a:ext>
            </a:extLst>
          </p:cNvPr>
          <p:cNvSpPr txBox="1"/>
          <p:nvPr/>
        </p:nvSpPr>
        <p:spPr>
          <a:xfrm>
            <a:off x="5111602" y="2888911"/>
            <a:ext cx="543739" cy="923330"/>
          </a:xfrm>
          <a:prstGeom prst="rect">
            <a:avLst/>
          </a:prstGeom>
          <a:noFill/>
        </p:spPr>
        <p:txBody>
          <a:bodyPr wrap="none" rtlCol="0">
            <a:spAutoFit/>
          </a:bodyPr>
          <a:lstStyle/>
          <a:p>
            <a:r>
              <a:rPr lang="en-US" sz="5400" dirty="0">
                <a:solidFill>
                  <a:srgbClr val="FF0000"/>
                </a:solidFill>
              </a:rPr>
              <a:t>X</a:t>
            </a:r>
          </a:p>
        </p:txBody>
      </p:sp>
      <p:cxnSp>
        <p:nvCxnSpPr>
          <p:cNvPr id="59" name="Straight Connector 58">
            <a:extLst>
              <a:ext uri="{FF2B5EF4-FFF2-40B4-BE49-F238E27FC236}">
                <a16:creationId xmlns:a16="http://schemas.microsoft.com/office/drawing/2014/main" id="{47253353-6639-5141-8157-F3E3C777863D}"/>
              </a:ext>
            </a:extLst>
          </p:cNvPr>
          <p:cNvCxnSpPr>
            <a:cxnSpLocks/>
          </p:cNvCxnSpPr>
          <p:nvPr/>
        </p:nvCxnSpPr>
        <p:spPr>
          <a:xfrm flipH="1">
            <a:off x="6870026" y="2385082"/>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4FEAC90-56D6-8D49-885C-52DC86C8C5E1}"/>
              </a:ext>
            </a:extLst>
          </p:cNvPr>
          <p:cNvSpPr txBox="1"/>
          <p:nvPr/>
        </p:nvSpPr>
        <p:spPr>
          <a:xfrm>
            <a:off x="6074839" y="1655968"/>
            <a:ext cx="507008" cy="461665"/>
          </a:xfrm>
          <a:prstGeom prst="rect">
            <a:avLst/>
          </a:prstGeom>
          <a:noFill/>
        </p:spPr>
        <p:txBody>
          <a:bodyPr wrap="square" rtlCol="0">
            <a:spAutoFit/>
          </a:bodyPr>
          <a:lstStyle/>
          <a:p>
            <a:r>
              <a:rPr lang="en-US" sz="2400" dirty="0">
                <a:solidFill>
                  <a:srgbClr val="FF0000"/>
                </a:solidFill>
              </a:rPr>
              <a:t>18</a:t>
            </a:r>
          </a:p>
        </p:txBody>
      </p:sp>
      <p:sp>
        <p:nvSpPr>
          <p:cNvPr id="28" name="TextBox 27">
            <a:extLst>
              <a:ext uri="{FF2B5EF4-FFF2-40B4-BE49-F238E27FC236}">
                <a16:creationId xmlns:a16="http://schemas.microsoft.com/office/drawing/2014/main" id="{84C9D7E7-7C85-5A46-9898-B447B23F7AC2}"/>
              </a:ext>
            </a:extLst>
          </p:cNvPr>
          <p:cNvSpPr txBox="1"/>
          <p:nvPr/>
        </p:nvSpPr>
        <p:spPr>
          <a:xfrm>
            <a:off x="7068527" y="2585519"/>
            <a:ext cx="507008" cy="461665"/>
          </a:xfrm>
          <a:prstGeom prst="rect">
            <a:avLst/>
          </a:prstGeom>
          <a:noFill/>
        </p:spPr>
        <p:txBody>
          <a:bodyPr wrap="square" rtlCol="0">
            <a:spAutoFit/>
          </a:bodyPr>
          <a:lstStyle/>
          <a:p>
            <a:r>
              <a:rPr lang="en-US" sz="2400" dirty="0">
                <a:solidFill>
                  <a:srgbClr val="FF0000"/>
                </a:solidFill>
              </a:rPr>
              <a:t>22</a:t>
            </a:r>
          </a:p>
        </p:txBody>
      </p:sp>
      <p:sp>
        <p:nvSpPr>
          <p:cNvPr id="30" name="TextBox 29">
            <a:extLst>
              <a:ext uri="{FF2B5EF4-FFF2-40B4-BE49-F238E27FC236}">
                <a16:creationId xmlns:a16="http://schemas.microsoft.com/office/drawing/2014/main" id="{3360D767-6502-324E-95A4-C13943DB7667}"/>
              </a:ext>
            </a:extLst>
          </p:cNvPr>
          <p:cNvSpPr txBox="1"/>
          <p:nvPr/>
        </p:nvSpPr>
        <p:spPr>
          <a:xfrm>
            <a:off x="5718357" y="3700615"/>
            <a:ext cx="2115879" cy="369332"/>
          </a:xfrm>
          <a:prstGeom prst="rect">
            <a:avLst/>
          </a:prstGeom>
          <a:noFill/>
        </p:spPr>
        <p:txBody>
          <a:bodyPr wrap="square" rtlCol="0">
            <a:spAutoFit/>
          </a:bodyPr>
          <a:lstStyle/>
          <a:p>
            <a:r>
              <a:rPr lang="en-US" dirty="0"/>
              <a:t>No update.</a:t>
            </a:r>
          </a:p>
        </p:txBody>
      </p:sp>
      <p:pic>
        <p:nvPicPr>
          <p:cNvPr id="31" name="Picture 30">
            <a:extLst>
              <a:ext uri="{FF2B5EF4-FFF2-40B4-BE49-F238E27FC236}">
                <a16:creationId xmlns:a16="http://schemas.microsoft.com/office/drawing/2014/main" id="{98D7F7DB-CC37-BA42-A915-5DF52090CD21}"/>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2" name="Picture 31">
            <a:extLst>
              <a:ext uri="{FF2B5EF4-FFF2-40B4-BE49-F238E27FC236}">
                <a16:creationId xmlns:a16="http://schemas.microsoft.com/office/drawing/2014/main" id="{FC86AD80-3518-8345-B4CD-1C52AA4CD3D7}"/>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3" name="Picture 32">
            <a:extLst>
              <a:ext uri="{FF2B5EF4-FFF2-40B4-BE49-F238E27FC236}">
                <a16:creationId xmlns:a16="http://schemas.microsoft.com/office/drawing/2014/main" id="{00629954-3F2F-8C4F-96A7-43493F853A5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4" name="Picture 33">
            <a:extLst>
              <a:ext uri="{FF2B5EF4-FFF2-40B4-BE49-F238E27FC236}">
                <a16:creationId xmlns:a16="http://schemas.microsoft.com/office/drawing/2014/main" id="{53F3ECA2-7642-EB4A-BB64-836D7067212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5" name="Picture 34">
            <a:extLst>
              <a:ext uri="{FF2B5EF4-FFF2-40B4-BE49-F238E27FC236}">
                <a16:creationId xmlns:a16="http://schemas.microsoft.com/office/drawing/2014/main" id="{6EEF61AA-E7C3-5443-9F00-8115B7758A67}"/>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61" name="TextBox 60">
            <a:extLst>
              <a:ext uri="{FF2B5EF4-FFF2-40B4-BE49-F238E27FC236}">
                <a16:creationId xmlns:a16="http://schemas.microsoft.com/office/drawing/2014/main" id="{0536514F-2FD5-1646-B3D4-3D1ABB937932}"/>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2932648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7" name="Table 6">
            <a:extLst>
              <a:ext uri="{FF2B5EF4-FFF2-40B4-BE49-F238E27FC236}">
                <a16:creationId xmlns:a16="http://schemas.microsoft.com/office/drawing/2014/main" id="{ABD38A48-04D3-553C-91FC-541EE9BB77EE}"/>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14" name="TextBox 13">
            <a:extLst>
              <a:ext uri="{FF2B5EF4-FFF2-40B4-BE49-F238E27FC236}">
                <a16:creationId xmlns:a16="http://schemas.microsoft.com/office/drawing/2014/main" id="{380FC966-C77A-5083-31B8-383414B4BC02}"/>
              </a:ext>
            </a:extLst>
          </p:cNvPr>
          <p:cNvSpPr txBox="1"/>
          <p:nvPr/>
        </p:nvSpPr>
        <p:spPr>
          <a:xfrm>
            <a:off x="6429161" y="230602"/>
            <a:ext cx="278889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Let’s consider updates at node A</a:t>
            </a:r>
          </a:p>
        </p:txBody>
      </p:sp>
      <p:grpSp>
        <p:nvGrpSpPr>
          <p:cNvPr id="16" name="Group 15">
            <a:extLst>
              <a:ext uri="{FF2B5EF4-FFF2-40B4-BE49-F238E27FC236}">
                <a16:creationId xmlns:a16="http://schemas.microsoft.com/office/drawing/2014/main" id="{1D00D7DF-06AE-3CA6-CE61-969D78785405}"/>
              </a:ext>
            </a:extLst>
          </p:cNvPr>
          <p:cNvGrpSpPr/>
          <p:nvPr/>
        </p:nvGrpSpPr>
        <p:grpSpPr>
          <a:xfrm flipV="1">
            <a:off x="2971518" y="772186"/>
            <a:ext cx="2644933" cy="1712049"/>
            <a:chOff x="3557360" y="4000130"/>
            <a:chExt cx="2644933" cy="1712049"/>
          </a:xfrm>
        </p:grpSpPr>
        <p:sp>
          <p:nvSpPr>
            <p:cNvPr id="17" name="Rectangle 16">
              <a:extLst>
                <a:ext uri="{FF2B5EF4-FFF2-40B4-BE49-F238E27FC236}">
                  <a16:creationId xmlns:a16="http://schemas.microsoft.com/office/drawing/2014/main" id="{87F5F667-D7EF-E4CE-D3A3-321FA724D127}"/>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2138870F-B2A9-543D-586F-CA7388B1D6C6}"/>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688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9ADF482-4610-FF40-B5B4-62855FB5A711}"/>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01C2EF-C683-0A43-9186-2AB4C3AE4352}"/>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B75D4E4-1DC5-2346-968E-5EE02B06A0FB}"/>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0" name="TextBox 29">
            <a:extLst>
              <a:ext uri="{FF2B5EF4-FFF2-40B4-BE49-F238E27FC236}">
                <a16:creationId xmlns:a16="http://schemas.microsoft.com/office/drawing/2014/main" id="{5FED59BE-AC02-0D40-8303-BF1D436092E9}"/>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3" name="Oval 42">
            <a:extLst>
              <a:ext uri="{FF2B5EF4-FFF2-40B4-BE49-F238E27FC236}">
                <a16:creationId xmlns:a16="http://schemas.microsoft.com/office/drawing/2014/main" id="{D1E6F7EC-C44D-D043-9975-1BF02389AEDA}"/>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4" name="Oval 43">
            <a:extLst>
              <a:ext uri="{FF2B5EF4-FFF2-40B4-BE49-F238E27FC236}">
                <a16:creationId xmlns:a16="http://schemas.microsoft.com/office/drawing/2014/main" id="{7081ED20-E1F2-A942-9C7C-CED26EC086CF}"/>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5" name="Group 44">
            <a:extLst>
              <a:ext uri="{FF2B5EF4-FFF2-40B4-BE49-F238E27FC236}">
                <a16:creationId xmlns:a16="http://schemas.microsoft.com/office/drawing/2014/main" id="{B0F8AB95-FD31-4849-9248-3651E8821571}"/>
              </a:ext>
            </a:extLst>
          </p:cNvPr>
          <p:cNvGrpSpPr/>
          <p:nvPr/>
        </p:nvGrpSpPr>
        <p:grpSpPr>
          <a:xfrm>
            <a:off x="112162" y="2721699"/>
            <a:ext cx="916389" cy="842767"/>
            <a:chOff x="1257454" y="1784626"/>
            <a:chExt cx="961695" cy="1099919"/>
          </a:xfrm>
        </p:grpSpPr>
        <p:sp>
          <p:nvSpPr>
            <p:cNvPr id="46" name="Oval 45">
              <a:extLst>
                <a:ext uri="{FF2B5EF4-FFF2-40B4-BE49-F238E27FC236}">
                  <a16:creationId xmlns:a16="http://schemas.microsoft.com/office/drawing/2014/main" id="{9CED3D32-E82F-D948-AC33-6657FBD7A678}"/>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7" name="Straight Connector 46">
              <a:extLst>
                <a:ext uri="{FF2B5EF4-FFF2-40B4-BE49-F238E27FC236}">
                  <a16:creationId xmlns:a16="http://schemas.microsoft.com/office/drawing/2014/main" id="{AAB89E68-EF9E-9A40-A05C-0E052D7DFBF6}"/>
                </a:ext>
              </a:extLst>
            </p:cNvPr>
            <p:cNvCxnSpPr>
              <a:cxnSpLocks/>
              <a:endCxn id="4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FB831F6-0EFA-B54C-9C74-8CBF5A5E71A7}"/>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49" name="Oval 48">
            <a:extLst>
              <a:ext uri="{FF2B5EF4-FFF2-40B4-BE49-F238E27FC236}">
                <a16:creationId xmlns:a16="http://schemas.microsoft.com/office/drawing/2014/main" id="{46205615-45D9-1B4E-930A-ABF65EFFD39F}"/>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0" name="Straight Connector 49">
            <a:extLst>
              <a:ext uri="{FF2B5EF4-FFF2-40B4-BE49-F238E27FC236}">
                <a16:creationId xmlns:a16="http://schemas.microsoft.com/office/drawing/2014/main" id="{127C1D16-ABBD-B24A-AFA3-B216FD964B9E}"/>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B8B73B5-23CF-2E4C-A648-917E3C176BE6}"/>
              </a:ext>
            </a:extLst>
          </p:cNvPr>
          <p:cNvCxnSpPr>
            <a:cxnSpLocks/>
            <a:endCxn id="53"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6BE2F0D-0B19-D046-B25C-202388BBC01F}"/>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3" name="Oval 52">
            <a:extLst>
              <a:ext uri="{FF2B5EF4-FFF2-40B4-BE49-F238E27FC236}">
                <a16:creationId xmlns:a16="http://schemas.microsoft.com/office/drawing/2014/main" id="{975D82CC-2AD6-1E4D-94E0-88D516521342}"/>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67" name="Picture 66">
            <a:extLst>
              <a:ext uri="{FF2B5EF4-FFF2-40B4-BE49-F238E27FC236}">
                <a16:creationId xmlns:a16="http://schemas.microsoft.com/office/drawing/2014/main" id="{44ABA454-F9AC-944B-95DC-E724F786971E}"/>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68" name="Picture 67">
            <a:extLst>
              <a:ext uri="{FF2B5EF4-FFF2-40B4-BE49-F238E27FC236}">
                <a16:creationId xmlns:a16="http://schemas.microsoft.com/office/drawing/2014/main" id="{4AA91A6C-3163-B64D-8293-E6D06A842B4F}"/>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69" name="Picture 68">
            <a:extLst>
              <a:ext uri="{FF2B5EF4-FFF2-40B4-BE49-F238E27FC236}">
                <a16:creationId xmlns:a16="http://schemas.microsoft.com/office/drawing/2014/main" id="{F81D05EA-AC46-1548-9735-ADB23D8DBAF8}"/>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70" name="Picture 69">
            <a:extLst>
              <a:ext uri="{FF2B5EF4-FFF2-40B4-BE49-F238E27FC236}">
                <a16:creationId xmlns:a16="http://schemas.microsoft.com/office/drawing/2014/main" id="{B7AB63C7-B7FA-C147-8849-1B2CADF563C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71" name="Picture 70">
            <a:extLst>
              <a:ext uri="{FF2B5EF4-FFF2-40B4-BE49-F238E27FC236}">
                <a16:creationId xmlns:a16="http://schemas.microsoft.com/office/drawing/2014/main" id="{6A5C30B3-FAD7-EA49-96F5-6519DEDD1143}"/>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72" name="TextBox 71">
            <a:extLst>
              <a:ext uri="{FF2B5EF4-FFF2-40B4-BE49-F238E27FC236}">
                <a16:creationId xmlns:a16="http://schemas.microsoft.com/office/drawing/2014/main" id="{7AFB5B2F-FAA9-314B-874C-2302292FF256}"/>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73" name="Group 72">
            <a:extLst>
              <a:ext uri="{FF2B5EF4-FFF2-40B4-BE49-F238E27FC236}">
                <a16:creationId xmlns:a16="http://schemas.microsoft.com/office/drawing/2014/main" id="{5E5D0631-F012-644C-84D9-46EB4D0D27AA}"/>
              </a:ext>
            </a:extLst>
          </p:cNvPr>
          <p:cNvGrpSpPr/>
          <p:nvPr/>
        </p:nvGrpSpPr>
        <p:grpSpPr>
          <a:xfrm>
            <a:off x="5542765" y="2012437"/>
            <a:ext cx="2291471" cy="880098"/>
            <a:chOff x="1580014" y="998501"/>
            <a:chExt cx="2291471" cy="880098"/>
          </a:xfrm>
        </p:grpSpPr>
        <p:sp>
          <p:nvSpPr>
            <p:cNvPr id="74" name="Oval 73">
              <a:extLst>
                <a:ext uri="{FF2B5EF4-FFF2-40B4-BE49-F238E27FC236}">
                  <a16:creationId xmlns:a16="http://schemas.microsoft.com/office/drawing/2014/main" id="{8B3D0116-11E0-ED4C-91AB-F3D1518D7BE1}"/>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75" name="Straight Connector 74">
              <a:extLst>
                <a:ext uri="{FF2B5EF4-FFF2-40B4-BE49-F238E27FC236}">
                  <a16:creationId xmlns:a16="http://schemas.microsoft.com/office/drawing/2014/main" id="{0DD56B3B-FB77-4846-A32D-B73AC088C59D}"/>
                </a:ext>
              </a:extLst>
            </p:cNvPr>
            <p:cNvCxnSpPr>
              <a:cxnSpLocks/>
              <a:stCxn id="74"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983F48-717E-F34A-8F53-3B8D95891A50}"/>
                </a:ext>
              </a:extLst>
            </p:cNvPr>
            <p:cNvCxnSpPr>
              <a:cxnSpLocks/>
              <a:endCxn id="74"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44CFDE42-B8EC-5847-826C-0CD94E2453A4}"/>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78" name="TextBox 77">
              <a:extLst>
                <a:ext uri="{FF2B5EF4-FFF2-40B4-BE49-F238E27FC236}">
                  <a16:creationId xmlns:a16="http://schemas.microsoft.com/office/drawing/2014/main" id="{61D59D66-201E-1D49-B7DB-7502C33943E6}"/>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79" name="Oval 78">
            <a:extLst>
              <a:ext uri="{FF2B5EF4-FFF2-40B4-BE49-F238E27FC236}">
                <a16:creationId xmlns:a16="http://schemas.microsoft.com/office/drawing/2014/main" id="{A0286744-C87A-0A4E-AF1E-9BE3681ED567}"/>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0" name="Oval 79">
            <a:extLst>
              <a:ext uri="{FF2B5EF4-FFF2-40B4-BE49-F238E27FC236}">
                <a16:creationId xmlns:a16="http://schemas.microsoft.com/office/drawing/2014/main" id="{6909828A-44F3-1142-9BFD-49E24823B260}"/>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1" name="TextBox 80">
            <a:extLst>
              <a:ext uri="{FF2B5EF4-FFF2-40B4-BE49-F238E27FC236}">
                <a16:creationId xmlns:a16="http://schemas.microsoft.com/office/drawing/2014/main" id="{76CB921D-022E-B544-B725-C4AFFC66A629}"/>
              </a:ext>
            </a:extLst>
          </p:cNvPr>
          <p:cNvSpPr txBox="1"/>
          <p:nvPr/>
        </p:nvSpPr>
        <p:spPr>
          <a:xfrm>
            <a:off x="5111602" y="2888911"/>
            <a:ext cx="543739" cy="923330"/>
          </a:xfrm>
          <a:prstGeom prst="rect">
            <a:avLst/>
          </a:prstGeom>
          <a:noFill/>
        </p:spPr>
        <p:txBody>
          <a:bodyPr wrap="none" rtlCol="0">
            <a:spAutoFit/>
          </a:bodyPr>
          <a:lstStyle/>
          <a:p>
            <a:r>
              <a:rPr lang="en-US" sz="5400" dirty="0">
                <a:solidFill>
                  <a:srgbClr val="FF0000"/>
                </a:solidFill>
              </a:rPr>
              <a:t>X</a:t>
            </a:r>
          </a:p>
        </p:txBody>
      </p:sp>
      <p:cxnSp>
        <p:nvCxnSpPr>
          <p:cNvPr id="82" name="Straight Connector 81">
            <a:extLst>
              <a:ext uri="{FF2B5EF4-FFF2-40B4-BE49-F238E27FC236}">
                <a16:creationId xmlns:a16="http://schemas.microsoft.com/office/drawing/2014/main" id="{CE10FDCD-491F-8343-8B0E-20C7B280EFAA}"/>
              </a:ext>
            </a:extLst>
          </p:cNvPr>
          <p:cNvCxnSpPr>
            <a:cxnSpLocks/>
          </p:cNvCxnSpPr>
          <p:nvPr/>
        </p:nvCxnSpPr>
        <p:spPr>
          <a:xfrm flipH="1">
            <a:off x="6870026" y="2385082"/>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7E91766-70E9-2F47-8B6F-1FBE02F63F62}"/>
              </a:ext>
            </a:extLst>
          </p:cNvPr>
          <p:cNvSpPr txBox="1"/>
          <p:nvPr/>
        </p:nvSpPr>
        <p:spPr>
          <a:xfrm>
            <a:off x="6074839" y="1655968"/>
            <a:ext cx="507008" cy="461665"/>
          </a:xfrm>
          <a:prstGeom prst="rect">
            <a:avLst/>
          </a:prstGeom>
          <a:noFill/>
        </p:spPr>
        <p:txBody>
          <a:bodyPr wrap="square" rtlCol="0">
            <a:spAutoFit/>
          </a:bodyPr>
          <a:lstStyle/>
          <a:p>
            <a:r>
              <a:rPr lang="en-US" sz="2400" dirty="0">
                <a:solidFill>
                  <a:srgbClr val="FF0000"/>
                </a:solidFill>
              </a:rPr>
              <a:t>18</a:t>
            </a:r>
          </a:p>
        </p:txBody>
      </p:sp>
      <p:sp>
        <p:nvSpPr>
          <p:cNvPr id="84" name="TextBox 83">
            <a:extLst>
              <a:ext uri="{FF2B5EF4-FFF2-40B4-BE49-F238E27FC236}">
                <a16:creationId xmlns:a16="http://schemas.microsoft.com/office/drawing/2014/main" id="{B426AF9F-C7E8-3F42-A522-35345DCD42D0}"/>
              </a:ext>
            </a:extLst>
          </p:cNvPr>
          <p:cNvSpPr txBox="1"/>
          <p:nvPr/>
        </p:nvSpPr>
        <p:spPr>
          <a:xfrm>
            <a:off x="7068527" y="2585519"/>
            <a:ext cx="507008" cy="461665"/>
          </a:xfrm>
          <a:prstGeom prst="rect">
            <a:avLst/>
          </a:prstGeom>
          <a:noFill/>
        </p:spPr>
        <p:txBody>
          <a:bodyPr wrap="square" rtlCol="0">
            <a:spAutoFit/>
          </a:bodyPr>
          <a:lstStyle/>
          <a:p>
            <a:r>
              <a:rPr lang="en-US" sz="2400" dirty="0">
                <a:solidFill>
                  <a:srgbClr val="FF0000"/>
                </a:solidFill>
              </a:rPr>
              <a:t>22</a:t>
            </a:r>
          </a:p>
        </p:txBody>
      </p:sp>
      <p:sp>
        <p:nvSpPr>
          <p:cNvPr id="85" name="TextBox 84">
            <a:extLst>
              <a:ext uri="{FF2B5EF4-FFF2-40B4-BE49-F238E27FC236}">
                <a16:creationId xmlns:a16="http://schemas.microsoft.com/office/drawing/2014/main" id="{4F441A4A-C9AC-0142-928C-57580A6BD126}"/>
              </a:ext>
            </a:extLst>
          </p:cNvPr>
          <p:cNvSpPr txBox="1"/>
          <p:nvPr/>
        </p:nvSpPr>
        <p:spPr>
          <a:xfrm>
            <a:off x="5718357" y="3700615"/>
            <a:ext cx="2115879" cy="369332"/>
          </a:xfrm>
          <a:prstGeom prst="rect">
            <a:avLst/>
          </a:prstGeom>
          <a:noFill/>
        </p:spPr>
        <p:txBody>
          <a:bodyPr wrap="square" rtlCol="0">
            <a:spAutoFit/>
          </a:bodyPr>
          <a:lstStyle/>
          <a:p>
            <a:r>
              <a:rPr lang="en-US" dirty="0"/>
              <a:t>No update.</a:t>
            </a:r>
          </a:p>
        </p:txBody>
      </p:sp>
    </p:spTree>
    <p:extLst>
      <p:ext uri="{BB962C8B-B14F-4D97-AF65-F5344CB8AC3E}">
        <p14:creationId xmlns:p14="http://schemas.microsoft.com/office/powerpoint/2010/main" val="30172043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C387363-8BF2-4A40-AA6B-4F491A17F98B}"/>
              </a:ext>
            </a:extLst>
          </p:cNvPr>
          <p:cNvGrpSpPr/>
          <p:nvPr/>
        </p:nvGrpSpPr>
        <p:grpSpPr>
          <a:xfrm>
            <a:off x="5800980" y="2174040"/>
            <a:ext cx="1957539" cy="1572250"/>
            <a:chOff x="2766861" y="998502"/>
            <a:chExt cx="1957539" cy="1572250"/>
          </a:xfrm>
        </p:grpSpPr>
        <p:sp>
          <p:nvSpPr>
            <p:cNvPr id="26" name="Oval 25">
              <a:extLst>
                <a:ext uri="{FF2B5EF4-FFF2-40B4-BE49-F238E27FC236}">
                  <a16:creationId xmlns:a16="http://schemas.microsoft.com/office/drawing/2014/main" id="{7C94E99E-51DA-5F43-ADAF-3FB2FAB32719}"/>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27" name="Straight Connector 26">
              <a:extLst>
                <a:ext uri="{FF2B5EF4-FFF2-40B4-BE49-F238E27FC236}">
                  <a16:creationId xmlns:a16="http://schemas.microsoft.com/office/drawing/2014/main" id="{4146FE69-4528-BB42-8100-F44D0FE433C6}"/>
                </a:ext>
              </a:extLst>
            </p:cNvPr>
            <p:cNvCxnSpPr>
              <a:cxnSpLocks/>
              <a:endCxn id="26"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27C3E6-6077-0B46-9074-228EE6BF9EA1}"/>
                </a:ext>
              </a:extLst>
            </p:cNvPr>
            <p:cNvCxnSpPr>
              <a:cxnSpLocks/>
              <a:endCxn id="26"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F84A75-81FB-DF4F-958C-F3258E2CB591}"/>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4" name="TextBox 43">
              <a:extLst>
                <a:ext uri="{FF2B5EF4-FFF2-40B4-BE49-F238E27FC236}">
                  <a16:creationId xmlns:a16="http://schemas.microsoft.com/office/drawing/2014/main" id="{7E096BF3-901C-3749-B86B-F64C150FC231}"/>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sp>
        <p:nvSpPr>
          <p:cNvPr id="45" name="Oval 44">
            <a:extLst>
              <a:ext uri="{FF2B5EF4-FFF2-40B4-BE49-F238E27FC236}">
                <a16:creationId xmlns:a16="http://schemas.microsoft.com/office/drawing/2014/main" id="{FF4A4F9A-5485-D248-B22C-0FBB7E42BDDD}"/>
              </a:ext>
            </a:extLst>
          </p:cNvPr>
          <p:cNvSpPr/>
          <p:nvPr/>
        </p:nvSpPr>
        <p:spPr>
          <a:xfrm>
            <a:off x="5523211" y="217403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6" name="Oval 45">
            <a:extLst>
              <a:ext uri="{FF2B5EF4-FFF2-40B4-BE49-F238E27FC236}">
                <a16:creationId xmlns:a16="http://schemas.microsoft.com/office/drawing/2014/main" id="{69C1B99F-31C0-294B-80AC-DDE50E9ED523}"/>
              </a:ext>
            </a:extLst>
          </p:cNvPr>
          <p:cNvSpPr/>
          <p:nvPr/>
        </p:nvSpPr>
        <p:spPr>
          <a:xfrm>
            <a:off x="6957971" y="3506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7" name="TextBox 46">
            <a:extLst>
              <a:ext uri="{FF2B5EF4-FFF2-40B4-BE49-F238E27FC236}">
                <a16:creationId xmlns:a16="http://schemas.microsoft.com/office/drawing/2014/main" id="{EEA3D3D6-CAD5-564A-8909-7F614D1735B9}"/>
              </a:ext>
            </a:extLst>
          </p:cNvPr>
          <p:cNvSpPr txBox="1"/>
          <p:nvPr/>
        </p:nvSpPr>
        <p:spPr>
          <a:xfrm>
            <a:off x="5246377" y="1968911"/>
            <a:ext cx="543739" cy="923330"/>
          </a:xfrm>
          <a:prstGeom prst="rect">
            <a:avLst/>
          </a:prstGeom>
          <a:noFill/>
        </p:spPr>
        <p:txBody>
          <a:bodyPr wrap="none" rtlCol="0">
            <a:spAutoFit/>
          </a:bodyPr>
          <a:lstStyle/>
          <a:p>
            <a:r>
              <a:rPr lang="en-US" sz="5400" dirty="0">
                <a:solidFill>
                  <a:srgbClr val="FF0000"/>
                </a:solidFill>
              </a:rPr>
              <a:t>X</a:t>
            </a:r>
          </a:p>
        </p:txBody>
      </p:sp>
      <p:sp>
        <p:nvSpPr>
          <p:cNvPr id="48" name="TextBox 47">
            <a:extLst>
              <a:ext uri="{FF2B5EF4-FFF2-40B4-BE49-F238E27FC236}">
                <a16:creationId xmlns:a16="http://schemas.microsoft.com/office/drawing/2014/main" id="{565B33A5-0A15-9B41-9BBD-B94F994EB33B}"/>
              </a:ext>
            </a:extLst>
          </p:cNvPr>
          <p:cNvSpPr txBox="1"/>
          <p:nvPr/>
        </p:nvSpPr>
        <p:spPr>
          <a:xfrm>
            <a:off x="5409300" y="3758294"/>
            <a:ext cx="2115879" cy="369332"/>
          </a:xfrm>
          <a:prstGeom prst="rect">
            <a:avLst/>
          </a:prstGeom>
          <a:noFill/>
        </p:spPr>
        <p:txBody>
          <a:bodyPr wrap="square" rtlCol="0">
            <a:spAutoFit/>
          </a:bodyPr>
          <a:lstStyle/>
          <a:p>
            <a:r>
              <a:rPr lang="en-US" dirty="0"/>
              <a:t>No update.</a:t>
            </a:r>
          </a:p>
        </p:txBody>
      </p:sp>
      <p:sp>
        <p:nvSpPr>
          <p:cNvPr id="49" name="TextBox 48">
            <a:extLst>
              <a:ext uri="{FF2B5EF4-FFF2-40B4-BE49-F238E27FC236}">
                <a16:creationId xmlns:a16="http://schemas.microsoft.com/office/drawing/2014/main" id="{C4B38FD7-64A1-D745-867E-160651A15489}"/>
              </a:ext>
            </a:extLst>
          </p:cNvPr>
          <p:cNvSpPr txBox="1"/>
          <p:nvPr/>
        </p:nvSpPr>
        <p:spPr>
          <a:xfrm>
            <a:off x="7301192" y="3532271"/>
            <a:ext cx="543739" cy="923330"/>
          </a:xfrm>
          <a:prstGeom prst="rect">
            <a:avLst/>
          </a:prstGeom>
          <a:noFill/>
        </p:spPr>
        <p:txBody>
          <a:bodyPr wrap="none" rtlCol="0">
            <a:spAutoFit/>
          </a:bodyPr>
          <a:lstStyle/>
          <a:p>
            <a:r>
              <a:rPr lang="en-US" sz="5400" dirty="0">
                <a:solidFill>
                  <a:srgbClr val="FF0000"/>
                </a:solidFill>
              </a:rPr>
              <a:t>X</a:t>
            </a:r>
          </a:p>
        </p:txBody>
      </p:sp>
      <p:cxnSp>
        <p:nvCxnSpPr>
          <p:cNvPr id="65" name="Straight Connector 64">
            <a:extLst>
              <a:ext uri="{FF2B5EF4-FFF2-40B4-BE49-F238E27FC236}">
                <a16:creationId xmlns:a16="http://schemas.microsoft.com/office/drawing/2014/main" id="{BC9C28C7-2C1D-454B-9ADD-F6E404B8FA4E}"/>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D897A2-B17A-154E-A267-F5C22A4E5E0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E7DC04F-F89D-2848-8C01-5333F99FF87D}"/>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68" name="TextBox 67">
            <a:extLst>
              <a:ext uri="{FF2B5EF4-FFF2-40B4-BE49-F238E27FC236}">
                <a16:creationId xmlns:a16="http://schemas.microsoft.com/office/drawing/2014/main" id="{C6E3ABCF-42D1-A948-80BA-5D7104BD5DD6}"/>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69" name="Oval 68">
            <a:extLst>
              <a:ext uri="{FF2B5EF4-FFF2-40B4-BE49-F238E27FC236}">
                <a16:creationId xmlns:a16="http://schemas.microsoft.com/office/drawing/2014/main" id="{A0026680-E9C2-8241-93B8-D7E29B91E952}"/>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70" name="Oval 69">
            <a:extLst>
              <a:ext uri="{FF2B5EF4-FFF2-40B4-BE49-F238E27FC236}">
                <a16:creationId xmlns:a16="http://schemas.microsoft.com/office/drawing/2014/main" id="{AA607C3B-7BE4-9E4B-9488-E8F7606EFFA8}"/>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71" name="Group 70">
            <a:extLst>
              <a:ext uri="{FF2B5EF4-FFF2-40B4-BE49-F238E27FC236}">
                <a16:creationId xmlns:a16="http://schemas.microsoft.com/office/drawing/2014/main" id="{7B4B2C32-6BF5-8042-AE11-710A569F4348}"/>
              </a:ext>
            </a:extLst>
          </p:cNvPr>
          <p:cNvGrpSpPr/>
          <p:nvPr/>
        </p:nvGrpSpPr>
        <p:grpSpPr>
          <a:xfrm>
            <a:off x="112162" y="2721699"/>
            <a:ext cx="916389" cy="842767"/>
            <a:chOff x="1257454" y="1784626"/>
            <a:chExt cx="961695" cy="1099919"/>
          </a:xfrm>
        </p:grpSpPr>
        <p:sp>
          <p:nvSpPr>
            <p:cNvPr id="72" name="Oval 71">
              <a:extLst>
                <a:ext uri="{FF2B5EF4-FFF2-40B4-BE49-F238E27FC236}">
                  <a16:creationId xmlns:a16="http://schemas.microsoft.com/office/drawing/2014/main" id="{0AB73D6F-CE0E-AA44-95F3-88B8A77DEBE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73" name="Straight Connector 72">
              <a:extLst>
                <a:ext uri="{FF2B5EF4-FFF2-40B4-BE49-F238E27FC236}">
                  <a16:creationId xmlns:a16="http://schemas.microsoft.com/office/drawing/2014/main" id="{29E594FD-F08D-FD48-B826-BA9C4740D495}"/>
                </a:ext>
              </a:extLst>
            </p:cNvPr>
            <p:cNvCxnSpPr>
              <a:cxnSpLocks/>
              <a:endCxn id="72"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6CBDBD8-2C88-0448-9180-AB25297E4CF8}"/>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75" name="Oval 74">
            <a:extLst>
              <a:ext uri="{FF2B5EF4-FFF2-40B4-BE49-F238E27FC236}">
                <a16:creationId xmlns:a16="http://schemas.microsoft.com/office/drawing/2014/main" id="{D7EAF658-3672-7340-A5A6-24426BD47CC3}"/>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76" name="Straight Connector 75">
            <a:extLst>
              <a:ext uri="{FF2B5EF4-FFF2-40B4-BE49-F238E27FC236}">
                <a16:creationId xmlns:a16="http://schemas.microsoft.com/office/drawing/2014/main" id="{0E040E01-D0DD-354F-B692-C7F6EF989C9D}"/>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7B1D8E-1632-5747-99D8-BE990A1E254C}"/>
              </a:ext>
            </a:extLst>
          </p:cNvPr>
          <p:cNvCxnSpPr>
            <a:cxnSpLocks/>
            <a:endCxn id="7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EE9752A-C299-D844-8D9F-32434C570808}"/>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79" name="Oval 78">
            <a:extLst>
              <a:ext uri="{FF2B5EF4-FFF2-40B4-BE49-F238E27FC236}">
                <a16:creationId xmlns:a16="http://schemas.microsoft.com/office/drawing/2014/main" id="{703AFC3E-19D1-D54A-A49B-8146C42A59FA}"/>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80" name="Picture 79">
            <a:extLst>
              <a:ext uri="{FF2B5EF4-FFF2-40B4-BE49-F238E27FC236}">
                <a16:creationId xmlns:a16="http://schemas.microsoft.com/office/drawing/2014/main" id="{2C1145DD-942C-B24C-9FF2-7C2A05314292}"/>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81" name="Picture 80">
            <a:extLst>
              <a:ext uri="{FF2B5EF4-FFF2-40B4-BE49-F238E27FC236}">
                <a16:creationId xmlns:a16="http://schemas.microsoft.com/office/drawing/2014/main" id="{848C01C5-2054-274F-9C33-60B8213AB7E7}"/>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82" name="Picture 81">
            <a:extLst>
              <a:ext uri="{FF2B5EF4-FFF2-40B4-BE49-F238E27FC236}">
                <a16:creationId xmlns:a16="http://schemas.microsoft.com/office/drawing/2014/main" id="{7CC92D7A-8F34-8A4E-A548-FC272788EAA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83" name="Picture 82">
            <a:extLst>
              <a:ext uri="{FF2B5EF4-FFF2-40B4-BE49-F238E27FC236}">
                <a16:creationId xmlns:a16="http://schemas.microsoft.com/office/drawing/2014/main" id="{21B30F6D-0B27-4F49-9DBF-4CD8D2390E5D}"/>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84" name="Picture 83">
            <a:extLst>
              <a:ext uri="{FF2B5EF4-FFF2-40B4-BE49-F238E27FC236}">
                <a16:creationId xmlns:a16="http://schemas.microsoft.com/office/drawing/2014/main" id="{131BA062-34B7-6C41-BBC4-B37E226104E4}"/>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85" name="TextBox 84">
            <a:extLst>
              <a:ext uri="{FF2B5EF4-FFF2-40B4-BE49-F238E27FC236}">
                <a16:creationId xmlns:a16="http://schemas.microsoft.com/office/drawing/2014/main" id="{E579C261-EA5A-FB4E-AA04-A8772A598D8E}"/>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12454004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BC9C28C7-2C1D-454B-9ADD-F6E404B8FA4E}"/>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D897A2-B17A-154E-A267-F5C22A4E5E0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E7DC04F-F89D-2848-8C01-5333F99FF87D}"/>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68" name="TextBox 67">
            <a:extLst>
              <a:ext uri="{FF2B5EF4-FFF2-40B4-BE49-F238E27FC236}">
                <a16:creationId xmlns:a16="http://schemas.microsoft.com/office/drawing/2014/main" id="{C6E3ABCF-42D1-A948-80BA-5D7104BD5DD6}"/>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69" name="Oval 68">
            <a:extLst>
              <a:ext uri="{FF2B5EF4-FFF2-40B4-BE49-F238E27FC236}">
                <a16:creationId xmlns:a16="http://schemas.microsoft.com/office/drawing/2014/main" id="{A0026680-E9C2-8241-93B8-D7E29B91E952}"/>
              </a:ext>
            </a:extLst>
          </p:cNvPr>
          <p:cNvSpPr/>
          <p:nvPr/>
        </p:nvSpPr>
        <p:spPr>
          <a:xfrm>
            <a:off x="2233386" y="2012437"/>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70" name="Oval 69">
            <a:extLst>
              <a:ext uri="{FF2B5EF4-FFF2-40B4-BE49-F238E27FC236}">
                <a16:creationId xmlns:a16="http://schemas.microsoft.com/office/drawing/2014/main" id="{AA607C3B-7BE4-9E4B-9488-E8F7606EFFA8}"/>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71" name="Group 70">
            <a:extLst>
              <a:ext uri="{FF2B5EF4-FFF2-40B4-BE49-F238E27FC236}">
                <a16:creationId xmlns:a16="http://schemas.microsoft.com/office/drawing/2014/main" id="{7B4B2C32-6BF5-8042-AE11-710A569F4348}"/>
              </a:ext>
            </a:extLst>
          </p:cNvPr>
          <p:cNvGrpSpPr/>
          <p:nvPr/>
        </p:nvGrpSpPr>
        <p:grpSpPr>
          <a:xfrm>
            <a:off x="112162" y="2721699"/>
            <a:ext cx="916389" cy="842767"/>
            <a:chOff x="1257454" y="1784626"/>
            <a:chExt cx="961695" cy="1099919"/>
          </a:xfrm>
        </p:grpSpPr>
        <p:sp>
          <p:nvSpPr>
            <p:cNvPr id="72" name="Oval 71">
              <a:extLst>
                <a:ext uri="{FF2B5EF4-FFF2-40B4-BE49-F238E27FC236}">
                  <a16:creationId xmlns:a16="http://schemas.microsoft.com/office/drawing/2014/main" id="{0AB73D6F-CE0E-AA44-95F3-88B8A77DEBE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73" name="Straight Connector 72">
              <a:extLst>
                <a:ext uri="{FF2B5EF4-FFF2-40B4-BE49-F238E27FC236}">
                  <a16:creationId xmlns:a16="http://schemas.microsoft.com/office/drawing/2014/main" id="{29E594FD-F08D-FD48-B826-BA9C4740D495}"/>
                </a:ext>
              </a:extLst>
            </p:cNvPr>
            <p:cNvCxnSpPr>
              <a:cxnSpLocks/>
              <a:endCxn id="72"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6CBDBD8-2C88-0448-9180-AB25297E4CF8}"/>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75" name="Oval 74">
            <a:extLst>
              <a:ext uri="{FF2B5EF4-FFF2-40B4-BE49-F238E27FC236}">
                <a16:creationId xmlns:a16="http://schemas.microsoft.com/office/drawing/2014/main" id="{D7EAF658-3672-7340-A5A6-24426BD47CC3}"/>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76" name="Straight Connector 75">
            <a:extLst>
              <a:ext uri="{FF2B5EF4-FFF2-40B4-BE49-F238E27FC236}">
                <a16:creationId xmlns:a16="http://schemas.microsoft.com/office/drawing/2014/main" id="{0E040E01-D0DD-354F-B692-C7F6EF989C9D}"/>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7B1D8E-1632-5747-99D8-BE990A1E254C}"/>
              </a:ext>
            </a:extLst>
          </p:cNvPr>
          <p:cNvCxnSpPr>
            <a:cxnSpLocks/>
            <a:endCxn id="7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EE9752A-C299-D844-8D9F-32434C570808}"/>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79" name="Oval 78">
            <a:extLst>
              <a:ext uri="{FF2B5EF4-FFF2-40B4-BE49-F238E27FC236}">
                <a16:creationId xmlns:a16="http://schemas.microsoft.com/office/drawing/2014/main" id="{703AFC3E-19D1-D54A-A49B-8146C42A59FA}"/>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28" name="Picture 27">
            <a:extLst>
              <a:ext uri="{FF2B5EF4-FFF2-40B4-BE49-F238E27FC236}">
                <a16:creationId xmlns:a16="http://schemas.microsoft.com/office/drawing/2014/main" id="{662051FB-F8AF-2843-A986-250B742EF8F8}"/>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29" name="Picture 28">
            <a:extLst>
              <a:ext uri="{FF2B5EF4-FFF2-40B4-BE49-F238E27FC236}">
                <a16:creationId xmlns:a16="http://schemas.microsoft.com/office/drawing/2014/main" id="{1BE8107A-5654-1742-8AA5-038850119D79}"/>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1" name="Picture 30">
            <a:extLst>
              <a:ext uri="{FF2B5EF4-FFF2-40B4-BE49-F238E27FC236}">
                <a16:creationId xmlns:a16="http://schemas.microsoft.com/office/drawing/2014/main" id="{B60E97E4-6ACF-DC40-B0EC-BECDF7AC09B5}"/>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2" name="Picture 31">
            <a:extLst>
              <a:ext uri="{FF2B5EF4-FFF2-40B4-BE49-F238E27FC236}">
                <a16:creationId xmlns:a16="http://schemas.microsoft.com/office/drawing/2014/main" id="{8E0C86D6-8779-2E4F-A52E-F781B057191C}"/>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3" name="Picture 32">
            <a:extLst>
              <a:ext uri="{FF2B5EF4-FFF2-40B4-BE49-F238E27FC236}">
                <a16:creationId xmlns:a16="http://schemas.microsoft.com/office/drawing/2014/main" id="{89562414-2BE4-824C-8C3A-D8ECCDA19ADC}"/>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34" name="TextBox 33">
            <a:extLst>
              <a:ext uri="{FF2B5EF4-FFF2-40B4-BE49-F238E27FC236}">
                <a16:creationId xmlns:a16="http://schemas.microsoft.com/office/drawing/2014/main" id="{0F2F8F17-9250-CC40-8827-833E3D1D2CC4}"/>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35" name="Group 34">
            <a:extLst>
              <a:ext uri="{FF2B5EF4-FFF2-40B4-BE49-F238E27FC236}">
                <a16:creationId xmlns:a16="http://schemas.microsoft.com/office/drawing/2014/main" id="{9EB31997-7CEC-7149-BCB1-C434069531D9}"/>
              </a:ext>
            </a:extLst>
          </p:cNvPr>
          <p:cNvGrpSpPr/>
          <p:nvPr/>
        </p:nvGrpSpPr>
        <p:grpSpPr>
          <a:xfrm>
            <a:off x="5800980" y="2174040"/>
            <a:ext cx="1957539" cy="1572250"/>
            <a:chOff x="2766861" y="998502"/>
            <a:chExt cx="1957539" cy="1572250"/>
          </a:xfrm>
        </p:grpSpPr>
        <p:sp>
          <p:nvSpPr>
            <p:cNvPr id="36" name="Oval 35">
              <a:extLst>
                <a:ext uri="{FF2B5EF4-FFF2-40B4-BE49-F238E27FC236}">
                  <a16:creationId xmlns:a16="http://schemas.microsoft.com/office/drawing/2014/main" id="{AA82068A-CDFD-8C4B-B532-56042C525E5C}"/>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37" name="Straight Connector 36">
              <a:extLst>
                <a:ext uri="{FF2B5EF4-FFF2-40B4-BE49-F238E27FC236}">
                  <a16:creationId xmlns:a16="http://schemas.microsoft.com/office/drawing/2014/main" id="{4A1A4FB6-451C-BE4C-884B-A3D6D0B99C1A}"/>
                </a:ext>
              </a:extLst>
            </p:cNvPr>
            <p:cNvCxnSpPr>
              <a:cxnSpLocks/>
              <a:endCxn id="36"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8B75CD-6300-0D43-8B50-A6BCA2283F81}"/>
                </a:ext>
              </a:extLst>
            </p:cNvPr>
            <p:cNvCxnSpPr>
              <a:cxnSpLocks/>
              <a:endCxn id="36"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38272AD-D91C-9B46-957C-703778783FCA}"/>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0" name="TextBox 39">
              <a:extLst>
                <a:ext uri="{FF2B5EF4-FFF2-40B4-BE49-F238E27FC236}">
                  <a16:creationId xmlns:a16="http://schemas.microsoft.com/office/drawing/2014/main" id="{6AC05D85-916B-7D44-845E-A5A2D8C9786E}"/>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sp>
        <p:nvSpPr>
          <p:cNvPr id="41" name="Oval 40">
            <a:extLst>
              <a:ext uri="{FF2B5EF4-FFF2-40B4-BE49-F238E27FC236}">
                <a16:creationId xmlns:a16="http://schemas.microsoft.com/office/drawing/2014/main" id="{53A74C9E-8341-B34F-ACD3-B28D847C29CB}"/>
              </a:ext>
            </a:extLst>
          </p:cNvPr>
          <p:cNvSpPr/>
          <p:nvPr/>
        </p:nvSpPr>
        <p:spPr>
          <a:xfrm>
            <a:off x="5523211" y="217403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2" name="Oval 41">
            <a:extLst>
              <a:ext uri="{FF2B5EF4-FFF2-40B4-BE49-F238E27FC236}">
                <a16:creationId xmlns:a16="http://schemas.microsoft.com/office/drawing/2014/main" id="{04003726-1D21-624C-A211-E07158C9E02E}"/>
              </a:ext>
            </a:extLst>
          </p:cNvPr>
          <p:cNvSpPr/>
          <p:nvPr/>
        </p:nvSpPr>
        <p:spPr>
          <a:xfrm>
            <a:off x="6957971" y="3506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50" name="TextBox 49">
            <a:extLst>
              <a:ext uri="{FF2B5EF4-FFF2-40B4-BE49-F238E27FC236}">
                <a16:creationId xmlns:a16="http://schemas.microsoft.com/office/drawing/2014/main" id="{2F71AD9C-07C3-F342-90D2-D4B3A5FEA5F7}"/>
              </a:ext>
            </a:extLst>
          </p:cNvPr>
          <p:cNvSpPr txBox="1"/>
          <p:nvPr/>
        </p:nvSpPr>
        <p:spPr>
          <a:xfrm>
            <a:off x="5246377" y="1968911"/>
            <a:ext cx="543739" cy="923330"/>
          </a:xfrm>
          <a:prstGeom prst="rect">
            <a:avLst/>
          </a:prstGeom>
          <a:noFill/>
        </p:spPr>
        <p:txBody>
          <a:bodyPr wrap="none" rtlCol="0">
            <a:spAutoFit/>
          </a:bodyPr>
          <a:lstStyle/>
          <a:p>
            <a:r>
              <a:rPr lang="en-US" sz="5400" dirty="0">
                <a:solidFill>
                  <a:srgbClr val="FF0000"/>
                </a:solidFill>
              </a:rPr>
              <a:t>X</a:t>
            </a:r>
          </a:p>
        </p:txBody>
      </p:sp>
      <p:sp>
        <p:nvSpPr>
          <p:cNvPr id="51" name="TextBox 50">
            <a:extLst>
              <a:ext uri="{FF2B5EF4-FFF2-40B4-BE49-F238E27FC236}">
                <a16:creationId xmlns:a16="http://schemas.microsoft.com/office/drawing/2014/main" id="{BFE28951-D887-034A-B0C3-1062D2EE91DD}"/>
              </a:ext>
            </a:extLst>
          </p:cNvPr>
          <p:cNvSpPr txBox="1"/>
          <p:nvPr/>
        </p:nvSpPr>
        <p:spPr>
          <a:xfrm>
            <a:off x="5409300" y="3758294"/>
            <a:ext cx="2115879" cy="369332"/>
          </a:xfrm>
          <a:prstGeom prst="rect">
            <a:avLst/>
          </a:prstGeom>
          <a:noFill/>
        </p:spPr>
        <p:txBody>
          <a:bodyPr wrap="square" rtlCol="0">
            <a:spAutoFit/>
          </a:bodyPr>
          <a:lstStyle/>
          <a:p>
            <a:r>
              <a:rPr lang="en-US" dirty="0"/>
              <a:t>No update.</a:t>
            </a:r>
          </a:p>
        </p:txBody>
      </p:sp>
      <p:sp>
        <p:nvSpPr>
          <p:cNvPr id="52" name="TextBox 51">
            <a:extLst>
              <a:ext uri="{FF2B5EF4-FFF2-40B4-BE49-F238E27FC236}">
                <a16:creationId xmlns:a16="http://schemas.microsoft.com/office/drawing/2014/main" id="{4243AB28-01BF-BB48-A7B3-C7BE9F6EF3EA}"/>
              </a:ext>
            </a:extLst>
          </p:cNvPr>
          <p:cNvSpPr txBox="1"/>
          <p:nvPr/>
        </p:nvSpPr>
        <p:spPr>
          <a:xfrm>
            <a:off x="7301192" y="3532271"/>
            <a:ext cx="543739" cy="923330"/>
          </a:xfrm>
          <a:prstGeom prst="rect">
            <a:avLst/>
          </a:prstGeom>
          <a:noFill/>
        </p:spPr>
        <p:txBody>
          <a:bodyPr wrap="none" rtlCol="0">
            <a:spAutoFit/>
          </a:bodyPr>
          <a:lstStyle/>
          <a:p>
            <a:r>
              <a:rPr lang="en-US" sz="5400" dirty="0">
                <a:solidFill>
                  <a:srgbClr val="FF0000"/>
                </a:solidFill>
              </a:rPr>
              <a:t>X</a:t>
            </a:r>
          </a:p>
        </p:txBody>
      </p:sp>
    </p:spTree>
    <p:extLst>
      <p:ext uri="{BB962C8B-B14F-4D97-AF65-F5344CB8AC3E}">
        <p14:creationId xmlns:p14="http://schemas.microsoft.com/office/powerpoint/2010/main" val="28377448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59B2A005-1FB7-1847-B87B-14A4564D1F49}"/>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6" name="Oval 35">
            <a:extLst>
              <a:ext uri="{FF2B5EF4-FFF2-40B4-BE49-F238E27FC236}">
                <a16:creationId xmlns:a16="http://schemas.microsoft.com/office/drawing/2014/main" id="{9A5241B6-A3DC-8247-9658-C464DB3B531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37" name="Oval 36">
            <a:extLst>
              <a:ext uri="{FF2B5EF4-FFF2-40B4-BE49-F238E27FC236}">
                <a16:creationId xmlns:a16="http://schemas.microsoft.com/office/drawing/2014/main" id="{E1D84DEA-70BD-4044-A5F7-43F8F9F33F85}"/>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8" name="Oval 37">
            <a:extLst>
              <a:ext uri="{FF2B5EF4-FFF2-40B4-BE49-F238E27FC236}">
                <a16:creationId xmlns:a16="http://schemas.microsoft.com/office/drawing/2014/main" id="{0222E9B1-4D01-144D-BFE6-C9E88D0572EB}"/>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39" name="Oval 38">
            <a:extLst>
              <a:ext uri="{FF2B5EF4-FFF2-40B4-BE49-F238E27FC236}">
                <a16:creationId xmlns:a16="http://schemas.microsoft.com/office/drawing/2014/main" id="{43B13654-4BF1-EC47-BE59-C0D6603F59B9}"/>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40" name="Straight Connector 39">
            <a:extLst>
              <a:ext uri="{FF2B5EF4-FFF2-40B4-BE49-F238E27FC236}">
                <a16:creationId xmlns:a16="http://schemas.microsoft.com/office/drawing/2014/main" id="{2CF23F47-682A-0D4D-A688-798804563655}"/>
              </a:ext>
            </a:extLst>
          </p:cNvPr>
          <p:cNvCxnSpPr>
            <a:stCxn id="36" idx="6"/>
            <a:endCxn id="37"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EB8E620-DD80-2B41-86C3-EDF4C98655FE}"/>
              </a:ext>
            </a:extLst>
          </p:cNvPr>
          <p:cNvCxnSpPr>
            <a:cxnSpLocks/>
            <a:stCxn id="39" idx="0"/>
            <a:endCxn id="37"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643BFA2-F9D2-8941-B15D-AAA3C5C32A14}"/>
              </a:ext>
            </a:extLst>
          </p:cNvPr>
          <p:cNvCxnSpPr>
            <a:cxnSpLocks/>
            <a:stCxn id="39" idx="2"/>
            <a:endCxn id="38"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5A4586C-2713-1848-A117-B529D7623ABD}"/>
              </a:ext>
            </a:extLst>
          </p:cNvPr>
          <p:cNvCxnSpPr>
            <a:cxnSpLocks/>
            <a:stCxn id="38" idx="1"/>
            <a:endCxn id="29"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4FDC8E-F718-EC49-8BB8-14E1F62B84F5}"/>
              </a:ext>
            </a:extLst>
          </p:cNvPr>
          <p:cNvCxnSpPr>
            <a:cxnSpLocks/>
            <a:stCxn id="29" idx="7"/>
            <a:endCxn id="36"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75682D-4AAC-5944-8F5C-A8899E487693}"/>
              </a:ext>
            </a:extLst>
          </p:cNvPr>
          <p:cNvCxnSpPr>
            <a:cxnSpLocks/>
            <a:stCxn id="38" idx="0"/>
            <a:endCxn id="36"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AF8CDB-90CE-854B-AEB5-89B882ED7C1B}"/>
              </a:ext>
            </a:extLst>
          </p:cNvPr>
          <p:cNvCxnSpPr>
            <a:cxnSpLocks/>
            <a:stCxn id="38" idx="7"/>
            <a:endCxn id="37"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6026A5-F4F1-2143-A6BC-C906EBF2B5B4}"/>
              </a:ext>
            </a:extLst>
          </p:cNvPr>
          <p:cNvSpPr txBox="1"/>
          <p:nvPr/>
        </p:nvSpPr>
        <p:spPr>
          <a:xfrm>
            <a:off x="3118397" y="1454249"/>
            <a:ext cx="414022" cy="461665"/>
          </a:xfrm>
          <a:prstGeom prst="rect">
            <a:avLst/>
          </a:prstGeom>
          <a:noFill/>
        </p:spPr>
        <p:txBody>
          <a:bodyPr wrap="square" rtlCol="0">
            <a:spAutoFit/>
          </a:bodyPr>
          <a:lstStyle/>
          <a:p>
            <a:r>
              <a:rPr lang="en-US" sz="2400" dirty="0">
                <a:solidFill>
                  <a:srgbClr val="FF0000"/>
                </a:solidFill>
              </a:rPr>
              <a:t>7</a:t>
            </a:r>
          </a:p>
        </p:txBody>
      </p:sp>
      <p:sp>
        <p:nvSpPr>
          <p:cNvPr id="52" name="TextBox 51">
            <a:extLst>
              <a:ext uri="{FF2B5EF4-FFF2-40B4-BE49-F238E27FC236}">
                <a16:creationId xmlns:a16="http://schemas.microsoft.com/office/drawing/2014/main" id="{C15B80C3-D81B-A647-BC67-5FDBFD6B48EB}"/>
              </a:ext>
            </a:extLst>
          </p:cNvPr>
          <p:cNvSpPr txBox="1"/>
          <p:nvPr/>
        </p:nvSpPr>
        <p:spPr>
          <a:xfrm>
            <a:off x="3910925" y="881020"/>
            <a:ext cx="532074" cy="461665"/>
          </a:xfrm>
          <a:prstGeom prst="rect">
            <a:avLst/>
          </a:prstGeom>
          <a:noFill/>
        </p:spPr>
        <p:txBody>
          <a:bodyPr wrap="square" rtlCol="0">
            <a:spAutoFit/>
          </a:bodyPr>
          <a:lstStyle/>
          <a:p>
            <a:r>
              <a:rPr lang="en-US" sz="2400" dirty="0">
                <a:solidFill>
                  <a:srgbClr val="FF0000"/>
                </a:solidFill>
              </a:rPr>
              <a:t>11</a:t>
            </a:r>
          </a:p>
        </p:txBody>
      </p:sp>
      <p:sp>
        <p:nvSpPr>
          <p:cNvPr id="53" name="TextBox 52">
            <a:extLst>
              <a:ext uri="{FF2B5EF4-FFF2-40B4-BE49-F238E27FC236}">
                <a16:creationId xmlns:a16="http://schemas.microsoft.com/office/drawing/2014/main" id="{DB80C08C-062B-844B-BEE4-1CD5FBC0C65A}"/>
              </a:ext>
            </a:extLst>
          </p:cNvPr>
          <p:cNvSpPr txBox="1"/>
          <p:nvPr/>
        </p:nvSpPr>
        <p:spPr>
          <a:xfrm>
            <a:off x="4484050" y="313493"/>
            <a:ext cx="532074" cy="461665"/>
          </a:xfrm>
          <a:prstGeom prst="rect">
            <a:avLst/>
          </a:prstGeom>
          <a:noFill/>
        </p:spPr>
        <p:txBody>
          <a:bodyPr wrap="square" rtlCol="0">
            <a:spAutoFit/>
          </a:bodyPr>
          <a:lstStyle/>
          <a:p>
            <a:r>
              <a:rPr lang="en-US" sz="2400" dirty="0">
                <a:solidFill>
                  <a:srgbClr val="FF0000"/>
                </a:solidFill>
              </a:rPr>
              <a:t>4</a:t>
            </a:r>
          </a:p>
        </p:txBody>
      </p:sp>
      <p:sp>
        <p:nvSpPr>
          <p:cNvPr id="54" name="TextBox 53">
            <a:extLst>
              <a:ext uri="{FF2B5EF4-FFF2-40B4-BE49-F238E27FC236}">
                <a16:creationId xmlns:a16="http://schemas.microsoft.com/office/drawing/2014/main" id="{FB70447D-3766-6045-9A12-33079D65E4A2}"/>
              </a:ext>
            </a:extLst>
          </p:cNvPr>
          <p:cNvSpPr txBox="1"/>
          <p:nvPr/>
        </p:nvSpPr>
        <p:spPr>
          <a:xfrm>
            <a:off x="4733891" y="1013026"/>
            <a:ext cx="532074" cy="461665"/>
          </a:xfrm>
          <a:prstGeom prst="rect">
            <a:avLst/>
          </a:prstGeom>
          <a:noFill/>
        </p:spPr>
        <p:txBody>
          <a:bodyPr wrap="square" rtlCol="0">
            <a:spAutoFit/>
          </a:bodyPr>
          <a:lstStyle/>
          <a:p>
            <a:r>
              <a:rPr lang="en-US" sz="2400" dirty="0">
                <a:solidFill>
                  <a:srgbClr val="FF0000"/>
                </a:solidFill>
              </a:rPr>
              <a:t>15</a:t>
            </a:r>
          </a:p>
        </p:txBody>
      </p:sp>
      <p:sp>
        <p:nvSpPr>
          <p:cNvPr id="55" name="TextBox 54">
            <a:extLst>
              <a:ext uri="{FF2B5EF4-FFF2-40B4-BE49-F238E27FC236}">
                <a16:creationId xmlns:a16="http://schemas.microsoft.com/office/drawing/2014/main" id="{591575E0-1815-D046-ACE8-A401DB1B29B2}"/>
              </a:ext>
            </a:extLst>
          </p:cNvPr>
          <p:cNvSpPr txBox="1"/>
          <p:nvPr/>
        </p:nvSpPr>
        <p:spPr>
          <a:xfrm>
            <a:off x="4733891" y="1541543"/>
            <a:ext cx="532074" cy="461665"/>
          </a:xfrm>
          <a:prstGeom prst="rect">
            <a:avLst/>
          </a:prstGeom>
          <a:noFill/>
        </p:spPr>
        <p:txBody>
          <a:bodyPr wrap="square" rtlCol="0">
            <a:spAutoFit/>
          </a:bodyPr>
          <a:lstStyle/>
          <a:p>
            <a:r>
              <a:rPr lang="en-US" sz="2400" dirty="0">
                <a:solidFill>
                  <a:srgbClr val="FF0000"/>
                </a:solidFill>
              </a:rPr>
              <a:t>5</a:t>
            </a:r>
          </a:p>
        </p:txBody>
      </p:sp>
      <p:sp>
        <p:nvSpPr>
          <p:cNvPr id="56" name="TextBox 55">
            <a:extLst>
              <a:ext uri="{FF2B5EF4-FFF2-40B4-BE49-F238E27FC236}">
                <a16:creationId xmlns:a16="http://schemas.microsoft.com/office/drawing/2014/main" id="{99BFBF96-010B-AE4F-BC6E-88810C45B33D}"/>
              </a:ext>
            </a:extLst>
          </p:cNvPr>
          <p:cNvSpPr txBox="1"/>
          <p:nvPr/>
        </p:nvSpPr>
        <p:spPr>
          <a:xfrm>
            <a:off x="5628672" y="926437"/>
            <a:ext cx="532074" cy="461665"/>
          </a:xfrm>
          <a:prstGeom prst="rect">
            <a:avLst/>
          </a:prstGeom>
          <a:noFill/>
        </p:spPr>
        <p:txBody>
          <a:bodyPr wrap="square" rtlCol="0">
            <a:spAutoFit/>
          </a:bodyPr>
          <a:lstStyle/>
          <a:p>
            <a:r>
              <a:rPr lang="en-US" sz="2400" dirty="0">
                <a:solidFill>
                  <a:srgbClr val="FF0000"/>
                </a:solidFill>
              </a:rPr>
              <a:t>13</a:t>
            </a:r>
          </a:p>
        </p:txBody>
      </p:sp>
      <p:sp>
        <p:nvSpPr>
          <p:cNvPr id="57" name="TextBox 56">
            <a:extLst>
              <a:ext uri="{FF2B5EF4-FFF2-40B4-BE49-F238E27FC236}">
                <a16:creationId xmlns:a16="http://schemas.microsoft.com/office/drawing/2014/main" id="{B5187C90-E381-F647-9D0D-60F2CEAAF87A}"/>
              </a:ext>
            </a:extLst>
          </p:cNvPr>
          <p:cNvSpPr txBox="1"/>
          <p:nvPr/>
        </p:nvSpPr>
        <p:spPr>
          <a:xfrm>
            <a:off x="3016360" y="309059"/>
            <a:ext cx="532074" cy="461665"/>
          </a:xfrm>
          <a:prstGeom prst="rect">
            <a:avLst/>
          </a:prstGeom>
          <a:noFill/>
        </p:spPr>
        <p:txBody>
          <a:bodyPr wrap="square" rtlCol="0">
            <a:spAutoFit/>
          </a:bodyPr>
          <a:lstStyle/>
          <a:p>
            <a:r>
              <a:rPr lang="en-US" sz="2400" dirty="0">
                <a:solidFill>
                  <a:srgbClr val="FF0000"/>
                </a:solidFill>
              </a:rPr>
              <a:t>19</a:t>
            </a:r>
          </a:p>
        </p:txBody>
      </p:sp>
      <p:sp>
        <p:nvSpPr>
          <p:cNvPr id="58" name="TextBox 57">
            <a:extLst>
              <a:ext uri="{FF2B5EF4-FFF2-40B4-BE49-F238E27FC236}">
                <a16:creationId xmlns:a16="http://schemas.microsoft.com/office/drawing/2014/main" id="{BAA9E4D3-39BE-AC4B-BE86-43209301EB2E}"/>
              </a:ext>
            </a:extLst>
          </p:cNvPr>
          <p:cNvSpPr txBox="1"/>
          <p:nvPr/>
        </p:nvSpPr>
        <p:spPr>
          <a:xfrm>
            <a:off x="33846" y="-1451"/>
            <a:ext cx="8900408" cy="461665"/>
          </a:xfrm>
          <a:prstGeom prst="rect">
            <a:avLst/>
          </a:prstGeom>
          <a:noFill/>
        </p:spPr>
        <p:txBody>
          <a:bodyPr wrap="square" rtlCol="0">
            <a:spAutoFit/>
          </a:bodyPr>
          <a:lstStyle/>
          <a:p>
            <a:r>
              <a:rPr lang="en-US" sz="2400" dirty="0"/>
              <a:t>Consider this network:</a:t>
            </a:r>
          </a:p>
        </p:txBody>
      </p:sp>
      <p:cxnSp>
        <p:nvCxnSpPr>
          <p:cNvPr id="59" name="Straight Connector 58">
            <a:extLst>
              <a:ext uri="{FF2B5EF4-FFF2-40B4-BE49-F238E27FC236}">
                <a16:creationId xmlns:a16="http://schemas.microsoft.com/office/drawing/2014/main" id="{F99BA8FC-3636-2D4C-A542-3FEB0617394A}"/>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439A13-CE30-DF48-A1AC-6E9D2366956B}"/>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73A67D1-2361-AB46-915B-B508E431AE06}"/>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62" name="TextBox 61">
            <a:extLst>
              <a:ext uri="{FF2B5EF4-FFF2-40B4-BE49-F238E27FC236}">
                <a16:creationId xmlns:a16="http://schemas.microsoft.com/office/drawing/2014/main" id="{433934D6-7436-744A-895F-DBA2AE4D0266}"/>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63" name="Oval 62">
            <a:extLst>
              <a:ext uri="{FF2B5EF4-FFF2-40B4-BE49-F238E27FC236}">
                <a16:creationId xmlns:a16="http://schemas.microsoft.com/office/drawing/2014/main" id="{11B61167-E892-4B41-B6E7-D1BFB9911EF5}"/>
              </a:ext>
            </a:extLst>
          </p:cNvPr>
          <p:cNvSpPr/>
          <p:nvPr/>
        </p:nvSpPr>
        <p:spPr>
          <a:xfrm>
            <a:off x="2233386" y="2012437"/>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4" name="Oval 63">
            <a:extLst>
              <a:ext uri="{FF2B5EF4-FFF2-40B4-BE49-F238E27FC236}">
                <a16:creationId xmlns:a16="http://schemas.microsoft.com/office/drawing/2014/main" id="{8E2D9CA7-790E-E44C-9556-5998BD2EADBA}"/>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65" name="Group 64">
            <a:extLst>
              <a:ext uri="{FF2B5EF4-FFF2-40B4-BE49-F238E27FC236}">
                <a16:creationId xmlns:a16="http://schemas.microsoft.com/office/drawing/2014/main" id="{EBED8B31-AB98-764D-BE9D-3058FB7E462C}"/>
              </a:ext>
            </a:extLst>
          </p:cNvPr>
          <p:cNvGrpSpPr/>
          <p:nvPr/>
        </p:nvGrpSpPr>
        <p:grpSpPr>
          <a:xfrm>
            <a:off x="112162" y="2721699"/>
            <a:ext cx="916389" cy="842767"/>
            <a:chOff x="1257454" y="1784626"/>
            <a:chExt cx="961695" cy="1099919"/>
          </a:xfrm>
        </p:grpSpPr>
        <p:sp>
          <p:nvSpPr>
            <p:cNvPr id="66" name="Oval 65">
              <a:extLst>
                <a:ext uri="{FF2B5EF4-FFF2-40B4-BE49-F238E27FC236}">
                  <a16:creationId xmlns:a16="http://schemas.microsoft.com/office/drawing/2014/main" id="{71975DB5-6E8D-2D4A-8105-779093D0F57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67" name="Straight Connector 66">
              <a:extLst>
                <a:ext uri="{FF2B5EF4-FFF2-40B4-BE49-F238E27FC236}">
                  <a16:creationId xmlns:a16="http://schemas.microsoft.com/office/drawing/2014/main" id="{0824D0AD-2F53-4C49-A1C7-D8B32ECF3D9A}"/>
                </a:ext>
              </a:extLst>
            </p:cNvPr>
            <p:cNvCxnSpPr>
              <a:cxnSpLocks/>
              <a:endCxn id="6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1647AFC-756A-FA4B-B022-43259AD940F9}"/>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69" name="Oval 68">
            <a:extLst>
              <a:ext uri="{FF2B5EF4-FFF2-40B4-BE49-F238E27FC236}">
                <a16:creationId xmlns:a16="http://schemas.microsoft.com/office/drawing/2014/main" id="{470BB6EA-7AC3-9C4B-9F59-DFE8C99EDC4A}"/>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70" name="Straight Connector 69">
            <a:extLst>
              <a:ext uri="{FF2B5EF4-FFF2-40B4-BE49-F238E27FC236}">
                <a16:creationId xmlns:a16="http://schemas.microsoft.com/office/drawing/2014/main" id="{0C9FDC3C-119C-8749-99FA-76858EEFBD7A}"/>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39927D5-EE06-2F4F-8F08-A57DD8890825}"/>
              </a:ext>
            </a:extLst>
          </p:cNvPr>
          <p:cNvCxnSpPr>
            <a:cxnSpLocks/>
            <a:endCxn id="73"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37FF6A4-A4B4-0749-A7F0-B11299EC840F}"/>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73" name="Oval 72">
            <a:extLst>
              <a:ext uri="{FF2B5EF4-FFF2-40B4-BE49-F238E27FC236}">
                <a16:creationId xmlns:a16="http://schemas.microsoft.com/office/drawing/2014/main" id="{A36B76DC-8E03-D044-85B1-B63F70808FC0}"/>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Tree>
    <p:extLst>
      <p:ext uri="{BB962C8B-B14F-4D97-AF65-F5344CB8AC3E}">
        <p14:creationId xmlns:p14="http://schemas.microsoft.com/office/powerpoint/2010/main" val="17573214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842FF5E-95F1-5E43-9AF6-78765871B474}"/>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pic>
        <p:nvPicPr>
          <p:cNvPr id="121859" name="Picture 5" descr="f03-33-9780123850591 copy">
            <a:extLst>
              <a:ext uri="{FF2B5EF4-FFF2-40B4-BE49-F238E27FC236}">
                <a16:creationId xmlns:a16="http://schemas.microsoft.com/office/drawing/2014/main" id="{EEC38612-257D-2846-9B11-6681C35C5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273" y="1715752"/>
            <a:ext cx="6019814" cy="315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a:extLst>
              <a:ext uri="{FF2B5EF4-FFF2-40B4-BE49-F238E27FC236}">
                <a16:creationId xmlns:a16="http://schemas.microsoft.com/office/drawing/2014/main" id="{66A934AA-FE20-E148-B16F-66125B7C060F}"/>
              </a:ext>
            </a:extLst>
          </p:cNvPr>
          <p:cNvSpPr/>
          <p:nvPr/>
        </p:nvSpPr>
        <p:spPr>
          <a:xfrm>
            <a:off x="4572000" y="4179979"/>
            <a:ext cx="646567" cy="596558"/>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564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842FF5E-95F1-5E43-9AF6-78765871B474}"/>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pic>
        <p:nvPicPr>
          <p:cNvPr id="121859" name="Picture 5" descr="f03-33-9780123850591 copy">
            <a:extLst>
              <a:ext uri="{FF2B5EF4-FFF2-40B4-BE49-F238E27FC236}">
                <a16:creationId xmlns:a16="http://schemas.microsoft.com/office/drawing/2014/main" id="{EEC38612-257D-2846-9B11-6681C35C5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242" y="826556"/>
            <a:ext cx="3398028" cy="178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33">
            <a:extLst>
              <a:ext uri="{FF2B5EF4-FFF2-40B4-BE49-F238E27FC236}">
                <a16:creationId xmlns:a16="http://schemas.microsoft.com/office/drawing/2014/main" id="{107B62E5-0FFE-4E42-AF72-6D9A27207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816" y="2726055"/>
            <a:ext cx="7110730" cy="396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Oval 4">
            <a:extLst>
              <a:ext uri="{FF2B5EF4-FFF2-40B4-BE49-F238E27FC236}">
                <a16:creationId xmlns:a16="http://schemas.microsoft.com/office/drawing/2014/main" id="{D619DF9B-6CC2-AD40-8D5F-3A61089D78E7}"/>
              </a:ext>
            </a:extLst>
          </p:cNvPr>
          <p:cNvSpPr/>
          <p:nvPr/>
        </p:nvSpPr>
        <p:spPr>
          <a:xfrm>
            <a:off x="4322141" y="2196379"/>
            <a:ext cx="401467" cy="389659"/>
          </a:xfrm>
          <a:prstGeom prst="ellipse">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5CC745-1CDA-E444-8F6D-9FF64AD1B6AF}"/>
              </a:ext>
            </a:extLst>
          </p:cNvPr>
          <p:cNvSpPr/>
          <p:nvPr/>
        </p:nvSpPr>
        <p:spPr>
          <a:xfrm>
            <a:off x="1139664" y="3014663"/>
            <a:ext cx="7110730" cy="5000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3C7FBF-B206-A740-AD52-CE9501047DF0}"/>
              </a:ext>
            </a:extLst>
          </p:cNvPr>
          <p:cNvSpPr/>
          <p:nvPr/>
        </p:nvSpPr>
        <p:spPr>
          <a:xfrm>
            <a:off x="1196816" y="3532188"/>
            <a:ext cx="7110730" cy="5683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067C65-DB31-E94C-A411-54045E85C9C2}"/>
              </a:ext>
            </a:extLst>
          </p:cNvPr>
          <p:cNvSpPr/>
          <p:nvPr/>
        </p:nvSpPr>
        <p:spPr>
          <a:xfrm>
            <a:off x="1196816" y="4114799"/>
            <a:ext cx="7110730" cy="67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AEBCA2-FA0F-2B4F-BE71-EA8C723A4CB1}"/>
              </a:ext>
            </a:extLst>
          </p:cNvPr>
          <p:cNvSpPr/>
          <p:nvPr/>
        </p:nvSpPr>
        <p:spPr>
          <a:xfrm>
            <a:off x="1196816" y="4729162"/>
            <a:ext cx="7110730" cy="5000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298FA9-D52C-FE47-A0DA-181464ED2D29}"/>
              </a:ext>
            </a:extLst>
          </p:cNvPr>
          <p:cNvSpPr/>
          <p:nvPr/>
        </p:nvSpPr>
        <p:spPr>
          <a:xfrm>
            <a:off x="1168243" y="5229225"/>
            <a:ext cx="7110730" cy="5000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123B7E-7508-254E-BD54-4724976E3651}"/>
              </a:ext>
            </a:extLst>
          </p:cNvPr>
          <p:cNvSpPr/>
          <p:nvPr/>
        </p:nvSpPr>
        <p:spPr>
          <a:xfrm>
            <a:off x="1139670" y="5729288"/>
            <a:ext cx="7110730" cy="4286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479367-E777-D24E-8568-DAB58360EB5A}"/>
              </a:ext>
            </a:extLst>
          </p:cNvPr>
          <p:cNvSpPr/>
          <p:nvPr/>
        </p:nvSpPr>
        <p:spPr>
          <a:xfrm>
            <a:off x="1139664" y="6157913"/>
            <a:ext cx="7110730" cy="54292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5AE34F-4F64-5C43-86EC-9918123B0078}"/>
              </a:ext>
            </a:extLst>
          </p:cNvPr>
          <p:cNvSpPr/>
          <p:nvPr/>
        </p:nvSpPr>
        <p:spPr>
          <a:xfrm>
            <a:off x="4061789" y="835025"/>
            <a:ext cx="401467" cy="389659"/>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2A7936C-0E88-9F45-8547-464A2B3C76EB}"/>
              </a:ext>
            </a:extLst>
          </p:cNvPr>
          <p:cNvSpPr/>
          <p:nvPr/>
        </p:nvSpPr>
        <p:spPr>
          <a:xfrm>
            <a:off x="5760803" y="1316789"/>
            <a:ext cx="401467" cy="389659"/>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EB0F90-AE9E-5F48-B2F9-1F595B9C1E63}"/>
              </a:ext>
            </a:extLst>
          </p:cNvPr>
          <p:cNvSpPr/>
          <p:nvPr/>
        </p:nvSpPr>
        <p:spPr>
          <a:xfrm>
            <a:off x="5760803" y="1316789"/>
            <a:ext cx="401467" cy="389659"/>
          </a:xfrm>
          <a:prstGeom prst="ellipse">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E9142AE-4A02-5140-85A1-9BC1C77F1D8A}"/>
              </a:ext>
            </a:extLst>
          </p:cNvPr>
          <p:cNvSpPr/>
          <p:nvPr/>
        </p:nvSpPr>
        <p:spPr>
          <a:xfrm>
            <a:off x="2764242" y="1404579"/>
            <a:ext cx="401467" cy="389659"/>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01F7EFF-6662-FA43-B362-6AFE6ADAB14B}"/>
              </a:ext>
            </a:extLst>
          </p:cNvPr>
          <p:cNvSpPr/>
          <p:nvPr/>
        </p:nvSpPr>
        <p:spPr>
          <a:xfrm>
            <a:off x="4991611" y="936411"/>
            <a:ext cx="401467" cy="354819"/>
          </a:xfrm>
          <a:prstGeom prst="ellipse">
            <a:avLst/>
          </a:prstGeom>
          <a:noFill/>
          <a:ln w="1143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1BE138C-9B25-7548-8274-CAAFDB85AF6B}"/>
              </a:ext>
            </a:extLst>
          </p:cNvPr>
          <p:cNvSpPr/>
          <p:nvPr/>
        </p:nvSpPr>
        <p:spPr>
          <a:xfrm>
            <a:off x="4061788" y="826032"/>
            <a:ext cx="401467" cy="389659"/>
          </a:xfrm>
          <a:prstGeom prst="ellipse">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E5489B-2AB8-824F-9F04-BCD6C5D9BCE6}"/>
              </a:ext>
            </a:extLst>
          </p:cNvPr>
          <p:cNvSpPr/>
          <p:nvPr/>
        </p:nvSpPr>
        <p:spPr>
          <a:xfrm>
            <a:off x="3383198" y="961970"/>
            <a:ext cx="401467" cy="354819"/>
          </a:xfrm>
          <a:prstGeom prst="ellipse">
            <a:avLst/>
          </a:prstGeom>
          <a:noFill/>
          <a:ln w="1143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14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214A5A8-C734-8946-8624-1C87CE4E0FEA}"/>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8787" name="Rectangle 3">
            <a:extLst>
              <a:ext uri="{FF2B5EF4-FFF2-40B4-BE49-F238E27FC236}">
                <a16:creationId xmlns:a16="http://schemas.microsoft.com/office/drawing/2014/main" id="{41A0FF67-5C65-9F44-AEB0-67640681462F}"/>
              </a:ext>
            </a:extLst>
          </p:cNvPr>
          <p:cNvSpPr>
            <a:spLocks noGrp="1" noChangeArrowheads="1"/>
          </p:cNvSpPr>
          <p:nvPr>
            <p:ph type="body" idx="1"/>
          </p:nvPr>
        </p:nvSpPr>
        <p:spPr>
          <a:xfrm>
            <a:off x="468312" y="817563"/>
            <a:ext cx="8064499" cy="6040437"/>
          </a:xfrm>
        </p:spPr>
        <p:txBody>
          <a:bodyPr/>
          <a:lstStyle/>
          <a:p>
            <a:pPr>
              <a:lnSpc>
                <a:spcPct val="80000"/>
              </a:lnSpc>
            </a:pPr>
            <a:r>
              <a:rPr lang="en-US" altLang="en-US" sz="2400" dirty="0"/>
              <a:t>Dijkstra’s Algorithm</a:t>
            </a:r>
            <a:r>
              <a:rPr lang="en-US" altLang="en-US" sz="1800" dirty="0"/>
              <a:t>	</a:t>
            </a:r>
          </a:p>
          <a:p>
            <a:pPr>
              <a:lnSpc>
                <a:spcPct val="80000"/>
              </a:lnSpc>
            </a:pPr>
            <a:endParaRPr lang="en-US" altLang="en-US" sz="1800" dirty="0">
              <a:latin typeface="Courier New" panose="02070309020205020404" pitchFamily="49" charset="0"/>
            </a:endParaRPr>
          </a:p>
          <a:p>
            <a:pPr>
              <a:lnSpc>
                <a:spcPct val="80000"/>
              </a:lnSpc>
            </a:pPr>
            <a:r>
              <a:rPr lang="en-US" altLang="en-US" sz="1800" dirty="0">
                <a:latin typeface="Courier New" panose="02070309020205020404" pitchFamily="49" charset="0"/>
              </a:rPr>
              <a:t>          M = {s}</a:t>
            </a:r>
          </a:p>
          <a:p>
            <a:pPr lvl="3">
              <a:lnSpc>
                <a:spcPct val="80000"/>
              </a:lnSpc>
              <a:buFontTx/>
              <a:buNone/>
            </a:pPr>
            <a:r>
              <a:rPr lang="en-US" altLang="en-US" sz="1800" dirty="0">
                <a:latin typeface="Courier New" panose="02070309020205020404" pitchFamily="49" charset="0"/>
              </a:rPr>
              <a:t>	For each n in N – {s}</a:t>
            </a:r>
          </a:p>
          <a:p>
            <a:pPr lvl="4">
              <a:lnSpc>
                <a:spcPct val="80000"/>
              </a:lnSpc>
              <a:buFontTx/>
              <a:buNone/>
            </a:pPr>
            <a:r>
              <a:rPr lang="en-US" altLang="en-US" sz="1800" dirty="0">
                <a:latin typeface="Courier New" panose="02070309020205020404" pitchFamily="49" charset="0"/>
              </a:rPr>
              <a:t>	C(n) = l(s, n)</a:t>
            </a:r>
          </a:p>
          <a:p>
            <a:pPr lvl="3">
              <a:lnSpc>
                <a:spcPct val="80000"/>
              </a:lnSpc>
              <a:buFontTx/>
              <a:buNone/>
            </a:pPr>
            <a:r>
              <a:rPr lang="en-US" altLang="en-US" sz="1800" dirty="0">
                <a:latin typeface="Courier New" panose="02070309020205020404" pitchFamily="49" charset="0"/>
              </a:rPr>
              <a:t>	while ( N </a:t>
            </a:r>
            <a:r>
              <a:rPr lang="en-US" altLang="en-US" sz="1800" dirty="0">
                <a:latin typeface="Courier New" panose="02070309020205020404" pitchFamily="49" charset="0"/>
                <a:sym typeface="Symbol" pitchFamily="2" charset="2"/>
              </a:rPr>
              <a:t> M)</a:t>
            </a:r>
          </a:p>
          <a:p>
            <a:pPr lvl="4">
              <a:lnSpc>
                <a:spcPct val="80000"/>
              </a:lnSpc>
              <a:buFontTx/>
              <a:buNone/>
            </a:pPr>
            <a:r>
              <a:rPr lang="en-US" altLang="en-US" sz="1800" dirty="0">
                <a:latin typeface="Courier New" panose="02070309020205020404" pitchFamily="49" charset="0"/>
                <a:sym typeface="Symbol" pitchFamily="2" charset="2"/>
              </a:rPr>
              <a:t>M = M  {w} such that C(w) is the minimum  </a:t>
            </a:r>
          </a:p>
          <a:p>
            <a:pPr lvl="4">
              <a:lnSpc>
                <a:spcPct val="80000"/>
              </a:lnSpc>
              <a:buFontTx/>
              <a:buNone/>
            </a:pPr>
            <a:r>
              <a:rPr lang="en-US" altLang="en-US" sz="1800" dirty="0">
                <a:latin typeface="Courier New" panose="02070309020205020404" pitchFamily="49" charset="0"/>
                <a:sym typeface="Symbol" pitchFamily="2" charset="2"/>
              </a:rPr>
              <a:t>                       for all w in (N-M)</a:t>
            </a:r>
          </a:p>
          <a:p>
            <a:pPr lvl="4">
              <a:lnSpc>
                <a:spcPct val="80000"/>
              </a:lnSpc>
              <a:buFontTx/>
              <a:buNone/>
            </a:pPr>
            <a:r>
              <a:rPr lang="en-US" altLang="en-US" sz="1800" dirty="0">
                <a:latin typeface="Courier New" panose="02070309020205020404" pitchFamily="49" charset="0"/>
                <a:sym typeface="Symbol" pitchFamily="2" charset="2"/>
              </a:rPr>
              <a:t>For each n in (N-M)</a:t>
            </a:r>
          </a:p>
          <a:p>
            <a:pPr lvl="4">
              <a:lnSpc>
                <a:spcPct val="80000"/>
              </a:lnSpc>
              <a:buFontTx/>
              <a:buNone/>
            </a:pPr>
            <a:r>
              <a:rPr lang="en-US" altLang="en-US" sz="1800" dirty="0">
                <a:latin typeface="Courier New" panose="02070309020205020404" pitchFamily="49" charset="0"/>
                <a:sym typeface="Symbol" pitchFamily="2" charset="2"/>
              </a:rPr>
              <a:t>        C(n) = MIN (C(n), C(w) + l(w, n))</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grpSp>
        <p:nvGrpSpPr>
          <p:cNvPr id="6" name="Group 5">
            <a:extLst>
              <a:ext uri="{FF2B5EF4-FFF2-40B4-BE49-F238E27FC236}">
                <a16:creationId xmlns:a16="http://schemas.microsoft.com/office/drawing/2014/main" id="{1D2698D0-1732-A64C-93BC-8ABFFEB4BE57}"/>
              </a:ext>
            </a:extLst>
          </p:cNvPr>
          <p:cNvGrpSpPr/>
          <p:nvPr/>
        </p:nvGrpSpPr>
        <p:grpSpPr>
          <a:xfrm>
            <a:off x="2013829" y="1042988"/>
            <a:ext cx="4286959" cy="865549"/>
            <a:chOff x="2013829" y="1042988"/>
            <a:chExt cx="4286959" cy="865549"/>
          </a:xfrm>
        </p:grpSpPr>
        <p:sp>
          <p:nvSpPr>
            <p:cNvPr id="2" name="Oval 1">
              <a:extLst>
                <a:ext uri="{FF2B5EF4-FFF2-40B4-BE49-F238E27FC236}">
                  <a16:creationId xmlns:a16="http://schemas.microsoft.com/office/drawing/2014/main" id="{C88C04CB-4FEF-354A-AC5B-3B9607078012}"/>
                </a:ext>
              </a:extLst>
            </p:cNvPr>
            <p:cNvSpPr/>
            <p:nvPr/>
          </p:nvSpPr>
          <p:spPr>
            <a:xfrm>
              <a:off x="2013829" y="1518878"/>
              <a:ext cx="401467"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6E84BE-B9E2-664E-8624-92623B69FC1B}"/>
                </a:ext>
              </a:extLst>
            </p:cNvPr>
            <p:cNvSpPr txBox="1"/>
            <p:nvPr/>
          </p:nvSpPr>
          <p:spPr>
            <a:xfrm>
              <a:off x="3843338" y="1042988"/>
              <a:ext cx="2457450" cy="369332"/>
            </a:xfrm>
            <a:prstGeom prst="rect">
              <a:avLst/>
            </a:prstGeom>
            <a:solidFill>
              <a:srgbClr val="FF0000"/>
            </a:solidFill>
          </p:spPr>
          <p:txBody>
            <a:bodyPr wrap="square" rtlCol="0">
              <a:spAutoFit/>
            </a:bodyPr>
            <a:lstStyle/>
            <a:p>
              <a:pPr algn="ctr"/>
              <a:r>
                <a:rPr lang="en-US" dirty="0">
                  <a:solidFill>
                    <a:schemeClr val="bg1"/>
                  </a:solidFill>
                </a:rPr>
                <a:t>Confirmed list</a:t>
              </a:r>
            </a:p>
          </p:txBody>
        </p:sp>
        <p:cxnSp>
          <p:nvCxnSpPr>
            <p:cNvPr id="5" name="Straight Arrow Connector 4">
              <a:extLst>
                <a:ext uri="{FF2B5EF4-FFF2-40B4-BE49-F238E27FC236}">
                  <a16:creationId xmlns:a16="http://schemas.microsoft.com/office/drawing/2014/main" id="{90034492-9097-494B-BF62-511322ACBFE8}"/>
                </a:ext>
              </a:extLst>
            </p:cNvPr>
            <p:cNvCxnSpPr>
              <a:stCxn id="3" idx="1"/>
              <a:endCxn id="2" idx="7"/>
            </p:cNvCxnSpPr>
            <p:nvPr/>
          </p:nvCxnSpPr>
          <p:spPr>
            <a:xfrm flipH="1">
              <a:off x="2356503" y="1227654"/>
              <a:ext cx="1486835" cy="34828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6E19BC5-30D3-AB42-A2A5-4266DE38BF22}"/>
              </a:ext>
            </a:extLst>
          </p:cNvPr>
          <p:cNvGrpSpPr/>
          <p:nvPr/>
        </p:nvGrpSpPr>
        <p:grpSpPr>
          <a:xfrm>
            <a:off x="4281925" y="3207807"/>
            <a:ext cx="3736536" cy="1479440"/>
            <a:chOff x="2049902" y="1575942"/>
            <a:chExt cx="3736536" cy="1479440"/>
          </a:xfrm>
        </p:grpSpPr>
        <p:sp>
          <p:nvSpPr>
            <p:cNvPr id="10" name="Oval 9">
              <a:extLst>
                <a:ext uri="{FF2B5EF4-FFF2-40B4-BE49-F238E27FC236}">
                  <a16:creationId xmlns:a16="http://schemas.microsoft.com/office/drawing/2014/main" id="{2B0A8EB7-61FE-694B-ACDB-87E454CC9D81}"/>
                </a:ext>
              </a:extLst>
            </p:cNvPr>
            <p:cNvSpPr/>
            <p:nvPr/>
          </p:nvSpPr>
          <p:spPr>
            <a:xfrm>
              <a:off x="2049902" y="1575942"/>
              <a:ext cx="940511"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7009E6-AD65-444F-B840-1CBBC67AE172}"/>
                </a:ext>
              </a:extLst>
            </p:cNvPr>
            <p:cNvSpPr txBox="1"/>
            <p:nvPr/>
          </p:nvSpPr>
          <p:spPr>
            <a:xfrm>
              <a:off x="3328988" y="2686050"/>
              <a:ext cx="2457450" cy="369332"/>
            </a:xfrm>
            <a:prstGeom prst="rect">
              <a:avLst/>
            </a:prstGeom>
            <a:solidFill>
              <a:srgbClr val="FF0000"/>
            </a:solidFill>
          </p:spPr>
          <p:txBody>
            <a:bodyPr wrap="square" rtlCol="0">
              <a:spAutoFit/>
            </a:bodyPr>
            <a:lstStyle/>
            <a:p>
              <a:pPr algn="ctr"/>
              <a:r>
                <a:rPr lang="en-US" dirty="0">
                  <a:solidFill>
                    <a:schemeClr val="bg1"/>
                  </a:solidFill>
                </a:rPr>
                <a:t>Tentative list</a:t>
              </a:r>
            </a:p>
          </p:txBody>
        </p:sp>
        <p:cxnSp>
          <p:nvCxnSpPr>
            <p:cNvPr id="12" name="Straight Arrow Connector 11">
              <a:extLst>
                <a:ext uri="{FF2B5EF4-FFF2-40B4-BE49-F238E27FC236}">
                  <a16:creationId xmlns:a16="http://schemas.microsoft.com/office/drawing/2014/main" id="{FADD59DC-A0F2-FC4B-B959-689947CD581D}"/>
                </a:ext>
              </a:extLst>
            </p:cNvPr>
            <p:cNvCxnSpPr>
              <a:cxnSpLocks/>
              <a:stCxn id="11" idx="1"/>
              <a:endCxn id="10" idx="5"/>
            </p:cNvCxnSpPr>
            <p:nvPr/>
          </p:nvCxnSpPr>
          <p:spPr>
            <a:xfrm flipH="1" flipV="1">
              <a:off x="2852678" y="1908537"/>
              <a:ext cx="476310" cy="96217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18E4A3B-D12B-1C49-A08E-194E4EF6BA31}"/>
              </a:ext>
            </a:extLst>
          </p:cNvPr>
          <p:cNvGrpSpPr/>
          <p:nvPr/>
        </p:nvGrpSpPr>
        <p:grpSpPr>
          <a:xfrm>
            <a:off x="3454589" y="2094523"/>
            <a:ext cx="4295084" cy="984416"/>
            <a:chOff x="2049903" y="981185"/>
            <a:chExt cx="4295084" cy="984416"/>
          </a:xfrm>
        </p:grpSpPr>
        <p:sp>
          <p:nvSpPr>
            <p:cNvPr id="18" name="Oval 17">
              <a:extLst>
                <a:ext uri="{FF2B5EF4-FFF2-40B4-BE49-F238E27FC236}">
                  <a16:creationId xmlns:a16="http://schemas.microsoft.com/office/drawing/2014/main" id="{0306D45C-5233-4F47-80FA-8F270FB4B5DD}"/>
                </a:ext>
              </a:extLst>
            </p:cNvPr>
            <p:cNvSpPr/>
            <p:nvPr/>
          </p:nvSpPr>
          <p:spPr>
            <a:xfrm>
              <a:off x="2049903" y="1575942"/>
              <a:ext cx="503050"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D7B574-5890-3743-BF4D-9734FFBD9496}"/>
                </a:ext>
              </a:extLst>
            </p:cNvPr>
            <p:cNvSpPr txBox="1"/>
            <p:nvPr/>
          </p:nvSpPr>
          <p:spPr>
            <a:xfrm>
              <a:off x="3887537" y="981185"/>
              <a:ext cx="2457450" cy="646331"/>
            </a:xfrm>
            <a:prstGeom prst="rect">
              <a:avLst/>
            </a:prstGeom>
            <a:solidFill>
              <a:srgbClr val="FF0000"/>
            </a:solidFill>
          </p:spPr>
          <p:txBody>
            <a:bodyPr wrap="square" rtlCol="0">
              <a:spAutoFit/>
            </a:bodyPr>
            <a:lstStyle/>
            <a:p>
              <a:pPr algn="ctr"/>
              <a:r>
                <a:rPr lang="en-US" dirty="0">
                  <a:solidFill>
                    <a:schemeClr val="bg1"/>
                  </a:solidFill>
                </a:rPr>
                <a:t>Newly added member to the confirmed list</a:t>
              </a:r>
            </a:p>
          </p:txBody>
        </p:sp>
        <p:cxnSp>
          <p:nvCxnSpPr>
            <p:cNvPr id="20" name="Straight Arrow Connector 19">
              <a:extLst>
                <a:ext uri="{FF2B5EF4-FFF2-40B4-BE49-F238E27FC236}">
                  <a16:creationId xmlns:a16="http://schemas.microsoft.com/office/drawing/2014/main" id="{D654E2E6-CF57-B44F-9D91-96D123CC5DF2}"/>
                </a:ext>
              </a:extLst>
            </p:cNvPr>
            <p:cNvCxnSpPr>
              <a:cxnSpLocks/>
              <a:stCxn id="19" idx="1"/>
            </p:cNvCxnSpPr>
            <p:nvPr/>
          </p:nvCxnSpPr>
          <p:spPr>
            <a:xfrm flipH="1">
              <a:off x="2552953" y="1304351"/>
              <a:ext cx="1334584" cy="35592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81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0F32E098-D492-6043-81AE-5A2DBD7983A7}"/>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20835" name="Rectangle 3">
            <a:extLst>
              <a:ext uri="{FF2B5EF4-FFF2-40B4-BE49-F238E27FC236}">
                <a16:creationId xmlns:a16="http://schemas.microsoft.com/office/drawing/2014/main" id="{2F0B82C7-9652-4E49-A8AA-F45D4ABE7D27}"/>
              </a:ext>
            </a:extLst>
          </p:cNvPr>
          <p:cNvSpPr>
            <a:spLocks noGrp="1" noChangeArrowheads="1"/>
          </p:cNvSpPr>
          <p:nvPr>
            <p:ph type="body" idx="1"/>
          </p:nvPr>
        </p:nvSpPr>
        <p:spPr/>
        <p:txBody>
          <a:bodyPr>
            <a:normAutofit lnSpcReduction="10000"/>
          </a:bodyPr>
          <a:lstStyle/>
          <a:p>
            <a:pPr>
              <a:lnSpc>
                <a:spcPct val="90000"/>
              </a:lnSpc>
            </a:pPr>
            <a:r>
              <a:rPr lang="en-US" altLang="en-US" sz="2400"/>
              <a:t>The algorithm</a:t>
            </a:r>
          </a:p>
          <a:p>
            <a:pPr lvl="1">
              <a:lnSpc>
                <a:spcPct val="90000"/>
              </a:lnSpc>
            </a:pPr>
            <a:r>
              <a:rPr lang="en-US" altLang="en-US" sz="1800"/>
              <a:t>Initialize the </a:t>
            </a:r>
            <a:r>
              <a:rPr lang="en-US" altLang="en-US" sz="1800" b="1"/>
              <a:t>Confirmed</a:t>
            </a:r>
            <a:r>
              <a:rPr lang="en-US" altLang="en-US" sz="1800"/>
              <a:t> list with an entry for myself; this entry has a cost of 0</a:t>
            </a:r>
          </a:p>
          <a:p>
            <a:pPr lvl="1">
              <a:lnSpc>
                <a:spcPct val="90000"/>
              </a:lnSpc>
            </a:pPr>
            <a:r>
              <a:rPr lang="en-US" altLang="en-US" sz="1800"/>
              <a:t>For the node just added to the </a:t>
            </a:r>
            <a:r>
              <a:rPr lang="en-US" altLang="en-US" sz="1800" b="1"/>
              <a:t>Confirmed</a:t>
            </a:r>
            <a:r>
              <a:rPr lang="en-US" altLang="en-US" sz="1800"/>
              <a:t> list in the previous step, call it node </a:t>
            </a:r>
            <a:r>
              <a:rPr lang="en-US" altLang="en-US" sz="1800" b="1"/>
              <a:t>Next</a:t>
            </a:r>
            <a:r>
              <a:rPr lang="en-US" altLang="en-US" sz="1800"/>
              <a:t>, select its LSP</a:t>
            </a:r>
          </a:p>
          <a:p>
            <a:pPr lvl="1">
              <a:lnSpc>
                <a:spcPct val="90000"/>
              </a:lnSpc>
            </a:pPr>
            <a:r>
              <a:rPr lang="en-US" altLang="en-US" sz="1800"/>
              <a:t>For each neighbor (Neighbor) of </a:t>
            </a:r>
            <a:r>
              <a:rPr lang="en-US" altLang="en-US" sz="1800" b="1"/>
              <a:t>Next</a:t>
            </a:r>
            <a:r>
              <a:rPr lang="en-US" altLang="en-US" sz="1800"/>
              <a:t>, calculate the cost (Cost) to reach this Neighbor as the sum of the cost from myself to Next and from Next to Neighbor</a:t>
            </a:r>
          </a:p>
          <a:p>
            <a:pPr lvl="2">
              <a:lnSpc>
                <a:spcPct val="90000"/>
              </a:lnSpc>
            </a:pPr>
            <a:r>
              <a:rPr lang="en-US" altLang="en-US" sz="1600"/>
              <a:t>If Neighbor is currently on neither the </a:t>
            </a:r>
            <a:r>
              <a:rPr lang="en-US" altLang="en-US" sz="1600" b="1"/>
              <a:t>Confirmed</a:t>
            </a:r>
            <a:r>
              <a:rPr lang="en-US" altLang="en-US" sz="1600"/>
              <a:t> nor the </a:t>
            </a:r>
            <a:r>
              <a:rPr lang="en-US" altLang="en-US" sz="1600" b="1"/>
              <a:t>Tentative</a:t>
            </a:r>
            <a:r>
              <a:rPr lang="en-US" altLang="en-US" sz="1600"/>
              <a:t> list, then add (Neighbor, Cost, Nexthop) to the </a:t>
            </a:r>
            <a:r>
              <a:rPr lang="en-US" altLang="en-US" sz="1600" b="1"/>
              <a:t>Tentative</a:t>
            </a:r>
            <a:r>
              <a:rPr lang="en-US" altLang="en-US" sz="1600"/>
              <a:t> list, where Nexthop is the direction I go to reach Next</a:t>
            </a:r>
          </a:p>
          <a:p>
            <a:pPr lvl="2">
              <a:lnSpc>
                <a:spcPct val="90000"/>
              </a:lnSpc>
            </a:pPr>
            <a:r>
              <a:rPr lang="en-US" altLang="en-US" sz="1600"/>
              <a:t>If Neighbor is currently on the </a:t>
            </a:r>
            <a:r>
              <a:rPr lang="en-US" altLang="en-US" sz="1600" b="1"/>
              <a:t>Tentative</a:t>
            </a:r>
            <a:r>
              <a:rPr lang="en-US" altLang="en-US" sz="1600"/>
              <a:t> list, and the Cost is less than the currently listed cost for the Neighbor, then replace the current entry with (Neighbor, Cost, Nexthop) where Nexthop is the direction I go to reach Next</a:t>
            </a:r>
          </a:p>
          <a:p>
            <a:pPr lvl="1">
              <a:lnSpc>
                <a:spcPct val="90000"/>
              </a:lnSpc>
            </a:pPr>
            <a:r>
              <a:rPr lang="en-US" altLang="en-US" sz="1800"/>
              <a:t>If the </a:t>
            </a:r>
            <a:r>
              <a:rPr lang="en-US" altLang="en-US" sz="1800" b="1"/>
              <a:t>Tentative</a:t>
            </a:r>
            <a:r>
              <a:rPr lang="en-US" altLang="en-US" sz="1800"/>
              <a:t> list is empty, stop. Otherwise, pick the entry from the </a:t>
            </a:r>
            <a:r>
              <a:rPr lang="en-US" altLang="en-US" sz="1800" b="1"/>
              <a:t>Tentative</a:t>
            </a:r>
            <a:r>
              <a:rPr lang="en-US" altLang="en-US" sz="1800"/>
              <a:t> list with the lowest cost, move it to the </a:t>
            </a:r>
            <a:r>
              <a:rPr lang="en-US" altLang="en-US" sz="1800" b="1"/>
              <a:t>Confirmed</a:t>
            </a:r>
            <a:r>
              <a:rPr lang="en-US" altLang="en-US" sz="1800"/>
              <a:t> list, and return to Step 2.</a:t>
            </a:r>
          </a:p>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spTree>
    <p:extLst>
      <p:ext uri="{BB962C8B-B14F-4D97-AF65-F5344CB8AC3E}">
        <p14:creationId xmlns:p14="http://schemas.microsoft.com/office/powerpoint/2010/main" val="33774744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350431D-BABB-4F46-9B7F-DBDC50AF74B7}"/>
              </a:ext>
            </a:extLst>
          </p:cNvPr>
          <p:cNvSpPr>
            <a:spLocks noGrp="1" noChangeArrowheads="1"/>
          </p:cNvSpPr>
          <p:nvPr>
            <p:ph type="title"/>
          </p:nvPr>
        </p:nvSpPr>
        <p:spPr>
          <a:xfrm>
            <a:off x="611188" y="171450"/>
            <a:ext cx="8281987" cy="646113"/>
          </a:xfrm>
        </p:spPr>
        <p:txBody>
          <a:bodyPr/>
          <a:lstStyle/>
          <a:p>
            <a:pPr eaLnBrk="1" hangingPunct="1"/>
            <a:r>
              <a:rPr lang="en-US" altLang="en-US" sz="3600"/>
              <a:t>Open Shortest Path First (OSPF)</a:t>
            </a:r>
            <a:endParaRPr lang="en-AU" altLang="en-US" sz="3600"/>
          </a:p>
        </p:txBody>
      </p:sp>
      <p:sp>
        <p:nvSpPr>
          <p:cNvPr id="122883" name="Rectangle 3">
            <a:extLst>
              <a:ext uri="{FF2B5EF4-FFF2-40B4-BE49-F238E27FC236}">
                <a16:creationId xmlns:a16="http://schemas.microsoft.com/office/drawing/2014/main" id="{09FAF6D7-4465-AC4D-86A5-DE021BDA70E8}"/>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OSPF Header Format             OSPF Link State Advertisement</a:t>
            </a:r>
          </a:p>
        </p:txBody>
      </p:sp>
      <p:pic>
        <p:nvPicPr>
          <p:cNvPr id="122884" name="Picture 5" descr="f03-35-9780123850591 copy">
            <a:extLst>
              <a:ext uri="{FF2B5EF4-FFF2-40B4-BE49-F238E27FC236}">
                <a16:creationId xmlns:a16="http://schemas.microsoft.com/office/drawing/2014/main" id="{82EB13A9-63E3-2F4D-9F61-DBCE9485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13" y="1792288"/>
            <a:ext cx="37433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8">
            <a:extLst>
              <a:ext uri="{FF2B5EF4-FFF2-40B4-BE49-F238E27FC236}">
                <a16:creationId xmlns:a16="http://schemas.microsoft.com/office/drawing/2014/main" id="{0CBE6389-A563-7844-8590-F15A3F63A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2205038"/>
            <a:ext cx="36671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5213062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5"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04875"/>
            <a:ext cx="73136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Rectangle 2"/>
          <p:cNvSpPr>
            <a:spLocks noGrp="1" noChangeArrowheads="1"/>
          </p:cNvSpPr>
          <p:nvPr>
            <p:ph type="title"/>
          </p:nvPr>
        </p:nvSpPr>
        <p:spPr>
          <a:xfrm>
            <a:off x="544513" y="452438"/>
            <a:ext cx="7772400" cy="528637"/>
          </a:xfrm>
        </p:spPr>
        <p:txBody>
          <a:bodyPr>
            <a:noAutofit/>
          </a:bodyPr>
          <a:lstStyle/>
          <a:p>
            <a:pPr>
              <a:defRPr/>
            </a:pPr>
            <a:r>
              <a:rPr lang="en-US" sz="4000">
                <a:cs typeface="+mj-cs"/>
              </a:rPr>
              <a:t>Comparison of LS and DV algorithms</a:t>
            </a:r>
          </a:p>
        </p:txBody>
      </p:sp>
      <p:sp>
        <p:nvSpPr>
          <p:cNvPr id="141317" name="Rectangle 3"/>
          <p:cNvSpPr>
            <a:spLocks noGrp="1" noChangeArrowheads="1"/>
          </p:cNvSpPr>
          <p:nvPr>
            <p:ph type="body" sz="half" idx="1"/>
          </p:nvPr>
        </p:nvSpPr>
        <p:spPr>
          <a:xfrm>
            <a:off x="523875" y="1295400"/>
            <a:ext cx="4029075" cy="4648200"/>
          </a:xfrm>
        </p:spPr>
        <p:txBody>
          <a:bodyPr>
            <a:normAutofit lnSpcReduction="10000"/>
          </a:bodyPr>
          <a:lstStyle/>
          <a:p>
            <a:pPr>
              <a:buFont typeface="Wingdings" charset="0"/>
              <a:buNone/>
            </a:pPr>
            <a:r>
              <a:rPr lang="en-US" i="1" dirty="0">
                <a:solidFill>
                  <a:srgbClr val="CC0000"/>
                </a:solidFill>
              </a:rPr>
              <a:t>message complexity</a:t>
            </a:r>
          </a:p>
          <a:p>
            <a:r>
              <a:rPr lang="en-US" sz="2000" b="1" i="1" dirty="0">
                <a:solidFill>
                  <a:srgbClr val="CC0000"/>
                </a:solidFill>
              </a:rPr>
              <a:t>LS:</a:t>
            </a:r>
            <a:r>
              <a:rPr lang="en-US" sz="2000" dirty="0"/>
              <a:t> with n nodes, E links, O(</a:t>
            </a:r>
            <a:r>
              <a:rPr lang="en-US" sz="2000" dirty="0" err="1"/>
              <a:t>nE</a:t>
            </a:r>
            <a:r>
              <a:rPr lang="en-US" sz="2000" dirty="0"/>
              <a:t>) </a:t>
            </a:r>
            <a:r>
              <a:rPr lang="en-US" sz="2000" dirty="0" err="1"/>
              <a:t>msgs</a:t>
            </a:r>
            <a:r>
              <a:rPr lang="en-US" sz="2000" dirty="0"/>
              <a:t> sent  </a:t>
            </a:r>
          </a:p>
          <a:p>
            <a:r>
              <a:rPr lang="en-US" sz="2000" b="1" i="1" dirty="0">
                <a:solidFill>
                  <a:srgbClr val="CC0000"/>
                </a:solidFill>
              </a:rPr>
              <a:t>DV:</a:t>
            </a:r>
            <a:r>
              <a:rPr lang="en-US" sz="2000" dirty="0">
                <a:solidFill>
                  <a:srgbClr val="FF0000"/>
                </a:solidFill>
              </a:rPr>
              <a:t> </a:t>
            </a:r>
            <a:r>
              <a:rPr lang="en-US" sz="2000" dirty="0"/>
              <a:t>exchange between neighbors only</a:t>
            </a:r>
          </a:p>
          <a:p>
            <a:pPr lvl="1"/>
            <a:r>
              <a:rPr lang="en-US" sz="2000" dirty="0"/>
              <a:t>convergence time varies</a:t>
            </a:r>
          </a:p>
          <a:p>
            <a:pPr>
              <a:spcBef>
                <a:spcPct val="50000"/>
              </a:spcBef>
              <a:buFont typeface="Wingdings" charset="0"/>
              <a:buNone/>
            </a:pPr>
            <a:r>
              <a:rPr lang="en-US" i="1" dirty="0">
                <a:solidFill>
                  <a:srgbClr val="CC0000"/>
                </a:solidFill>
              </a:rPr>
              <a:t>speed of convergence</a:t>
            </a:r>
          </a:p>
          <a:p>
            <a:r>
              <a:rPr lang="en-US" sz="2000" b="1" i="1" dirty="0">
                <a:solidFill>
                  <a:srgbClr val="CC0000"/>
                </a:solidFill>
              </a:rPr>
              <a:t>LS:</a:t>
            </a:r>
            <a:r>
              <a:rPr lang="en-US" sz="2000" dirty="0"/>
              <a:t> O(n</a:t>
            </a:r>
            <a:r>
              <a:rPr lang="en-US" sz="2000" b="1" baseline="30000" dirty="0"/>
              <a:t>2</a:t>
            </a:r>
            <a:r>
              <a:rPr lang="en-US" sz="2000" dirty="0"/>
              <a:t>) algorithm requires O(</a:t>
            </a:r>
            <a:r>
              <a:rPr lang="en-US" sz="2000" dirty="0" err="1"/>
              <a:t>nE</a:t>
            </a:r>
            <a:r>
              <a:rPr lang="en-US" sz="2000" dirty="0"/>
              <a:t>) </a:t>
            </a:r>
            <a:r>
              <a:rPr lang="en-US" sz="2000" dirty="0" err="1"/>
              <a:t>msgs</a:t>
            </a:r>
            <a:endParaRPr lang="en-US" sz="2000" dirty="0"/>
          </a:p>
          <a:p>
            <a:pPr lvl="1"/>
            <a:r>
              <a:rPr lang="en-US" sz="2000" dirty="0"/>
              <a:t>may have oscillations</a:t>
            </a:r>
            <a:endParaRPr lang="en-US" sz="1800" dirty="0"/>
          </a:p>
          <a:p>
            <a:r>
              <a:rPr lang="en-US" sz="2000" b="1" i="1" dirty="0">
                <a:solidFill>
                  <a:srgbClr val="CC0000"/>
                </a:solidFill>
              </a:rPr>
              <a:t>DV:</a:t>
            </a:r>
            <a:r>
              <a:rPr lang="en-US" sz="2000" dirty="0"/>
              <a:t> convergence time varies</a:t>
            </a:r>
          </a:p>
          <a:p>
            <a:pPr lvl="1"/>
            <a:r>
              <a:rPr lang="en-US" sz="2000" dirty="0"/>
              <a:t>may be routing loops</a:t>
            </a:r>
          </a:p>
          <a:p>
            <a:pPr lvl="1"/>
            <a:r>
              <a:rPr lang="en-US" sz="2000" dirty="0"/>
              <a:t>count-to-infinity problem</a:t>
            </a:r>
            <a:endParaRPr lang="en-US" sz="1800" dirty="0"/>
          </a:p>
        </p:txBody>
      </p:sp>
      <p:sp>
        <p:nvSpPr>
          <p:cNvPr id="141318" name="Rectangle 4"/>
          <p:cNvSpPr>
            <a:spLocks noGrp="1" noChangeArrowheads="1"/>
          </p:cNvSpPr>
          <p:nvPr>
            <p:ph type="body" sz="half" idx="2"/>
          </p:nvPr>
        </p:nvSpPr>
        <p:spPr>
          <a:xfrm>
            <a:off x="4743450" y="1328738"/>
            <a:ext cx="4010025" cy="4648200"/>
          </a:xfrm>
        </p:spPr>
        <p:txBody>
          <a:bodyPr>
            <a:normAutofit lnSpcReduction="10000"/>
          </a:bodyPr>
          <a:lstStyle/>
          <a:p>
            <a:pPr>
              <a:buFont typeface="Wingdings" charset="0"/>
              <a:buNone/>
            </a:pPr>
            <a:r>
              <a:rPr lang="en-US" sz="2400" i="1" dirty="0">
                <a:solidFill>
                  <a:srgbClr val="CC0000"/>
                </a:solidFill>
              </a:rPr>
              <a:t>robustness:</a:t>
            </a:r>
            <a:r>
              <a:rPr lang="en-US" sz="2400" dirty="0"/>
              <a:t> what happens if router malfunctions?</a:t>
            </a:r>
          </a:p>
          <a:p>
            <a:pPr>
              <a:buFont typeface="Wingdings" charset="0"/>
              <a:buNone/>
            </a:pPr>
            <a:r>
              <a:rPr lang="en-US" sz="2400" i="1" dirty="0">
                <a:solidFill>
                  <a:srgbClr val="CC0000"/>
                </a:solidFill>
              </a:rPr>
              <a:t>LS:</a:t>
            </a:r>
            <a:r>
              <a:rPr lang="en-US" sz="2400" dirty="0"/>
              <a:t> </a:t>
            </a:r>
          </a:p>
          <a:p>
            <a:pPr lvl="1"/>
            <a:r>
              <a:rPr lang="en-US" sz="2000" dirty="0"/>
              <a:t>node can advertise incorrect </a:t>
            </a:r>
            <a:r>
              <a:rPr lang="en-US" sz="2000" i="1" dirty="0">
                <a:solidFill>
                  <a:srgbClr val="000099"/>
                </a:solidFill>
              </a:rPr>
              <a:t>link</a:t>
            </a:r>
            <a:r>
              <a:rPr lang="en-US" sz="2000" dirty="0"/>
              <a:t> cost</a:t>
            </a:r>
          </a:p>
          <a:p>
            <a:pPr lvl="1"/>
            <a:r>
              <a:rPr lang="en-US" sz="2000" dirty="0"/>
              <a:t>each node computes only its </a:t>
            </a:r>
            <a:r>
              <a:rPr lang="en-US" sz="2000" i="1" dirty="0"/>
              <a:t>own</a:t>
            </a:r>
            <a:r>
              <a:rPr lang="en-US" sz="2000" dirty="0"/>
              <a:t> table</a:t>
            </a:r>
          </a:p>
          <a:p>
            <a:pPr>
              <a:buFont typeface="Wingdings" charset="0"/>
              <a:buNone/>
            </a:pPr>
            <a:r>
              <a:rPr lang="en-US" sz="2400" i="1" dirty="0">
                <a:solidFill>
                  <a:srgbClr val="CC0000"/>
                </a:solidFill>
              </a:rPr>
              <a:t>DV:</a:t>
            </a:r>
          </a:p>
          <a:p>
            <a:pPr lvl="1"/>
            <a:r>
              <a:rPr lang="en-US" sz="2000" dirty="0"/>
              <a:t>DV node can advertise incorrect </a:t>
            </a:r>
            <a:r>
              <a:rPr lang="en-US" sz="2000" i="1" dirty="0">
                <a:solidFill>
                  <a:srgbClr val="000099"/>
                </a:solidFill>
              </a:rPr>
              <a:t>path</a:t>
            </a:r>
            <a:r>
              <a:rPr lang="en-US" sz="2000" dirty="0"/>
              <a:t> cost</a:t>
            </a:r>
          </a:p>
          <a:p>
            <a:pPr lvl="1"/>
            <a:r>
              <a:rPr lang="en-US" sz="2000" dirty="0"/>
              <a:t>each node</a:t>
            </a:r>
            <a:r>
              <a:rPr lang="ja-JP" altLang="en-US" sz="2000" dirty="0"/>
              <a:t>’</a:t>
            </a:r>
            <a:r>
              <a:rPr lang="en-US" altLang="ja-JP" sz="2000" dirty="0"/>
              <a:t>s table used by others </a:t>
            </a:r>
          </a:p>
          <a:p>
            <a:pPr lvl="2"/>
            <a:r>
              <a:rPr lang="en-US" sz="1800" dirty="0"/>
              <a:t>error propagate thru network</a:t>
            </a:r>
          </a:p>
        </p:txBody>
      </p:sp>
      <p:sp>
        <p:nvSpPr>
          <p:cNvPr id="3" name="Slide Number Placeholder 2"/>
          <p:cNvSpPr>
            <a:spLocks noGrp="1"/>
          </p:cNvSpPr>
          <p:nvPr>
            <p:ph type="sldNum" sz="quarter" idx="12"/>
          </p:nvPr>
        </p:nvSpPr>
        <p:spPr/>
        <p:txBody>
          <a:bodyPr/>
          <a:lstStyle/>
          <a:p>
            <a:fld id="{F784D624-D040-2E47-A508-03D46FE35CB6}" type="slidenum">
              <a:rPr lang="en-US" smtClean="0"/>
              <a:t>89</a:t>
            </a:fld>
            <a:endParaRPr lang="en-US"/>
          </a:p>
        </p:txBody>
      </p:sp>
    </p:spTree>
    <p:extLst>
      <p:ext uri="{BB962C8B-B14F-4D97-AF65-F5344CB8AC3E}">
        <p14:creationId xmlns:p14="http://schemas.microsoft.com/office/powerpoint/2010/main" val="139816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3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13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3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131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13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13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3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1318">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1318">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1318">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1318">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1318">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1318">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13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Updates for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69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04875"/>
            <a:ext cx="73136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1" name="Rectangle 2"/>
          <p:cNvSpPr>
            <a:spLocks noGrp="1" noChangeArrowheads="1"/>
          </p:cNvSpPr>
          <p:nvPr>
            <p:ph type="title"/>
          </p:nvPr>
        </p:nvSpPr>
        <p:spPr>
          <a:xfrm>
            <a:off x="544513" y="452438"/>
            <a:ext cx="7772400" cy="528637"/>
          </a:xfrm>
        </p:spPr>
        <p:txBody>
          <a:bodyPr>
            <a:noAutofit/>
          </a:bodyPr>
          <a:lstStyle/>
          <a:p>
            <a:pPr>
              <a:defRPr/>
            </a:pPr>
            <a:r>
              <a:rPr lang="en-US" sz="4000">
                <a:cs typeface="+mj-cs"/>
              </a:rPr>
              <a:t>Comparison of LS and DV algorithms</a:t>
            </a:r>
          </a:p>
        </p:txBody>
      </p:sp>
      <p:sp>
        <p:nvSpPr>
          <p:cNvPr id="141317" name="Rectangle 3"/>
          <p:cNvSpPr>
            <a:spLocks noGrp="1" noChangeArrowheads="1"/>
          </p:cNvSpPr>
          <p:nvPr>
            <p:ph type="body" sz="half" idx="1"/>
          </p:nvPr>
        </p:nvSpPr>
        <p:spPr>
          <a:xfrm>
            <a:off x="523875" y="1295400"/>
            <a:ext cx="4029075" cy="4648200"/>
          </a:xfrm>
        </p:spPr>
        <p:txBody>
          <a:bodyPr>
            <a:normAutofit lnSpcReduction="10000"/>
          </a:bodyPr>
          <a:lstStyle/>
          <a:p>
            <a:pPr>
              <a:buFont typeface="Wingdings" charset="0"/>
              <a:buNone/>
            </a:pPr>
            <a:r>
              <a:rPr lang="en-US" i="1" dirty="0">
                <a:solidFill>
                  <a:srgbClr val="CC0000"/>
                </a:solidFill>
              </a:rPr>
              <a:t>message complexity</a:t>
            </a:r>
          </a:p>
          <a:p>
            <a:r>
              <a:rPr lang="en-US" sz="2000" b="1" i="1" dirty="0">
                <a:solidFill>
                  <a:srgbClr val="CC0000"/>
                </a:solidFill>
              </a:rPr>
              <a:t>LS:</a:t>
            </a:r>
            <a:r>
              <a:rPr lang="en-US" sz="2000" dirty="0"/>
              <a:t> with n nodes, E links, O(</a:t>
            </a:r>
            <a:r>
              <a:rPr lang="en-US" sz="2000" dirty="0" err="1"/>
              <a:t>nE</a:t>
            </a:r>
            <a:r>
              <a:rPr lang="en-US" sz="2000" dirty="0"/>
              <a:t>) </a:t>
            </a:r>
            <a:r>
              <a:rPr lang="en-US" sz="2000" dirty="0" err="1"/>
              <a:t>msgs</a:t>
            </a:r>
            <a:r>
              <a:rPr lang="en-US" sz="2000" dirty="0"/>
              <a:t> sent  </a:t>
            </a:r>
          </a:p>
          <a:p>
            <a:r>
              <a:rPr lang="en-US" sz="2000" b="1" i="1" dirty="0">
                <a:solidFill>
                  <a:srgbClr val="CC0000"/>
                </a:solidFill>
              </a:rPr>
              <a:t>DV:</a:t>
            </a:r>
            <a:r>
              <a:rPr lang="en-US" sz="2000" dirty="0">
                <a:solidFill>
                  <a:srgbClr val="FF0000"/>
                </a:solidFill>
              </a:rPr>
              <a:t> </a:t>
            </a:r>
            <a:r>
              <a:rPr lang="en-US" sz="2000" dirty="0"/>
              <a:t>exchange between neighbors only</a:t>
            </a:r>
          </a:p>
          <a:p>
            <a:pPr lvl="1"/>
            <a:r>
              <a:rPr lang="en-US" sz="2000" dirty="0"/>
              <a:t>convergence time varies</a:t>
            </a:r>
          </a:p>
          <a:p>
            <a:pPr>
              <a:spcBef>
                <a:spcPct val="50000"/>
              </a:spcBef>
              <a:buFont typeface="Wingdings" charset="0"/>
              <a:buNone/>
            </a:pPr>
            <a:r>
              <a:rPr lang="en-US" i="1" dirty="0">
                <a:solidFill>
                  <a:srgbClr val="CC0000"/>
                </a:solidFill>
              </a:rPr>
              <a:t>speed of convergence</a:t>
            </a:r>
          </a:p>
          <a:p>
            <a:r>
              <a:rPr lang="en-US" sz="2000" b="1" i="1" dirty="0">
                <a:solidFill>
                  <a:srgbClr val="CC0000"/>
                </a:solidFill>
              </a:rPr>
              <a:t>LS:</a:t>
            </a:r>
            <a:r>
              <a:rPr lang="en-US" sz="2000" dirty="0"/>
              <a:t> O(n</a:t>
            </a:r>
            <a:r>
              <a:rPr lang="en-US" sz="2000" b="1" baseline="30000" dirty="0"/>
              <a:t>2</a:t>
            </a:r>
            <a:r>
              <a:rPr lang="en-US" sz="2000" dirty="0"/>
              <a:t>) algorithm requires O(</a:t>
            </a:r>
            <a:r>
              <a:rPr lang="en-US" sz="2000" dirty="0" err="1"/>
              <a:t>nE</a:t>
            </a:r>
            <a:r>
              <a:rPr lang="en-US" sz="2000" dirty="0"/>
              <a:t>) </a:t>
            </a:r>
            <a:r>
              <a:rPr lang="en-US" sz="2000" dirty="0" err="1"/>
              <a:t>msgs</a:t>
            </a:r>
            <a:endParaRPr lang="en-US" sz="2000" dirty="0"/>
          </a:p>
          <a:p>
            <a:pPr lvl="1"/>
            <a:r>
              <a:rPr lang="en-US" sz="2000" dirty="0"/>
              <a:t>may have oscillations</a:t>
            </a:r>
            <a:endParaRPr lang="en-US" sz="1800" dirty="0"/>
          </a:p>
          <a:p>
            <a:r>
              <a:rPr lang="en-US" sz="2000" b="1" i="1" dirty="0">
                <a:solidFill>
                  <a:srgbClr val="CC0000"/>
                </a:solidFill>
              </a:rPr>
              <a:t>DV:</a:t>
            </a:r>
            <a:r>
              <a:rPr lang="en-US" sz="2000" dirty="0"/>
              <a:t> convergence time varies</a:t>
            </a:r>
          </a:p>
          <a:p>
            <a:pPr lvl="1"/>
            <a:r>
              <a:rPr lang="en-US" sz="2000" dirty="0"/>
              <a:t>may be routing loops</a:t>
            </a:r>
          </a:p>
          <a:p>
            <a:pPr lvl="1"/>
            <a:r>
              <a:rPr lang="en-US" sz="2000" dirty="0"/>
              <a:t>count-to-infinity problem</a:t>
            </a:r>
            <a:endParaRPr lang="en-US" sz="1800" dirty="0"/>
          </a:p>
        </p:txBody>
      </p:sp>
      <p:sp>
        <p:nvSpPr>
          <p:cNvPr id="141318" name="Rectangle 4"/>
          <p:cNvSpPr>
            <a:spLocks noGrp="1" noChangeArrowheads="1"/>
          </p:cNvSpPr>
          <p:nvPr>
            <p:ph type="body" sz="half" idx="2"/>
          </p:nvPr>
        </p:nvSpPr>
        <p:spPr>
          <a:xfrm>
            <a:off x="4743450" y="1328738"/>
            <a:ext cx="4010025" cy="4648200"/>
          </a:xfrm>
        </p:spPr>
        <p:txBody>
          <a:bodyPr>
            <a:normAutofit lnSpcReduction="10000"/>
          </a:bodyPr>
          <a:lstStyle/>
          <a:p>
            <a:pPr>
              <a:buFont typeface="Wingdings" charset="0"/>
              <a:buNone/>
            </a:pPr>
            <a:r>
              <a:rPr lang="en-US" sz="2400" i="1" dirty="0">
                <a:solidFill>
                  <a:srgbClr val="CC0000"/>
                </a:solidFill>
              </a:rPr>
              <a:t>robustness:</a:t>
            </a:r>
            <a:r>
              <a:rPr lang="en-US" sz="2400" dirty="0"/>
              <a:t> what happens if router malfunctions?</a:t>
            </a:r>
          </a:p>
          <a:p>
            <a:pPr>
              <a:buFont typeface="Wingdings" charset="0"/>
              <a:buNone/>
            </a:pPr>
            <a:r>
              <a:rPr lang="en-US" sz="2400" i="1" dirty="0">
                <a:solidFill>
                  <a:srgbClr val="CC0000"/>
                </a:solidFill>
              </a:rPr>
              <a:t>LS:</a:t>
            </a:r>
            <a:r>
              <a:rPr lang="en-US" sz="2400" dirty="0"/>
              <a:t> </a:t>
            </a:r>
          </a:p>
          <a:p>
            <a:pPr lvl="1"/>
            <a:r>
              <a:rPr lang="en-US" sz="2000" dirty="0"/>
              <a:t>node can advertise incorrect </a:t>
            </a:r>
            <a:r>
              <a:rPr lang="en-US" sz="2000" i="1" dirty="0">
                <a:solidFill>
                  <a:srgbClr val="000099"/>
                </a:solidFill>
              </a:rPr>
              <a:t>link</a:t>
            </a:r>
            <a:r>
              <a:rPr lang="en-US" sz="2000" dirty="0"/>
              <a:t> cost</a:t>
            </a:r>
          </a:p>
          <a:p>
            <a:pPr lvl="1"/>
            <a:r>
              <a:rPr lang="en-US" sz="2000" dirty="0"/>
              <a:t>each node computes only its </a:t>
            </a:r>
            <a:r>
              <a:rPr lang="en-US" sz="2000" i="1" dirty="0"/>
              <a:t>own</a:t>
            </a:r>
            <a:r>
              <a:rPr lang="en-US" sz="2000" dirty="0"/>
              <a:t> table</a:t>
            </a:r>
          </a:p>
          <a:p>
            <a:pPr>
              <a:buFont typeface="Wingdings" charset="0"/>
              <a:buNone/>
            </a:pPr>
            <a:r>
              <a:rPr lang="en-US" sz="2400" i="1" dirty="0">
                <a:solidFill>
                  <a:srgbClr val="CC0000"/>
                </a:solidFill>
              </a:rPr>
              <a:t>DV:</a:t>
            </a:r>
          </a:p>
          <a:p>
            <a:pPr lvl="1"/>
            <a:r>
              <a:rPr lang="en-US" sz="2000" dirty="0"/>
              <a:t>DV node can advertise incorrect </a:t>
            </a:r>
            <a:r>
              <a:rPr lang="en-US" sz="2000" i="1" dirty="0">
                <a:solidFill>
                  <a:srgbClr val="000099"/>
                </a:solidFill>
              </a:rPr>
              <a:t>path</a:t>
            </a:r>
            <a:r>
              <a:rPr lang="en-US" sz="2000" dirty="0"/>
              <a:t> cost</a:t>
            </a:r>
          </a:p>
          <a:p>
            <a:pPr lvl="1"/>
            <a:r>
              <a:rPr lang="en-US" sz="2000" dirty="0"/>
              <a:t>each node</a:t>
            </a:r>
            <a:r>
              <a:rPr lang="ja-JP" altLang="en-US" sz="2000" dirty="0"/>
              <a:t>’</a:t>
            </a:r>
            <a:r>
              <a:rPr lang="en-US" altLang="ja-JP" sz="2000" dirty="0"/>
              <a:t>s table used by others </a:t>
            </a:r>
          </a:p>
          <a:p>
            <a:pPr lvl="2"/>
            <a:r>
              <a:rPr lang="en-US" sz="1800" dirty="0"/>
              <a:t>error propagate thru network</a:t>
            </a:r>
          </a:p>
        </p:txBody>
      </p:sp>
      <p:sp>
        <p:nvSpPr>
          <p:cNvPr id="3" name="Slide Number Placeholder 2"/>
          <p:cNvSpPr>
            <a:spLocks noGrp="1"/>
          </p:cNvSpPr>
          <p:nvPr>
            <p:ph type="sldNum" sz="quarter" idx="12"/>
          </p:nvPr>
        </p:nvSpPr>
        <p:spPr/>
        <p:txBody>
          <a:bodyPr/>
          <a:lstStyle/>
          <a:p>
            <a:fld id="{F784D624-D040-2E47-A508-03D46FE35CB6}" type="slidenum">
              <a:rPr lang="en-US" smtClean="0"/>
              <a:t>90</a:t>
            </a:fld>
            <a:endParaRPr lang="en-US"/>
          </a:p>
        </p:txBody>
      </p:sp>
    </p:spTree>
    <p:extLst>
      <p:ext uri="{BB962C8B-B14F-4D97-AF65-F5344CB8AC3E}">
        <p14:creationId xmlns:p14="http://schemas.microsoft.com/office/powerpoint/2010/main" val="190449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3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3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13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31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131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131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1318">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13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9536</TotalTime>
  <Words>6478</Words>
  <Application>Microsoft Macintosh PowerPoint</Application>
  <PresentationFormat>On-screen Show (4:3)</PresentationFormat>
  <Paragraphs>3336</Paragraphs>
  <Slides>90</Slides>
  <Notes>21</Notes>
  <HiddenSlides>12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90</vt:i4>
      </vt:variant>
    </vt:vector>
  </HeadingPairs>
  <TitlesOfParts>
    <vt:vector size="102" baseType="lpstr">
      <vt:lpstr>aktiv-grotesk</vt:lpstr>
      <vt:lpstr>Arial</vt:lpstr>
      <vt:lpstr>Calibri</vt:lpstr>
      <vt:lpstr>Calibri Light</vt:lpstr>
      <vt:lpstr>Comic Sans MS</vt:lpstr>
      <vt:lpstr>Courier New</vt:lpstr>
      <vt:lpstr>Linux Libertine</vt:lpstr>
      <vt:lpstr>Lucida Bright</vt:lpstr>
      <vt:lpstr>Symbol</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Routing advertisements</vt:lpstr>
      <vt:lpstr>PowerPoint Presentation</vt:lpstr>
      <vt:lpstr>Distance vector algorithm </vt:lpstr>
      <vt:lpstr>Bellman-Ford example </vt:lpstr>
      <vt:lpstr>PowerPoint Presentation</vt:lpstr>
      <vt:lpstr>Distance vector algorithm </vt:lpstr>
      <vt:lpstr>Distance vector algorithm </vt:lpstr>
      <vt:lpstr>Distance vector algorithm </vt:lpstr>
      <vt:lpstr>PowerPoint Presentation</vt:lpstr>
      <vt:lpstr>Routing updates  (Recap)</vt:lpstr>
      <vt:lpstr>PowerPoint Presentation</vt:lpstr>
      <vt:lpstr>PowerPoint Presentation</vt:lpstr>
      <vt:lpstr>PowerPoint Presentation</vt:lpstr>
      <vt:lpstr>PowerPoint Presentation</vt:lpstr>
      <vt:lpstr>PowerPoint Presentation</vt:lpstr>
      <vt:lpstr>PowerPoint Presentation</vt:lpstr>
      <vt:lpstr>Distance vector: link cost changes</vt:lpstr>
      <vt:lpstr>PowerPoint Presentation</vt:lpstr>
      <vt:lpstr>PowerPoint Presentation</vt:lpstr>
      <vt:lpstr>PowerPoint Presentation</vt:lpstr>
      <vt:lpstr>PowerPoint Presentation</vt:lpstr>
      <vt:lpstr>PowerPoint Presentation</vt:lpstr>
      <vt:lpstr>PowerPoint Presentation</vt:lpstr>
      <vt:lpstr>Count-to-infinity Problem: Solutions-1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Count-to-infinity Problem: Solutions-3</vt:lpstr>
      <vt:lpstr>PowerPoint Presentation</vt:lpstr>
      <vt:lpstr>PowerPoint Presentation</vt:lpstr>
      <vt:lpstr>DV Implementation: Routing Information Protocol (RIP)</vt:lpstr>
      <vt:lpstr>PowerPoint Presentation</vt:lpstr>
      <vt:lpstr>PowerPoint Presentation</vt:lpstr>
      <vt:lpstr>PowerPoint Presentation</vt:lpstr>
      <vt:lpstr>Link State Routing</vt:lpstr>
      <vt:lpstr>Link State Routing</vt:lpstr>
      <vt:lpstr>PowerPoint Presentation</vt:lpstr>
      <vt:lpstr>PowerPoint Presentation</vt:lpstr>
      <vt:lpstr>Link State </vt:lpstr>
      <vt:lpstr>Link State </vt:lpstr>
      <vt:lpstr>PowerPoint Presentation</vt:lpstr>
      <vt:lpstr>PowerPoint Presentation</vt:lpstr>
      <vt:lpstr>Shortest Path Routing</vt:lpstr>
      <vt:lpstr>Shortest Path Routing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Shortest Path Routing</vt:lpstr>
      <vt:lpstr>Shortest Path Routing</vt:lpstr>
      <vt:lpstr>Shortest Path Routing</vt:lpstr>
      <vt:lpstr>Shortest Path Routing</vt:lpstr>
      <vt:lpstr>Open Shortest Path First (OSPF)</vt:lpstr>
      <vt:lpstr>Comparison of LS and DV algorithms</vt:lpstr>
      <vt:lpstr>Comparison of LS and DV algorithms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573</cp:revision>
  <dcterms:created xsi:type="dcterms:W3CDTF">2019-01-28T20:09:31Z</dcterms:created>
  <dcterms:modified xsi:type="dcterms:W3CDTF">2024-02-08T13:52:16Z</dcterms:modified>
</cp:coreProperties>
</file>