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90"/>
  </p:notesMasterIdLst>
  <p:sldIdLst>
    <p:sldId id="1532" r:id="rId4"/>
    <p:sldId id="1650" r:id="rId5"/>
    <p:sldId id="1651" r:id="rId6"/>
    <p:sldId id="1653" r:id="rId7"/>
    <p:sldId id="1654" r:id="rId8"/>
    <p:sldId id="1655" r:id="rId9"/>
    <p:sldId id="678" r:id="rId10"/>
    <p:sldId id="1629" r:id="rId11"/>
    <p:sldId id="1656" r:id="rId12"/>
    <p:sldId id="1662" r:id="rId13"/>
    <p:sldId id="1664" r:id="rId14"/>
    <p:sldId id="1626" r:id="rId15"/>
    <p:sldId id="1665" r:id="rId16"/>
    <p:sldId id="1666" r:id="rId17"/>
    <p:sldId id="1569" r:id="rId18"/>
    <p:sldId id="304" r:id="rId19"/>
    <p:sldId id="319" r:id="rId20"/>
    <p:sldId id="323" r:id="rId21"/>
    <p:sldId id="1657" r:id="rId22"/>
    <p:sldId id="1660" r:id="rId23"/>
    <p:sldId id="1658" r:id="rId24"/>
    <p:sldId id="1659" r:id="rId25"/>
    <p:sldId id="1661" r:id="rId26"/>
    <p:sldId id="325" r:id="rId27"/>
    <p:sldId id="326" r:id="rId28"/>
    <p:sldId id="1630" r:id="rId29"/>
    <p:sldId id="1667" r:id="rId30"/>
    <p:sldId id="1632" r:id="rId31"/>
    <p:sldId id="1633" r:id="rId32"/>
    <p:sldId id="1634" r:id="rId33"/>
    <p:sldId id="1668" r:id="rId34"/>
    <p:sldId id="1669" r:id="rId35"/>
    <p:sldId id="1670" r:id="rId36"/>
    <p:sldId id="1675" r:id="rId37"/>
    <p:sldId id="1635" r:id="rId38"/>
    <p:sldId id="1615" r:id="rId39"/>
    <p:sldId id="1616" r:id="rId40"/>
    <p:sldId id="1617" r:id="rId41"/>
    <p:sldId id="1618" r:id="rId42"/>
    <p:sldId id="1619" r:id="rId43"/>
    <p:sldId id="1620" r:id="rId44"/>
    <p:sldId id="1621" r:id="rId45"/>
    <p:sldId id="1622" r:id="rId46"/>
    <p:sldId id="1623" r:id="rId47"/>
    <p:sldId id="1636" r:id="rId48"/>
    <p:sldId id="1671" r:id="rId49"/>
    <p:sldId id="1637" r:id="rId50"/>
    <p:sldId id="1672" r:id="rId51"/>
    <p:sldId id="1673" r:id="rId52"/>
    <p:sldId id="1676" r:id="rId53"/>
    <p:sldId id="1677" r:id="rId54"/>
    <p:sldId id="1678" r:id="rId55"/>
    <p:sldId id="1679" r:id="rId56"/>
    <p:sldId id="1638" r:id="rId57"/>
    <p:sldId id="1639" r:id="rId58"/>
    <p:sldId id="1640" r:id="rId59"/>
    <p:sldId id="1641" r:id="rId60"/>
    <p:sldId id="1674" r:id="rId61"/>
    <p:sldId id="1584" r:id="rId62"/>
    <p:sldId id="1579" r:id="rId63"/>
    <p:sldId id="1577" r:id="rId64"/>
    <p:sldId id="698" r:id="rId65"/>
    <p:sldId id="701" r:id="rId66"/>
    <p:sldId id="699" r:id="rId67"/>
    <p:sldId id="700" r:id="rId68"/>
    <p:sldId id="1631" r:id="rId69"/>
    <p:sldId id="702" r:id="rId70"/>
    <p:sldId id="1627" r:id="rId71"/>
    <p:sldId id="1608" r:id="rId72"/>
    <p:sldId id="1611" r:id="rId73"/>
    <p:sldId id="1612" r:id="rId74"/>
    <p:sldId id="1609" r:id="rId75"/>
    <p:sldId id="1610" r:id="rId76"/>
    <p:sldId id="1614" r:id="rId77"/>
    <p:sldId id="1557" r:id="rId78"/>
    <p:sldId id="740" r:id="rId79"/>
    <p:sldId id="741" r:id="rId80"/>
    <p:sldId id="742" r:id="rId81"/>
    <p:sldId id="743" r:id="rId82"/>
    <p:sldId id="744" r:id="rId83"/>
    <p:sldId id="1558" r:id="rId84"/>
    <p:sldId id="1559" r:id="rId85"/>
    <p:sldId id="1585" r:id="rId86"/>
    <p:sldId id="1568" r:id="rId87"/>
    <p:sldId id="1591" r:id="rId88"/>
    <p:sldId id="1628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36F2B-1838-7D43-A1F0-2700684F56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5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F18A6-DDE2-554F-A5B0-9BC3DAAE2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75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934A6-469E-5846-AA37-F91A0F6B1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67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CE89-56C3-414D-BFB3-B0D9ACE8F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6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DDC76-7329-B84A-8E56-FF1317E0A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1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83949AE-77FD-DF42-9D11-A436A60119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D3775B6-DDA8-0B41-8867-607E9C3F11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0A1E-0F6F-4944-B408-07CF5B049605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44" name="Rectangle 6">
            <a:extLst>
              <a:ext uri="{FF2B5EF4-FFF2-40B4-BE49-F238E27FC236}">
                <a16:creationId xmlns:a16="http://schemas.microsoft.com/office/drawing/2014/main" id="{C4083C78-D5AE-C344-9362-1AAA13C879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5045" name="Rectangle 7">
            <a:extLst>
              <a:ext uri="{FF2B5EF4-FFF2-40B4-BE49-F238E27FC236}">
                <a16:creationId xmlns:a16="http://schemas.microsoft.com/office/drawing/2014/main" id="{389DD4FF-3BC7-4543-B5F7-F9DC74476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F81E6-7DBF-7C4A-8B86-75663BF702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46" name="Rectangle 2">
            <a:extLst>
              <a:ext uri="{FF2B5EF4-FFF2-40B4-BE49-F238E27FC236}">
                <a16:creationId xmlns:a16="http://schemas.microsoft.com/office/drawing/2014/main" id="{0D041AA2-006A-4C4C-AFBC-806A7714D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>
            <a:extLst>
              <a:ext uri="{FF2B5EF4-FFF2-40B4-BE49-F238E27FC236}">
                <a16:creationId xmlns:a16="http://schemas.microsoft.com/office/drawing/2014/main" id="{5929E358-183D-A94C-8ACF-0E0FF3A0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8465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6ADD5A5-8046-3B4A-A63B-B7B787A619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FFA0A89F-8C90-4C42-9A2D-6BC4424A7E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74BC3-B32A-5C41-A322-EF116FE1D3A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6068" name="Rectangle 6">
            <a:extLst>
              <a:ext uri="{FF2B5EF4-FFF2-40B4-BE49-F238E27FC236}">
                <a16:creationId xmlns:a16="http://schemas.microsoft.com/office/drawing/2014/main" id="{40A12912-A854-AD42-8065-B53EB7C86B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6069" name="Rectangle 7">
            <a:extLst>
              <a:ext uri="{FF2B5EF4-FFF2-40B4-BE49-F238E27FC236}">
                <a16:creationId xmlns:a16="http://schemas.microsoft.com/office/drawing/2014/main" id="{476CD652-40F7-C049-932F-67D3934B8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92914-E576-844E-85F2-FA4C3FC9DC2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6070" name="Rectangle 2">
            <a:extLst>
              <a:ext uri="{FF2B5EF4-FFF2-40B4-BE49-F238E27FC236}">
                <a16:creationId xmlns:a16="http://schemas.microsoft.com/office/drawing/2014/main" id="{F7E5D6C9-C507-3545-A63B-E18B6ED9A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1" name="Rectangle 3">
            <a:extLst>
              <a:ext uri="{FF2B5EF4-FFF2-40B4-BE49-F238E27FC236}">
                <a16:creationId xmlns:a16="http://schemas.microsoft.com/office/drawing/2014/main" id="{0373D3EC-C1A2-E54E-B87B-7BDEC0B3A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00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60567E05-C82E-7548-892F-CCE542158C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40F26F49-5483-734C-AFC1-0EE0E6686F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A3A5C861-C63E-8F4A-84BA-BC5FC1F01910}" type="datetime3">
              <a:rPr lang="en-US" altLang="en-US" sz="1300" smtClean="0">
                <a:latin typeface="Times New Roman" panose="02020603050405020304" pitchFamily="18" charset="0"/>
              </a:rPr>
              <a:pPr/>
              <a:t>29 February 2024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0164" name="Rectangle 6">
            <a:extLst>
              <a:ext uri="{FF2B5EF4-FFF2-40B4-BE49-F238E27FC236}">
                <a16:creationId xmlns:a16="http://schemas.microsoft.com/office/drawing/2014/main" id="{CAB01BB8-C0D6-D14E-BF72-6C38E040A8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0165" name="Rectangle 7">
            <a:extLst>
              <a:ext uri="{FF2B5EF4-FFF2-40B4-BE49-F238E27FC236}">
                <a16:creationId xmlns:a16="http://schemas.microsoft.com/office/drawing/2014/main" id="{3D7C36D3-37DB-0548-9D46-1629DC5EB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536B1F1E-3FC9-A34F-9A65-F020694DB3DF}" type="slidenum">
              <a:rPr lang="en-US" altLang="en-US" sz="1300">
                <a:latin typeface="Times New Roman" panose="02020603050405020304" pitchFamily="18" charset="0"/>
              </a:rPr>
              <a:pPr/>
              <a:t>84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0166" name="Rectangle 2">
            <a:extLst>
              <a:ext uri="{FF2B5EF4-FFF2-40B4-BE49-F238E27FC236}">
                <a16:creationId xmlns:a16="http://schemas.microsoft.com/office/drawing/2014/main" id="{5BEE29B9-9C69-A547-8E2A-9790A81CA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>
            <a:extLst>
              <a:ext uri="{FF2B5EF4-FFF2-40B4-BE49-F238E27FC236}">
                <a16:creationId xmlns:a16="http://schemas.microsoft.com/office/drawing/2014/main" id="{37C21589-F1C7-0246-A1E9-5A3636251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989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CIDR, DHCP, NAT, ARP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EEE2-506E-6B01-79FA-A0ABA6B5EDB2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27</a:t>
            </a:r>
            <a:r>
              <a:rPr lang="en-US" sz="2000" b="1" baseline="30000" dirty="0">
                <a:latin typeface="Lucida Bright" panose="02040602050505020304" pitchFamily="18" charset="77"/>
              </a:rPr>
              <a:t>th</a:t>
            </a:r>
            <a:r>
              <a:rPr lang="en-US" sz="2000" b="1" dirty="0">
                <a:latin typeface="Lucida Bright" panose="02040602050505020304" pitchFamily="18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packet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201.10.6.17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its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1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4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</p:spTree>
    <p:extLst>
      <p:ext uri="{BB962C8B-B14F-4D97-AF65-F5344CB8AC3E}">
        <p14:creationId xmlns:p14="http://schemas.microsoft.com/office/powerpoint/2010/main" val="2770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1822449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076968" y="2483730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1DB037-E660-9540-B53A-72DEBC5AFF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A note on the “broadcast address”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62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AD75D7-EA19-B04A-B6B9-254DEDBED85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4" y="2404355"/>
            <a:ext cx="8077200" cy="14766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 10.104.216.101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00001010.01101000.11011000.01100101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netmask ff:ff:f0:00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11111111.11111111.11110000.00000000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broadcast 10.104.223.255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00001010.01101000.11011111.11111111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36523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185612" y="797804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D195-B389-7842-81D0-C71C2ADFF196}"/>
              </a:ext>
            </a:extLst>
          </p:cNvPr>
          <p:cNvSpPr/>
          <p:nvPr/>
        </p:nvSpPr>
        <p:spPr>
          <a:xfrm>
            <a:off x="314324" y="4161264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2EBE8-23FC-7947-8C6B-4BDBB7BC34C6}"/>
              </a:ext>
            </a:extLst>
          </p:cNvPr>
          <p:cNvSpPr/>
          <p:nvPr/>
        </p:nvSpPr>
        <p:spPr>
          <a:xfrm>
            <a:off x="314324" y="2901596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FA38-7656-6B4D-A9F2-FDCBA81C9B18}"/>
              </a:ext>
            </a:extLst>
          </p:cNvPr>
          <p:cNvSpPr/>
          <p:nvPr/>
        </p:nvSpPr>
        <p:spPr>
          <a:xfrm>
            <a:off x="314323" y="5399541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9A6A3-1879-D74A-9E5B-58AD152CC83C}"/>
              </a:ext>
            </a:extLst>
          </p:cNvPr>
          <p:cNvSpPr/>
          <p:nvPr/>
        </p:nvSpPr>
        <p:spPr>
          <a:xfrm>
            <a:off x="4214813" y="5399541"/>
            <a:ext cx="2371726" cy="48217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E1EF7-389C-0B33-15DF-EBD44683BDEA}"/>
              </a:ext>
            </a:extLst>
          </p:cNvPr>
          <p:cNvSpPr txBox="1"/>
          <p:nvPr/>
        </p:nvSpPr>
        <p:spPr>
          <a:xfrm>
            <a:off x="0" y="5876818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Which protocol would you use to exchange these DHCP protocol messages?</a:t>
            </a:r>
          </a:p>
        </p:txBody>
      </p:sp>
    </p:spTree>
    <p:extLst>
      <p:ext uri="{BB962C8B-B14F-4D97-AF65-F5344CB8AC3E}">
        <p14:creationId xmlns:p14="http://schemas.microsoft.com/office/powerpoint/2010/main" val="3099686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2219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411100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01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582554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6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72543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8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8968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205405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88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24854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51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1291" y="241111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50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73029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85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46967" y="288745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04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97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23543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1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3308C-7AE1-D143-8D42-077EE7C67F3B}"/>
              </a:ext>
            </a:extLst>
          </p:cNvPr>
          <p:cNvSpPr/>
          <p:nvPr/>
        </p:nvSpPr>
        <p:spPr>
          <a:xfrm>
            <a:off x="2946392" y="4213077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74075" y="4749661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48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3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classes are not needed. Mask can define the number of bits for the network part.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hierarchies can be hidden from the outside world.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0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AC196-A2A9-1634-8C27-F2DDA54E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1F0B1-2B6A-A227-356F-99CB88556895}"/>
              </a:ext>
            </a:extLst>
          </p:cNvPr>
          <p:cNvSpPr txBox="1"/>
          <p:nvPr/>
        </p:nvSpPr>
        <p:spPr>
          <a:xfrm>
            <a:off x="3995303" y="3244334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41726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AC196-A2A9-1634-8C27-F2DDA54E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3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AC196-A2A9-1634-8C27-F2DDA54E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6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337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DHCP relay</a:t>
            </a:r>
            <a:endParaRPr lang="en-AU" altLang="en-US" sz="36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2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EFD3C-4AAC-1447-9D82-92548699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P Addressing: DHCP Configuration Guide, Cisco IOS Release 15SY -  Configuring the Cisco IOS DHCP Relay Agent [Support] - Cisco">
            <a:extLst>
              <a:ext uri="{FF2B5EF4-FFF2-40B4-BE49-F238E27FC236}">
                <a16:creationId xmlns:a16="http://schemas.microsoft.com/office/drawing/2014/main" id="{467BF15E-996C-9D4A-A945-5C333169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6" y="1037127"/>
            <a:ext cx="8536369" cy="4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3A8DD4-FA98-AE4C-A8F7-03DC4FD7081D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DHCP relay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827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899B7-D626-2BB6-D40B-A710240DE0D7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your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</p:spTree>
    <p:extLst>
      <p:ext uri="{BB962C8B-B14F-4D97-AF65-F5344CB8AC3E}">
        <p14:creationId xmlns:p14="http://schemas.microsoft.com/office/powerpoint/2010/main" val="584827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your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6E862-1E0F-D440-BE33-F084960DC62F}"/>
              </a:ext>
            </a:extLst>
          </p:cNvPr>
          <p:cNvSpPr/>
          <p:nvPr/>
        </p:nvSpPr>
        <p:spPr>
          <a:xfrm>
            <a:off x="1546217" y="4743541"/>
            <a:ext cx="1697046" cy="29994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&amp;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NAT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Over 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219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Network-specific address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(IP address)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LAN-specific address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(HW address)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62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0C0F47-8327-5B42-8D1B-A9D9388E6BEB}"/>
              </a:ext>
            </a:extLst>
          </p:cNvPr>
          <p:cNvSpPr txBox="1"/>
          <p:nvPr/>
        </p:nvSpPr>
        <p:spPr>
          <a:xfrm>
            <a:off x="13831" y="24788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Two perspectives of addresses: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(1)Network-to-network &amp; (2)machine-to-machine</a:t>
            </a:r>
          </a:p>
        </p:txBody>
      </p:sp>
    </p:spTree>
    <p:extLst>
      <p:ext uri="{BB962C8B-B14F-4D97-AF65-F5344CB8AC3E}">
        <p14:creationId xmlns:p14="http://schemas.microsoft.com/office/powerpoint/2010/main" val="23472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B9A9C676-13C4-4B40-8C05-CDAF2179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7A9D8A97-1538-504E-AE9F-46BFB0E5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04DC6AA6-3C73-A24D-9225-5CD77B7BA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973BF560-1531-AE43-93F2-F0F0B1DB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58" name="Line 27">
            <a:extLst>
              <a:ext uri="{FF2B5EF4-FFF2-40B4-BE49-F238E27FC236}">
                <a16:creationId xmlns:a16="http://schemas.microsoft.com/office/drawing/2014/main" id="{1BF701D4-E9A7-D343-B02C-E85132377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8">
            <a:extLst>
              <a:ext uri="{FF2B5EF4-FFF2-40B4-BE49-F238E27FC236}">
                <a16:creationId xmlns:a16="http://schemas.microsoft.com/office/drawing/2014/main" id="{F077990F-7F41-854B-9B8D-3C88F38A8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483DE9C9-EA45-BF4E-99E2-1D571EBC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A039BD-DE54-094A-9706-22498ECD1BBE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5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grpSp>
        <p:nvGrpSpPr>
          <p:cNvPr id="42" name="Group 88">
            <a:extLst>
              <a:ext uri="{FF2B5EF4-FFF2-40B4-BE49-F238E27FC236}">
                <a16:creationId xmlns:a16="http://schemas.microsoft.com/office/drawing/2014/main" id="{1279E238-BB67-814E-AD7F-0383E3203438}"/>
              </a:ext>
            </a:extLst>
          </p:cNvPr>
          <p:cNvGrpSpPr>
            <a:grpSpLocks/>
          </p:cNvGrpSpPr>
          <p:nvPr/>
        </p:nvGrpSpPr>
        <p:grpSpPr bwMode="auto">
          <a:xfrm>
            <a:off x="4808690" y="2463503"/>
            <a:ext cx="1387475" cy="1035050"/>
            <a:chOff x="3601" y="168"/>
            <a:chExt cx="874" cy="652"/>
          </a:xfrm>
        </p:grpSpPr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6409B7F0-95F1-F944-88A3-6C03659E6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90">
              <a:extLst>
                <a:ext uri="{FF2B5EF4-FFF2-40B4-BE49-F238E27FC236}">
                  <a16:creationId xmlns:a16="http://schemas.microsoft.com/office/drawing/2014/main" id="{877DF10A-8033-5843-A2ED-026712BFC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Line 91">
              <a:extLst>
                <a:ext uri="{FF2B5EF4-FFF2-40B4-BE49-F238E27FC236}">
                  <a16:creationId xmlns:a16="http://schemas.microsoft.com/office/drawing/2014/main" id="{149ACD0C-C1B8-A54E-945C-71414172F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92">
              <a:extLst>
                <a:ext uri="{FF2B5EF4-FFF2-40B4-BE49-F238E27FC236}">
                  <a16:creationId xmlns:a16="http://schemas.microsoft.com/office/drawing/2014/main" id="{339592AF-FA67-7B45-B308-3212251DD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physical</a:t>
              </a:r>
            </a:p>
          </p:txBody>
        </p:sp>
        <p:sp>
          <p:nvSpPr>
            <p:cNvPr id="50" name="Line 93">
              <a:extLst>
                <a:ext uri="{FF2B5EF4-FFF2-40B4-BE49-F238E27FC236}">
                  <a16:creationId xmlns:a16="http://schemas.microsoft.com/office/drawing/2014/main" id="{EEA2C45D-6B91-D744-9D9D-657802536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Rectangle 23">
            <a:extLst>
              <a:ext uri="{FF2B5EF4-FFF2-40B4-BE49-F238E27FC236}">
                <a16:creationId xmlns:a16="http://schemas.microsoft.com/office/drawing/2014/main" id="{B9A9C676-13C4-4B40-8C05-CDAF2179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7A9D8A97-1538-504E-AE9F-46BFB0E5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04DC6AA6-3C73-A24D-9225-5CD77B7BA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973BF560-1531-AE43-93F2-F0F0B1DB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58" name="Line 27">
            <a:extLst>
              <a:ext uri="{FF2B5EF4-FFF2-40B4-BE49-F238E27FC236}">
                <a16:creationId xmlns:a16="http://schemas.microsoft.com/office/drawing/2014/main" id="{1BF701D4-E9A7-D343-B02C-E85132377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8">
            <a:extLst>
              <a:ext uri="{FF2B5EF4-FFF2-40B4-BE49-F238E27FC236}">
                <a16:creationId xmlns:a16="http://schemas.microsoft.com/office/drawing/2014/main" id="{F077990F-7F41-854B-9B8D-3C88F38A8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483DE9C9-EA45-BF4E-99E2-1D571EBC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A039BD-DE54-094A-9706-22498ECD1BBE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A58F87B-D832-7B47-9200-F7A70F797629}"/>
              </a:ext>
            </a:extLst>
          </p:cNvPr>
          <p:cNvSpPr/>
          <p:nvPr/>
        </p:nvSpPr>
        <p:spPr>
          <a:xfrm rot="2818664">
            <a:off x="3967143" y="2688224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15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5AF75-269D-9B41-ACDC-CE795CC090B8}"/>
              </a:ext>
            </a:extLst>
          </p:cNvPr>
          <p:cNvSpPr txBox="1"/>
          <p:nvPr/>
        </p:nvSpPr>
        <p:spPr>
          <a:xfrm>
            <a:off x="1200150" y="5338761"/>
            <a:ext cx="71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Hierarchical address for addressing networks</a:t>
            </a:r>
          </a:p>
          <a:p>
            <a:pPr algn="ctr"/>
            <a:r>
              <a:rPr lang="en-US" sz="2400" dirty="0"/>
              <a:t>(IP address)</a:t>
            </a:r>
          </a:p>
        </p:txBody>
      </p:sp>
      <p:grpSp>
        <p:nvGrpSpPr>
          <p:cNvPr id="42" name="Group 88">
            <a:extLst>
              <a:ext uri="{FF2B5EF4-FFF2-40B4-BE49-F238E27FC236}">
                <a16:creationId xmlns:a16="http://schemas.microsoft.com/office/drawing/2014/main" id="{762750B6-A526-6844-B065-57A53289581E}"/>
              </a:ext>
            </a:extLst>
          </p:cNvPr>
          <p:cNvGrpSpPr>
            <a:grpSpLocks/>
          </p:cNvGrpSpPr>
          <p:nvPr/>
        </p:nvGrpSpPr>
        <p:grpSpPr bwMode="auto">
          <a:xfrm>
            <a:off x="4808690" y="2463503"/>
            <a:ext cx="1387475" cy="1035050"/>
            <a:chOff x="3601" y="168"/>
            <a:chExt cx="874" cy="652"/>
          </a:xfrm>
        </p:grpSpPr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E4499642-3E25-2B43-B12F-18511A481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90">
              <a:extLst>
                <a:ext uri="{FF2B5EF4-FFF2-40B4-BE49-F238E27FC236}">
                  <a16:creationId xmlns:a16="http://schemas.microsoft.com/office/drawing/2014/main" id="{A31F94D0-D89B-C543-814D-B3568C518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Line 91">
              <a:extLst>
                <a:ext uri="{FF2B5EF4-FFF2-40B4-BE49-F238E27FC236}">
                  <a16:creationId xmlns:a16="http://schemas.microsoft.com/office/drawing/2014/main" id="{F2478056-467D-E24E-B431-EC0824AA8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92">
              <a:extLst>
                <a:ext uri="{FF2B5EF4-FFF2-40B4-BE49-F238E27FC236}">
                  <a16:creationId xmlns:a16="http://schemas.microsoft.com/office/drawing/2014/main" id="{45A69C7A-7B5E-B347-9A3D-12CDD219D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/>
                <a:t>physical</a:t>
              </a:r>
            </a:p>
          </p:txBody>
        </p:sp>
        <p:sp>
          <p:nvSpPr>
            <p:cNvPr id="50" name="Line 93">
              <a:extLst>
                <a:ext uri="{FF2B5EF4-FFF2-40B4-BE49-F238E27FC236}">
                  <a16:creationId xmlns:a16="http://schemas.microsoft.com/office/drawing/2014/main" id="{B1F5F3DC-7103-EE4E-B7E4-E040C117C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47B190E7-FA7B-444E-AF13-BDFC4E5E276B}"/>
              </a:ext>
            </a:extLst>
          </p:cNvPr>
          <p:cNvSpPr/>
          <p:nvPr/>
        </p:nvSpPr>
        <p:spPr>
          <a:xfrm rot="2818664">
            <a:off x="3967143" y="2688224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310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2490142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839221" y="3441071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F0C219-AD14-014E-9D82-CEE5962639D6}"/>
              </a:ext>
            </a:extLst>
          </p:cNvPr>
          <p:cNvSpPr/>
          <p:nvPr/>
        </p:nvSpPr>
        <p:spPr>
          <a:xfrm>
            <a:off x="3322826" y="3505522"/>
            <a:ext cx="283060" cy="2830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7B7C2A75-378A-7343-AC79-D4E9017F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0009A3C-1D4E-BA4A-A23F-C005DCD3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" name="Line 25">
            <a:extLst>
              <a:ext uri="{FF2B5EF4-FFF2-40B4-BE49-F238E27FC236}">
                <a16:creationId xmlns:a16="http://schemas.microsoft.com/office/drawing/2014/main" id="{AB63F9F4-9D01-F046-81AF-1E18BABA9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290E2A67-5CEF-D545-BAB1-18EB0CF9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57E16A47-6B5D-1844-83D1-D28154313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8">
            <a:extLst>
              <a:ext uri="{FF2B5EF4-FFF2-40B4-BE49-F238E27FC236}">
                <a16:creationId xmlns:a16="http://schemas.microsoft.com/office/drawing/2014/main" id="{9CC8D11B-87D3-FC45-AB3E-04882A1E5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9">
            <a:extLst>
              <a:ext uri="{FF2B5EF4-FFF2-40B4-BE49-F238E27FC236}">
                <a16:creationId xmlns:a16="http://schemas.microsoft.com/office/drawing/2014/main" id="{9117137F-0D32-E047-853C-4DF5179B7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10F8D4D-6CFC-344D-8B4A-16C422B61805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B43E5-84F7-474E-B418-D0E3364B6EE0}"/>
              </a:ext>
            </a:extLst>
          </p:cNvPr>
          <p:cNvSpPr/>
          <p:nvPr/>
        </p:nvSpPr>
        <p:spPr>
          <a:xfrm>
            <a:off x="122356" y="3902505"/>
            <a:ext cx="1520491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BAEF8-B6DA-1042-9438-5AF150EFC9A3}"/>
              </a:ext>
            </a:extLst>
          </p:cNvPr>
          <p:cNvGrpSpPr/>
          <p:nvPr/>
        </p:nvGrpSpPr>
        <p:grpSpPr>
          <a:xfrm>
            <a:off x="3141955" y="2190613"/>
            <a:ext cx="2673016" cy="1065382"/>
            <a:chOff x="3141955" y="2190613"/>
            <a:chExt cx="2673016" cy="1065382"/>
          </a:xfrm>
        </p:grpSpPr>
        <p:grpSp>
          <p:nvGrpSpPr>
            <p:cNvPr id="55" name="Group 88">
              <a:extLst>
                <a:ext uri="{FF2B5EF4-FFF2-40B4-BE49-F238E27FC236}">
                  <a16:creationId xmlns:a16="http://schemas.microsoft.com/office/drawing/2014/main" id="{6EBABE1E-1079-3F42-89C8-505410DB3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320" y="2190613"/>
              <a:ext cx="1387475" cy="1035050"/>
              <a:chOff x="3601" y="168"/>
              <a:chExt cx="874" cy="652"/>
            </a:xfrm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id="{7857FF08-A9A9-C94A-9311-6FFC266D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8"/>
                <a:ext cx="817" cy="59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90">
                <a:extLst>
                  <a:ext uri="{FF2B5EF4-FFF2-40B4-BE49-F238E27FC236}">
                    <a16:creationId xmlns:a16="http://schemas.microsoft.com/office/drawing/2014/main" id="{C00D8B08-5937-A047-BE66-A6AADE0E6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213"/>
                <a:ext cx="802" cy="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Line 91">
                <a:extLst>
                  <a:ext uri="{FF2B5EF4-FFF2-40B4-BE49-F238E27FC236}">
                    <a16:creationId xmlns:a16="http://schemas.microsoft.com/office/drawing/2014/main" id="{82D701C2-7911-E34F-9575-3D9C704CC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413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92">
                <a:extLst>
                  <a:ext uri="{FF2B5EF4-FFF2-40B4-BE49-F238E27FC236}">
                    <a16:creationId xmlns:a16="http://schemas.microsoft.com/office/drawing/2014/main" id="{287BC32F-E59D-2248-B00C-47786A445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1" y="192"/>
                <a:ext cx="830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network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link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physical</a:t>
                </a:r>
              </a:p>
            </p:txBody>
          </p:sp>
          <p:sp>
            <p:nvSpPr>
              <p:cNvPr id="60" name="Line 93">
                <a:extLst>
                  <a:ext uri="{FF2B5EF4-FFF2-40B4-BE49-F238E27FC236}">
                    <a16:creationId xmlns:a16="http://schemas.microsoft.com/office/drawing/2014/main" id="{19AE5E38-6EA8-4648-A4EF-94C6C3DB2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" y="615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8E2730-6ED3-E542-B736-276E04369C7D}"/>
                </a:ext>
              </a:extLst>
            </p:cNvPr>
            <p:cNvSpPr/>
            <p:nvPr/>
          </p:nvSpPr>
          <p:spPr>
            <a:xfrm rot="2818664">
              <a:off x="3502773" y="2415334"/>
              <a:ext cx="479843" cy="1201479"/>
            </a:xfrm>
            <a:custGeom>
              <a:avLst/>
              <a:gdLst>
                <a:gd name="connsiteX0" fmla="*/ 479843 w 479843"/>
                <a:gd name="connsiteY0" fmla="*/ 1201479 h 1201479"/>
                <a:gd name="connsiteX1" fmla="*/ 1378 w 479843"/>
                <a:gd name="connsiteY1" fmla="*/ 563525 h 1201479"/>
                <a:gd name="connsiteX2" fmla="*/ 362885 w 479843"/>
                <a:gd name="connsiteY2" fmla="*/ 0 h 12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843" h="1201479">
                  <a:moveTo>
                    <a:pt x="479843" y="1201479"/>
                  </a:moveTo>
                  <a:cubicBezTo>
                    <a:pt x="250357" y="982625"/>
                    <a:pt x="20871" y="763772"/>
                    <a:pt x="1378" y="563525"/>
                  </a:cubicBezTo>
                  <a:cubicBezTo>
                    <a:pt x="-18115" y="363278"/>
                    <a:pt x="172385" y="181639"/>
                    <a:pt x="362885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44B3B7-E790-4743-BDE0-5C1AD9BB5F2D}"/>
                </a:ext>
              </a:extLst>
            </p:cNvPr>
            <p:cNvSpPr/>
            <p:nvPr/>
          </p:nvSpPr>
          <p:spPr>
            <a:xfrm>
              <a:off x="4294480" y="2582679"/>
              <a:ext cx="1520491" cy="27622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4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2490142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839221" y="3441071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F0C219-AD14-014E-9D82-CEE5962639D6}"/>
              </a:ext>
            </a:extLst>
          </p:cNvPr>
          <p:cNvSpPr/>
          <p:nvPr/>
        </p:nvSpPr>
        <p:spPr>
          <a:xfrm>
            <a:off x="3322826" y="3505522"/>
            <a:ext cx="283060" cy="2830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7B7C2A75-378A-7343-AC79-D4E9017F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0009A3C-1D4E-BA4A-A23F-C005DCD3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" name="Line 25">
            <a:extLst>
              <a:ext uri="{FF2B5EF4-FFF2-40B4-BE49-F238E27FC236}">
                <a16:creationId xmlns:a16="http://schemas.microsoft.com/office/drawing/2014/main" id="{AB63F9F4-9D01-F046-81AF-1E18BABA9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290E2A67-5CEF-D545-BAB1-18EB0CF9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57E16A47-6B5D-1844-83D1-D28154313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8">
            <a:extLst>
              <a:ext uri="{FF2B5EF4-FFF2-40B4-BE49-F238E27FC236}">
                <a16:creationId xmlns:a16="http://schemas.microsoft.com/office/drawing/2014/main" id="{9CC8D11B-87D3-FC45-AB3E-04882A1E5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9">
            <a:extLst>
              <a:ext uri="{FF2B5EF4-FFF2-40B4-BE49-F238E27FC236}">
                <a16:creationId xmlns:a16="http://schemas.microsoft.com/office/drawing/2014/main" id="{9117137F-0D32-E047-853C-4DF5179B7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10F8D4D-6CFC-344D-8B4A-16C422B61805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B43E5-84F7-474E-B418-D0E3364B6EE0}"/>
              </a:ext>
            </a:extLst>
          </p:cNvPr>
          <p:cNvSpPr/>
          <p:nvPr/>
        </p:nvSpPr>
        <p:spPr>
          <a:xfrm>
            <a:off x="122356" y="3902505"/>
            <a:ext cx="1520491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BAEF8-B6DA-1042-9438-5AF150EFC9A3}"/>
              </a:ext>
            </a:extLst>
          </p:cNvPr>
          <p:cNvGrpSpPr/>
          <p:nvPr/>
        </p:nvGrpSpPr>
        <p:grpSpPr>
          <a:xfrm>
            <a:off x="3141955" y="2190613"/>
            <a:ext cx="2673016" cy="1065382"/>
            <a:chOff x="3141955" y="2190613"/>
            <a:chExt cx="2673016" cy="1065382"/>
          </a:xfrm>
        </p:grpSpPr>
        <p:grpSp>
          <p:nvGrpSpPr>
            <p:cNvPr id="55" name="Group 88">
              <a:extLst>
                <a:ext uri="{FF2B5EF4-FFF2-40B4-BE49-F238E27FC236}">
                  <a16:creationId xmlns:a16="http://schemas.microsoft.com/office/drawing/2014/main" id="{6EBABE1E-1079-3F42-89C8-505410DB3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320" y="2190613"/>
              <a:ext cx="1387475" cy="1035050"/>
              <a:chOff x="3601" y="168"/>
              <a:chExt cx="874" cy="652"/>
            </a:xfrm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id="{7857FF08-A9A9-C94A-9311-6FFC266D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8"/>
                <a:ext cx="817" cy="59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90">
                <a:extLst>
                  <a:ext uri="{FF2B5EF4-FFF2-40B4-BE49-F238E27FC236}">
                    <a16:creationId xmlns:a16="http://schemas.microsoft.com/office/drawing/2014/main" id="{C00D8B08-5937-A047-BE66-A6AADE0E6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213"/>
                <a:ext cx="802" cy="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Line 91">
                <a:extLst>
                  <a:ext uri="{FF2B5EF4-FFF2-40B4-BE49-F238E27FC236}">
                    <a16:creationId xmlns:a16="http://schemas.microsoft.com/office/drawing/2014/main" id="{82D701C2-7911-E34F-9575-3D9C704CC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413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92">
                <a:extLst>
                  <a:ext uri="{FF2B5EF4-FFF2-40B4-BE49-F238E27FC236}">
                    <a16:creationId xmlns:a16="http://schemas.microsoft.com/office/drawing/2014/main" id="{287BC32F-E59D-2248-B00C-47786A445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1" y="192"/>
                <a:ext cx="830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network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link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altLang="en-US" sz="1800" dirty="0"/>
                  <a:t>physical</a:t>
                </a:r>
              </a:p>
            </p:txBody>
          </p:sp>
          <p:sp>
            <p:nvSpPr>
              <p:cNvPr id="60" name="Line 93">
                <a:extLst>
                  <a:ext uri="{FF2B5EF4-FFF2-40B4-BE49-F238E27FC236}">
                    <a16:creationId xmlns:a16="http://schemas.microsoft.com/office/drawing/2014/main" id="{19AE5E38-6EA8-4648-A4EF-94C6C3DB2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" y="615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8E2730-6ED3-E542-B736-276E04369C7D}"/>
                </a:ext>
              </a:extLst>
            </p:cNvPr>
            <p:cNvSpPr/>
            <p:nvPr/>
          </p:nvSpPr>
          <p:spPr>
            <a:xfrm rot="2818664">
              <a:off x="3502773" y="2415334"/>
              <a:ext cx="479843" cy="1201479"/>
            </a:xfrm>
            <a:custGeom>
              <a:avLst/>
              <a:gdLst>
                <a:gd name="connsiteX0" fmla="*/ 479843 w 479843"/>
                <a:gd name="connsiteY0" fmla="*/ 1201479 h 1201479"/>
                <a:gd name="connsiteX1" fmla="*/ 1378 w 479843"/>
                <a:gd name="connsiteY1" fmla="*/ 563525 h 1201479"/>
                <a:gd name="connsiteX2" fmla="*/ 362885 w 479843"/>
                <a:gd name="connsiteY2" fmla="*/ 0 h 12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843" h="1201479">
                  <a:moveTo>
                    <a:pt x="479843" y="1201479"/>
                  </a:moveTo>
                  <a:cubicBezTo>
                    <a:pt x="250357" y="982625"/>
                    <a:pt x="20871" y="763772"/>
                    <a:pt x="1378" y="563525"/>
                  </a:cubicBezTo>
                  <a:cubicBezTo>
                    <a:pt x="-18115" y="363278"/>
                    <a:pt x="172385" y="181639"/>
                    <a:pt x="362885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44B3B7-E790-4743-BDE0-5C1AD9BB5F2D}"/>
                </a:ext>
              </a:extLst>
            </p:cNvPr>
            <p:cNvSpPr/>
            <p:nvPr/>
          </p:nvSpPr>
          <p:spPr>
            <a:xfrm>
              <a:off x="4294480" y="2582679"/>
              <a:ext cx="1520491" cy="27622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AEC6F9C-F224-8E43-AF1A-1C766432D585}"/>
              </a:ext>
            </a:extLst>
          </p:cNvPr>
          <p:cNvSpPr txBox="1"/>
          <p:nvPr/>
        </p:nvSpPr>
        <p:spPr>
          <a:xfrm>
            <a:off x="982560" y="699209"/>
            <a:ext cx="715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Flat address for addressing machines at the link-layer</a:t>
            </a:r>
          </a:p>
          <a:p>
            <a:pPr algn="ctr"/>
            <a:r>
              <a:rPr lang="en-US" sz="2400" dirty="0"/>
              <a:t>(MAC address)</a:t>
            </a:r>
          </a:p>
        </p:txBody>
      </p:sp>
    </p:spTree>
    <p:extLst>
      <p:ext uri="{BB962C8B-B14F-4D97-AF65-F5344CB8AC3E}">
        <p14:creationId xmlns:p14="http://schemas.microsoft.com/office/powerpoint/2010/main" val="2228975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Address Resolution Protocol (ARP)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46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006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MAC</a:t>
            </a:r>
            <a:r>
              <a:rPr lang="en-US" sz="4800" dirty="0">
                <a:cs typeface="+mj-cs"/>
              </a:rPr>
              <a:t> addresses and </a:t>
            </a:r>
            <a:r>
              <a:rPr lang="en-US" dirty="0"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32-bit IP address: </a:t>
            </a:r>
          </a:p>
          <a:p>
            <a:pPr lvl="1">
              <a:defRPr/>
            </a:pPr>
            <a:r>
              <a:rPr lang="en-US" i="1" dirty="0"/>
              <a:t>network-layer</a:t>
            </a:r>
            <a:r>
              <a:rPr lang="en-US" dirty="0"/>
              <a:t> address for interface</a:t>
            </a:r>
          </a:p>
          <a:p>
            <a:pPr lvl="1">
              <a:defRPr/>
            </a:pPr>
            <a:r>
              <a:rPr lang="en-US" dirty="0"/>
              <a:t>used for layer 3 (network layer) forwarding</a:t>
            </a:r>
          </a:p>
          <a:p>
            <a:pPr>
              <a:defRPr/>
            </a:pPr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function: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used “locally”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08087"/>
            <a:ext cx="576072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hexadecimal (base 16) notation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(each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numeral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  <p:bldP spid="39943" grpId="0"/>
      <p:bldP spid="3994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MAC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74464" y="1153508"/>
            <a:ext cx="838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adapter on LAN has unique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 or MAC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(wired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503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MAC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31337"/>
            <a:ext cx="7886700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MAC address allocation administered by IEEE</a:t>
            </a:r>
          </a:p>
          <a:p>
            <a:pPr>
              <a:defRPr/>
            </a:pPr>
            <a:r>
              <a:rPr lang="en-US" dirty="0"/>
              <a:t>manufacturer buys portion of MAC address space (to assure uniqueness)</a:t>
            </a:r>
          </a:p>
          <a:p>
            <a:pPr>
              <a:defRPr/>
            </a:pPr>
            <a:r>
              <a:rPr lang="en-US" dirty="0"/>
              <a:t>analogy:</a:t>
            </a:r>
          </a:p>
          <a:p>
            <a:pPr lvl="1">
              <a:defRPr/>
            </a:pPr>
            <a:r>
              <a:rPr lang="en-US" dirty="0"/>
              <a:t>MAC address: like Social Security Number</a:t>
            </a:r>
          </a:p>
          <a:p>
            <a:pPr lvl="1">
              <a:defRPr/>
            </a:pPr>
            <a:r>
              <a:rPr lang="en-US" dirty="0"/>
              <a:t>IP address: like postal address</a:t>
            </a:r>
          </a:p>
          <a:p>
            <a:pPr>
              <a:defRPr/>
            </a:pPr>
            <a:r>
              <a:rPr lang="en-US" dirty="0"/>
              <a:t> MAC flat address  </a:t>
            </a:r>
            <a:r>
              <a:rPr lang="en-US" dirty="0">
                <a:ea typeface="MS Mincho" charset="0"/>
                <a:cs typeface="MS Mincho" charset="0"/>
              </a:rPr>
              <a:t>➜</a:t>
            </a:r>
            <a:r>
              <a:rPr lang="en-US" dirty="0"/>
              <a:t> portability </a:t>
            </a:r>
          </a:p>
          <a:p>
            <a:pPr lvl="1">
              <a:defRPr/>
            </a:pPr>
            <a:r>
              <a:rPr lang="en-US" dirty="0"/>
              <a:t>can move LAN card from one LAN to another</a:t>
            </a:r>
          </a:p>
          <a:p>
            <a:pPr>
              <a:defRPr/>
            </a:pPr>
            <a:r>
              <a:rPr lang="en-US" dirty="0"/>
              <a:t>IP hierarchical address </a:t>
            </a:r>
            <a:r>
              <a:rPr lang="en-US" i="1" dirty="0"/>
              <a:t>not</a:t>
            </a:r>
            <a:r>
              <a:rPr lang="en-US" dirty="0"/>
              <a:t> portable</a:t>
            </a:r>
          </a:p>
          <a:p>
            <a:pPr lvl="1">
              <a:defRPr/>
            </a:pPr>
            <a:r>
              <a:rPr lang="en-US" dirty="0"/>
              <a:t> address depends on IP subnet to which node is attached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4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ARP table: </a:t>
            </a:r>
            <a:r>
              <a:rPr lang="en-US" sz="2400" dirty="0"/>
              <a:t>each IP node (host, router) on LAN has table</a:t>
            </a:r>
          </a:p>
          <a:p>
            <a:pPr lvl="1">
              <a:defRPr/>
            </a:pPr>
            <a:r>
              <a:rPr lang="en-US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/>
              <a:t>          </a:t>
            </a:r>
            <a:r>
              <a:rPr lang="en-US" sz="1800" dirty="0">
                <a:solidFill>
                  <a:srgbClr val="CC0000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dirty="0"/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5415" y="1277556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Question: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how to determine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CIDR: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lassless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omain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subnet portion of address of arbitrary length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format: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a.b.c.d/x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where x is # bits in subnet portion of address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6412" y="1277938"/>
            <a:ext cx="8113606" cy="49180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wants to send datagram to B</a:t>
            </a:r>
          </a:p>
          <a:p>
            <a:pPr lvl="1">
              <a:defRPr/>
            </a:pPr>
            <a:r>
              <a:rPr lang="en-US" sz="2000" dirty="0"/>
              <a:t>B’s MAC address not in A’s ARP table.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C0000"/>
                </a:solidFill>
              </a:rPr>
              <a:t>broadcasts</a:t>
            </a:r>
            <a:r>
              <a:rPr lang="en-US" sz="2400" dirty="0"/>
              <a:t> ARP query packet, containing B's IP address </a:t>
            </a:r>
          </a:p>
          <a:p>
            <a:pPr lvl="1">
              <a:defRPr/>
            </a:pPr>
            <a:r>
              <a:rPr lang="en-US" sz="2000" dirty="0"/>
              <a:t>destination MAC address = FF-FF-FF-FF-FF-FF</a:t>
            </a:r>
          </a:p>
          <a:p>
            <a:pPr lvl="1">
              <a:defRPr/>
            </a:pPr>
            <a:r>
              <a:rPr lang="en-US" sz="2000" dirty="0"/>
              <a:t>all nodes on LAN receive ARP query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B receives ARP packet, replies to A with its (B's) MAC address</a:t>
            </a:r>
          </a:p>
          <a:p>
            <a:pPr lvl="1">
              <a:defRPr/>
            </a:pPr>
            <a:r>
              <a:rPr lang="en-US" sz="2000" dirty="0"/>
              <a:t>frame sent to A</a:t>
            </a:r>
            <a:r>
              <a:rPr lang="ja-JP" altLang="en-US" sz="2000" dirty="0"/>
              <a:t>’</a:t>
            </a:r>
            <a:r>
              <a:rPr lang="en-US" sz="2000" dirty="0"/>
              <a:t>s MAC address (unicast)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caches (saves) IP-to-MAC address pair in its ARP table until information becomes old (times out)</a:t>
            </a:r>
            <a:r>
              <a:rPr lang="en-US" sz="2000" dirty="0"/>
              <a:t> </a:t>
            </a:r>
          </a:p>
          <a:p>
            <a:pPr lvl="1">
              <a:defRPr/>
            </a:pPr>
            <a:r>
              <a:rPr lang="en-US" sz="2000" dirty="0"/>
              <a:t>soft state: information that times out (goes away) unless refreshed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ARP is </a:t>
            </a:r>
            <a:r>
              <a:rPr lang="ja-JP" altLang="en-US" sz="2400" dirty="0"/>
              <a:t>“</a:t>
            </a:r>
            <a:r>
              <a:rPr lang="en-US" sz="2400" dirty="0"/>
              <a:t>plug-and-play</a:t>
            </a:r>
            <a:r>
              <a:rPr lang="ja-JP" altLang="en-US" sz="2400" dirty="0"/>
              <a:t>”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000" dirty="0"/>
              <a:t>nodes create their ARP tables </a:t>
            </a:r>
            <a:r>
              <a:rPr lang="en-US" sz="2000" i="1" dirty="0"/>
              <a:t>without intervention from net administrator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30469F3-D360-5C46-81FC-E69D2A657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Address Translation Protocol (ARP)</a:t>
            </a:r>
            <a:endParaRPr lang="en-AU" altLang="en-US" sz="360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2D0D3EF-7BBF-7048-B790-CAE7DEBF8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Map IP addresses into physical addresses</a:t>
            </a:r>
          </a:p>
          <a:p>
            <a:pPr lvl="1"/>
            <a:r>
              <a:rPr lang="en-US" altLang="en-US" sz="2400" dirty="0"/>
              <a:t>destination host</a:t>
            </a:r>
          </a:p>
          <a:p>
            <a:pPr lvl="1"/>
            <a:r>
              <a:rPr lang="en-US" altLang="en-US" sz="2400" dirty="0"/>
              <a:t>next hop router</a:t>
            </a:r>
          </a:p>
          <a:p>
            <a:r>
              <a:rPr lang="en-US" altLang="en-US" sz="2800" dirty="0"/>
              <a:t>Techniques</a:t>
            </a:r>
          </a:p>
          <a:p>
            <a:pPr lvl="1"/>
            <a:r>
              <a:rPr lang="en-US" altLang="en-US" sz="2400" dirty="0"/>
              <a:t>encode physical address in host part of IP address</a:t>
            </a:r>
          </a:p>
          <a:p>
            <a:pPr lvl="1"/>
            <a:r>
              <a:rPr lang="en-US" altLang="en-US" sz="2400" dirty="0"/>
              <a:t>table-based</a:t>
            </a:r>
          </a:p>
          <a:p>
            <a:r>
              <a:rPr lang="en-US" altLang="en-US" sz="2800" dirty="0"/>
              <a:t>ARP (Address Resolution Protocol)</a:t>
            </a:r>
          </a:p>
          <a:p>
            <a:pPr lvl="1"/>
            <a:r>
              <a:rPr lang="en-US" altLang="en-US" sz="2400" dirty="0"/>
              <a:t>table of IP to physical address bindings</a:t>
            </a:r>
          </a:p>
          <a:p>
            <a:pPr lvl="1"/>
            <a:r>
              <a:rPr lang="en-US" altLang="en-US" sz="2400" dirty="0"/>
              <a:t>broadcast request if IP address not in table</a:t>
            </a:r>
          </a:p>
          <a:p>
            <a:pPr lvl="1"/>
            <a:r>
              <a:rPr lang="en-US" altLang="en-US" sz="2400" dirty="0"/>
              <a:t>target machine responds with its physical address</a:t>
            </a:r>
          </a:p>
          <a:p>
            <a:pPr lvl="1"/>
            <a:r>
              <a:rPr lang="en-US" altLang="en-US" sz="2400" dirty="0"/>
              <a:t>table entries are discarded if not refreshed</a:t>
            </a:r>
          </a:p>
          <a:p>
            <a:pPr lvl="1"/>
            <a:r>
              <a:rPr lang="en-US" altLang="en-US" dirty="0"/>
              <a:t>Query message include the physical address of the sending host. Why?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3528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DE5E873-B242-7B4E-9B1B-9194A635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ARP Packet Format</a:t>
            </a:r>
            <a:endParaRPr lang="en-AU" altLang="en-US" sz="36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96D0645-DD35-6C40-A93F-DE04746A9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HardwareType: type of physical network (e.g., Ethernet)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ProtocolType: type of higher layer protocol (e.g., IP)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HLEN &amp; PLEN: length of physical and protocol 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Operation: request or response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Source/Target Physical/Protocol addresses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4212" name="Picture 5" descr="f03-23-9780123850591 copy">
            <a:extLst>
              <a:ext uri="{FF2B5EF4-FFF2-40B4-BE49-F238E27FC236}">
                <a16:creationId xmlns:a16="http://schemas.microsoft.com/office/drawing/2014/main" id="{F7D849C5-9831-A445-AF1F-F5D6EA23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84053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618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Internet Control Message Protocol (ICMP)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983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54C354F-8B1B-884A-BCE3-35D13EC8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u="sng" dirty="0">
                <a:solidFill>
                  <a:srgbClr val="C00000"/>
                </a:solidFill>
              </a:rPr>
              <a:t>Internet Control Message Protocol (ICMP)</a:t>
            </a:r>
            <a:endParaRPr lang="en-AU" altLang="en-US" sz="3600" u="sng" dirty="0">
              <a:solidFill>
                <a:srgbClr val="C00000"/>
              </a:solidFill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9BEB0CA-F05C-194C-8613-CFA587E56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87744"/>
            <a:ext cx="78867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Defines a collection of error messages that are sent back to the source host whenever a router or host is unable to process an IP datagram successfully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Destination host unreachable due to link /node failure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Reassembly process failed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TTL had reached 0 (so datagrams don't cycle forever)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IP header checksum failed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ICMP-Redirect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From router to a source host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With a better route information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92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C35F8-346E-964A-A2DF-E89A76AA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993354"/>
            <a:ext cx="7753350" cy="5560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7C2C09-5A6F-DE4A-8A3F-B24666AB1600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293688"/>
            <a:ext cx="8281987" cy="523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>
                <a:solidFill>
                  <a:srgbClr val="C00000"/>
                </a:solidFill>
              </a:rPr>
              <a:t>ICMP message types</a:t>
            </a:r>
            <a:endParaRPr lang="en-AU" altLang="en-US" sz="3600" u="sng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E43F7-7D33-E34B-8384-FCF19F86D13C}"/>
              </a:ext>
            </a:extLst>
          </p:cNvPr>
          <p:cNvSpPr/>
          <p:nvPr/>
        </p:nvSpPr>
        <p:spPr>
          <a:xfrm>
            <a:off x="866899" y="4560125"/>
            <a:ext cx="7581776" cy="356259"/>
          </a:xfrm>
          <a:prstGeom prst="rect">
            <a:avLst/>
          </a:prstGeom>
          <a:noFill/>
          <a:ln w="444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D52EE-0507-5940-BF75-757DC2FA25B2}"/>
              </a:ext>
            </a:extLst>
          </p:cNvPr>
          <p:cNvSpPr/>
          <p:nvPr/>
        </p:nvSpPr>
        <p:spPr>
          <a:xfrm>
            <a:off x="866899" y="1654531"/>
            <a:ext cx="7581776" cy="356259"/>
          </a:xfrm>
          <a:prstGeom prst="rect">
            <a:avLst/>
          </a:prstGeom>
          <a:noFill/>
          <a:ln w="444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CE5E2-64E0-2C4E-AD31-D7B4F77663A2}"/>
              </a:ext>
            </a:extLst>
          </p:cNvPr>
          <p:cNvSpPr/>
          <p:nvPr/>
        </p:nvSpPr>
        <p:spPr>
          <a:xfrm>
            <a:off x="866899" y="5651315"/>
            <a:ext cx="7581776" cy="356259"/>
          </a:xfrm>
          <a:prstGeom prst="rect">
            <a:avLst/>
          </a:prstGeom>
          <a:noFill/>
          <a:ln w="444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E0693-FB7B-2A4E-B8F5-073894D6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152D18-1590-CC4D-9B2B-36F950E81EB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293688"/>
            <a:ext cx="8281987" cy="523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>
                <a:solidFill>
                  <a:srgbClr val="C00000"/>
                </a:solidFill>
              </a:rPr>
              <a:t>Ping example</a:t>
            </a:r>
            <a:endParaRPr lang="en-AU" altLang="en-US" sz="3600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How to Use the Ping Command to Test Your Network">
            <a:extLst>
              <a:ext uri="{FF2B5EF4-FFF2-40B4-BE49-F238E27FC236}">
                <a16:creationId xmlns:a16="http://schemas.microsoft.com/office/drawing/2014/main" id="{9CD5B6F4-72BA-B847-BF54-785A9C73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14500"/>
            <a:ext cx="825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5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5707</TotalTime>
  <Words>3192</Words>
  <Application>Microsoft Macintosh PowerPoint</Application>
  <PresentationFormat>On-screen Show (4:3)</PresentationFormat>
  <Paragraphs>780</Paragraphs>
  <Slides>86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MS Mincho</vt:lpstr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DHCP: more than IP addresses</vt:lpstr>
      <vt:lpstr>Dynamic Host Configuration Protocol (DHCP)</vt:lpstr>
      <vt:lpstr>DHCP relay</vt:lpstr>
      <vt:lpstr>PowerPoint Presentation</vt:lpstr>
      <vt:lpstr>PowerPoint Presentation</vt:lpstr>
      <vt:lpstr>PowerPoint Presentation</vt:lpstr>
      <vt:lpstr>Private Address Space &amp; NAT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Network-specific address (IP address) vs LAN-specific address (HW address)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 Resolution Protocol (ARP)</vt:lpstr>
      <vt:lpstr>MAC addresses and ARP</vt:lpstr>
      <vt:lpstr>MAC addresses and ARP</vt:lpstr>
      <vt:lpstr>MAC addresses (more)</vt:lpstr>
      <vt:lpstr>ARP: address resolution protocol</vt:lpstr>
      <vt:lpstr>ARP protocol: same LAN</vt:lpstr>
      <vt:lpstr>Address Translation Protocol (ARP)</vt:lpstr>
      <vt:lpstr>ARP Packet Format</vt:lpstr>
      <vt:lpstr>Internet Control Message Protocol (ICMP)</vt:lpstr>
      <vt:lpstr>Internet Control Message Protocol (ICMP)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172</cp:revision>
  <dcterms:created xsi:type="dcterms:W3CDTF">2020-02-13T13:47:54Z</dcterms:created>
  <dcterms:modified xsi:type="dcterms:W3CDTF">2024-02-29T12:55:44Z</dcterms:modified>
</cp:coreProperties>
</file>