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  <p:sldId id="265" r:id="rId10"/>
    <p:sldId id="264" r:id="rId11"/>
    <p:sldId id="266" r:id="rId1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93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72" y="9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1085428-1186-47B1-B922-EE2C762401E3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686ACD9-7488-4630-8775-286E368BA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036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8E747-D63B-3063-1F50-FF8FCF1616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207EF6-069C-FEC8-F828-23622B07D1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538F03-5FA2-C6BF-BDEB-A564C9564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6934-7B92-4BE6-B06F-A82755BE169B}" type="datetime1">
              <a:rPr lang="en-US" smtClean="0"/>
              <a:t>1/30/2024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2A906B-813D-060D-90A1-AEF810295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6435E-3134-BC7D-66C6-23B907C17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66960-835C-4C84-8403-E190DC315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794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C4E02-B816-DCF5-C533-D2ADD75F3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1045F1-BF3C-B71E-7693-504FA12249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1F4CDE-AB46-44C4-7E63-541697CFF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1153-2964-459D-9D43-71B1DE321FE9}" type="datetime1">
              <a:rPr lang="en-US" smtClean="0"/>
              <a:t>1/30/2024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3E4407-EA0D-E133-36EC-C2A90E21E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010730-5960-EE1E-6FF1-DA232BAAF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66960-835C-4C84-8403-E190DC315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960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3A789F-E1FF-55D5-D607-5A13DEB0AA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549185-F75C-E2CA-9F28-95F3774DAF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7644FF-4830-A47D-F586-0ECA3811F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3BF29-01FF-4251-922A-D7292D115453}" type="datetime1">
              <a:rPr lang="en-US" smtClean="0"/>
              <a:t>1/30/2024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1E67B1-5E62-B5A9-4E3D-401EABE0B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34567A-E066-E14D-0721-286736337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66960-835C-4C84-8403-E190DC315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160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6BE1B-065D-F4CB-47C4-4C5929129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E5561A-954E-0A24-FBC7-F013C4571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483F5D-8601-5C05-E19F-2034A18CF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62CAF-B519-4D4F-BF13-6811F8B34A62}" type="datetime1">
              <a:rPr lang="en-US" smtClean="0"/>
              <a:t>1/30/2024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05CCCB-DA8B-DF99-DD65-B92FD2E37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B31D6-E27E-B70D-C78E-827F560BA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66960-835C-4C84-8403-E190DC315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412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2CA34-998E-20F1-4012-3989B4C3C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A91B64-44A5-32C6-19ED-1FA9EF68AF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194645-9B03-D1C6-E7E1-BA6A2DD8B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80265-3EBC-4621-B1B9-10AEB8992C78}" type="datetime1">
              <a:rPr lang="en-US" smtClean="0"/>
              <a:t>1/30/2024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A4B59E-9A51-54BA-091C-26F5C6A84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17D3B-30BB-5296-18C6-940B2BD52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66960-835C-4C84-8403-E190DC315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324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67EAC-DA65-0B89-EF7C-5859B9EF15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EF36D1-D00D-455F-4A6E-BE36662AAD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33A624-2B54-AF67-F692-EFD964D7AB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E095AB-1777-FE3A-96B8-01D547724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3617A-3C89-4986-8DE3-C9FD46CBF56D}" type="datetime1">
              <a:rPr lang="en-US" smtClean="0"/>
              <a:t>1/30/2024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63399F-7493-A9B9-7AAC-3416563DD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636E8D-17D4-D5FF-9E4C-1EA41BF7D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66960-835C-4C84-8403-E190DC315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264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2C3DD-242F-73F2-6424-32B682E0D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B1444F-CE8D-2971-8A47-D05DCF2958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BD4912-09E3-C365-7835-D0CEA3E968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7A615A-B847-C2F3-3F34-C12B623471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DBFD8-6FF9-0158-A2FB-A6FAA22CAB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544772-8BD4-CA94-F1DC-1DAC872B9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7E566-4A65-4BB7-831A-7DAC72AED021}" type="datetime1">
              <a:rPr lang="en-US" smtClean="0"/>
              <a:t>1/30/2024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BC4745-E742-3AB0-B266-BE64ADF72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A2DF94-6F75-FF0B-2B22-03DE0F35E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66960-835C-4C84-8403-E190DC315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800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25219-6901-D119-9BCA-24A88975B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2E44F3-9CFA-3F35-A71C-23C93A7D7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37B2B-AC01-4B6E-B39F-AD821E2CD7D7}" type="datetime1">
              <a:rPr lang="en-US" smtClean="0"/>
              <a:t>1/30/2024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7BFADF-50EA-E708-610D-EC74A7F94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96D609-75F6-8FFF-D5ED-F639F2287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66960-835C-4C84-8403-E190DC315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562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130ED1-00BC-8B47-7C56-302B204E8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561DA-A093-415B-BFF0-92D3BB9E259D}" type="datetime1">
              <a:rPr lang="en-US" smtClean="0"/>
              <a:t>1/30/2024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F2115C-FF69-F3D0-C3D1-8754946F6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49C7B4-4C6F-7DFF-5DA9-FFD6291FF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66960-835C-4C84-8403-E190DC315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153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D20D7-4BDE-7A54-E583-75D1B38F8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00F4FA-4024-7DBB-A1A9-8E03245271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D9537B-886F-FC58-C9E7-0510212F37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54780B-FC91-F6B0-549E-FDF856378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D6007-68D2-4E5E-96D2-FE804BADD0AF}" type="datetime1">
              <a:rPr lang="en-US" smtClean="0"/>
              <a:t>1/30/2024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B76B69-B230-571C-D32E-52F6E6BF4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86C46A-6744-1DE1-0B0C-809CEE2D6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66960-835C-4C84-8403-E190DC315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984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6B8DD-C805-F1E6-09F2-4AF200D61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66D7D2-1F6E-7C25-369B-5DFCAFA137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A25E1A-352D-2BF4-CABB-28EFFA8A94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CEDDD2-615D-C221-DDD7-C99D9F6F6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EBE0E-841E-40D9-844F-5D2AD2DE33F8}" type="datetime1">
              <a:rPr lang="en-US" smtClean="0"/>
              <a:t>1/30/2024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C2A6DD-0044-21EB-015C-8BD694304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08C90C-4455-06F3-96C1-395CF6AB8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66960-835C-4C84-8403-E190DC315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85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82CEDA-E23D-F3AB-89F6-ABAF178ADF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B536C0-FE20-2D52-C106-CAE5C416A5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A9E0A4-D0BF-6AF3-F3B2-1BE17AF1B0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179DD9-BBCD-41EC-B778-03B23E83027D}" type="datetime1">
              <a:rPr lang="en-US" smtClean="0"/>
              <a:t>1/30/2024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13BB5F-D96A-5F82-55F2-FF68900666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119E2E-4613-0036-7403-F90465DB0A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B66960-835C-4C84-8403-E190DC315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55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25472-2F79-BB5D-ABDD-628EC3431D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05121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Information,</a:t>
            </a:r>
            <a:br>
              <a:rPr lang="en-US" dirty="0"/>
            </a:br>
            <a:r>
              <a:rPr lang="en-US" dirty="0"/>
              <a:t>Representation,</a:t>
            </a:r>
            <a:br>
              <a:rPr lang="en-US" dirty="0"/>
            </a:br>
            <a:r>
              <a:rPr lang="en-US" dirty="0"/>
              <a:t>and</a:t>
            </a:r>
            <a:br>
              <a:rPr lang="en-US" dirty="0"/>
            </a:br>
            <a:r>
              <a:rPr lang="en-US" dirty="0"/>
              <a:t>Concepts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42F1DD-9246-4320-50AE-223D9898C3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2154" y="4567554"/>
            <a:ext cx="9144000" cy="1655762"/>
          </a:xfrm>
        </p:spPr>
        <p:txBody>
          <a:bodyPr/>
          <a:lstStyle/>
          <a:p>
            <a:r>
              <a:rPr lang="en-US" dirty="0"/>
              <a:t>Ashok Agrawala</a:t>
            </a:r>
          </a:p>
          <a:p>
            <a:r>
              <a:rPr lang="en-US" dirty="0"/>
              <a:t>January 2024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FC8FC4-036C-E3B1-2E45-54EBD79AA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66960-835C-4C84-8403-E190DC31562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9186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603F8-EAA5-09B1-A628-AE0C4AB2B5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Off Loading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B72D17-DCC0-657C-D5BB-F93C50C83F6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Storage</a:t>
            </a:r>
          </a:p>
          <a:p>
            <a:pPr lvl="1"/>
            <a:r>
              <a:rPr lang="en-US" dirty="0"/>
              <a:t>Books</a:t>
            </a:r>
          </a:p>
          <a:p>
            <a:pPr lvl="1"/>
            <a:r>
              <a:rPr lang="en-US" dirty="0"/>
              <a:t>Databases</a:t>
            </a:r>
          </a:p>
          <a:p>
            <a:pPr lvl="1"/>
            <a:r>
              <a:rPr lang="en-US" dirty="0"/>
              <a:t>….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4EBDA0-D39B-69E2-4BDC-6AF47CBB260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Processing</a:t>
            </a:r>
          </a:p>
          <a:p>
            <a:pPr lvl="1"/>
            <a:r>
              <a:rPr lang="en-US" dirty="0"/>
              <a:t>To support some conceptual action</a:t>
            </a:r>
          </a:p>
          <a:p>
            <a:pPr lvl="1"/>
            <a:r>
              <a:rPr lang="en-US" dirty="0"/>
              <a:t>Manipulating representations to Carry it out</a:t>
            </a:r>
          </a:p>
          <a:p>
            <a:pPr lvl="1"/>
            <a:r>
              <a:rPr lang="en-US" dirty="0"/>
              <a:t>Approximations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9E74A8-F405-E1E6-1F50-51692A8D4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66960-835C-4C84-8403-E190DC31562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5683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5EA3F4-8027-7241-95A0-082BE0EF2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Mental Context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C9CC1-69C2-1CC7-E59E-0534268E6D4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At all times, the mind has a context reflecting</a:t>
            </a:r>
          </a:p>
          <a:p>
            <a:pPr lvl="1"/>
            <a:r>
              <a:rPr lang="en-US" dirty="0"/>
              <a:t>Physical State</a:t>
            </a:r>
          </a:p>
          <a:p>
            <a:pPr lvl="1"/>
            <a:r>
              <a:rPr lang="en-US" dirty="0"/>
              <a:t>Emotional State</a:t>
            </a:r>
          </a:p>
          <a:p>
            <a:pPr lvl="1"/>
            <a:r>
              <a:rPr lang="en-US" dirty="0"/>
              <a:t>...</a:t>
            </a:r>
          </a:p>
          <a:p>
            <a:pPr marL="457200" lvl="1" indent="0">
              <a:buNone/>
            </a:pPr>
            <a:r>
              <a:rPr lang="en-US" dirty="0"/>
              <a:t>Physical State             Mental State</a:t>
            </a:r>
          </a:p>
          <a:p>
            <a:pPr lvl="1"/>
            <a:endParaRPr lang="en-US" dirty="0"/>
          </a:p>
          <a:p>
            <a:r>
              <a:rPr lang="en-US" dirty="0"/>
              <a:t>Representation to information</a:t>
            </a:r>
          </a:p>
          <a:p>
            <a:pPr lvl="1"/>
            <a:r>
              <a:rPr lang="en-US" dirty="0"/>
              <a:t>Conceptual  (left brain)</a:t>
            </a:r>
          </a:p>
          <a:p>
            <a:pPr lvl="1"/>
            <a:r>
              <a:rPr lang="en-US" dirty="0"/>
              <a:t>Emotional (right brain)</a:t>
            </a:r>
          </a:p>
          <a:p>
            <a:pPr lvl="1"/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CF0CF1-A535-525D-D2DF-D306476AAB9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All operations are carried out in context</a:t>
            </a:r>
          </a:p>
          <a:p>
            <a:r>
              <a:rPr lang="en-US" dirty="0"/>
              <a:t>An operation may change the mental context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B1D668-033F-650D-3F5D-AA4B06F7E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66960-835C-4C84-8403-E190DC31562D}" type="slidenum">
              <a:rPr lang="en-US" smtClean="0"/>
              <a:t>11</a:t>
            </a:fld>
            <a:endParaRPr lang="en-US"/>
          </a:p>
        </p:txBody>
      </p:sp>
      <p:sp>
        <p:nvSpPr>
          <p:cNvPr id="6" name="Arrow: Left-Right 5">
            <a:extLst>
              <a:ext uri="{FF2B5EF4-FFF2-40B4-BE49-F238E27FC236}">
                <a16:creationId xmlns:a16="http://schemas.microsoft.com/office/drawing/2014/main" id="{E0EF0098-1E5B-7D37-8373-B73FC9B056B7}"/>
              </a:ext>
            </a:extLst>
          </p:cNvPr>
          <p:cNvSpPr/>
          <p:nvPr/>
        </p:nvSpPr>
        <p:spPr>
          <a:xfrm>
            <a:off x="3328186" y="3916101"/>
            <a:ext cx="636105" cy="170385"/>
          </a:xfrm>
          <a:prstGeom prst="left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38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42B1B-5335-3E7B-123B-C5934D48B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Reality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A6A547-98F8-F933-F537-9FC9BEB3DF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Physical World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1F9FC0-C712-5107-505A-7F9A190E853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Elementary particles</a:t>
            </a:r>
          </a:p>
          <a:p>
            <a:pPr lvl="1"/>
            <a:r>
              <a:rPr lang="en-US" dirty="0"/>
              <a:t>Atoms</a:t>
            </a:r>
          </a:p>
          <a:p>
            <a:pPr lvl="1"/>
            <a:r>
              <a:rPr lang="en-US" dirty="0"/>
              <a:t>Molecules</a:t>
            </a:r>
          </a:p>
          <a:p>
            <a:pPr lvl="1"/>
            <a:r>
              <a:rPr lang="en-US" dirty="0"/>
              <a:t>….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A6D59B2-AC6E-3D7B-56C7-BB08A96EC3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Sentient Entities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A695273-9B4E-90B6-1F9F-AF8C6AA9178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dirty="0"/>
              <a:t>Exist in the physical world – environment</a:t>
            </a:r>
          </a:p>
          <a:p>
            <a:r>
              <a:rPr lang="en-US" dirty="0"/>
              <a:t>Sense the physical world</a:t>
            </a:r>
          </a:p>
          <a:p>
            <a:r>
              <a:rPr lang="en-US" dirty="0"/>
              <a:t>Carry out actions  </a:t>
            </a:r>
          </a:p>
          <a:p>
            <a:endParaRPr lang="en-US" dirty="0"/>
          </a:p>
          <a:p>
            <a:r>
              <a:rPr lang="en-US" dirty="0"/>
              <a:t>HOW?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2DFA28-0D94-B62F-9B50-A5AA6F285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66960-835C-4C84-8403-E190DC31562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690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CE375-F771-00AA-EDBE-B9AAE54BC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in Physical World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C19F656-7A03-9BCC-95D8-62AF67322F1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Representations</a:t>
            </a:r>
          </a:p>
          <a:p>
            <a:pPr lvl="1"/>
            <a:r>
              <a:rPr lang="en-US" dirty="0"/>
              <a:t>Arrangement of energy or matter</a:t>
            </a:r>
          </a:p>
          <a:p>
            <a:r>
              <a:rPr lang="en-US" dirty="0"/>
              <a:t>Multiple Representations of same information</a:t>
            </a:r>
          </a:p>
          <a:p>
            <a:r>
              <a:rPr lang="en-US" dirty="0"/>
              <a:t>One representation may correspond to different information</a:t>
            </a:r>
          </a:p>
          <a:p>
            <a:r>
              <a:rPr lang="en-US" dirty="0"/>
              <a:t>In Physical world we can only create, store, manipulate representations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0A8EA1EF-E9CA-7D9E-D4B1-BD719FABACC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Information is derived from the representation in Context – available to the translator</a:t>
            </a:r>
          </a:p>
          <a:p>
            <a:r>
              <a:rPr lang="en-US" dirty="0"/>
              <a:t>If context is to be captured – It must be in the form of representation also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3A55ED-70A3-5AA7-57D4-54610EBFB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66960-835C-4C84-8403-E190DC31562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677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5F4F6663-1184-A898-E79A-FA7B3B941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Sentient Entities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DC84FD7-A46C-485D-C0C2-7EDC8B6F7D7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Have a body </a:t>
            </a:r>
          </a:p>
          <a:p>
            <a:pPr lvl="1"/>
            <a:r>
              <a:rPr lang="en-US" dirty="0"/>
              <a:t>Made of Physical Elements</a:t>
            </a:r>
          </a:p>
          <a:p>
            <a:pPr lvl="1"/>
            <a:r>
              <a:rPr lang="en-US" dirty="0"/>
              <a:t>Elaborate structure</a:t>
            </a:r>
          </a:p>
          <a:p>
            <a:pPr lvl="1"/>
            <a:endParaRPr lang="en-US" dirty="0"/>
          </a:p>
          <a:p>
            <a:r>
              <a:rPr lang="en-US" dirty="0"/>
              <a:t>Have a Mind</a:t>
            </a:r>
          </a:p>
          <a:p>
            <a:pPr lvl="1"/>
            <a:r>
              <a:rPr lang="en-US" dirty="0"/>
              <a:t>Non-physical</a:t>
            </a:r>
          </a:p>
          <a:p>
            <a:pPr lvl="1"/>
            <a:r>
              <a:rPr lang="en-US" dirty="0"/>
              <a:t>Interacts with the body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Only works with Concepts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FDA6287-A8E7-D2BE-C1F0-ECB6ABC61A5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MIND</a:t>
            </a:r>
          </a:p>
          <a:p>
            <a:pPr lvl="1"/>
            <a:r>
              <a:rPr lang="en-US" dirty="0"/>
              <a:t>Concepts</a:t>
            </a:r>
          </a:p>
          <a:p>
            <a:pPr lvl="1"/>
            <a:r>
              <a:rPr lang="en-US" dirty="0"/>
              <a:t>Conceptual Frameworks</a:t>
            </a:r>
          </a:p>
          <a:p>
            <a:pPr lvl="1"/>
            <a:r>
              <a:rPr lang="en-US" dirty="0"/>
              <a:t>Manipulate concepts</a:t>
            </a:r>
          </a:p>
          <a:p>
            <a:pPr lvl="1"/>
            <a:r>
              <a:rPr lang="en-US" dirty="0"/>
              <a:t>Accept sensory inputs</a:t>
            </a:r>
          </a:p>
          <a:p>
            <a:pPr lvl="1"/>
            <a:r>
              <a:rPr lang="en-US" dirty="0"/>
              <a:t>Issue action commands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5EA83F-689C-F06F-758D-359E4BE24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66960-835C-4C84-8403-E190DC31562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186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1438A-B875-3F9E-1C1D-5C0BA3D70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0BA1F1-C738-1C76-0B2C-B365B1C0001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Sensory Inputs</a:t>
            </a:r>
          </a:p>
          <a:p>
            <a:pPr lvl="1"/>
            <a:r>
              <a:rPr lang="en-US" dirty="0"/>
              <a:t>Sense organs</a:t>
            </a:r>
          </a:p>
          <a:p>
            <a:pPr lvl="2"/>
            <a:r>
              <a:rPr lang="en-US" dirty="0"/>
              <a:t>Eyes, Ears</a:t>
            </a:r>
          </a:p>
          <a:p>
            <a:pPr lvl="2"/>
            <a:r>
              <a:rPr lang="en-US" dirty="0"/>
              <a:t>Touch, Taste, and Smell</a:t>
            </a:r>
          </a:p>
          <a:p>
            <a:r>
              <a:rPr lang="en-US" dirty="0"/>
              <a:t>Information received from the physical world in physical form</a:t>
            </a:r>
          </a:p>
          <a:p>
            <a:r>
              <a:rPr lang="en-US" dirty="0"/>
              <a:t>Preprocessing to derive information to be presented to the Mind</a:t>
            </a:r>
          </a:p>
          <a:p>
            <a:r>
              <a:rPr lang="en-US" dirty="0"/>
              <a:t>Mind Assimilates -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60D0F6-997B-EA77-E43F-B27E74FB0BE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Action</a:t>
            </a:r>
          </a:p>
          <a:p>
            <a:r>
              <a:rPr lang="en-US" dirty="0"/>
              <a:t>Commands issued by the Mind to the body</a:t>
            </a:r>
          </a:p>
          <a:p>
            <a:r>
              <a:rPr lang="en-US" dirty="0"/>
              <a:t>Carried out by the parts of the body.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FA27B5-2CC9-E9D4-6119-A0887E853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66960-835C-4C84-8403-E190DC31562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281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DBB6F-21C0-9C26-A682-2465467F3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D233A1-FA2D-CF07-C912-4716538204D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A very complex arrangement of the building blocks – cells</a:t>
            </a:r>
          </a:p>
          <a:p>
            <a:r>
              <a:rPr lang="en-US" dirty="0"/>
              <a:t>Autonomous to a substantial degree</a:t>
            </a:r>
          </a:p>
          <a:p>
            <a:r>
              <a:rPr lang="en-US" dirty="0"/>
              <a:t>Mind provides support and control structures in the background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206BB6-30EC-1AF2-495C-EF1633FEE9B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Brain</a:t>
            </a:r>
          </a:p>
          <a:p>
            <a:pPr lvl="1"/>
            <a:r>
              <a:rPr lang="en-US" dirty="0"/>
              <a:t>Physical entity</a:t>
            </a:r>
          </a:p>
          <a:p>
            <a:pPr lvl="1"/>
            <a:r>
              <a:rPr lang="en-US" dirty="0"/>
              <a:t>Carries out a variety of preprocessing </a:t>
            </a:r>
          </a:p>
          <a:p>
            <a:pPr lvl="1"/>
            <a:r>
              <a:rPr lang="en-US" dirty="0"/>
              <a:t>Other functions in support of mental processing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00FFD7-3C5E-DB2F-0532-78581148D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66960-835C-4C84-8403-E190DC31562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598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80999-5191-18C1-27E2-A5E415580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2C120D-DC8A-C946-4C5C-FC1A58E2C51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Mind only handles concepts</a:t>
            </a:r>
          </a:p>
          <a:p>
            <a:pPr lvl="1"/>
            <a:r>
              <a:rPr lang="en-US" dirty="0"/>
              <a:t>A virtual entity – no natural physical representation</a:t>
            </a:r>
          </a:p>
          <a:p>
            <a:pPr lvl="1"/>
            <a:r>
              <a:rPr lang="en-US" dirty="0"/>
              <a:t>Many levels of abstraction</a:t>
            </a:r>
          </a:p>
          <a:p>
            <a:r>
              <a:rPr lang="en-US" dirty="0"/>
              <a:t>Organized in Frameworks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Mathematics – a framework with defined set of rules for manipulation of concepts within it.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B038BE-9CFC-433F-DA83-57EBCC54FB3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Mind stores all information as concepts – virtual entities</a:t>
            </a:r>
          </a:p>
          <a:p>
            <a:r>
              <a:rPr lang="en-US" dirty="0"/>
              <a:t>Access mechanisms</a:t>
            </a:r>
          </a:p>
          <a:p>
            <a:r>
              <a:rPr lang="en-US" dirty="0"/>
              <a:t>Processing mechanisms</a:t>
            </a:r>
          </a:p>
          <a:p>
            <a:r>
              <a:rPr lang="en-US" dirty="0"/>
              <a:t>Actuation mechanisms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B90CF9-81A5-EB09-9E9E-77E01E537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66960-835C-4C84-8403-E190DC31562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8611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4E164248-2771-A200-0FDA-722948456351}"/>
              </a:ext>
            </a:extLst>
          </p:cNvPr>
          <p:cNvSpPr/>
          <p:nvPr/>
        </p:nvSpPr>
        <p:spPr>
          <a:xfrm>
            <a:off x="3833668" y="2300199"/>
            <a:ext cx="2976588" cy="39415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2904E44-A4D2-56CC-7489-FCF65020D032}"/>
              </a:ext>
            </a:extLst>
          </p:cNvPr>
          <p:cNvSpPr/>
          <p:nvPr/>
        </p:nvSpPr>
        <p:spPr>
          <a:xfrm>
            <a:off x="6803100" y="2300199"/>
            <a:ext cx="4457881" cy="39415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7058D3-816E-D2D8-69C7-4E45B3909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Sensing to action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49B73C-CEDF-5B33-9B1B-7AB4BF985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66960-835C-4C84-8403-E190DC31562D}" type="slidenum">
              <a:rPr lang="en-US" smtClean="0"/>
              <a:t>8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2A64CC1-A299-0E81-6904-8664B6A8EF0E}"/>
              </a:ext>
            </a:extLst>
          </p:cNvPr>
          <p:cNvSpPr/>
          <p:nvPr/>
        </p:nvSpPr>
        <p:spPr>
          <a:xfrm>
            <a:off x="4072204" y="2731841"/>
            <a:ext cx="1249490" cy="115861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Extraction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154E21-2002-DDD5-1A00-2B05D2C8F9AC}"/>
              </a:ext>
            </a:extLst>
          </p:cNvPr>
          <p:cNvSpPr/>
          <p:nvPr/>
        </p:nvSpPr>
        <p:spPr>
          <a:xfrm>
            <a:off x="4139412" y="4544095"/>
            <a:ext cx="1249490" cy="115861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Action </a:t>
            </a:r>
          </a:p>
          <a:p>
            <a:pPr algn="ctr"/>
            <a:r>
              <a:rPr lang="en-US" dirty="0"/>
              <a:t>Directives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21BF3F8-965F-B0F3-F082-01D16581FBDD}"/>
              </a:ext>
            </a:extLst>
          </p:cNvPr>
          <p:cNvSpPr/>
          <p:nvPr/>
        </p:nvSpPr>
        <p:spPr>
          <a:xfrm>
            <a:off x="7361110" y="4544095"/>
            <a:ext cx="1249490" cy="115861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Actuation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103F245-D518-016F-7B25-D93704DAA887}"/>
              </a:ext>
            </a:extLst>
          </p:cNvPr>
          <p:cNvSpPr/>
          <p:nvPr/>
        </p:nvSpPr>
        <p:spPr>
          <a:xfrm>
            <a:off x="7361110" y="2731840"/>
            <a:ext cx="1249490" cy="115861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Assimilation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50866F1-B9AD-51E8-56E2-718BB355FFE4}"/>
              </a:ext>
            </a:extLst>
          </p:cNvPr>
          <p:cNvCxnSpPr>
            <a:cxnSpLocks/>
          </p:cNvCxnSpPr>
          <p:nvPr/>
        </p:nvCxnSpPr>
        <p:spPr>
          <a:xfrm flipV="1">
            <a:off x="2811354" y="3311149"/>
            <a:ext cx="1260850" cy="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59EF138B-0654-F01B-EB09-756E623E8EC3}"/>
              </a:ext>
            </a:extLst>
          </p:cNvPr>
          <p:cNvSpPr txBox="1"/>
          <p:nvPr/>
        </p:nvSpPr>
        <p:spPr>
          <a:xfrm>
            <a:off x="1993506" y="3118047"/>
            <a:ext cx="1711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Representation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EB4A6415-F9D6-7BB6-A8A3-1A3EF5A784FD}"/>
              </a:ext>
            </a:extLst>
          </p:cNvPr>
          <p:cNvCxnSpPr>
            <a:cxnSpLocks/>
            <a:endCxn id="9" idx="1"/>
          </p:cNvCxnSpPr>
          <p:nvPr/>
        </p:nvCxnSpPr>
        <p:spPr>
          <a:xfrm>
            <a:off x="5321694" y="3302713"/>
            <a:ext cx="2039416" cy="843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6429FB91-2E8A-DDA0-08CB-4B85BB0D038F}"/>
              </a:ext>
            </a:extLst>
          </p:cNvPr>
          <p:cNvSpPr txBox="1"/>
          <p:nvPr/>
        </p:nvSpPr>
        <p:spPr>
          <a:xfrm>
            <a:off x="5434334" y="3110780"/>
            <a:ext cx="13418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Information</a:t>
            </a:r>
          </a:p>
        </p:txBody>
      </p:sp>
      <p:sp>
        <p:nvSpPr>
          <p:cNvPr id="18" name="Star: 12 Points 17">
            <a:extLst>
              <a:ext uri="{FF2B5EF4-FFF2-40B4-BE49-F238E27FC236}">
                <a16:creationId xmlns:a16="http://schemas.microsoft.com/office/drawing/2014/main" id="{A3C44787-C430-18FE-A717-8602F362A709}"/>
              </a:ext>
            </a:extLst>
          </p:cNvPr>
          <p:cNvSpPr/>
          <p:nvPr/>
        </p:nvSpPr>
        <p:spPr>
          <a:xfrm>
            <a:off x="9138321" y="3411347"/>
            <a:ext cx="1817441" cy="1490463"/>
          </a:xfrm>
          <a:prstGeom prst="star12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Concepts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B655DF48-FE31-8E2C-DE73-E82E921F3840}"/>
              </a:ext>
            </a:extLst>
          </p:cNvPr>
          <p:cNvCxnSpPr>
            <a:endCxn id="7" idx="3"/>
          </p:cNvCxnSpPr>
          <p:nvPr/>
        </p:nvCxnSpPr>
        <p:spPr>
          <a:xfrm flipH="1">
            <a:off x="5388902" y="5123404"/>
            <a:ext cx="1957064" cy="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B02C5CE-B22F-1F35-6297-7CEA1B36C766}"/>
              </a:ext>
            </a:extLst>
          </p:cNvPr>
          <p:cNvCxnSpPr/>
          <p:nvPr/>
        </p:nvCxnSpPr>
        <p:spPr>
          <a:xfrm flipH="1">
            <a:off x="2254769" y="5123404"/>
            <a:ext cx="188559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96C6B44E-127D-F105-2AF4-461A1EF719B5}"/>
              </a:ext>
            </a:extLst>
          </p:cNvPr>
          <p:cNvSpPr txBox="1"/>
          <p:nvPr/>
        </p:nvSpPr>
        <p:spPr>
          <a:xfrm>
            <a:off x="1730733" y="4914738"/>
            <a:ext cx="1310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To the body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8939962-DBCC-A630-B1C0-E7EBC126CA50}"/>
              </a:ext>
            </a:extLst>
          </p:cNvPr>
          <p:cNvSpPr txBox="1"/>
          <p:nvPr/>
        </p:nvSpPr>
        <p:spPr>
          <a:xfrm>
            <a:off x="5528466" y="4914738"/>
            <a:ext cx="13418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Information</a:t>
            </a:r>
          </a:p>
        </p:txBody>
      </p:sp>
    </p:spTree>
    <p:extLst>
      <p:ext uri="{BB962C8B-B14F-4D97-AF65-F5344CB8AC3E}">
        <p14:creationId xmlns:p14="http://schemas.microsoft.com/office/powerpoint/2010/main" val="6644380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E72EB5-0B4E-1952-1429-BDA70FF34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Mental Manipulations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BBD7FB-A50D-D4CC-6AB7-18D51CA850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Concepts and Conceptual Frameworks</a:t>
            </a:r>
          </a:p>
          <a:p>
            <a:r>
              <a:rPr lang="en-US" dirty="0"/>
              <a:t>Levels of abstractions</a:t>
            </a:r>
          </a:p>
          <a:p>
            <a:r>
              <a:rPr lang="en-US" dirty="0"/>
              <a:t>Manipulate within a framework</a:t>
            </a:r>
          </a:p>
          <a:p>
            <a:pPr lvl="1"/>
            <a:r>
              <a:rPr lang="en-US" dirty="0"/>
              <a:t>Mathematics  - operations such as addition</a:t>
            </a:r>
          </a:p>
          <a:p>
            <a:r>
              <a:rPr lang="en-US" dirty="0"/>
              <a:t>Some manipulations can be off-loaded</a:t>
            </a:r>
          </a:p>
          <a:p>
            <a:pPr lvl="1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C9ED3D-DE3B-E1C8-E889-A2A7F1BED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66960-835C-4C84-8403-E190DC31562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11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7415</TotalTime>
  <Words>400</Words>
  <Application>Microsoft Office PowerPoint</Application>
  <PresentationFormat>Widescreen</PresentationFormat>
  <Paragraphs>118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Office Theme</vt:lpstr>
      <vt:lpstr>Information, Representation, and Concepts</vt:lpstr>
      <vt:lpstr>Reality</vt:lpstr>
      <vt:lpstr>Information in Physical World</vt:lpstr>
      <vt:lpstr>Sentient Entities</vt:lpstr>
      <vt:lpstr>MIND</vt:lpstr>
      <vt:lpstr>Body</vt:lpstr>
      <vt:lpstr>Concept</vt:lpstr>
      <vt:lpstr>Sensing to action</vt:lpstr>
      <vt:lpstr>Mental Manipulations</vt:lpstr>
      <vt:lpstr>Off Loading</vt:lpstr>
      <vt:lpstr>Mental Context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Information, Representation, and Concepts</dc:title>
  <dc:creator>Ashok Agrawala</dc:creator>
  <cp:lastModifiedBy>Ashok Agrawala</cp:lastModifiedBy>
  <cp:revision>5</cp:revision>
  <cp:lastPrinted>2024-01-29T20:17:09Z</cp:lastPrinted>
  <dcterms:created xsi:type="dcterms:W3CDTF">2024-01-24T17:50:11Z</dcterms:created>
  <dcterms:modified xsi:type="dcterms:W3CDTF">2024-01-30T17:31:36Z</dcterms:modified>
</cp:coreProperties>
</file>