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712" r:id="rId3"/>
  </p:sldMasterIdLst>
  <p:notesMasterIdLst>
    <p:notesMasterId r:id="rId84"/>
  </p:notesMasterIdLst>
  <p:sldIdLst>
    <p:sldId id="1680" r:id="rId4"/>
    <p:sldId id="1650" r:id="rId5"/>
    <p:sldId id="1651" r:id="rId6"/>
    <p:sldId id="1653" r:id="rId7"/>
    <p:sldId id="1654" r:id="rId8"/>
    <p:sldId id="1655" r:id="rId9"/>
    <p:sldId id="678" r:id="rId10"/>
    <p:sldId id="1629" r:id="rId11"/>
    <p:sldId id="1656" r:id="rId12"/>
    <p:sldId id="1662" r:id="rId13"/>
    <p:sldId id="1664" r:id="rId14"/>
    <p:sldId id="1626" r:id="rId15"/>
    <p:sldId id="1665" r:id="rId16"/>
    <p:sldId id="1666" r:id="rId17"/>
    <p:sldId id="1569" r:id="rId18"/>
    <p:sldId id="304" r:id="rId19"/>
    <p:sldId id="319" r:id="rId20"/>
    <p:sldId id="323" r:id="rId21"/>
    <p:sldId id="1657" r:id="rId22"/>
    <p:sldId id="1660" r:id="rId23"/>
    <p:sldId id="1658" r:id="rId24"/>
    <p:sldId id="1659" r:id="rId25"/>
    <p:sldId id="1661" r:id="rId26"/>
    <p:sldId id="325" r:id="rId27"/>
    <p:sldId id="326" r:id="rId28"/>
    <p:sldId id="1630" r:id="rId29"/>
    <p:sldId id="1667" r:id="rId30"/>
    <p:sldId id="1632" r:id="rId31"/>
    <p:sldId id="1633" r:id="rId32"/>
    <p:sldId id="1634" r:id="rId33"/>
    <p:sldId id="1668" r:id="rId34"/>
    <p:sldId id="1669" r:id="rId35"/>
    <p:sldId id="1670" r:id="rId36"/>
    <p:sldId id="1675" r:id="rId37"/>
    <p:sldId id="1635" r:id="rId38"/>
    <p:sldId id="1719" r:id="rId39"/>
    <p:sldId id="1720" r:id="rId40"/>
    <p:sldId id="1721" r:id="rId41"/>
    <p:sldId id="1722" r:id="rId42"/>
    <p:sldId id="1723" r:id="rId43"/>
    <p:sldId id="1724" r:id="rId44"/>
    <p:sldId id="1725" r:id="rId45"/>
    <p:sldId id="1726" r:id="rId46"/>
    <p:sldId id="1727" r:id="rId47"/>
    <p:sldId id="1728" r:id="rId48"/>
    <p:sldId id="1729" r:id="rId49"/>
    <p:sldId id="1730" r:id="rId50"/>
    <p:sldId id="1731" r:id="rId51"/>
    <p:sldId id="1732" r:id="rId52"/>
    <p:sldId id="1733" r:id="rId53"/>
    <p:sldId id="1677" r:id="rId54"/>
    <p:sldId id="1678" r:id="rId55"/>
    <p:sldId id="1679" r:id="rId56"/>
    <p:sldId id="1641" r:id="rId57"/>
    <p:sldId id="1682" r:id="rId58"/>
    <p:sldId id="1674" r:id="rId59"/>
    <p:sldId id="1584" r:id="rId60"/>
    <p:sldId id="1579" r:id="rId61"/>
    <p:sldId id="1577" r:id="rId62"/>
    <p:sldId id="698" r:id="rId63"/>
    <p:sldId id="701" r:id="rId64"/>
    <p:sldId id="699" r:id="rId65"/>
    <p:sldId id="700" r:id="rId66"/>
    <p:sldId id="1631" r:id="rId67"/>
    <p:sldId id="702" r:id="rId68"/>
    <p:sldId id="1627" r:id="rId69"/>
    <p:sldId id="1608" r:id="rId70"/>
    <p:sldId id="1611" r:id="rId71"/>
    <p:sldId id="1612" r:id="rId72"/>
    <p:sldId id="1609" r:id="rId73"/>
    <p:sldId id="1610" r:id="rId74"/>
    <p:sldId id="1614" r:id="rId75"/>
    <p:sldId id="1557" r:id="rId76"/>
    <p:sldId id="740" r:id="rId77"/>
    <p:sldId id="741" r:id="rId78"/>
    <p:sldId id="742" r:id="rId79"/>
    <p:sldId id="743" r:id="rId80"/>
    <p:sldId id="744" r:id="rId81"/>
    <p:sldId id="1558" r:id="rId82"/>
    <p:sldId id="1559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9388"/>
  </p:normalViewPr>
  <p:slideViewPr>
    <p:cSldViewPr snapToGrid="0" snapToObjects="1">
      <p:cViewPr varScale="1">
        <p:scale>
          <a:sx n="96" d="100"/>
          <a:sy n="96" d="100"/>
        </p:scale>
        <p:origin x="3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broadcast so that other DHCP servers can get a notification. The behavior is different for first time </a:t>
            </a:r>
            <a:r>
              <a:rPr lang="en-US" dirty="0" err="1"/>
              <a:t>aquiring</a:t>
            </a:r>
            <a:r>
              <a:rPr lang="en-US" dirty="0"/>
              <a:t> address vs renewing the lease of the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5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FB21-887A-AA84-6BA2-A787B1DC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7F1C5-91A1-F828-6A73-A6DCBF574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770EC0-6398-97FA-C336-1BB4FB639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979A-7F3F-1C8A-CE52-D9C63A600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5938-D56C-EF62-A324-82F22326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ACB90-3213-4587-86D4-93C5375E7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D57DEF-815F-5310-326F-05F382ED6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07C77-21B1-59B9-4FC7-9BB0D59B4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B7DC-1249-B933-8AB0-2776F445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517AC-2916-D5AA-2088-44AE28475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47667-D7F1-71B3-E1C9-A0F781A61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RFC 2131, Page [39]: The DHCP client broadcasts DHCPDISCOVER, DHCPREQUEST and DHCPINFORM messages, unless the client knows the address of a DHCP server. The client unicasts DHCPRELEASE messages to the server.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DHCP is not intended for use in configuring routers.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7B737-8A74-B032-D4ED-AADFF2222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A71EF0A-46FB-7D4E-9E77-9773BC6C9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9FE336-A5D4-4242-83F3-2461EA56EB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4268-7406-FE4D-B758-94F373887227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9BB2BF1F-55B2-DD4D-AF5D-8B742AD6AC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9AC7DD57-672B-6242-B0CF-8F7B6E7E8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F8CC2-C7EE-9E44-B5E8-944BBC49106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8118" name="Rectangle 2">
            <a:extLst>
              <a:ext uri="{FF2B5EF4-FFF2-40B4-BE49-F238E27FC236}">
                <a16:creationId xmlns:a16="http://schemas.microsoft.com/office/drawing/2014/main" id="{6F422C3B-C3CB-634F-AF45-22EA73BE5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9" name="Rectangle 3">
            <a:extLst>
              <a:ext uri="{FF2B5EF4-FFF2-40B4-BE49-F238E27FC236}">
                <a16:creationId xmlns:a16="http://schemas.microsoft.com/office/drawing/2014/main" id="{0220F1A6-41DD-5C45-8045-60DAC4CB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2728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6BB1C4-799D-0145-A2DE-7ABDEE9D6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6F465E87-9616-2648-A093-D7BD1514CD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EDC8E-E3A9-D746-9EBE-EABFF339495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0" name="Rectangle 6">
            <a:extLst>
              <a:ext uri="{FF2B5EF4-FFF2-40B4-BE49-F238E27FC236}">
                <a16:creationId xmlns:a16="http://schemas.microsoft.com/office/drawing/2014/main" id="{7ABA8166-7181-1F45-A4FF-683A7A18C0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9141" name="Rectangle 7">
            <a:extLst>
              <a:ext uri="{FF2B5EF4-FFF2-40B4-BE49-F238E27FC236}">
                <a16:creationId xmlns:a16="http://schemas.microsoft.com/office/drawing/2014/main" id="{D3B0A32E-39E4-B145-9B0D-F2E43D00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6BA39-F6DA-C14C-95FE-B5AA7FB5F5B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9142" name="Rectangle 2">
            <a:extLst>
              <a:ext uri="{FF2B5EF4-FFF2-40B4-BE49-F238E27FC236}">
                <a16:creationId xmlns:a16="http://schemas.microsoft.com/office/drawing/2014/main" id="{AC8D1C14-7F18-5341-BE86-6EFC3040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3" name="Rectangle 3">
            <a:extLst>
              <a:ext uri="{FF2B5EF4-FFF2-40B4-BE49-F238E27FC236}">
                <a16:creationId xmlns:a16="http://schemas.microsoft.com/office/drawing/2014/main" id="{CF7FF5F9-3239-5043-B0DC-4518F37A9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156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36F2B-1838-7D43-A1F0-2700684F56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5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F18A6-DDE2-554F-A5B0-9BC3DAAE2C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75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934A6-469E-5846-AA37-F91A0F6B1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67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CE89-56C3-414D-BFB3-B0D9ACE8F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06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DDC76-7329-B84A-8E56-FF1317E0AB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018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883949AE-77FD-DF42-9D11-A436A60119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5D3775B6-DDA8-0B41-8867-607E9C3F11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30A1E-0F6F-4944-B408-07CF5B049605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44" name="Rectangle 6">
            <a:extLst>
              <a:ext uri="{FF2B5EF4-FFF2-40B4-BE49-F238E27FC236}">
                <a16:creationId xmlns:a16="http://schemas.microsoft.com/office/drawing/2014/main" id="{C4083C78-D5AE-C344-9362-1AAA13C879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5045" name="Rectangle 7">
            <a:extLst>
              <a:ext uri="{FF2B5EF4-FFF2-40B4-BE49-F238E27FC236}">
                <a16:creationId xmlns:a16="http://schemas.microsoft.com/office/drawing/2014/main" id="{389DD4FF-3BC7-4543-B5F7-F9DC74476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F81E6-7DBF-7C4A-8B86-75663BF702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46" name="Rectangle 2">
            <a:extLst>
              <a:ext uri="{FF2B5EF4-FFF2-40B4-BE49-F238E27FC236}">
                <a16:creationId xmlns:a16="http://schemas.microsoft.com/office/drawing/2014/main" id="{0D041AA2-006A-4C4C-AFBC-806A7714D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7" name="Rectangle 3">
            <a:extLst>
              <a:ext uri="{FF2B5EF4-FFF2-40B4-BE49-F238E27FC236}">
                <a16:creationId xmlns:a16="http://schemas.microsoft.com/office/drawing/2014/main" id="{5929E358-183D-A94C-8ACF-0E0FF3A0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846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6ADD5A5-8046-3B4A-A63B-B7B787A619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FFA0A89F-8C90-4C42-9A2D-6BC4424A7E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74BC3-B32A-5C41-A322-EF116FE1D3A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6068" name="Rectangle 6">
            <a:extLst>
              <a:ext uri="{FF2B5EF4-FFF2-40B4-BE49-F238E27FC236}">
                <a16:creationId xmlns:a16="http://schemas.microsoft.com/office/drawing/2014/main" id="{40A12912-A854-AD42-8065-B53EB7C86B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6069" name="Rectangle 7">
            <a:extLst>
              <a:ext uri="{FF2B5EF4-FFF2-40B4-BE49-F238E27FC236}">
                <a16:creationId xmlns:a16="http://schemas.microsoft.com/office/drawing/2014/main" id="{476CD652-40F7-C049-932F-67D3934B8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92914-E576-844E-85F2-FA4C3FC9DC2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6070" name="Rectangle 2">
            <a:extLst>
              <a:ext uri="{FF2B5EF4-FFF2-40B4-BE49-F238E27FC236}">
                <a16:creationId xmlns:a16="http://schemas.microsoft.com/office/drawing/2014/main" id="{F7E5D6C9-C507-3545-A63B-E18B6ED9A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1" name="Rectangle 3">
            <a:extLst>
              <a:ext uri="{FF2B5EF4-FFF2-40B4-BE49-F238E27FC236}">
                <a16:creationId xmlns:a16="http://schemas.microsoft.com/office/drawing/2014/main" id="{0373D3EC-C1A2-E54E-B87B-7BDEC0B3A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00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It operates on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UDP (User Datagram Protocol)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 and typically uses port 67 for DHCP servers and port 68 for DHCP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402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41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47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22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12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6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6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31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54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501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46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4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6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CIDR, DHCP, NAT, ARP, ICMP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EEE2-506E-6B01-79FA-A0ABA6B5EDB2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March 5</a:t>
            </a:r>
            <a:r>
              <a:rPr lang="en-US" sz="2000" b="1" baseline="30000" dirty="0">
                <a:latin typeface="Lucida Bright" panose="02040602050505020304" pitchFamily="18" charset="77"/>
              </a:rPr>
              <a:t>th</a:t>
            </a:r>
            <a:r>
              <a:rPr lang="en-US" sz="2000" b="1" dirty="0">
                <a:latin typeface="Lucida Bright" panose="02040602050505020304" pitchFamily="18" charset="77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933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Today, the Internet has about 1,132,452 prefixes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534951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410332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9826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987513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411001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723738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034888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911857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322226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692238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472913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723738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934876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596863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096926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346163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408201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375283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310988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096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1E0B8-B7DE-D9F5-D7A2-413B86E9328F}"/>
              </a:ext>
            </a:extLst>
          </p:cNvPr>
          <p:cNvSpPr txBox="1"/>
          <p:nvPr/>
        </p:nvSpPr>
        <p:spPr>
          <a:xfrm>
            <a:off x="261019" y="2692687"/>
            <a:ext cx="9447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(March 4, 2025. Source: https://ipv4.bgp.he.net/report/netstats)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packet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201.10.6.17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its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1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4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378BACEE-0E2E-063B-1D71-946444E9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D807142-41D1-87EC-2331-AA7831C6D45F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1822449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076968" y="2483730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1DB037-E660-9540-B53A-72DEBC5AFF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A note on the “broadcast address”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62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AD75D7-EA19-B04A-B6B9-254DEDBED85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4" y="2404355"/>
            <a:ext cx="8077200" cy="14766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 10.104.216.101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00001010.01101000.11011000.01100101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netmask ff:ff:f0:00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11111111.11111111.11110000.00000000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broadcast 10.104.223.255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00001010.01101000.11011111.11111111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36523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185612" y="797804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D195-B389-7842-81D0-C71C2ADFF196}"/>
              </a:ext>
            </a:extLst>
          </p:cNvPr>
          <p:cNvSpPr/>
          <p:nvPr/>
        </p:nvSpPr>
        <p:spPr>
          <a:xfrm>
            <a:off x="314324" y="4161264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2EBE8-23FC-7947-8C6B-4BDBB7BC34C6}"/>
              </a:ext>
            </a:extLst>
          </p:cNvPr>
          <p:cNvSpPr/>
          <p:nvPr/>
        </p:nvSpPr>
        <p:spPr>
          <a:xfrm>
            <a:off x="314324" y="2901596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FA38-7656-6B4D-A9F2-FDCBA81C9B18}"/>
              </a:ext>
            </a:extLst>
          </p:cNvPr>
          <p:cNvSpPr/>
          <p:nvPr/>
        </p:nvSpPr>
        <p:spPr>
          <a:xfrm>
            <a:off x="314323" y="5399541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9A6A3-1879-D74A-9E5B-58AD152CC83C}"/>
              </a:ext>
            </a:extLst>
          </p:cNvPr>
          <p:cNvSpPr/>
          <p:nvPr/>
        </p:nvSpPr>
        <p:spPr>
          <a:xfrm>
            <a:off x="4214813" y="5399541"/>
            <a:ext cx="2371726" cy="48217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E1EF7-389C-0B33-15DF-EBD44683BDEA}"/>
              </a:ext>
            </a:extLst>
          </p:cNvPr>
          <p:cNvSpPr txBox="1"/>
          <p:nvPr/>
        </p:nvSpPr>
        <p:spPr>
          <a:xfrm>
            <a:off x="0" y="5876818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protocol would you use to exchange these DHCP protocol messages?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135B176-D16A-1103-23DF-4D51E0E7F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8F3728-80EF-61DB-6A63-A8D0D22339F8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6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D2C2913-F02D-B81A-0FA0-B1C7D6C00E3F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4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54E4F-F321-4002-28EB-77AAF2124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4B49E-8461-2F44-D698-8D2C5047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F78E8-3D78-CDAA-C5FD-F19B91FF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109C7E6-CA29-5D1F-BAA2-F1EE5713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E775C1E-09F8-8D6E-542E-0E7401A442D8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1046-0D9F-7DB6-F52E-690999C0896B}"/>
              </a:ext>
            </a:extLst>
          </p:cNvPr>
          <p:cNvSpPr/>
          <p:nvPr/>
        </p:nvSpPr>
        <p:spPr>
          <a:xfrm>
            <a:off x="2888514" y="1411100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8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03410-43B1-C3FF-8C55-C960F151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AE173-D77B-D5DD-1F2E-F54F7347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07503-3CC9-9615-92E4-AB13CBF8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579E023-E94B-019B-307A-0AD6E783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F2E1B9-2FE8-D6B0-EBBB-46FB4E2E57E4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BCCB6-6697-3978-A686-3A57C6792010}"/>
              </a:ext>
            </a:extLst>
          </p:cNvPr>
          <p:cNvSpPr/>
          <p:nvPr/>
        </p:nvSpPr>
        <p:spPr>
          <a:xfrm>
            <a:off x="2862010" y="1583376"/>
            <a:ext cx="1656982" cy="2851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968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1F54-DA0C-94DF-61CC-8EA2ABDC1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368AD-109A-C35C-A323-48E36218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3E7D5-6184-30E8-C3D5-3D69D38B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DDE2B9D-E8E6-ED2C-642B-4F93B28CF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FCD67BB-29AB-2BEC-4738-7833C37BF404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A9E29-7CBA-A673-8D0B-77AEA649268A}"/>
              </a:ext>
            </a:extLst>
          </p:cNvPr>
          <p:cNvSpPr/>
          <p:nvPr/>
        </p:nvSpPr>
        <p:spPr>
          <a:xfrm>
            <a:off x="2862010" y="1742400"/>
            <a:ext cx="1656982" cy="2851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264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B634-21C9-F15D-C2DA-6D7E606E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78896-4DAF-4E71-B0CB-F41F9239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5FD24-4DA1-80F5-FB41-0840D612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9BB4A15-AA18-2B06-440F-B976B1A0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FB2B181-1E7B-8537-790B-C63C3A83E62C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93723-1DC5-2F4F-607D-1C48CC2A6018}"/>
              </a:ext>
            </a:extLst>
          </p:cNvPr>
          <p:cNvSpPr/>
          <p:nvPr/>
        </p:nvSpPr>
        <p:spPr>
          <a:xfrm>
            <a:off x="2862010" y="1901424"/>
            <a:ext cx="1656982" cy="2851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818FD-46AD-0845-C177-096D8C8A500D}"/>
              </a:ext>
            </a:extLst>
          </p:cNvPr>
          <p:cNvSpPr txBox="1"/>
          <p:nvPr/>
        </p:nvSpPr>
        <p:spPr>
          <a:xfrm>
            <a:off x="0" y="1799270"/>
            <a:ext cx="275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effectLst/>
              </a:rPr>
              <a:t>yiaddr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Lato" panose="020F0502020204030204" pitchFamily="34" charset="0"/>
              </a:rPr>
              <a:t> (“your” IP address)</a:t>
            </a:r>
          </a:p>
          <a:p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Used by the server.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5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E18F-B7CB-02D5-246C-932794F0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68E59-91B5-C272-0B73-3386AF62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1FA7E-D396-2F79-2652-3A82F55E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FACD6FC-CD90-5844-855C-88438205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A26F6A4-F2B6-EB6A-2620-2AF05F64DED0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33680B-3447-EEB6-FD3C-302ACB9580E8}"/>
              </a:ext>
            </a:extLst>
          </p:cNvPr>
          <p:cNvSpPr/>
          <p:nvPr/>
        </p:nvSpPr>
        <p:spPr>
          <a:xfrm>
            <a:off x="2862010" y="2073700"/>
            <a:ext cx="1656982" cy="28518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8507D-C3EC-5C84-79BB-95678498BB0E}"/>
              </a:ext>
            </a:extLst>
          </p:cNvPr>
          <p:cNvSpPr txBox="1"/>
          <p:nvPr/>
        </p:nvSpPr>
        <p:spPr>
          <a:xfrm>
            <a:off x="0" y="1799270"/>
            <a:ext cx="2756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effectLst/>
              </a:rPr>
              <a:t>XId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Lato" panose="020F0502020204030204" pitchFamily="34" charset="0"/>
              </a:rPr>
              <a:t> (transaction ID)</a:t>
            </a:r>
          </a:p>
          <a:p>
            <a:r>
              <a:rPr lang="en-US" dirty="0">
                <a:solidFill>
                  <a:srgbClr val="FF0000"/>
                </a:solidFill>
                <a:latin typeface="Lato" panose="020F0502020204030204" pitchFamily="34" charset="0"/>
              </a:rPr>
              <a:t>A random ID set by the client to keep track of the “question-answer” pair.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4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C2090-2D4F-D5C0-1676-96CAE1D1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8F6C4-BAB7-7F8B-E093-031414CC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980D9-0498-22A1-E4BE-25A1414D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F8A8C4F-D951-EE28-7C02-96EC8592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CDF77C4-F91C-E48B-59D9-1B09ADE8369F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B0680494-004D-CDC7-86D5-E4A63E715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71A8635-C565-EC40-3474-9306B8DD0CB7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1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AD3D-5FDE-6B32-24F0-673CC1AA5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05FEF-0A3C-CBEC-2EC0-292945D7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1ABF5-2CC8-3607-8161-ABE1D14A9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D917BA1-8227-9925-49E6-19A188A5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22B7726-D5B7-D01D-FA82-B80459080D29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AD21F1DA-4C47-5EDE-EA62-54E014A2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5994D7-4D61-B199-75C9-8914ECA2CFC4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9CA54-F348-0770-C499-F5947FE815D1}"/>
              </a:ext>
            </a:extLst>
          </p:cNvPr>
          <p:cNvSpPr/>
          <p:nvPr/>
        </p:nvSpPr>
        <p:spPr>
          <a:xfrm>
            <a:off x="4737212" y="2283541"/>
            <a:ext cx="1656982" cy="3437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65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39E31-D405-3F81-4F0D-47EDDDCB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BB770-60E3-598F-5F21-68A22EB3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EE38B-4269-F22D-A6D6-D79DA685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BF47255-36DB-98A6-EF11-5777FB41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465E460-374E-8932-264F-66DE15BA4858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3BE2399C-4065-0C21-30B4-9E5F3364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16A64BC-84CB-2580-15D9-65C63266CB93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C9CF1-C4CF-7381-64F4-E59D3EEBA29C}"/>
              </a:ext>
            </a:extLst>
          </p:cNvPr>
          <p:cNvSpPr/>
          <p:nvPr/>
        </p:nvSpPr>
        <p:spPr>
          <a:xfrm>
            <a:off x="4737212" y="2641349"/>
            <a:ext cx="1656982" cy="3437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65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82A1-4179-5E7E-AF33-D3FC9FCA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B087B-B3E8-5C0F-9C0C-A3B825BF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C22CB-C47D-4EF6-4A44-056D5F6E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2861001-5B17-717C-DFB3-F77D3CC2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0903909-B460-DA4F-DA8D-7598F7E4C9AA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D0AE24C1-71EE-5108-4C9E-E3B9E107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AA26EB-C102-510E-ACDD-1070E4165B4C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14288-45CA-24B6-8C1D-1C10902D0325}"/>
              </a:ext>
            </a:extLst>
          </p:cNvPr>
          <p:cNvSpPr/>
          <p:nvPr/>
        </p:nvSpPr>
        <p:spPr>
          <a:xfrm>
            <a:off x="4737212" y="2941982"/>
            <a:ext cx="1656982" cy="215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7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5F57-AAF6-AD66-58F6-785215B71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EB2BF-7A6A-EFEA-596B-E84519C8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241B9-CEF2-F6EA-CD35-C27AE28E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3C8C91D-89F7-D5F3-88B9-250544AC7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31C8FE6-266F-3FB1-5D62-A7C1F422498A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475E331B-7E1F-B8E6-86DA-4AEBA127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680EACB-70D3-C9DF-4478-F21F4E7FC949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2F607-5C2E-88B3-A141-4EFF666AEC71}"/>
              </a:ext>
            </a:extLst>
          </p:cNvPr>
          <p:cNvSpPr/>
          <p:nvPr/>
        </p:nvSpPr>
        <p:spPr>
          <a:xfrm>
            <a:off x="4750464" y="3273284"/>
            <a:ext cx="1656982" cy="215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619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FF0CE-D414-7C84-2843-12A5B2C8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BCA74-9051-A0FA-70AC-C62DC376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F4BD-B2D0-E00E-851A-D033877EC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DF44C1A-4296-11CD-4FF9-3C55ACA2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506D64-FD66-F923-0E6E-AB23FC91D223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DD8F9C35-3A13-0E7A-1311-633CF9E25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D70579-ED53-E276-038E-EB0ABD2BEDA0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6A19DF42-F2CE-819D-AB6A-66AC28DEB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02390"/>
            <a:ext cx="252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&lt;Request&gt;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 Can I 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0107739-1870-B602-6492-1F3A963ABEA8}"/>
              </a:ext>
            </a:extLst>
          </p:cNvPr>
          <p:cNvSpPr/>
          <p:nvPr/>
        </p:nvSpPr>
        <p:spPr>
          <a:xfrm rot="9745737" flipH="1">
            <a:off x="4549756" y="3916692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8F4F8-DA6A-7CC1-0FD6-27CF7707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5FCDB-062B-AC4F-6FD2-A063A0E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9275B-8EE9-9F68-FB66-3F35B773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F5ABD69-E6ED-9C65-3964-4A4FA3AB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9AF48C6-EEA5-A3D3-60C5-1B2CC0C0FA71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A8E82204-014E-C99D-578A-F0A4283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C128C92-AD4C-1EE4-E5CC-EE2F9FF41F2B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C3E373CD-A097-0862-AB65-CB332272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02390"/>
            <a:ext cx="252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&lt;Request&gt;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 Can I 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88D9D6A-54B1-81AB-B019-159ABC6DEB5F}"/>
              </a:ext>
            </a:extLst>
          </p:cNvPr>
          <p:cNvSpPr/>
          <p:nvPr/>
        </p:nvSpPr>
        <p:spPr>
          <a:xfrm rot="9745737" flipH="1">
            <a:off x="4549756" y="3916692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1CC18-7412-6171-2190-530FEDB0875B}"/>
              </a:ext>
            </a:extLst>
          </p:cNvPr>
          <p:cNvSpPr/>
          <p:nvPr/>
        </p:nvSpPr>
        <p:spPr>
          <a:xfrm>
            <a:off x="2910465" y="3591286"/>
            <a:ext cx="1656982" cy="215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15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7E76-9FDB-20BD-B783-DB27DA24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466A8-B5B9-5F08-75C2-AFFC55C9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CA7C8-EE33-8692-25F7-08DCA005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D5A2890-CB34-4839-E458-4970F9F3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377763A-8422-F552-6CAD-6BF63EFF12A2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3B97A3E0-99BA-2735-BFBD-48F7E294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C6E70E4-2CB0-F1E2-0B0E-0EEDF4995689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F973E8A7-D031-2675-8BB8-3EAF827B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02390"/>
            <a:ext cx="252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&lt;Request&gt;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 Can I 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C101DD4-FCA8-6EE1-B583-935D688E43A5}"/>
              </a:ext>
            </a:extLst>
          </p:cNvPr>
          <p:cNvSpPr/>
          <p:nvPr/>
        </p:nvSpPr>
        <p:spPr>
          <a:xfrm rot="9745737" flipH="1">
            <a:off x="4549756" y="3916692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73300-CB2F-A5B1-8FDD-8F36B0DBE94C}"/>
              </a:ext>
            </a:extLst>
          </p:cNvPr>
          <p:cNvSpPr/>
          <p:nvPr/>
        </p:nvSpPr>
        <p:spPr>
          <a:xfrm>
            <a:off x="2910465" y="4081615"/>
            <a:ext cx="1656982" cy="21540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27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B753-CADC-3908-5784-28091035C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7A39F-E1E6-1DDB-5E87-07D65596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47A02-C353-D365-A8B5-5DF11732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13578D87-DF9B-49BC-4627-71D899E7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5C181F2-4C51-D952-0B7B-A8A90ACB1B91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FD62D775-C129-FB99-6684-19FED1F6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137469A-3BCC-C25C-1F04-DDC705D5AB99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2EFD03D5-AE06-08A7-B117-4EDEC387E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02390"/>
            <a:ext cx="252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&lt;Request&gt;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 Can I 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0F61D58-AEB5-351C-4DE2-B79124503948}"/>
              </a:ext>
            </a:extLst>
          </p:cNvPr>
          <p:cNvSpPr/>
          <p:nvPr/>
        </p:nvSpPr>
        <p:spPr>
          <a:xfrm rot="9745737" flipH="1">
            <a:off x="4549756" y="3916692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2">
            <a:extLst>
              <a:ext uri="{FF2B5EF4-FFF2-40B4-BE49-F238E27FC236}">
                <a16:creationId xmlns:a16="http://schemas.microsoft.com/office/drawing/2014/main" id="{7146B050-D1EC-5E82-B0AB-67A67812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0" y="5038358"/>
            <a:ext cx="252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&lt;Ack&gt;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109D1A0-E48D-1503-E2E9-2DDC4AEC55D1}"/>
              </a:ext>
            </a:extLst>
          </p:cNvPr>
          <p:cNvSpPr/>
          <p:nvPr/>
        </p:nvSpPr>
        <p:spPr>
          <a:xfrm flipH="1">
            <a:off x="2574903" y="5428896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classes are not needed. Mask can define the number of bits for the network part.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hierarchies can be hidden from the outside world.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B96FC-C4D4-C996-02C6-A90E2E32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20CFA-6F7D-4F71-4283-546F6978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3A9A4-12D8-C099-85E7-DCB531C3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1DE0525-3297-1E1F-1EAC-54C660A3D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956" y="389044"/>
            <a:ext cx="2528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&lt;Discover&gt;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00CFCE-1B9D-3FA6-1663-B47A30CFB8B4}"/>
              </a:ext>
            </a:extLst>
          </p:cNvPr>
          <p:cNvSpPr/>
          <p:nvPr/>
        </p:nvSpPr>
        <p:spPr>
          <a:xfrm>
            <a:off x="4545496" y="1152939"/>
            <a:ext cx="689113" cy="509298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8">
            <a:extLst>
              <a:ext uri="{FF2B5EF4-FFF2-40B4-BE49-F238E27FC236}">
                <a16:creationId xmlns:a16="http://schemas.microsoft.com/office/drawing/2014/main" id="{8ECA5870-5B80-E289-233D-A03709F7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0" y="2104102"/>
            <a:ext cx="2528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&lt;Offer&gt;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7E2FCA8-1057-2B15-EEAA-08981BD1EC45}"/>
              </a:ext>
            </a:extLst>
          </p:cNvPr>
          <p:cNvSpPr/>
          <p:nvPr/>
        </p:nvSpPr>
        <p:spPr>
          <a:xfrm flipH="1">
            <a:off x="2542900" y="2677737"/>
            <a:ext cx="2188126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0">
            <a:extLst>
              <a:ext uri="{FF2B5EF4-FFF2-40B4-BE49-F238E27FC236}">
                <a16:creationId xmlns:a16="http://schemas.microsoft.com/office/drawing/2014/main" id="{FCD7360F-6A43-6D33-4663-0798057CE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602390"/>
            <a:ext cx="252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&lt;Request&gt;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 Can I 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9EDA59-275F-EBCD-C21C-43B40C8B4AA5}"/>
              </a:ext>
            </a:extLst>
          </p:cNvPr>
          <p:cNvSpPr/>
          <p:nvPr/>
        </p:nvSpPr>
        <p:spPr>
          <a:xfrm rot="9745737" flipH="1">
            <a:off x="4549756" y="3916692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2">
            <a:extLst>
              <a:ext uri="{FF2B5EF4-FFF2-40B4-BE49-F238E27FC236}">
                <a16:creationId xmlns:a16="http://schemas.microsoft.com/office/drawing/2014/main" id="{0AAA9785-2AB5-92E9-E2E7-B1EBACF2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0" y="5038358"/>
            <a:ext cx="252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&lt;Ack&gt;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72B9E82-6EB2-4FDF-9F0E-EFE098C96718}"/>
              </a:ext>
            </a:extLst>
          </p:cNvPr>
          <p:cNvSpPr/>
          <p:nvPr/>
        </p:nvSpPr>
        <p:spPr>
          <a:xfrm flipH="1">
            <a:off x="2574903" y="5428896"/>
            <a:ext cx="2124119" cy="343759"/>
          </a:xfrm>
          <a:custGeom>
            <a:avLst/>
            <a:gdLst>
              <a:gd name="connsiteX0" fmla="*/ 689113 w 689113"/>
              <a:gd name="connsiteY0" fmla="*/ 0 h 509298"/>
              <a:gd name="connsiteX1" fmla="*/ 278295 w 689113"/>
              <a:gd name="connsiteY1" fmla="*/ 450574 h 509298"/>
              <a:gd name="connsiteX2" fmla="*/ 0 w 689113"/>
              <a:gd name="connsiteY2" fmla="*/ 490331 h 5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113" h="509298">
                <a:moveTo>
                  <a:pt x="689113" y="0"/>
                </a:moveTo>
                <a:cubicBezTo>
                  <a:pt x="541130" y="184426"/>
                  <a:pt x="393147" y="368852"/>
                  <a:pt x="278295" y="450574"/>
                </a:cubicBezTo>
                <a:cubicBezTo>
                  <a:pt x="163443" y="532296"/>
                  <a:pt x="81721" y="511313"/>
                  <a:pt x="0" y="49033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DE9CA-23CF-D6D0-D692-21EA0D98D550}"/>
              </a:ext>
            </a:extLst>
          </p:cNvPr>
          <p:cNvSpPr/>
          <p:nvPr/>
        </p:nvSpPr>
        <p:spPr>
          <a:xfrm>
            <a:off x="0" y="5656429"/>
            <a:ext cx="9144000" cy="328773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Discussion Point 1: The transaction ID (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xid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RFC 2131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430B83-5BDB-A7D8-1A39-50D110D15CA3}"/>
              </a:ext>
            </a:extLst>
          </p:cNvPr>
          <p:cNvSpPr/>
          <p:nvPr/>
        </p:nvSpPr>
        <p:spPr>
          <a:xfrm>
            <a:off x="12700" y="6101856"/>
            <a:ext cx="9144000" cy="328773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Discussion Point 2: Broadcast address. (Limited/Directed broadcast)</a:t>
            </a:r>
          </a:p>
        </p:txBody>
      </p:sp>
    </p:spTree>
    <p:extLst>
      <p:ext uri="{BB962C8B-B14F-4D97-AF65-F5344CB8AC3E}">
        <p14:creationId xmlns:p14="http://schemas.microsoft.com/office/powerpoint/2010/main" val="363153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name and IP address of DNS sever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9421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06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6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A9447E6B-7F50-5D4E-904E-AF92A7B2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93688"/>
            <a:ext cx="8281987" cy="523875"/>
          </a:xfrm>
        </p:spPr>
        <p:txBody>
          <a:bodyPr/>
          <a:lstStyle/>
          <a:p>
            <a:pPr eaLnBrk="1" hangingPunct="1"/>
            <a:r>
              <a:rPr lang="en-US" altLang="en-US" sz="2800"/>
              <a:t>Dynamic Host Configuration Protocol (DHCP)</a:t>
            </a:r>
            <a:endParaRPr lang="en-AU" altLang="en-US" sz="28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7F26A4C-45A2-2948-ADDE-8C0DBD663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DHCP server is responsible for providing configuration information to hosts</a:t>
            </a:r>
          </a:p>
          <a:p>
            <a:r>
              <a:rPr lang="en-US" altLang="en-US" dirty="0"/>
              <a:t>DHCP server maintains a pool of available addresses</a:t>
            </a:r>
            <a:endParaRPr lang="en-US" altLang="en-US" sz="2800" dirty="0"/>
          </a:p>
          <a:p>
            <a:r>
              <a:rPr lang="en-US" altLang="en-US" sz="2800" dirty="0">
                <a:solidFill>
                  <a:srgbClr val="FF0000"/>
                </a:solidFill>
              </a:rPr>
              <a:t>There is at least one DHCP server for an administrative domain (a server or a relay agent per subnet)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337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84D7746E-05B2-604D-A834-B0303A9E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DHCP relay</a:t>
            </a:r>
            <a:endParaRPr lang="en-AU" altLang="en-US" sz="3600" dirty="0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94298AB-FE25-6845-B3CE-540EF1897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4043363" cy="5111750"/>
          </a:xfrm>
        </p:spPr>
        <p:txBody>
          <a:bodyPr/>
          <a:lstStyle/>
          <a:p>
            <a:r>
              <a:rPr lang="en-US" altLang="en-US" sz="2400" dirty="0"/>
              <a:t>Newly booted or attached host sends DHCPDISCOVER message to a special IP address (255.255.255.255)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DHCP relay agent </a:t>
            </a:r>
            <a:r>
              <a:rPr lang="en-US" altLang="en-US" sz="2400" dirty="0"/>
              <a:t>unicasts the message to DHCP server and waits for the response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97284" name="Picture 5" descr="f03-24-9780123850591 copy">
            <a:extLst>
              <a:ext uri="{FF2B5EF4-FFF2-40B4-BE49-F238E27FC236}">
                <a16:creationId xmlns:a16="http://schemas.microsoft.com/office/drawing/2014/main" id="{C635F432-2E46-8343-AF09-7FE0449F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101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2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EFD3C-4AAC-1447-9D82-92548699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P Addressing: DHCP Configuration Guide, Cisco IOS Release 15SY -  Configuring the Cisco IOS DHCP Relay Agent [Support] - Cisco">
            <a:extLst>
              <a:ext uri="{FF2B5EF4-FFF2-40B4-BE49-F238E27FC236}">
                <a16:creationId xmlns:a16="http://schemas.microsoft.com/office/drawing/2014/main" id="{467BF15E-996C-9D4A-A945-5C333169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6" y="1037127"/>
            <a:ext cx="8536369" cy="4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3A8DD4-FA98-AE4C-A8F7-03DC4FD7081D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DHCP relay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827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544A3-68CA-F488-2173-35180556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55</a:t>
            </a:fld>
            <a:endParaRPr lang="en-US" altLang="en-US"/>
          </a:p>
        </p:txBody>
      </p:sp>
      <p:pic>
        <p:nvPicPr>
          <p:cNvPr id="1026" name="Picture 2" descr="The TCP/IP Guide - BOOTP Relay Agents (Forwarding Agents)">
            <a:extLst>
              <a:ext uri="{FF2B5EF4-FFF2-40B4-BE49-F238E27FC236}">
                <a16:creationId xmlns:a16="http://schemas.microsoft.com/office/drawing/2014/main" id="{0D68B426-94D8-08ED-5B18-C0B4A8A7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8100"/>
            <a:ext cx="59309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7E3E2-E0B2-760B-0A46-7049D0956393}"/>
              </a:ext>
            </a:extLst>
          </p:cNvPr>
          <p:cNvSpPr txBox="1"/>
          <p:nvPr/>
        </p:nvSpPr>
        <p:spPr>
          <a:xfrm>
            <a:off x="0" y="6516172"/>
            <a:ext cx="803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PC: http://</a:t>
            </a:r>
            <a:r>
              <a:rPr lang="en-US" dirty="0" err="1"/>
              <a:t>www.tcpipguide.com</a:t>
            </a:r>
            <a:r>
              <a:rPr lang="en-US" dirty="0"/>
              <a:t>/free/t_BOOTPRelayAgentsForwardingAgents-3.htm</a:t>
            </a:r>
          </a:p>
        </p:txBody>
      </p:sp>
    </p:spTree>
    <p:extLst>
      <p:ext uri="{BB962C8B-B14F-4D97-AF65-F5344CB8AC3E}">
        <p14:creationId xmlns:p14="http://schemas.microsoft.com/office/powerpoint/2010/main" val="4239437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899B7-D626-2BB6-D40B-A710240DE0D7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your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</p:spTree>
    <p:extLst>
      <p:ext uri="{BB962C8B-B14F-4D97-AF65-F5344CB8AC3E}">
        <p14:creationId xmlns:p14="http://schemas.microsoft.com/office/powerpoint/2010/main" val="584827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2EBA-742C-D544-B7EF-C305A1D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6A8C9-D540-514B-8617-0F9676AFB8C3}"/>
              </a:ext>
            </a:extLst>
          </p:cNvPr>
          <p:cNvSpPr txBox="1"/>
          <p:nvPr/>
        </p:nvSpPr>
        <p:spPr>
          <a:xfrm>
            <a:off x="0" y="226818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your IP addresses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(ifconfig/ipconfig)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13FD-0BD0-0C4A-B547-0D7DB748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" y="4002662"/>
            <a:ext cx="9127998" cy="1757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36E862-1E0F-D440-BE33-F084960DC62F}"/>
              </a:ext>
            </a:extLst>
          </p:cNvPr>
          <p:cNvSpPr/>
          <p:nvPr/>
        </p:nvSpPr>
        <p:spPr>
          <a:xfrm>
            <a:off x="1546217" y="4743541"/>
            <a:ext cx="1697046" cy="29994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1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Private Address Space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&amp;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NAT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292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C445B-B21E-5E44-B2EA-F1ACDE51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7" y="880171"/>
            <a:ext cx="7557025" cy="4765148"/>
          </a:xfrm>
          <a:prstGeom prst="rect">
            <a:avLst/>
          </a:prstGeom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217965-CACF-F44F-AB15-E124246F263F}"/>
              </a:ext>
            </a:extLst>
          </p:cNvPr>
          <p:cNvSpPr/>
          <p:nvPr/>
        </p:nvSpPr>
        <p:spPr>
          <a:xfrm>
            <a:off x="997527" y="4215740"/>
            <a:ext cx="4441372" cy="9025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03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4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5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08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2409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2410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10.0.0.3</a:t>
            </a:r>
          </a:p>
        </p:txBody>
      </p:sp>
      <p:sp>
        <p:nvSpPr>
          <p:cNvPr id="102411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2412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2414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5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6" name="Text Box 81"/>
          <p:cNvSpPr txBox="1">
            <a:spLocks noChangeArrowheads="1"/>
          </p:cNvSpPr>
          <p:nvPr/>
        </p:nvSpPr>
        <p:spPr bwMode="auto">
          <a:xfrm>
            <a:off x="4777756" y="1674813"/>
            <a:ext cx="21570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local network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(e.g., home network)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10.0.0.0/24</a:t>
            </a:r>
          </a:p>
        </p:txBody>
      </p:sp>
      <p:sp>
        <p:nvSpPr>
          <p:cNvPr id="102417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8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19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0" name="Line 86"/>
          <p:cNvSpPr>
            <a:spLocks noChangeShapeType="1"/>
          </p:cNvSpPr>
          <p:nvPr/>
        </p:nvSpPr>
        <p:spPr bwMode="auto">
          <a:xfrm>
            <a:off x="2578100" y="19129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1" name="Line 87"/>
          <p:cNvSpPr>
            <a:spLocks noChangeShapeType="1"/>
          </p:cNvSpPr>
          <p:nvPr/>
        </p:nvSpPr>
        <p:spPr bwMode="auto">
          <a:xfrm flipH="1" flipV="1">
            <a:off x="766763" y="19002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2" name="Text Box 88"/>
          <p:cNvSpPr txBox="1">
            <a:spLocks noChangeArrowheads="1"/>
          </p:cNvSpPr>
          <p:nvPr/>
        </p:nvSpPr>
        <p:spPr bwMode="auto">
          <a:xfrm>
            <a:off x="1654175" y="16748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rest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Internet</a:t>
            </a:r>
          </a:p>
        </p:txBody>
      </p:sp>
      <p:sp>
        <p:nvSpPr>
          <p:cNvPr id="102423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824252" cy="135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with source 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destination in this network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have 10.0.0.0/24 address for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source, destination (as usual)</a:t>
            </a:r>
          </a:p>
        </p:txBody>
      </p:sp>
      <p:sp>
        <p:nvSpPr>
          <p:cNvPr id="102424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all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datagrams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leaving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local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network have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10242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6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7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28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24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sp>
          <p:nvSpPr>
            <p:cNvPr id="1024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endParaRPr>
            </a:p>
          </p:txBody>
        </p:sp>
        <p:grpSp>
          <p:nvGrpSpPr>
            <p:cNvPr id="102443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447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444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45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29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243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0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243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31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24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2" grpId="0" animBg="1"/>
      <p:bldP spid="102413" grpId="0"/>
      <p:bldP spid="102414" grpId="0" animBg="1"/>
      <p:bldP spid="102416" grpId="0"/>
      <p:bldP spid="102417" grpId="0" animBg="1"/>
      <p:bldP spid="102419" grpId="0" animBg="1"/>
      <p:bldP spid="102420" grpId="0" animBg="1"/>
      <p:bldP spid="102421" grpId="0" animBg="1"/>
      <p:bldP spid="102422" grpId="0"/>
      <p:bldP spid="102423" grpId="0"/>
      <p:bldP spid="102424" grpId="0"/>
      <p:bldP spid="102426" grpId="0" animBg="1"/>
      <p:bldP spid="1024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5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8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10.0.0.1</a:t>
            </a:r>
          </a:p>
        </p:txBody>
      </p:sp>
      <p:sp>
        <p:nvSpPr>
          <p:cNvPr id="105479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10.0.0.2</a:t>
            </a:r>
          </a:p>
        </p:txBody>
      </p:sp>
      <p:sp>
        <p:nvSpPr>
          <p:cNvPr id="105480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105574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0557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8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10.0.0.1, 3345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81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86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82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83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8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75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905 h 264"/>
                <a:gd name="T2" fmla="*/ 28602 w 417"/>
                <a:gd name="T3" fmla="*/ 9905 h 264"/>
                <a:gd name="T4" fmla="*/ 28602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76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10557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7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105482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10.0.0.4</a:t>
            </a:r>
          </a:p>
        </p:txBody>
      </p:sp>
      <p:sp>
        <p:nvSpPr>
          <p:cNvPr id="105483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4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</a:t>
            </a:r>
          </a:p>
        </p:txBody>
      </p:sp>
      <p:sp>
        <p:nvSpPr>
          <p:cNvPr id="105485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10557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10.0.0.1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sends datagram 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128.119.40.186, 80</a:t>
              </a:r>
            </a:p>
          </p:txBody>
        </p:sp>
        <p:sp>
          <p:nvSpPr>
            <p:cNvPr id="10557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487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88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489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translation 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WAN side addr        LAN side addr</a:t>
            </a:r>
          </a:p>
        </p:txBody>
      </p:sp>
      <p:sp>
        <p:nvSpPr>
          <p:cNvPr id="105490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1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92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138.76.29.7, 5001   10.0.0.1, 3345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0555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5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10.0.0.1, 3345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60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05569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7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61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05566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6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62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63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10556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6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105543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0554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S: 138.76.29.7, 5001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105550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05555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551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05552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55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54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45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10554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4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100013" y="1671638"/>
            <a:ext cx="5054600" cy="2052637"/>
            <a:chOff x="63" y="1306"/>
            <a:chExt cx="3184" cy="1293"/>
          </a:xfrm>
        </p:grpSpPr>
        <p:sp>
          <p:nvSpPr>
            <p:cNvPr id="105539" name="Text Box 82"/>
            <p:cNvSpPr txBox="1">
              <a:spLocks noChangeArrowheads="1"/>
            </p:cNvSpPr>
            <p:nvPr/>
          </p:nvSpPr>
          <p:spPr bwMode="auto">
            <a:xfrm>
              <a:off x="63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2: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NAT router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changes datagram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source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addr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10.0.0.1, 3345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138.76.29.7, 5001,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updates table</a:t>
              </a:r>
            </a:p>
          </p:txBody>
        </p:sp>
        <p:sp>
          <p:nvSpPr>
            <p:cNvPr id="10554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4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0552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2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S: 128.119.40.186, 80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D: 138.76.29.7, 5001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7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05536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528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05533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3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5530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10553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553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reply arrives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dest. address: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4: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NAT router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changes datagram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dest addr from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138.76.29.7, 5001 to 10.0.0.1, 3345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50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5502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503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1055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55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5520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5523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524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2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2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4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105515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6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5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105513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4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506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10551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1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50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motivation: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local network uses just one IP address as far as outside world is concerned: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range of addresses not needed from ISP:  just one IP address for all devices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addresses of devices in local network without notifying outside world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can change ISP without changing addresses of devices in local network</a:t>
            </a:r>
          </a:p>
          <a:p>
            <a:pPr lvl="1">
              <a:buFont typeface="Wingdings" charset="2"/>
              <a:buChar char="§"/>
            </a:pPr>
            <a:r>
              <a:rPr lang="en-US" altLang="en-US" sz="2800" dirty="0">
                <a:ea typeface="ＭＳ Ｐゴシック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342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8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270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implementation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NAT router must:</a:t>
            </a:r>
            <a:br>
              <a:rPr lang="en-US" altLang="en-US" dirty="0">
                <a:ea typeface="ＭＳ Ｐゴシック" charset="-128"/>
                <a:cs typeface="ＭＳ Ｐゴシック" charset="-128"/>
              </a:rPr>
            </a:b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outgoing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Gill Sans MT" charset="0"/>
              </a:rPr>
              <a:t>. . . remote clients/servers will respond using (NAT IP address, new port #) as destination </a:t>
            </a:r>
            <a:r>
              <a:rPr lang="en-US" altLang="en-US" sz="2400" dirty="0" err="1">
                <a:cs typeface="Gill Sans MT" charset="0"/>
              </a:rPr>
              <a:t>addr</a:t>
            </a:r>
            <a:br>
              <a:rPr lang="en-US" altLang="en-US" sz="2400" dirty="0">
                <a:cs typeface="Gill Sans MT" charset="0"/>
              </a:rPr>
            </a:br>
            <a:endParaRPr lang="en-US" altLang="en-US" sz="2400" dirty="0">
              <a:cs typeface="Gill Sans MT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remember (in NAT translation table)</a:t>
            </a:r>
            <a:r>
              <a:rPr lang="en-US" altLang="en-US" i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every (source IP address, port #)  to (NAT IP address, new port #) translation pair</a:t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</a:pP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incoming datagrams: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i="1" dirty="0">
                <a:solidFill>
                  <a:srgbClr val="000099"/>
                </a:solidFill>
                <a:ea typeface="ＭＳ Ｐゴシック" charset="-128"/>
              </a:rPr>
              <a:t>replace</a:t>
            </a:r>
            <a:r>
              <a:rPr lang="en-US" altLang="en-US" dirty="0">
                <a:ea typeface="ＭＳ Ｐゴシック" charset="-128"/>
              </a:rPr>
              <a:t> (NAT IP address, new port #) in </a:t>
            </a:r>
            <a:r>
              <a:rPr lang="en-US" altLang="en-US" dirty="0" err="1">
                <a:ea typeface="ＭＳ Ｐゴシック" charset="-128"/>
              </a:rPr>
              <a:t>dest</a:t>
            </a:r>
            <a:r>
              <a:rPr lang="en-US" altLang="en-US" dirty="0">
                <a:ea typeface="ＭＳ Ｐゴシック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445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32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16-bit port-number field: 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Over 60,000 simultaneous connections with a single LAN-side address!</a:t>
            </a: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NAT challenges:</a:t>
            </a:r>
            <a:endParaRPr lang="en-US" altLang="en-US" sz="2800" dirty="0">
              <a:ea typeface="ＭＳ Ｐゴシック" charset="-128"/>
            </a:endParaRPr>
          </a:p>
          <a:p>
            <a:pPr lvl="1"/>
            <a:r>
              <a:rPr lang="en-US" altLang="en-US" sz="2800" dirty="0">
                <a:ea typeface="ＭＳ Ｐゴシック" charset="-128"/>
              </a:rPr>
              <a:t>violates end-to-end argument</a:t>
            </a:r>
          </a:p>
          <a:p>
            <a:pPr lvl="2"/>
            <a:r>
              <a:rPr lang="en-US" altLang="en-US" sz="2400" dirty="0">
                <a:cs typeface="Gill Sans MT" charset="0"/>
              </a:rPr>
              <a:t>NAT possibility must be taken into account by app designers, e.g., P2P applications</a:t>
            </a:r>
          </a:p>
          <a:p>
            <a:pPr lvl="1"/>
            <a:r>
              <a:rPr lang="en-US" altLang="en-US" sz="2800" dirty="0">
                <a:ea typeface="ＭＳ Ｐゴシック" charset="-128"/>
              </a:rPr>
              <a:t>NAT traversal: what if client wants to connect to server behind NAT?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219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Network-specific address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(IP address)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LAN-specific address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(HW address)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626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6A912F-3D47-8644-89C7-80C4B2F7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192" y="601159"/>
            <a:ext cx="2844364" cy="654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CC9CACB-E555-C04E-A1D6-68633437EB1C}"/>
              </a:ext>
            </a:extLst>
          </p:cNvPr>
          <p:cNvSpPr/>
          <p:nvPr/>
        </p:nvSpPr>
        <p:spPr>
          <a:xfrm>
            <a:off x="8208347" y="816947"/>
            <a:ext cx="523305" cy="523305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0D24D-450D-EB4D-8290-FC7D19926C52}"/>
              </a:ext>
            </a:extLst>
          </p:cNvPr>
          <p:cNvSpPr txBox="1"/>
          <p:nvPr/>
        </p:nvSpPr>
        <p:spPr>
          <a:xfrm>
            <a:off x="7841351" y="1277290"/>
            <a:ext cx="125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A31CAC-5BA3-574A-A1EF-C888258F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4" y="-219109"/>
            <a:ext cx="4409208" cy="44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0C0F47-8327-5B42-8D1B-A9D9388E6BEB}"/>
              </a:ext>
            </a:extLst>
          </p:cNvPr>
          <p:cNvSpPr txBox="1"/>
          <p:nvPr/>
        </p:nvSpPr>
        <p:spPr>
          <a:xfrm>
            <a:off x="13831" y="247885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perspectives of addresses: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(1)Network-to-network &amp; (2)machine-to-machine</a:t>
            </a:r>
          </a:p>
        </p:txBody>
      </p:sp>
    </p:spTree>
    <p:extLst>
      <p:ext uri="{BB962C8B-B14F-4D97-AF65-F5344CB8AC3E}">
        <p14:creationId xmlns:p14="http://schemas.microsoft.com/office/powerpoint/2010/main" val="23472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B9A9C676-13C4-4B40-8C05-CDAF2179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7A9D8A97-1538-504E-AE9F-46BFB0E5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04DC6AA6-3C73-A24D-9225-5CD77B7BA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973BF560-1531-AE43-93F2-F0F0B1DB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58" name="Line 27">
            <a:extLst>
              <a:ext uri="{FF2B5EF4-FFF2-40B4-BE49-F238E27FC236}">
                <a16:creationId xmlns:a16="http://schemas.microsoft.com/office/drawing/2014/main" id="{1BF701D4-E9A7-D343-B02C-E85132377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Line 28">
            <a:extLst>
              <a:ext uri="{FF2B5EF4-FFF2-40B4-BE49-F238E27FC236}">
                <a16:creationId xmlns:a16="http://schemas.microsoft.com/office/drawing/2014/main" id="{F077990F-7F41-854B-9B8D-3C88F38A8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483DE9C9-EA45-BF4E-99E2-1D571EBC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A039BD-DE54-094A-9706-22498ECD1BBE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05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grpSp>
        <p:nvGrpSpPr>
          <p:cNvPr id="42" name="Group 88">
            <a:extLst>
              <a:ext uri="{FF2B5EF4-FFF2-40B4-BE49-F238E27FC236}">
                <a16:creationId xmlns:a16="http://schemas.microsoft.com/office/drawing/2014/main" id="{1279E238-BB67-814E-AD7F-0383E3203438}"/>
              </a:ext>
            </a:extLst>
          </p:cNvPr>
          <p:cNvGrpSpPr>
            <a:grpSpLocks/>
          </p:cNvGrpSpPr>
          <p:nvPr/>
        </p:nvGrpSpPr>
        <p:grpSpPr bwMode="auto">
          <a:xfrm>
            <a:off x="4808690" y="2463503"/>
            <a:ext cx="1387475" cy="1035050"/>
            <a:chOff x="3601" y="168"/>
            <a:chExt cx="874" cy="652"/>
          </a:xfrm>
        </p:grpSpPr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6409B7F0-95F1-F944-88A3-6C03659E6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Rectangle 90">
              <a:extLst>
                <a:ext uri="{FF2B5EF4-FFF2-40B4-BE49-F238E27FC236}">
                  <a16:creationId xmlns:a16="http://schemas.microsoft.com/office/drawing/2014/main" id="{877DF10A-8033-5843-A2ED-026712BFC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Line 91">
              <a:extLst>
                <a:ext uri="{FF2B5EF4-FFF2-40B4-BE49-F238E27FC236}">
                  <a16:creationId xmlns:a16="http://schemas.microsoft.com/office/drawing/2014/main" id="{149ACD0C-C1B8-A54E-945C-71414172F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 Box 92">
              <a:extLst>
                <a:ext uri="{FF2B5EF4-FFF2-40B4-BE49-F238E27FC236}">
                  <a16:creationId xmlns:a16="http://schemas.microsoft.com/office/drawing/2014/main" id="{339592AF-FA67-7B45-B308-3212251DD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  <p:sp>
          <p:nvSpPr>
            <p:cNvPr id="50" name="Line 93">
              <a:extLst>
                <a:ext uri="{FF2B5EF4-FFF2-40B4-BE49-F238E27FC236}">
                  <a16:creationId xmlns:a16="http://schemas.microsoft.com/office/drawing/2014/main" id="{EEA2C45D-6B91-D744-9D9D-657802536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Rectangle 23">
            <a:extLst>
              <a:ext uri="{FF2B5EF4-FFF2-40B4-BE49-F238E27FC236}">
                <a16:creationId xmlns:a16="http://schemas.microsoft.com/office/drawing/2014/main" id="{B9A9C676-13C4-4B40-8C05-CDAF2179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7A9D8A97-1538-504E-AE9F-46BFB0E5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04DC6AA6-3C73-A24D-9225-5CD77B7BA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Box 26">
            <a:extLst>
              <a:ext uri="{FF2B5EF4-FFF2-40B4-BE49-F238E27FC236}">
                <a16:creationId xmlns:a16="http://schemas.microsoft.com/office/drawing/2014/main" id="{973BF560-1531-AE43-93F2-F0F0B1DB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58" name="Line 27">
            <a:extLst>
              <a:ext uri="{FF2B5EF4-FFF2-40B4-BE49-F238E27FC236}">
                <a16:creationId xmlns:a16="http://schemas.microsoft.com/office/drawing/2014/main" id="{1BF701D4-E9A7-D343-B02C-E85132377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Line 28">
            <a:extLst>
              <a:ext uri="{FF2B5EF4-FFF2-40B4-BE49-F238E27FC236}">
                <a16:creationId xmlns:a16="http://schemas.microsoft.com/office/drawing/2014/main" id="{F077990F-7F41-854B-9B8D-3C88F38A8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Line 29">
            <a:extLst>
              <a:ext uri="{FF2B5EF4-FFF2-40B4-BE49-F238E27FC236}">
                <a16:creationId xmlns:a16="http://schemas.microsoft.com/office/drawing/2014/main" id="{483DE9C9-EA45-BF4E-99E2-1D571EBC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A039BD-DE54-094A-9706-22498ECD1BBE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3A58F87B-D832-7B47-9200-F7A70F797629}"/>
              </a:ext>
            </a:extLst>
          </p:cNvPr>
          <p:cNvSpPr/>
          <p:nvPr/>
        </p:nvSpPr>
        <p:spPr>
          <a:xfrm rot="2818664">
            <a:off x="3967143" y="2688224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1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6A8E96-AACD-0945-BD98-5F2A1B399A07}"/>
              </a:ext>
            </a:extLst>
          </p:cNvPr>
          <p:cNvCxnSpPr>
            <a:cxnSpLocks/>
          </p:cNvCxnSpPr>
          <p:nvPr/>
        </p:nvCxnSpPr>
        <p:spPr>
          <a:xfrm flipH="1">
            <a:off x="3700920" y="1078599"/>
            <a:ext cx="787160" cy="38335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CDB42F-448A-5A40-90D0-1B0EB0945E6E}"/>
              </a:ext>
            </a:extLst>
          </p:cNvPr>
          <p:cNvCxnSpPr>
            <a:cxnSpLocks/>
          </p:cNvCxnSpPr>
          <p:nvPr/>
        </p:nvCxnSpPr>
        <p:spPr>
          <a:xfrm>
            <a:off x="2533257" y="1985495"/>
            <a:ext cx="548634" cy="58366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EFB0B56-ED14-834A-A11C-161EE791BDC4}"/>
              </a:ext>
            </a:extLst>
          </p:cNvPr>
          <p:cNvCxnSpPr>
            <a:cxnSpLocks/>
          </p:cNvCxnSpPr>
          <p:nvPr/>
        </p:nvCxnSpPr>
        <p:spPr>
          <a:xfrm flipV="1">
            <a:off x="2578100" y="1433639"/>
            <a:ext cx="1074820" cy="44659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F639A4-4474-4942-A985-754F767D1322}"/>
              </a:ext>
            </a:extLst>
          </p:cNvPr>
          <p:cNvCxnSpPr>
            <a:cxnSpLocks/>
          </p:cNvCxnSpPr>
          <p:nvPr/>
        </p:nvCxnSpPr>
        <p:spPr>
          <a:xfrm flipH="1" flipV="1">
            <a:off x="3700920" y="1535976"/>
            <a:ext cx="420167" cy="1033182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234A82C-2D72-8D45-8C9A-8E063CF54D13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3109698" y="2569157"/>
            <a:ext cx="354658" cy="62623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C3A841-3FC1-6043-8CD2-843C115F1292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3464356" y="2699967"/>
            <a:ext cx="656732" cy="495427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2E194-D341-3141-917E-D1280AA4A01B}"/>
              </a:ext>
            </a:extLst>
          </p:cNvPr>
          <p:cNvCxnSpPr>
            <a:cxnSpLocks/>
          </p:cNvCxnSpPr>
          <p:nvPr/>
        </p:nvCxnSpPr>
        <p:spPr>
          <a:xfrm flipH="1">
            <a:off x="3209742" y="1508821"/>
            <a:ext cx="420784" cy="10562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0307A5-06E4-C94B-8D5E-8F4F9CB56894}"/>
              </a:ext>
            </a:extLst>
          </p:cNvPr>
          <p:cNvCxnSpPr>
            <a:cxnSpLocks/>
          </p:cNvCxnSpPr>
          <p:nvPr/>
        </p:nvCxnSpPr>
        <p:spPr>
          <a:xfrm flipH="1">
            <a:off x="4488080" y="601158"/>
            <a:ext cx="1582520" cy="47744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3195394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tegory:Network routers - Wikimedia Commons">
            <a:extLst>
              <a:ext uri="{FF2B5EF4-FFF2-40B4-BE49-F238E27FC236}">
                <a16:creationId xmlns:a16="http://schemas.microsoft.com/office/drawing/2014/main" id="{B56DDCDA-C82F-9244-965F-FC872484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1" y="295619"/>
            <a:ext cx="1205665" cy="12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tegory:Network routers - Wikimedia Commons">
            <a:extLst>
              <a:ext uri="{FF2B5EF4-FFF2-40B4-BE49-F238E27FC236}">
                <a16:creationId xmlns:a16="http://schemas.microsoft.com/office/drawing/2014/main" id="{3D500120-2E59-5249-AB47-E5BF7F97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63" y="1078599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ategory:Network routers - Wikimedia Commons">
            <a:extLst>
              <a:ext uri="{FF2B5EF4-FFF2-40B4-BE49-F238E27FC236}">
                <a16:creationId xmlns:a16="http://schemas.microsoft.com/office/drawing/2014/main" id="{E3CA3A4E-B372-0241-B3CC-0E734061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82" y="2298023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ategory:Network routers - Wikimedia Commons">
            <a:extLst>
              <a:ext uri="{FF2B5EF4-FFF2-40B4-BE49-F238E27FC236}">
                <a16:creationId xmlns:a16="http://schemas.microsoft.com/office/drawing/2014/main" id="{3ED6F906-8166-454B-8B60-D1BA3493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46" y="153597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ategory:Network routers - Wikimedia Commons">
            <a:extLst>
              <a:ext uri="{FF2B5EF4-FFF2-40B4-BE49-F238E27FC236}">
                <a16:creationId xmlns:a16="http://schemas.microsoft.com/office/drawing/2014/main" id="{B16D1384-EDCA-7840-91A9-924FB314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0" y="2194846"/>
            <a:ext cx="748623" cy="7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903283" y="37885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5AF75-269D-9B41-ACDC-CE795CC090B8}"/>
              </a:ext>
            </a:extLst>
          </p:cNvPr>
          <p:cNvSpPr txBox="1"/>
          <p:nvPr/>
        </p:nvSpPr>
        <p:spPr>
          <a:xfrm>
            <a:off x="1200150" y="5338761"/>
            <a:ext cx="718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Hierarchical address for addressing networks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(IP address)</a:t>
            </a:r>
          </a:p>
        </p:txBody>
      </p:sp>
      <p:grpSp>
        <p:nvGrpSpPr>
          <p:cNvPr id="42" name="Group 88">
            <a:extLst>
              <a:ext uri="{FF2B5EF4-FFF2-40B4-BE49-F238E27FC236}">
                <a16:creationId xmlns:a16="http://schemas.microsoft.com/office/drawing/2014/main" id="{762750B6-A526-6844-B065-57A53289581E}"/>
              </a:ext>
            </a:extLst>
          </p:cNvPr>
          <p:cNvGrpSpPr>
            <a:grpSpLocks/>
          </p:cNvGrpSpPr>
          <p:nvPr/>
        </p:nvGrpSpPr>
        <p:grpSpPr bwMode="auto">
          <a:xfrm>
            <a:off x="4808690" y="2463503"/>
            <a:ext cx="1387475" cy="1035050"/>
            <a:chOff x="3601" y="168"/>
            <a:chExt cx="874" cy="652"/>
          </a:xfrm>
        </p:grpSpPr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E4499642-3E25-2B43-B12F-18511A481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Rectangle 90">
              <a:extLst>
                <a:ext uri="{FF2B5EF4-FFF2-40B4-BE49-F238E27FC236}">
                  <a16:creationId xmlns:a16="http://schemas.microsoft.com/office/drawing/2014/main" id="{A31F94D0-D89B-C543-814D-B3568C518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Line 91">
              <a:extLst>
                <a:ext uri="{FF2B5EF4-FFF2-40B4-BE49-F238E27FC236}">
                  <a16:creationId xmlns:a16="http://schemas.microsoft.com/office/drawing/2014/main" id="{F2478056-467D-E24E-B431-EC0824AA8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 Box 92">
              <a:extLst>
                <a:ext uri="{FF2B5EF4-FFF2-40B4-BE49-F238E27FC236}">
                  <a16:creationId xmlns:a16="http://schemas.microsoft.com/office/drawing/2014/main" id="{45A69C7A-7B5E-B347-9A3D-12CDD219D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network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link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physical</a:t>
              </a:r>
            </a:p>
          </p:txBody>
        </p:sp>
        <p:sp>
          <p:nvSpPr>
            <p:cNvPr id="50" name="Line 93">
              <a:extLst>
                <a:ext uri="{FF2B5EF4-FFF2-40B4-BE49-F238E27FC236}">
                  <a16:creationId xmlns:a16="http://schemas.microsoft.com/office/drawing/2014/main" id="{B1F5F3DC-7103-EE4E-B7E4-E040C117C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47B190E7-FA7B-444E-AF13-BDFC4E5E276B}"/>
              </a:ext>
            </a:extLst>
          </p:cNvPr>
          <p:cNvSpPr/>
          <p:nvPr/>
        </p:nvSpPr>
        <p:spPr>
          <a:xfrm rot="2818664">
            <a:off x="3967143" y="2688224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3310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2490142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839221" y="3441071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F0C219-AD14-014E-9D82-CEE5962639D6}"/>
              </a:ext>
            </a:extLst>
          </p:cNvPr>
          <p:cNvSpPr/>
          <p:nvPr/>
        </p:nvSpPr>
        <p:spPr>
          <a:xfrm>
            <a:off x="3322826" y="3505522"/>
            <a:ext cx="283060" cy="2830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7B7C2A75-378A-7343-AC79-D4E9017F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0009A3C-1D4E-BA4A-A23F-C005DCD3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" name="Line 25">
            <a:extLst>
              <a:ext uri="{FF2B5EF4-FFF2-40B4-BE49-F238E27FC236}">
                <a16:creationId xmlns:a16="http://schemas.microsoft.com/office/drawing/2014/main" id="{AB63F9F4-9D01-F046-81AF-1E18BABA9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290E2A67-5CEF-D545-BAB1-18EB0CF9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57E16A47-6B5D-1844-83D1-D28154313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ne 28">
            <a:extLst>
              <a:ext uri="{FF2B5EF4-FFF2-40B4-BE49-F238E27FC236}">
                <a16:creationId xmlns:a16="http://schemas.microsoft.com/office/drawing/2014/main" id="{9CC8D11B-87D3-FC45-AB3E-04882A1E5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29">
            <a:extLst>
              <a:ext uri="{FF2B5EF4-FFF2-40B4-BE49-F238E27FC236}">
                <a16:creationId xmlns:a16="http://schemas.microsoft.com/office/drawing/2014/main" id="{9117137F-0D32-E047-853C-4DF5179B7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10F8D4D-6CFC-344D-8B4A-16C422B61805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B43E5-84F7-474E-B418-D0E3364B6EE0}"/>
              </a:ext>
            </a:extLst>
          </p:cNvPr>
          <p:cNvSpPr/>
          <p:nvPr/>
        </p:nvSpPr>
        <p:spPr>
          <a:xfrm>
            <a:off x="122356" y="3902505"/>
            <a:ext cx="1520491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BAEF8-B6DA-1042-9438-5AF150EFC9A3}"/>
              </a:ext>
            </a:extLst>
          </p:cNvPr>
          <p:cNvGrpSpPr/>
          <p:nvPr/>
        </p:nvGrpSpPr>
        <p:grpSpPr>
          <a:xfrm>
            <a:off x="3141955" y="2190613"/>
            <a:ext cx="2673016" cy="1065382"/>
            <a:chOff x="3141955" y="2190613"/>
            <a:chExt cx="2673016" cy="1065382"/>
          </a:xfrm>
        </p:grpSpPr>
        <p:grpSp>
          <p:nvGrpSpPr>
            <p:cNvPr id="55" name="Group 88">
              <a:extLst>
                <a:ext uri="{FF2B5EF4-FFF2-40B4-BE49-F238E27FC236}">
                  <a16:creationId xmlns:a16="http://schemas.microsoft.com/office/drawing/2014/main" id="{6EBABE1E-1079-3F42-89C8-505410DB3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320" y="2190613"/>
              <a:ext cx="1387475" cy="1035050"/>
              <a:chOff x="3601" y="168"/>
              <a:chExt cx="874" cy="652"/>
            </a:xfrm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id="{7857FF08-A9A9-C94A-9311-6FFC266D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8"/>
                <a:ext cx="817" cy="59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Rectangle 90">
                <a:extLst>
                  <a:ext uri="{FF2B5EF4-FFF2-40B4-BE49-F238E27FC236}">
                    <a16:creationId xmlns:a16="http://schemas.microsoft.com/office/drawing/2014/main" id="{C00D8B08-5937-A047-BE66-A6AADE0E6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213"/>
                <a:ext cx="802" cy="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8" name="Line 91">
                <a:extLst>
                  <a:ext uri="{FF2B5EF4-FFF2-40B4-BE49-F238E27FC236}">
                    <a16:creationId xmlns:a16="http://schemas.microsoft.com/office/drawing/2014/main" id="{82D701C2-7911-E34F-9575-3D9C704CC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413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 Box 92">
                <a:extLst>
                  <a:ext uri="{FF2B5EF4-FFF2-40B4-BE49-F238E27FC236}">
                    <a16:creationId xmlns:a16="http://schemas.microsoft.com/office/drawing/2014/main" id="{287BC32F-E59D-2248-B00C-47786A445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1" y="192"/>
                <a:ext cx="830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network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link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physical</a:t>
                </a:r>
              </a:p>
            </p:txBody>
          </p:sp>
          <p:sp>
            <p:nvSpPr>
              <p:cNvPr id="60" name="Line 93">
                <a:extLst>
                  <a:ext uri="{FF2B5EF4-FFF2-40B4-BE49-F238E27FC236}">
                    <a16:creationId xmlns:a16="http://schemas.microsoft.com/office/drawing/2014/main" id="{19AE5E38-6EA8-4648-A4EF-94C6C3DB2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" y="615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8E2730-6ED3-E542-B736-276E04369C7D}"/>
                </a:ext>
              </a:extLst>
            </p:cNvPr>
            <p:cNvSpPr/>
            <p:nvPr/>
          </p:nvSpPr>
          <p:spPr>
            <a:xfrm rot="2818664">
              <a:off x="3502773" y="2415334"/>
              <a:ext cx="479843" cy="1201479"/>
            </a:xfrm>
            <a:custGeom>
              <a:avLst/>
              <a:gdLst>
                <a:gd name="connsiteX0" fmla="*/ 479843 w 479843"/>
                <a:gd name="connsiteY0" fmla="*/ 1201479 h 1201479"/>
                <a:gd name="connsiteX1" fmla="*/ 1378 w 479843"/>
                <a:gd name="connsiteY1" fmla="*/ 563525 h 1201479"/>
                <a:gd name="connsiteX2" fmla="*/ 362885 w 479843"/>
                <a:gd name="connsiteY2" fmla="*/ 0 h 12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843" h="1201479">
                  <a:moveTo>
                    <a:pt x="479843" y="1201479"/>
                  </a:moveTo>
                  <a:cubicBezTo>
                    <a:pt x="250357" y="982625"/>
                    <a:pt x="20871" y="763772"/>
                    <a:pt x="1378" y="563525"/>
                  </a:cubicBezTo>
                  <a:cubicBezTo>
                    <a:pt x="-18115" y="363278"/>
                    <a:pt x="172385" y="181639"/>
                    <a:pt x="362885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44B3B7-E790-4743-BDE0-5C1AD9BB5F2D}"/>
                </a:ext>
              </a:extLst>
            </p:cNvPr>
            <p:cNvSpPr/>
            <p:nvPr/>
          </p:nvSpPr>
          <p:spPr>
            <a:xfrm>
              <a:off x="4294480" y="2582679"/>
              <a:ext cx="1520491" cy="27622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4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328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7767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42245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6723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71201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567953" y="46609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3" y="54501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EFC13A-24D4-B04A-A5F9-9E61D710C814}"/>
              </a:ext>
            </a:extLst>
          </p:cNvPr>
          <p:cNvSpPr txBox="1"/>
          <p:nvPr/>
        </p:nvSpPr>
        <p:spPr>
          <a:xfrm>
            <a:off x="3652920" y="6391705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6FDE52-BBDE-594D-A349-AF80B47BD7DA}"/>
              </a:ext>
            </a:extLst>
          </p:cNvPr>
          <p:cNvCxnSpPr>
            <a:cxnSpLocks/>
          </p:cNvCxnSpPr>
          <p:nvPr/>
        </p:nvCxnSpPr>
        <p:spPr>
          <a:xfrm>
            <a:off x="3464356" y="3187700"/>
            <a:ext cx="0" cy="1473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ategory:Network routers - Wikimedia Commons">
            <a:extLst>
              <a:ext uri="{FF2B5EF4-FFF2-40B4-BE49-F238E27FC236}">
                <a16:creationId xmlns:a16="http://schemas.microsoft.com/office/drawing/2014/main" id="{56AC3056-8527-1A42-B2B8-B503C6A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86" y="2490142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09D312-BB90-FC4E-B4E3-1E27AD9CB407}"/>
              </a:ext>
            </a:extLst>
          </p:cNvPr>
          <p:cNvSpPr txBox="1"/>
          <p:nvPr/>
        </p:nvSpPr>
        <p:spPr>
          <a:xfrm>
            <a:off x="3839221" y="3441071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F0C219-AD14-014E-9D82-CEE5962639D6}"/>
              </a:ext>
            </a:extLst>
          </p:cNvPr>
          <p:cNvSpPr/>
          <p:nvPr/>
        </p:nvSpPr>
        <p:spPr>
          <a:xfrm>
            <a:off x="3322826" y="3505522"/>
            <a:ext cx="283060" cy="2830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7B7C2A75-378A-7343-AC79-D4E9017F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94" y="2911905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0009A3C-1D4E-BA4A-A23F-C005DCD3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9" y="298334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" name="Line 25">
            <a:extLst>
              <a:ext uri="{FF2B5EF4-FFF2-40B4-BE49-F238E27FC236}">
                <a16:creationId xmlns:a16="http://schemas.microsoft.com/office/drawing/2014/main" id="{AB63F9F4-9D01-F046-81AF-1E18BABA9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69" y="33008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290E2A67-5CEF-D545-BAB1-18EB0CF9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07" y="295000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application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transport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link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physical</a:t>
            </a:r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57E16A47-6B5D-1844-83D1-D28154313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07" y="362151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Line 28">
            <a:extLst>
              <a:ext uri="{FF2B5EF4-FFF2-40B4-BE49-F238E27FC236}">
                <a16:creationId xmlns:a16="http://schemas.microsoft.com/office/drawing/2014/main" id="{9CC8D11B-87D3-FC45-AB3E-04882A1E5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390250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Line 29">
            <a:extLst>
              <a:ext uri="{FF2B5EF4-FFF2-40B4-BE49-F238E27FC236}">
                <a16:creationId xmlns:a16="http://schemas.microsoft.com/office/drawing/2014/main" id="{9117137F-0D32-E047-853C-4DF5179B7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069" y="417873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10F8D4D-6CFC-344D-8B4A-16C422B61805}"/>
              </a:ext>
            </a:extLst>
          </p:cNvPr>
          <p:cNvSpPr/>
          <p:nvPr/>
        </p:nvSpPr>
        <p:spPr>
          <a:xfrm>
            <a:off x="285701" y="4603898"/>
            <a:ext cx="479843" cy="1201479"/>
          </a:xfrm>
          <a:custGeom>
            <a:avLst/>
            <a:gdLst>
              <a:gd name="connsiteX0" fmla="*/ 479843 w 479843"/>
              <a:gd name="connsiteY0" fmla="*/ 1201479 h 1201479"/>
              <a:gd name="connsiteX1" fmla="*/ 1378 w 479843"/>
              <a:gd name="connsiteY1" fmla="*/ 563525 h 1201479"/>
              <a:gd name="connsiteX2" fmla="*/ 362885 w 479843"/>
              <a:gd name="connsiteY2" fmla="*/ 0 h 12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843" h="1201479">
                <a:moveTo>
                  <a:pt x="479843" y="1201479"/>
                </a:moveTo>
                <a:cubicBezTo>
                  <a:pt x="250357" y="982625"/>
                  <a:pt x="20871" y="763772"/>
                  <a:pt x="1378" y="563525"/>
                </a:cubicBezTo>
                <a:cubicBezTo>
                  <a:pt x="-18115" y="363278"/>
                  <a:pt x="172385" y="181639"/>
                  <a:pt x="362885" y="0"/>
                </a:cubicBezTo>
              </a:path>
            </a:pathLst>
          </a:custGeom>
          <a:noFill/>
          <a:ln w="476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B43E5-84F7-474E-B418-D0E3364B6EE0}"/>
              </a:ext>
            </a:extLst>
          </p:cNvPr>
          <p:cNvSpPr/>
          <p:nvPr/>
        </p:nvSpPr>
        <p:spPr>
          <a:xfrm>
            <a:off x="122356" y="3902505"/>
            <a:ext cx="1520491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BAEF8-B6DA-1042-9438-5AF150EFC9A3}"/>
              </a:ext>
            </a:extLst>
          </p:cNvPr>
          <p:cNvGrpSpPr/>
          <p:nvPr/>
        </p:nvGrpSpPr>
        <p:grpSpPr>
          <a:xfrm>
            <a:off x="3141955" y="2190613"/>
            <a:ext cx="2673016" cy="1065382"/>
            <a:chOff x="3141955" y="2190613"/>
            <a:chExt cx="2673016" cy="1065382"/>
          </a:xfrm>
        </p:grpSpPr>
        <p:grpSp>
          <p:nvGrpSpPr>
            <p:cNvPr id="55" name="Group 88">
              <a:extLst>
                <a:ext uri="{FF2B5EF4-FFF2-40B4-BE49-F238E27FC236}">
                  <a16:creationId xmlns:a16="http://schemas.microsoft.com/office/drawing/2014/main" id="{6EBABE1E-1079-3F42-89C8-505410DB3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320" y="2190613"/>
              <a:ext cx="1387475" cy="1035050"/>
              <a:chOff x="3601" y="168"/>
              <a:chExt cx="874" cy="652"/>
            </a:xfrm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id="{7857FF08-A9A9-C94A-9311-6FFC266DB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" y="168"/>
                <a:ext cx="817" cy="59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Rectangle 90">
                <a:extLst>
                  <a:ext uri="{FF2B5EF4-FFF2-40B4-BE49-F238E27FC236}">
                    <a16:creationId xmlns:a16="http://schemas.microsoft.com/office/drawing/2014/main" id="{C00D8B08-5937-A047-BE66-A6AADE0E6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213"/>
                <a:ext cx="802" cy="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8" name="Line 91">
                <a:extLst>
                  <a:ext uri="{FF2B5EF4-FFF2-40B4-BE49-F238E27FC236}">
                    <a16:creationId xmlns:a16="http://schemas.microsoft.com/office/drawing/2014/main" id="{82D701C2-7911-E34F-9575-3D9C704CC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" y="413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 Box 92">
                <a:extLst>
                  <a:ext uri="{FF2B5EF4-FFF2-40B4-BE49-F238E27FC236}">
                    <a16:creationId xmlns:a16="http://schemas.microsoft.com/office/drawing/2014/main" id="{287BC32F-E59D-2248-B00C-47786A445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1" y="192"/>
                <a:ext cx="830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network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link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physical</a:t>
                </a:r>
              </a:p>
            </p:txBody>
          </p:sp>
          <p:sp>
            <p:nvSpPr>
              <p:cNvPr id="60" name="Line 93">
                <a:extLst>
                  <a:ext uri="{FF2B5EF4-FFF2-40B4-BE49-F238E27FC236}">
                    <a16:creationId xmlns:a16="http://schemas.microsoft.com/office/drawing/2014/main" id="{19AE5E38-6EA8-4648-A4EF-94C6C3DB2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" y="615"/>
                <a:ext cx="79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8E2730-6ED3-E542-B736-276E04369C7D}"/>
                </a:ext>
              </a:extLst>
            </p:cNvPr>
            <p:cNvSpPr/>
            <p:nvPr/>
          </p:nvSpPr>
          <p:spPr>
            <a:xfrm rot="2818664">
              <a:off x="3502773" y="2415334"/>
              <a:ext cx="479843" cy="1201479"/>
            </a:xfrm>
            <a:custGeom>
              <a:avLst/>
              <a:gdLst>
                <a:gd name="connsiteX0" fmla="*/ 479843 w 479843"/>
                <a:gd name="connsiteY0" fmla="*/ 1201479 h 1201479"/>
                <a:gd name="connsiteX1" fmla="*/ 1378 w 479843"/>
                <a:gd name="connsiteY1" fmla="*/ 563525 h 1201479"/>
                <a:gd name="connsiteX2" fmla="*/ 362885 w 479843"/>
                <a:gd name="connsiteY2" fmla="*/ 0 h 12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843" h="1201479">
                  <a:moveTo>
                    <a:pt x="479843" y="1201479"/>
                  </a:moveTo>
                  <a:cubicBezTo>
                    <a:pt x="250357" y="982625"/>
                    <a:pt x="20871" y="763772"/>
                    <a:pt x="1378" y="563525"/>
                  </a:cubicBezTo>
                  <a:cubicBezTo>
                    <a:pt x="-18115" y="363278"/>
                    <a:pt x="172385" y="181639"/>
                    <a:pt x="362885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B44B3B7-E790-4743-BDE0-5C1AD9BB5F2D}"/>
                </a:ext>
              </a:extLst>
            </p:cNvPr>
            <p:cNvSpPr/>
            <p:nvPr/>
          </p:nvSpPr>
          <p:spPr>
            <a:xfrm>
              <a:off x="4294480" y="2582679"/>
              <a:ext cx="1520491" cy="27622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AEC6F9C-F224-8E43-AF1A-1C766432D585}"/>
              </a:ext>
            </a:extLst>
          </p:cNvPr>
          <p:cNvSpPr txBox="1"/>
          <p:nvPr/>
        </p:nvSpPr>
        <p:spPr>
          <a:xfrm>
            <a:off x="982560" y="699209"/>
            <a:ext cx="715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Flat address for addressing machines at the link-layer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(MAC address)</a:t>
            </a:r>
          </a:p>
        </p:txBody>
      </p:sp>
    </p:spTree>
    <p:extLst>
      <p:ext uri="{BB962C8B-B14F-4D97-AF65-F5344CB8AC3E}">
        <p14:creationId xmlns:p14="http://schemas.microsoft.com/office/powerpoint/2010/main" val="2228975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Address Resolution Protocol (ARP)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46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006" y="36512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MAC</a:t>
            </a:r>
            <a:r>
              <a:rPr lang="en-US" sz="4800" dirty="0">
                <a:cs typeface="+mj-cs"/>
              </a:rPr>
              <a:t> addresses and </a:t>
            </a:r>
            <a:r>
              <a:rPr lang="en-US" dirty="0"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32-bit IP address: </a:t>
            </a:r>
          </a:p>
          <a:p>
            <a:pPr lvl="1">
              <a:defRPr/>
            </a:pPr>
            <a:r>
              <a:rPr lang="en-US" i="1" dirty="0"/>
              <a:t>network-layer</a:t>
            </a:r>
            <a:r>
              <a:rPr lang="en-US" dirty="0"/>
              <a:t> address for interface</a:t>
            </a:r>
          </a:p>
          <a:p>
            <a:pPr lvl="1">
              <a:defRPr/>
            </a:pPr>
            <a:r>
              <a:rPr lang="en-US" dirty="0"/>
              <a:t>used for layer 3 (network layer) forwarding</a:t>
            </a:r>
          </a:p>
          <a:p>
            <a:pPr>
              <a:defRPr/>
            </a:pPr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dirty="0"/>
              <a:t>function: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used “locally”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08087"/>
            <a:ext cx="576072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hexadecimal (base 16) notation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(each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numeral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  <p:bldP spid="39943" grpId="0"/>
      <p:bldP spid="3994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MAC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74464" y="1153508"/>
            <a:ext cx="838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adapter on LAN has unique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 or MAC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.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(wired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50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MAC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31337"/>
            <a:ext cx="7886700" cy="43513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MAC address allocation administered by IEEE</a:t>
            </a:r>
          </a:p>
          <a:p>
            <a:pPr>
              <a:defRPr/>
            </a:pPr>
            <a:r>
              <a:rPr lang="en-US" dirty="0"/>
              <a:t>manufacturer buys portion of MAC address space (to assure uniqueness)</a:t>
            </a:r>
          </a:p>
          <a:p>
            <a:pPr>
              <a:defRPr/>
            </a:pPr>
            <a:r>
              <a:rPr lang="en-US" dirty="0"/>
              <a:t>analogy:</a:t>
            </a:r>
          </a:p>
          <a:p>
            <a:pPr lvl="1">
              <a:defRPr/>
            </a:pPr>
            <a:r>
              <a:rPr lang="en-US" dirty="0"/>
              <a:t>MAC address: like Social Security Number</a:t>
            </a:r>
          </a:p>
          <a:p>
            <a:pPr lvl="1">
              <a:defRPr/>
            </a:pPr>
            <a:r>
              <a:rPr lang="en-US" dirty="0"/>
              <a:t>IP address: like postal address</a:t>
            </a:r>
          </a:p>
          <a:p>
            <a:pPr>
              <a:defRPr/>
            </a:pPr>
            <a:r>
              <a:rPr lang="en-US" dirty="0"/>
              <a:t> MAC flat address  </a:t>
            </a:r>
            <a:r>
              <a:rPr lang="en-US" dirty="0">
                <a:ea typeface="MS Mincho" charset="0"/>
                <a:cs typeface="MS Mincho" charset="0"/>
              </a:rPr>
              <a:t>➜</a:t>
            </a:r>
            <a:r>
              <a:rPr lang="en-US" dirty="0"/>
              <a:t> portability </a:t>
            </a:r>
          </a:p>
          <a:p>
            <a:pPr lvl="1">
              <a:defRPr/>
            </a:pPr>
            <a:r>
              <a:rPr lang="en-US" dirty="0"/>
              <a:t>can move LAN card from one LAN to another</a:t>
            </a:r>
          </a:p>
          <a:p>
            <a:pPr>
              <a:defRPr/>
            </a:pPr>
            <a:r>
              <a:rPr lang="en-US" dirty="0"/>
              <a:t>IP hierarchical address </a:t>
            </a:r>
            <a:r>
              <a:rPr lang="en-US" i="1" dirty="0"/>
              <a:t>not</a:t>
            </a:r>
            <a:r>
              <a:rPr lang="en-US" dirty="0"/>
              <a:t> portable</a:t>
            </a:r>
          </a:p>
          <a:p>
            <a:pPr lvl="1">
              <a:defRPr/>
            </a:pPr>
            <a:r>
              <a:rPr lang="en-US" dirty="0"/>
              <a:t> address depends on IP subnet to which node is attached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4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ARP table: </a:t>
            </a:r>
            <a:r>
              <a:rPr lang="en-US" sz="2400" dirty="0"/>
              <a:t>each IP node (host, router) on LAN has table</a:t>
            </a:r>
          </a:p>
          <a:p>
            <a:pPr lvl="1">
              <a:defRPr/>
            </a:pPr>
            <a:r>
              <a:rPr lang="en-US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/>
              <a:t>          </a:t>
            </a:r>
            <a:r>
              <a:rPr lang="en-US" sz="1800" dirty="0">
                <a:solidFill>
                  <a:srgbClr val="CC0000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dirty="0"/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5415" y="1277556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Question: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how to determine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6412" y="1277938"/>
            <a:ext cx="8113606" cy="49180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wants to send datagram to B</a:t>
            </a:r>
          </a:p>
          <a:p>
            <a:pPr lvl="1">
              <a:defRPr/>
            </a:pPr>
            <a:r>
              <a:rPr lang="en-US" sz="2000" dirty="0"/>
              <a:t>B’s MAC address not in A’s ARP table.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C0000"/>
                </a:solidFill>
              </a:rPr>
              <a:t>broadcasts</a:t>
            </a:r>
            <a:r>
              <a:rPr lang="en-US" sz="2400" dirty="0"/>
              <a:t> ARP query packet, containing B's IP address </a:t>
            </a:r>
          </a:p>
          <a:p>
            <a:pPr lvl="1">
              <a:defRPr/>
            </a:pPr>
            <a:r>
              <a:rPr lang="en-US" sz="2000" dirty="0"/>
              <a:t>destination MAC address = FF-FF-FF-FF-FF-FF</a:t>
            </a:r>
          </a:p>
          <a:p>
            <a:pPr lvl="1">
              <a:defRPr/>
            </a:pPr>
            <a:r>
              <a:rPr lang="en-US" sz="2000" dirty="0"/>
              <a:t>all nodes on LAN receive ARP query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B receives ARP packet, replies to A with its (B's) MAC address</a:t>
            </a:r>
          </a:p>
          <a:p>
            <a:pPr lvl="1">
              <a:defRPr/>
            </a:pPr>
            <a:r>
              <a:rPr lang="en-US" sz="2000" dirty="0"/>
              <a:t>frame sent to A</a:t>
            </a:r>
            <a:r>
              <a:rPr lang="ja-JP" altLang="en-US" sz="2000" dirty="0"/>
              <a:t>’</a:t>
            </a:r>
            <a:r>
              <a:rPr lang="en-US" sz="2000" dirty="0"/>
              <a:t>s MAC address (unicast)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 caches (saves) IP-to-MAC address pair in its ARP table until information becomes old (times out)</a:t>
            </a:r>
            <a:r>
              <a:rPr lang="en-US" sz="2000" dirty="0"/>
              <a:t> </a:t>
            </a:r>
          </a:p>
          <a:p>
            <a:pPr lvl="1">
              <a:defRPr/>
            </a:pPr>
            <a:r>
              <a:rPr lang="en-US" sz="2000" dirty="0"/>
              <a:t>soft state: information that times out (goes away) unless refreshed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ARP is </a:t>
            </a:r>
            <a:r>
              <a:rPr lang="ja-JP" altLang="en-US" sz="2400" dirty="0"/>
              <a:t>“</a:t>
            </a:r>
            <a:r>
              <a:rPr lang="en-US" sz="2400" dirty="0"/>
              <a:t>plug-and-play</a:t>
            </a:r>
            <a:r>
              <a:rPr lang="ja-JP" altLang="en-US" sz="2400" dirty="0"/>
              <a:t>”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000" dirty="0"/>
              <a:t>nodes create their ARP tables </a:t>
            </a:r>
            <a:r>
              <a:rPr lang="en-US" sz="2000" i="1" dirty="0"/>
              <a:t>without intervention from net administrator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30469F3-D360-5C46-81FC-E69D2A657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Address Translation Protocol (ARP)</a:t>
            </a:r>
            <a:endParaRPr lang="en-AU" altLang="en-US" sz="3600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2D0D3EF-7BBF-7048-B790-CAE7DEBF8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Map IP addresses into physical addresses</a:t>
            </a:r>
          </a:p>
          <a:p>
            <a:pPr lvl="1"/>
            <a:r>
              <a:rPr lang="en-US" altLang="en-US" sz="2400" dirty="0"/>
              <a:t>destination host</a:t>
            </a:r>
          </a:p>
          <a:p>
            <a:pPr lvl="1"/>
            <a:r>
              <a:rPr lang="en-US" altLang="en-US" sz="2400" dirty="0"/>
              <a:t>next hop router</a:t>
            </a:r>
          </a:p>
          <a:p>
            <a:r>
              <a:rPr lang="en-US" altLang="en-US" sz="2800" dirty="0"/>
              <a:t>Techniques</a:t>
            </a:r>
          </a:p>
          <a:p>
            <a:pPr lvl="1"/>
            <a:r>
              <a:rPr lang="en-US" altLang="en-US" sz="2400" dirty="0"/>
              <a:t>encode physical address in host part of IP address</a:t>
            </a:r>
          </a:p>
          <a:p>
            <a:pPr lvl="1"/>
            <a:r>
              <a:rPr lang="en-US" altLang="en-US" sz="2400" dirty="0"/>
              <a:t>table-based</a:t>
            </a:r>
          </a:p>
          <a:p>
            <a:r>
              <a:rPr lang="en-US" altLang="en-US" sz="2800" dirty="0"/>
              <a:t>ARP (Address Resolution Protocol)</a:t>
            </a:r>
          </a:p>
          <a:p>
            <a:pPr lvl="1"/>
            <a:r>
              <a:rPr lang="en-US" altLang="en-US" sz="2400" dirty="0"/>
              <a:t>table of IP to physical address bindings</a:t>
            </a:r>
          </a:p>
          <a:p>
            <a:pPr lvl="1"/>
            <a:r>
              <a:rPr lang="en-US" altLang="en-US" sz="2400" dirty="0"/>
              <a:t>broadcast request if IP address not in table</a:t>
            </a:r>
          </a:p>
          <a:p>
            <a:pPr lvl="1"/>
            <a:r>
              <a:rPr lang="en-US" altLang="en-US" sz="2400" dirty="0"/>
              <a:t>target machine responds with its physical address</a:t>
            </a:r>
          </a:p>
          <a:p>
            <a:pPr lvl="1"/>
            <a:r>
              <a:rPr lang="en-US" altLang="en-US" sz="2400" dirty="0"/>
              <a:t>table entries are discarded if not refreshed</a:t>
            </a:r>
          </a:p>
          <a:p>
            <a:pPr lvl="1"/>
            <a:r>
              <a:rPr lang="en-US" altLang="en-US" dirty="0"/>
              <a:t>Query message include the physical address of the sending host. Why?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352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CIDR: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lassless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omain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subnet portion of address of arbitrary length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format: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a.b.c.d/x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where x is # bits in subnet portion of address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DE5E873-B242-7B4E-9B1B-9194A6355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ARP Packet Format</a:t>
            </a:r>
            <a:endParaRPr lang="en-AU" altLang="en-US" sz="3600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96D0645-DD35-6C40-A93F-DE04746A9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1800"/>
              <a:t>HardwareType: type of physical network (e.g., Ethernet)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ProtocolType: type of higher layer protocol (e.g., IP)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HLEN &amp; PLEN: length of physical and protocol 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Operation: request or response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Source/Target Physical/Protocol addresses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4212" name="Picture 5" descr="f03-23-9780123850591 copy">
            <a:extLst>
              <a:ext uri="{FF2B5EF4-FFF2-40B4-BE49-F238E27FC236}">
                <a16:creationId xmlns:a16="http://schemas.microsoft.com/office/drawing/2014/main" id="{F7D849C5-9831-A445-AF1F-F5D6EA23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84053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06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4999</TotalTime>
  <Words>3077</Words>
  <Application>Microsoft Macintosh PowerPoint</Application>
  <PresentationFormat>On-screen Show (4:3)</PresentationFormat>
  <Paragraphs>771</Paragraphs>
  <Slides>80</Slides>
  <Notes>22</Notes>
  <HiddenSlides>6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98" baseType="lpstr">
      <vt:lpstr>MS Mincho</vt:lpstr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Google Sans</vt:lpstr>
      <vt:lpstr>Helvetica</vt:lpstr>
      <vt:lpstr>Lato</vt:lpstr>
      <vt:lpstr>Lucida Bright</vt:lpstr>
      <vt:lpstr>Tahoma</vt:lpstr>
      <vt:lpstr>Times New Roman</vt:lpstr>
      <vt:lpstr>Wingdings</vt:lpstr>
      <vt:lpstr>Office Theme</vt:lpstr>
      <vt:lpstr>2_Office Theme</vt:lpstr>
      <vt:lpstr>3_Office Theme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DHCP: more than IP addresses</vt:lpstr>
      <vt:lpstr>Dynamic Host Configuration Protocol (DHCP)</vt:lpstr>
      <vt:lpstr>DHCP relay</vt:lpstr>
      <vt:lpstr>PowerPoint Presentation</vt:lpstr>
      <vt:lpstr>PowerPoint Presentation</vt:lpstr>
      <vt:lpstr>PowerPoint Presentation</vt:lpstr>
      <vt:lpstr>PowerPoint Presentation</vt:lpstr>
      <vt:lpstr>Private Address Space &amp; NAT</vt:lpstr>
      <vt:lpstr>PowerPoint Presentation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Network-specific address (IP address) vs LAN-specific address (HW address)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 Resolution Protocol (ARP)</vt:lpstr>
      <vt:lpstr>MAC addresses and ARP</vt:lpstr>
      <vt:lpstr>MAC addresses and ARP</vt:lpstr>
      <vt:lpstr>MAC addresses (more)</vt:lpstr>
      <vt:lpstr>ARP: address resolution protocol</vt:lpstr>
      <vt:lpstr>ARP protocol: same LAN</vt:lpstr>
      <vt:lpstr>Address Translation Protocol (ARP)</vt:lpstr>
      <vt:lpstr>ARP Packet 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213</cp:revision>
  <dcterms:created xsi:type="dcterms:W3CDTF">2020-02-13T13:47:54Z</dcterms:created>
  <dcterms:modified xsi:type="dcterms:W3CDTF">2025-03-05T18:19:43Z</dcterms:modified>
</cp:coreProperties>
</file>