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82" r:id="rId2"/>
    <p:sldMasterId id="2147483797" r:id="rId3"/>
    <p:sldMasterId id="2147483812" r:id="rId4"/>
    <p:sldMasterId id="2147483827" r:id="rId5"/>
    <p:sldMasterId id="2147483839" r:id="rId6"/>
    <p:sldMasterId id="2147483854" r:id="rId7"/>
  </p:sldMasterIdLst>
  <p:notesMasterIdLst>
    <p:notesMasterId r:id="rId106"/>
  </p:notesMasterIdLst>
  <p:sldIdLst>
    <p:sldId id="1532" r:id="rId8"/>
    <p:sldId id="1538" r:id="rId9"/>
    <p:sldId id="1681" r:id="rId10"/>
    <p:sldId id="1629" r:id="rId11"/>
    <p:sldId id="1682" r:id="rId12"/>
    <p:sldId id="1658" r:id="rId13"/>
    <p:sldId id="1665" r:id="rId14"/>
    <p:sldId id="1666" r:id="rId15"/>
    <p:sldId id="1667" r:id="rId16"/>
    <p:sldId id="1657" r:id="rId17"/>
    <p:sldId id="1683" r:id="rId18"/>
    <p:sldId id="1655" r:id="rId19"/>
    <p:sldId id="1656" r:id="rId20"/>
    <p:sldId id="1714" r:id="rId21"/>
    <p:sldId id="1684" r:id="rId22"/>
    <p:sldId id="1659" r:id="rId23"/>
    <p:sldId id="1685" r:id="rId24"/>
    <p:sldId id="1686" r:id="rId25"/>
    <p:sldId id="1660" r:id="rId26"/>
    <p:sldId id="1661" r:id="rId27"/>
    <p:sldId id="1662" r:id="rId28"/>
    <p:sldId id="1663" r:id="rId29"/>
    <p:sldId id="1664" r:id="rId30"/>
    <p:sldId id="1687" r:id="rId31"/>
    <p:sldId id="1630" r:id="rId32"/>
    <p:sldId id="1688" r:id="rId33"/>
    <p:sldId id="1610" r:id="rId34"/>
    <p:sldId id="1611" r:id="rId35"/>
    <p:sldId id="1612" r:id="rId36"/>
    <p:sldId id="1613" r:id="rId37"/>
    <p:sldId id="1614" r:id="rId38"/>
    <p:sldId id="1689" r:id="rId39"/>
    <p:sldId id="1690" r:id="rId40"/>
    <p:sldId id="1691" r:id="rId41"/>
    <p:sldId id="1618" r:id="rId42"/>
    <p:sldId id="1619" r:id="rId43"/>
    <p:sldId id="1620" r:id="rId44"/>
    <p:sldId id="1692" r:id="rId45"/>
    <p:sldId id="1693" r:id="rId46"/>
    <p:sldId id="1694" r:id="rId47"/>
    <p:sldId id="1624" r:id="rId48"/>
    <p:sldId id="1625" r:id="rId49"/>
    <p:sldId id="1626" r:id="rId50"/>
    <p:sldId id="1627" r:id="rId51"/>
    <p:sldId id="1695" r:id="rId52"/>
    <p:sldId id="1696" r:id="rId53"/>
    <p:sldId id="1697" r:id="rId54"/>
    <p:sldId id="1698" r:id="rId55"/>
    <p:sldId id="1699" r:id="rId56"/>
    <p:sldId id="1700" r:id="rId57"/>
    <p:sldId id="1701" r:id="rId58"/>
    <p:sldId id="1644" r:id="rId59"/>
    <p:sldId id="1671" r:id="rId60"/>
    <p:sldId id="1702" r:id="rId61"/>
    <p:sldId id="1703" r:id="rId62"/>
    <p:sldId id="1672" r:id="rId63"/>
    <p:sldId id="1642" r:id="rId64"/>
    <p:sldId id="1637" r:id="rId65"/>
    <p:sldId id="1647" r:id="rId66"/>
    <p:sldId id="1648" r:id="rId67"/>
    <p:sldId id="1673" r:id="rId68"/>
    <p:sldId id="1674" r:id="rId69"/>
    <p:sldId id="1675" r:id="rId70"/>
    <p:sldId id="1676" r:id="rId71"/>
    <p:sldId id="1677" r:id="rId72"/>
    <p:sldId id="1704" r:id="rId73"/>
    <p:sldId id="1646" r:id="rId74"/>
    <p:sldId id="1649" r:id="rId75"/>
    <p:sldId id="1650" r:id="rId76"/>
    <p:sldId id="1651" r:id="rId77"/>
    <p:sldId id="1652" r:id="rId78"/>
    <p:sldId id="1653" r:id="rId79"/>
    <p:sldId id="1705" r:id="rId80"/>
    <p:sldId id="1706" r:id="rId81"/>
    <p:sldId id="1707" r:id="rId82"/>
    <p:sldId id="1708" r:id="rId83"/>
    <p:sldId id="1709" r:id="rId84"/>
    <p:sldId id="1710" r:id="rId85"/>
    <p:sldId id="1711" r:id="rId86"/>
    <p:sldId id="1712" r:id="rId87"/>
    <p:sldId id="1654" r:id="rId88"/>
    <p:sldId id="1640" r:id="rId89"/>
    <p:sldId id="1713" r:id="rId90"/>
    <p:sldId id="1680" r:id="rId91"/>
    <p:sldId id="1564" r:id="rId92"/>
    <p:sldId id="311" r:id="rId93"/>
    <p:sldId id="1645" r:id="rId94"/>
    <p:sldId id="1639" r:id="rId95"/>
    <p:sldId id="1558" r:id="rId96"/>
    <p:sldId id="1559" r:id="rId97"/>
    <p:sldId id="1643" r:id="rId98"/>
    <p:sldId id="1631" r:id="rId99"/>
    <p:sldId id="1632" r:id="rId100"/>
    <p:sldId id="1633" r:id="rId101"/>
    <p:sldId id="1634" r:id="rId102"/>
    <p:sldId id="1635" r:id="rId103"/>
    <p:sldId id="1628" r:id="rId104"/>
    <p:sldId id="1636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1B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3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07" Type="http://schemas.openxmlformats.org/officeDocument/2006/relationships/presProps" Target="presProps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viewProps" Target="viewProps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theme" Target="theme/theme1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tableStyles" Target="tableStyle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5F7AE229-9631-D969-9FA9-39712C0A35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9FDD2-1A3C-F644-ABB4-CEDA0BB3183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B51C2942-D119-1CBA-916A-3327876388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B6F43195-918A-7C2A-7473-82EBFE470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117F7969-8B61-0CA7-039B-F7FE4C73CE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4C4617-481B-E34D-8B57-F098767387B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7613A8D-3D84-8578-2EFF-E75B9E1742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3FC46B9-2067-C56C-3164-2A28F913E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D2BC6DF1-7238-96AC-A72D-B236723444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763248-57DE-5C48-9D37-6F7B8AB8957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BC7A8DC0-49B8-6C31-DF87-FDB0FB0CD3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A48713A-4AF5-013C-8A91-4DBD5921B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41924879-E3C9-D870-E18E-67D2E4879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E0554-0AB7-4942-A1F9-E403833AA97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F7B05F96-94BB-9591-3722-CD877CF9F5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60948FD9-0A7F-F34E-D56D-DEC618570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A56F4731-EFE9-B6E6-50FF-3F6C41BEB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B5ED33-7A78-7849-88A4-5470F05E561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4C49EDC5-61C5-A4B6-600C-88846AE12A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7E869B60-68AD-F1E9-6DC6-A0A63C3D3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88DCF563-1C73-8537-10F6-B1F92AD07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F5B273-EEAA-0749-96FB-9FFCC6111D9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188F7B1E-2579-270B-6461-9E2A98289A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8E177D9-4DAD-D9FD-E3A2-077A58743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396BDC6D-50C8-E21F-C9AE-947E2AC40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018EDFEA-E06A-3227-A752-EE9DE9551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08D36B0C-3B2F-509F-F9FB-7854AB105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AFAAF3-948E-454F-8CB1-1719F0C8FA5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7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095CDD63-0305-AB00-0CD0-3202D320A6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A41CA9-EF09-514D-B2E5-C98DCD59157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9C949E1F-181E-EA05-57CA-DE0CE5238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C1085E77-C9F1-09E9-E04A-27ED4039A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Application may get duplicates in the case of early timeouts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31E08126-A4E7-E738-5435-DD023DF07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4873C-1DB0-8749-914F-5E74D17F910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3D47FDF5-FB70-2575-F489-BFEE6E873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7C008FBB-DD8D-3DA9-FE89-4479E65E0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979938F4-8F50-7DFF-BF04-1CEF1CEEE1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1C07EB-4FA9-5941-A4D4-D3DF8A4C74D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24322768-74B9-89FB-D084-1DCDF9779D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5C82527D-EAFC-4CB5-0CB1-B129A572B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DEF283B4-8545-E1DB-740E-18A1F8FDBA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EFA1B-C260-0D45-BD21-F89AEABD7D8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4F1824E3-1BCB-DF0E-47C1-AED12FE7B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7C12A31-A94D-2133-0882-19F79DDCC4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FB35B80A-75DF-EB98-13EB-36A3A06536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EBDB77-6AB0-B746-96A9-CCF4D7691F6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83629E49-BF4E-D529-43E8-092F4B252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06B732EA-A5E0-239F-5B70-6D0887C31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9C8D7-0FB7-410F-0EEC-0721868F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1D74-FB2F-4048-9E9A-C8C0516E9F4F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E0803-E532-9A7D-5B95-0399517B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EBAF5-65BB-0290-98AE-C3F8A0D6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6DC6-2B26-7D4E-BD61-1190653B01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658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FB78E-3D15-F9D4-6B43-702D7D01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1081C-219A-A74E-8096-3E2C56546585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98B89-A9AD-A850-4DC2-110ECE16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BCA62-AF1E-5719-02C0-83F3186F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ADDB5-77E5-534A-9E7A-A60B379F16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94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4D9E3-B8D0-7AC3-F9D0-7337B46A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0FA64-A639-DA4A-BFF5-DB6AE66153BE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3FBDC-A346-3DD6-0BD2-B099AEE4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2B65-9EB3-99A5-D396-B5C0EAFC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3443-796C-E148-A36F-BB6B90594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81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1588DB-5F1D-0AA6-58B2-16C0EFE6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7CBF-B506-C045-A550-BF5CD671FF40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DEBE4C-409F-CC61-2985-9DA8941E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B28FC4-7F20-4D20-E5C6-F3D9D890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5A145-D809-284F-8796-90B4E10FF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575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35B21F-FF9D-2F4C-49E4-B1E095C7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0427-BD59-6C4E-866C-C51E129470B3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187434-9391-5E0C-18BF-829D25D0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5A3703-7CC4-6E5B-B623-14C4545D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C4E1-58FB-5547-847A-36B06D634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674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E14310-9F9C-2A0D-989A-B9540ED8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ABDC9-28DF-AC49-A257-52F7B30E3581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2133FA-C5C0-148D-A50B-088F62C3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D79D6D-37AB-7B6D-44F9-A354AF1D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06FAF-609B-0F4F-99A6-1180E4D01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076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300AAE8-20C5-1E83-0B54-3300C945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2927B-FFDC-2F43-8594-E7E0F2C2411A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AD28FFA-27FD-17DD-D076-C7054D16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FFFC0F-311C-6227-6A33-F2051CF0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27995-3B73-9E4E-8C97-548DB1B58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151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232C15-C753-FA04-4955-8366DF7C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D36EF-2A2C-4B49-B50E-2F41AE20532C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C87A7A-47F5-83EE-13D5-FF1041B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94F225-E84F-0CE9-6C9F-DED169D8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CE31-A327-9849-951F-7C36BE11B6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98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AB0C5C-3D71-A5B3-3FFD-21C9FFBD9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0DAA-530C-324E-ACD8-C62C2CB19DBC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36C7F4-B69F-A1B0-B631-A4F66D9D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DEC979-3D33-1B96-092E-58F7AC0D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A4A6A-6451-0D43-B693-562DB0202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68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B7687-453C-B969-DB30-C38B1D55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E2CA-DEC3-AF4C-896B-BBEA27FB128C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06FCB-0ADC-862B-3081-74A3B4F9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4F62-C0DD-70BC-F577-BDA7C36F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1E4D-F584-EF4E-9FE9-4C51BB71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730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DB49-8F43-20BE-CD36-FE57FA98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32CE1-3FED-F346-B5F8-983A8DA27862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F7205-52C2-8B14-483A-3FFC8798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84C5-FF12-E256-270C-329E7317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E1C0D-6E47-B54F-ACB8-7695D93E2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30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8632E-DE09-65C3-97CF-ED1CF750D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2864-B64E-8346-9A9D-5C9F555E61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765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A05AFA-4FFD-5078-2C71-69BD20D81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11041-7CE2-9044-85C7-741FE528F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198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72367-173F-4F9A-E079-360599BF9F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0BE25-080E-7541-B130-B6036AD2D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151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C3E46-9269-9EA2-6DA3-9C61D6B9E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4850-696F-E24C-BC5B-7B10923C4161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EE17D-E191-02E4-8DF5-D8DCA64A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FC9C1-91D6-5089-EB5F-12DCC649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4CF94-EDF8-1249-84E3-5E1808730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123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FBDF0-83B4-6642-EA89-F7B7187E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3185-62A9-0545-A223-C072EFAD0A52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302AE-4A47-F8CA-DDD3-CC57E3B4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2722-E2DC-D559-65DA-4A72B146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CD4CE-1575-C64E-973E-7D719B2E4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833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327E-B166-10BF-A027-2D9CABEC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0BFD0-C82B-EE49-8326-ACB47CF13DE0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5CFA5-6395-AEF5-EF8D-428C4498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971E-9552-FAD5-0C58-DD899E216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2505D-BF64-D746-866C-384881B1A2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27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BCE3D2-9C2C-32EC-6A86-89CB843C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60B94-74FF-0C46-A8CD-8606C19631F8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CA10FF-7DFB-73B7-9E45-4CC6C499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BBDBC2-8F97-C3B6-6344-3ECE1ABF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CAD19-2389-B44C-9CDD-D3108FBC4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68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9D824E-7170-D9B3-3B38-594A1AC8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DBEC3-2B32-ED41-B098-7DB9507A5DED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FDBBA1-E7CF-30E5-EF98-28738CE0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7BBE88-B8D1-A8D7-3614-B9ACCFC6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F343D-E294-3646-B360-E7DCA53A4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1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C058E1-9323-0C5A-BF59-CF7CC736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A8369-2CE7-154D-A3F4-FD8B99C472A6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B9184-2F6A-29EB-A49A-21D12ECB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2F2666-3922-6AFD-DD45-C63B8FD2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F047D-E783-8B41-B47B-149E967660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834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6F30FB-2E9D-4BCC-36E0-896AB2CA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4FD10-4892-D34C-97B2-439EB3656E50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03F090-11CF-442A-893B-534F432C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453176-3C45-4308-F9DF-4E20497D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F0C85-1AF4-C24A-95A6-2F0B3459E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099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9F5916-56F6-2513-185C-81390D8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A0726-5782-6B43-A588-4B5DA24C38CE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885446-9670-D44B-CB15-A971964CE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A990A1-BDCE-20E7-B3FD-6F9D3851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0D69D-188B-3E4B-B5B2-94F66314F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310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F909B0-0EB9-EBDC-5160-B282F8668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36B1-BA22-514F-9AEF-EBB1C2DF3CB6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8B870F-671F-2624-46CC-6C440B60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4D83BD-23C2-E98A-DC1B-48D0BE75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31B88-50FE-7644-8451-7642D5F383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606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AFFB0-A7D0-00AB-CEAB-B4289CC3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D5D45-0340-4E42-BCD9-5F65776BF029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73303-CE80-D995-B65A-567702A1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94B5-4944-0EED-37D2-67F75856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22F9-829F-DB44-B004-D7F0CE71C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BD7D7-CA10-2DD9-F66D-DE6A1D32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EEF18-A8C2-9547-A255-646D624A0345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B8786-9E48-2C44-366B-1D2A511AB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0FCF2-E901-E35C-ED9E-4C72BF65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7458E-9DC9-C848-8808-8965B0B40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5758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F4AFE-7F3B-9E25-8CB6-B444026435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EA9A0-013F-4145-ABFB-1F8EC4FD7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49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62620-84C4-5D2A-1B4F-52FE597D3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A86E8-0F6F-3948-8BE5-1F0700C68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394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3124A-5534-8F90-5C01-45D394A33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054C-B64D-FF44-80F3-5728C3809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020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58F29-DCA7-F26F-199C-67F1BFA2E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FBB80-9310-C341-8164-CB3E38442384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3D524-D971-BBC9-4D34-D6AB3BBB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E425A-E8B3-68DE-7F6A-8AC5DE92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DF980-6624-5040-BFE2-4969F9BBA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943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76714-6FA9-7A05-BA52-2C01D2F9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D1ECE-681D-444A-8099-41B52AAA7A34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7647F-BC9A-2435-2652-5BD9B0DD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DC2B-4DDB-4B75-0130-001CEDDD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463A-828F-C743-AF3A-D5ACCDDA6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545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DF331-8B1C-9CE0-D7C3-A5722BC3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8734-39F9-DB47-B5ED-D7C1EABC492D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A3A5E-4915-5330-3F46-EB574B32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05BD5-C0CD-209B-AED0-99F16541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4A6B-4BAF-8B4D-80CB-7C8C8F6D11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36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EF974C-483F-CC9A-EE80-B20E6B3B9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BABF2-2620-DB46-BBCF-9520C1A37953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1487ED-2828-905A-1C55-FA1726CC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7281FD-A49B-658B-367F-7F5A4ADA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8061-8BAB-9048-9234-F27AA047ED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94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BD652A-45AC-097B-76D3-5C37790C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179B0-4111-E749-88D2-1F8A12FC5D7F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233A82-B18F-094E-BA84-624445004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753D8C-7818-5D4A-43FF-26DC9D43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66C9F-27EB-EA48-9B21-52633153E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940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28148B-662E-EE68-FE8E-315C24F2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FC6B0-8E0A-B74B-B0CA-345826F06897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ACAA7E-A6D0-A366-4671-33A0F917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937995-DADF-7368-B262-DC636DB0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AF6D7-860D-4848-AA98-57DA54701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223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361D94-6158-5212-B79B-77185AD2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F8FB2-7C5D-1345-BA79-6478658A7166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3D9819-DFC0-C337-C41C-0A22C7A7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360E7A-65E8-4877-E95C-A1F3A7CF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1C772-800C-D241-B638-4FB047C6CA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615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489989-204F-6C85-26AA-D42ED2C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E61EE-BFF3-B946-9D3E-DCCAD68C42A1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A1B250-6484-D04A-863E-803C94B7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2DB0C9-77C7-B21A-9705-D2CFEC24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5AEB5-F7F7-104F-98E3-D08DFF9F1F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216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21ED4C-2639-EB74-9EEB-1307D74F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18DB2-B422-B747-B33F-29AA56E45DB0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06A349-48F9-CB4D-3CBC-9411D56A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334B5C-EDE9-51AB-B55D-CD7575E6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6EA4-1AF6-CF4B-9082-4AA300AC89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976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8EB33-6B03-7CBD-E2FB-53E7ABF7D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00C28-6759-9247-AF7F-2D9DEFFB1ECE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D5251-230F-4500-C64A-4953CA45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C7F2E-6B5F-F27E-8903-952C5A6A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287E-6772-CE49-9622-51FB3F286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58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3002-8395-77F3-BD55-3C9C7E6EA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498B4-CF90-D24C-AB49-A36465C44A05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931D5-121D-AAF9-A934-E07090A3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9C590-D964-C1AC-CBCB-CCF3E46E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28BA9-34E3-F34D-960B-2C65C7C41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211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1EEDB-6715-2647-C4DA-A6A0D7752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67B1-CA1B-9748-91F5-B0B70CD22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9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BE869-7ACE-E144-E9A6-DF17BA30B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88201-EA85-0340-9BB9-18A28E7A1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23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069C5-C8F1-2507-F740-01356F246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93EF0-0497-EF45-8DC4-5DDAFB7281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370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91AFC1-A353-114B-8CC9-C5E731EB4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E67C1A-CB0F-C3F1-53E8-BAC4265FB2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ABDF49-E3F6-060E-7EA7-9BC5BE5714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0440ED38-5527-D14E-B13B-5AA8E19F28C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7587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C65E-5E23-A90B-7793-5368F44432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39EA7B-17D4-3B03-086B-90FC12841F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4CF07E-0D5F-9E76-E408-8A97DE2E4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0D02E7A0-07B7-7A49-81B4-8D3DA16FFD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568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5AD76B-841B-11D7-6C65-1ECF8A9C84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EFC6AA-467F-B6F3-A33D-7465C5F287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5CCD0E-624C-7BE4-D27D-AA8494CF0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636BEE2E-5B15-094E-8641-38E1FAB8C6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9432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533FD-899D-4B46-18A7-63BA4312A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408AAB-9FF2-D5E8-DCD4-E3B85EC24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708735-F20C-6A65-FA85-5218891E0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1B9F3B72-A102-AD48-B382-981F6B8771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480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879DD9-5855-F10E-3942-9E26F8E62C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0CFF49-19ED-2FF1-8061-A8930B1CE8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6C3509E-3F7B-5D50-CCFA-E77BC0476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91F77912-FCC0-0F4F-B616-802C48B38F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2929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204CCF-3397-5354-BAF6-9ABA51E86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43CCBD-13B3-332B-047B-6839573186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CFD931-12A6-3F34-8677-76677ED9FA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23EE85D3-B7D9-0B4E-ADA0-50D2FD4FC8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66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64CAA2-7D86-2B8C-3553-C48C384FC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EA578D-9707-E6BE-EC7D-0023452B88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1D70FD3-A45D-AB4B-8241-44EC4C716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436959C2-5152-F345-966F-79B0A2E61C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1477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92EF1-8017-2CE1-7862-AC494F1BE0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BE5489-A15F-4ECE-A13D-0163C17C4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92499-0915-F5BC-6BDA-0AD49B70EB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F57DB2EC-6BAB-094F-AE2F-C92E8F1631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802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A76DE3-D247-87B8-D86A-D869D836DB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58D232-1102-8FAE-B72B-A61CAE2A5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01EDF-9F4A-0C21-49E5-14499C09B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FEBC8302-7018-1B48-95B6-D0B3FDF2B5B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700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68A75A-F8F5-1B79-569F-D80317DFA8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585D98-7BBB-1FB6-D2E3-D0C4BA597A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A26205-C23D-044D-C997-A8A2FE2E3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BFCA9985-5ACE-F849-A686-409B76051E3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228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F9EE21-1651-29F3-C4B5-AAE456969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9ECD47-AE4C-693C-C8E6-D786204560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2E6D2D-4895-88C4-9876-DDCB6BA25B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3-</a:t>
            </a:r>
            <a:fld id="{0D37280A-DBA4-BD42-990C-DA7588001F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386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0FB50-FE70-26CE-99D0-DE391385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D2C59-3974-2F4A-B9B2-E75D5C64E6AB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44800-4620-53DA-A247-734CF650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BBA09-8315-1945-FB73-7036C98C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44F61-0BD2-BB43-9ED1-45B84A369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264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F07F-FB75-F034-B7B4-D36FFC90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2113-6B53-ED41-BF4B-2C686A7733AD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A9137-CD4F-4626-0766-C4F00AA4F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1600E-92F6-2524-034C-79E46B99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AE1FF-CE4E-C04D-8F6A-16C75115E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926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96767-506B-59A7-6AFA-C42AD764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D371-ECEC-D145-A1F9-ADC7CA7BF262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8B53-0D3B-C18E-7742-5E3428AC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81D54-816F-14D6-F102-F7B13E75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BE3E2-A33A-0B45-B55D-F9FA209CA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0105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76A390-051A-A433-4AE8-63BC72CF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66657-FF57-364E-B15D-11BD1055B497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A8532-5F1E-87A4-8EF9-C6571A71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5E3624-AB83-1457-F6B0-81E453C4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CAA9B-100B-534B-8F79-394897D3E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0462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0FD0C1-E8EC-DE28-C4AD-0F7D8B1F7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EA128-B24D-5E41-8B52-57022D39B6BC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546894-D8FD-5A38-1111-4F5BDD7D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E0FE65-7E60-1B81-6E8B-531970A6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D35BE-E3BD-D042-B8D1-55BDD5B14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09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5ABC3A-030F-B3EE-2F3F-3C99EC36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6E0A1-5D2C-FD44-AAAE-7C199E6283B4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54C43E-3AC7-F0CC-67CD-E2976450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A23F0E-0AFC-A2A6-D00F-B578B7A8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85670-45EF-8E48-A45E-3F38F97F9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0812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2A12F6-4FE9-4EA5-5A0B-09B9D4E6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6271-576E-544B-89D0-FA03B482C33F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BA4B7-A3E3-9827-D778-ED6E80AA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2E37F-42C1-5DD0-0F5F-99C74717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EC8E-FDDF-8741-B391-2139FBFF4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9761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DA685C-0F22-C276-D6E4-EC26AAE0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00357-FB5E-184C-B141-2954FEC88B7A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8EA335-F3A5-DE59-6622-7D69C464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51A023-A5BB-6B95-97A5-4B839214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888CE-1203-E64D-B277-EE457F7CE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1623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4F7D56-76AE-2E83-52A5-2971C7FB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3149-CFED-EF4C-8195-BDDEB551D891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1EFA0B-F653-EA7E-69D8-6FA42D8C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0B65D1-34CE-0852-8D66-FBC740EC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5C8C6-AB1C-EF46-801F-D6E7415C3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4613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B1A13-AA73-770D-649D-E24DA7AE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376B9-3DEE-BF4C-AEDC-D83247801B8F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1CD5E-0606-8F0B-5DB2-5E91D9EB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F690C-CC4E-FB82-35E9-F9D0DA3A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4875D-E3BF-3D42-B407-54CA9154EC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397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5060D-5DB8-8A13-5926-44D65BCF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4A7C6-EA53-5F4C-B24A-616C0AC92AA5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B4233-3A4B-3EDD-D2BE-3E9D74C2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B90AF-9238-2ADB-8FEE-88F9FFB3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FCC2-F611-FF42-9D4A-021AE47A5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9693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19F1B-777B-9396-5065-D96EDD4C2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DAB6A-9A56-1E47-80DB-FD3BE1825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886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1EC9C-40D7-B54D-A267-5EB9B305F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2499-61D8-974E-AF9E-76AEEA88A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9637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2FAFE-E764-7F49-56C8-E53BCC5432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D6ADD-6D70-8B40-9B33-EC0E87A7F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290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2CFFC-403C-DD1F-B825-369AFC7A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CA3F-A8BB-504D-911D-B31C97353627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EA526-A868-342D-54BD-AE535E29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54ED9-4352-E7BF-5C90-E3497112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6CAE7-74CC-6442-924F-8918F8162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51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5536A-32C8-1C8F-1D1D-E5FC200B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CB230-241E-FA40-9950-F341AD4A2C84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F614-EA67-8F55-CBA6-1C75FB3DE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A839F-8A4A-6D06-709E-FED01069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55206-B8C7-6D47-AA3E-9B0CE2CCB9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7243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7C6E2-5989-A3AB-F058-493DFBFEA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7D597-A960-8C4E-956C-399E4DCFBA19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A30BF-35D1-549A-CD4A-5FC01B2FC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B6293-AA6E-4957-F52E-BE10AC61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0484-5E57-F94F-B28D-C82AFFD8E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6030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28BEC4-D978-7AC7-86DD-9E7D0E61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B63C1-7FD5-B643-AEAD-0D03ABEE0DE1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EA279E-4E43-32B1-A5EA-B8EC6457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52901F-81E2-61B0-3B39-0C934F3D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F750A-392E-254C-A0FA-6DABB0A655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3675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A04BB8-754B-D48F-9A13-9AE0F81D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2DDF9-6E4B-0847-9C4D-A76738D4C129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2F877E6-1854-E25C-8681-2DC7068E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AD1D22-9BBD-B81E-0F2A-1A3B02A1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30645-19BB-0749-8964-A83F6DE33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6051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FF852E-3CFD-41CF-D598-293B2A56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1AC57-97A1-FA4D-BDE5-B6F3B48C3480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BE058C-7E15-3C28-A639-24BE6B4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43CE86-88F4-305D-A465-89B146B6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D306E-6534-7040-85C3-76223A787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981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EA1439-57DC-D80B-67AD-35F3C0C0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A0D95-C9E8-8B4D-B297-F59F22DC7657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243305-8CCC-D0EF-7285-74382649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FC1B35-15C2-E873-B6D5-B5B67724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126B4-7A98-1843-8F17-94E64D23A9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6829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822D12-FEF8-F863-FAC1-BF39D872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C33BC-E27B-C240-93FD-0E63D5D64ECA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E44A9A-5CF6-0525-3FBA-F9B93129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8EF9BB-5E6A-2CA3-738D-EA15447F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B63D-7416-1248-B15B-2278A9B7C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2655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6860E1-ED2E-73B1-31EB-A5D7E47A1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ABEF-A47B-304C-A81E-15496AED71D6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B4F648-CDDA-09A6-4A56-F2C8E47B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6F02B4-319B-C145-2523-DBC0A284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838C3-D33F-3D4D-A925-D823029FC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989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AF6C5-4F1F-B142-6349-01ECFE45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22C2-A741-A54F-A00D-F3B578095FF2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E693A-DE62-4190-BB57-FD436A26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55238-B4C5-B6C2-7839-9E486D44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D3B9-4155-2247-A95F-F6D3376FB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0437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1E31B-AFAB-8DB7-8A3B-2CD7BB52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0C0E1-18CD-6C40-9F84-CD68CDBABA7E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C1CAE-D9A4-4FA6-61F8-A88A0605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93E8A-E766-5F10-262F-D96EC618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513DB-8E19-D54F-BB9D-82B07E2AC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0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D49CE-991E-B170-CA48-A6F63D0E5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16BA-388E-604C-B3C9-FC40FEDFD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3304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E09E3-8C67-A28F-92E6-FFB3E9B84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0A444-78B6-D04F-B19E-5A9C53C8A7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2504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5D0C5-19BD-C2A4-38C8-2F595E3E05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3E2AC-31AE-4C47-97C0-D28F06A34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08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>
            <a:extLst>
              <a:ext uri="{FF2B5EF4-FFF2-40B4-BE49-F238E27FC236}">
                <a16:creationId xmlns:a16="http://schemas.microsoft.com/office/drawing/2014/main" id="{002194EC-6A60-9103-30FD-6F4AA5BC62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4035" name="Text Placeholder 2">
            <a:extLst>
              <a:ext uri="{FF2B5EF4-FFF2-40B4-BE49-F238E27FC236}">
                <a16:creationId xmlns:a16="http://schemas.microsoft.com/office/drawing/2014/main" id="{ED68F56A-BE03-E521-BAC7-5456E065B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66456-2F93-21BC-1067-D8B3589E2E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600BFCF-209B-1149-B054-D3475E781CA0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17747-A807-4C1F-1587-A1E3F1BE2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E6E8C-3345-24D8-49B0-A06E75750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E6A37D-1EED-9E46-AB7C-2FCFDF009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17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29443FC-6ABD-497E-6D5D-70BD0E212A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BF5940-06FF-582F-4892-A1F05274B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76ABF-74EA-E13B-1C20-06B293D90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81FC41A-C6A1-CF45-A907-6ADBA9F5F303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A3965-F1E6-3AA0-9FD5-75B0F0372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27D01-6505-B0FF-E6A4-18BF66C13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2D5FF6-5766-CF4B-96DC-84043FF05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53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3EB66AE3-FB8E-04CB-8D2E-805413E5C1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F3C3AF10-2AFD-9227-32A8-E57613F260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A46BC-F218-E03A-F6B0-9B7FF1A67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0E350D8-72DF-6040-990F-2BADAE65324F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5C7E9-88B5-90C7-8A5B-F33E3B765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39535-E592-275E-EFD9-4CAB74FDC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039EC56-18E4-2541-84C6-33F5A0729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0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6DD8674-6390-E4EA-73AC-3F3AEF9DC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0A827AF-20A8-3ECE-73A5-718B06AEA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EA73EA-9E5D-FDF7-1CBF-BC33FFB0FF6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A598DF-E213-0E4F-A298-2AD0F9DFA8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0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r>
              <a:rPr lang="en-US" altLang="en-US"/>
              <a:t>Transport Layer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835C0E7-72B9-E074-6612-3881EB3920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62925" y="6400800"/>
            <a:ext cx="6762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3-</a:t>
            </a:r>
            <a:fld id="{2476FFEE-2210-7442-A31C-5331BCD397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5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u="sng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anose="030F09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ZapfDingbats" pitchFamily="82" charset="2"/>
        <a:buChar char="r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Dingbats" pitchFamily="82" charset="2"/>
        <a:buChar char="m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D61DC54-F4A3-9D61-E3C2-418F1F60F4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6EE736F-A62C-49D6-3CE1-1ECB294FB1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7DAE2-874D-B903-3FFF-27B3024D4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266CB2-96DA-2B42-83C8-BBEB4DD6B93B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7BE6A-E18A-D74E-0C31-67C2ABAE0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0E418-4820-020F-8D66-9E1336B2C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0FA75E4-68D6-4C47-B228-4A1F625EFB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77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594898EF-8E21-B15F-7CA6-FF34B4B9C5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3B30D6A2-53A5-4CD3-8064-25BB11038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1B99E-CE93-33FB-8052-F29D941DF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A346BB-800C-0646-B599-64B6F4F9C913}" type="datetime1">
              <a:rPr lang="en-US" altLang="en-US"/>
              <a:pPr>
                <a:defRPr/>
              </a:pPr>
              <a:t>3/26/25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F8833-A203-445C-1436-A278846B4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F625F-C211-BA85-AAFB-8AFE20479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FC16811-4828-D442-BAAB-92EB135718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41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2FAE121B-5A55-9EDD-ED18-24E01522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2517A-8A8F-955A-E5D9-594B8F870D3A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28C27-3C02-96E4-A0E1-B7EF08892A8D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rgbClr val="941100"/>
                </a:solidFill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33796" name="TextBox 4">
            <a:extLst>
              <a:ext uri="{FF2B5EF4-FFF2-40B4-BE49-F238E27FC236}">
                <a16:creationId xmlns:a16="http://schemas.microsoft.com/office/drawing/2014/main" id="{7E2711F1-40B6-570D-0197-672C0866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Lucida Bright" panose="02040602050505020304" pitchFamily="18" charset="77"/>
              </a:rPr>
              <a:t>Tu-Th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61734260-A9F8-59A0-0081-DEFD70D73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D7289-0108-1B50-BE82-B309681EB377}"/>
              </a:ext>
            </a:extLst>
          </p:cNvPr>
          <p:cNvSpPr txBox="1"/>
          <p:nvPr/>
        </p:nvSpPr>
        <p:spPr>
          <a:xfrm>
            <a:off x="2793047" y="2066925"/>
            <a:ext cx="37753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46BD0-056A-924F-4FF1-502758AD7568}"/>
              </a:ext>
            </a:extLst>
          </p:cNvPr>
          <p:cNvSpPr txBox="1"/>
          <p:nvPr/>
        </p:nvSpPr>
        <p:spPr>
          <a:xfrm>
            <a:off x="0" y="3403600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TCP Flow-control and Congestion-control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5 &amp; 6)</a:t>
            </a:r>
          </a:p>
        </p:txBody>
      </p:sp>
      <p:sp>
        <p:nvSpPr>
          <p:cNvPr id="33800" name="Slide Number Placeholder 1">
            <a:extLst>
              <a:ext uri="{FF2B5EF4-FFF2-40B4-BE49-F238E27FC236}">
                <a16:creationId xmlns:a16="http://schemas.microsoft.com/office/drawing/2014/main" id="{E963DD20-DA84-A776-96CA-8190FE0AA3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5CE5E5-D013-CB4E-8CF6-C15ABB3296B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3801" name="TextBox 1">
            <a:extLst>
              <a:ext uri="{FF2B5EF4-FFF2-40B4-BE49-F238E27FC236}">
                <a16:creationId xmlns:a16="http://schemas.microsoft.com/office/drawing/2014/main" id="{9C90E929-C2D3-2EC0-93D1-2423029B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March 26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1">
            <a:extLst>
              <a:ext uri="{FF2B5EF4-FFF2-40B4-BE49-F238E27FC236}">
                <a16:creationId xmlns:a16="http://schemas.microsoft.com/office/drawing/2014/main" id="{4AF4A039-1337-AE0E-3BEA-9D6381100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2839A-E43B-EE41-B076-3821DBFE0D2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AA205456-238F-50CE-626A-9C15EEBC4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9026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1. Unique packet identifiers: Why and how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3. Timeout: picking the ideal value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881B5A-8428-22BE-39AF-3DC5517F0DEA}"/>
              </a:ext>
            </a:extLst>
          </p:cNvPr>
          <p:cNvSpPr/>
          <p:nvPr/>
        </p:nvSpPr>
        <p:spPr>
          <a:xfrm>
            <a:off x="769938" y="2776538"/>
            <a:ext cx="8256587" cy="57626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1">
            <a:extLst>
              <a:ext uri="{FF2B5EF4-FFF2-40B4-BE49-F238E27FC236}">
                <a16:creationId xmlns:a16="http://schemas.microsoft.com/office/drawing/2014/main" id="{A53B7FA2-D11E-567E-CF6E-2D453B290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A9B651-327B-4C4D-A055-368F4197F46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D45C8BF2-FE66-61DB-A8AA-63739ABFA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026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Receiver maintain the last in-sequence byte number in a variable, say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rcv_seqnum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If the Receiver receives a packet with seq number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less than or equal to rcv_seqnum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1">
            <a:extLst>
              <a:ext uri="{FF2B5EF4-FFF2-40B4-BE49-F238E27FC236}">
                <a16:creationId xmlns:a16="http://schemas.microsoft.com/office/drawing/2014/main" id="{FFF2EF5A-46E1-8931-5233-BFA260929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18DB66-FB79-C14B-BFA9-AE06E5D3798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5DFC6251-8B4E-9C18-6757-89AA33D13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026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Receiver maintain the last in-sequence byte number in a variable, say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rcv_seqnum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If the Receiver receives a packet with seq number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less than or equal to rcv_seqnum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&gt;&gt;It sends an ACK for that packet, and discards the packet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If the Receiver receives a packet with seq number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(rcv_seqnum+1):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>
            <a:extLst>
              <a:ext uri="{FF2B5EF4-FFF2-40B4-BE49-F238E27FC236}">
                <a16:creationId xmlns:a16="http://schemas.microsoft.com/office/drawing/2014/main" id="{3604CF34-646F-8D2C-A3A6-494A53C3B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2AFDC1-A746-AF41-971C-61804F85A70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3B25644B-C835-73B4-992D-334A074DC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026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Receiver maintain the last in-sequence byte number in a variable, say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rcv_seqnum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If the Receiver receives a packet with seq number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less than or equal to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rcv_seqnum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&gt;&gt;It sends an ACK for that packet, and discards the packet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If the Receiver receives a packet with seq number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(rcv_seqnum+1):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&gt;&gt; It sends an ACK for that packet, and includes the packet to the application buffer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D5AB-2058-8DB4-51D7-48AA40A01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>
            <a:extLst>
              <a:ext uri="{FF2B5EF4-FFF2-40B4-BE49-F238E27FC236}">
                <a16:creationId xmlns:a16="http://schemas.microsoft.com/office/drawing/2014/main" id="{DE5A9CB7-9FC3-3B39-DE64-4D545AA98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2AFDC1-A746-AF41-971C-61804F85A70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7F6BC107-7574-2D11-47EE-7631295DB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026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Receiver maintain the last in-sequence byte number in a variable, say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rcv_seqnum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If the Receiver receives a packet with seq number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less than or equal to rcv_seqnum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&gt;&gt;It sends an ACK for that packet, and discards the packet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If the Receiver receives a packet with seq number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(rcv_seqnum+1):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7933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&gt;&gt; It sends an ACK for that packet, and includes the packet to the application buffer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- What if the receiver gets a packet with seq number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greater than (rcv_seqnum+1)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?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85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1">
            <a:extLst>
              <a:ext uri="{FF2B5EF4-FFF2-40B4-BE49-F238E27FC236}">
                <a16:creationId xmlns:a16="http://schemas.microsoft.com/office/drawing/2014/main" id="{92363A91-67BF-94D4-9E2B-98500B6759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5DA700-353D-524B-AC17-E462240477E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3CCB2F-E200-FE27-ABAA-DEF42C437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0265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3. Timeout: picking the ideal value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- What if the timeout is too small?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- What if the timeout is too large?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- Round-Trip time (RTT)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F4F4F-3E5E-A993-0497-0381E72A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33500"/>
            <a:ext cx="3944937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1">
            <a:extLst>
              <a:ext uri="{FF2B5EF4-FFF2-40B4-BE49-F238E27FC236}">
                <a16:creationId xmlns:a16="http://schemas.microsoft.com/office/drawing/2014/main" id="{F5BE3039-C97C-30E8-C438-014E35897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8D2C6-7BC8-C740-BF90-7ABFA04C4E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F4769727-85ED-63F1-A213-6687BA5F1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9026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1. Unique packet identifiers: Why and how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3. Timeout: picking the ideal value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BF89CC-73BB-E394-911A-C1147B2C6225}"/>
              </a:ext>
            </a:extLst>
          </p:cNvPr>
          <p:cNvSpPr/>
          <p:nvPr/>
        </p:nvSpPr>
        <p:spPr>
          <a:xfrm>
            <a:off x="769938" y="3390900"/>
            <a:ext cx="8256587" cy="5762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>
            <a:extLst>
              <a:ext uri="{FF2B5EF4-FFF2-40B4-BE49-F238E27FC236}">
                <a16:creationId xmlns:a16="http://schemas.microsoft.com/office/drawing/2014/main" id="{68A3B05C-F352-BBD9-F070-58DBEA1DE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Reasons for Retransmission</a:t>
            </a:r>
          </a:p>
        </p:txBody>
      </p:sp>
      <p:sp>
        <p:nvSpPr>
          <p:cNvPr id="86018" name="Slide Number Placeholder 2">
            <a:extLst>
              <a:ext uri="{FF2B5EF4-FFF2-40B4-BE49-F238E27FC236}">
                <a16:creationId xmlns:a16="http://schemas.microsoft.com/office/drawing/2014/main" id="{4B2E201C-90AD-21EC-29EA-6EB82AFF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58813E-11FB-674A-83D2-B5B81E3F8E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6019" name="Group 4">
            <a:extLst>
              <a:ext uri="{FF2B5EF4-FFF2-40B4-BE49-F238E27FC236}">
                <a16:creationId xmlns:a16="http://schemas.microsoft.com/office/drawing/2014/main" id="{4B5E836F-E3C4-7ED9-D6ED-8D7752E7BF1E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7142163" y="2128838"/>
            <a:ext cx="1447800" cy="396875"/>
            <a:chOff x="1105" y="1265"/>
            <a:chExt cx="912" cy="250"/>
          </a:xfrm>
        </p:grpSpPr>
        <p:sp>
          <p:nvSpPr>
            <p:cNvPr id="86072" name="Line 5">
              <a:extLst>
                <a:ext uri="{FF2B5EF4-FFF2-40B4-BE49-F238E27FC236}">
                  <a16:creationId xmlns:a16="http://schemas.microsoft.com/office/drawing/2014/main" id="{67ABEABD-E465-DA28-0CDE-576FE3CE71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73" name="Text Box 6">
              <a:extLst>
                <a:ext uri="{FF2B5EF4-FFF2-40B4-BE49-F238E27FC236}">
                  <a16:creationId xmlns:a16="http://schemas.microsoft.com/office/drawing/2014/main" id="{C953943B-CD98-3D50-0329-5C5AE89D6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</a:t>
              </a:r>
            </a:p>
          </p:txBody>
        </p:sp>
      </p:grpSp>
      <p:grpSp>
        <p:nvGrpSpPr>
          <p:cNvPr id="86020" name="Group 7">
            <a:extLst>
              <a:ext uri="{FF2B5EF4-FFF2-40B4-BE49-F238E27FC236}">
                <a16:creationId xmlns:a16="http://schemas.microsoft.com/office/drawing/2014/main" id="{48DB24C6-BEF8-8E2F-C820-1D71D1338AA6}"/>
              </a:ext>
            </a:extLst>
          </p:cNvPr>
          <p:cNvGrpSpPr>
            <a:grpSpLocks/>
          </p:cNvGrpSpPr>
          <p:nvPr/>
        </p:nvGrpSpPr>
        <p:grpSpPr bwMode="auto">
          <a:xfrm rot="-673732">
            <a:off x="6831013" y="2865438"/>
            <a:ext cx="1752600" cy="501650"/>
            <a:chOff x="4062" y="1664"/>
            <a:chExt cx="951" cy="316"/>
          </a:xfrm>
        </p:grpSpPr>
        <p:sp>
          <p:nvSpPr>
            <p:cNvPr id="86070" name="Line 8">
              <a:extLst>
                <a:ext uri="{FF2B5EF4-FFF2-40B4-BE49-F238E27FC236}">
                  <a16:creationId xmlns:a16="http://schemas.microsoft.com/office/drawing/2014/main" id="{1DC7791B-9609-6878-4856-C13BF69C92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520557">
              <a:off x="4061" y="1979"/>
              <a:ext cx="95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71" name="Text Box 9">
              <a:extLst>
                <a:ext uri="{FF2B5EF4-FFF2-40B4-BE49-F238E27FC236}">
                  <a16:creationId xmlns:a16="http://schemas.microsoft.com/office/drawing/2014/main" id="{5786D91C-4DDE-0E37-CA00-AC8DE6A44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520557">
              <a:off x="4450" y="166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</p:grpSp>
      <p:cxnSp>
        <p:nvCxnSpPr>
          <p:cNvPr id="86021" name="AutoShape 10">
            <a:extLst>
              <a:ext uri="{FF2B5EF4-FFF2-40B4-BE49-F238E27FC236}">
                <a16:creationId xmlns:a16="http://schemas.microsoft.com/office/drawing/2014/main" id="{7909891D-52B2-69DE-AF06-DBEFFE152EE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6120606" y="2836069"/>
            <a:ext cx="1890713" cy="3175"/>
          </a:xfrm>
          <a:prstGeom prst="bentConnector5">
            <a:avLst>
              <a:gd name="adj1" fmla="val 22833"/>
              <a:gd name="adj2" fmla="val -6800005"/>
              <a:gd name="adj3" fmla="val 85472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091" name="Text Box 11">
            <a:extLst>
              <a:ext uri="{FF2B5EF4-FFF2-40B4-BE49-F238E27FC236}">
                <a16:creationId xmlns:a16="http://schemas.microsoft.com/office/drawing/2014/main" id="{B9F1A1C9-92C3-1E3F-C0CD-C3635FE49E7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74569" y="2736056"/>
            <a:ext cx="121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sp>
        <p:nvSpPr>
          <p:cNvPr id="86023" name="Line 12">
            <a:extLst>
              <a:ext uri="{FF2B5EF4-FFF2-40B4-BE49-F238E27FC236}">
                <a16:creationId xmlns:a16="http://schemas.microsoft.com/office/drawing/2014/main" id="{D1FBB7E3-C0A4-DAF3-393D-B69864BE8D15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7034213" y="3721100"/>
            <a:ext cx="15176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093" name="Text Box 13">
            <a:extLst>
              <a:ext uri="{FF2B5EF4-FFF2-40B4-BE49-F238E27FC236}">
                <a16:creationId xmlns:a16="http://schemas.microsoft.com/office/drawing/2014/main" id="{A3A73B2E-B9E5-F40A-ACAE-82D71438EBA4}"/>
              </a:ext>
            </a:extLst>
          </p:cNvPr>
          <p:cNvSpPr txBox="1">
            <a:spLocks noChangeArrowheads="1"/>
          </p:cNvSpPr>
          <p:nvPr/>
        </p:nvSpPr>
        <p:spPr bwMode="auto">
          <a:xfrm rot="688582">
            <a:off x="7539038" y="3382963"/>
            <a:ext cx="960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</a:t>
            </a:r>
          </a:p>
        </p:txBody>
      </p:sp>
      <p:grpSp>
        <p:nvGrpSpPr>
          <p:cNvPr id="86025" name="Group 14">
            <a:extLst>
              <a:ext uri="{FF2B5EF4-FFF2-40B4-BE49-F238E27FC236}">
                <a16:creationId xmlns:a16="http://schemas.microsoft.com/office/drawing/2014/main" id="{A252A9D8-F0C6-BB1D-6222-5AA272DEF3C9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6988175" y="4038600"/>
            <a:ext cx="1447800" cy="396875"/>
            <a:chOff x="1133" y="1733"/>
            <a:chExt cx="912" cy="250"/>
          </a:xfrm>
        </p:grpSpPr>
        <p:sp>
          <p:nvSpPr>
            <p:cNvPr id="86068" name="Line 15">
              <a:extLst>
                <a:ext uri="{FF2B5EF4-FFF2-40B4-BE49-F238E27FC236}">
                  <a16:creationId xmlns:a16="http://schemas.microsoft.com/office/drawing/2014/main" id="{1435E7DF-3DE0-EA31-605A-28DBA5EA40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69" name="Text Box 16">
              <a:extLst>
                <a:ext uri="{FF2B5EF4-FFF2-40B4-BE49-F238E27FC236}">
                  <a16:creationId xmlns:a16="http://schemas.microsoft.com/office/drawing/2014/main" id="{ACA1C187-4C4C-5D16-21E6-3A281E166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328" y="1733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</p:grpSp>
      <p:cxnSp>
        <p:nvCxnSpPr>
          <p:cNvPr id="86026" name="AutoShape 17">
            <a:extLst>
              <a:ext uri="{FF2B5EF4-FFF2-40B4-BE49-F238E27FC236}">
                <a16:creationId xmlns:a16="http://schemas.microsoft.com/office/drawing/2014/main" id="{1D2E4BE0-D43C-E026-8577-D417FF76207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6120607" y="4310856"/>
            <a:ext cx="1890712" cy="3175"/>
          </a:xfrm>
          <a:prstGeom prst="bentConnector5">
            <a:avLst>
              <a:gd name="adj1" fmla="val 10662"/>
              <a:gd name="adj2" fmla="val -6800005"/>
              <a:gd name="adj3" fmla="val 77329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098" name="Text Box 18">
            <a:extLst>
              <a:ext uri="{FF2B5EF4-FFF2-40B4-BE49-F238E27FC236}">
                <a16:creationId xmlns:a16="http://schemas.microsoft.com/office/drawing/2014/main" id="{5B0BB05D-AB06-3363-8BFC-1A35184915B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72982" y="4210844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grpSp>
        <p:nvGrpSpPr>
          <p:cNvPr id="86028" name="Group 19">
            <a:extLst>
              <a:ext uri="{FF2B5EF4-FFF2-40B4-BE49-F238E27FC236}">
                <a16:creationId xmlns:a16="http://schemas.microsoft.com/office/drawing/2014/main" id="{C0815BC9-672D-78CD-D937-B83E0CEA37C1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1274763" y="2124075"/>
            <a:ext cx="1081087" cy="396875"/>
            <a:chOff x="1093" y="1281"/>
            <a:chExt cx="924" cy="215"/>
          </a:xfrm>
        </p:grpSpPr>
        <p:sp>
          <p:nvSpPr>
            <p:cNvPr id="86066" name="Line 20">
              <a:extLst>
                <a:ext uri="{FF2B5EF4-FFF2-40B4-BE49-F238E27FC236}">
                  <a16:creationId xmlns:a16="http://schemas.microsoft.com/office/drawing/2014/main" id="{9856AEAA-A6C9-FA12-09D3-6414202473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3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67" name="Text Box 21">
              <a:extLst>
                <a:ext uri="{FF2B5EF4-FFF2-40B4-BE49-F238E27FC236}">
                  <a16:creationId xmlns:a16="http://schemas.microsoft.com/office/drawing/2014/main" id="{31D805D2-2E86-51A6-359E-71E052680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1281"/>
              <a:ext cx="82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</a:t>
              </a:r>
            </a:p>
          </p:txBody>
        </p:sp>
      </p:grpSp>
      <p:cxnSp>
        <p:nvCxnSpPr>
          <p:cNvPr id="86029" name="AutoShape 22">
            <a:extLst>
              <a:ext uri="{FF2B5EF4-FFF2-40B4-BE49-F238E27FC236}">
                <a16:creationId xmlns:a16="http://schemas.microsoft.com/office/drawing/2014/main" id="{61083D3F-1085-7A32-ABA6-C51111C7A29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272256" y="2836069"/>
            <a:ext cx="1890713" cy="3175"/>
          </a:xfrm>
          <a:prstGeom prst="bentConnector5">
            <a:avLst>
              <a:gd name="adj1" fmla="val 22833"/>
              <a:gd name="adj2" fmla="val -6800005"/>
              <a:gd name="adj3" fmla="val 100671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03" name="Text Box 23">
            <a:extLst>
              <a:ext uri="{FF2B5EF4-FFF2-40B4-BE49-F238E27FC236}">
                <a16:creationId xmlns:a16="http://schemas.microsoft.com/office/drawing/2014/main" id="{8957AEE1-F6CD-6C3B-D45D-67997E3FAFC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7807" y="2734469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grpSp>
        <p:nvGrpSpPr>
          <p:cNvPr id="86031" name="Group 24">
            <a:extLst>
              <a:ext uri="{FF2B5EF4-FFF2-40B4-BE49-F238E27FC236}">
                <a16:creationId xmlns:a16="http://schemas.microsoft.com/office/drawing/2014/main" id="{51CB1EB9-4016-D018-092D-416D5B66845C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1292225" y="3603625"/>
            <a:ext cx="1447800" cy="396875"/>
            <a:chOff x="1105" y="1265"/>
            <a:chExt cx="912" cy="250"/>
          </a:xfrm>
        </p:grpSpPr>
        <p:sp>
          <p:nvSpPr>
            <p:cNvPr id="86064" name="Line 25">
              <a:extLst>
                <a:ext uri="{FF2B5EF4-FFF2-40B4-BE49-F238E27FC236}">
                  <a16:creationId xmlns:a16="http://schemas.microsoft.com/office/drawing/2014/main" id="{2D9B6F41-4D50-8A74-BCA3-02EEF546C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65" name="Text Box 26">
              <a:extLst>
                <a:ext uri="{FF2B5EF4-FFF2-40B4-BE49-F238E27FC236}">
                  <a16:creationId xmlns:a16="http://schemas.microsoft.com/office/drawing/2014/main" id="{EE68B640-66C3-C8DB-A866-C8460AC6D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</a:t>
              </a:r>
            </a:p>
          </p:txBody>
        </p:sp>
      </p:grpSp>
      <p:grpSp>
        <p:nvGrpSpPr>
          <p:cNvPr id="86032" name="Group 27">
            <a:extLst>
              <a:ext uri="{FF2B5EF4-FFF2-40B4-BE49-F238E27FC236}">
                <a16:creationId xmlns:a16="http://schemas.microsoft.com/office/drawing/2014/main" id="{60A01287-44D3-23BC-78BE-D5415B94D695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1139825" y="4367213"/>
            <a:ext cx="1447800" cy="396875"/>
            <a:chOff x="1133" y="1733"/>
            <a:chExt cx="912" cy="250"/>
          </a:xfrm>
        </p:grpSpPr>
        <p:sp>
          <p:nvSpPr>
            <p:cNvPr id="86062" name="Line 28">
              <a:extLst>
                <a:ext uri="{FF2B5EF4-FFF2-40B4-BE49-F238E27FC236}">
                  <a16:creationId xmlns:a16="http://schemas.microsoft.com/office/drawing/2014/main" id="{6BEFD6C8-B100-D2F5-5822-8DB2D33B9BD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63" name="Text Box 29">
              <a:extLst>
                <a:ext uri="{FF2B5EF4-FFF2-40B4-BE49-F238E27FC236}">
                  <a16:creationId xmlns:a16="http://schemas.microsoft.com/office/drawing/2014/main" id="{225C6623-AD2F-D2D6-DEE9-C3E706D26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328" y="1733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</p:grpSp>
      <p:cxnSp>
        <p:nvCxnSpPr>
          <p:cNvPr id="86033" name="AutoShape 30">
            <a:extLst>
              <a:ext uri="{FF2B5EF4-FFF2-40B4-BE49-F238E27FC236}">
                <a16:creationId xmlns:a16="http://schemas.microsoft.com/office/drawing/2014/main" id="{1A3FC0D7-F6E1-5431-0A5D-8047CCEE2C0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270670" y="4310856"/>
            <a:ext cx="1890712" cy="3175"/>
          </a:xfrm>
          <a:prstGeom prst="bentConnector5">
            <a:avLst>
              <a:gd name="adj1" fmla="val 22833"/>
              <a:gd name="adj2" fmla="val -6800005"/>
              <a:gd name="adj3" fmla="val 97144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11" name="Text Box 31">
            <a:extLst>
              <a:ext uri="{FF2B5EF4-FFF2-40B4-BE49-F238E27FC236}">
                <a16:creationId xmlns:a16="http://schemas.microsoft.com/office/drawing/2014/main" id="{90288237-D4BE-2654-25AC-C6AFE4CAB40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6219" y="4210844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sp>
        <p:nvSpPr>
          <p:cNvPr id="86035" name="AutoShape 32">
            <a:extLst>
              <a:ext uri="{FF2B5EF4-FFF2-40B4-BE49-F238E27FC236}">
                <a16:creationId xmlns:a16="http://schemas.microsoft.com/office/drawing/2014/main" id="{B57FBB9D-DD20-B0AA-579C-FC334062E18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30425" y="2362200"/>
            <a:ext cx="381000" cy="457200"/>
          </a:xfrm>
          <a:prstGeom prst="lightningBol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6036" name="Group 35">
            <a:extLst>
              <a:ext uri="{FF2B5EF4-FFF2-40B4-BE49-F238E27FC236}">
                <a16:creationId xmlns:a16="http://schemas.microsoft.com/office/drawing/2014/main" id="{69F7CBE5-50A8-7949-EB00-03DE3A7E9046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4252913" y="2128838"/>
            <a:ext cx="1447800" cy="396875"/>
            <a:chOff x="1105" y="1265"/>
            <a:chExt cx="912" cy="250"/>
          </a:xfrm>
        </p:grpSpPr>
        <p:sp>
          <p:nvSpPr>
            <p:cNvPr id="86060" name="Line 36">
              <a:extLst>
                <a:ext uri="{FF2B5EF4-FFF2-40B4-BE49-F238E27FC236}">
                  <a16:creationId xmlns:a16="http://schemas.microsoft.com/office/drawing/2014/main" id="{501C2B07-AC46-9B77-C98B-DEFBD38F94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61" name="Text Box 37">
              <a:extLst>
                <a:ext uri="{FF2B5EF4-FFF2-40B4-BE49-F238E27FC236}">
                  <a16:creationId xmlns:a16="http://schemas.microsoft.com/office/drawing/2014/main" id="{6EAF07DA-0D53-DB8F-A360-ADFD06F01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</a:t>
              </a:r>
            </a:p>
          </p:txBody>
        </p:sp>
      </p:grpSp>
      <p:grpSp>
        <p:nvGrpSpPr>
          <p:cNvPr id="86037" name="Group 38">
            <a:extLst>
              <a:ext uri="{FF2B5EF4-FFF2-40B4-BE49-F238E27FC236}">
                <a16:creationId xmlns:a16="http://schemas.microsoft.com/office/drawing/2014/main" id="{6847F7E6-82A9-E8D8-A8C7-F4C307FA6C11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4549775" y="2809875"/>
            <a:ext cx="982663" cy="396875"/>
            <a:chOff x="1133" y="1733"/>
            <a:chExt cx="912" cy="250"/>
          </a:xfrm>
        </p:grpSpPr>
        <p:sp>
          <p:nvSpPr>
            <p:cNvPr id="86058" name="Line 39">
              <a:extLst>
                <a:ext uri="{FF2B5EF4-FFF2-40B4-BE49-F238E27FC236}">
                  <a16:creationId xmlns:a16="http://schemas.microsoft.com/office/drawing/2014/main" id="{4F59F676-51A5-D101-238B-E3342C5B9D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59" name="Text Box 40">
              <a:extLst>
                <a:ext uri="{FF2B5EF4-FFF2-40B4-BE49-F238E27FC236}">
                  <a16:creationId xmlns:a16="http://schemas.microsoft.com/office/drawing/2014/main" id="{99ACC19E-6CE1-F0F6-164F-6605F73D1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218" y="1733"/>
              <a:ext cx="6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</p:grpSp>
      <p:cxnSp>
        <p:nvCxnSpPr>
          <p:cNvPr id="86038" name="AutoShape 41">
            <a:extLst>
              <a:ext uri="{FF2B5EF4-FFF2-40B4-BE49-F238E27FC236}">
                <a16:creationId xmlns:a16="http://schemas.microsoft.com/office/drawing/2014/main" id="{E7153F1C-4A10-05A1-D82B-495BE5B857F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3231356" y="2836069"/>
            <a:ext cx="1890713" cy="3175"/>
          </a:xfrm>
          <a:prstGeom prst="bentConnector5">
            <a:avLst>
              <a:gd name="adj1" fmla="val 22833"/>
              <a:gd name="adj2" fmla="val -6800005"/>
              <a:gd name="adj3" fmla="val 100671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22" name="Text Box 42">
            <a:extLst>
              <a:ext uri="{FF2B5EF4-FFF2-40B4-BE49-F238E27FC236}">
                <a16:creationId xmlns:a16="http://schemas.microsoft.com/office/drawing/2014/main" id="{92D1983C-C5FE-647C-478F-9EFFBF34A2F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85319" y="2736056"/>
            <a:ext cx="1214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grpSp>
        <p:nvGrpSpPr>
          <p:cNvPr id="86040" name="Group 43">
            <a:extLst>
              <a:ext uri="{FF2B5EF4-FFF2-40B4-BE49-F238E27FC236}">
                <a16:creationId xmlns:a16="http://schemas.microsoft.com/office/drawing/2014/main" id="{C84E9A96-825B-8189-D6A7-AC2A6388F1A8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4251325" y="3603625"/>
            <a:ext cx="1447800" cy="396875"/>
            <a:chOff x="1105" y="1265"/>
            <a:chExt cx="912" cy="250"/>
          </a:xfrm>
        </p:grpSpPr>
        <p:sp>
          <p:nvSpPr>
            <p:cNvPr id="86056" name="Line 44">
              <a:extLst>
                <a:ext uri="{FF2B5EF4-FFF2-40B4-BE49-F238E27FC236}">
                  <a16:creationId xmlns:a16="http://schemas.microsoft.com/office/drawing/2014/main" id="{A6001AD8-CE17-E048-F618-F26A6252F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57" name="Text Box 45">
              <a:extLst>
                <a:ext uri="{FF2B5EF4-FFF2-40B4-BE49-F238E27FC236}">
                  <a16:creationId xmlns:a16="http://schemas.microsoft.com/office/drawing/2014/main" id="{116872AE-ED86-96C4-EDF5-C00322811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265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</a:t>
              </a:r>
            </a:p>
          </p:txBody>
        </p:sp>
      </p:grpSp>
      <p:grpSp>
        <p:nvGrpSpPr>
          <p:cNvPr id="86041" name="Group 46">
            <a:extLst>
              <a:ext uri="{FF2B5EF4-FFF2-40B4-BE49-F238E27FC236}">
                <a16:creationId xmlns:a16="http://schemas.microsoft.com/office/drawing/2014/main" id="{95D6C03D-CEE1-7BAF-4EBF-AC1590D34F16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4098925" y="4367213"/>
            <a:ext cx="1447800" cy="396875"/>
            <a:chOff x="1133" y="1733"/>
            <a:chExt cx="912" cy="250"/>
          </a:xfrm>
        </p:grpSpPr>
        <p:sp>
          <p:nvSpPr>
            <p:cNvPr id="86054" name="Line 47">
              <a:extLst>
                <a:ext uri="{FF2B5EF4-FFF2-40B4-BE49-F238E27FC236}">
                  <a16:creationId xmlns:a16="http://schemas.microsoft.com/office/drawing/2014/main" id="{0D76E19B-AC0E-27E3-8757-15BDC07577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133" y="196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6055" name="Text Box 48">
              <a:extLst>
                <a:ext uri="{FF2B5EF4-FFF2-40B4-BE49-F238E27FC236}">
                  <a16:creationId xmlns:a16="http://schemas.microsoft.com/office/drawing/2014/main" id="{6257D277-16F5-93A7-2885-D0007607A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328" y="1733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</p:grpSp>
      <p:cxnSp>
        <p:nvCxnSpPr>
          <p:cNvPr id="86042" name="AutoShape 49">
            <a:extLst>
              <a:ext uri="{FF2B5EF4-FFF2-40B4-BE49-F238E27FC236}">
                <a16:creationId xmlns:a16="http://schemas.microsoft.com/office/drawing/2014/main" id="{A7A374CA-035B-AA90-C85D-E7AAD23E604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3229770" y="4310856"/>
            <a:ext cx="1890712" cy="3175"/>
          </a:xfrm>
          <a:prstGeom prst="bentConnector5">
            <a:avLst>
              <a:gd name="adj1" fmla="val 22833"/>
              <a:gd name="adj2" fmla="val -6800005"/>
              <a:gd name="adj3" fmla="val 97144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30" name="Text Box 50">
            <a:extLst>
              <a:ext uri="{FF2B5EF4-FFF2-40B4-BE49-F238E27FC236}">
                <a16:creationId xmlns:a16="http://schemas.microsoft.com/office/drawing/2014/main" id="{9E29AA80-4EA3-B5C2-ED55-3F51AB12556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183732" y="4210844"/>
            <a:ext cx="1214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sp>
        <p:nvSpPr>
          <p:cNvPr id="86044" name="Line 51">
            <a:extLst>
              <a:ext uri="{FF2B5EF4-FFF2-40B4-BE49-F238E27FC236}">
                <a16:creationId xmlns:a16="http://schemas.microsoft.com/office/drawing/2014/main" id="{12F1966E-AEB4-FA86-2723-DD9B1DE3E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5125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32" name="AutoShape 52">
            <a:extLst>
              <a:ext uri="{FF2B5EF4-FFF2-40B4-BE49-F238E27FC236}">
                <a16:creationId xmlns:a16="http://schemas.microsoft.com/office/drawing/2014/main" id="{0912497F-9BA8-ABA7-47ED-FF86CAA6F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525" y="3048000"/>
            <a:ext cx="381000" cy="457200"/>
          </a:xfrm>
          <a:prstGeom prst="lightningBol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33" name="Text Box 53">
            <a:extLst>
              <a:ext uri="{FF2B5EF4-FFF2-40B4-BE49-F238E27FC236}">
                <a16:creationId xmlns:a16="http://schemas.microsoft.com/office/drawing/2014/main" id="{1D6C980F-9549-27A9-3477-82C49656A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075" y="5456238"/>
            <a:ext cx="1682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ACK lost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DUPLICATE 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</a:t>
            </a:r>
          </a:p>
        </p:txBody>
      </p:sp>
      <p:sp>
        <p:nvSpPr>
          <p:cNvPr id="86047" name="Text Box 54">
            <a:extLst>
              <a:ext uri="{FF2B5EF4-FFF2-40B4-BE49-F238E27FC236}">
                <a16:creationId xmlns:a16="http://schemas.microsoft.com/office/drawing/2014/main" id="{509C9953-28F1-3A4A-783D-14393D1F8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5592763"/>
            <a:ext cx="152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 lost</a:t>
            </a:r>
          </a:p>
        </p:txBody>
      </p:sp>
      <p:sp>
        <p:nvSpPr>
          <p:cNvPr id="942135" name="Text Box 55">
            <a:extLst>
              <a:ext uri="{FF2B5EF4-FFF2-40B4-BE49-F238E27FC236}">
                <a16:creationId xmlns:a16="http://schemas.microsoft.com/office/drawing/2014/main" id="{829F9338-6E6D-85C5-7D2D-D2102580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338" y="5486400"/>
            <a:ext cx="1790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Early timeout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DUPLICATE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PACKETS</a:t>
            </a:r>
          </a:p>
        </p:txBody>
      </p:sp>
      <p:sp>
        <p:nvSpPr>
          <p:cNvPr id="86049" name="Line 56">
            <a:extLst>
              <a:ext uri="{FF2B5EF4-FFF2-40B4-BE49-F238E27FC236}">
                <a16:creationId xmlns:a16="http://schemas.microsoft.com/office/drawing/2014/main" id="{211B413A-C847-D2CF-E817-A0D5D61FF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2613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50" name="Line 57">
            <a:extLst>
              <a:ext uri="{FF2B5EF4-FFF2-40B4-BE49-F238E27FC236}">
                <a16:creationId xmlns:a16="http://schemas.microsoft.com/office/drawing/2014/main" id="{99AF50D2-EA91-374D-00C9-037DCCF5D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4438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51" name="Line 58">
            <a:extLst>
              <a:ext uri="{FF2B5EF4-FFF2-40B4-BE49-F238E27FC236}">
                <a16:creationId xmlns:a16="http://schemas.microsoft.com/office/drawing/2014/main" id="{86BEE9DB-38E7-91F8-2E18-EFCE2160B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1925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52" name="Line 59">
            <a:extLst>
              <a:ext uri="{FF2B5EF4-FFF2-40B4-BE49-F238E27FC236}">
                <a16:creationId xmlns:a16="http://schemas.microsoft.com/office/drawing/2014/main" id="{08595C5B-EF9B-78E4-0032-9E3094E97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788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53" name="Line 60">
            <a:extLst>
              <a:ext uri="{FF2B5EF4-FFF2-40B4-BE49-F238E27FC236}">
                <a16:creationId xmlns:a16="http://schemas.microsoft.com/office/drawing/2014/main" id="{51D7BF26-75D1-43B9-ED6C-73EF3D149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0275" y="1752600"/>
            <a:ext cx="0" cy="3810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3">
            <a:extLst>
              <a:ext uri="{FF2B5EF4-FFF2-40B4-BE49-F238E27FC236}">
                <a16:creationId xmlns:a16="http://schemas.microsoft.com/office/drawing/2014/main" id="{4D163B74-DEA6-C84C-AC71-F5610561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C6C56-D45D-CE4D-B636-05B1BDBEC21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11E6A932-ED72-1EE1-777B-A350CEB6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Long Should Sender Wait?</a:t>
            </a:r>
          </a:p>
        </p:txBody>
      </p:sp>
      <p:sp>
        <p:nvSpPr>
          <p:cNvPr id="951299" name="Rectangle 3">
            <a:extLst>
              <a:ext uri="{FF2B5EF4-FFF2-40B4-BE49-F238E27FC236}">
                <a16:creationId xmlns:a16="http://schemas.microsoft.com/office/drawing/2014/main" id="{0A166D80-4DB5-695C-C299-29D84E689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09650"/>
            <a:ext cx="85344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Sender sets a timeout to wait for an ACK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short: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wasted retransmissions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long: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excessive delays when packet lost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3">
            <a:extLst>
              <a:ext uri="{FF2B5EF4-FFF2-40B4-BE49-F238E27FC236}">
                <a16:creationId xmlns:a16="http://schemas.microsoft.com/office/drawing/2014/main" id="{9059DA3D-16CC-849A-0087-FA9976D5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70444C-D9E3-2345-B41A-1189A67CC8B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EEC137C4-2223-0E11-FA43-84658029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Long Should Sender Wait?</a:t>
            </a:r>
          </a:p>
        </p:txBody>
      </p:sp>
      <p:sp>
        <p:nvSpPr>
          <p:cNvPr id="951299" name="Rectangle 3">
            <a:extLst>
              <a:ext uri="{FF2B5EF4-FFF2-40B4-BE49-F238E27FC236}">
                <a16:creationId xmlns:a16="http://schemas.microsoft.com/office/drawing/2014/main" id="{4EDD0AD6-4F9D-B3C9-88A4-390CB7637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09650"/>
            <a:ext cx="85344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Sender sets a timeout to wait for an ACK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short: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wasted retransmissions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long: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excessive delays when packet lost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TCP sets timeout as a function of the RTT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Expect ACK to arrive after 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round-trip time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plus a fudge factor to account for queuing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But, how does the sender know the RTT?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3543A3A8-BCEA-6A42-EBDF-89745E21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Automatic Repeat reQuest (ARQ)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478CFDE7-5B59-2596-EE19-89FEC3C51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We will discuss two variations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z="3200">
                <a:ea typeface="ＭＳ Ｐゴシック" panose="020B0600070205080204" pitchFamily="34" charset="-128"/>
              </a:rPr>
              <a:t>	1. Stop and Wait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z="3200">
                <a:ea typeface="ＭＳ Ｐゴシック" panose="020B0600070205080204" pitchFamily="34" charset="-128"/>
              </a:rPr>
              <a:t>	2. Sliding window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3">
            <a:extLst>
              <a:ext uri="{FF2B5EF4-FFF2-40B4-BE49-F238E27FC236}">
                <a16:creationId xmlns:a16="http://schemas.microsoft.com/office/drawing/2014/main" id="{2DDDB426-F92A-C12F-5EE9-0682910C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591F3F-9FBD-7047-BC6E-4AEBB2263B8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51783DB4-1632-D609-E914-06E4D6D6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Long Should Sender Wait?</a:t>
            </a:r>
          </a:p>
        </p:txBody>
      </p:sp>
      <p:sp>
        <p:nvSpPr>
          <p:cNvPr id="951299" name="Rectangle 3">
            <a:extLst>
              <a:ext uri="{FF2B5EF4-FFF2-40B4-BE49-F238E27FC236}">
                <a16:creationId xmlns:a16="http://schemas.microsoft.com/office/drawing/2014/main" id="{23784C94-9630-1928-D809-0B88C1C48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09650"/>
            <a:ext cx="8534400" cy="49069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Sender sets a timeout to wait for an ACK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short: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wasted retransmissions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Too long: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	&gt;&gt; excessive delays when packet lost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TCP sets timeout as a function of the RTT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Expect ACK to arrive after 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round-trip time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… plus a fudge factor to account for queuing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But, how does the sender know the RTT?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Running average of delay to receive an ACK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ACA74F8C-68CA-D7F5-28F7-259CB19BCD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409F38-DA58-5B4E-A5F1-01EBB3DBE88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2501DE99-7344-17E8-A543-D0D15365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22550"/>
            <a:ext cx="87725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>
            <a:extLst>
              <a:ext uri="{FF2B5EF4-FFF2-40B4-BE49-F238E27FC236}">
                <a16:creationId xmlns:a16="http://schemas.microsoft.com/office/drawing/2014/main" id="{34EFD62B-7779-85E2-8547-F622C6C9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timestamp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1">
            <a:extLst>
              <a:ext uri="{FF2B5EF4-FFF2-40B4-BE49-F238E27FC236}">
                <a16:creationId xmlns:a16="http://schemas.microsoft.com/office/drawing/2014/main" id="{47CF0CF3-0457-A4B2-CC70-8B8ED802C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BFE313-574C-AD42-9C69-A2BC7F7818E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5234" name="Picture 2">
            <a:extLst>
              <a:ext uri="{FF2B5EF4-FFF2-40B4-BE49-F238E27FC236}">
                <a16:creationId xmlns:a16="http://schemas.microsoft.com/office/drawing/2014/main" id="{586A1D2E-4B33-48FE-8687-348A47490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22550"/>
            <a:ext cx="87725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2">
            <a:extLst>
              <a:ext uri="{FF2B5EF4-FFF2-40B4-BE49-F238E27FC236}">
                <a16:creationId xmlns:a16="http://schemas.microsoft.com/office/drawing/2014/main" id="{9B57723D-E9CA-8FF4-A717-27D17B979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timestamp</a:t>
            </a:r>
          </a:p>
        </p:txBody>
      </p:sp>
      <p:sp>
        <p:nvSpPr>
          <p:cNvPr id="95236" name="TextBox 4">
            <a:extLst>
              <a:ext uri="{FF2B5EF4-FFF2-40B4-BE49-F238E27FC236}">
                <a16:creationId xmlns:a16="http://schemas.microsoft.com/office/drawing/2014/main" id="{78E316C0-48CD-14D9-21CB-E1884C42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0825"/>
            <a:ext cx="3416300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Sender’s current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58E856D-3751-765C-F767-B90717309FA5}"/>
              </a:ext>
            </a:extLst>
          </p:cNvPr>
          <p:cNvSpPr/>
          <p:nvPr/>
        </p:nvSpPr>
        <p:spPr>
          <a:xfrm>
            <a:off x="3919538" y="1733550"/>
            <a:ext cx="782637" cy="1104900"/>
          </a:xfrm>
          <a:custGeom>
            <a:avLst/>
            <a:gdLst>
              <a:gd name="connsiteX0" fmla="*/ 0 w 783772"/>
              <a:gd name="connsiteY0" fmla="*/ 0 h 1104406"/>
              <a:gd name="connsiteX1" fmla="*/ 570016 w 783772"/>
              <a:gd name="connsiteY1" fmla="*/ 581891 h 1104406"/>
              <a:gd name="connsiteX2" fmla="*/ 783772 w 783772"/>
              <a:gd name="connsiteY2" fmla="*/ 1104406 h 110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2" h="1104406">
                <a:moveTo>
                  <a:pt x="0" y="0"/>
                </a:moveTo>
                <a:cubicBezTo>
                  <a:pt x="219693" y="198911"/>
                  <a:pt x="439387" y="397823"/>
                  <a:pt x="570016" y="581891"/>
                </a:cubicBezTo>
                <a:cubicBezTo>
                  <a:pt x="700645" y="765959"/>
                  <a:pt x="742208" y="935182"/>
                  <a:pt x="783772" y="1104406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1">
            <a:extLst>
              <a:ext uri="{FF2B5EF4-FFF2-40B4-BE49-F238E27FC236}">
                <a16:creationId xmlns:a16="http://schemas.microsoft.com/office/drawing/2014/main" id="{7366090B-EA26-509D-360E-ACCA7FA26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8E8D16-3DE1-D84A-9CAB-4E3A315040C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40017B4F-B062-17AB-94A9-20FAFB89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22550"/>
            <a:ext cx="87725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2">
            <a:extLst>
              <a:ext uri="{FF2B5EF4-FFF2-40B4-BE49-F238E27FC236}">
                <a16:creationId xmlns:a16="http://schemas.microsoft.com/office/drawing/2014/main" id="{E120F1A8-6A1F-FD5A-9244-922D78549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Timestamp Option (10 bytes)</a:t>
            </a:r>
          </a:p>
        </p:txBody>
      </p:sp>
      <p:sp>
        <p:nvSpPr>
          <p:cNvPr id="96260" name="TextBox 4">
            <a:extLst>
              <a:ext uri="{FF2B5EF4-FFF2-40B4-BE49-F238E27FC236}">
                <a16:creationId xmlns:a16="http://schemas.microsoft.com/office/drawing/2014/main" id="{5546ED84-9AF4-51A7-0ED7-41C264903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0825"/>
            <a:ext cx="3416300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Sender’s current time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04352ED-A3AA-1E89-3D59-AE16749DAB4D}"/>
              </a:ext>
            </a:extLst>
          </p:cNvPr>
          <p:cNvSpPr/>
          <p:nvPr/>
        </p:nvSpPr>
        <p:spPr>
          <a:xfrm>
            <a:off x="3919538" y="1733550"/>
            <a:ext cx="782637" cy="1104900"/>
          </a:xfrm>
          <a:custGeom>
            <a:avLst/>
            <a:gdLst>
              <a:gd name="connsiteX0" fmla="*/ 0 w 783772"/>
              <a:gd name="connsiteY0" fmla="*/ 0 h 1104406"/>
              <a:gd name="connsiteX1" fmla="*/ 570016 w 783772"/>
              <a:gd name="connsiteY1" fmla="*/ 581891 h 1104406"/>
              <a:gd name="connsiteX2" fmla="*/ 783772 w 783772"/>
              <a:gd name="connsiteY2" fmla="*/ 1104406 h 110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2" h="1104406">
                <a:moveTo>
                  <a:pt x="0" y="0"/>
                </a:moveTo>
                <a:cubicBezTo>
                  <a:pt x="219693" y="198911"/>
                  <a:pt x="439387" y="397823"/>
                  <a:pt x="570016" y="581891"/>
                </a:cubicBezTo>
                <a:cubicBezTo>
                  <a:pt x="700645" y="765959"/>
                  <a:pt x="742208" y="935182"/>
                  <a:pt x="783772" y="1104406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5D841-F73B-E9C3-06D9-100E7065AFB1}"/>
              </a:ext>
            </a:extLst>
          </p:cNvPr>
          <p:cNvSpPr txBox="1"/>
          <p:nvPr/>
        </p:nvSpPr>
        <p:spPr>
          <a:xfrm>
            <a:off x="1460500" y="4640263"/>
            <a:ext cx="6956425" cy="132238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Copied timestamp from the packet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being acknowledged.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(valid only when the packet contains an ACK.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i.e., the ACK bit is set in TCP header).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81B0374-A121-B715-517B-EBCC51A3C976}"/>
              </a:ext>
            </a:extLst>
          </p:cNvPr>
          <p:cNvSpPr/>
          <p:nvPr/>
        </p:nvSpPr>
        <p:spPr>
          <a:xfrm rot="11085800" flipH="1">
            <a:off x="7227888" y="3519488"/>
            <a:ext cx="784225" cy="1104900"/>
          </a:xfrm>
          <a:custGeom>
            <a:avLst/>
            <a:gdLst>
              <a:gd name="connsiteX0" fmla="*/ 0 w 783772"/>
              <a:gd name="connsiteY0" fmla="*/ 0 h 1104406"/>
              <a:gd name="connsiteX1" fmla="*/ 570016 w 783772"/>
              <a:gd name="connsiteY1" fmla="*/ 581891 h 1104406"/>
              <a:gd name="connsiteX2" fmla="*/ 783772 w 783772"/>
              <a:gd name="connsiteY2" fmla="*/ 1104406 h 110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2" h="1104406">
                <a:moveTo>
                  <a:pt x="0" y="0"/>
                </a:moveTo>
                <a:cubicBezTo>
                  <a:pt x="219693" y="198911"/>
                  <a:pt x="439387" y="397823"/>
                  <a:pt x="570016" y="581891"/>
                </a:cubicBezTo>
                <a:cubicBezTo>
                  <a:pt x="700645" y="765959"/>
                  <a:pt x="742208" y="935182"/>
                  <a:pt x="783772" y="1104406"/>
                </a:cubicBez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1">
            <a:extLst>
              <a:ext uri="{FF2B5EF4-FFF2-40B4-BE49-F238E27FC236}">
                <a16:creationId xmlns:a16="http://schemas.microsoft.com/office/drawing/2014/main" id="{DDB34922-E401-7BCF-6BAF-7B0893306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5344DC-D9AA-E347-803A-FDB17052B5D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7282" name="Picture 3">
            <a:extLst>
              <a:ext uri="{FF2B5EF4-FFF2-40B4-BE49-F238E27FC236}">
                <a16:creationId xmlns:a16="http://schemas.microsoft.com/office/drawing/2014/main" id="{6C281319-6E01-CDC7-3EA7-EABB4428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041400"/>
            <a:ext cx="8312150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2">
            <a:extLst>
              <a:ext uri="{FF2B5EF4-FFF2-40B4-BE49-F238E27FC236}">
                <a16:creationId xmlns:a16="http://schemas.microsoft.com/office/drawing/2014/main" id="{8E549726-F95C-DFAA-FADF-D9DA3C0F8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Example RTT Estimation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4">
            <a:extLst>
              <a:ext uri="{FF2B5EF4-FFF2-40B4-BE49-F238E27FC236}">
                <a16:creationId xmlns:a16="http://schemas.microsoft.com/office/drawing/2014/main" id="{6D215B4C-3B23-EF92-CE12-D9AC78686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33450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Reliable Delivery on a Lossy Channel With Bit Errors</a:t>
            </a:r>
          </a:p>
        </p:txBody>
      </p:sp>
      <p:sp>
        <p:nvSpPr>
          <p:cNvPr id="98306" name="Rectangle 4">
            <a:extLst>
              <a:ext uri="{FF2B5EF4-FFF2-40B4-BE49-F238E27FC236}">
                <a16:creationId xmlns:a16="http://schemas.microsoft.com/office/drawing/2014/main" id="{D3A31DED-0D76-861A-BFE9-88D471C32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BE5F40-718B-1249-909D-A0D04C031F2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FCA28E6-D2DE-B428-349E-FCE2A3BD63BC}"/>
              </a:ext>
            </a:extLst>
          </p:cNvPr>
          <p:cNvSpPr txBox="1">
            <a:spLocks/>
          </p:cNvSpPr>
          <p:nvPr/>
        </p:nvSpPr>
        <p:spPr bwMode="auto">
          <a:xfrm>
            <a:off x="0" y="4005263"/>
            <a:ext cx="9144000" cy="14700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 Flow control: Sliding Window Protocol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3">
            <a:extLst>
              <a:ext uri="{FF2B5EF4-FFF2-40B4-BE49-F238E27FC236}">
                <a16:creationId xmlns:a16="http://schemas.microsoft.com/office/drawing/2014/main" id="{58266A8E-1CA8-194B-C533-F623A469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4984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1F35A-B79E-FB44-BCBC-DCD873D17B2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209B18D-65A4-1277-703B-E671F5792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Motivation for Sliding Window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A9D20D59-6765-8BD1-3F2A-565E12968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Stop-and-wait is inefficient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Only one TCP segment is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 flight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at a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Especially bad for high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delay-bandwidth product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0356" name="Picture 4" descr="j0195384">
            <a:extLst>
              <a:ext uri="{FF2B5EF4-FFF2-40B4-BE49-F238E27FC236}">
                <a16:creationId xmlns:a16="http://schemas.microsoft.com/office/drawing/2014/main" id="{B3255C06-33E9-9555-837D-C1A1300FC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3978275"/>
            <a:ext cx="14763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j0285750">
            <a:extLst>
              <a:ext uri="{FF2B5EF4-FFF2-40B4-BE49-F238E27FC236}">
                <a16:creationId xmlns:a16="http://schemas.microsoft.com/office/drawing/2014/main" id="{F457B544-F109-193E-976C-27BFDEA6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4208463"/>
            <a:ext cx="18240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6">
            <a:extLst>
              <a:ext uri="{FF2B5EF4-FFF2-40B4-BE49-F238E27FC236}">
                <a16:creationId xmlns:a16="http://schemas.microsoft.com/office/drawing/2014/main" id="{7F1CF488-7E5A-824E-2C1E-BEC41EAB7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4900613"/>
            <a:ext cx="4722812" cy="58578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0BC5A061-1E5A-BCA0-230D-BEAF98E21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4937125"/>
            <a:ext cx="1268413" cy="4730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60" name="Rectangle 8">
            <a:extLst>
              <a:ext uri="{FF2B5EF4-FFF2-40B4-BE49-F238E27FC236}">
                <a16:creationId xmlns:a16="http://schemas.microsoft.com/office/drawing/2014/main" id="{FE600E1A-38EA-E8DB-4D4C-D0CEA3D01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953000"/>
            <a:ext cx="382588" cy="420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61" name="TextBox 9">
            <a:extLst>
              <a:ext uri="{FF2B5EF4-FFF2-40B4-BE49-F238E27FC236}">
                <a16:creationId xmlns:a16="http://schemas.microsoft.com/office/drawing/2014/main" id="{CF6BBA78-DF28-9759-9060-924F467A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740400"/>
            <a:ext cx="1120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delay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3078B2-4960-EC91-E149-A9E3CA967EE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448301" y="5219700"/>
            <a:ext cx="533400" cy="3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D02B5D3A-E378-1FB3-514C-0B5EBB71B909}"/>
              </a:ext>
            </a:extLst>
          </p:cNvPr>
          <p:cNvSpPr>
            <a:spLocks/>
          </p:cNvSpPr>
          <p:nvPr/>
        </p:nvSpPr>
        <p:spPr bwMode="auto">
          <a:xfrm rot="-5400000">
            <a:off x="4191000" y="3352800"/>
            <a:ext cx="228600" cy="4648200"/>
          </a:xfrm>
          <a:prstGeom prst="leftBracket">
            <a:avLst>
              <a:gd name="adj" fmla="val 8378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64" name="TextBox 13">
            <a:extLst>
              <a:ext uri="{FF2B5EF4-FFF2-40B4-BE49-F238E27FC236}">
                <a16:creationId xmlns:a16="http://schemas.microsoft.com/office/drawing/2014/main" id="{EB97A394-DC24-41D0-78E1-81C6C7D90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657600"/>
            <a:ext cx="2078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bandwidth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7C0827C-B3D3-A35C-606B-56093E5916E9}"/>
              </a:ext>
            </a:extLst>
          </p:cNvPr>
          <p:cNvSpPr>
            <a:spLocks/>
          </p:cNvSpPr>
          <p:nvPr/>
        </p:nvSpPr>
        <p:spPr bwMode="auto">
          <a:xfrm>
            <a:off x="4683125" y="4191000"/>
            <a:ext cx="1563688" cy="1198563"/>
          </a:xfrm>
          <a:custGeom>
            <a:avLst/>
            <a:gdLst>
              <a:gd name="T0" fmla="*/ 0 w 1563687"/>
              <a:gd name="T1" fmla="*/ 0 h 1198562"/>
              <a:gd name="T2" fmla="*/ 1301751 w 1563687"/>
              <a:gd name="T3" fmla="*/ 254000 h 1198562"/>
              <a:gd name="T4" fmla="*/ 1539876 w 1563687"/>
              <a:gd name="T5" fmla="*/ 1063626 h 1198562"/>
              <a:gd name="T6" fmla="*/ 1158876 w 1563687"/>
              <a:gd name="T7" fmla="*/ 1063626 h 11985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63687" h="1198562">
                <a:moveTo>
                  <a:pt x="0" y="0"/>
                </a:moveTo>
                <a:cubicBezTo>
                  <a:pt x="522552" y="38364"/>
                  <a:pt x="1045104" y="76729"/>
                  <a:pt x="1301750" y="254000"/>
                </a:cubicBezTo>
                <a:cubicBezTo>
                  <a:pt x="1558396" y="431271"/>
                  <a:pt x="1563687" y="928688"/>
                  <a:pt x="1539875" y="1063625"/>
                </a:cubicBezTo>
                <a:cubicBezTo>
                  <a:pt x="1516063" y="1198562"/>
                  <a:pt x="1158875" y="1063625"/>
                  <a:pt x="1158875" y="1063625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lg" len="lg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>
            <a:extLst>
              <a:ext uri="{FF2B5EF4-FFF2-40B4-BE49-F238E27FC236}">
                <a16:creationId xmlns:a16="http://schemas.microsoft.com/office/drawing/2014/main" id="{6664EB8A-2D39-CE9F-7476-29EBC2FFA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70000"/>
            <a:ext cx="4273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6" name="Picture 2">
            <a:extLst>
              <a:ext uri="{FF2B5EF4-FFF2-40B4-BE49-F238E27FC236}">
                <a16:creationId xmlns:a16="http://schemas.microsoft.com/office/drawing/2014/main" id="{1EB5355D-B788-0931-6F6F-65ED01C8A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46288"/>
            <a:ext cx="16700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>
            <a:extLst>
              <a:ext uri="{FF2B5EF4-FFF2-40B4-BE49-F238E27FC236}">
                <a16:creationId xmlns:a16="http://schemas.microsoft.com/office/drawing/2014/main" id="{C3919D3C-D5F0-C90B-2155-BE10C657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889125"/>
            <a:ext cx="46767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>
            <a:extLst>
              <a:ext uri="{FF2B5EF4-FFF2-40B4-BE49-F238E27FC236}">
                <a16:creationId xmlns:a16="http://schemas.microsoft.com/office/drawing/2014/main" id="{0CD27815-EFDA-C374-DF5F-8CCB9C29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490788"/>
            <a:ext cx="18208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6">
            <a:extLst>
              <a:ext uri="{FF2B5EF4-FFF2-40B4-BE49-F238E27FC236}">
                <a16:creationId xmlns:a16="http://schemas.microsoft.com/office/drawing/2014/main" id="{96370645-E40A-BD04-4002-255D6885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897063"/>
            <a:ext cx="46767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7">
            <a:extLst>
              <a:ext uri="{FF2B5EF4-FFF2-40B4-BE49-F238E27FC236}">
                <a16:creationId xmlns:a16="http://schemas.microsoft.com/office/drawing/2014/main" id="{4283DD20-DB1F-4BBC-8D32-E3964CDC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903413"/>
            <a:ext cx="4992687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116F7E7-39DB-1655-08F0-F01FCEAA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889125"/>
            <a:ext cx="4678362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Rectangle 2">
            <a:extLst>
              <a:ext uri="{FF2B5EF4-FFF2-40B4-BE49-F238E27FC236}">
                <a16:creationId xmlns:a16="http://schemas.microsoft.com/office/drawing/2014/main" id="{A3A8CEA2-4FBB-697A-5E15-1709D618B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Revisiting “delay X bandwidth”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>
            <a:extLst>
              <a:ext uri="{FF2B5EF4-FFF2-40B4-BE49-F238E27FC236}">
                <a16:creationId xmlns:a16="http://schemas.microsoft.com/office/drawing/2014/main" id="{3514B783-20F5-7DCD-CC88-717B184C5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43363"/>
            <a:ext cx="31400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Slide Number Placeholder 1">
            <a:extLst>
              <a:ext uri="{FF2B5EF4-FFF2-40B4-BE49-F238E27FC236}">
                <a16:creationId xmlns:a16="http://schemas.microsoft.com/office/drawing/2014/main" id="{A0688A97-3AB6-A7E4-4323-1900E936B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BFB9E4-7CCD-D04F-87EC-A5CFF478A1C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3427" name="Picture 1">
            <a:extLst>
              <a:ext uri="{FF2B5EF4-FFF2-40B4-BE49-F238E27FC236}">
                <a16:creationId xmlns:a16="http://schemas.microsoft.com/office/drawing/2014/main" id="{FDFBF06A-AC6D-2F82-4E63-C97577AB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778000"/>
            <a:ext cx="46767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1">
            <a:extLst>
              <a:ext uri="{FF2B5EF4-FFF2-40B4-BE49-F238E27FC236}">
                <a16:creationId xmlns:a16="http://schemas.microsoft.com/office/drawing/2014/main" id="{C5F9540E-0EE1-C1AB-539F-74764F00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70000"/>
            <a:ext cx="4273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2">
            <a:extLst>
              <a:ext uri="{FF2B5EF4-FFF2-40B4-BE49-F238E27FC236}">
                <a16:creationId xmlns:a16="http://schemas.microsoft.com/office/drawing/2014/main" id="{357126E2-DA42-64A6-7772-7614B194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46288"/>
            <a:ext cx="16700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2">
            <a:extLst>
              <a:ext uri="{FF2B5EF4-FFF2-40B4-BE49-F238E27FC236}">
                <a16:creationId xmlns:a16="http://schemas.microsoft.com/office/drawing/2014/main" id="{CC9F20D4-3A79-368F-85C0-635F5C8BE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Revisiting “delay X bandwidth”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Number Placeholder 1">
            <a:extLst>
              <a:ext uri="{FF2B5EF4-FFF2-40B4-BE49-F238E27FC236}">
                <a16:creationId xmlns:a16="http://schemas.microsoft.com/office/drawing/2014/main" id="{463B28F4-BF75-581D-665D-9D9EB4B82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C1713-7AB7-D248-A5F1-4F9B0E1A289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4450" name="Picture 1">
            <a:extLst>
              <a:ext uri="{FF2B5EF4-FFF2-40B4-BE49-F238E27FC236}">
                <a16:creationId xmlns:a16="http://schemas.microsoft.com/office/drawing/2014/main" id="{1B89D13E-165C-EDEB-3790-D06DD23F7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781175"/>
            <a:ext cx="46767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1">
            <a:extLst>
              <a:ext uri="{FF2B5EF4-FFF2-40B4-BE49-F238E27FC236}">
                <a16:creationId xmlns:a16="http://schemas.microsoft.com/office/drawing/2014/main" id="{36A154D6-4DAC-9131-02FA-7879B92F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70000"/>
            <a:ext cx="4273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2">
            <a:extLst>
              <a:ext uri="{FF2B5EF4-FFF2-40B4-BE49-F238E27FC236}">
                <a16:creationId xmlns:a16="http://schemas.microsoft.com/office/drawing/2014/main" id="{A98E1ADA-31D2-05C3-0FEB-26B82D2C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46288"/>
            <a:ext cx="16700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2">
            <a:extLst>
              <a:ext uri="{FF2B5EF4-FFF2-40B4-BE49-F238E27FC236}">
                <a16:creationId xmlns:a16="http://schemas.microsoft.com/office/drawing/2014/main" id="{B4755DCF-32D3-E056-297C-F73F23144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Revisiting “delay X bandwidth”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>
            <a:extLst>
              <a:ext uri="{FF2B5EF4-FFF2-40B4-BE49-F238E27FC236}">
                <a16:creationId xmlns:a16="http://schemas.microsoft.com/office/drawing/2014/main" id="{6A35A9AD-1DC1-7744-FFD5-2A5207E29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Reliable Delivery on a Lossy Channel With Bit Errors</a:t>
            </a:r>
          </a:p>
        </p:txBody>
      </p:sp>
      <p:sp>
        <p:nvSpPr>
          <p:cNvPr id="70658" name="Rectangle 4">
            <a:extLst>
              <a:ext uri="{FF2B5EF4-FFF2-40B4-BE49-F238E27FC236}">
                <a16:creationId xmlns:a16="http://schemas.microsoft.com/office/drawing/2014/main" id="{4AB81AF4-DA8A-3ABE-6954-C16C804DE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3DFCA4-A606-254D-9212-DA9279B218F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31AAB9E-297A-9E81-4902-76ABD852BF92}"/>
              </a:ext>
            </a:extLst>
          </p:cNvPr>
          <p:cNvSpPr txBox="1">
            <a:spLocks/>
          </p:cNvSpPr>
          <p:nvPr/>
        </p:nvSpPr>
        <p:spPr bwMode="auto">
          <a:xfrm>
            <a:off x="0" y="4005263"/>
            <a:ext cx="9144000" cy="14700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Stop-and-Wait Protocol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Number Placeholder 1">
            <a:extLst>
              <a:ext uri="{FF2B5EF4-FFF2-40B4-BE49-F238E27FC236}">
                <a16:creationId xmlns:a16="http://schemas.microsoft.com/office/drawing/2014/main" id="{CC87BA85-F225-D263-3458-752D1B9283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F6D78-0CBA-9240-A497-D82C2E2E2C3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5474" name="Picture 1">
            <a:extLst>
              <a:ext uri="{FF2B5EF4-FFF2-40B4-BE49-F238E27FC236}">
                <a16:creationId xmlns:a16="http://schemas.microsoft.com/office/drawing/2014/main" id="{9A59D885-7D08-1E75-382C-D3E1EFF4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781175"/>
            <a:ext cx="46767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1">
            <a:extLst>
              <a:ext uri="{FF2B5EF4-FFF2-40B4-BE49-F238E27FC236}">
                <a16:creationId xmlns:a16="http://schemas.microsoft.com/office/drawing/2014/main" id="{A34B5BB6-0CB0-0990-6654-B5552BF0D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1270000"/>
            <a:ext cx="4273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2">
            <a:extLst>
              <a:ext uri="{FF2B5EF4-FFF2-40B4-BE49-F238E27FC236}">
                <a16:creationId xmlns:a16="http://schemas.microsoft.com/office/drawing/2014/main" id="{8C1987DC-0D65-F805-05B3-D0B717F0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046288"/>
            <a:ext cx="16700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Rectangle 2">
            <a:extLst>
              <a:ext uri="{FF2B5EF4-FFF2-40B4-BE49-F238E27FC236}">
                <a16:creationId xmlns:a16="http://schemas.microsoft.com/office/drawing/2014/main" id="{B8D8CFC0-D882-3C77-0E4B-83DFFB757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Revisiting “delay X bandwidth”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90CB66E-E980-EA1C-D33B-3BE9DD9EE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879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Consider two-way delay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or round-trip delay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1">
            <a:extLst>
              <a:ext uri="{FF2B5EF4-FFF2-40B4-BE49-F238E27FC236}">
                <a16:creationId xmlns:a16="http://schemas.microsoft.com/office/drawing/2014/main" id="{B387A771-3056-9860-E535-29AD58111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B776F-7500-EC46-9FA3-FD9413DC5B2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8" name="Text Box 4">
            <a:extLst>
              <a:ext uri="{FF2B5EF4-FFF2-40B4-BE49-F238E27FC236}">
                <a16:creationId xmlns:a16="http://schemas.microsoft.com/office/drawing/2014/main" id="{F57B6BC7-3E27-BC0B-B312-C4ACD1031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106499" name="Line 5">
            <a:extLst>
              <a:ext uri="{FF2B5EF4-FFF2-40B4-BE49-F238E27FC236}">
                <a16:creationId xmlns:a16="http://schemas.microsoft.com/office/drawing/2014/main" id="{ED192E15-E1D6-51B9-F408-E9D6353CF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6500" name="Group 6">
            <a:extLst>
              <a:ext uri="{FF2B5EF4-FFF2-40B4-BE49-F238E27FC236}">
                <a16:creationId xmlns:a16="http://schemas.microsoft.com/office/drawing/2014/main" id="{C63A899C-C774-191F-6D84-F58CAAA65EEA}"/>
              </a:ext>
            </a:extLst>
          </p:cNvPr>
          <p:cNvGrpSpPr>
            <a:grpSpLocks/>
          </p:cNvGrpSpPr>
          <p:nvPr/>
        </p:nvGrpSpPr>
        <p:grpSpPr bwMode="auto">
          <a:xfrm rot="688582">
            <a:off x="3490913" y="2759075"/>
            <a:ext cx="2836862" cy="2274888"/>
            <a:chOff x="1105" y="1361"/>
            <a:chExt cx="1054" cy="725"/>
          </a:xfrm>
        </p:grpSpPr>
        <p:sp>
          <p:nvSpPr>
            <p:cNvPr id="106511" name="Line 7">
              <a:extLst>
                <a:ext uri="{FF2B5EF4-FFF2-40B4-BE49-F238E27FC236}">
                  <a16:creationId xmlns:a16="http://schemas.microsoft.com/office/drawing/2014/main" id="{23338E70-23C1-0534-9097-FF7B70B4E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5" y="1487"/>
              <a:ext cx="960" cy="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6512" name="Text Box 8">
              <a:extLst>
                <a:ext uri="{FF2B5EF4-FFF2-40B4-BE49-F238E27FC236}">
                  <a16:creationId xmlns:a16="http://schemas.microsoft.com/office/drawing/2014/main" id="{EC733F5C-866C-000F-FAF9-D26AD5FC6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" y="1361"/>
              <a:ext cx="63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Packet</a:t>
              </a:r>
            </a:p>
          </p:txBody>
        </p:sp>
        <p:sp>
          <p:nvSpPr>
            <p:cNvPr id="106513" name="Line 7">
              <a:extLst>
                <a:ext uri="{FF2B5EF4-FFF2-40B4-BE49-F238E27FC236}">
                  <a16:creationId xmlns:a16="http://schemas.microsoft.com/office/drawing/2014/main" id="{E0421679-7B0B-857F-99FC-F3EA196D5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2085"/>
              <a:ext cx="91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06501" name="Group 9">
            <a:extLst>
              <a:ext uri="{FF2B5EF4-FFF2-40B4-BE49-F238E27FC236}">
                <a16:creationId xmlns:a16="http://schemas.microsoft.com/office/drawing/2014/main" id="{ECE1D21C-81AC-8E9D-FA9B-724AD87CC236}"/>
              </a:ext>
            </a:extLst>
          </p:cNvPr>
          <p:cNvGrpSpPr>
            <a:grpSpLocks/>
          </p:cNvGrpSpPr>
          <p:nvPr/>
        </p:nvGrpSpPr>
        <p:grpSpPr bwMode="auto">
          <a:xfrm rot="-1217168">
            <a:off x="3562350" y="3686175"/>
            <a:ext cx="2519363" cy="758825"/>
            <a:chOff x="1184" y="1703"/>
            <a:chExt cx="896" cy="270"/>
          </a:xfrm>
        </p:grpSpPr>
        <p:sp>
          <p:nvSpPr>
            <p:cNvPr id="106509" name="Line 10">
              <a:extLst>
                <a:ext uri="{FF2B5EF4-FFF2-40B4-BE49-F238E27FC236}">
                  <a16:creationId xmlns:a16="http://schemas.microsoft.com/office/drawing/2014/main" id="{C6B1DBA0-E1EB-B979-9402-F20D041A3F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 flipV="1">
              <a:off x="1184" y="1823"/>
              <a:ext cx="896" cy="15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6510" name="Text Box 11">
              <a:extLst>
                <a:ext uri="{FF2B5EF4-FFF2-40B4-BE49-F238E27FC236}">
                  <a16:creationId xmlns:a16="http://schemas.microsoft.com/office/drawing/2014/main" id="{E1218203-D1FE-7FAA-F844-70B8AD7D9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88582">
              <a:off x="1361" y="1703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</p:grpSp>
      <p:cxnSp>
        <p:nvCxnSpPr>
          <p:cNvPr id="9" name="AutoShape 12">
            <a:extLst>
              <a:ext uri="{FF2B5EF4-FFF2-40B4-BE49-F238E27FC236}">
                <a16:creationId xmlns:a16="http://schemas.microsoft.com/office/drawing/2014/main" id="{BDADC8D4-C82C-3A94-7B58-6207EC3441F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1924844" y="3809206"/>
            <a:ext cx="3349625" cy="4763"/>
          </a:xfrm>
          <a:prstGeom prst="bentConnector5">
            <a:avLst>
              <a:gd name="adj1" fmla="val 22833"/>
              <a:gd name="adj2" fmla="val -6800005"/>
              <a:gd name="adj3" fmla="val 73866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3">
            <a:extLst>
              <a:ext uri="{FF2B5EF4-FFF2-40B4-BE49-F238E27FC236}">
                <a16:creationId xmlns:a16="http://schemas.microsoft.com/office/drawing/2014/main" id="{E446462D-1F0D-FD63-89F1-C1934E70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3600450"/>
            <a:ext cx="2151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Round-trip delay</a:t>
            </a:r>
          </a:p>
        </p:txBody>
      </p:sp>
      <p:sp>
        <p:nvSpPr>
          <p:cNvPr id="106504" name="Text Box 15">
            <a:extLst>
              <a:ext uri="{FF2B5EF4-FFF2-40B4-BE49-F238E27FC236}">
                <a16:creationId xmlns:a16="http://schemas.microsoft.com/office/drawing/2014/main" id="{13EF08D2-5EF3-7533-6381-1AB75A36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106505" name="Text Box 16">
            <a:extLst>
              <a:ext uri="{FF2B5EF4-FFF2-40B4-BE49-F238E27FC236}">
                <a16:creationId xmlns:a16="http://schemas.microsoft.com/office/drawing/2014/main" id="{D6C20C95-2BEE-149D-92DA-52BC8DBA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106506" name="Line 17">
            <a:extLst>
              <a:ext uri="{FF2B5EF4-FFF2-40B4-BE49-F238E27FC236}">
                <a16:creationId xmlns:a16="http://schemas.microsoft.com/office/drawing/2014/main" id="{2FEBA4E2-A654-53F8-4D94-145FAD6D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507" name="Line 18">
            <a:extLst>
              <a:ext uri="{FF2B5EF4-FFF2-40B4-BE49-F238E27FC236}">
                <a16:creationId xmlns:a16="http://schemas.microsoft.com/office/drawing/2014/main" id="{03F3EB0D-2544-2260-C7E4-130056E99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508" name="Rectangle 2">
            <a:extLst>
              <a:ext uri="{FF2B5EF4-FFF2-40B4-BE49-F238E27FC236}">
                <a16:creationId xmlns:a16="http://schemas.microsoft.com/office/drawing/2014/main" id="{815F0A42-1A01-2DC5-4B47-FCEE9B914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Revisiting “delay X bandwidth”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Footer Placeholder 4">
            <a:extLst>
              <a:ext uri="{FF2B5EF4-FFF2-40B4-BE49-F238E27FC236}">
                <a16:creationId xmlns:a16="http://schemas.microsoft.com/office/drawing/2014/main" id="{151F0B59-4834-E7C7-0573-0B9627AC6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2" name="Slide Number Placeholder 5">
            <a:extLst>
              <a:ext uri="{FF2B5EF4-FFF2-40B4-BE49-F238E27FC236}">
                <a16:creationId xmlns:a16="http://schemas.microsoft.com/office/drawing/2014/main" id="{4A3FE4EB-B402-7953-DA67-358EFE572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289C3B2E-0A08-BA47-86C7-D94574DF6EB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169B545C-442A-66B8-F05D-979518D1C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stop-and-wait operation</a:t>
            </a:r>
          </a:p>
        </p:txBody>
      </p:sp>
      <p:sp>
        <p:nvSpPr>
          <p:cNvPr id="107524" name="Line 3">
            <a:extLst>
              <a:ext uri="{FF2B5EF4-FFF2-40B4-BE49-F238E27FC236}">
                <a16:creationId xmlns:a16="http://schemas.microsoft.com/office/drawing/2014/main" id="{E3F47356-72B2-2454-B26B-BAC93F574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5" name="Text Box 4">
            <a:extLst>
              <a:ext uri="{FF2B5EF4-FFF2-40B4-BE49-F238E27FC236}">
                <a16:creationId xmlns:a16="http://schemas.microsoft.com/office/drawing/2014/main" id="{45A4A8C1-BE06-7CB1-7E19-24F935A1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transmitted, t = 0</a:t>
            </a:r>
          </a:p>
        </p:txBody>
      </p:sp>
      <p:sp>
        <p:nvSpPr>
          <p:cNvPr id="107526" name="Line 5">
            <a:extLst>
              <a:ext uri="{FF2B5EF4-FFF2-40B4-BE49-F238E27FC236}">
                <a16:creationId xmlns:a16="http://schemas.microsoft.com/office/drawing/2014/main" id="{08C855D0-7014-448D-C491-D35B67BD2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7" name="Line 6">
            <a:extLst>
              <a:ext uri="{FF2B5EF4-FFF2-40B4-BE49-F238E27FC236}">
                <a16:creationId xmlns:a16="http://schemas.microsoft.com/office/drawing/2014/main" id="{CB066B78-A25D-0B38-C86A-0905F48DA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8" name="Text Box 7">
            <a:extLst>
              <a:ext uri="{FF2B5EF4-FFF2-40B4-BE49-F238E27FC236}">
                <a16:creationId xmlns:a16="http://schemas.microsoft.com/office/drawing/2014/main" id="{837D3270-BDA6-0DF2-021A-89F6E23A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29" name="Text Box 8">
            <a:extLst>
              <a:ext uri="{FF2B5EF4-FFF2-40B4-BE49-F238E27FC236}">
                <a16:creationId xmlns:a16="http://schemas.microsoft.com/office/drawing/2014/main" id="{9A7C85A8-E8B5-ABFF-027B-7EF9C6A9F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0" name="Line 9">
            <a:extLst>
              <a:ext uri="{FF2B5EF4-FFF2-40B4-BE49-F238E27FC236}">
                <a16:creationId xmlns:a16="http://schemas.microsoft.com/office/drawing/2014/main" id="{EC67E8CB-7C89-F3D3-CA39-E20E107F87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1" name="Line 10">
            <a:extLst>
              <a:ext uri="{FF2B5EF4-FFF2-40B4-BE49-F238E27FC236}">
                <a16:creationId xmlns:a16="http://schemas.microsoft.com/office/drawing/2014/main" id="{D21554D5-911D-0AC8-5342-65C0540CC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2" name="Line 11">
            <a:extLst>
              <a:ext uri="{FF2B5EF4-FFF2-40B4-BE49-F238E27FC236}">
                <a16:creationId xmlns:a16="http://schemas.microsoft.com/office/drawing/2014/main" id="{C0AAF1ED-EFD4-B9D4-444A-1451A0ABF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3" name="Freeform 12">
            <a:extLst>
              <a:ext uri="{FF2B5EF4-FFF2-40B4-BE49-F238E27FC236}">
                <a16:creationId xmlns:a16="http://schemas.microsoft.com/office/drawing/2014/main" id="{7A6BF5E0-F204-17E3-DE97-DC82F7CD3CC6}"/>
              </a:ext>
            </a:extLst>
          </p:cNvPr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4" name="Line 13">
            <a:extLst>
              <a:ext uri="{FF2B5EF4-FFF2-40B4-BE49-F238E27FC236}">
                <a16:creationId xmlns:a16="http://schemas.microsoft.com/office/drawing/2014/main" id="{F0951D9E-9453-BD67-4956-95437B2BD6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5" name="Line 14">
            <a:extLst>
              <a:ext uri="{FF2B5EF4-FFF2-40B4-BE49-F238E27FC236}">
                <a16:creationId xmlns:a16="http://schemas.microsoft.com/office/drawing/2014/main" id="{369674A2-3E29-C39A-85AC-B7F9FCD5B4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6" name="Line 15">
            <a:extLst>
              <a:ext uri="{FF2B5EF4-FFF2-40B4-BE49-F238E27FC236}">
                <a16:creationId xmlns:a16="http://schemas.microsoft.com/office/drawing/2014/main" id="{BBD3F9B7-EC16-AED4-C506-ED42F4BB47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7" name="Text Box 16">
            <a:extLst>
              <a:ext uri="{FF2B5EF4-FFF2-40B4-BE49-F238E27FC236}">
                <a16:creationId xmlns:a16="http://schemas.microsoft.com/office/drawing/2014/main" id="{5929A0EC-73A8-8AB0-1BCC-8660F0DBE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RTT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8" name="Line 17">
            <a:extLst>
              <a:ext uri="{FF2B5EF4-FFF2-40B4-BE49-F238E27FC236}">
                <a16:creationId xmlns:a16="http://schemas.microsoft.com/office/drawing/2014/main" id="{160327F1-C36A-055E-E34D-1ADB33528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39" name="Line 18">
            <a:extLst>
              <a:ext uri="{FF2B5EF4-FFF2-40B4-BE49-F238E27FC236}">
                <a16:creationId xmlns:a16="http://schemas.microsoft.com/office/drawing/2014/main" id="{BAB29FAD-60EB-C30B-8E84-DD5910FB8E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0" name="Text Box 19">
            <a:extLst>
              <a:ext uri="{FF2B5EF4-FFF2-40B4-BE49-F238E27FC236}">
                <a16:creationId xmlns:a16="http://schemas.microsoft.com/office/drawing/2014/main" id="{6E674699-48E6-005B-2721-A452028E0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transmitted,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1" name="Line 20">
            <a:extLst>
              <a:ext uri="{FF2B5EF4-FFF2-40B4-BE49-F238E27FC236}">
                <a16:creationId xmlns:a16="http://schemas.microsoft.com/office/drawing/2014/main" id="{54076A7C-0585-DCB5-2526-FD5767A167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2" name="Text Box 21">
            <a:extLst>
              <a:ext uri="{FF2B5EF4-FFF2-40B4-BE49-F238E27FC236}">
                <a16:creationId xmlns:a16="http://schemas.microsoft.com/office/drawing/2014/main" id="{512EF868-9BE3-CDF2-7C20-124F442B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arrives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3" name="Line 22">
            <a:extLst>
              <a:ext uri="{FF2B5EF4-FFF2-40B4-BE49-F238E27FC236}">
                <a16:creationId xmlns:a16="http://schemas.microsoft.com/office/drawing/2014/main" id="{6E46FD40-BAC7-4045-6062-AFFABBFF9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4" name="Text Box 23">
            <a:extLst>
              <a:ext uri="{FF2B5EF4-FFF2-40B4-BE49-F238E27FC236}">
                <a16:creationId xmlns:a16="http://schemas.microsoft.com/office/drawing/2014/main" id="{9B6F937A-F67C-4AFF-21DB-788CA8451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arrives, send ACK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5" name="Text Box 24">
            <a:extLst>
              <a:ext uri="{FF2B5EF4-FFF2-40B4-BE49-F238E27FC236}">
                <a16:creationId xmlns:a16="http://schemas.microsoft.com/office/drawing/2014/main" id="{2635766C-B250-98D9-3567-D95C5534B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ACK arrives, send next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RTT +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6" name="Freeform 25">
            <a:extLst>
              <a:ext uri="{FF2B5EF4-FFF2-40B4-BE49-F238E27FC236}">
                <a16:creationId xmlns:a16="http://schemas.microsoft.com/office/drawing/2014/main" id="{401FC8FE-9687-C7CC-617F-3447FFF73062}"/>
              </a:ext>
            </a:extLst>
          </p:cNvPr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2147483646 w 1845"/>
              <a:gd name="T3" fmla="*/ 2147483646 h 592"/>
              <a:gd name="T4" fmla="*/ 2147483646 w 1845"/>
              <a:gd name="T5" fmla="*/ 2147483646 h 592"/>
              <a:gd name="T6" fmla="*/ 0 w 1845"/>
              <a:gd name="T7" fmla="*/ 2147483646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7547" name="Group 26">
            <a:extLst>
              <a:ext uri="{FF2B5EF4-FFF2-40B4-BE49-F238E27FC236}">
                <a16:creationId xmlns:a16="http://schemas.microsoft.com/office/drawing/2014/main" id="{8FE283C7-312A-EBA5-A8DB-7EBE94961A63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107553" name="Line 27">
              <a:extLst>
                <a:ext uri="{FF2B5EF4-FFF2-40B4-BE49-F238E27FC236}">
                  <a16:creationId xmlns:a16="http://schemas.microsoft.com/office/drawing/2014/main" id="{F1AF3D27-7A83-6334-458D-4446A3E1E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5" y="13225"/>
              <a:ext cx="1589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7554" name="Line 28">
              <a:extLst>
                <a:ext uri="{FF2B5EF4-FFF2-40B4-BE49-F238E27FC236}">
                  <a16:creationId xmlns:a16="http://schemas.microsoft.com/office/drawing/2014/main" id="{DB72C84A-8A8C-D4DD-6654-54AF48AA4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4" y="13737"/>
              <a:ext cx="1176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7548" name="Line 29">
            <a:extLst>
              <a:ext uri="{FF2B5EF4-FFF2-40B4-BE49-F238E27FC236}">
                <a16:creationId xmlns:a16="http://schemas.microsoft.com/office/drawing/2014/main" id="{F8BA4D5E-42EA-AADF-E41C-B6BBF643C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549" name="Line 30">
            <a:extLst>
              <a:ext uri="{FF2B5EF4-FFF2-40B4-BE49-F238E27FC236}">
                <a16:creationId xmlns:a16="http://schemas.microsoft.com/office/drawing/2014/main" id="{D7A88A76-1EF3-F1AB-957A-40C52A547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07550" name="Object 31">
            <a:extLst>
              <a:ext uri="{FF2B5EF4-FFF2-40B4-BE49-F238E27FC236}">
                <a16:creationId xmlns:a16="http://schemas.microsoft.com/office/drawing/2014/main" id="{FDA2AE54-FD8B-1171-7496-25D8E0C1DF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107550" name="Object 31">
                        <a:extLst>
                          <a:ext uri="{FF2B5EF4-FFF2-40B4-BE49-F238E27FC236}">
                            <a16:creationId xmlns:a16="http://schemas.microsoft.com/office/drawing/2014/main" id="{FDA2AE54-FD8B-1171-7496-25D8E0C1DF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51" name="TextBox 1">
            <a:extLst>
              <a:ext uri="{FF2B5EF4-FFF2-40B4-BE49-F238E27FC236}">
                <a16:creationId xmlns:a16="http://schemas.microsoft.com/office/drawing/2014/main" id="{41A8B865-4EEE-D6BE-C68B-D20654D27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429375"/>
            <a:ext cx="541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Network bandwidth = R bits-per-sec</a:t>
            </a:r>
          </a:p>
        </p:txBody>
      </p:sp>
      <p:sp>
        <p:nvSpPr>
          <p:cNvPr id="107552" name="TextBox 34">
            <a:extLst>
              <a:ext uri="{FF2B5EF4-FFF2-40B4-BE49-F238E27FC236}">
                <a16:creationId xmlns:a16="http://schemas.microsoft.com/office/drawing/2014/main" id="{9863BCA8-E688-B8F7-4BA4-82AC3C09C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110288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 size = L bits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ooter Placeholder 5">
            <a:extLst>
              <a:ext uri="{FF2B5EF4-FFF2-40B4-BE49-F238E27FC236}">
                <a16:creationId xmlns:a16="http://schemas.microsoft.com/office/drawing/2014/main" id="{5FA8B4E1-8CE0-91D8-FF3B-13AF041669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6" name="Slide Number Placeholder 6">
            <a:extLst>
              <a:ext uri="{FF2B5EF4-FFF2-40B4-BE49-F238E27FC236}">
                <a16:creationId xmlns:a16="http://schemas.microsoft.com/office/drawing/2014/main" id="{11AD5C1E-997E-06C3-DAB7-082E0A3B4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819AE6F3-8B79-D741-B5ED-EFD6FFA0936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3C44206D-7F50-5C71-C131-2CD73EF43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Performance – an implementation of stop-and-wait</a:t>
            </a:r>
          </a:p>
        </p:txBody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E9DAD95F-3151-F77B-A6D5-B8A11CAB781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09563" y="1600200"/>
            <a:ext cx="8991600" cy="990600"/>
          </a:xfrm>
        </p:spPr>
        <p:txBody>
          <a:bodyPr/>
          <a:lstStyle/>
          <a:p>
            <a:r>
              <a:rPr lang="en-US" altLang="en-US" sz="2400"/>
              <a:t>Stop-and-wait works, but performance stinks</a:t>
            </a:r>
          </a:p>
          <a:p>
            <a:r>
              <a:rPr lang="en-US" altLang="en-US" sz="2400"/>
              <a:t>ex: 1 Gbps link, 15 ms prop. delay, 8kbit (8000 bit) packet:</a:t>
            </a:r>
          </a:p>
          <a:p>
            <a:endParaRPr lang="en-US" altLang="en-US" sz="2400"/>
          </a:p>
        </p:txBody>
      </p:sp>
      <p:sp>
        <p:nvSpPr>
          <p:cNvPr id="108549" name="Rectangle 11">
            <a:extLst>
              <a:ext uri="{FF2B5EF4-FFF2-40B4-BE49-F238E27FC236}">
                <a16:creationId xmlns:a16="http://schemas.microsoft.com/office/drawing/2014/main" id="{AFD8C5ED-D880-97B5-6EAE-35274CB64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576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75000"/>
              <a:buFont typeface="ZapfDingbats" pitchFamily="82" charset="2"/>
              <a:buChar char="m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U </a:t>
            </a:r>
            <a:r>
              <a:rPr kumimoji="0" lang="en-US" alt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sender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utilization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– fraction of time sender busy sending</a:t>
            </a:r>
          </a:p>
        </p:txBody>
      </p:sp>
      <p:graphicFrame>
        <p:nvGraphicFramePr>
          <p:cNvPr id="108550" name="Object 12">
            <a:extLst>
              <a:ext uri="{FF2B5EF4-FFF2-40B4-BE49-F238E27FC236}">
                <a16:creationId xmlns:a16="http://schemas.microsoft.com/office/drawing/2014/main" id="{1813D9D1-5778-7824-C1B5-88BDF9EBCC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191000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108550" name="Object 12">
                        <a:extLst>
                          <a:ext uri="{FF2B5EF4-FFF2-40B4-BE49-F238E27FC236}">
                            <a16:creationId xmlns:a16="http://schemas.microsoft.com/office/drawing/2014/main" id="{1813D9D1-5778-7824-C1B5-88BDF9EBCC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91000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1" name="Text Box 13">
            <a:extLst>
              <a:ext uri="{FF2B5EF4-FFF2-40B4-BE49-F238E27FC236}">
                <a16:creationId xmlns:a16="http://schemas.microsoft.com/office/drawing/2014/main" id="{315777AD-E1E1-551E-CA8B-9FC2E39B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2774950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60" name="Rectangle 17">
            <a:extLst>
              <a:ext uri="{FF2B5EF4-FFF2-40B4-BE49-F238E27FC236}">
                <a16:creationId xmlns:a16="http://schemas.microsoft.com/office/drawing/2014/main" id="{92D593E3-39FB-54E5-7466-8A37E52E8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105400"/>
            <a:ext cx="83724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75000"/>
              <a:buFont typeface="ZapfDingbats" pitchFamily="82" charset="2"/>
              <a:buChar char="m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1KB pkt every 30 msec -&gt; 33kB/sec thruput over 1 Gbps link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75000"/>
              <a:buFont typeface="ZapfDingbats" pitchFamily="82" charset="2"/>
              <a:buChar char="m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 protocol limits use of physical resources!</a:t>
            </a:r>
          </a:p>
        </p:txBody>
      </p:sp>
      <p:graphicFrame>
        <p:nvGraphicFramePr>
          <p:cNvPr id="108553" name="Object 18">
            <a:extLst>
              <a:ext uri="{FF2B5EF4-FFF2-40B4-BE49-F238E27FC236}">
                <a16:creationId xmlns:a16="http://schemas.microsoft.com/office/drawing/2014/main" id="{1F4B481A-2E4A-6C37-4DF7-841A69732F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9475" y="2676525"/>
          <a:ext cx="4991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5003700" imgH="9652000" progId="Equation.3">
                  <p:embed/>
                </p:oleObj>
              </mc:Choice>
              <mc:Fallback>
                <p:oleObj name="Equation" r:id="rId4" imgW="55003700" imgH="9652000" progId="Equation.3">
                  <p:embed/>
                  <p:pic>
                    <p:nvPicPr>
                      <p:cNvPr id="108553" name="Object 18">
                        <a:extLst>
                          <a:ext uri="{FF2B5EF4-FFF2-40B4-BE49-F238E27FC236}">
                            <a16:creationId xmlns:a16="http://schemas.microsoft.com/office/drawing/2014/main" id="{1F4B481A-2E4A-6C37-4DF7-841A69732F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2676525"/>
                        <a:ext cx="49911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Footer Placeholder 4">
            <a:extLst>
              <a:ext uri="{FF2B5EF4-FFF2-40B4-BE49-F238E27FC236}">
                <a16:creationId xmlns:a16="http://schemas.microsoft.com/office/drawing/2014/main" id="{DB6AB211-19C1-0DC5-94A3-3287898E47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0" name="Slide Number Placeholder 5">
            <a:extLst>
              <a:ext uri="{FF2B5EF4-FFF2-40B4-BE49-F238E27FC236}">
                <a16:creationId xmlns:a16="http://schemas.microsoft.com/office/drawing/2014/main" id="{5EDC73F9-41C5-A4B1-6D9D-9D27D137E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61F9CCCE-E9E1-6C44-9407-C12001DFE69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98F4E342-E630-C54D-30B9-5E5E2093A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stop-and-wait operation</a:t>
            </a:r>
          </a:p>
        </p:txBody>
      </p:sp>
      <p:sp>
        <p:nvSpPr>
          <p:cNvPr id="109572" name="Line 3">
            <a:extLst>
              <a:ext uri="{FF2B5EF4-FFF2-40B4-BE49-F238E27FC236}">
                <a16:creationId xmlns:a16="http://schemas.microsoft.com/office/drawing/2014/main" id="{86A71FE4-3DC8-9CA4-D8BB-6B04513C6C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3" name="Text Box 4">
            <a:extLst>
              <a:ext uri="{FF2B5EF4-FFF2-40B4-BE49-F238E27FC236}">
                <a16:creationId xmlns:a16="http://schemas.microsoft.com/office/drawing/2014/main" id="{F91EEE3D-32B0-163E-ABBD-8F7085311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transmitted, t = 0</a:t>
            </a:r>
          </a:p>
        </p:txBody>
      </p:sp>
      <p:sp>
        <p:nvSpPr>
          <p:cNvPr id="109574" name="Line 5">
            <a:extLst>
              <a:ext uri="{FF2B5EF4-FFF2-40B4-BE49-F238E27FC236}">
                <a16:creationId xmlns:a16="http://schemas.microsoft.com/office/drawing/2014/main" id="{9BCE0BF3-F996-72DF-459B-7930CAECC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5" name="Line 6">
            <a:extLst>
              <a:ext uri="{FF2B5EF4-FFF2-40B4-BE49-F238E27FC236}">
                <a16:creationId xmlns:a16="http://schemas.microsoft.com/office/drawing/2014/main" id="{47831814-595F-9540-5585-A3730EABC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6" name="Text Box 7">
            <a:extLst>
              <a:ext uri="{FF2B5EF4-FFF2-40B4-BE49-F238E27FC236}">
                <a16:creationId xmlns:a16="http://schemas.microsoft.com/office/drawing/2014/main" id="{4007B2CF-7A4E-6E8F-6591-BB530C0F7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7" name="Text Box 8">
            <a:extLst>
              <a:ext uri="{FF2B5EF4-FFF2-40B4-BE49-F238E27FC236}">
                <a16:creationId xmlns:a16="http://schemas.microsoft.com/office/drawing/2014/main" id="{79DB3995-D44C-9F55-A542-1E1C49CC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8" name="Line 9">
            <a:extLst>
              <a:ext uri="{FF2B5EF4-FFF2-40B4-BE49-F238E27FC236}">
                <a16:creationId xmlns:a16="http://schemas.microsoft.com/office/drawing/2014/main" id="{3D8154DA-4905-E874-C23B-D4D41F572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9" name="Line 10">
            <a:extLst>
              <a:ext uri="{FF2B5EF4-FFF2-40B4-BE49-F238E27FC236}">
                <a16:creationId xmlns:a16="http://schemas.microsoft.com/office/drawing/2014/main" id="{EA011742-A616-6E29-B8C0-C923BE21C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0" name="Line 11">
            <a:extLst>
              <a:ext uri="{FF2B5EF4-FFF2-40B4-BE49-F238E27FC236}">
                <a16:creationId xmlns:a16="http://schemas.microsoft.com/office/drawing/2014/main" id="{350B091A-317B-1C5D-8C99-15E20C15DF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1" name="Freeform 12">
            <a:extLst>
              <a:ext uri="{FF2B5EF4-FFF2-40B4-BE49-F238E27FC236}">
                <a16:creationId xmlns:a16="http://schemas.microsoft.com/office/drawing/2014/main" id="{6604D83F-C675-C891-F1D7-8F1275208310}"/>
              </a:ext>
            </a:extLst>
          </p:cNvPr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2" name="Line 13">
            <a:extLst>
              <a:ext uri="{FF2B5EF4-FFF2-40B4-BE49-F238E27FC236}">
                <a16:creationId xmlns:a16="http://schemas.microsoft.com/office/drawing/2014/main" id="{29293E10-61AC-4A24-B95C-B660EF6096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3" name="Line 14">
            <a:extLst>
              <a:ext uri="{FF2B5EF4-FFF2-40B4-BE49-F238E27FC236}">
                <a16:creationId xmlns:a16="http://schemas.microsoft.com/office/drawing/2014/main" id="{8725D889-CECD-3C80-EA5A-29C59C02A0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4" name="Line 15">
            <a:extLst>
              <a:ext uri="{FF2B5EF4-FFF2-40B4-BE49-F238E27FC236}">
                <a16:creationId xmlns:a16="http://schemas.microsoft.com/office/drawing/2014/main" id="{D2B4991E-8A98-BA7E-3340-662ABA9868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5" name="Text Box 16">
            <a:extLst>
              <a:ext uri="{FF2B5EF4-FFF2-40B4-BE49-F238E27FC236}">
                <a16:creationId xmlns:a16="http://schemas.microsoft.com/office/drawing/2014/main" id="{7DEADCEC-D890-E57D-8DAC-0CF2E7C1E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RTT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6" name="Line 17">
            <a:extLst>
              <a:ext uri="{FF2B5EF4-FFF2-40B4-BE49-F238E27FC236}">
                <a16:creationId xmlns:a16="http://schemas.microsoft.com/office/drawing/2014/main" id="{4FF8CF07-A376-5201-3018-6C5E337C1D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7" name="Line 18">
            <a:extLst>
              <a:ext uri="{FF2B5EF4-FFF2-40B4-BE49-F238E27FC236}">
                <a16:creationId xmlns:a16="http://schemas.microsoft.com/office/drawing/2014/main" id="{C34B32DF-F273-4235-14BC-6849FB3394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8" name="Text Box 19">
            <a:extLst>
              <a:ext uri="{FF2B5EF4-FFF2-40B4-BE49-F238E27FC236}">
                <a16:creationId xmlns:a16="http://schemas.microsoft.com/office/drawing/2014/main" id="{D8E123AB-E104-C2D3-BFDE-3AAAD7824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transmitted,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89" name="Line 20">
            <a:extLst>
              <a:ext uri="{FF2B5EF4-FFF2-40B4-BE49-F238E27FC236}">
                <a16:creationId xmlns:a16="http://schemas.microsoft.com/office/drawing/2014/main" id="{D6BA9088-22DF-296E-7427-4EDE178CAD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90" name="Text Box 21">
            <a:extLst>
              <a:ext uri="{FF2B5EF4-FFF2-40B4-BE49-F238E27FC236}">
                <a16:creationId xmlns:a16="http://schemas.microsoft.com/office/drawing/2014/main" id="{1A70D4ED-0C51-B9F0-34FE-1CB61D3B3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arrives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91" name="Line 22">
            <a:extLst>
              <a:ext uri="{FF2B5EF4-FFF2-40B4-BE49-F238E27FC236}">
                <a16:creationId xmlns:a16="http://schemas.microsoft.com/office/drawing/2014/main" id="{F220E5E8-1D61-E4C7-B196-6C60FFBEE2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92" name="Text Box 23">
            <a:extLst>
              <a:ext uri="{FF2B5EF4-FFF2-40B4-BE49-F238E27FC236}">
                <a16:creationId xmlns:a16="http://schemas.microsoft.com/office/drawing/2014/main" id="{5534E9C1-2DB3-44A8-CE6B-3B0896D9A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arrives, send ACK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93" name="Text Box 24">
            <a:extLst>
              <a:ext uri="{FF2B5EF4-FFF2-40B4-BE49-F238E27FC236}">
                <a16:creationId xmlns:a16="http://schemas.microsoft.com/office/drawing/2014/main" id="{8A4E3FCD-B844-2321-A759-F1A071773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ACK arrives, send next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RTT +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94" name="Freeform 25">
            <a:extLst>
              <a:ext uri="{FF2B5EF4-FFF2-40B4-BE49-F238E27FC236}">
                <a16:creationId xmlns:a16="http://schemas.microsoft.com/office/drawing/2014/main" id="{DFC9AB28-F26F-4448-125D-6552BE643DF1}"/>
              </a:ext>
            </a:extLst>
          </p:cNvPr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2147483646 w 1845"/>
              <a:gd name="T3" fmla="*/ 2147483646 h 592"/>
              <a:gd name="T4" fmla="*/ 2147483646 w 1845"/>
              <a:gd name="T5" fmla="*/ 2147483646 h 592"/>
              <a:gd name="T6" fmla="*/ 0 w 1845"/>
              <a:gd name="T7" fmla="*/ 2147483646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9595" name="Group 26">
            <a:extLst>
              <a:ext uri="{FF2B5EF4-FFF2-40B4-BE49-F238E27FC236}">
                <a16:creationId xmlns:a16="http://schemas.microsoft.com/office/drawing/2014/main" id="{4AE6BD3D-C89E-0C96-49EE-00DE8B664C69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109603" name="Line 27">
              <a:extLst>
                <a:ext uri="{FF2B5EF4-FFF2-40B4-BE49-F238E27FC236}">
                  <a16:creationId xmlns:a16="http://schemas.microsoft.com/office/drawing/2014/main" id="{F95A233F-D347-6660-7202-5119E3635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5" y="13225"/>
              <a:ext cx="1589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9604" name="Line 28">
              <a:extLst>
                <a:ext uri="{FF2B5EF4-FFF2-40B4-BE49-F238E27FC236}">
                  <a16:creationId xmlns:a16="http://schemas.microsoft.com/office/drawing/2014/main" id="{A929D9AA-637A-EFA8-2DAA-A05B7AC34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4" y="13737"/>
              <a:ext cx="1176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9596" name="Line 29">
            <a:extLst>
              <a:ext uri="{FF2B5EF4-FFF2-40B4-BE49-F238E27FC236}">
                <a16:creationId xmlns:a16="http://schemas.microsoft.com/office/drawing/2014/main" id="{F0528B5C-0AC5-7863-29DB-474DEB7DF8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97" name="Line 30">
            <a:extLst>
              <a:ext uri="{FF2B5EF4-FFF2-40B4-BE49-F238E27FC236}">
                <a16:creationId xmlns:a16="http://schemas.microsoft.com/office/drawing/2014/main" id="{F9E32D80-E5DD-B5FC-1E4B-2880BD7BE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09598" name="Object 31">
            <a:extLst>
              <a:ext uri="{FF2B5EF4-FFF2-40B4-BE49-F238E27FC236}">
                <a16:creationId xmlns:a16="http://schemas.microsoft.com/office/drawing/2014/main" id="{84F328AD-B4A1-690F-945E-53B5713FAE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109598" name="Object 31">
                        <a:extLst>
                          <a:ext uri="{FF2B5EF4-FFF2-40B4-BE49-F238E27FC236}">
                            <a16:creationId xmlns:a16="http://schemas.microsoft.com/office/drawing/2014/main" id="{84F328AD-B4A1-690F-945E-53B5713FAE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99" name="TextBox 1">
            <a:extLst>
              <a:ext uri="{FF2B5EF4-FFF2-40B4-BE49-F238E27FC236}">
                <a16:creationId xmlns:a16="http://schemas.microsoft.com/office/drawing/2014/main" id="{D8581796-AE82-EA30-FB7C-7F4F0C2EC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429375"/>
            <a:ext cx="541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Network bandwidth = R bits-per-sec</a:t>
            </a:r>
          </a:p>
        </p:txBody>
      </p:sp>
      <p:sp>
        <p:nvSpPr>
          <p:cNvPr id="109600" name="TextBox 34">
            <a:extLst>
              <a:ext uri="{FF2B5EF4-FFF2-40B4-BE49-F238E27FC236}">
                <a16:creationId xmlns:a16="http://schemas.microsoft.com/office/drawing/2014/main" id="{6C88BF4C-AEB6-E784-D96B-E3BD26DD5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110288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 size = L bits</a:t>
            </a:r>
          </a:p>
        </p:txBody>
      </p:sp>
      <p:sp>
        <p:nvSpPr>
          <p:cNvPr id="109601" name="TextBox 2">
            <a:extLst>
              <a:ext uri="{FF2B5EF4-FFF2-40B4-BE49-F238E27FC236}">
                <a16:creationId xmlns:a16="http://schemas.microsoft.com/office/drawing/2014/main" id="{AE1AD5BD-5844-18D9-4FE6-27E149DB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2732088"/>
            <a:ext cx="2697163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1kB packet per 30.008 msec</a:t>
            </a:r>
          </a:p>
        </p:txBody>
      </p:sp>
      <p:sp>
        <p:nvSpPr>
          <p:cNvPr id="109602" name="Right Brace 3">
            <a:extLst>
              <a:ext uri="{FF2B5EF4-FFF2-40B4-BE49-F238E27FC236}">
                <a16:creationId xmlns:a16="http://schemas.microsoft.com/office/drawing/2014/main" id="{EF44699B-3C1D-C6AB-2E22-A63CC3104FF6}"/>
              </a:ext>
            </a:extLst>
          </p:cNvPr>
          <p:cNvSpPr>
            <a:spLocks/>
          </p:cNvSpPr>
          <p:nvPr/>
        </p:nvSpPr>
        <p:spPr bwMode="auto">
          <a:xfrm>
            <a:off x="5413375" y="1987550"/>
            <a:ext cx="357188" cy="2101850"/>
          </a:xfrm>
          <a:prstGeom prst="rightBrace">
            <a:avLst>
              <a:gd name="adj1" fmla="val 8336"/>
              <a:gd name="adj2" fmla="val 50000"/>
            </a:avLst>
          </a:prstGeom>
          <a:noFill/>
          <a:ln w="349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Footer Placeholder 4">
            <a:extLst>
              <a:ext uri="{FF2B5EF4-FFF2-40B4-BE49-F238E27FC236}">
                <a16:creationId xmlns:a16="http://schemas.microsoft.com/office/drawing/2014/main" id="{B8C0A396-9AB0-B22C-9DDE-E0B364FA1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4" name="Slide Number Placeholder 5">
            <a:extLst>
              <a:ext uri="{FF2B5EF4-FFF2-40B4-BE49-F238E27FC236}">
                <a16:creationId xmlns:a16="http://schemas.microsoft.com/office/drawing/2014/main" id="{AF25BC75-0366-01E8-47ED-8757AFB07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28BA3726-7288-CE4C-9DD2-7C5ED8EBE4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1EB79D05-6849-7430-6E08-2D5E86377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stop-and-wait operation</a:t>
            </a:r>
          </a:p>
        </p:txBody>
      </p:sp>
      <p:sp>
        <p:nvSpPr>
          <p:cNvPr id="110596" name="Line 3">
            <a:extLst>
              <a:ext uri="{FF2B5EF4-FFF2-40B4-BE49-F238E27FC236}">
                <a16:creationId xmlns:a16="http://schemas.microsoft.com/office/drawing/2014/main" id="{E2BADEED-DC84-B15B-65B9-A1115810CC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Text Box 4">
            <a:extLst>
              <a:ext uri="{FF2B5EF4-FFF2-40B4-BE49-F238E27FC236}">
                <a16:creationId xmlns:a16="http://schemas.microsoft.com/office/drawing/2014/main" id="{B66E9854-76C8-EE1B-F92E-9440CD0A3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transmitted, t = 0</a:t>
            </a:r>
          </a:p>
        </p:txBody>
      </p:sp>
      <p:sp>
        <p:nvSpPr>
          <p:cNvPr id="110598" name="Line 5">
            <a:extLst>
              <a:ext uri="{FF2B5EF4-FFF2-40B4-BE49-F238E27FC236}">
                <a16:creationId xmlns:a16="http://schemas.microsoft.com/office/drawing/2014/main" id="{DCE22F76-6B06-86C1-BC60-DA4A644E8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9" name="Line 6">
            <a:extLst>
              <a:ext uri="{FF2B5EF4-FFF2-40B4-BE49-F238E27FC236}">
                <a16:creationId xmlns:a16="http://schemas.microsoft.com/office/drawing/2014/main" id="{1C5FCDD7-309B-02F2-AF0E-1F78D3FCDB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0" name="Text Box 7">
            <a:extLst>
              <a:ext uri="{FF2B5EF4-FFF2-40B4-BE49-F238E27FC236}">
                <a16:creationId xmlns:a16="http://schemas.microsoft.com/office/drawing/2014/main" id="{1D130783-8BA8-5FE1-EBE1-F41F5B332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1" name="Text Box 8">
            <a:extLst>
              <a:ext uri="{FF2B5EF4-FFF2-40B4-BE49-F238E27FC236}">
                <a16:creationId xmlns:a16="http://schemas.microsoft.com/office/drawing/2014/main" id="{FD2434E7-CFF3-6CC1-EADF-D02EF2FE6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2" name="Line 9">
            <a:extLst>
              <a:ext uri="{FF2B5EF4-FFF2-40B4-BE49-F238E27FC236}">
                <a16:creationId xmlns:a16="http://schemas.microsoft.com/office/drawing/2014/main" id="{C366280A-1EC7-C869-3BB6-282FEF598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3" name="Line 10">
            <a:extLst>
              <a:ext uri="{FF2B5EF4-FFF2-40B4-BE49-F238E27FC236}">
                <a16:creationId xmlns:a16="http://schemas.microsoft.com/office/drawing/2014/main" id="{911B10DF-152C-093C-F672-951A0E0C0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11">
            <a:extLst>
              <a:ext uri="{FF2B5EF4-FFF2-40B4-BE49-F238E27FC236}">
                <a16:creationId xmlns:a16="http://schemas.microsoft.com/office/drawing/2014/main" id="{76F83508-A94D-B1BC-8631-950A49489C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5" name="Freeform 12">
            <a:extLst>
              <a:ext uri="{FF2B5EF4-FFF2-40B4-BE49-F238E27FC236}">
                <a16:creationId xmlns:a16="http://schemas.microsoft.com/office/drawing/2014/main" id="{9A48A937-BC8E-E279-87AF-49F23E3E8FC7}"/>
              </a:ext>
            </a:extLst>
          </p:cNvPr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6" name="Line 13">
            <a:extLst>
              <a:ext uri="{FF2B5EF4-FFF2-40B4-BE49-F238E27FC236}">
                <a16:creationId xmlns:a16="http://schemas.microsoft.com/office/drawing/2014/main" id="{7383F6EF-BFFA-14A8-7CE3-87948BD93A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7" name="Line 14">
            <a:extLst>
              <a:ext uri="{FF2B5EF4-FFF2-40B4-BE49-F238E27FC236}">
                <a16:creationId xmlns:a16="http://schemas.microsoft.com/office/drawing/2014/main" id="{7DE1A493-0A07-1C23-D7F4-0CB96954DA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8" name="Line 15">
            <a:extLst>
              <a:ext uri="{FF2B5EF4-FFF2-40B4-BE49-F238E27FC236}">
                <a16:creationId xmlns:a16="http://schemas.microsoft.com/office/drawing/2014/main" id="{780D2942-9A1A-A90A-DCA8-C579C1934E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9" name="Text Box 16">
            <a:extLst>
              <a:ext uri="{FF2B5EF4-FFF2-40B4-BE49-F238E27FC236}">
                <a16:creationId xmlns:a16="http://schemas.microsoft.com/office/drawing/2014/main" id="{3A71D802-90F1-5E02-BA85-D8E25EC4B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RTT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0" name="Line 17">
            <a:extLst>
              <a:ext uri="{FF2B5EF4-FFF2-40B4-BE49-F238E27FC236}">
                <a16:creationId xmlns:a16="http://schemas.microsoft.com/office/drawing/2014/main" id="{A4404B4F-ABFE-F076-2F44-1109FF7C1A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1" name="Line 18">
            <a:extLst>
              <a:ext uri="{FF2B5EF4-FFF2-40B4-BE49-F238E27FC236}">
                <a16:creationId xmlns:a16="http://schemas.microsoft.com/office/drawing/2014/main" id="{D49701B5-BF1C-336B-0FEC-2BBAE08961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2" name="Text Box 19">
            <a:extLst>
              <a:ext uri="{FF2B5EF4-FFF2-40B4-BE49-F238E27FC236}">
                <a16:creationId xmlns:a16="http://schemas.microsoft.com/office/drawing/2014/main" id="{F35EDCD9-92B4-3515-0284-A6393CA46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transmitted,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3" name="Line 20">
            <a:extLst>
              <a:ext uri="{FF2B5EF4-FFF2-40B4-BE49-F238E27FC236}">
                <a16:creationId xmlns:a16="http://schemas.microsoft.com/office/drawing/2014/main" id="{50D57CE5-1393-5114-F216-BC7EE4E816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4" name="Text Box 21">
            <a:extLst>
              <a:ext uri="{FF2B5EF4-FFF2-40B4-BE49-F238E27FC236}">
                <a16:creationId xmlns:a16="http://schemas.microsoft.com/office/drawing/2014/main" id="{46837122-56CC-4BB0-792D-EA4A9CA92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arrives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5" name="Line 22">
            <a:extLst>
              <a:ext uri="{FF2B5EF4-FFF2-40B4-BE49-F238E27FC236}">
                <a16:creationId xmlns:a16="http://schemas.microsoft.com/office/drawing/2014/main" id="{73811112-AFC3-7539-47C2-FA02BEE3F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6" name="Text Box 23">
            <a:extLst>
              <a:ext uri="{FF2B5EF4-FFF2-40B4-BE49-F238E27FC236}">
                <a16:creationId xmlns:a16="http://schemas.microsoft.com/office/drawing/2014/main" id="{DA9BCBBD-4207-018C-8DC9-B85DFAA8B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arrives, send ACK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7" name="Text Box 24">
            <a:extLst>
              <a:ext uri="{FF2B5EF4-FFF2-40B4-BE49-F238E27FC236}">
                <a16:creationId xmlns:a16="http://schemas.microsoft.com/office/drawing/2014/main" id="{F226A914-F7E9-9136-7385-36CE6379C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ACK arrives, send next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RTT +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18" name="Freeform 25">
            <a:extLst>
              <a:ext uri="{FF2B5EF4-FFF2-40B4-BE49-F238E27FC236}">
                <a16:creationId xmlns:a16="http://schemas.microsoft.com/office/drawing/2014/main" id="{12600F4C-821B-2AD7-96FE-429196CA9DA8}"/>
              </a:ext>
            </a:extLst>
          </p:cNvPr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2147483646 w 1845"/>
              <a:gd name="T3" fmla="*/ 2147483646 h 592"/>
              <a:gd name="T4" fmla="*/ 2147483646 w 1845"/>
              <a:gd name="T5" fmla="*/ 2147483646 h 592"/>
              <a:gd name="T6" fmla="*/ 0 w 1845"/>
              <a:gd name="T7" fmla="*/ 2147483646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0619" name="Group 26">
            <a:extLst>
              <a:ext uri="{FF2B5EF4-FFF2-40B4-BE49-F238E27FC236}">
                <a16:creationId xmlns:a16="http://schemas.microsoft.com/office/drawing/2014/main" id="{9CE5544E-1255-818B-B87C-C1F8C77358AE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110628" name="Line 27">
              <a:extLst>
                <a:ext uri="{FF2B5EF4-FFF2-40B4-BE49-F238E27FC236}">
                  <a16:creationId xmlns:a16="http://schemas.microsoft.com/office/drawing/2014/main" id="{1B55E51C-CE73-2472-8E03-C14E6C85D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5" y="13225"/>
              <a:ext cx="1589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0629" name="Line 28">
              <a:extLst>
                <a:ext uri="{FF2B5EF4-FFF2-40B4-BE49-F238E27FC236}">
                  <a16:creationId xmlns:a16="http://schemas.microsoft.com/office/drawing/2014/main" id="{9E18BA40-94D1-1486-7503-560AA4A5C5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4" y="13737"/>
              <a:ext cx="1176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10620" name="Line 29">
            <a:extLst>
              <a:ext uri="{FF2B5EF4-FFF2-40B4-BE49-F238E27FC236}">
                <a16:creationId xmlns:a16="http://schemas.microsoft.com/office/drawing/2014/main" id="{C3CA9ADE-098C-FB17-7AE2-4D4FB2CCE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21" name="Line 30">
            <a:extLst>
              <a:ext uri="{FF2B5EF4-FFF2-40B4-BE49-F238E27FC236}">
                <a16:creationId xmlns:a16="http://schemas.microsoft.com/office/drawing/2014/main" id="{7D22FE79-563C-D07E-D5E0-7A0C6FFB2A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0622" name="Object 31">
            <a:extLst>
              <a:ext uri="{FF2B5EF4-FFF2-40B4-BE49-F238E27FC236}">
                <a16:creationId xmlns:a16="http://schemas.microsoft.com/office/drawing/2014/main" id="{CC589981-8618-A164-2FF7-4231EFA3E4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110622" name="Object 31">
                        <a:extLst>
                          <a:ext uri="{FF2B5EF4-FFF2-40B4-BE49-F238E27FC236}">
                            <a16:creationId xmlns:a16="http://schemas.microsoft.com/office/drawing/2014/main" id="{CC589981-8618-A164-2FF7-4231EFA3E4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23" name="TextBox 1">
            <a:extLst>
              <a:ext uri="{FF2B5EF4-FFF2-40B4-BE49-F238E27FC236}">
                <a16:creationId xmlns:a16="http://schemas.microsoft.com/office/drawing/2014/main" id="{747DB234-F31C-C0DF-9182-3A6850376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429375"/>
            <a:ext cx="541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Network bandwidth = R bits-per-sec</a:t>
            </a:r>
          </a:p>
        </p:txBody>
      </p:sp>
      <p:sp>
        <p:nvSpPr>
          <p:cNvPr id="110624" name="TextBox 34">
            <a:extLst>
              <a:ext uri="{FF2B5EF4-FFF2-40B4-BE49-F238E27FC236}">
                <a16:creationId xmlns:a16="http://schemas.microsoft.com/office/drawing/2014/main" id="{3FAB8204-D66C-F602-83A3-C45CC10E8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110288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 size = L bits</a:t>
            </a:r>
          </a:p>
        </p:txBody>
      </p:sp>
      <p:sp>
        <p:nvSpPr>
          <p:cNvPr id="110625" name="TextBox 2">
            <a:extLst>
              <a:ext uri="{FF2B5EF4-FFF2-40B4-BE49-F238E27FC236}">
                <a16:creationId xmlns:a16="http://schemas.microsoft.com/office/drawing/2014/main" id="{463A9046-5D96-CA78-0C3E-ABD5016A7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2732088"/>
            <a:ext cx="2697163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1kB packet per 30.008 msec</a:t>
            </a:r>
          </a:p>
        </p:txBody>
      </p:sp>
      <p:sp>
        <p:nvSpPr>
          <p:cNvPr id="110626" name="Right Brace 3">
            <a:extLst>
              <a:ext uri="{FF2B5EF4-FFF2-40B4-BE49-F238E27FC236}">
                <a16:creationId xmlns:a16="http://schemas.microsoft.com/office/drawing/2014/main" id="{E516F051-4E13-15EC-3CA8-183255D32F47}"/>
              </a:ext>
            </a:extLst>
          </p:cNvPr>
          <p:cNvSpPr>
            <a:spLocks/>
          </p:cNvSpPr>
          <p:nvPr/>
        </p:nvSpPr>
        <p:spPr bwMode="auto">
          <a:xfrm>
            <a:off x="5413375" y="1987550"/>
            <a:ext cx="357188" cy="2101850"/>
          </a:xfrm>
          <a:prstGeom prst="rightBrace">
            <a:avLst>
              <a:gd name="adj1" fmla="val 8336"/>
              <a:gd name="adj2" fmla="val 50000"/>
            </a:avLst>
          </a:prstGeom>
          <a:noFill/>
          <a:ln w="349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27" name="TextBox 37">
            <a:extLst>
              <a:ext uri="{FF2B5EF4-FFF2-40B4-BE49-F238E27FC236}">
                <a16:creationId xmlns:a16="http://schemas.microsoft.com/office/drawing/2014/main" id="{050BFF96-FC32-E6BC-0B63-31084676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538538"/>
            <a:ext cx="2697163" cy="10144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~33KB/sec throughput over a 1GBPS link!!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Footer Placeholder 4">
            <a:extLst>
              <a:ext uri="{FF2B5EF4-FFF2-40B4-BE49-F238E27FC236}">
                <a16:creationId xmlns:a16="http://schemas.microsoft.com/office/drawing/2014/main" id="{0224DB97-9734-F718-87E4-5B64820DE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Slide Number Placeholder 5">
            <a:extLst>
              <a:ext uri="{FF2B5EF4-FFF2-40B4-BE49-F238E27FC236}">
                <a16:creationId xmlns:a16="http://schemas.microsoft.com/office/drawing/2014/main" id="{657B22FB-CF25-DBC1-353E-31A28C3AD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246E671B-EF4F-D442-B19C-E9BA0191A7F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B07F4D76-0900-F571-7A38-43F503570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stop-and-wait operation</a:t>
            </a:r>
          </a:p>
        </p:txBody>
      </p:sp>
      <p:sp>
        <p:nvSpPr>
          <p:cNvPr id="111620" name="Line 3">
            <a:extLst>
              <a:ext uri="{FF2B5EF4-FFF2-40B4-BE49-F238E27FC236}">
                <a16:creationId xmlns:a16="http://schemas.microsoft.com/office/drawing/2014/main" id="{7418D2D3-7CE6-BD14-BA6C-62B4E2C89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001838"/>
            <a:ext cx="2227262" cy="922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1" name="Text Box 4">
            <a:extLst>
              <a:ext uri="{FF2B5EF4-FFF2-40B4-BE49-F238E27FC236}">
                <a16:creationId xmlns:a16="http://schemas.microsoft.com/office/drawing/2014/main" id="{2632873E-3538-BD92-02F9-19E02C085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97050"/>
            <a:ext cx="323215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transmitted, t = 0</a:t>
            </a:r>
          </a:p>
        </p:txBody>
      </p:sp>
      <p:sp>
        <p:nvSpPr>
          <p:cNvPr id="111622" name="Line 5">
            <a:extLst>
              <a:ext uri="{FF2B5EF4-FFF2-40B4-BE49-F238E27FC236}">
                <a16:creationId xmlns:a16="http://schemas.microsoft.com/office/drawing/2014/main" id="{15789738-7133-4FE3-3940-9BB1F8FDE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475" y="1782763"/>
            <a:ext cx="23813" cy="291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3" name="Line 6">
            <a:extLst>
              <a:ext uri="{FF2B5EF4-FFF2-40B4-BE49-F238E27FC236}">
                <a16:creationId xmlns:a16="http://schemas.microsoft.com/office/drawing/2014/main" id="{9E0D4B7D-4233-0708-EAE4-1BC1CD8D6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1795463"/>
            <a:ext cx="22225" cy="2890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4" name="Text Box 7">
            <a:extLst>
              <a:ext uri="{FF2B5EF4-FFF2-40B4-BE49-F238E27FC236}">
                <a16:creationId xmlns:a16="http://schemas.microsoft.com/office/drawing/2014/main" id="{69CCB7B9-64D0-DEA2-8C73-2DD15D476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1446213"/>
            <a:ext cx="885825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5" name="Text Box 8">
            <a:extLst>
              <a:ext uri="{FF2B5EF4-FFF2-40B4-BE49-F238E27FC236}">
                <a16:creationId xmlns:a16="http://schemas.microsoft.com/office/drawing/2014/main" id="{E3B99785-9D9D-82F5-E80E-C63BACFF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888" y="1446213"/>
            <a:ext cx="946150" cy="350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6" name="Line 9">
            <a:extLst>
              <a:ext uri="{FF2B5EF4-FFF2-40B4-BE49-F238E27FC236}">
                <a16:creationId xmlns:a16="http://schemas.microsoft.com/office/drawing/2014/main" id="{A6BF77E7-2229-599B-4749-05507188D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0288" y="1997075"/>
            <a:ext cx="2190750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7" name="Line 10">
            <a:extLst>
              <a:ext uri="{FF2B5EF4-FFF2-40B4-BE49-F238E27FC236}">
                <a16:creationId xmlns:a16="http://schemas.microsoft.com/office/drawing/2014/main" id="{061FC4C4-3E12-D851-15F6-69B51BC175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4108450"/>
            <a:ext cx="219233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8" name="Line 11">
            <a:extLst>
              <a:ext uri="{FF2B5EF4-FFF2-40B4-BE49-F238E27FC236}">
                <a16:creationId xmlns:a16="http://schemas.microsoft.com/office/drawing/2014/main" id="{1F9D21DA-497A-A273-4578-A56D55C176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165475"/>
            <a:ext cx="2209800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29" name="Freeform 12">
            <a:extLst>
              <a:ext uri="{FF2B5EF4-FFF2-40B4-BE49-F238E27FC236}">
                <a16:creationId xmlns:a16="http://schemas.microsoft.com/office/drawing/2014/main" id="{EB983720-8F34-6189-2EFF-183FB190597C}"/>
              </a:ext>
            </a:extLst>
          </p:cNvPr>
          <p:cNvSpPr>
            <a:spLocks/>
          </p:cNvSpPr>
          <p:nvPr/>
        </p:nvSpPr>
        <p:spPr bwMode="auto">
          <a:xfrm>
            <a:off x="3552825" y="1995488"/>
            <a:ext cx="2232025" cy="11557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0" name="Line 13">
            <a:extLst>
              <a:ext uri="{FF2B5EF4-FFF2-40B4-BE49-F238E27FC236}">
                <a16:creationId xmlns:a16="http://schemas.microsoft.com/office/drawing/2014/main" id="{DBFEFBA3-8999-F637-F44C-F542DE5BF3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19954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1" name="Line 14">
            <a:extLst>
              <a:ext uri="{FF2B5EF4-FFF2-40B4-BE49-F238E27FC236}">
                <a16:creationId xmlns:a16="http://schemas.microsoft.com/office/drawing/2014/main" id="{C1B791E3-7F39-162D-CE2A-F0A5AE35BE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8363" y="2236788"/>
            <a:ext cx="1317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2" name="Line 15">
            <a:extLst>
              <a:ext uri="{FF2B5EF4-FFF2-40B4-BE49-F238E27FC236}">
                <a16:creationId xmlns:a16="http://schemas.microsoft.com/office/drawing/2014/main" id="{4813196A-473F-AAF0-2CEC-EADE04617A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19475" y="4095750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3" name="Text Box 16">
            <a:extLst>
              <a:ext uri="{FF2B5EF4-FFF2-40B4-BE49-F238E27FC236}">
                <a16:creationId xmlns:a16="http://schemas.microsoft.com/office/drawing/2014/main" id="{2DEC2FB3-02C2-5EF8-F212-3171D4CEE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968625"/>
            <a:ext cx="84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RTT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4" name="Line 17">
            <a:extLst>
              <a:ext uri="{FF2B5EF4-FFF2-40B4-BE49-F238E27FC236}">
                <a16:creationId xmlns:a16="http://schemas.microsoft.com/office/drawing/2014/main" id="{1DC9173E-AC21-179C-BFBA-3A1AB949E9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3288" y="3276600"/>
            <a:ext cx="11112" cy="81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5" name="Line 18">
            <a:extLst>
              <a:ext uri="{FF2B5EF4-FFF2-40B4-BE49-F238E27FC236}">
                <a16:creationId xmlns:a16="http://schemas.microsoft.com/office/drawing/2014/main" id="{36435EB8-0A70-0EE5-32B1-C239105E0D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050" y="2259013"/>
            <a:ext cx="3175" cy="768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6" name="Text Box 19">
            <a:extLst>
              <a:ext uri="{FF2B5EF4-FFF2-40B4-BE49-F238E27FC236}">
                <a16:creationId xmlns:a16="http://schemas.microsoft.com/office/drawing/2014/main" id="{EF9038BC-B0FD-0539-D85B-06556298C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4863"/>
            <a:ext cx="34655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transmitted,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7" name="Line 20">
            <a:extLst>
              <a:ext uri="{FF2B5EF4-FFF2-40B4-BE49-F238E27FC236}">
                <a16:creationId xmlns:a16="http://schemas.microsoft.com/office/drawing/2014/main" id="{4687CBB1-CE73-0CB8-323A-6DF7491AFB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61038" y="2909888"/>
            <a:ext cx="13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8" name="Text Box 21">
            <a:extLst>
              <a:ext uri="{FF2B5EF4-FFF2-40B4-BE49-F238E27FC236}">
                <a16:creationId xmlns:a16="http://schemas.microsoft.com/office/drawing/2014/main" id="{5A62A9B0-52B6-B425-B625-6FB22D14D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733675"/>
            <a:ext cx="24257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arrives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39" name="Line 22">
            <a:extLst>
              <a:ext uri="{FF2B5EF4-FFF2-40B4-BE49-F238E27FC236}">
                <a16:creationId xmlns:a16="http://schemas.microsoft.com/office/drawing/2014/main" id="{2E83F38C-2A5D-2D32-CF15-E01C242F5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3159125"/>
            <a:ext cx="127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40" name="Text Box 23">
            <a:extLst>
              <a:ext uri="{FF2B5EF4-FFF2-40B4-BE49-F238E27FC236}">
                <a16:creationId xmlns:a16="http://schemas.microsoft.com/office/drawing/2014/main" id="{A3105F3D-98C8-F267-8341-25C38D946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986088"/>
            <a:ext cx="31146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arrives, send ACK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41" name="Text Box 24">
            <a:extLst>
              <a:ext uri="{FF2B5EF4-FFF2-40B4-BE49-F238E27FC236}">
                <a16:creationId xmlns:a16="http://schemas.microsoft.com/office/drawing/2014/main" id="{BC0DBB0F-5D59-086A-F911-8140511D0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3768725"/>
            <a:ext cx="2686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ACK arrives, send next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packet,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 = RTT +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42" name="Freeform 25">
            <a:extLst>
              <a:ext uri="{FF2B5EF4-FFF2-40B4-BE49-F238E27FC236}">
                <a16:creationId xmlns:a16="http://schemas.microsoft.com/office/drawing/2014/main" id="{E1C3B1FD-0806-D673-315E-B81EDDE7A2F2}"/>
              </a:ext>
            </a:extLst>
          </p:cNvPr>
          <p:cNvSpPr>
            <a:spLocks/>
          </p:cNvSpPr>
          <p:nvPr/>
        </p:nvSpPr>
        <p:spPr bwMode="auto">
          <a:xfrm>
            <a:off x="3570288" y="4103688"/>
            <a:ext cx="1419225" cy="577850"/>
          </a:xfrm>
          <a:custGeom>
            <a:avLst/>
            <a:gdLst>
              <a:gd name="T0" fmla="*/ 0 w 1845"/>
              <a:gd name="T1" fmla="*/ 0 h 592"/>
              <a:gd name="T2" fmla="*/ 2147483646 w 1845"/>
              <a:gd name="T3" fmla="*/ 2147483646 h 592"/>
              <a:gd name="T4" fmla="*/ 2147483646 w 1845"/>
              <a:gd name="T5" fmla="*/ 2147483646 h 592"/>
              <a:gd name="T6" fmla="*/ 0 w 1845"/>
              <a:gd name="T7" fmla="*/ 2147483646 h 592"/>
              <a:gd name="T8" fmla="*/ 0 w 1845"/>
              <a:gd name="T9" fmla="*/ 0 h 5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5" h="592">
                <a:moveTo>
                  <a:pt x="0" y="0"/>
                </a:moveTo>
                <a:lnTo>
                  <a:pt x="1845" y="592"/>
                </a:lnTo>
                <a:lnTo>
                  <a:pt x="1095" y="592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1643" name="Group 26">
            <a:extLst>
              <a:ext uri="{FF2B5EF4-FFF2-40B4-BE49-F238E27FC236}">
                <a16:creationId xmlns:a16="http://schemas.microsoft.com/office/drawing/2014/main" id="{A50C3A4F-2993-1301-5F8F-AE043CFD6EF8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4095750"/>
            <a:ext cx="1281112" cy="534988"/>
            <a:chOff x="12315" y="13225"/>
            <a:chExt cx="2775" cy="913"/>
          </a:xfrm>
        </p:grpSpPr>
        <p:sp>
          <p:nvSpPr>
            <p:cNvPr id="111653" name="Line 27">
              <a:extLst>
                <a:ext uri="{FF2B5EF4-FFF2-40B4-BE49-F238E27FC236}">
                  <a16:creationId xmlns:a16="http://schemas.microsoft.com/office/drawing/2014/main" id="{27D12D15-D94F-10CE-3802-4F0029F74A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5" y="13225"/>
              <a:ext cx="1589" cy="5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1654" name="Line 28">
              <a:extLst>
                <a:ext uri="{FF2B5EF4-FFF2-40B4-BE49-F238E27FC236}">
                  <a16:creationId xmlns:a16="http://schemas.microsoft.com/office/drawing/2014/main" id="{32529EC1-DE99-0050-4AE8-8463882D1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4" y="13737"/>
              <a:ext cx="1176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11644" name="Line 29">
            <a:extLst>
              <a:ext uri="{FF2B5EF4-FFF2-40B4-BE49-F238E27FC236}">
                <a16:creationId xmlns:a16="http://schemas.microsoft.com/office/drawing/2014/main" id="{055116AF-A333-6311-5FE4-133EDBFC8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337050"/>
            <a:ext cx="317500" cy="1238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45" name="Line 30">
            <a:extLst>
              <a:ext uri="{FF2B5EF4-FFF2-40B4-BE49-F238E27FC236}">
                <a16:creationId xmlns:a16="http://schemas.microsoft.com/office/drawing/2014/main" id="{9E5D1CE1-D33D-3A6F-8A99-298BAFD83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7788" y="4460875"/>
            <a:ext cx="541337" cy="2349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1646" name="Object 31">
            <a:extLst>
              <a:ext uri="{FF2B5EF4-FFF2-40B4-BE49-F238E27FC236}">
                <a16:creationId xmlns:a16="http://schemas.microsoft.com/office/drawing/2014/main" id="{994E6060-F5C2-67C2-C9F1-3AAA4C3B70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11325" y="506571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111646" name="Object 31">
                        <a:extLst>
                          <a:ext uri="{FF2B5EF4-FFF2-40B4-BE49-F238E27FC236}">
                            <a16:creationId xmlns:a16="http://schemas.microsoft.com/office/drawing/2014/main" id="{994E6060-F5C2-67C2-C9F1-3AAA4C3B70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25" y="506571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47" name="TextBox 1">
            <a:extLst>
              <a:ext uri="{FF2B5EF4-FFF2-40B4-BE49-F238E27FC236}">
                <a16:creationId xmlns:a16="http://schemas.microsoft.com/office/drawing/2014/main" id="{3D574D14-0E38-AC9C-D4AD-4DB608008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429375"/>
            <a:ext cx="541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Network bandwidth = R bits-per-sec</a:t>
            </a:r>
          </a:p>
        </p:txBody>
      </p:sp>
      <p:sp>
        <p:nvSpPr>
          <p:cNvPr id="111648" name="TextBox 34">
            <a:extLst>
              <a:ext uri="{FF2B5EF4-FFF2-40B4-BE49-F238E27FC236}">
                <a16:creationId xmlns:a16="http://schemas.microsoft.com/office/drawing/2014/main" id="{483A4F60-D7E6-A6C7-4DD9-8C690BC94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110288"/>
            <a:ext cx="326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Packet size = L bits</a:t>
            </a:r>
          </a:p>
        </p:txBody>
      </p:sp>
      <p:sp>
        <p:nvSpPr>
          <p:cNvPr id="111649" name="TextBox 2">
            <a:extLst>
              <a:ext uri="{FF2B5EF4-FFF2-40B4-BE49-F238E27FC236}">
                <a16:creationId xmlns:a16="http://schemas.microsoft.com/office/drawing/2014/main" id="{BEB2C0B5-9A89-F106-0DDF-F36431603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2732088"/>
            <a:ext cx="2697163" cy="7080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1kB packet per 30.008 msec</a:t>
            </a:r>
          </a:p>
        </p:txBody>
      </p:sp>
      <p:sp>
        <p:nvSpPr>
          <p:cNvPr id="111650" name="Right Brace 3">
            <a:extLst>
              <a:ext uri="{FF2B5EF4-FFF2-40B4-BE49-F238E27FC236}">
                <a16:creationId xmlns:a16="http://schemas.microsoft.com/office/drawing/2014/main" id="{6D816494-0C5E-F06E-A9D8-2883B52DEC39}"/>
              </a:ext>
            </a:extLst>
          </p:cNvPr>
          <p:cNvSpPr>
            <a:spLocks/>
          </p:cNvSpPr>
          <p:nvPr/>
        </p:nvSpPr>
        <p:spPr bwMode="auto">
          <a:xfrm>
            <a:off x="5413375" y="1987550"/>
            <a:ext cx="357188" cy="2101850"/>
          </a:xfrm>
          <a:prstGeom prst="rightBrace">
            <a:avLst>
              <a:gd name="adj1" fmla="val 8336"/>
              <a:gd name="adj2" fmla="val 50000"/>
            </a:avLst>
          </a:prstGeom>
          <a:noFill/>
          <a:ln w="349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51" name="TextBox 37">
            <a:extLst>
              <a:ext uri="{FF2B5EF4-FFF2-40B4-BE49-F238E27FC236}">
                <a16:creationId xmlns:a16="http://schemas.microsoft.com/office/drawing/2014/main" id="{887D1174-0E7C-FE01-03B6-133C1B40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538538"/>
            <a:ext cx="2697163" cy="10144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~33KB/sec throughput over a 1GBPS link!!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13FD40-4F0D-ACBA-B7E7-4F1F9D05EA0A}"/>
              </a:ext>
            </a:extLst>
          </p:cNvPr>
          <p:cNvSpPr txBox="1"/>
          <p:nvPr/>
        </p:nvSpPr>
        <p:spPr>
          <a:xfrm>
            <a:off x="0" y="4775200"/>
            <a:ext cx="9144000" cy="18161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Network protocol limits the full utilization of physical resources.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Transport-layer vs Link-layer capacity gap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Footer Placeholder 3">
            <a:extLst>
              <a:ext uri="{FF2B5EF4-FFF2-40B4-BE49-F238E27FC236}">
                <a16:creationId xmlns:a16="http://schemas.microsoft.com/office/drawing/2014/main" id="{49955A19-4A7B-70B1-4A14-EF39D82FE6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Slide Number Placeholder 4">
            <a:extLst>
              <a:ext uri="{FF2B5EF4-FFF2-40B4-BE49-F238E27FC236}">
                <a16:creationId xmlns:a16="http://schemas.microsoft.com/office/drawing/2014/main" id="{A9D2D32B-5078-FB93-E159-DD931C2CF3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7E48F397-E33F-EF47-9850-D19538B159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D8D7A1AC-53B5-CF07-0825-74073B0C3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A problem in rdt3.0</a:t>
            </a:r>
            <a:endParaRPr lang="en-US" altLang="en-US"/>
          </a:p>
        </p:txBody>
      </p:sp>
      <p:pic>
        <p:nvPicPr>
          <p:cNvPr id="112644" name="Picture 3">
            <a:extLst>
              <a:ext uri="{FF2B5EF4-FFF2-40B4-BE49-F238E27FC236}">
                <a16:creationId xmlns:a16="http://schemas.microsoft.com/office/drawing/2014/main" id="{40D2AD00-8FE1-CAB0-0377-2F9E48A6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524000"/>
            <a:ext cx="8218488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Footer Placeholder 5">
            <a:extLst>
              <a:ext uri="{FF2B5EF4-FFF2-40B4-BE49-F238E27FC236}">
                <a16:creationId xmlns:a16="http://schemas.microsoft.com/office/drawing/2014/main" id="{781EC0C1-8AD3-D9F4-F161-19F194F36E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A1363BB2-85E3-D451-9C2F-6DE73E359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Pipelined protocols</a:t>
            </a:r>
            <a:endParaRPr lang="en-US" altLang="en-US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B4386DFB-3813-6C51-5320-CC8945C17C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304925"/>
            <a:ext cx="7591425" cy="4648200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Pipelining:</a:t>
            </a:r>
            <a:r>
              <a:rPr lang="en-US" altLang="en-US" sz="2400"/>
              <a:t> sender allows multiple, “in-flight”, yet-to-be-acknowledged pkts</a:t>
            </a:r>
          </a:p>
          <a:p>
            <a:pPr lvl="1"/>
            <a:r>
              <a:rPr lang="en-US" altLang="en-US" sz="2000"/>
              <a:t>range of sequence numbers must be increased</a:t>
            </a:r>
          </a:p>
          <a:p>
            <a:pPr lvl="1"/>
            <a:r>
              <a:rPr lang="en-US" altLang="en-US" sz="2000"/>
              <a:t>buffering at sender and/or receiver</a:t>
            </a: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EC184069-8651-6250-E9DB-48A6AA55081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90550" y="5419725"/>
            <a:ext cx="8286750" cy="1076325"/>
          </a:xfrm>
        </p:spPr>
        <p:txBody>
          <a:bodyPr/>
          <a:lstStyle/>
          <a:p>
            <a:r>
              <a:rPr lang="en-US" altLang="en-US" sz="2400"/>
              <a:t>Two generic forms of pipelined protocols (or sliding window protocol) depending on the retransmission strategy: </a:t>
            </a:r>
            <a:r>
              <a:rPr lang="en-US" altLang="en-US" sz="2400" i="1">
                <a:solidFill>
                  <a:srgbClr val="FF0000"/>
                </a:solidFill>
              </a:rPr>
              <a:t>go-Back-N, selective repeat</a:t>
            </a:r>
          </a:p>
        </p:txBody>
      </p:sp>
      <p:pic>
        <p:nvPicPr>
          <p:cNvPr id="113669" name="Picture 5">
            <a:extLst>
              <a:ext uri="{FF2B5EF4-FFF2-40B4-BE49-F238E27FC236}">
                <a16:creationId xmlns:a16="http://schemas.microsoft.com/office/drawing/2014/main" id="{F069F5F8-FD51-4145-8EDD-47F3FC5A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890838"/>
            <a:ext cx="61055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Footer Placeholder 4">
            <a:extLst>
              <a:ext uri="{FF2B5EF4-FFF2-40B4-BE49-F238E27FC236}">
                <a16:creationId xmlns:a16="http://schemas.microsoft.com/office/drawing/2014/main" id="{B3D67D87-7F5A-8360-6D26-B5471E9B3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Slide Number Placeholder 5">
            <a:extLst>
              <a:ext uri="{FF2B5EF4-FFF2-40B4-BE49-F238E27FC236}">
                <a16:creationId xmlns:a16="http://schemas.microsoft.com/office/drawing/2014/main" id="{5B666FBB-498F-A7BA-A533-0B016D793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0BDF0776-A20E-4F4C-950A-1521FFE70CF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9EAA5C1B-DB66-FD34-5D59-31DD4EAD2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Pipelining: increased utilization</a:t>
            </a:r>
          </a:p>
        </p:txBody>
      </p:sp>
      <p:sp>
        <p:nvSpPr>
          <p:cNvPr id="114692" name="Line 3">
            <a:extLst>
              <a:ext uri="{FF2B5EF4-FFF2-40B4-BE49-F238E27FC236}">
                <a16:creationId xmlns:a16="http://schemas.microsoft.com/office/drawing/2014/main" id="{1F1BF8FD-CA6D-0B7A-825A-CAACC0D4F9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1825" y="1778000"/>
            <a:ext cx="2082800" cy="931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3" name="Text Box 4">
            <a:extLst>
              <a:ext uri="{FF2B5EF4-FFF2-40B4-BE49-F238E27FC236}">
                <a16:creationId xmlns:a16="http://schemas.microsoft.com/office/drawing/2014/main" id="{E0DF3C65-B725-F27E-0972-A5809F935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1625"/>
            <a:ext cx="3086100" cy="3540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transmitted, t = 0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4" name="Line 5">
            <a:extLst>
              <a:ext uri="{FF2B5EF4-FFF2-40B4-BE49-F238E27FC236}">
                <a16:creationId xmlns:a16="http://schemas.microsoft.com/office/drawing/2014/main" id="{6DA313FB-25CC-3DD3-7214-83A4B4930C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1555750"/>
            <a:ext cx="20638" cy="32845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5" name="Line 6">
            <a:extLst>
              <a:ext uri="{FF2B5EF4-FFF2-40B4-BE49-F238E27FC236}">
                <a16:creationId xmlns:a16="http://schemas.microsoft.com/office/drawing/2014/main" id="{1D34B0E9-EE26-BDD8-63BE-ED318972EB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3513" y="1568450"/>
            <a:ext cx="22225" cy="3351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6" name="Text Box 7">
            <a:extLst>
              <a:ext uri="{FF2B5EF4-FFF2-40B4-BE49-F238E27FC236}">
                <a16:creationId xmlns:a16="http://schemas.microsoft.com/office/drawing/2014/main" id="{AB63C592-EF9D-C1BE-DD06-D0DD63B63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25" y="1228725"/>
            <a:ext cx="1042988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7" name="Text Box 8">
            <a:extLst>
              <a:ext uri="{FF2B5EF4-FFF2-40B4-BE49-F238E27FC236}">
                <a16:creationId xmlns:a16="http://schemas.microsoft.com/office/drawing/2014/main" id="{20F1E13A-74FC-F853-ECF0-5344AFCB5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0" y="1228725"/>
            <a:ext cx="1108075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8" name="Line 9">
            <a:extLst>
              <a:ext uri="{FF2B5EF4-FFF2-40B4-BE49-F238E27FC236}">
                <a16:creationId xmlns:a16="http://schemas.microsoft.com/office/drawing/2014/main" id="{0CD91758-48D8-0ED4-DC34-D26DD553DE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2938" y="1773238"/>
            <a:ext cx="2049462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9" name="Line 10">
            <a:extLst>
              <a:ext uri="{FF2B5EF4-FFF2-40B4-BE49-F238E27FC236}">
                <a16:creationId xmlns:a16="http://schemas.microsoft.com/office/drawing/2014/main" id="{A813A1E9-7C93-F824-391B-46FEC15D0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9288" y="3905250"/>
            <a:ext cx="204946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0" name="Freeform 11">
            <a:extLst>
              <a:ext uri="{FF2B5EF4-FFF2-40B4-BE49-F238E27FC236}">
                <a16:creationId xmlns:a16="http://schemas.microsoft.com/office/drawing/2014/main" id="{3D518B01-7C52-EF49-DAE2-1F92FC89AC54}"/>
              </a:ext>
            </a:extLst>
          </p:cNvPr>
          <p:cNvSpPr>
            <a:spLocks/>
          </p:cNvSpPr>
          <p:nvPr/>
        </p:nvSpPr>
        <p:spPr bwMode="auto">
          <a:xfrm>
            <a:off x="3167063" y="1770063"/>
            <a:ext cx="2087562" cy="1169987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1" name="Line 12">
            <a:extLst>
              <a:ext uri="{FF2B5EF4-FFF2-40B4-BE49-F238E27FC236}">
                <a16:creationId xmlns:a16="http://schemas.microsoft.com/office/drawing/2014/main" id="{DDAEF6DD-26C0-8D2E-1E17-6DB669E1C4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25" y="1770063"/>
            <a:ext cx="123825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2" name="Line 13">
            <a:extLst>
              <a:ext uri="{FF2B5EF4-FFF2-40B4-BE49-F238E27FC236}">
                <a16:creationId xmlns:a16="http://schemas.microsoft.com/office/drawing/2014/main" id="{42204401-72DC-16EA-973D-0456AFBF34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25" y="2014538"/>
            <a:ext cx="123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3" name="Text Box 14">
            <a:extLst>
              <a:ext uri="{FF2B5EF4-FFF2-40B4-BE49-F238E27FC236}">
                <a16:creationId xmlns:a16="http://schemas.microsoft.com/office/drawing/2014/main" id="{F8E7565F-B54A-C267-B026-3D622FA38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075" y="2754313"/>
            <a:ext cx="965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RTT 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4" name="Line 15">
            <a:extLst>
              <a:ext uri="{FF2B5EF4-FFF2-40B4-BE49-F238E27FC236}">
                <a16:creationId xmlns:a16="http://schemas.microsoft.com/office/drawing/2014/main" id="{C7DC747E-EA54-2EB1-7A27-933C8D484C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5463" y="3065463"/>
            <a:ext cx="9525" cy="820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5" name="Line 16">
            <a:extLst>
              <a:ext uri="{FF2B5EF4-FFF2-40B4-BE49-F238E27FC236}">
                <a16:creationId xmlns:a16="http://schemas.microsoft.com/office/drawing/2014/main" id="{5697CACD-9428-0C7C-E149-0A60139AC7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0225" y="2036763"/>
            <a:ext cx="1588" cy="776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6" name="Text Box 17">
            <a:extLst>
              <a:ext uri="{FF2B5EF4-FFF2-40B4-BE49-F238E27FC236}">
                <a16:creationId xmlns:a16="http://schemas.microsoft.com/office/drawing/2014/main" id="{A87E05DB-431F-57FB-E679-940A28ED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1852613"/>
            <a:ext cx="27400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bit transmitted, t =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7" name="Line 18">
            <a:extLst>
              <a:ext uri="{FF2B5EF4-FFF2-40B4-BE49-F238E27FC236}">
                <a16:creationId xmlns:a16="http://schemas.microsoft.com/office/drawing/2014/main" id="{7EED3088-6BFA-793B-ECD2-6DA83B436A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2400" y="2695575"/>
            <a:ext cx="1254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8" name="Text Box 19">
            <a:extLst>
              <a:ext uri="{FF2B5EF4-FFF2-40B4-BE49-F238E27FC236}">
                <a16:creationId xmlns:a16="http://schemas.microsoft.com/office/drawing/2014/main" id="{23E00A81-739A-3BA3-89D0-67B2B8977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2517775"/>
            <a:ext cx="2641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first packet bit arrives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09" name="Line 20">
            <a:extLst>
              <a:ext uri="{FF2B5EF4-FFF2-40B4-BE49-F238E27FC236}">
                <a16:creationId xmlns:a16="http://schemas.microsoft.com/office/drawing/2014/main" id="{32BFBB5C-78CC-9397-D25E-C4493AC25F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4625" y="2946400"/>
            <a:ext cx="1190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10" name="Text Box 21">
            <a:extLst>
              <a:ext uri="{FF2B5EF4-FFF2-40B4-BE49-F238E27FC236}">
                <a16:creationId xmlns:a16="http://schemas.microsoft.com/office/drawing/2014/main" id="{14DDDC1A-E1EF-B7A4-B35D-68C83C06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363" y="2770188"/>
            <a:ext cx="3581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packet bit arrives, send ACK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11" name="Text Box 22">
            <a:extLst>
              <a:ext uri="{FF2B5EF4-FFF2-40B4-BE49-F238E27FC236}">
                <a16:creationId xmlns:a16="http://schemas.microsoft.com/office/drawing/2014/main" id="{29E313B6-C953-B8CA-136D-98C576BBA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3562350"/>
            <a:ext cx="2635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ACK arrives, send next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packet, t = RTT + L / 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4712" name="Group 23">
            <a:extLst>
              <a:ext uri="{FF2B5EF4-FFF2-40B4-BE49-F238E27FC236}">
                <a16:creationId xmlns:a16="http://schemas.microsoft.com/office/drawing/2014/main" id="{6FF45333-587C-CF20-C844-617C8E16E84A}"/>
              </a:ext>
            </a:extLst>
          </p:cNvPr>
          <p:cNvGrpSpPr>
            <a:grpSpLocks/>
          </p:cNvGrpSpPr>
          <p:nvPr/>
        </p:nvGrpSpPr>
        <p:grpSpPr bwMode="auto">
          <a:xfrm>
            <a:off x="3043238" y="3892550"/>
            <a:ext cx="1466850" cy="608013"/>
            <a:chOff x="12502" y="21425"/>
            <a:chExt cx="3400" cy="1025"/>
          </a:xfrm>
        </p:grpSpPr>
        <p:sp>
          <p:nvSpPr>
            <p:cNvPr id="114741" name="Line 24">
              <a:extLst>
                <a:ext uri="{FF2B5EF4-FFF2-40B4-BE49-F238E27FC236}">
                  <a16:creationId xmlns:a16="http://schemas.microsoft.com/office/drawing/2014/main" id="{4D85CC31-F05A-733F-5B07-E415F01FD4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02" y="21425"/>
              <a:ext cx="28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42" name="Freeform 25">
              <a:extLst>
                <a:ext uri="{FF2B5EF4-FFF2-40B4-BE49-F238E27FC236}">
                  <a16:creationId xmlns:a16="http://schemas.microsoft.com/office/drawing/2014/main" id="{3231C900-55E3-9946-CD71-5208653D3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6" y="21438"/>
              <a:ext cx="3076" cy="988"/>
            </a:xfrm>
            <a:custGeom>
              <a:avLst/>
              <a:gdLst>
                <a:gd name="T0" fmla="*/ 0 w 1845"/>
                <a:gd name="T1" fmla="*/ 0 h 592"/>
                <a:gd name="T2" fmla="*/ 510318 w 1845"/>
                <a:gd name="T3" fmla="*/ 165625 h 592"/>
                <a:gd name="T4" fmla="*/ 302933 w 1845"/>
                <a:gd name="T5" fmla="*/ 165625 h 592"/>
                <a:gd name="T6" fmla="*/ 0 w 1845"/>
                <a:gd name="T7" fmla="*/ 69098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14743" name="Group 26">
              <a:extLst>
                <a:ext uri="{FF2B5EF4-FFF2-40B4-BE49-F238E27FC236}">
                  <a16:creationId xmlns:a16="http://schemas.microsoft.com/office/drawing/2014/main" id="{284DC746-B61C-04EF-6C42-283C525A8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114746" name="Line 27">
                <a:extLst>
                  <a:ext uri="{FF2B5EF4-FFF2-40B4-BE49-F238E27FC236}">
                    <a16:creationId xmlns:a16="http://schemas.microsoft.com/office/drawing/2014/main" id="{C935E1B7-AC6D-20CC-8113-A6C559444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5" cy="5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4747" name="Line 28">
                <a:extLst>
                  <a:ext uri="{FF2B5EF4-FFF2-40B4-BE49-F238E27FC236}">
                    <a16:creationId xmlns:a16="http://schemas.microsoft.com/office/drawing/2014/main" id="{23C00CFA-9C53-5FA9-EFC0-B1C1D5F334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15" y="13736"/>
                <a:ext cx="1170" cy="4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14744" name="Line 29">
              <a:extLst>
                <a:ext uri="{FF2B5EF4-FFF2-40B4-BE49-F238E27FC236}">
                  <a16:creationId xmlns:a16="http://schemas.microsoft.com/office/drawing/2014/main" id="{43FE31CE-4007-6B4A-A796-12AB92CA4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5" y="21837"/>
              <a:ext cx="688" cy="2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45" name="Line 30">
              <a:extLst>
                <a:ext uri="{FF2B5EF4-FFF2-40B4-BE49-F238E27FC236}">
                  <a16:creationId xmlns:a16="http://schemas.microsoft.com/office/drawing/2014/main" id="{EACBB5B6-C3AF-9575-0277-2F221A95F6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4" y="22049"/>
              <a:ext cx="1177" cy="4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14713" name="Freeform 31">
            <a:extLst>
              <a:ext uri="{FF2B5EF4-FFF2-40B4-BE49-F238E27FC236}">
                <a16:creationId xmlns:a16="http://schemas.microsoft.com/office/drawing/2014/main" id="{CFB1E954-9EB1-5A4D-401D-DDB3F4569137}"/>
              </a:ext>
            </a:extLst>
          </p:cNvPr>
          <p:cNvSpPr>
            <a:spLocks/>
          </p:cNvSpPr>
          <p:nvPr/>
        </p:nvSpPr>
        <p:spPr bwMode="auto">
          <a:xfrm>
            <a:off x="3171825" y="2022475"/>
            <a:ext cx="2087563" cy="11684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14" name="Freeform 32">
            <a:extLst>
              <a:ext uri="{FF2B5EF4-FFF2-40B4-BE49-F238E27FC236}">
                <a16:creationId xmlns:a16="http://schemas.microsoft.com/office/drawing/2014/main" id="{524E19A1-2115-B5B1-CCC2-A649AEF10B08}"/>
              </a:ext>
            </a:extLst>
          </p:cNvPr>
          <p:cNvSpPr>
            <a:spLocks/>
          </p:cNvSpPr>
          <p:nvPr/>
        </p:nvSpPr>
        <p:spPr bwMode="auto">
          <a:xfrm>
            <a:off x="3171825" y="2273300"/>
            <a:ext cx="2087563" cy="1168400"/>
          </a:xfrm>
          <a:custGeom>
            <a:avLst/>
            <a:gdLst>
              <a:gd name="T0" fmla="*/ 0 w 2902"/>
              <a:gd name="T1" fmla="*/ 0 h 1185"/>
              <a:gd name="T2" fmla="*/ 2147483646 w 2902"/>
              <a:gd name="T3" fmla="*/ 2147483646 h 1185"/>
              <a:gd name="T4" fmla="*/ 2147483646 w 2902"/>
              <a:gd name="T5" fmla="*/ 2147483646 h 1185"/>
              <a:gd name="T6" fmla="*/ 0 w 2902"/>
              <a:gd name="T7" fmla="*/ 2147483646 h 1185"/>
              <a:gd name="T8" fmla="*/ 0 w 2902"/>
              <a:gd name="T9" fmla="*/ 0 h 1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2" h="1185">
                <a:moveTo>
                  <a:pt x="0" y="0"/>
                </a:moveTo>
                <a:lnTo>
                  <a:pt x="2895" y="937"/>
                </a:lnTo>
                <a:lnTo>
                  <a:pt x="2902" y="1185"/>
                </a:lnTo>
                <a:lnTo>
                  <a:pt x="0" y="24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15" name="Line 33">
            <a:extLst>
              <a:ext uri="{FF2B5EF4-FFF2-40B4-BE49-F238E27FC236}">
                <a16:creationId xmlns:a16="http://schemas.microsoft.com/office/drawing/2014/main" id="{A5000E70-6D0B-99B4-5933-82E99CDF67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9288" y="2954338"/>
            <a:ext cx="2065337" cy="931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16" name="Line 34">
            <a:extLst>
              <a:ext uri="{FF2B5EF4-FFF2-40B4-BE49-F238E27FC236}">
                <a16:creationId xmlns:a16="http://schemas.microsoft.com/office/drawing/2014/main" id="{9CD667A1-A2C0-BBB7-6E68-9EC2DB20CF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9288" y="3205163"/>
            <a:ext cx="2065337" cy="931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4717" name="Group 35">
            <a:extLst>
              <a:ext uri="{FF2B5EF4-FFF2-40B4-BE49-F238E27FC236}">
                <a16:creationId xmlns:a16="http://schemas.microsoft.com/office/drawing/2014/main" id="{B767280E-7441-0438-30AC-9546CB901004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4130675"/>
            <a:ext cx="1466850" cy="606425"/>
            <a:chOff x="12502" y="21425"/>
            <a:chExt cx="3400" cy="1025"/>
          </a:xfrm>
        </p:grpSpPr>
        <p:sp>
          <p:nvSpPr>
            <p:cNvPr id="114734" name="Line 36">
              <a:extLst>
                <a:ext uri="{FF2B5EF4-FFF2-40B4-BE49-F238E27FC236}">
                  <a16:creationId xmlns:a16="http://schemas.microsoft.com/office/drawing/2014/main" id="{24904C32-8320-BDED-28C1-009BB1C772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02" y="21425"/>
              <a:ext cx="28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35" name="Freeform 37">
              <a:extLst>
                <a:ext uri="{FF2B5EF4-FFF2-40B4-BE49-F238E27FC236}">
                  <a16:creationId xmlns:a16="http://schemas.microsoft.com/office/drawing/2014/main" id="{DC499D8F-70A5-F999-AEDA-A530356F8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6" y="21438"/>
              <a:ext cx="3076" cy="987"/>
            </a:xfrm>
            <a:custGeom>
              <a:avLst/>
              <a:gdLst>
                <a:gd name="T0" fmla="*/ 0 w 1845"/>
                <a:gd name="T1" fmla="*/ 0 h 592"/>
                <a:gd name="T2" fmla="*/ 510318 w 1845"/>
                <a:gd name="T3" fmla="*/ 163834 h 592"/>
                <a:gd name="T4" fmla="*/ 302933 w 1845"/>
                <a:gd name="T5" fmla="*/ 163834 h 592"/>
                <a:gd name="T6" fmla="*/ 0 w 1845"/>
                <a:gd name="T7" fmla="*/ 68366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14736" name="Group 38">
              <a:extLst>
                <a:ext uri="{FF2B5EF4-FFF2-40B4-BE49-F238E27FC236}">
                  <a16:creationId xmlns:a16="http://schemas.microsoft.com/office/drawing/2014/main" id="{A5775793-5D7D-CE55-039B-B08CD6BC90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114739" name="Line 39">
                <a:extLst>
                  <a:ext uri="{FF2B5EF4-FFF2-40B4-BE49-F238E27FC236}">
                    <a16:creationId xmlns:a16="http://schemas.microsoft.com/office/drawing/2014/main" id="{C3AD543A-16BE-4A81-CE3B-92628D4EE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5" cy="5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4740" name="Line 40">
                <a:extLst>
                  <a:ext uri="{FF2B5EF4-FFF2-40B4-BE49-F238E27FC236}">
                    <a16:creationId xmlns:a16="http://schemas.microsoft.com/office/drawing/2014/main" id="{E683F979-8517-CAC6-B902-10584F7E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15" y="13738"/>
                <a:ext cx="1170" cy="4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14737" name="Line 41">
              <a:extLst>
                <a:ext uri="{FF2B5EF4-FFF2-40B4-BE49-F238E27FC236}">
                  <a16:creationId xmlns:a16="http://schemas.microsoft.com/office/drawing/2014/main" id="{F0D1130F-C44B-842E-ABAD-1D2F706B3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5" y="21838"/>
              <a:ext cx="688" cy="2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38" name="Line 42">
              <a:extLst>
                <a:ext uri="{FF2B5EF4-FFF2-40B4-BE49-F238E27FC236}">
                  <a16:creationId xmlns:a16="http://schemas.microsoft.com/office/drawing/2014/main" id="{51DC2B81-E391-22E7-F00C-88351D468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4" y="22048"/>
              <a:ext cx="1177" cy="4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14718" name="Group 43">
            <a:extLst>
              <a:ext uri="{FF2B5EF4-FFF2-40B4-BE49-F238E27FC236}">
                <a16:creationId xmlns:a16="http://schemas.microsoft.com/office/drawing/2014/main" id="{A9F83007-0518-1752-4891-BB7AF4FB535C}"/>
              </a:ext>
            </a:extLst>
          </p:cNvPr>
          <p:cNvGrpSpPr>
            <a:grpSpLocks/>
          </p:cNvGrpSpPr>
          <p:nvPr/>
        </p:nvGrpSpPr>
        <p:grpSpPr bwMode="auto">
          <a:xfrm>
            <a:off x="3043238" y="4381500"/>
            <a:ext cx="1466850" cy="606425"/>
            <a:chOff x="12502" y="21425"/>
            <a:chExt cx="3400" cy="1025"/>
          </a:xfrm>
        </p:grpSpPr>
        <p:sp>
          <p:nvSpPr>
            <p:cNvPr id="114727" name="Line 44">
              <a:extLst>
                <a:ext uri="{FF2B5EF4-FFF2-40B4-BE49-F238E27FC236}">
                  <a16:creationId xmlns:a16="http://schemas.microsoft.com/office/drawing/2014/main" id="{79F9DE92-ECA5-D40B-58BA-1241A4D47F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502" y="21425"/>
              <a:ext cx="28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28" name="Freeform 45">
              <a:extLst>
                <a:ext uri="{FF2B5EF4-FFF2-40B4-BE49-F238E27FC236}">
                  <a16:creationId xmlns:a16="http://schemas.microsoft.com/office/drawing/2014/main" id="{5E2F2AF1-CBCF-2CBF-AA2D-84B0A7325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6" y="21438"/>
              <a:ext cx="3076" cy="987"/>
            </a:xfrm>
            <a:custGeom>
              <a:avLst/>
              <a:gdLst>
                <a:gd name="T0" fmla="*/ 0 w 1845"/>
                <a:gd name="T1" fmla="*/ 0 h 592"/>
                <a:gd name="T2" fmla="*/ 510318 w 1845"/>
                <a:gd name="T3" fmla="*/ 163834 h 592"/>
                <a:gd name="T4" fmla="*/ 302933 w 1845"/>
                <a:gd name="T5" fmla="*/ 163834 h 592"/>
                <a:gd name="T6" fmla="*/ 0 w 1845"/>
                <a:gd name="T7" fmla="*/ 68366 h 592"/>
                <a:gd name="T8" fmla="*/ 0 w 1845"/>
                <a:gd name="T9" fmla="*/ 0 h 5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45" h="592">
                  <a:moveTo>
                    <a:pt x="0" y="0"/>
                  </a:moveTo>
                  <a:lnTo>
                    <a:pt x="1845" y="592"/>
                  </a:lnTo>
                  <a:lnTo>
                    <a:pt x="1095" y="592"/>
                  </a:lnTo>
                  <a:lnTo>
                    <a:pt x="0" y="247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14729" name="Group 46">
              <a:extLst>
                <a:ext uri="{FF2B5EF4-FFF2-40B4-BE49-F238E27FC236}">
                  <a16:creationId xmlns:a16="http://schemas.microsoft.com/office/drawing/2014/main" id="{3964C5F5-DE2C-69F3-7CC0-0D87BF2EB4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15" y="21425"/>
              <a:ext cx="2776" cy="913"/>
              <a:chOff x="12315" y="13225"/>
              <a:chExt cx="2775" cy="913"/>
            </a:xfrm>
          </p:grpSpPr>
          <p:sp>
            <p:nvSpPr>
              <p:cNvPr id="114732" name="Line 47">
                <a:extLst>
                  <a:ext uri="{FF2B5EF4-FFF2-40B4-BE49-F238E27FC236}">
                    <a16:creationId xmlns:a16="http://schemas.microsoft.com/office/drawing/2014/main" id="{B4DCD974-EBFC-E6B1-6912-9E8F95851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15" y="13225"/>
                <a:ext cx="1585" cy="51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4733" name="Line 48">
                <a:extLst>
                  <a:ext uri="{FF2B5EF4-FFF2-40B4-BE49-F238E27FC236}">
                    <a16:creationId xmlns:a16="http://schemas.microsoft.com/office/drawing/2014/main" id="{840C6F50-6E4C-2936-06B5-8BA09F0491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15" y="13738"/>
                <a:ext cx="1170" cy="4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14730" name="Line 49">
              <a:extLst>
                <a:ext uri="{FF2B5EF4-FFF2-40B4-BE49-F238E27FC236}">
                  <a16:creationId xmlns:a16="http://schemas.microsoft.com/office/drawing/2014/main" id="{F11FC1F6-7729-2BFC-4E4C-F218F462B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15" y="21838"/>
              <a:ext cx="688" cy="2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4731" name="Line 50">
              <a:extLst>
                <a:ext uri="{FF2B5EF4-FFF2-40B4-BE49-F238E27FC236}">
                  <a16:creationId xmlns:a16="http://schemas.microsoft.com/office/drawing/2014/main" id="{A386C182-9DA7-5740-E724-A0C6D06613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4" y="22048"/>
              <a:ext cx="1177" cy="4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14719" name="Line 51">
            <a:extLst>
              <a:ext uri="{FF2B5EF4-FFF2-40B4-BE49-F238E27FC236}">
                <a16:creationId xmlns:a16="http://schemas.microsoft.com/office/drawing/2014/main" id="{20624DCD-A425-2308-D1D7-30F1D53177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457575"/>
            <a:ext cx="2065338" cy="931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20" name="Text Box 52">
            <a:extLst>
              <a:ext uri="{FF2B5EF4-FFF2-40B4-BE49-F238E27FC236}">
                <a16:creationId xmlns:a16="http://schemas.microsoft.com/office/drawing/2014/main" id="{B7DA95B7-37B0-D38A-E2BB-61B01D593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3024188"/>
            <a:ext cx="38338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bit of 2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packet arrives, send ACK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21" name="Line 53">
            <a:extLst>
              <a:ext uri="{FF2B5EF4-FFF2-40B4-BE49-F238E27FC236}">
                <a16:creationId xmlns:a16="http://schemas.microsoft.com/office/drawing/2014/main" id="{13DF8441-66F6-9B52-E2C0-9B9724603D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4625" y="3182938"/>
            <a:ext cx="1127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22" name="Line 54">
            <a:extLst>
              <a:ext uri="{FF2B5EF4-FFF2-40B4-BE49-F238E27FC236}">
                <a16:creationId xmlns:a16="http://schemas.microsoft.com/office/drawing/2014/main" id="{4B69C400-D42E-A85F-8063-FF0D205FF6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5738" y="3435350"/>
            <a:ext cx="1127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723" name="Text Box 55">
            <a:extLst>
              <a:ext uri="{FF2B5EF4-FFF2-40B4-BE49-F238E27FC236}">
                <a16:creationId xmlns:a16="http://schemas.microsoft.com/office/drawing/2014/main" id="{F2D351D2-FD63-C295-B90E-8755675A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3257550"/>
            <a:ext cx="38385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last bit of 3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rd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packet arrives, send ACK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114724" name="Object 56">
            <a:extLst>
              <a:ext uri="{FF2B5EF4-FFF2-40B4-BE49-F238E27FC236}">
                <a16:creationId xmlns:a16="http://schemas.microsoft.com/office/drawing/2014/main" id="{39B4AA4D-4E1F-4084-77CE-1391D047BC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62088" y="5135563"/>
          <a:ext cx="59944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9563100" imgH="1498600" progId="Word.Picture.8">
                  <p:embed/>
                </p:oleObj>
              </mc:Choice>
              <mc:Fallback>
                <p:oleObj name="Picture" r:id="rId2" imgW="9563100" imgH="1498600" progId="Word.Picture.8">
                  <p:embed/>
                  <p:pic>
                    <p:nvPicPr>
                      <p:cNvPr id="114724" name="Object 56">
                        <a:extLst>
                          <a:ext uri="{FF2B5EF4-FFF2-40B4-BE49-F238E27FC236}">
                            <a16:creationId xmlns:a16="http://schemas.microsoft.com/office/drawing/2014/main" id="{39B4AA4D-4E1F-4084-77CE-1391D047BC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2088" y="5135563"/>
                        <a:ext cx="59944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725" name="Text Box 57">
            <a:extLst>
              <a:ext uri="{FF2B5EF4-FFF2-40B4-BE49-F238E27FC236}">
                <a16:creationId xmlns:a16="http://schemas.microsoft.com/office/drawing/2014/main" id="{98169224-890E-B716-84B6-8A59298C6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4437063"/>
            <a:ext cx="2505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Increase utilization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by a factor of 3!</a:t>
            </a:r>
          </a:p>
        </p:txBody>
      </p:sp>
      <p:sp>
        <p:nvSpPr>
          <p:cNvPr id="114726" name="Line 58">
            <a:extLst>
              <a:ext uri="{FF2B5EF4-FFF2-40B4-BE49-F238E27FC236}">
                <a16:creationId xmlns:a16="http://schemas.microsoft.com/office/drawing/2014/main" id="{F8D17EC6-17E4-DB05-1311-985C6B2826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6513" y="4821238"/>
            <a:ext cx="125412" cy="512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317CB7E1-7E80-6620-CF3B-ED1A2C0CD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D18AE9-A172-254A-9F17-580AD7E6AA5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2706" name="Group 18">
            <a:extLst>
              <a:ext uri="{FF2B5EF4-FFF2-40B4-BE49-F238E27FC236}">
                <a16:creationId xmlns:a16="http://schemas.microsoft.com/office/drawing/2014/main" id="{65945726-109D-407C-ED50-9CBF678CAE8A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60438"/>
            <a:ext cx="5021263" cy="5578475"/>
            <a:chOff x="5334000" y="2057400"/>
            <a:chExt cx="3429000" cy="3810000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907D772E-D7A0-3FC0-6643-308DC299E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2057400"/>
              <a:ext cx="3429000" cy="3810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2708" name="Text Box 4">
              <a:extLst>
                <a:ext uri="{FF2B5EF4-FFF2-40B4-BE49-F238E27FC236}">
                  <a16:creationId xmlns:a16="http://schemas.microsoft.com/office/drawing/2014/main" id="{3FF12D97-462C-316A-22BB-B5AEADD3A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953000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Time</a:t>
              </a:r>
            </a:p>
          </p:txBody>
        </p:sp>
        <p:sp>
          <p:nvSpPr>
            <p:cNvPr id="72709" name="Line 5">
              <a:extLst>
                <a:ext uri="{FF2B5EF4-FFF2-40B4-BE49-F238E27FC236}">
                  <a16:creationId xmlns:a16="http://schemas.microsoft.com/office/drawing/2014/main" id="{5F4ECE91-3D17-23F6-3AE3-3E9B43789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2913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72710" name="Group 6">
              <a:extLst>
                <a:ext uri="{FF2B5EF4-FFF2-40B4-BE49-F238E27FC236}">
                  <a16:creationId xmlns:a16="http://schemas.microsoft.com/office/drawing/2014/main" id="{90E57A81-836E-2470-8923-3DA033FB3B75}"/>
                </a:ext>
              </a:extLst>
            </p:cNvPr>
            <p:cNvGrpSpPr>
              <a:grpSpLocks/>
            </p:cNvGrpSpPr>
            <p:nvPr/>
          </p:nvGrpSpPr>
          <p:grpSpPr bwMode="auto">
            <a:xfrm rot="688582">
              <a:off x="6686485" y="3254671"/>
              <a:ext cx="1385888" cy="396928"/>
              <a:chOff x="1105" y="1277"/>
              <a:chExt cx="912" cy="224"/>
            </a:xfrm>
          </p:grpSpPr>
          <p:sp>
            <p:nvSpPr>
              <p:cNvPr id="72720" name="Line 7">
                <a:extLst>
                  <a:ext uri="{FF2B5EF4-FFF2-40B4-BE49-F238E27FC236}">
                    <a16:creationId xmlns:a16="http://schemas.microsoft.com/office/drawing/2014/main" id="{34065368-6A34-7512-0F34-C6BD033CD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5" y="1487"/>
                <a:ext cx="9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2721" name="Text Box 8">
                <a:extLst>
                  <a:ext uri="{FF2B5EF4-FFF2-40B4-BE49-F238E27FC236}">
                    <a16:creationId xmlns:a16="http://schemas.microsoft.com/office/drawing/2014/main" id="{A8F9E3DA-DFB0-FFAE-55DB-09AD1E4877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9" y="1277"/>
                <a:ext cx="63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Packet</a:t>
                </a:r>
              </a:p>
            </p:txBody>
          </p:sp>
        </p:grpSp>
        <p:grpSp>
          <p:nvGrpSpPr>
            <p:cNvPr id="72711" name="Group 9">
              <a:extLst>
                <a:ext uri="{FF2B5EF4-FFF2-40B4-BE49-F238E27FC236}">
                  <a16:creationId xmlns:a16="http://schemas.microsoft.com/office/drawing/2014/main" id="{015A997B-92B5-32E6-3ED9-C2A44259725F}"/>
                </a:ext>
              </a:extLst>
            </p:cNvPr>
            <p:cNvGrpSpPr>
              <a:grpSpLocks/>
            </p:cNvGrpSpPr>
            <p:nvPr/>
          </p:nvGrpSpPr>
          <p:grpSpPr bwMode="auto">
            <a:xfrm rot="-1217168">
              <a:off x="6540822" y="4006072"/>
              <a:ext cx="1447800" cy="397000"/>
              <a:chOff x="1133" y="1733"/>
              <a:chExt cx="912" cy="250"/>
            </a:xfrm>
          </p:grpSpPr>
          <p:sp>
            <p:nvSpPr>
              <p:cNvPr id="72718" name="Line 10">
                <a:extLst>
                  <a:ext uri="{FF2B5EF4-FFF2-40B4-BE49-F238E27FC236}">
                    <a16:creationId xmlns:a16="http://schemas.microsoft.com/office/drawing/2014/main" id="{CD1D6703-FB3C-35B4-DA26-C6F60252F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88582">
                <a:off x="1133" y="1965"/>
                <a:ext cx="9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2719" name="Text Box 11">
                <a:extLst>
                  <a:ext uri="{FF2B5EF4-FFF2-40B4-BE49-F238E27FC236}">
                    <a16:creationId xmlns:a16="http://schemas.microsoft.com/office/drawing/2014/main" id="{25AFD2FF-6A0D-F959-4E91-5BAD6E2074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88582">
                <a:off x="1328" y="1733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ACK</a:t>
                </a:r>
              </a:p>
            </p:txBody>
          </p:sp>
        </p:grpSp>
        <p:cxnSp>
          <p:nvCxnSpPr>
            <p:cNvPr id="72712" name="AutoShape 12">
              <a:extLst>
                <a:ext uri="{FF2B5EF4-FFF2-40B4-BE49-F238E27FC236}">
                  <a16:creationId xmlns:a16="http://schemas.microsoft.com/office/drawing/2014/main" id="{121CCCF5-1845-71EA-09BC-EEE1A3249C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5682457" y="4006056"/>
              <a:ext cx="1890712" cy="3175"/>
            </a:xfrm>
            <a:prstGeom prst="bentConnector5">
              <a:avLst>
                <a:gd name="adj1" fmla="val 22833"/>
                <a:gd name="adj2" fmla="val -6800005"/>
                <a:gd name="adj3" fmla="val 84634"/>
              </a:avLst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713" name="Text Box 13">
              <a:extLst>
                <a:ext uri="{FF2B5EF4-FFF2-40B4-BE49-F238E27FC236}">
                  <a16:creationId xmlns:a16="http://schemas.microsoft.com/office/drawing/2014/main" id="{0D559D18-9FD3-E4CB-4306-E1DA33407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625307" y="3761581"/>
              <a:ext cx="1214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Timeout</a:t>
              </a:r>
            </a:p>
          </p:txBody>
        </p:sp>
        <p:sp>
          <p:nvSpPr>
            <p:cNvPr id="72714" name="Text Box 15">
              <a:extLst>
                <a:ext uri="{FF2B5EF4-FFF2-40B4-BE49-F238E27FC236}">
                  <a16:creationId xmlns:a16="http://schemas.microsoft.com/office/drawing/2014/main" id="{D8F7C43A-57D9-57F2-36CC-0D348B085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590800"/>
              <a:ext cx="1003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Sender</a:t>
              </a:r>
            </a:p>
          </p:txBody>
        </p:sp>
        <p:sp>
          <p:nvSpPr>
            <p:cNvPr id="72715" name="Text Box 16">
              <a:extLst>
                <a:ext uri="{FF2B5EF4-FFF2-40B4-BE49-F238E27FC236}">
                  <a16:creationId xmlns:a16="http://schemas.microsoft.com/office/drawing/2014/main" id="{068A2DEC-A183-DB32-1EF8-4BA801B52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1725" y="2590800"/>
              <a:ext cx="1187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Receiver</a:t>
              </a:r>
            </a:p>
          </p:txBody>
        </p:sp>
        <p:sp>
          <p:nvSpPr>
            <p:cNvPr id="72716" name="Line 17">
              <a:extLst>
                <a:ext uri="{FF2B5EF4-FFF2-40B4-BE49-F238E27FC236}">
                  <a16:creationId xmlns:a16="http://schemas.microsoft.com/office/drawing/2014/main" id="{99A04528-8575-67E1-50BF-8A2997CAB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048000"/>
              <a:ext cx="0" cy="19050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2717" name="Line 18">
              <a:extLst>
                <a:ext uri="{FF2B5EF4-FFF2-40B4-BE49-F238E27FC236}">
                  <a16:creationId xmlns:a16="http://schemas.microsoft.com/office/drawing/2014/main" id="{30A04B21-A797-7DC2-CDA4-2A0B4F83F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9400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Footer Placeholder 5">
            <a:extLst>
              <a:ext uri="{FF2B5EF4-FFF2-40B4-BE49-F238E27FC236}">
                <a16:creationId xmlns:a16="http://schemas.microsoft.com/office/drawing/2014/main" id="{7399964A-F4CF-D677-F2A8-1047D71C7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Slide Number Placeholder 6">
            <a:extLst>
              <a:ext uri="{FF2B5EF4-FFF2-40B4-BE49-F238E27FC236}">
                <a16:creationId xmlns:a16="http://schemas.microsoft.com/office/drawing/2014/main" id="{16B0FACC-AD4A-A97E-D573-B2351DB6A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60B2F396-BB24-054C-A9F6-16C0EC2C631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563FF0C5-931B-2BBC-BAF5-481D858BB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Pipelining Protocols</a:t>
            </a:r>
          </a:p>
        </p:txBody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868C2342-0F87-A1A9-F81D-2B58F7C2757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ZapfDingbats" pitchFamily="82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Go-back-N:  overview</a:t>
            </a:r>
          </a:p>
          <a:p>
            <a:pPr>
              <a:lnSpc>
                <a:spcPct val="90000"/>
              </a:lnSpc>
            </a:pPr>
            <a:r>
              <a:rPr lang="en-US" altLang="en-US" sz="2400" i="1">
                <a:solidFill>
                  <a:srgbClr val="FF0000"/>
                </a:solidFill>
              </a:rPr>
              <a:t>sender:</a:t>
            </a:r>
            <a:r>
              <a:rPr lang="en-US" altLang="en-US" sz="2400"/>
              <a:t> up to N unACKed pkts in pipeline</a:t>
            </a:r>
          </a:p>
          <a:p>
            <a:pPr>
              <a:lnSpc>
                <a:spcPct val="90000"/>
              </a:lnSpc>
            </a:pPr>
            <a:r>
              <a:rPr lang="en-US" altLang="en-US" sz="2400" i="1">
                <a:solidFill>
                  <a:srgbClr val="FF0000"/>
                </a:solidFill>
              </a:rPr>
              <a:t>receiver:</a:t>
            </a:r>
            <a:r>
              <a:rPr lang="en-US" altLang="en-US" sz="2400"/>
              <a:t> only sends cumulative ACKs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doesn’t ACK pkt if there’s a gap</a:t>
            </a:r>
          </a:p>
          <a:p>
            <a:pPr>
              <a:lnSpc>
                <a:spcPct val="90000"/>
              </a:lnSpc>
            </a:pPr>
            <a:r>
              <a:rPr lang="en-US" altLang="en-US" sz="2400" i="1">
                <a:solidFill>
                  <a:srgbClr val="FF0000"/>
                </a:solidFill>
              </a:rPr>
              <a:t>sender:</a:t>
            </a:r>
            <a:r>
              <a:rPr lang="en-US" altLang="en-US" sz="2400"/>
              <a:t> has timer for oldest unACKed pkt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if timer expires: retransmit all unACKed packets</a:t>
            </a:r>
          </a:p>
        </p:txBody>
      </p:sp>
      <p:sp>
        <p:nvSpPr>
          <p:cNvPr id="115717" name="Rectangle 4">
            <a:extLst>
              <a:ext uri="{FF2B5EF4-FFF2-40B4-BE49-F238E27FC236}">
                <a16:creationId xmlns:a16="http://schemas.microsoft.com/office/drawing/2014/main" id="{256084E9-324B-A5BD-E4F0-AE411B5D295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600200"/>
            <a:ext cx="4332288" cy="46482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Selective Repeat:  overview</a:t>
            </a:r>
          </a:p>
          <a:p>
            <a:pPr>
              <a:lnSpc>
                <a:spcPct val="90000"/>
              </a:lnSpc>
            </a:pPr>
            <a:r>
              <a:rPr lang="en-US" altLang="en-US" sz="2400" i="1">
                <a:solidFill>
                  <a:srgbClr val="FF0000"/>
                </a:solidFill>
              </a:rPr>
              <a:t>sender:</a:t>
            </a:r>
            <a:r>
              <a:rPr lang="en-US" altLang="en-US" sz="2400"/>
              <a:t> up to N unACKed packets in pipeline</a:t>
            </a:r>
          </a:p>
          <a:p>
            <a:pPr>
              <a:lnSpc>
                <a:spcPct val="90000"/>
              </a:lnSpc>
            </a:pPr>
            <a:r>
              <a:rPr lang="en-US" altLang="en-US" sz="2400" i="1">
                <a:solidFill>
                  <a:srgbClr val="FF0000"/>
                </a:solidFill>
              </a:rPr>
              <a:t>receiver:</a:t>
            </a:r>
            <a:r>
              <a:rPr lang="en-US" altLang="en-US" sz="2400"/>
              <a:t> ACKs individual pkts</a:t>
            </a:r>
          </a:p>
          <a:p>
            <a:pPr>
              <a:lnSpc>
                <a:spcPct val="90000"/>
              </a:lnSpc>
            </a:pPr>
            <a:r>
              <a:rPr lang="en-US" altLang="en-US" sz="2400" i="1">
                <a:solidFill>
                  <a:srgbClr val="FF0000"/>
                </a:solidFill>
              </a:rPr>
              <a:t>sender:</a:t>
            </a:r>
            <a:r>
              <a:rPr lang="en-US" altLang="en-US" sz="2400"/>
              <a:t> maintains timer for each unACKed pkt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if timer expires: retransmit only unACKed packet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Footer Placeholder 5">
            <a:extLst>
              <a:ext uri="{FF2B5EF4-FFF2-40B4-BE49-F238E27FC236}">
                <a16:creationId xmlns:a16="http://schemas.microsoft.com/office/drawing/2014/main" id="{9DC21283-BA26-B355-0669-66F415E6D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 Layer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Slide Number Placeholder 6">
            <a:extLst>
              <a:ext uri="{FF2B5EF4-FFF2-40B4-BE49-F238E27FC236}">
                <a16:creationId xmlns:a16="http://schemas.microsoft.com/office/drawing/2014/main" id="{2817C10B-633D-ADC3-6D3B-F3B4FF481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3-</a:t>
            </a:r>
            <a:fld id="{3E7EDAD5-0854-5849-BEE2-827148088CA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A44A48A4-4310-C404-F34B-41AF28417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Go-Back-N</a:t>
            </a:r>
          </a:p>
        </p:txBody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BA36BD30-019E-3BE2-2022-2C11E0A396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14450"/>
            <a:ext cx="8324850" cy="1219200"/>
          </a:xfrm>
        </p:spPr>
        <p:txBody>
          <a:bodyPr/>
          <a:lstStyle/>
          <a:p>
            <a:pPr>
              <a:buFont typeface="ZapfDingbats" pitchFamily="82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Sender:</a:t>
            </a:r>
            <a:endParaRPr lang="en-US" altLang="en-US" sz="2400"/>
          </a:p>
          <a:p>
            <a:r>
              <a:rPr lang="en-US" altLang="en-US" sz="2000"/>
              <a:t>k-bit seq # in pkt header</a:t>
            </a:r>
          </a:p>
          <a:p>
            <a:r>
              <a:rPr lang="en-US" altLang="en-US" sz="2000"/>
              <a:t>“window” of up to N, consecutive unACKed pkts allowed</a:t>
            </a:r>
          </a:p>
          <a:p>
            <a:endParaRPr lang="en-US" altLang="en-US" sz="2400"/>
          </a:p>
          <a:p>
            <a:endParaRPr lang="en-US" altLang="en-US" sz="2400"/>
          </a:p>
        </p:txBody>
      </p:sp>
      <p:pic>
        <p:nvPicPr>
          <p:cNvPr id="116741" name="Picture 4">
            <a:extLst>
              <a:ext uri="{FF2B5EF4-FFF2-40B4-BE49-F238E27FC236}">
                <a16:creationId xmlns:a16="http://schemas.microsoft.com/office/drawing/2014/main" id="{8C1BA0D6-0E1E-7A15-9E4E-87B0CE3E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752725"/>
            <a:ext cx="80994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Rectangle 5">
            <a:extLst>
              <a:ext uri="{FF2B5EF4-FFF2-40B4-BE49-F238E27FC236}">
                <a16:creationId xmlns:a16="http://schemas.microsoft.com/office/drawing/2014/main" id="{D79A7E87-7796-32A5-8A2F-20D8245D8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4638675"/>
            <a:ext cx="8324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pitchFamily="82" charset="2"/>
              <a:buChar char="r"/>
              <a:defRPr sz="28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pitchFamily="82" charset="2"/>
              <a:buChar char="m"/>
              <a:defRPr sz="2400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85000"/>
              <a:buFont typeface="ZapfDingbats" pitchFamily="82" charset="2"/>
              <a:buChar char="r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ACK(n): ACKs all pkts up to, including seq # n - “cumulative ACK”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75000"/>
              <a:buFont typeface="ZapfDingbats" pitchFamily="82" charset="2"/>
              <a:buChar char="m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may receive duplicate ACKs (see receiver)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85000"/>
              <a:buFont typeface="ZapfDingbats" pitchFamily="82" charset="2"/>
              <a:buChar char="r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timer for each in-flight pkt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85000"/>
              <a:buFont typeface="ZapfDingbats" pitchFamily="82" charset="2"/>
              <a:buChar char="r"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timeout(n):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retransmit pkt n and all higher seq # pkts in window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85000"/>
              <a:buFont typeface="ZapfDingbats" pitchFamily="82" charset="2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85000"/>
              <a:buFont typeface="ZapfDingbats" pitchFamily="82" charset="2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1">
            <a:extLst>
              <a:ext uri="{FF2B5EF4-FFF2-40B4-BE49-F238E27FC236}">
                <a16:creationId xmlns:a16="http://schemas.microsoft.com/office/drawing/2014/main" id="{1E6782AE-E0C6-262F-F777-0AB9A0172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9E032-A313-4941-B87E-2AE78A7891F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Text Box 4">
            <a:extLst>
              <a:ext uri="{FF2B5EF4-FFF2-40B4-BE49-F238E27FC236}">
                <a16:creationId xmlns:a16="http://schemas.microsoft.com/office/drawing/2014/main" id="{4A151836-4B1F-9F8F-351A-098128768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117763" name="Line 5">
            <a:extLst>
              <a:ext uri="{FF2B5EF4-FFF2-40B4-BE49-F238E27FC236}">
                <a16:creationId xmlns:a16="http://schemas.microsoft.com/office/drawing/2014/main" id="{38686A48-FDD6-39EE-1AB2-8C5C757A37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4" name="Line 7">
            <a:extLst>
              <a:ext uri="{FF2B5EF4-FFF2-40B4-BE49-F238E27FC236}">
                <a16:creationId xmlns:a16="http://schemas.microsoft.com/office/drawing/2014/main" id="{4D3C11F7-79FF-F9CC-6377-9D709EE3D946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11563" y="31400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5" name="Line 10">
            <a:extLst>
              <a:ext uri="{FF2B5EF4-FFF2-40B4-BE49-F238E27FC236}">
                <a16:creationId xmlns:a16="http://schemas.microsoft.com/office/drawing/2014/main" id="{9BEA35D4-FC71-3CEF-AD01-920888CA2F4A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621088" y="4013200"/>
            <a:ext cx="2519362" cy="42227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17766" name="AutoShape 12">
            <a:extLst>
              <a:ext uri="{FF2B5EF4-FFF2-40B4-BE49-F238E27FC236}">
                <a16:creationId xmlns:a16="http://schemas.microsoft.com/office/drawing/2014/main" id="{85905E17-CAB4-C39A-7C77-80D5BE1E59F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V="1">
            <a:off x="1924844" y="3809206"/>
            <a:ext cx="3349625" cy="4763"/>
          </a:xfrm>
          <a:prstGeom prst="bentConnector5">
            <a:avLst>
              <a:gd name="adj1" fmla="val 22833"/>
              <a:gd name="adj2" fmla="val -6800005"/>
              <a:gd name="adj3" fmla="val 73866"/>
            </a:avLst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767" name="Text Box 13">
            <a:extLst>
              <a:ext uri="{FF2B5EF4-FFF2-40B4-BE49-F238E27FC236}">
                <a16:creationId xmlns:a16="http://schemas.microsoft.com/office/drawing/2014/main" id="{972D0D13-4AB8-37BC-E500-CC415D23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3600450"/>
            <a:ext cx="2151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Round-trip delay</a:t>
            </a:r>
          </a:p>
        </p:txBody>
      </p:sp>
      <p:sp>
        <p:nvSpPr>
          <p:cNvPr id="117768" name="Text Box 15">
            <a:extLst>
              <a:ext uri="{FF2B5EF4-FFF2-40B4-BE49-F238E27FC236}">
                <a16:creationId xmlns:a16="http://schemas.microsoft.com/office/drawing/2014/main" id="{C1FAC59E-1A3B-C8F2-DBB2-F9B1BC94E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117769" name="Text Box 16">
            <a:extLst>
              <a:ext uri="{FF2B5EF4-FFF2-40B4-BE49-F238E27FC236}">
                <a16:creationId xmlns:a16="http://schemas.microsoft.com/office/drawing/2014/main" id="{DD95C10E-A3E9-06F1-A3B4-E1EA182DD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117770" name="Line 17">
            <a:extLst>
              <a:ext uri="{FF2B5EF4-FFF2-40B4-BE49-F238E27FC236}">
                <a16:creationId xmlns:a16="http://schemas.microsoft.com/office/drawing/2014/main" id="{87166925-7E94-73AE-9067-BFFF4B626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71" name="Line 18">
            <a:extLst>
              <a:ext uri="{FF2B5EF4-FFF2-40B4-BE49-F238E27FC236}">
                <a16:creationId xmlns:a16="http://schemas.microsoft.com/office/drawing/2014/main" id="{B535E310-7A37-A86C-60A5-B20D49FE5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46F9EB54-DA16-B888-3B95-DD7E4F6B3F9A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86163" y="33496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Line 7">
            <a:extLst>
              <a:ext uri="{FF2B5EF4-FFF2-40B4-BE49-F238E27FC236}">
                <a16:creationId xmlns:a16="http://schemas.microsoft.com/office/drawing/2014/main" id="{CF900CA4-D84C-287C-B98C-8C43412FB758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8863" y="35702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Line 7">
            <a:extLst>
              <a:ext uri="{FF2B5EF4-FFF2-40B4-BE49-F238E27FC236}">
                <a16:creationId xmlns:a16="http://schemas.microsoft.com/office/drawing/2014/main" id="{B16F6ED4-79E9-74E7-9615-FD848C3D756F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09975" y="379253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BEF80695-89BB-1923-6C6B-DFEFE719984C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22675" y="4013200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6CEE8067-1C06-57CF-F36A-1D5FD6ECF75C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35375" y="4233863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6F0F4FC4-1EC1-E7A4-9FDC-E4B22E2A2170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48075" y="44545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9762B638-8A22-D6E6-61D5-807F08D5A775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59188" y="46751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8A53CDBF-2915-6012-2A93-6D279D6A1E99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71888" y="489743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id="{ED062CC4-FC98-33C0-CFEC-AAA36162C3E2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621088" y="4157663"/>
            <a:ext cx="2519362" cy="420687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Line 10">
            <a:extLst>
              <a:ext uri="{FF2B5EF4-FFF2-40B4-BE49-F238E27FC236}">
                <a16:creationId xmlns:a16="http://schemas.microsoft.com/office/drawing/2014/main" id="{40EB3C5A-4970-D01A-7EEE-51092AA9986A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643313" y="4375150"/>
            <a:ext cx="2520950" cy="42227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Line 10">
            <a:extLst>
              <a:ext uri="{FF2B5EF4-FFF2-40B4-BE49-F238E27FC236}">
                <a16:creationId xmlns:a16="http://schemas.microsoft.com/office/drawing/2014/main" id="{D91DC584-C336-97CD-A668-CD1C91BF8FC7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667125" y="4594225"/>
            <a:ext cx="2519363" cy="42227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2044D514-F2DF-19F3-5050-1A323A0DAA3B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638550" y="4852988"/>
            <a:ext cx="2519363" cy="42227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84" name="Rectangle 2">
            <a:extLst>
              <a:ext uri="{FF2B5EF4-FFF2-40B4-BE49-F238E27FC236}">
                <a16:creationId xmlns:a16="http://schemas.microsoft.com/office/drawing/2014/main" id="{ACD7F593-253A-519C-E5C2-B1D41F56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Revisiting “delay X bandwidth”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1">
            <a:extLst>
              <a:ext uri="{FF2B5EF4-FFF2-40B4-BE49-F238E27FC236}">
                <a16:creationId xmlns:a16="http://schemas.microsoft.com/office/drawing/2014/main" id="{F6905D8D-A6F0-8956-480B-1631AC09F9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030E0D-59BD-5244-A4B0-94C7625C62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18786" name="Group 18">
            <a:extLst>
              <a:ext uri="{FF2B5EF4-FFF2-40B4-BE49-F238E27FC236}">
                <a16:creationId xmlns:a16="http://schemas.microsoft.com/office/drawing/2014/main" id="{DB52CE8F-DD15-0878-FB49-42D8DE228BB7}"/>
              </a:ext>
            </a:extLst>
          </p:cNvPr>
          <p:cNvGrpSpPr>
            <a:grpSpLocks/>
          </p:cNvGrpSpPr>
          <p:nvPr/>
        </p:nvGrpSpPr>
        <p:grpSpPr bwMode="auto">
          <a:xfrm>
            <a:off x="309563" y="1739900"/>
            <a:ext cx="3429000" cy="3810000"/>
            <a:chOff x="5334000" y="2057400"/>
            <a:chExt cx="3429000" cy="3810000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5AFD25A3-B260-41BE-B7F0-864AECA67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2057400"/>
              <a:ext cx="3429000" cy="3810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8791" name="Text Box 4">
              <a:extLst>
                <a:ext uri="{FF2B5EF4-FFF2-40B4-BE49-F238E27FC236}">
                  <a16:creationId xmlns:a16="http://schemas.microsoft.com/office/drawing/2014/main" id="{13CA4220-1A57-EB16-363C-EDE0162B5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953000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Time</a:t>
              </a:r>
            </a:p>
          </p:txBody>
        </p:sp>
        <p:sp>
          <p:nvSpPr>
            <p:cNvPr id="118792" name="Line 5">
              <a:extLst>
                <a:ext uri="{FF2B5EF4-FFF2-40B4-BE49-F238E27FC236}">
                  <a16:creationId xmlns:a16="http://schemas.microsoft.com/office/drawing/2014/main" id="{69FC3C57-7EF9-10BE-481A-5B216F786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2913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18793" name="Group 6">
              <a:extLst>
                <a:ext uri="{FF2B5EF4-FFF2-40B4-BE49-F238E27FC236}">
                  <a16:creationId xmlns:a16="http://schemas.microsoft.com/office/drawing/2014/main" id="{06A15A20-A09D-1CFF-3183-87558DF8C933}"/>
                </a:ext>
              </a:extLst>
            </p:cNvPr>
            <p:cNvGrpSpPr>
              <a:grpSpLocks/>
            </p:cNvGrpSpPr>
            <p:nvPr/>
          </p:nvGrpSpPr>
          <p:grpSpPr bwMode="auto">
            <a:xfrm rot="688582">
              <a:off x="6581203" y="3265775"/>
              <a:ext cx="1601673" cy="1433548"/>
              <a:chOff x="1105" y="1277"/>
              <a:chExt cx="1054" cy="809"/>
            </a:xfrm>
          </p:grpSpPr>
          <p:sp>
            <p:nvSpPr>
              <p:cNvPr id="118803" name="Line 7">
                <a:extLst>
                  <a:ext uri="{FF2B5EF4-FFF2-40B4-BE49-F238E27FC236}">
                    <a16:creationId xmlns:a16="http://schemas.microsoft.com/office/drawing/2014/main" id="{8C6EF2EC-986D-FECC-E4D5-8088B152F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5" y="1487"/>
                <a:ext cx="960" cy="9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8804" name="Text Box 8">
                <a:extLst>
                  <a:ext uri="{FF2B5EF4-FFF2-40B4-BE49-F238E27FC236}">
                    <a16:creationId xmlns:a16="http://schemas.microsoft.com/office/drawing/2014/main" id="{546DE1C0-05D8-93E6-A08E-DAE3FCDFF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9" y="1277"/>
                <a:ext cx="632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Packet</a:t>
                </a:r>
              </a:p>
            </p:txBody>
          </p:sp>
          <p:sp>
            <p:nvSpPr>
              <p:cNvPr id="118805" name="Line 7">
                <a:extLst>
                  <a:ext uri="{FF2B5EF4-FFF2-40B4-BE49-F238E27FC236}">
                    <a16:creationId xmlns:a16="http://schemas.microsoft.com/office/drawing/2014/main" id="{ED7A7CEC-C072-BA05-9911-F09EEF554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2085"/>
                <a:ext cx="912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18794" name="Group 9">
              <a:extLst>
                <a:ext uri="{FF2B5EF4-FFF2-40B4-BE49-F238E27FC236}">
                  <a16:creationId xmlns:a16="http://schemas.microsoft.com/office/drawing/2014/main" id="{5BA9E51E-8DAB-9A16-C9DB-1235CAA71365}"/>
                </a:ext>
              </a:extLst>
            </p:cNvPr>
            <p:cNvGrpSpPr>
              <a:grpSpLocks/>
            </p:cNvGrpSpPr>
            <p:nvPr/>
          </p:nvGrpSpPr>
          <p:grpSpPr bwMode="auto">
            <a:xfrm rot="-1217168">
              <a:off x="6528863" y="3829943"/>
              <a:ext cx="1479550" cy="541508"/>
              <a:chOff x="1148" y="1627"/>
              <a:chExt cx="932" cy="341"/>
            </a:xfrm>
          </p:grpSpPr>
          <p:sp>
            <p:nvSpPr>
              <p:cNvPr id="118801" name="Line 10">
                <a:extLst>
                  <a:ext uri="{FF2B5EF4-FFF2-40B4-BE49-F238E27FC236}">
                    <a16:creationId xmlns:a16="http://schemas.microsoft.com/office/drawing/2014/main" id="{A5876C5C-F097-D1A1-9394-21AE65352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88582" flipV="1">
                <a:off x="1148" y="1819"/>
                <a:ext cx="932" cy="14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18802" name="Text Box 11">
                <a:extLst>
                  <a:ext uri="{FF2B5EF4-FFF2-40B4-BE49-F238E27FC236}">
                    <a16:creationId xmlns:a16="http://schemas.microsoft.com/office/drawing/2014/main" id="{4D2F7F9C-B2B9-1B99-CB02-55C148FEED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88582">
                <a:off x="1343" y="1627"/>
                <a:ext cx="44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ACK</a:t>
                </a:r>
              </a:p>
            </p:txBody>
          </p:sp>
        </p:grpSp>
        <p:cxnSp>
          <p:nvCxnSpPr>
            <p:cNvPr id="118795" name="AutoShape 12">
              <a:extLst>
                <a:ext uri="{FF2B5EF4-FFF2-40B4-BE49-F238E27FC236}">
                  <a16:creationId xmlns:a16="http://schemas.microsoft.com/office/drawing/2014/main" id="{F615FEFD-000C-B8CB-A2D1-06F134478B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5682457" y="4006056"/>
              <a:ext cx="1890712" cy="3175"/>
            </a:xfrm>
            <a:prstGeom prst="bentConnector5">
              <a:avLst>
                <a:gd name="adj1" fmla="val 22833"/>
                <a:gd name="adj2" fmla="val -6800005"/>
                <a:gd name="adj3" fmla="val 84634"/>
              </a:avLst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796" name="Text Box 13">
              <a:extLst>
                <a:ext uri="{FF2B5EF4-FFF2-40B4-BE49-F238E27FC236}">
                  <a16:creationId xmlns:a16="http://schemas.microsoft.com/office/drawing/2014/main" id="{E4351315-A963-F68F-AC8E-CBF54E93D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625307" y="3761581"/>
              <a:ext cx="1214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Timeout</a:t>
              </a:r>
            </a:p>
          </p:txBody>
        </p:sp>
        <p:sp>
          <p:nvSpPr>
            <p:cNvPr id="118797" name="Text Box 15">
              <a:extLst>
                <a:ext uri="{FF2B5EF4-FFF2-40B4-BE49-F238E27FC236}">
                  <a16:creationId xmlns:a16="http://schemas.microsoft.com/office/drawing/2014/main" id="{FED02301-BFA4-1009-F37C-917F88BB7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590800"/>
              <a:ext cx="1003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Sender</a:t>
              </a:r>
            </a:p>
          </p:txBody>
        </p:sp>
        <p:sp>
          <p:nvSpPr>
            <p:cNvPr id="118798" name="Text Box 16">
              <a:extLst>
                <a:ext uri="{FF2B5EF4-FFF2-40B4-BE49-F238E27FC236}">
                  <a16:creationId xmlns:a16="http://schemas.microsoft.com/office/drawing/2014/main" id="{151C43CC-2903-BEE1-05F2-0C05BE372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1725" y="2590800"/>
              <a:ext cx="1187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Receiver</a:t>
              </a:r>
            </a:p>
          </p:txBody>
        </p:sp>
        <p:sp>
          <p:nvSpPr>
            <p:cNvPr id="118799" name="Line 17">
              <a:extLst>
                <a:ext uri="{FF2B5EF4-FFF2-40B4-BE49-F238E27FC236}">
                  <a16:creationId xmlns:a16="http://schemas.microsoft.com/office/drawing/2014/main" id="{7AE15F75-B1E2-6980-0E10-9B6B2801C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1200" y="3048000"/>
              <a:ext cx="0" cy="19050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18800" name="Line 18">
              <a:extLst>
                <a:ext uri="{FF2B5EF4-FFF2-40B4-BE49-F238E27FC236}">
                  <a16:creationId xmlns:a16="http://schemas.microsoft.com/office/drawing/2014/main" id="{91369D3C-3515-52F0-EC96-0AC33DDB9E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9400" y="3074988"/>
              <a:ext cx="3175" cy="18653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18787" name="Picture 18">
            <a:extLst>
              <a:ext uri="{FF2B5EF4-FFF2-40B4-BE49-F238E27FC236}">
                <a16:creationId xmlns:a16="http://schemas.microsoft.com/office/drawing/2014/main" id="{481780D3-FF20-86E0-EDE5-E17CDAC97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r="23540" b="15706"/>
          <a:stretch>
            <a:fillRect/>
          </a:stretch>
        </p:blipFill>
        <p:spPr bwMode="auto">
          <a:xfrm>
            <a:off x="4368800" y="1739900"/>
            <a:ext cx="4318000" cy="38100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8" name="Rectangle 2">
            <a:extLst>
              <a:ext uri="{FF2B5EF4-FFF2-40B4-BE49-F238E27FC236}">
                <a16:creationId xmlns:a16="http://schemas.microsoft.com/office/drawing/2014/main" id="{E278B2F2-ADF6-B7C7-209E-5B5DA12C7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79463"/>
            <a:ext cx="39116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</a:t>
            </a:r>
          </a:p>
        </p:txBody>
      </p:sp>
      <p:sp>
        <p:nvSpPr>
          <p:cNvPr id="118789" name="Rectangle 2">
            <a:extLst>
              <a:ext uri="{FF2B5EF4-FFF2-40B4-BE49-F238E27FC236}">
                <a16:creationId xmlns:a16="http://schemas.microsoft.com/office/drawing/2014/main" id="{3FF28612-6DAF-DEAF-D12F-DCD680292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0900"/>
            <a:ext cx="3911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Stop-and-wait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Number Placeholder 1">
            <a:extLst>
              <a:ext uri="{FF2B5EF4-FFF2-40B4-BE49-F238E27FC236}">
                <a16:creationId xmlns:a16="http://schemas.microsoft.com/office/drawing/2014/main" id="{10D4A04E-4B7E-7BB0-98A8-89F36E71F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7295A3-A071-BD46-BFF7-DBE193B5062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9810" name="Picture 2">
            <a:extLst>
              <a:ext uri="{FF2B5EF4-FFF2-40B4-BE49-F238E27FC236}">
                <a16:creationId xmlns:a16="http://schemas.microsoft.com/office/drawing/2014/main" id="{8DA38684-BE58-F5A2-2469-F2351BC3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047750"/>
            <a:ext cx="6413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2">
            <a:extLst>
              <a:ext uri="{FF2B5EF4-FFF2-40B4-BE49-F238E27FC236}">
                <a16:creationId xmlns:a16="http://schemas.microsoft.com/office/drawing/2014/main" id="{E8A8583A-4086-9CB7-D50A-BDA119A7E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Lost Packet/ACK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1">
            <a:extLst>
              <a:ext uri="{FF2B5EF4-FFF2-40B4-BE49-F238E27FC236}">
                <a16:creationId xmlns:a16="http://schemas.microsoft.com/office/drawing/2014/main" id="{3BAFB242-7DBC-AC10-94CB-F4329E2A8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83194-B9AA-1443-88C5-5546AA6B159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2" name="Rectangle 4">
            <a:extLst>
              <a:ext uri="{FF2B5EF4-FFF2-40B4-BE49-F238E27FC236}">
                <a16:creationId xmlns:a16="http://schemas.microsoft.com/office/drawing/2014/main" id="{97D32FA8-331E-9E30-61D4-CA19842E7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6386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 Protocol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1">
            <a:extLst>
              <a:ext uri="{FF2B5EF4-FFF2-40B4-BE49-F238E27FC236}">
                <a16:creationId xmlns:a16="http://schemas.microsoft.com/office/drawing/2014/main" id="{A75BF61E-CE9F-8ECF-6058-28150F804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9803CF-6F76-2C4C-A0CC-84445A62BDE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A9214D-6791-8322-C5A1-477472F7D8B9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311113-9799-320B-4DD2-D102F7B3E892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E08A86D-625E-3E8B-8992-C25862784DAC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A3B5B0-38E9-CA86-402D-BB2EE67F4CCD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136975-4793-9CBB-B3DA-AF6A82B45DA5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2B2A72-A4CB-29A6-F54D-DCC79C37CEFC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0E18C85-9BEB-4107-9359-EDE983318E8D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E8D334-A941-9838-11C6-9093C25217C6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36874" name="TextBox 16">
            <a:extLst>
              <a:ext uri="{FF2B5EF4-FFF2-40B4-BE49-F238E27FC236}">
                <a16:creationId xmlns:a16="http://schemas.microsoft.com/office/drawing/2014/main" id="{129791FB-EE0C-661D-D213-5DC023674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B7377F-F674-D9C4-00B7-44E060C6A08F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3DE0B2-4535-8590-2C54-D607C1349C4C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86" name="TextBox 19">
              <a:extLst>
                <a:ext uri="{FF2B5EF4-FFF2-40B4-BE49-F238E27FC236}">
                  <a16:creationId xmlns:a16="http://schemas.microsoft.com/office/drawing/2014/main" id="{E635BFCA-C927-0AC2-0199-45BFB042F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B83681-123E-6C44-C589-F40C469548A4}"/>
              </a:ext>
            </a:extLst>
          </p:cNvPr>
          <p:cNvGrpSpPr>
            <a:grpSpLocks/>
          </p:cNvGrpSpPr>
          <p:nvPr/>
        </p:nvGrpSpPr>
        <p:grpSpPr bwMode="auto">
          <a:xfrm>
            <a:off x="385763" y="2940050"/>
            <a:ext cx="882650" cy="1049338"/>
            <a:chOff x="299467" y="1393535"/>
            <a:chExt cx="883315" cy="105020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4AA3D88-CE60-1927-C03D-1EDCF90094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84" name="TextBox 22">
              <a:extLst>
                <a:ext uri="{FF2B5EF4-FFF2-40B4-BE49-F238E27FC236}">
                  <a16:creationId xmlns:a16="http://schemas.microsoft.com/office/drawing/2014/main" id="{06BE45FF-7369-E5C1-4E24-77B27223D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F1B13CE-B8E8-E51A-0C54-8E2D72C13D0A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813C5AB-440B-2193-89C9-325F581AE6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82" name="TextBox 31">
              <a:extLst>
                <a:ext uri="{FF2B5EF4-FFF2-40B4-BE49-F238E27FC236}">
                  <a16:creationId xmlns:a16="http://schemas.microsoft.com/office/drawing/2014/main" id="{AA269550-7C84-65EF-E4C1-60BDBFE1C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BD5BE4-5163-8D32-8A16-37D6E35ACA71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5959F95-6DF1-7483-E04A-0FA2266F41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80" name="TextBox 34">
              <a:extLst>
                <a:ext uri="{FF2B5EF4-FFF2-40B4-BE49-F238E27FC236}">
                  <a16:creationId xmlns:a16="http://schemas.microsoft.com/office/drawing/2014/main" id="{0C5A8104-CEA4-B297-0CC5-41E421102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1">
            <a:extLst>
              <a:ext uri="{FF2B5EF4-FFF2-40B4-BE49-F238E27FC236}">
                <a16:creationId xmlns:a16="http://schemas.microsoft.com/office/drawing/2014/main" id="{F0A30693-8040-478E-4290-593C8CB63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0B872-8FED-914F-B013-601AE5D0FDF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54BFA06-7E8B-C439-B3D4-1591C08652F0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91A70C-C5BD-6421-D27C-BDC022A3C0F1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6BB9C5C-2B26-60C1-FE62-FBF74C3908FA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21F8CE-CDEA-66D1-3FCD-D5658EDE22A2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11C0F1-AE26-85B2-26B0-4BDFE12D7D6B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F066F61-0E82-7A12-EBE6-79158F0F4404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54B1367-EB28-0030-29B6-02C64A545E27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9E6717-EADF-EEA0-7D83-D99FFD2DEC9B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37898" name="TextBox 16">
            <a:extLst>
              <a:ext uri="{FF2B5EF4-FFF2-40B4-BE49-F238E27FC236}">
                <a16:creationId xmlns:a16="http://schemas.microsoft.com/office/drawing/2014/main" id="{D802D9B3-4826-5F5F-592F-6B4D880AA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7899" name="Group 17">
            <a:extLst>
              <a:ext uri="{FF2B5EF4-FFF2-40B4-BE49-F238E27FC236}">
                <a16:creationId xmlns:a16="http://schemas.microsoft.com/office/drawing/2014/main" id="{4E4FF282-CB68-F814-E7C4-C7E1655AD692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6D5297-626D-B80C-BDC8-07EEC4FD153A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13" name="TextBox 19">
              <a:extLst>
                <a:ext uri="{FF2B5EF4-FFF2-40B4-BE49-F238E27FC236}">
                  <a16:creationId xmlns:a16="http://schemas.microsoft.com/office/drawing/2014/main" id="{08DA3A92-7884-2835-DFB3-1E0578CE8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37900" name="Group 20">
            <a:extLst>
              <a:ext uri="{FF2B5EF4-FFF2-40B4-BE49-F238E27FC236}">
                <a16:creationId xmlns:a16="http://schemas.microsoft.com/office/drawing/2014/main" id="{6B99E079-5113-DE90-19A8-B2F98C6835F8}"/>
              </a:ext>
            </a:extLst>
          </p:cNvPr>
          <p:cNvGrpSpPr>
            <a:grpSpLocks/>
          </p:cNvGrpSpPr>
          <p:nvPr/>
        </p:nvGrpSpPr>
        <p:grpSpPr bwMode="auto">
          <a:xfrm>
            <a:off x="385763" y="2940050"/>
            <a:ext cx="882650" cy="1049338"/>
            <a:chOff x="299467" y="1393535"/>
            <a:chExt cx="883315" cy="105020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B6B00E-A9EC-7F7F-983E-9F6B4256D1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11" name="TextBox 22">
              <a:extLst>
                <a:ext uri="{FF2B5EF4-FFF2-40B4-BE49-F238E27FC236}">
                  <a16:creationId xmlns:a16="http://schemas.microsoft.com/office/drawing/2014/main" id="{696F6E45-AE9E-C88B-C619-1A131D793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7901" name="Group 29">
            <a:extLst>
              <a:ext uri="{FF2B5EF4-FFF2-40B4-BE49-F238E27FC236}">
                <a16:creationId xmlns:a16="http://schemas.microsoft.com/office/drawing/2014/main" id="{1BFBF6C0-EDF5-E853-7113-6FF35B01E5E0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8A904BA-A0B5-7A88-540D-9A6FBE634C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09" name="TextBox 31">
              <a:extLst>
                <a:ext uri="{FF2B5EF4-FFF2-40B4-BE49-F238E27FC236}">
                  <a16:creationId xmlns:a16="http://schemas.microsoft.com/office/drawing/2014/main" id="{58D949F0-D6F1-CB3E-84FE-DC5627D590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7902" name="Group 32">
            <a:extLst>
              <a:ext uri="{FF2B5EF4-FFF2-40B4-BE49-F238E27FC236}">
                <a16:creationId xmlns:a16="http://schemas.microsoft.com/office/drawing/2014/main" id="{5A8DD597-D7AF-A7FA-E6FD-EE581AE24BAE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064EAAE-100A-A561-D33F-FE3744D073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07" name="TextBox 34">
              <a:extLst>
                <a:ext uri="{FF2B5EF4-FFF2-40B4-BE49-F238E27FC236}">
                  <a16:creationId xmlns:a16="http://schemas.microsoft.com/office/drawing/2014/main" id="{125EC59C-3067-07D1-37A7-E96FBA7EF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7903" name="Group 23">
            <a:extLst>
              <a:ext uri="{FF2B5EF4-FFF2-40B4-BE49-F238E27FC236}">
                <a16:creationId xmlns:a16="http://schemas.microsoft.com/office/drawing/2014/main" id="{B88EF3AA-2CD2-F281-2F22-160486F066F6}"/>
              </a:ext>
            </a:extLst>
          </p:cNvPr>
          <p:cNvGrpSpPr>
            <a:grpSpLocks/>
          </p:cNvGrpSpPr>
          <p:nvPr/>
        </p:nvGrpSpPr>
        <p:grpSpPr bwMode="auto">
          <a:xfrm>
            <a:off x="862013" y="2928938"/>
            <a:ext cx="687387" cy="1400175"/>
            <a:chOff x="878320" y="1393534"/>
            <a:chExt cx="687117" cy="1399815"/>
          </a:xfrm>
        </p:grpSpPr>
        <p:sp>
          <p:nvSpPr>
            <p:cNvPr id="37904" name="TextBox 24">
              <a:extLst>
                <a:ext uri="{FF2B5EF4-FFF2-40B4-BE49-F238E27FC236}">
                  <a16:creationId xmlns:a16="http://schemas.microsoft.com/office/drawing/2014/main" id="{676A75B9-EF36-A006-B1A7-5C8926A94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320" y="2393239"/>
              <a:ext cx="6871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183ECDD-380E-87B4-7A80-C89BFCC5A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6174" y="1393534"/>
              <a:ext cx="0" cy="1036370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1">
            <a:extLst>
              <a:ext uri="{FF2B5EF4-FFF2-40B4-BE49-F238E27FC236}">
                <a16:creationId xmlns:a16="http://schemas.microsoft.com/office/drawing/2014/main" id="{BF3D1BF6-5B04-30F0-3501-ABF5BDD0E7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DCC8B-2862-F840-BC6D-1F22FA50433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24B5818-7088-4788-930C-1673D059EAEF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ED284A-D03A-DCBB-C991-5E213BC5E443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F2C7B8-35DD-002C-85C7-0D5F4F7B46FF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814962-1DDA-AEAA-9D5B-45EB12DABF5C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684175-7533-DFE5-F338-0E4010AB8E70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ED0452-3DB3-48C1-F5F4-D2198089E1CC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959F9A8-5EE4-70DE-F466-4CAEC349A473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6F4C3B4-F9FF-B25B-4989-356C91E3754E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38922" name="TextBox 16">
            <a:extLst>
              <a:ext uri="{FF2B5EF4-FFF2-40B4-BE49-F238E27FC236}">
                <a16:creationId xmlns:a16="http://schemas.microsoft.com/office/drawing/2014/main" id="{6826FB03-60E7-C4DE-C26E-C8E906129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8923" name="Group 17">
            <a:extLst>
              <a:ext uri="{FF2B5EF4-FFF2-40B4-BE49-F238E27FC236}">
                <a16:creationId xmlns:a16="http://schemas.microsoft.com/office/drawing/2014/main" id="{976334CA-E92A-E6DB-BD63-8A7D8D995021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91BDD7-B849-7365-5717-02A7AC931E66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33" name="TextBox 19">
              <a:extLst>
                <a:ext uri="{FF2B5EF4-FFF2-40B4-BE49-F238E27FC236}">
                  <a16:creationId xmlns:a16="http://schemas.microsoft.com/office/drawing/2014/main" id="{F3CECF33-2CEC-E05D-7735-B889E077C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38924" name="Group 29">
            <a:extLst>
              <a:ext uri="{FF2B5EF4-FFF2-40B4-BE49-F238E27FC236}">
                <a16:creationId xmlns:a16="http://schemas.microsoft.com/office/drawing/2014/main" id="{9678FF14-7F1F-236F-38E1-2F6E49C809A0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087F278-A75A-7F98-568E-7893F486E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31" name="TextBox 31">
              <a:extLst>
                <a:ext uri="{FF2B5EF4-FFF2-40B4-BE49-F238E27FC236}">
                  <a16:creationId xmlns:a16="http://schemas.microsoft.com/office/drawing/2014/main" id="{80079C8F-4C73-F393-E37A-720E27ADE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8925" name="Group 32">
            <a:extLst>
              <a:ext uri="{FF2B5EF4-FFF2-40B4-BE49-F238E27FC236}">
                <a16:creationId xmlns:a16="http://schemas.microsoft.com/office/drawing/2014/main" id="{206AF197-E9BF-D350-3620-4079A95EAD91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A2A1900-7F2D-A20E-7EE2-7F313FCB63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29" name="TextBox 34">
              <a:extLst>
                <a:ext uri="{FF2B5EF4-FFF2-40B4-BE49-F238E27FC236}">
                  <a16:creationId xmlns:a16="http://schemas.microsoft.com/office/drawing/2014/main" id="{1570CE4A-038D-9B3F-7B4C-043C44A9FB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sp>
        <p:nvSpPr>
          <p:cNvPr id="38926" name="TextBox 27">
            <a:extLst>
              <a:ext uri="{FF2B5EF4-FFF2-40B4-BE49-F238E27FC236}">
                <a16:creationId xmlns:a16="http://schemas.microsoft.com/office/drawing/2014/main" id="{886B948E-21E2-F0E6-AA1E-8C6A38D25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1 is delivered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8927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E3E9E4DD-CA34-5AB4-8B6E-8B853884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1">
            <a:extLst>
              <a:ext uri="{FF2B5EF4-FFF2-40B4-BE49-F238E27FC236}">
                <a16:creationId xmlns:a16="http://schemas.microsoft.com/office/drawing/2014/main" id="{69B57F97-0EAF-F5AD-DF61-60010302D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566B1-9021-7D4E-8BDD-BBA6B666592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356A51C-DE98-C4C6-FD14-69AD5F6EF57F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852FD5-0227-318B-C115-8732F50D04AD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176A5A7-B2A7-6AF5-102B-66A1A730BDDF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8C04598-5C27-6E68-1DFD-8DF66BEE8679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D191AB-9195-626D-89EF-50EF108379E2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56C344-1238-7F0B-EA9D-33C2D337876D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3EA16E-1B7D-5C8B-F56D-754EE4EC66E7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934865-4520-B10F-0DB9-584C25DB5EA3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39946" name="TextBox 16">
            <a:extLst>
              <a:ext uri="{FF2B5EF4-FFF2-40B4-BE49-F238E27FC236}">
                <a16:creationId xmlns:a16="http://schemas.microsoft.com/office/drawing/2014/main" id="{4E18095A-2255-17EB-219C-A3B00A43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7" name="TextBox 27">
            <a:extLst>
              <a:ext uri="{FF2B5EF4-FFF2-40B4-BE49-F238E27FC236}">
                <a16:creationId xmlns:a16="http://schemas.microsoft.com/office/drawing/2014/main" id="{746FF2C4-ED73-67CA-7FDE-B03B5F3AA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688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1 is delivered. Slide the window.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35BAD8-4B1C-184C-F2ED-4DC652F65E0D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2EDD0B-78DC-D481-7FB5-B05DEAD18B17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57" name="TextBox 24">
              <a:extLst>
                <a:ext uri="{FF2B5EF4-FFF2-40B4-BE49-F238E27FC236}">
                  <a16:creationId xmlns:a16="http://schemas.microsoft.com/office/drawing/2014/main" id="{3D220FB9-DAA4-D0CE-534C-2D397E0791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39949" name="Group 29">
            <a:extLst>
              <a:ext uri="{FF2B5EF4-FFF2-40B4-BE49-F238E27FC236}">
                <a16:creationId xmlns:a16="http://schemas.microsoft.com/office/drawing/2014/main" id="{8FF4D92C-A1E4-BF9D-30FE-AE0FB4D51C6E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C0CD14-2F2B-B4F3-DE22-7C97929299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55" name="TextBox 31">
              <a:extLst>
                <a:ext uri="{FF2B5EF4-FFF2-40B4-BE49-F238E27FC236}">
                  <a16:creationId xmlns:a16="http://schemas.microsoft.com/office/drawing/2014/main" id="{4BDE8AE5-1BE4-FFDF-52FF-34AD16C81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9950" name="Group 32">
            <a:extLst>
              <a:ext uri="{FF2B5EF4-FFF2-40B4-BE49-F238E27FC236}">
                <a16:creationId xmlns:a16="http://schemas.microsoft.com/office/drawing/2014/main" id="{0777B365-4F89-AA98-259D-65D34B1834BA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EBCE0F9-2334-B8B8-7846-CED4453B4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53" name="TextBox 34">
              <a:extLst>
                <a:ext uri="{FF2B5EF4-FFF2-40B4-BE49-F238E27FC236}">
                  <a16:creationId xmlns:a16="http://schemas.microsoft.com/office/drawing/2014/main" id="{7F30F82E-C53F-CD9A-E04B-04AA0B39A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39951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CF35B605-FCF0-FA49-1C9E-2CC5CE7B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023 L 0.10989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DCD05EC5-34BE-B7C3-46D6-AC624D533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7F2BE0-8B91-AD47-9037-11FA09465D2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E7CF925D-BBC0-CE24-A5B3-F88F5FB9E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9026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1. Unique packet identifiers: Why and how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3. Timeout: picking the ideal value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1">
            <a:extLst>
              <a:ext uri="{FF2B5EF4-FFF2-40B4-BE49-F238E27FC236}">
                <a16:creationId xmlns:a16="http://schemas.microsoft.com/office/drawing/2014/main" id="{C7EEF37A-E539-6ED4-6FD5-74B06FDC4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D542F-4233-0D46-B4FC-7054A598989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414EB96-60BC-3E53-A034-F3FC1B26EA9F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B61FE0-83BC-E14F-C7A0-3DA2C84298E8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65C56E9-0319-8FF1-05E2-13D7149B4BA7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4EE0A51-4293-B939-D698-697D602E9568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1064FBC-F990-BF80-116B-EF5BF2AE2AA0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9E91E4C-8365-BB6D-F14A-B64CCC6BED15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153FF0-A4B2-9A74-24B4-502F4B777CA6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173521B-1372-BBDD-C5A7-FD0C3846A176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40970" name="TextBox 16">
            <a:extLst>
              <a:ext uri="{FF2B5EF4-FFF2-40B4-BE49-F238E27FC236}">
                <a16:creationId xmlns:a16="http://schemas.microsoft.com/office/drawing/2014/main" id="{47DA4C93-02B4-47CA-44F9-252C8F3C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1" name="TextBox 27">
            <a:extLst>
              <a:ext uri="{FF2B5EF4-FFF2-40B4-BE49-F238E27FC236}">
                <a16:creationId xmlns:a16="http://schemas.microsoft.com/office/drawing/2014/main" id="{6497E873-728F-79B1-EF05-FBCB52369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688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1 is delivered. Slide the window.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0972" name="Group 22">
            <a:extLst>
              <a:ext uri="{FF2B5EF4-FFF2-40B4-BE49-F238E27FC236}">
                <a16:creationId xmlns:a16="http://schemas.microsoft.com/office/drawing/2014/main" id="{BD053990-FDC6-3A2D-2214-008401B4E4EA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7DBDD3-4D4F-A212-2398-CAC3458F90D7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84" name="TextBox 24">
              <a:extLst>
                <a:ext uri="{FF2B5EF4-FFF2-40B4-BE49-F238E27FC236}">
                  <a16:creationId xmlns:a16="http://schemas.microsoft.com/office/drawing/2014/main" id="{517F0B91-EF2C-A769-F68A-31DDE727B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40973" name="Group 29">
            <a:extLst>
              <a:ext uri="{FF2B5EF4-FFF2-40B4-BE49-F238E27FC236}">
                <a16:creationId xmlns:a16="http://schemas.microsoft.com/office/drawing/2014/main" id="{6E744085-FE78-A57E-CB66-261BA9547F54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3F532FB-4047-513D-0295-C5F35C83B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82" name="TextBox 31">
              <a:extLst>
                <a:ext uri="{FF2B5EF4-FFF2-40B4-BE49-F238E27FC236}">
                  <a16:creationId xmlns:a16="http://schemas.microsoft.com/office/drawing/2014/main" id="{ADCA070C-7DA0-DDE7-398A-3D41DB943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0974" name="Group 32">
            <a:extLst>
              <a:ext uri="{FF2B5EF4-FFF2-40B4-BE49-F238E27FC236}">
                <a16:creationId xmlns:a16="http://schemas.microsoft.com/office/drawing/2014/main" id="{0E72B995-89E4-0831-8B03-ADFA3FF525D2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75BE59F-CCC0-3AEC-ACD2-8E70B352A5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80" name="TextBox 34">
              <a:extLst>
                <a:ext uri="{FF2B5EF4-FFF2-40B4-BE49-F238E27FC236}">
                  <a16:creationId xmlns:a16="http://schemas.microsoft.com/office/drawing/2014/main" id="{91C29428-3BEB-28BB-C237-FF9C7352B7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0975" name="Group 25">
            <a:extLst>
              <a:ext uri="{FF2B5EF4-FFF2-40B4-BE49-F238E27FC236}">
                <a16:creationId xmlns:a16="http://schemas.microsoft.com/office/drawing/2014/main" id="{1518E78A-3124-784D-AF70-970870088377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DAC5A68-15A7-D016-A0AB-EF9CB4A09A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78" name="TextBox 28">
              <a:extLst>
                <a:ext uri="{FF2B5EF4-FFF2-40B4-BE49-F238E27FC236}">
                  <a16:creationId xmlns:a16="http://schemas.microsoft.com/office/drawing/2014/main" id="{7B51231D-0EC3-09AB-ED83-5A9996CEDA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40976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AF8D701C-CA7F-B3CD-E561-3E51A956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1">
            <a:extLst>
              <a:ext uri="{FF2B5EF4-FFF2-40B4-BE49-F238E27FC236}">
                <a16:creationId xmlns:a16="http://schemas.microsoft.com/office/drawing/2014/main" id="{C1295215-9FF7-0DD4-00EE-A6039DF35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010869-5083-2741-B839-1BB97318185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Text Box 4">
            <a:extLst>
              <a:ext uri="{FF2B5EF4-FFF2-40B4-BE49-F238E27FC236}">
                <a16:creationId xmlns:a16="http://schemas.microsoft.com/office/drawing/2014/main" id="{F34B7834-F599-9FC9-E17A-8A7FE5E1A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41987" name="Line 5">
            <a:extLst>
              <a:ext uri="{FF2B5EF4-FFF2-40B4-BE49-F238E27FC236}">
                <a16:creationId xmlns:a16="http://schemas.microsoft.com/office/drawing/2014/main" id="{5DF8D58E-7826-D96E-F3ED-A0575E58F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Line 7">
            <a:extLst>
              <a:ext uri="{FF2B5EF4-FFF2-40B4-BE49-F238E27FC236}">
                <a16:creationId xmlns:a16="http://schemas.microsoft.com/office/drawing/2014/main" id="{AB84CDFB-2181-941F-FEB1-F3CB177C529A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11563" y="31400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7" name="Line 10">
            <a:extLst>
              <a:ext uri="{FF2B5EF4-FFF2-40B4-BE49-F238E27FC236}">
                <a16:creationId xmlns:a16="http://schemas.microsoft.com/office/drawing/2014/main" id="{A6CC00BC-70F7-1B37-E865-073955EE3080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613150" y="3906838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Text Box 15">
            <a:extLst>
              <a:ext uri="{FF2B5EF4-FFF2-40B4-BE49-F238E27FC236}">
                <a16:creationId xmlns:a16="http://schemas.microsoft.com/office/drawing/2014/main" id="{CED3E2A3-6B6D-DA4D-72C3-F8B280CAC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41991" name="Text Box 16">
            <a:extLst>
              <a:ext uri="{FF2B5EF4-FFF2-40B4-BE49-F238E27FC236}">
                <a16:creationId xmlns:a16="http://schemas.microsoft.com/office/drawing/2014/main" id="{A4640E27-2E19-5C18-0963-CFDB4B958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41992" name="Line 17">
            <a:extLst>
              <a:ext uri="{FF2B5EF4-FFF2-40B4-BE49-F238E27FC236}">
                <a16:creationId xmlns:a16="http://schemas.microsoft.com/office/drawing/2014/main" id="{2E47B50C-AC57-758B-93C9-671265220E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Line 18">
            <a:extLst>
              <a:ext uri="{FF2B5EF4-FFF2-40B4-BE49-F238E27FC236}">
                <a16:creationId xmlns:a16="http://schemas.microsoft.com/office/drawing/2014/main" id="{B6358A61-2C2E-B798-728F-F8CD092A1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66170E26-D1E5-77D0-8726-7867BFB08102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86163" y="33496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Line 7">
            <a:extLst>
              <a:ext uri="{FF2B5EF4-FFF2-40B4-BE49-F238E27FC236}">
                <a16:creationId xmlns:a16="http://schemas.microsoft.com/office/drawing/2014/main" id="{9AD7DD96-722B-A08F-011C-1D800E48E0A4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8863" y="35702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TextBox 31">
            <a:extLst>
              <a:ext uri="{FF2B5EF4-FFF2-40B4-BE49-F238E27FC236}">
                <a16:creationId xmlns:a16="http://schemas.microsoft.com/office/drawing/2014/main" id="{55E279A6-0EA6-13A9-35ED-18EE8A11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Line 7">
            <a:extLst>
              <a:ext uri="{FF2B5EF4-FFF2-40B4-BE49-F238E27FC236}">
                <a16:creationId xmlns:a16="http://schemas.microsoft.com/office/drawing/2014/main" id="{1EC6BB59-45D0-71AD-82E3-FC2F79CB96CB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03625" y="49164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0FD66953-7129-D0CF-548F-419256FBC989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584575" y="4116388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DFC5E08-D2D5-C356-8034-FD165963BFF0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4100" y="51466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1">
            <a:extLst>
              <a:ext uri="{FF2B5EF4-FFF2-40B4-BE49-F238E27FC236}">
                <a16:creationId xmlns:a16="http://schemas.microsoft.com/office/drawing/2014/main" id="{BAEE3C74-3754-A183-704D-4556DD447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AC96A4-C9E8-844D-B00B-439202E0722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566E3D-4489-3C80-06C0-2CDC1A7A524E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4F8F38D-0AC1-8746-F7B2-4D9E4DF57E94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726781-3FCE-82CE-F453-4322EC13A121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70EE7F-AA4F-CEB5-DAEC-89B492D31157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A6F37C2-5F7E-FB45-6FF3-A0548419B40D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59B831-7034-715A-878B-7854EA13B537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19E11F-772B-66DC-55D5-8C4CB392173D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EB86A71-FD60-D17D-02D2-8961604E3E25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43018" name="TextBox 16">
            <a:extLst>
              <a:ext uri="{FF2B5EF4-FFF2-40B4-BE49-F238E27FC236}">
                <a16:creationId xmlns:a16="http://schemas.microsoft.com/office/drawing/2014/main" id="{D32754B2-49BF-92F8-D1D5-5E5F6624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9" name="TextBox 27">
            <a:extLst>
              <a:ext uri="{FF2B5EF4-FFF2-40B4-BE49-F238E27FC236}">
                <a16:creationId xmlns:a16="http://schemas.microsoft.com/office/drawing/2014/main" id="{813A9273-D076-FFDC-51C3-D1B9C0792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688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1 is delivered. Slide the window.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3020" name="Group 22">
            <a:extLst>
              <a:ext uri="{FF2B5EF4-FFF2-40B4-BE49-F238E27FC236}">
                <a16:creationId xmlns:a16="http://schemas.microsoft.com/office/drawing/2014/main" id="{12CCF301-254C-4DCA-ED81-1CDF09C692F7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F557465-F05A-77CA-533F-E6753F61B958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032" name="TextBox 24">
              <a:extLst>
                <a:ext uri="{FF2B5EF4-FFF2-40B4-BE49-F238E27FC236}">
                  <a16:creationId xmlns:a16="http://schemas.microsoft.com/office/drawing/2014/main" id="{4ECBF8DD-214F-F719-E181-A64020B35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43021" name="Group 29">
            <a:extLst>
              <a:ext uri="{FF2B5EF4-FFF2-40B4-BE49-F238E27FC236}">
                <a16:creationId xmlns:a16="http://schemas.microsoft.com/office/drawing/2014/main" id="{BCFB96C8-777B-4C3E-C0F1-DA413D28443A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01BFA84-691A-1982-D18F-0534DB3C7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30" name="TextBox 31">
              <a:extLst>
                <a:ext uri="{FF2B5EF4-FFF2-40B4-BE49-F238E27FC236}">
                  <a16:creationId xmlns:a16="http://schemas.microsoft.com/office/drawing/2014/main" id="{802369AB-BC05-7995-7726-CF16F0D42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3022" name="Group 32">
            <a:extLst>
              <a:ext uri="{FF2B5EF4-FFF2-40B4-BE49-F238E27FC236}">
                <a16:creationId xmlns:a16="http://schemas.microsoft.com/office/drawing/2014/main" id="{73818F9D-E968-E9DD-CDF4-231FEAF3EB3A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7963F1-18B7-41C5-9D24-63016DF1D7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28" name="TextBox 34">
              <a:extLst>
                <a:ext uri="{FF2B5EF4-FFF2-40B4-BE49-F238E27FC236}">
                  <a16:creationId xmlns:a16="http://schemas.microsoft.com/office/drawing/2014/main" id="{BCF9046E-988C-67EE-C2A1-F97346CFF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3023" name="Group 25">
            <a:extLst>
              <a:ext uri="{FF2B5EF4-FFF2-40B4-BE49-F238E27FC236}">
                <a16:creationId xmlns:a16="http://schemas.microsoft.com/office/drawing/2014/main" id="{41B79BC4-2C99-BD35-ECA5-F07A226BD899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6CF3FEC-8704-A198-7DBA-86A87336B0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26" name="TextBox 28">
              <a:extLst>
                <a:ext uri="{FF2B5EF4-FFF2-40B4-BE49-F238E27FC236}">
                  <a16:creationId xmlns:a16="http://schemas.microsoft.com/office/drawing/2014/main" id="{AA00FCD6-D074-9537-7B1E-42D1D25976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43024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566F2445-9932-999B-B4BE-7811C4F7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1">
            <a:extLst>
              <a:ext uri="{FF2B5EF4-FFF2-40B4-BE49-F238E27FC236}">
                <a16:creationId xmlns:a16="http://schemas.microsoft.com/office/drawing/2014/main" id="{BD0937E1-E601-B360-E697-CF103187A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D12CF0-24B3-994E-AFBB-B7D1EEC0EBF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1EB6E51-B699-E916-828B-BACB3EC4989F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AC6CDEF-5B44-139E-F88B-42E9015667FB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5D4BF9C-ACCE-BD0F-9338-EA512395F59F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90026E3-1076-6BA7-96DB-F70E2362A261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6AAE8E-6E36-20F4-C6EB-B0A8DA0FA421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951EDD4-6ACB-1D02-A6A3-53E01B1B8D52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18AB1A-09CE-A1E1-3244-9DADFF7F4A91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3096D65-D183-6F4A-D041-B86032ACAE1E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44042" name="TextBox 16">
            <a:extLst>
              <a:ext uri="{FF2B5EF4-FFF2-40B4-BE49-F238E27FC236}">
                <a16:creationId xmlns:a16="http://schemas.microsoft.com/office/drawing/2014/main" id="{9DD4ABE9-E815-CF3F-FCC8-9FBEA660D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43" name="TextBox 27">
            <a:extLst>
              <a:ext uri="{FF2B5EF4-FFF2-40B4-BE49-F238E27FC236}">
                <a16:creationId xmlns:a16="http://schemas.microsoft.com/office/drawing/2014/main" id="{D6BBC522-EAD9-6112-F979-C51396680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987425"/>
            <a:ext cx="8677275" cy="5222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Should we advance the window in the following scenario?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4044" name="Group 22">
            <a:extLst>
              <a:ext uri="{FF2B5EF4-FFF2-40B4-BE49-F238E27FC236}">
                <a16:creationId xmlns:a16="http://schemas.microsoft.com/office/drawing/2014/main" id="{066016EF-DD89-7F9E-7137-C1C6C33400F0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1EA48F-618B-D573-E0F2-50C7CDC5BD87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60" name="TextBox 24">
              <a:extLst>
                <a:ext uri="{FF2B5EF4-FFF2-40B4-BE49-F238E27FC236}">
                  <a16:creationId xmlns:a16="http://schemas.microsoft.com/office/drawing/2014/main" id="{28512B58-4B76-123E-288F-AF5573249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44045" name="Group 29">
            <a:extLst>
              <a:ext uri="{FF2B5EF4-FFF2-40B4-BE49-F238E27FC236}">
                <a16:creationId xmlns:a16="http://schemas.microsoft.com/office/drawing/2014/main" id="{3D0B3139-0E91-995D-E510-DA3FF729E12F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0041D5B-67B9-EC1B-1E8A-3F9B6E057F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8" name="TextBox 31">
              <a:extLst>
                <a:ext uri="{FF2B5EF4-FFF2-40B4-BE49-F238E27FC236}">
                  <a16:creationId xmlns:a16="http://schemas.microsoft.com/office/drawing/2014/main" id="{E45E0B83-7B37-49D3-0638-881EC8FDD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4046" name="Group 32">
            <a:extLst>
              <a:ext uri="{FF2B5EF4-FFF2-40B4-BE49-F238E27FC236}">
                <a16:creationId xmlns:a16="http://schemas.microsoft.com/office/drawing/2014/main" id="{FFFAF9BF-4857-88D8-9629-5D9DF330431B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1ABBFE2-B355-6744-71D2-D29165D2B8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6" name="TextBox 34">
              <a:extLst>
                <a:ext uri="{FF2B5EF4-FFF2-40B4-BE49-F238E27FC236}">
                  <a16:creationId xmlns:a16="http://schemas.microsoft.com/office/drawing/2014/main" id="{9E73F1C2-80A1-463E-51F1-F2669B8F4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4047" name="Group 25">
            <a:extLst>
              <a:ext uri="{FF2B5EF4-FFF2-40B4-BE49-F238E27FC236}">
                <a16:creationId xmlns:a16="http://schemas.microsoft.com/office/drawing/2014/main" id="{31643B42-35DD-3C46-1CE8-8BFACAE9AFB2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8B7D257-5EAA-BCF7-2B0E-9F50B3BD69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>
              <a:extLst>
                <a:ext uri="{FF2B5EF4-FFF2-40B4-BE49-F238E27FC236}">
                  <a16:creationId xmlns:a16="http://schemas.microsoft.com/office/drawing/2014/main" id="{0B5D56DC-6BF9-1219-399B-96DB5C523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44048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70B2CED4-EB12-01DB-598F-D8DDE80D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60A87183-7C62-4E94-93AA-F1EC927E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2646363" y="213042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50" name="Group 37">
            <a:extLst>
              <a:ext uri="{FF2B5EF4-FFF2-40B4-BE49-F238E27FC236}">
                <a16:creationId xmlns:a16="http://schemas.microsoft.com/office/drawing/2014/main" id="{694D1F27-FE43-FE56-89D3-32259B7AD9C4}"/>
              </a:ext>
            </a:extLst>
          </p:cNvPr>
          <p:cNvGrpSpPr>
            <a:grpSpLocks/>
          </p:cNvGrpSpPr>
          <p:nvPr/>
        </p:nvGrpSpPr>
        <p:grpSpPr bwMode="auto">
          <a:xfrm>
            <a:off x="2941638" y="2930525"/>
            <a:ext cx="687387" cy="1398588"/>
            <a:chOff x="878320" y="1393534"/>
            <a:chExt cx="687117" cy="1399815"/>
          </a:xfrm>
        </p:grpSpPr>
        <p:sp>
          <p:nvSpPr>
            <p:cNvPr id="44051" name="TextBox 38">
              <a:extLst>
                <a:ext uri="{FF2B5EF4-FFF2-40B4-BE49-F238E27FC236}">
                  <a16:creationId xmlns:a16="http://schemas.microsoft.com/office/drawing/2014/main" id="{971EA0CB-94CE-1D20-1217-9988B94F2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320" y="2393239"/>
              <a:ext cx="6871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FC950D8-5D93-80DF-0B26-E46C76C945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6174" y="1393534"/>
              <a:ext cx="0" cy="103754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1">
            <a:extLst>
              <a:ext uri="{FF2B5EF4-FFF2-40B4-BE49-F238E27FC236}">
                <a16:creationId xmlns:a16="http://schemas.microsoft.com/office/drawing/2014/main" id="{7F342C20-2126-C46E-E148-11CD8AE534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478AD1-0CA0-8240-B9C3-480CDD9A921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8" name="Text Box 4">
            <a:extLst>
              <a:ext uri="{FF2B5EF4-FFF2-40B4-BE49-F238E27FC236}">
                <a16:creationId xmlns:a16="http://schemas.microsoft.com/office/drawing/2014/main" id="{764C0BDF-3CAB-9608-8414-CAD30176E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45059" name="Line 5">
            <a:extLst>
              <a:ext uri="{FF2B5EF4-FFF2-40B4-BE49-F238E27FC236}">
                <a16:creationId xmlns:a16="http://schemas.microsoft.com/office/drawing/2014/main" id="{04C6423D-4511-4FBF-2F10-78D960DF2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0" name="Line 7">
            <a:extLst>
              <a:ext uri="{FF2B5EF4-FFF2-40B4-BE49-F238E27FC236}">
                <a16:creationId xmlns:a16="http://schemas.microsoft.com/office/drawing/2014/main" id="{C38B669E-D188-72C1-1272-6C50C076177C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11563" y="31400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1" name="Text Box 15">
            <a:extLst>
              <a:ext uri="{FF2B5EF4-FFF2-40B4-BE49-F238E27FC236}">
                <a16:creationId xmlns:a16="http://schemas.microsoft.com/office/drawing/2014/main" id="{88A2EAFF-F189-3B11-363B-1057967CF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45062" name="Text Box 16">
            <a:extLst>
              <a:ext uri="{FF2B5EF4-FFF2-40B4-BE49-F238E27FC236}">
                <a16:creationId xmlns:a16="http://schemas.microsoft.com/office/drawing/2014/main" id="{D2B36A6D-6BCB-503F-A542-07AB18F1E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45063" name="Line 17">
            <a:extLst>
              <a:ext uri="{FF2B5EF4-FFF2-40B4-BE49-F238E27FC236}">
                <a16:creationId xmlns:a16="http://schemas.microsoft.com/office/drawing/2014/main" id="{9E46A34E-BBE8-94ED-5CE9-CC2F7BF8A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4" name="Line 18">
            <a:extLst>
              <a:ext uri="{FF2B5EF4-FFF2-40B4-BE49-F238E27FC236}">
                <a16:creationId xmlns:a16="http://schemas.microsoft.com/office/drawing/2014/main" id="{38AFD315-ADD5-CCA8-0C46-C9965D186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5057F76A-F7DE-CBED-EE82-B052CBFA7EE0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86163" y="33496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Line 7">
            <a:extLst>
              <a:ext uri="{FF2B5EF4-FFF2-40B4-BE49-F238E27FC236}">
                <a16:creationId xmlns:a16="http://schemas.microsoft.com/office/drawing/2014/main" id="{80E0C673-DC61-D351-1390-A5874563CD61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8863" y="35702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7" name="TextBox 31">
            <a:extLst>
              <a:ext uri="{FF2B5EF4-FFF2-40B4-BE49-F238E27FC236}">
                <a16:creationId xmlns:a16="http://schemas.microsoft.com/office/drawing/2014/main" id="{4BC79638-62DB-3F2E-F7A8-2D1A725C6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3C2F6C6-4CEB-8393-CF93-B9A7D4CA726A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584575" y="4116388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025E2E1E-D804-35B2-2C66-0A02B4A88908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4100" y="51466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1">
            <a:extLst>
              <a:ext uri="{FF2B5EF4-FFF2-40B4-BE49-F238E27FC236}">
                <a16:creationId xmlns:a16="http://schemas.microsoft.com/office/drawing/2014/main" id="{B7732EB1-56D6-F432-C9DA-EF571F6C33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B3D920-7435-9848-9F72-3E17399E8B3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B3CA06-8583-A65B-26D6-778175B7F132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C73F422-6BAF-0532-359A-25429AA5029E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4B7D724-E3C8-54F6-0327-0DC9C37D365D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6CEBA2-90E7-97F7-708E-513DF51CDAD9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B8F3E0C-8925-9581-D90E-BE46947A252B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556586F-F394-DE3B-D884-C5F64F2FD10C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8C5F0E7-DFAC-0358-42D9-879595097D88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4A9772E-3323-76F7-7AD3-D654DD22BE53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46090" name="TextBox 16">
            <a:extLst>
              <a:ext uri="{FF2B5EF4-FFF2-40B4-BE49-F238E27FC236}">
                <a16:creationId xmlns:a16="http://schemas.microsoft.com/office/drawing/2014/main" id="{FF6D4F86-AD5D-A535-B10B-95AC3B31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91" name="TextBox 27">
            <a:extLst>
              <a:ext uri="{FF2B5EF4-FFF2-40B4-BE49-F238E27FC236}">
                <a16:creationId xmlns:a16="http://schemas.microsoft.com/office/drawing/2014/main" id="{385ECFD6-89D1-C782-A95A-5231B6D70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987425"/>
            <a:ext cx="8677275" cy="5222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Should we advance the window in the following scenario?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6092" name="Group 22">
            <a:extLst>
              <a:ext uri="{FF2B5EF4-FFF2-40B4-BE49-F238E27FC236}">
                <a16:creationId xmlns:a16="http://schemas.microsoft.com/office/drawing/2014/main" id="{0C64CB57-23FB-F4B8-3685-E5A58D173F42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3A2FA2-0CB4-5E46-A722-12AD2B513E35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08" name="TextBox 24">
              <a:extLst>
                <a:ext uri="{FF2B5EF4-FFF2-40B4-BE49-F238E27FC236}">
                  <a16:creationId xmlns:a16="http://schemas.microsoft.com/office/drawing/2014/main" id="{25DF62FF-B1B8-B4BC-A5AD-D2E956C89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46093" name="Group 29">
            <a:extLst>
              <a:ext uri="{FF2B5EF4-FFF2-40B4-BE49-F238E27FC236}">
                <a16:creationId xmlns:a16="http://schemas.microsoft.com/office/drawing/2014/main" id="{7501C2DB-1EAE-D34B-065A-ED44815809E1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E0A082D-4BCC-2EB4-4AFE-CADFF40D23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106" name="TextBox 31">
              <a:extLst>
                <a:ext uri="{FF2B5EF4-FFF2-40B4-BE49-F238E27FC236}">
                  <a16:creationId xmlns:a16="http://schemas.microsoft.com/office/drawing/2014/main" id="{1C11E904-CF78-A650-A1BF-316B7177A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6094" name="Group 32">
            <a:extLst>
              <a:ext uri="{FF2B5EF4-FFF2-40B4-BE49-F238E27FC236}">
                <a16:creationId xmlns:a16="http://schemas.microsoft.com/office/drawing/2014/main" id="{27774B73-E642-0527-389A-22458BA81C44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52D1C65-A790-4F3B-705C-B26CB60708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104" name="TextBox 34">
              <a:extLst>
                <a:ext uri="{FF2B5EF4-FFF2-40B4-BE49-F238E27FC236}">
                  <a16:creationId xmlns:a16="http://schemas.microsoft.com/office/drawing/2014/main" id="{4199A055-402E-F6FE-05FE-83D8B789C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6095" name="Group 25">
            <a:extLst>
              <a:ext uri="{FF2B5EF4-FFF2-40B4-BE49-F238E27FC236}">
                <a16:creationId xmlns:a16="http://schemas.microsoft.com/office/drawing/2014/main" id="{32C3CEC3-C250-6C14-EE67-5F5168BDCF2E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5C6AA03-71AE-2BD2-634C-F9F4D3322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102" name="TextBox 28">
              <a:extLst>
                <a:ext uri="{FF2B5EF4-FFF2-40B4-BE49-F238E27FC236}">
                  <a16:creationId xmlns:a16="http://schemas.microsoft.com/office/drawing/2014/main" id="{FF692A3C-81E6-993F-8058-348350DDC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46096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57897874-C8A2-280D-689D-79426D5E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F28FE22D-7734-A88F-58B9-5BCB36B8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2646363" y="213042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98" name="Group 37">
            <a:extLst>
              <a:ext uri="{FF2B5EF4-FFF2-40B4-BE49-F238E27FC236}">
                <a16:creationId xmlns:a16="http://schemas.microsoft.com/office/drawing/2014/main" id="{E0F71437-330D-BDFB-0577-297B9C04358D}"/>
              </a:ext>
            </a:extLst>
          </p:cNvPr>
          <p:cNvGrpSpPr>
            <a:grpSpLocks/>
          </p:cNvGrpSpPr>
          <p:nvPr/>
        </p:nvGrpSpPr>
        <p:grpSpPr bwMode="auto">
          <a:xfrm>
            <a:off x="2941638" y="2930525"/>
            <a:ext cx="687387" cy="1398588"/>
            <a:chOff x="878320" y="1393534"/>
            <a:chExt cx="687117" cy="1399815"/>
          </a:xfrm>
        </p:grpSpPr>
        <p:sp>
          <p:nvSpPr>
            <p:cNvPr id="46099" name="TextBox 38">
              <a:extLst>
                <a:ext uri="{FF2B5EF4-FFF2-40B4-BE49-F238E27FC236}">
                  <a16:creationId xmlns:a16="http://schemas.microsoft.com/office/drawing/2014/main" id="{2F37978A-9E3F-72CB-98F2-99C53068C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320" y="2393239"/>
              <a:ext cx="6871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C740E21-1508-FDD1-73E6-249188FA4F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6174" y="1393534"/>
              <a:ext cx="0" cy="103754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1">
            <a:extLst>
              <a:ext uri="{FF2B5EF4-FFF2-40B4-BE49-F238E27FC236}">
                <a16:creationId xmlns:a16="http://schemas.microsoft.com/office/drawing/2014/main" id="{68C77C34-F35B-8494-D8F0-1994D434A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99E053-72B8-044D-91FA-DFF128FB2DC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B46F70-FBDD-A5D7-234B-CFD705D1DC2D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9811BE-7DF4-4996-2996-5379F38F6465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233D0BE-293F-41E4-B3BB-787AAB67D2D2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3217E6-6A9F-F309-1B4E-112A6BD1B66F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87A2AC9-F711-A660-D07D-0A266FF0E583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39BD7-6A35-20DA-323E-E35FF595EBB3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BB8B1B-9FB5-4778-5AD0-4E2CA22E7BD4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33186CB-25B4-34E5-0463-CC5BA7E16251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47114" name="TextBox 16">
            <a:extLst>
              <a:ext uri="{FF2B5EF4-FFF2-40B4-BE49-F238E27FC236}">
                <a16:creationId xmlns:a16="http://schemas.microsoft.com/office/drawing/2014/main" id="{0406D181-69A1-D1C8-E06C-333361B4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15" name="TextBox 27">
            <a:extLst>
              <a:ext uri="{FF2B5EF4-FFF2-40B4-BE49-F238E27FC236}">
                <a16:creationId xmlns:a16="http://schemas.microsoft.com/office/drawing/2014/main" id="{83F21625-39FD-5211-4A37-6DAC4A27A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987425"/>
            <a:ext cx="8677275" cy="5222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Should we advance the window in the following scenario?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7116" name="Group 22">
            <a:extLst>
              <a:ext uri="{FF2B5EF4-FFF2-40B4-BE49-F238E27FC236}">
                <a16:creationId xmlns:a16="http://schemas.microsoft.com/office/drawing/2014/main" id="{A5F74108-BCA2-C288-801C-5A34818FBBA2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4006850" cy="1214437"/>
            <a:chOff x="397740" y="408815"/>
            <a:chExt cx="4006358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3874157-A6D4-11CB-B097-FE422057A094}"/>
                </a:ext>
              </a:extLst>
            </p:cNvPr>
            <p:cNvSpPr/>
            <p:nvPr/>
          </p:nvSpPr>
          <p:spPr>
            <a:xfrm>
              <a:off x="424724" y="855164"/>
              <a:ext cx="3979374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33" name="TextBox 24">
              <a:extLst>
                <a:ext uri="{FF2B5EF4-FFF2-40B4-BE49-F238E27FC236}">
                  <a16:creationId xmlns:a16="http://schemas.microsoft.com/office/drawing/2014/main" id="{5D7BE702-A7B0-5D4F-A258-112C3297E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102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47117" name="Group 29">
            <a:extLst>
              <a:ext uri="{FF2B5EF4-FFF2-40B4-BE49-F238E27FC236}">
                <a16:creationId xmlns:a16="http://schemas.microsoft.com/office/drawing/2014/main" id="{014C196C-7F21-F6E4-6628-9A00ACA99FF7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138DBE2-6961-69F8-66A4-1B3EF0FF0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131" name="TextBox 31">
              <a:extLst>
                <a:ext uri="{FF2B5EF4-FFF2-40B4-BE49-F238E27FC236}">
                  <a16:creationId xmlns:a16="http://schemas.microsoft.com/office/drawing/2014/main" id="{D5702FEC-F12B-62A7-B53D-F9EF3F326D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7118" name="Group 32">
            <a:extLst>
              <a:ext uri="{FF2B5EF4-FFF2-40B4-BE49-F238E27FC236}">
                <a16:creationId xmlns:a16="http://schemas.microsoft.com/office/drawing/2014/main" id="{4799EE5B-D021-A6FC-C483-2612FA9B3BA6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4D48B00-5209-B0C3-1055-E44D3A3208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129" name="TextBox 34">
              <a:extLst>
                <a:ext uri="{FF2B5EF4-FFF2-40B4-BE49-F238E27FC236}">
                  <a16:creationId xmlns:a16="http://schemas.microsoft.com/office/drawing/2014/main" id="{DC5CED40-A59D-FBF7-677E-6E8374260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7119" name="Group 25">
            <a:extLst>
              <a:ext uri="{FF2B5EF4-FFF2-40B4-BE49-F238E27FC236}">
                <a16:creationId xmlns:a16="http://schemas.microsoft.com/office/drawing/2014/main" id="{4831963D-C2A1-CD8C-2611-1F19D6C5C942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BED5C63-A66B-2129-D44C-3805CB9BE9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127" name="TextBox 28">
              <a:extLst>
                <a:ext uri="{FF2B5EF4-FFF2-40B4-BE49-F238E27FC236}">
                  <a16:creationId xmlns:a16="http://schemas.microsoft.com/office/drawing/2014/main" id="{76E7F65C-36A4-3573-8777-53C24ED6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47120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620B54A5-E575-E7DC-E068-CBC57D6A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5BDFBFB5-17C2-1050-F964-1ACFA69D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2646363" y="2130425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2" name="Group 37">
            <a:extLst>
              <a:ext uri="{FF2B5EF4-FFF2-40B4-BE49-F238E27FC236}">
                <a16:creationId xmlns:a16="http://schemas.microsoft.com/office/drawing/2014/main" id="{EA5E29E4-CFD8-42ED-5696-D89FB1937C63}"/>
              </a:ext>
            </a:extLst>
          </p:cNvPr>
          <p:cNvGrpSpPr>
            <a:grpSpLocks/>
          </p:cNvGrpSpPr>
          <p:nvPr/>
        </p:nvGrpSpPr>
        <p:grpSpPr bwMode="auto">
          <a:xfrm>
            <a:off x="2941638" y="2930525"/>
            <a:ext cx="687387" cy="1398588"/>
            <a:chOff x="878320" y="1393534"/>
            <a:chExt cx="687117" cy="1399815"/>
          </a:xfrm>
        </p:grpSpPr>
        <p:sp>
          <p:nvSpPr>
            <p:cNvPr id="47124" name="TextBox 38">
              <a:extLst>
                <a:ext uri="{FF2B5EF4-FFF2-40B4-BE49-F238E27FC236}">
                  <a16:creationId xmlns:a16="http://schemas.microsoft.com/office/drawing/2014/main" id="{73C653FF-6E6A-A21B-8A31-F62CC40CD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320" y="2393239"/>
              <a:ext cx="6871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7EA4A0E-89E1-7FCD-255A-CDEC62CC9B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6174" y="1393534"/>
              <a:ext cx="0" cy="1037547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0D60D84-BAC7-808E-2B7B-F35EA65B2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5067300"/>
            <a:ext cx="7185025" cy="5238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Note that the window size is not changed!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1">
            <a:extLst>
              <a:ext uri="{FF2B5EF4-FFF2-40B4-BE49-F238E27FC236}">
                <a16:creationId xmlns:a16="http://schemas.microsoft.com/office/drawing/2014/main" id="{F39279F1-2675-6571-6D14-6C9908AE0B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C30FC8-A04E-6749-ABDB-7D050F70115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66008A5-44F5-A40D-FFFB-65B0186BE775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9C2438-0DA5-310C-122D-365B32074587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FA6F9F-95C9-B8EB-C7A7-E6467E1EA658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0CF844D-F41A-D605-BCBC-B66F47648C15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F25FD41-A59F-5FB7-D932-DD8FA4252E64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D0E8510-BC51-F49C-2746-48B45CB8ED4D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96197D-6BEE-0607-0F2C-C77FE58182E5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BB7FA75-5098-B2CA-1A1D-34CAAFE6A42F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48138" name="TextBox 16">
            <a:extLst>
              <a:ext uri="{FF2B5EF4-FFF2-40B4-BE49-F238E27FC236}">
                <a16:creationId xmlns:a16="http://schemas.microsoft.com/office/drawing/2014/main" id="{D6E5FF8E-3C2E-6057-2864-1010CED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48139" name="Group 17">
            <a:extLst>
              <a:ext uri="{FF2B5EF4-FFF2-40B4-BE49-F238E27FC236}">
                <a16:creationId xmlns:a16="http://schemas.microsoft.com/office/drawing/2014/main" id="{E83630BB-3ED1-DE16-20B0-5BE6D19D9E49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2C3843-2C2D-6426-0417-D4FC450499FF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151" name="TextBox 19">
              <a:extLst>
                <a:ext uri="{FF2B5EF4-FFF2-40B4-BE49-F238E27FC236}">
                  <a16:creationId xmlns:a16="http://schemas.microsoft.com/office/drawing/2014/main" id="{0CF937CF-8858-DA52-179F-C7F23E5CC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48140" name="Group 20">
            <a:extLst>
              <a:ext uri="{FF2B5EF4-FFF2-40B4-BE49-F238E27FC236}">
                <a16:creationId xmlns:a16="http://schemas.microsoft.com/office/drawing/2014/main" id="{A8108211-17BE-F4C0-8712-369082A13C33}"/>
              </a:ext>
            </a:extLst>
          </p:cNvPr>
          <p:cNvGrpSpPr>
            <a:grpSpLocks/>
          </p:cNvGrpSpPr>
          <p:nvPr/>
        </p:nvGrpSpPr>
        <p:grpSpPr bwMode="auto">
          <a:xfrm>
            <a:off x="385763" y="2940050"/>
            <a:ext cx="882650" cy="1049338"/>
            <a:chOff x="299467" y="1393535"/>
            <a:chExt cx="883315" cy="105020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F130BCA-364E-5C94-88DD-E7AD5AA6E1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49" name="TextBox 22">
              <a:extLst>
                <a:ext uri="{FF2B5EF4-FFF2-40B4-BE49-F238E27FC236}">
                  <a16:creationId xmlns:a16="http://schemas.microsoft.com/office/drawing/2014/main" id="{979085DB-E522-5AFE-7A6B-55996E352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8141" name="Group 29">
            <a:extLst>
              <a:ext uri="{FF2B5EF4-FFF2-40B4-BE49-F238E27FC236}">
                <a16:creationId xmlns:a16="http://schemas.microsoft.com/office/drawing/2014/main" id="{0FDE1BA1-C1AA-2178-B041-A87D5DC6F2CA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AEFD75C-B7D3-9C82-4AF5-0B4E9E4CF2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47" name="TextBox 31">
              <a:extLst>
                <a:ext uri="{FF2B5EF4-FFF2-40B4-BE49-F238E27FC236}">
                  <a16:creationId xmlns:a16="http://schemas.microsoft.com/office/drawing/2014/main" id="{38C9B1B4-888E-729E-CAF8-4981658FC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48142" name="Group 32">
            <a:extLst>
              <a:ext uri="{FF2B5EF4-FFF2-40B4-BE49-F238E27FC236}">
                <a16:creationId xmlns:a16="http://schemas.microsoft.com/office/drawing/2014/main" id="{47A49427-D775-0621-DC5C-5B1BFAFD0B5C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4DAD82A-F092-2976-FB66-2E0DB12856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45" name="TextBox 34">
              <a:extLst>
                <a:ext uri="{FF2B5EF4-FFF2-40B4-BE49-F238E27FC236}">
                  <a16:creationId xmlns:a16="http://schemas.microsoft.com/office/drawing/2014/main" id="{7C3E9FD1-FFB2-535A-9BB5-8205262D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sp>
        <p:nvSpPr>
          <p:cNvPr id="48143" name="TextBox 23">
            <a:extLst>
              <a:ext uri="{FF2B5EF4-FFF2-40B4-BE49-F238E27FC236}">
                <a16:creationId xmlns:a16="http://schemas.microsoft.com/office/drawing/2014/main" id="{0C4E3F74-5B57-28C9-EC1E-3AD8D353C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4635500"/>
            <a:ext cx="7537450" cy="9540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Can you make sliding window behave like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stop-and-wait?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1">
            <a:extLst>
              <a:ext uri="{FF2B5EF4-FFF2-40B4-BE49-F238E27FC236}">
                <a16:creationId xmlns:a16="http://schemas.microsoft.com/office/drawing/2014/main" id="{58FF4662-90BF-78E7-87FD-3758297D2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B71F3-AF15-D145-A239-C87074AAC97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154" name="Rectangle 4">
            <a:extLst>
              <a:ext uri="{FF2B5EF4-FFF2-40B4-BE49-F238E27FC236}">
                <a16:creationId xmlns:a16="http://schemas.microsoft.com/office/drawing/2014/main" id="{7EA54B1B-8E2A-1541-B24C-3932641FB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35426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 Protocol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(dealing packet loss)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1">
            <a:extLst>
              <a:ext uri="{FF2B5EF4-FFF2-40B4-BE49-F238E27FC236}">
                <a16:creationId xmlns:a16="http://schemas.microsoft.com/office/drawing/2014/main" id="{D5078902-2CAB-2380-BA19-8F49D71AF1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872A6A-CE16-C447-822F-F11F4E79DEB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7A206C5-B6B0-DB29-54E1-33B963C19AEC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5AACE0-EEC9-55C2-CE29-DD7773D6B775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006874B-7E45-45AE-F88D-4EB0AB73510E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0F04AA-11F4-B055-BB89-8C5441A0BDF1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9AB17C-A1E5-BF0A-9BAA-741D6B16E489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F4C1EF-A39D-6013-FF6B-73801D41C770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786AAE-BBD5-EB2D-E1BC-8193007FD324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AF14D2A-EB8D-5F57-28AE-2FE8C8802C30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50186" name="TextBox 16">
            <a:extLst>
              <a:ext uri="{FF2B5EF4-FFF2-40B4-BE49-F238E27FC236}">
                <a16:creationId xmlns:a16="http://schemas.microsoft.com/office/drawing/2014/main" id="{CFE9429A-A69B-9B2F-F209-5D0CE2980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0187" name="Group 22">
            <a:extLst>
              <a:ext uri="{FF2B5EF4-FFF2-40B4-BE49-F238E27FC236}">
                <a16:creationId xmlns:a16="http://schemas.microsoft.com/office/drawing/2014/main" id="{5DA584E2-AFE7-BA92-F878-9312DC2E6789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F4D5D08-C136-E950-18C5-35481CBB1DD5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00" name="TextBox 24">
              <a:extLst>
                <a:ext uri="{FF2B5EF4-FFF2-40B4-BE49-F238E27FC236}">
                  <a16:creationId xmlns:a16="http://schemas.microsoft.com/office/drawing/2014/main" id="{D8D3BEE0-99C1-B6FC-9B87-4C1176165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50188" name="Group 29">
            <a:extLst>
              <a:ext uri="{FF2B5EF4-FFF2-40B4-BE49-F238E27FC236}">
                <a16:creationId xmlns:a16="http://schemas.microsoft.com/office/drawing/2014/main" id="{9BB8E3AC-FC5E-89F0-6770-7B92F8EA17B4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FB97A44-DFF4-65E3-980B-EEA287FCF8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98" name="TextBox 31">
              <a:extLst>
                <a:ext uri="{FF2B5EF4-FFF2-40B4-BE49-F238E27FC236}">
                  <a16:creationId xmlns:a16="http://schemas.microsoft.com/office/drawing/2014/main" id="{C012A86E-F005-7F26-51C8-65A07A885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0189" name="Group 32">
            <a:extLst>
              <a:ext uri="{FF2B5EF4-FFF2-40B4-BE49-F238E27FC236}">
                <a16:creationId xmlns:a16="http://schemas.microsoft.com/office/drawing/2014/main" id="{DA3E978D-C3A7-721F-7CC5-848F14DE13E3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D99E250-363B-5708-F9D3-20300E542D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96" name="TextBox 34">
              <a:extLst>
                <a:ext uri="{FF2B5EF4-FFF2-40B4-BE49-F238E27FC236}">
                  <a16:creationId xmlns:a16="http://schemas.microsoft.com/office/drawing/2014/main" id="{4C32C639-C3DC-AB70-7E9B-B7D66DB5E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0190" name="Group 25">
            <a:extLst>
              <a:ext uri="{FF2B5EF4-FFF2-40B4-BE49-F238E27FC236}">
                <a16:creationId xmlns:a16="http://schemas.microsoft.com/office/drawing/2014/main" id="{551DB469-572B-83B1-917C-9764EF404177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A0D44D0-B1AE-0262-3E50-90364180CA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194" name="TextBox 28">
              <a:extLst>
                <a:ext uri="{FF2B5EF4-FFF2-40B4-BE49-F238E27FC236}">
                  <a16:creationId xmlns:a16="http://schemas.microsoft.com/office/drawing/2014/main" id="{E2C51B00-F134-5391-0DA5-BCE620570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253954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76C3A5AF-5289-C278-2BC2-1147E4A5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6"/>
          <a:stretch>
            <a:fillRect/>
          </a:stretch>
        </p:blipFill>
        <p:spPr bwMode="auto">
          <a:xfrm>
            <a:off x="1717675" y="2381250"/>
            <a:ext cx="6508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45A38B32-2C38-584F-3E95-81A3AF041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64546945-ED44-5929-577F-0B691B8BB5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E4854-A588-DA4F-B610-FA696C8561B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Content Placeholder 2">
            <a:extLst>
              <a:ext uri="{FF2B5EF4-FFF2-40B4-BE49-F238E27FC236}">
                <a16:creationId xmlns:a16="http://schemas.microsoft.com/office/drawing/2014/main" id="{F32AD713-2004-3E23-C1CB-C11E0BF69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90265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 few design decisions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1. Unique packet identifiers: Why and how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2. Duplicate packets: Why and how to eliminate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3. Timeout: picking the ideal value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9C8FD-726C-FC89-4F41-93FD1211175E}"/>
              </a:ext>
            </a:extLst>
          </p:cNvPr>
          <p:cNvSpPr/>
          <p:nvPr/>
        </p:nvSpPr>
        <p:spPr>
          <a:xfrm>
            <a:off x="769938" y="2200275"/>
            <a:ext cx="7758112" cy="5762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1">
            <a:extLst>
              <a:ext uri="{FF2B5EF4-FFF2-40B4-BE49-F238E27FC236}">
                <a16:creationId xmlns:a16="http://schemas.microsoft.com/office/drawing/2014/main" id="{970B2EB9-5A56-73DE-F059-CDCB115FC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7C67F-0A1C-704C-AF98-0F221342F4D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EF2F88-184C-F744-2369-147BA07F8274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5A2DA37-BF03-BCA4-3A47-F198D674115B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62CBC3-D4DA-E26A-ADFE-BAE407F8453E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F5FDE5-C75B-DD89-CAE6-7686FF924E67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5D5256-73BD-19E6-4C46-61A7996A9638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8BAACD1-340F-4770-2058-8F3F3364DE67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736B9EB-E455-BB0C-F331-55DE24AE08D9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11E174-7B77-B44A-FBB5-569E9A37ACAF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51210" name="TextBox 16">
            <a:extLst>
              <a:ext uri="{FF2B5EF4-FFF2-40B4-BE49-F238E27FC236}">
                <a16:creationId xmlns:a16="http://schemas.microsoft.com/office/drawing/2014/main" id="{6B4DDDF9-48B1-8761-F7CF-05552B168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1211" name="Group 22">
            <a:extLst>
              <a:ext uri="{FF2B5EF4-FFF2-40B4-BE49-F238E27FC236}">
                <a16:creationId xmlns:a16="http://schemas.microsoft.com/office/drawing/2014/main" id="{9B572CE3-CF99-4D7E-306B-E8B12BEA9EE8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CEC520E-284C-2103-D975-E8E6B1AA2EA0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34" name="TextBox 24">
              <a:extLst>
                <a:ext uri="{FF2B5EF4-FFF2-40B4-BE49-F238E27FC236}">
                  <a16:creationId xmlns:a16="http://schemas.microsoft.com/office/drawing/2014/main" id="{6651E2E9-4879-7B41-DA90-BBF370BA7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51212" name="Group 29">
            <a:extLst>
              <a:ext uri="{FF2B5EF4-FFF2-40B4-BE49-F238E27FC236}">
                <a16:creationId xmlns:a16="http://schemas.microsoft.com/office/drawing/2014/main" id="{DD4A009A-A4E8-4FF2-BF59-C648233B89D4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2B694EA-78E3-24A4-DD60-D0ECF90CF1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32" name="TextBox 31">
              <a:extLst>
                <a:ext uri="{FF2B5EF4-FFF2-40B4-BE49-F238E27FC236}">
                  <a16:creationId xmlns:a16="http://schemas.microsoft.com/office/drawing/2014/main" id="{F5A64595-871A-388E-F6CE-BA1A4CB01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1213" name="Group 32">
            <a:extLst>
              <a:ext uri="{FF2B5EF4-FFF2-40B4-BE49-F238E27FC236}">
                <a16:creationId xmlns:a16="http://schemas.microsoft.com/office/drawing/2014/main" id="{0E345927-9332-1714-13BA-6F93FF246B38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8823943-B050-A567-CFA2-4879392F66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30" name="TextBox 34">
              <a:extLst>
                <a:ext uri="{FF2B5EF4-FFF2-40B4-BE49-F238E27FC236}">
                  <a16:creationId xmlns:a16="http://schemas.microsoft.com/office/drawing/2014/main" id="{F20FDE9F-004F-6877-F4E9-CD4DC12AD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1214" name="Group 25">
            <a:extLst>
              <a:ext uri="{FF2B5EF4-FFF2-40B4-BE49-F238E27FC236}">
                <a16:creationId xmlns:a16="http://schemas.microsoft.com/office/drawing/2014/main" id="{C9F10653-74AA-A669-F62A-2DF6564EF4CA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93567C-CF93-A11E-E5B1-F5ED63AF2C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28" name="TextBox 28">
              <a:extLst>
                <a:ext uri="{FF2B5EF4-FFF2-40B4-BE49-F238E27FC236}">
                  <a16:creationId xmlns:a16="http://schemas.microsoft.com/office/drawing/2014/main" id="{E8551EA6-2626-20E4-208A-F9851D4FB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51215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E112EEE6-D08F-7C20-1931-7FE3D802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6"/>
          <a:stretch>
            <a:fillRect/>
          </a:stretch>
        </p:blipFill>
        <p:spPr bwMode="auto">
          <a:xfrm>
            <a:off x="1717675" y="2381250"/>
            <a:ext cx="6508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D2EB7442-1FB7-4B34-AEC5-C9A6FE3C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7" name="TextBox 27">
            <a:extLst>
              <a:ext uri="{FF2B5EF4-FFF2-40B4-BE49-F238E27FC236}">
                <a16:creationId xmlns:a16="http://schemas.microsoft.com/office/drawing/2014/main" id="{3B7481D5-A3AC-50B7-AB53-6654E9A2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8575"/>
            <a:ext cx="8834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ARQ strategy 1: Retransmit all un-ACKed packets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1A8AFC-3481-E182-B826-EB1080859237}"/>
              </a:ext>
            </a:extLst>
          </p:cNvPr>
          <p:cNvGrpSpPr>
            <a:grpSpLocks/>
          </p:cNvGrpSpPr>
          <p:nvPr/>
        </p:nvGrpSpPr>
        <p:grpSpPr bwMode="auto">
          <a:xfrm>
            <a:off x="2690813" y="2916238"/>
            <a:ext cx="1141412" cy="1420812"/>
            <a:chOff x="251484" y="1022879"/>
            <a:chExt cx="1142564" cy="142085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35FFEC9-0C38-FF5E-62EF-EFEBEAD27DA0}"/>
                </a:ext>
              </a:extLst>
            </p:cNvPr>
            <p:cNvCxnSpPr>
              <a:cxnSpLocks/>
            </p:cNvCxnSpPr>
            <p:nvPr/>
          </p:nvCxnSpPr>
          <p:spPr>
            <a:xfrm>
              <a:off x="693254" y="1022879"/>
              <a:ext cx="0" cy="1111286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26" name="TextBox 38">
              <a:extLst>
                <a:ext uri="{FF2B5EF4-FFF2-40B4-BE49-F238E27FC236}">
                  <a16:creationId xmlns:a16="http://schemas.microsoft.com/office/drawing/2014/main" id="{58743551-B188-A078-B992-02E30BD94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Re-tx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AAB710-4007-BF7D-2E44-B1F279A92F9D}"/>
              </a:ext>
            </a:extLst>
          </p:cNvPr>
          <p:cNvGrpSpPr>
            <a:grpSpLocks/>
          </p:cNvGrpSpPr>
          <p:nvPr/>
        </p:nvGrpSpPr>
        <p:grpSpPr bwMode="auto">
          <a:xfrm>
            <a:off x="1736725" y="2916238"/>
            <a:ext cx="1143000" cy="1420812"/>
            <a:chOff x="251484" y="1022879"/>
            <a:chExt cx="1142564" cy="142085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46579-1489-B8FA-9467-ED7610D2BF5D}"/>
                </a:ext>
              </a:extLst>
            </p:cNvPr>
            <p:cNvCxnSpPr>
              <a:cxnSpLocks/>
            </p:cNvCxnSpPr>
            <p:nvPr/>
          </p:nvCxnSpPr>
          <p:spPr>
            <a:xfrm>
              <a:off x="692641" y="1022879"/>
              <a:ext cx="0" cy="1111286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24" name="TextBox 41">
              <a:extLst>
                <a:ext uri="{FF2B5EF4-FFF2-40B4-BE49-F238E27FC236}">
                  <a16:creationId xmlns:a16="http://schemas.microsoft.com/office/drawing/2014/main" id="{991297BC-B8B3-C69A-893D-4953006399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Re-tx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EF9627-6C98-9F12-7697-60130AEDA055}"/>
              </a:ext>
            </a:extLst>
          </p:cNvPr>
          <p:cNvGrpSpPr>
            <a:grpSpLocks/>
          </p:cNvGrpSpPr>
          <p:nvPr/>
        </p:nvGrpSpPr>
        <p:grpSpPr bwMode="auto">
          <a:xfrm>
            <a:off x="3790950" y="2930525"/>
            <a:ext cx="1143000" cy="1420813"/>
            <a:chOff x="251484" y="1022879"/>
            <a:chExt cx="1142564" cy="142085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AF48F6D-BE1C-24CF-4CB5-188C9BF2BA26}"/>
                </a:ext>
              </a:extLst>
            </p:cNvPr>
            <p:cNvCxnSpPr>
              <a:cxnSpLocks/>
            </p:cNvCxnSpPr>
            <p:nvPr/>
          </p:nvCxnSpPr>
          <p:spPr>
            <a:xfrm>
              <a:off x="692641" y="1022879"/>
              <a:ext cx="0" cy="1111285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222" name="TextBox 44">
              <a:extLst>
                <a:ext uri="{FF2B5EF4-FFF2-40B4-BE49-F238E27FC236}">
                  <a16:creationId xmlns:a16="http://schemas.microsoft.com/office/drawing/2014/main" id="{E0DB4C51-A765-EE62-4947-2FC73516C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Re-tx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1">
            <a:extLst>
              <a:ext uri="{FF2B5EF4-FFF2-40B4-BE49-F238E27FC236}">
                <a16:creationId xmlns:a16="http://schemas.microsoft.com/office/drawing/2014/main" id="{0606D01F-FB92-325F-040E-7C1DC8137D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235F34-7C20-714E-B2F9-1B476A05272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6" name="Text Box 4">
            <a:extLst>
              <a:ext uri="{FF2B5EF4-FFF2-40B4-BE49-F238E27FC236}">
                <a16:creationId xmlns:a16="http://schemas.microsoft.com/office/drawing/2014/main" id="{99A10A29-8547-9ACF-E779-E022FED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52227" name="Line 5">
            <a:extLst>
              <a:ext uri="{FF2B5EF4-FFF2-40B4-BE49-F238E27FC236}">
                <a16:creationId xmlns:a16="http://schemas.microsoft.com/office/drawing/2014/main" id="{2D67ADE7-7B78-5FFB-7743-057FD4EAE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8" name="Line 7">
            <a:extLst>
              <a:ext uri="{FF2B5EF4-FFF2-40B4-BE49-F238E27FC236}">
                <a16:creationId xmlns:a16="http://schemas.microsoft.com/office/drawing/2014/main" id="{108D1BBB-1F5E-B58A-A2E7-B213D8213253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11563" y="31400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9" name="Line 10">
            <a:extLst>
              <a:ext uri="{FF2B5EF4-FFF2-40B4-BE49-F238E27FC236}">
                <a16:creationId xmlns:a16="http://schemas.microsoft.com/office/drawing/2014/main" id="{5CD7DBA1-4B8A-710A-4F8F-C600632C241F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4722813" y="3821113"/>
            <a:ext cx="1457325" cy="2952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F5E9EE-BB26-B43E-EF31-99842AF999E3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2136775"/>
            <a:ext cx="2151063" cy="3349625"/>
            <a:chOff x="1647248" y="2136775"/>
            <a:chExt cx="2151063" cy="3349625"/>
          </a:xfrm>
        </p:grpSpPr>
        <p:cxnSp>
          <p:nvCxnSpPr>
            <p:cNvPr id="52250" name="AutoShape 12">
              <a:extLst>
                <a:ext uri="{FF2B5EF4-FFF2-40B4-BE49-F238E27FC236}">
                  <a16:creationId xmlns:a16="http://schemas.microsoft.com/office/drawing/2014/main" id="{A32AB5D3-1992-FA5F-DB29-00DDB91E6D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1924844" y="3809206"/>
              <a:ext cx="3349625" cy="4763"/>
            </a:xfrm>
            <a:prstGeom prst="bentConnector5">
              <a:avLst>
                <a:gd name="adj1" fmla="val 22833"/>
                <a:gd name="adj2" fmla="val -6800005"/>
                <a:gd name="adj3" fmla="val 73866"/>
              </a:avLst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51" name="Text Box 13">
              <a:extLst>
                <a:ext uri="{FF2B5EF4-FFF2-40B4-BE49-F238E27FC236}">
                  <a16:creationId xmlns:a16="http://schemas.microsoft.com/office/drawing/2014/main" id="{0AF0F2A2-6CAB-6B9F-AC7C-53B8B20DF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248" y="3497262"/>
              <a:ext cx="2151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Timeout</a:t>
              </a:r>
            </a:p>
          </p:txBody>
        </p:sp>
      </p:grpSp>
      <p:sp>
        <p:nvSpPr>
          <p:cNvPr id="52231" name="Text Box 15">
            <a:extLst>
              <a:ext uri="{FF2B5EF4-FFF2-40B4-BE49-F238E27FC236}">
                <a16:creationId xmlns:a16="http://schemas.microsoft.com/office/drawing/2014/main" id="{8E704B21-7AC3-C044-F883-F3441B76A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2232" name="Text Box 16">
            <a:extLst>
              <a:ext uri="{FF2B5EF4-FFF2-40B4-BE49-F238E27FC236}">
                <a16:creationId xmlns:a16="http://schemas.microsoft.com/office/drawing/2014/main" id="{3D97769F-732E-7FE1-396F-8D75E4D83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52233" name="Line 17">
            <a:extLst>
              <a:ext uri="{FF2B5EF4-FFF2-40B4-BE49-F238E27FC236}">
                <a16:creationId xmlns:a16="http://schemas.microsoft.com/office/drawing/2014/main" id="{AE1C5DB4-B97F-3F91-BA57-380CD13D4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34" name="Line 18">
            <a:extLst>
              <a:ext uri="{FF2B5EF4-FFF2-40B4-BE49-F238E27FC236}">
                <a16:creationId xmlns:a16="http://schemas.microsoft.com/office/drawing/2014/main" id="{B3E62C18-8068-F0D4-C664-3F6346E01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35" name="Line 7">
            <a:extLst>
              <a:ext uri="{FF2B5EF4-FFF2-40B4-BE49-F238E27FC236}">
                <a16:creationId xmlns:a16="http://schemas.microsoft.com/office/drawing/2014/main" id="{FC2A9FEF-C93D-C4F8-7F95-7D26100B90C3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86163" y="33496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36" name="Line 7">
            <a:extLst>
              <a:ext uri="{FF2B5EF4-FFF2-40B4-BE49-F238E27FC236}">
                <a16:creationId xmlns:a16="http://schemas.microsoft.com/office/drawing/2014/main" id="{2E2FC636-C851-6971-CB44-E1DDF2C5DC25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8863" y="35702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37" name="TextBox 31">
            <a:extLst>
              <a:ext uri="{FF2B5EF4-FFF2-40B4-BE49-F238E27FC236}">
                <a16:creationId xmlns:a16="http://schemas.microsoft.com/office/drawing/2014/main" id="{2879099F-3348-926C-A75A-137677793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38" name="TextBox 1">
            <a:extLst>
              <a:ext uri="{FF2B5EF4-FFF2-40B4-BE49-F238E27FC236}">
                <a16:creationId xmlns:a16="http://schemas.microsoft.com/office/drawing/2014/main" id="{45D82972-9856-FBDD-AF53-EA42E9B0B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4041775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52239" name="TextBox 2">
            <a:extLst>
              <a:ext uri="{FF2B5EF4-FFF2-40B4-BE49-F238E27FC236}">
                <a16:creationId xmlns:a16="http://schemas.microsoft.com/office/drawing/2014/main" id="{B8B4DC4D-1CCB-755F-35CF-A2311D786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2763838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52240" name="TextBox 21">
            <a:extLst>
              <a:ext uri="{FF2B5EF4-FFF2-40B4-BE49-F238E27FC236}">
                <a16:creationId xmlns:a16="http://schemas.microsoft.com/office/drawing/2014/main" id="{876CBF68-DCAC-D9B0-FEC9-39C1C74C1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049588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52241" name="TextBox 22">
            <a:extLst>
              <a:ext uri="{FF2B5EF4-FFF2-40B4-BE49-F238E27FC236}">
                <a16:creationId xmlns:a16="http://schemas.microsoft.com/office/drawing/2014/main" id="{C9FA3017-A2C5-6982-2B64-27D40BA7D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306763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FE34BF-259A-25A2-C36B-B965A2772167}"/>
              </a:ext>
            </a:extLst>
          </p:cNvPr>
          <p:cNvGrpSpPr>
            <a:grpSpLocks/>
          </p:cNvGrpSpPr>
          <p:nvPr/>
        </p:nvGrpSpPr>
        <p:grpSpPr bwMode="auto">
          <a:xfrm>
            <a:off x="3530600" y="4483100"/>
            <a:ext cx="2609850" cy="1101725"/>
            <a:chOff x="1936933" y="5042226"/>
            <a:chExt cx="2609850" cy="1101910"/>
          </a:xfrm>
        </p:grpSpPr>
        <p:sp>
          <p:nvSpPr>
            <p:cNvPr id="52244" name="Line 7">
              <a:extLst>
                <a:ext uri="{FF2B5EF4-FFF2-40B4-BE49-F238E27FC236}">
                  <a16:creationId xmlns:a16="http://schemas.microsoft.com/office/drawing/2014/main" id="{711A914F-5D5F-968A-BC16-1A32987A7B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62333" y="5418648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2245" name="Line 7">
              <a:extLst>
                <a:ext uri="{FF2B5EF4-FFF2-40B4-BE49-F238E27FC236}">
                  <a16:creationId xmlns:a16="http://schemas.microsoft.com/office/drawing/2014/main" id="{A76779D5-FCCD-727A-D088-99DFA035154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36933" y="5628198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2246" name="Line 7">
              <a:extLst>
                <a:ext uri="{FF2B5EF4-FFF2-40B4-BE49-F238E27FC236}">
                  <a16:creationId xmlns:a16="http://schemas.microsoft.com/office/drawing/2014/main" id="{FB017E18-E058-960C-F6E0-79AB35434D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49633" y="5848861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2247" name="TextBox 26">
              <a:extLst>
                <a:ext uri="{FF2B5EF4-FFF2-40B4-BE49-F238E27FC236}">
                  <a16:creationId xmlns:a16="http://schemas.microsoft.com/office/drawing/2014/main" id="{8FFDDD6C-F226-4313-C187-94D4AE03A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24" y="5042226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  <p:sp>
          <p:nvSpPr>
            <p:cNvPr id="52248" name="TextBox 27">
              <a:extLst>
                <a:ext uri="{FF2B5EF4-FFF2-40B4-BE49-F238E27FC236}">
                  <a16:creationId xmlns:a16="http://schemas.microsoft.com/office/drawing/2014/main" id="{F7AA7A6F-4BE9-12B1-AD33-7AB8A79AA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4216" y="5328636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2</a:t>
              </a:r>
            </a:p>
          </p:txBody>
        </p:sp>
        <p:sp>
          <p:nvSpPr>
            <p:cNvPr id="52249" name="TextBox 28">
              <a:extLst>
                <a:ext uri="{FF2B5EF4-FFF2-40B4-BE49-F238E27FC236}">
                  <a16:creationId xmlns:a16="http://schemas.microsoft.com/office/drawing/2014/main" id="{24DC9182-6407-B51B-9D1B-AE1B665E83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4419" y="5584943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19C3BC7-E849-5A90-DB7A-000A6A2226A5}"/>
              </a:ext>
            </a:extLst>
          </p:cNvPr>
          <p:cNvSpPr/>
          <p:nvPr/>
        </p:nvSpPr>
        <p:spPr>
          <a:xfrm>
            <a:off x="-14288" y="581025"/>
            <a:ext cx="9144001" cy="696913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(1) Go-back-N (Sender side)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1">
            <a:extLst>
              <a:ext uri="{FF2B5EF4-FFF2-40B4-BE49-F238E27FC236}">
                <a16:creationId xmlns:a16="http://schemas.microsoft.com/office/drawing/2014/main" id="{CA49EEAD-6784-6CF8-52E6-93E9629F2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781C3-CAF2-5A4C-8D4A-6C450E9B10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C2B72D5-0996-C0C2-90F1-C808AECF6A63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73CFB31-B28D-4895-2DBD-B6C5F29C3B63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0A7D517-55AC-EB47-6E05-DF433F920E37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01482F2-77CC-6B4C-9EDB-A396A40F975D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3F98180-F7F6-A1E1-3F1A-C19C4FFA4F54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7DA228D-5192-4DB3-E77B-52D8422E8AA8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FD69EB-8E25-BA32-EB0D-9CBF202859A2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92CFCD4-8C94-C631-695F-A6FC29FDB3E1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53258" name="TextBox 16">
            <a:extLst>
              <a:ext uri="{FF2B5EF4-FFF2-40B4-BE49-F238E27FC236}">
                <a16:creationId xmlns:a16="http://schemas.microsoft.com/office/drawing/2014/main" id="{80F3A7CB-2807-B9D6-8EE4-D44168227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3259" name="Group 22">
            <a:extLst>
              <a:ext uri="{FF2B5EF4-FFF2-40B4-BE49-F238E27FC236}">
                <a16:creationId xmlns:a16="http://schemas.microsoft.com/office/drawing/2014/main" id="{E5DB2B1B-0F04-A223-51EF-D87AD24529EB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E1A050-63BE-E4C1-9960-7C62B9F56711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77" name="TextBox 24">
              <a:extLst>
                <a:ext uri="{FF2B5EF4-FFF2-40B4-BE49-F238E27FC236}">
                  <a16:creationId xmlns:a16="http://schemas.microsoft.com/office/drawing/2014/main" id="{3975C4CE-EB1C-08C1-5E5C-D1F28EEB5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53260" name="Group 29">
            <a:extLst>
              <a:ext uri="{FF2B5EF4-FFF2-40B4-BE49-F238E27FC236}">
                <a16:creationId xmlns:a16="http://schemas.microsoft.com/office/drawing/2014/main" id="{F370E5BE-6067-83D5-80A1-E9423768566D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2E9B8FC-A5C8-A70E-D209-1C549E808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75" name="TextBox 31">
              <a:extLst>
                <a:ext uri="{FF2B5EF4-FFF2-40B4-BE49-F238E27FC236}">
                  <a16:creationId xmlns:a16="http://schemas.microsoft.com/office/drawing/2014/main" id="{AEC5EBF8-0B9E-DD09-0C7B-294753B90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3261" name="Group 32">
            <a:extLst>
              <a:ext uri="{FF2B5EF4-FFF2-40B4-BE49-F238E27FC236}">
                <a16:creationId xmlns:a16="http://schemas.microsoft.com/office/drawing/2014/main" id="{92B19D7C-CA43-5B7B-0135-8DC4937CE1CB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0701874-8BDA-7246-EF22-E2FEE8513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73" name="TextBox 34">
              <a:extLst>
                <a:ext uri="{FF2B5EF4-FFF2-40B4-BE49-F238E27FC236}">
                  <a16:creationId xmlns:a16="http://schemas.microsoft.com/office/drawing/2014/main" id="{5DC72D21-EA79-44DC-B317-DCBDFBB10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53262" name="Group 25">
            <a:extLst>
              <a:ext uri="{FF2B5EF4-FFF2-40B4-BE49-F238E27FC236}">
                <a16:creationId xmlns:a16="http://schemas.microsoft.com/office/drawing/2014/main" id="{789AFC1C-5F0E-43AE-D9F2-DD391D7666EC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1F373CE-6524-AFA9-E5E2-E52E71F87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71" name="TextBox 28">
              <a:extLst>
                <a:ext uri="{FF2B5EF4-FFF2-40B4-BE49-F238E27FC236}">
                  <a16:creationId xmlns:a16="http://schemas.microsoft.com/office/drawing/2014/main" id="{818CD625-9C2C-0296-74BC-BEB7E0ACA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53263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957557B3-467B-0A50-EE07-92AE4A17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6"/>
          <a:stretch>
            <a:fillRect/>
          </a:stretch>
        </p:blipFill>
        <p:spPr bwMode="auto">
          <a:xfrm>
            <a:off x="1717675" y="2381250"/>
            <a:ext cx="6508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3194752A-32E5-39EF-8C98-25DAB37A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5" name="TextBox 27">
            <a:extLst>
              <a:ext uri="{FF2B5EF4-FFF2-40B4-BE49-F238E27FC236}">
                <a16:creationId xmlns:a16="http://schemas.microsoft.com/office/drawing/2014/main" id="{5A1FEDE8-5FE5-147B-7C3D-716B11161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8575"/>
            <a:ext cx="8834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(2) ARQ strategy 2: Retransmit only the lost packet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3266" name="Group 39">
            <a:extLst>
              <a:ext uri="{FF2B5EF4-FFF2-40B4-BE49-F238E27FC236}">
                <a16:creationId xmlns:a16="http://schemas.microsoft.com/office/drawing/2014/main" id="{3A90B587-463E-4702-35E3-883BFDD33478}"/>
              </a:ext>
            </a:extLst>
          </p:cNvPr>
          <p:cNvGrpSpPr>
            <a:grpSpLocks/>
          </p:cNvGrpSpPr>
          <p:nvPr/>
        </p:nvGrpSpPr>
        <p:grpSpPr bwMode="auto">
          <a:xfrm>
            <a:off x="1736725" y="2916238"/>
            <a:ext cx="1143000" cy="1420812"/>
            <a:chOff x="251484" y="1022879"/>
            <a:chExt cx="1142564" cy="142085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F22618B-0F23-B37F-BDD4-5C0CD822797C}"/>
                </a:ext>
              </a:extLst>
            </p:cNvPr>
            <p:cNvCxnSpPr>
              <a:cxnSpLocks/>
            </p:cNvCxnSpPr>
            <p:nvPr/>
          </p:nvCxnSpPr>
          <p:spPr>
            <a:xfrm>
              <a:off x="692641" y="1022879"/>
              <a:ext cx="0" cy="1111286"/>
            </a:xfrm>
            <a:prstGeom prst="straightConnector1">
              <a:avLst/>
            </a:prstGeom>
            <a:ln w="34925">
              <a:solidFill>
                <a:srgbClr val="7030A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269" name="TextBox 41">
              <a:extLst>
                <a:ext uri="{FF2B5EF4-FFF2-40B4-BE49-F238E27FC236}">
                  <a16:creationId xmlns:a16="http://schemas.microsoft.com/office/drawing/2014/main" id="{6619284F-F64B-FE69-E9C9-262B3CECE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84" y="2043627"/>
              <a:ext cx="11425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Re-tx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217F250-7961-36DD-13B5-8FF79D6D71A4}"/>
              </a:ext>
            </a:extLst>
          </p:cNvPr>
          <p:cNvSpPr/>
          <p:nvPr/>
        </p:nvSpPr>
        <p:spPr>
          <a:xfrm>
            <a:off x="0" y="5697538"/>
            <a:ext cx="9144000" cy="6985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Selective retransmit (Sender side)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1">
            <a:extLst>
              <a:ext uri="{FF2B5EF4-FFF2-40B4-BE49-F238E27FC236}">
                <a16:creationId xmlns:a16="http://schemas.microsoft.com/office/drawing/2014/main" id="{8DD4A6F5-952F-CFF5-2798-3A024F46D1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E066E-42FF-EA49-8D58-D63A9D3AB1D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4" name="Text Box 4">
            <a:extLst>
              <a:ext uri="{FF2B5EF4-FFF2-40B4-BE49-F238E27FC236}">
                <a16:creationId xmlns:a16="http://schemas.microsoft.com/office/drawing/2014/main" id="{F5D9D34B-073E-E4C1-D0CF-CFCA32861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54275" name="Line 5">
            <a:extLst>
              <a:ext uri="{FF2B5EF4-FFF2-40B4-BE49-F238E27FC236}">
                <a16:creationId xmlns:a16="http://schemas.microsoft.com/office/drawing/2014/main" id="{E9C49A58-BDB7-B97C-44E4-235494BF3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6" name="Line 7">
            <a:extLst>
              <a:ext uri="{FF2B5EF4-FFF2-40B4-BE49-F238E27FC236}">
                <a16:creationId xmlns:a16="http://schemas.microsoft.com/office/drawing/2014/main" id="{D369575B-F4A3-03B9-3D6A-0B4F05BAC7F4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11563" y="31400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7" name="Line 10">
            <a:extLst>
              <a:ext uri="{FF2B5EF4-FFF2-40B4-BE49-F238E27FC236}">
                <a16:creationId xmlns:a16="http://schemas.microsoft.com/office/drawing/2014/main" id="{F8678561-21B5-1D5D-C4BE-900CB07B10E2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4722813" y="3998913"/>
            <a:ext cx="1457325" cy="2952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D24F6-CFA0-22FD-F086-7BA11BA250FC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2136775"/>
            <a:ext cx="2151063" cy="4030663"/>
            <a:chOff x="1647248" y="2136775"/>
            <a:chExt cx="2151063" cy="3349625"/>
          </a:xfrm>
        </p:grpSpPr>
        <p:cxnSp>
          <p:nvCxnSpPr>
            <p:cNvPr id="54301" name="AutoShape 12">
              <a:extLst>
                <a:ext uri="{FF2B5EF4-FFF2-40B4-BE49-F238E27FC236}">
                  <a16:creationId xmlns:a16="http://schemas.microsoft.com/office/drawing/2014/main" id="{5745BF96-772B-AA23-ECBC-74CF1004BE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V="1">
              <a:off x="1924844" y="3809206"/>
              <a:ext cx="3349625" cy="4763"/>
            </a:xfrm>
            <a:prstGeom prst="bentConnector5">
              <a:avLst>
                <a:gd name="adj1" fmla="val 22833"/>
                <a:gd name="adj2" fmla="val -6800005"/>
                <a:gd name="adj3" fmla="val 73866"/>
              </a:avLst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302" name="Text Box 13">
              <a:extLst>
                <a:ext uri="{FF2B5EF4-FFF2-40B4-BE49-F238E27FC236}">
                  <a16:creationId xmlns:a16="http://schemas.microsoft.com/office/drawing/2014/main" id="{72588453-2FEC-BE02-484A-4A406984C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248" y="3497262"/>
              <a:ext cx="21510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Timeout</a:t>
              </a:r>
            </a:p>
          </p:txBody>
        </p:sp>
      </p:grpSp>
      <p:sp>
        <p:nvSpPr>
          <p:cNvPr id="54279" name="Text Box 15">
            <a:extLst>
              <a:ext uri="{FF2B5EF4-FFF2-40B4-BE49-F238E27FC236}">
                <a16:creationId xmlns:a16="http://schemas.microsoft.com/office/drawing/2014/main" id="{5FD1B040-E2CD-7FEC-9A88-E2406F81E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4280" name="Text Box 16">
            <a:extLst>
              <a:ext uri="{FF2B5EF4-FFF2-40B4-BE49-F238E27FC236}">
                <a16:creationId xmlns:a16="http://schemas.microsoft.com/office/drawing/2014/main" id="{3847E812-B2B5-A150-96E0-B48E27F35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54281" name="Line 17">
            <a:extLst>
              <a:ext uri="{FF2B5EF4-FFF2-40B4-BE49-F238E27FC236}">
                <a16:creationId xmlns:a16="http://schemas.microsoft.com/office/drawing/2014/main" id="{44971BCF-AB99-D464-E3AF-41B1EC9D1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2" name="Line 18">
            <a:extLst>
              <a:ext uri="{FF2B5EF4-FFF2-40B4-BE49-F238E27FC236}">
                <a16:creationId xmlns:a16="http://schemas.microsoft.com/office/drawing/2014/main" id="{10C176DA-2AF0-FE6F-F6D9-1A1C7392B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0" cy="40084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3" name="Line 7">
            <a:extLst>
              <a:ext uri="{FF2B5EF4-FFF2-40B4-BE49-F238E27FC236}">
                <a16:creationId xmlns:a16="http://schemas.microsoft.com/office/drawing/2014/main" id="{FF258F59-E289-86A0-A7A7-303E82C47D21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86163" y="33496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4" name="Line 7">
            <a:extLst>
              <a:ext uri="{FF2B5EF4-FFF2-40B4-BE49-F238E27FC236}">
                <a16:creationId xmlns:a16="http://schemas.microsoft.com/office/drawing/2014/main" id="{8DD6EDAE-2C02-F510-D91C-99C294AF4D9F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8863" y="35702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5" name="TextBox 31">
            <a:extLst>
              <a:ext uri="{FF2B5EF4-FFF2-40B4-BE49-F238E27FC236}">
                <a16:creationId xmlns:a16="http://schemas.microsoft.com/office/drawing/2014/main" id="{536AFDBF-01FF-8697-5240-C8D0E3B5D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6" name="TextBox 1">
            <a:extLst>
              <a:ext uri="{FF2B5EF4-FFF2-40B4-BE49-F238E27FC236}">
                <a16:creationId xmlns:a16="http://schemas.microsoft.com/office/drawing/2014/main" id="{9AD6DB21-0955-3A49-8841-A362ADB2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263" y="4219575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54287" name="TextBox 2">
            <a:extLst>
              <a:ext uri="{FF2B5EF4-FFF2-40B4-BE49-F238E27FC236}">
                <a16:creationId xmlns:a16="http://schemas.microsoft.com/office/drawing/2014/main" id="{A19C9852-71A3-91D5-AD15-BDB4E582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2763838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54288" name="TextBox 21">
            <a:extLst>
              <a:ext uri="{FF2B5EF4-FFF2-40B4-BE49-F238E27FC236}">
                <a16:creationId xmlns:a16="http://schemas.microsoft.com/office/drawing/2014/main" id="{E4EFD5C3-9836-F2DF-3C4F-B76664410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049588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54289" name="TextBox 22">
            <a:extLst>
              <a:ext uri="{FF2B5EF4-FFF2-40B4-BE49-F238E27FC236}">
                <a16:creationId xmlns:a16="http://schemas.microsoft.com/office/drawing/2014/main" id="{408CC695-2203-A788-76C8-300715872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306763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2CD6D0-B4C8-E769-FBD7-C555629D9BE8}"/>
              </a:ext>
            </a:extLst>
          </p:cNvPr>
          <p:cNvGrpSpPr>
            <a:grpSpLocks/>
          </p:cNvGrpSpPr>
          <p:nvPr/>
        </p:nvGrpSpPr>
        <p:grpSpPr bwMode="auto">
          <a:xfrm>
            <a:off x="3543300" y="4483100"/>
            <a:ext cx="2597150" cy="1398588"/>
            <a:chOff x="1949633" y="5042226"/>
            <a:chExt cx="2597150" cy="1398552"/>
          </a:xfrm>
        </p:grpSpPr>
        <p:sp>
          <p:nvSpPr>
            <p:cNvPr id="54295" name="Line 7">
              <a:extLst>
                <a:ext uri="{FF2B5EF4-FFF2-40B4-BE49-F238E27FC236}">
                  <a16:creationId xmlns:a16="http://schemas.microsoft.com/office/drawing/2014/main" id="{9753E0C0-C01E-4D76-8B9B-7B8B0BCDB33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62333" y="5418648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296" name="Line 7">
              <a:extLst>
                <a:ext uri="{FF2B5EF4-FFF2-40B4-BE49-F238E27FC236}">
                  <a16:creationId xmlns:a16="http://schemas.microsoft.com/office/drawing/2014/main" id="{E59080DA-420C-2202-D9E3-E82DC1DF972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51483" y="6145503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297" name="Line 7">
              <a:extLst>
                <a:ext uri="{FF2B5EF4-FFF2-40B4-BE49-F238E27FC236}">
                  <a16:creationId xmlns:a16="http://schemas.microsoft.com/office/drawing/2014/main" id="{29CC2DE1-E5FF-D7ED-E3FE-D635E59977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688582">
              <a:off x="1949633" y="5848861"/>
              <a:ext cx="2584450" cy="295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4298" name="TextBox 26">
              <a:extLst>
                <a:ext uri="{FF2B5EF4-FFF2-40B4-BE49-F238E27FC236}">
                  <a16:creationId xmlns:a16="http://schemas.microsoft.com/office/drawing/2014/main" id="{185DCD91-15FB-FAE7-485D-DC79B0FEC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24" y="5042226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4</a:t>
              </a:r>
            </a:p>
          </p:txBody>
        </p:sp>
        <p:sp>
          <p:nvSpPr>
            <p:cNvPr id="54299" name="TextBox 27">
              <a:extLst>
                <a:ext uri="{FF2B5EF4-FFF2-40B4-BE49-F238E27FC236}">
                  <a16:creationId xmlns:a16="http://schemas.microsoft.com/office/drawing/2014/main" id="{BEEE88E1-76FD-70BB-148A-F89485A51E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766" y="5845941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2</a:t>
              </a:r>
            </a:p>
          </p:txBody>
        </p:sp>
        <p:sp>
          <p:nvSpPr>
            <p:cNvPr id="54300" name="TextBox 28">
              <a:extLst>
                <a:ext uri="{FF2B5EF4-FFF2-40B4-BE49-F238E27FC236}">
                  <a16:creationId xmlns:a16="http://schemas.microsoft.com/office/drawing/2014/main" id="{69F2C465-6180-846A-2D29-500C2D964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393" y="5563270"/>
              <a:ext cx="3385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5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64D4ABC-FEAA-015F-6B39-CF059139714B}"/>
              </a:ext>
            </a:extLst>
          </p:cNvPr>
          <p:cNvSpPr/>
          <p:nvPr/>
        </p:nvSpPr>
        <p:spPr>
          <a:xfrm>
            <a:off x="-14288" y="581025"/>
            <a:ext cx="9144001" cy="696913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 Selective retransmit</a:t>
            </a:r>
          </a:p>
        </p:txBody>
      </p:sp>
      <p:sp>
        <p:nvSpPr>
          <p:cNvPr id="30" name="Line 10">
            <a:extLst>
              <a:ext uri="{FF2B5EF4-FFF2-40B4-BE49-F238E27FC236}">
                <a16:creationId xmlns:a16="http://schemas.microsoft.com/office/drawing/2014/main" id="{37517062-5BEE-A069-F571-73424C58AB66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581400" y="3900488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D7EDA963-5E83-DFF4-2B1C-3BB5B19B965E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1843088" y="6132513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6F013825-8B53-C3B1-10D0-3BB749BA8AA9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571875" y="4318000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Number Placeholder 1">
            <a:extLst>
              <a:ext uri="{FF2B5EF4-FFF2-40B4-BE49-F238E27FC236}">
                <a16:creationId xmlns:a16="http://schemas.microsoft.com/office/drawing/2014/main" id="{BA7C20B1-8E50-0636-5EE6-E3AC8314B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CC9C0-40D9-CB42-A653-545CF04C92E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2ADAF82D-06D8-78EA-54CF-F355C63A1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777875"/>
            <a:ext cx="70548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>
            <a:extLst>
              <a:ext uri="{FF2B5EF4-FFF2-40B4-BE49-F238E27FC236}">
                <a16:creationId xmlns:a16="http://schemas.microsoft.com/office/drawing/2014/main" id="{E417BA45-8A0D-30D3-EEB6-2831F5F5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Lost Packet/ACK</a:t>
            </a:r>
          </a:p>
        </p:txBody>
      </p:sp>
      <p:sp>
        <p:nvSpPr>
          <p:cNvPr id="55300" name="TextBox 1">
            <a:extLst>
              <a:ext uri="{FF2B5EF4-FFF2-40B4-BE49-F238E27FC236}">
                <a16:creationId xmlns:a16="http://schemas.microsoft.com/office/drawing/2014/main" id="{EA761D48-F5B2-8C43-302C-1AAADFE22AC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75519" y="4191794"/>
            <a:ext cx="12620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CC033A-8D28-ECFD-99F8-2C01E30FA20E}"/>
              </a:ext>
            </a:extLst>
          </p:cNvPr>
          <p:cNvCxnSpPr>
            <a:cxnSpLocks/>
          </p:cNvCxnSpPr>
          <p:nvPr/>
        </p:nvCxnSpPr>
        <p:spPr>
          <a:xfrm>
            <a:off x="477838" y="5118100"/>
            <a:ext cx="1766887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1">
            <a:extLst>
              <a:ext uri="{FF2B5EF4-FFF2-40B4-BE49-F238E27FC236}">
                <a16:creationId xmlns:a16="http://schemas.microsoft.com/office/drawing/2014/main" id="{32867663-E61B-3E09-0952-9453831915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8E33C-EA97-164D-97C3-92674CCA63C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6B19D09F-21E7-AA79-011A-B3AEB6BC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F53C8B-6480-BA47-FF51-6F18D02DD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811338"/>
            <a:ext cx="8870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Cumulative ACK: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the largest in-sequence packet received.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What will be ACK sequence if the receive sequence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is: 5, 7, 8, 6 ?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1">
            <a:extLst>
              <a:ext uri="{FF2B5EF4-FFF2-40B4-BE49-F238E27FC236}">
                <a16:creationId xmlns:a16="http://schemas.microsoft.com/office/drawing/2014/main" id="{A8849FB8-9C53-84E6-717F-0189FB3E95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DAEADD-67B6-FC44-A7B9-7550B29C743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3499031-D73B-8E1E-CEF4-EFCBA3ED8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3AFACC9-8DED-C6F0-6A5A-CE11DFB8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811338"/>
            <a:ext cx="8870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Cumulative ACK: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the largest in-sequence packet received.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What will be ACK sequence if the receive sequence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is: 5, 7, 8, 6 ?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ACK: 6, 6, 6, 9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1">
            <a:extLst>
              <a:ext uri="{FF2B5EF4-FFF2-40B4-BE49-F238E27FC236}">
                <a16:creationId xmlns:a16="http://schemas.microsoft.com/office/drawing/2014/main" id="{C4F6330D-0FC3-9B0E-FF73-D8F4D56D9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A9CC53-0E9F-D345-8991-D0192F8055E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87538-1EBC-0B94-0EDB-045497B80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1A0458-DFE9-471C-BBB1-B6D12E96F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precise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686F95-E498-FD1E-F9E7-A5163ADE50FA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6ECF3E-55A9-DB7F-C48C-71F24470CCDD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537966-3366-9579-BC5A-BCC6155D6078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5FC617-04BD-019E-40A6-5B96317637D5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DE1AB2-0A48-071C-D1EA-C12F4A08E096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65B556-CEF8-29F4-7BED-421D7D126782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8" name="TextBox 23">
            <a:extLst>
              <a:ext uri="{FF2B5EF4-FFF2-40B4-BE49-F238E27FC236}">
                <a16:creationId xmlns:a16="http://schemas.microsoft.com/office/drawing/2014/main" id="{B054829C-CFCA-228C-CD28-B396A5193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58379" name="TextBox 1">
            <a:extLst>
              <a:ext uri="{FF2B5EF4-FFF2-40B4-BE49-F238E27FC236}">
                <a16:creationId xmlns:a16="http://schemas.microsoft.com/office/drawing/2014/main" id="{F3CC32EF-E2C9-8F02-03FE-80DF41FD5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8380" name="TextBox 4">
            <a:extLst>
              <a:ext uri="{FF2B5EF4-FFF2-40B4-BE49-F238E27FC236}">
                <a16:creationId xmlns:a16="http://schemas.microsoft.com/office/drawing/2014/main" id="{E5104664-D3CE-01CB-6AEA-352075102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1">
            <a:extLst>
              <a:ext uri="{FF2B5EF4-FFF2-40B4-BE49-F238E27FC236}">
                <a16:creationId xmlns:a16="http://schemas.microsoft.com/office/drawing/2014/main" id="{B8793726-1395-9494-91B0-2F5CF5B0F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B14B2-1951-3147-9C66-A2A3405AE14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3FD470-894F-1B0A-1C42-23C7589E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C822BB3-ACBF-F285-EB7D-867F15128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A27C0C-FBC1-BABB-6F61-C51F2B538454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552C77-28AD-4DDF-91B7-7E8BA4E9B245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E25AE8-7064-E031-0D35-7B239145867D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925407-E9B2-9CAE-A4B6-6F1D8E379FC9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111F53-2427-AB47-C7AE-4FB1A03ADE3D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FAA8F8-2AC7-C030-8641-2162E81B63FF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2" name="TextBox 23">
            <a:extLst>
              <a:ext uri="{FF2B5EF4-FFF2-40B4-BE49-F238E27FC236}">
                <a16:creationId xmlns:a16="http://schemas.microsoft.com/office/drawing/2014/main" id="{0C3E073F-3091-CFFE-248C-1DD96886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668A1458-E84E-79D8-A2C6-D62DB75816B8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53D1F3A-584F-2373-80C1-6B0AB3B57818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DDD9776-722B-6DB9-9E9D-423ECE2D705D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AA6049B-B3EF-4E90-8700-A11A2F3F9F13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4E0AE6E-A96C-4B3C-C3E0-1643E22034D4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95787E-BA7C-0BD4-9407-81B9A8B23DE3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D52AE0-B672-169D-CFD5-FAB933CA74C3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A0E88-535D-ECF9-934F-EA44B14BBA18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475" name="TextBox 20">
            <a:extLst>
              <a:ext uri="{FF2B5EF4-FFF2-40B4-BE49-F238E27FC236}">
                <a16:creationId xmlns:a16="http://schemas.microsoft.com/office/drawing/2014/main" id="{363F96E9-6053-E81A-135D-7B9C749F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59476" name="TextBox 21">
            <a:extLst>
              <a:ext uri="{FF2B5EF4-FFF2-40B4-BE49-F238E27FC236}">
                <a16:creationId xmlns:a16="http://schemas.microsoft.com/office/drawing/2014/main" id="{88442FBD-C990-4D86-5AE0-033EF9D64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1">
            <a:extLst>
              <a:ext uri="{FF2B5EF4-FFF2-40B4-BE49-F238E27FC236}">
                <a16:creationId xmlns:a16="http://schemas.microsoft.com/office/drawing/2014/main" id="{D8CDCCC5-8B8B-0E6C-6BB1-3B96232EC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A03846-C36A-264A-AE10-E1716C72B5C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18508-985D-4339-DD1A-B2CFC3D5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9D32EF-D168-9D77-87A0-35B9E831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879F62-4C08-EDC7-D365-F376DE1BD206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98E7BE-930E-4ADA-516C-0055C40729A0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5F27D7-D9CA-7B8B-240A-62C7255280F1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87EF5A-0267-A15B-7F31-699E360C5EAD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770465-33B6-113A-FDE7-D97AF8E17965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06945F-F4DF-2234-14F9-EF233FD7B715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6" name="TextBox 23">
            <a:extLst>
              <a:ext uri="{FF2B5EF4-FFF2-40B4-BE49-F238E27FC236}">
                <a16:creationId xmlns:a16="http://schemas.microsoft.com/office/drawing/2014/main" id="{CC19A8E3-094F-F690-46B3-E5B5904A2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0086B8C7-5875-1EE1-6453-99456BF48C9F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3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9833E37-F40E-2738-A0AE-958CCE57691D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557B24D-58AA-7EBE-D8B8-F92BEFA80659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3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9665C14-AC8F-4B99-DCF3-051B98BD5243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Left Bracket 4">
            <a:extLst>
              <a:ext uri="{FF2B5EF4-FFF2-40B4-BE49-F238E27FC236}">
                <a16:creationId xmlns:a16="http://schemas.microsoft.com/office/drawing/2014/main" id="{4E08E7C6-372D-19A2-6485-41D2C14F8000}"/>
              </a:ext>
            </a:extLst>
          </p:cNvPr>
          <p:cNvSpPr/>
          <p:nvPr/>
        </p:nvSpPr>
        <p:spPr>
          <a:xfrm>
            <a:off x="2382838" y="2430463"/>
            <a:ext cx="249237" cy="2509837"/>
          </a:xfrm>
          <a:prstGeom prst="leftBracket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96" name="TextBox 8">
            <a:extLst>
              <a:ext uri="{FF2B5EF4-FFF2-40B4-BE49-F238E27FC236}">
                <a16:creationId xmlns:a16="http://schemas.microsoft.com/office/drawing/2014/main" id="{3D92DACF-B851-48A3-A9E0-847CD808E2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315244" y="3536156"/>
            <a:ext cx="1689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F80A00-788F-3534-43B1-799281FE8EBE}"/>
              </a:ext>
            </a:extLst>
          </p:cNvPr>
          <p:cNvCxnSpPr>
            <a:cxnSpLocks/>
          </p:cNvCxnSpPr>
          <p:nvPr/>
        </p:nvCxnSpPr>
        <p:spPr>
          <a:xfrm>
            <a:off x="2690813" y="4940300"/>
            <a:ext cx="3148012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60649EC-33C9-7B2A-B95D-21030949225C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E78E8-1D79-2427-CC1D-BFD31DD044D6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DD94BB-2C33-8089-0294-51D33A43DBC7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F1E77-6A24-2651-BD7D-AC3F3519EB94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502" name="TextBox 16">
            <a:extLst>
              <a:ext uri="{FF2B5EF4-FFF2-40B4-BE49-F238E27FC236}">
                <a16:creationId xmlns:a16="http://schemas.microsoft.com/office/drawing/2014/main" id="{88578CB9-A0DD-64B3-6C24-383C0AA5A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0503" name="TextBox 17">
            <a:extLst>
              <a:ext uri="{FF2B5EF4-FFF2-40B4-BE49-F238E27FC236}">
                <a16:creationId xmlns:a16="http://schemas.microsoft.com/office/drawing/2014/main" id="{E0C05790-F845-203B-A467-A65B236D3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252F704E-F695-94B7-21B5-02983A447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ADD22F-8B14-6D4E-8906-1D0D1B5CBD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5778" name="Picture 2" descr="undefined">
            <a:extLst>
              <a:ext uri="{FF2B5EF4-FFF2-40B4-BE49-F238E27FC236}">
                <a16:creationId xmlns:a16="http://schemas.microsoft.com/office/drawing/2014/main" id="{09586193-5DBA-F3E1-0B12-3420C2DB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87325"/>
            <a:ext cx="680561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2">
            <a:extLst>
              <a:ext uri="{FF2B5EF4-FFF2-40B4-BE49-F238E27FC236}">
                <a16:creationId xmlns:a16="http://schemas.microsoft.com/office/drawing/2014/main" id="{2C51E746-A500-5FB0-00E4-FB1C3AF1A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488113"/>
            <a:ext cx="886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PC: https://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en.wikipedia.org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/wiki/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Transmission_Control_Protocol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7E1AE6-55E8-E454-C693-A10FF9E804BE}"/>
              </a:ext>
            </a:extLst>
          </p:cNvPr>
          <p:cNvSpPr txBox="1"/>
          <p:nvPr/>
        </p:nvSpPr>
        <p:spPr>
          <a:xfrm>
            <a:off x="915987" y="1749287"/>
            <a:ext cx="2808333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Receive, </a:t>
            </a:r>
            <a:r>
              <a:rPr lang="en-US" dirty="0" err="1"/>
              <a:t>ACKed</a:t>
            </a:r>
            <a:r>
              <a:rPr lang="en-US" dirty="0"/>
              <a:t>, sent to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0192A-B776-5CE9-0B6A-AF24A91124AD}"/>
              </a:ext>
            </a:extLst>
          </p:cNvPr>
          <p:cNvSpPr txBox="1"/>
          <p:nvPr/>
        </p:nvSpPr>
        <p:spPr>
          <a:xfrm>
            <a:off x="915986" y="2617304"/>
            <a:ext cx="3181833" cy="369332"/>
          </a:xfrm>
          <a:prstGeom prst="rect">
            <a:avLst/>
          </a:prstGeom>
          <a:solidFill>
            <a:srgbClr val="9AA1B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Receive, </a:t>
            </a:r>
            <a:r>
              <a:rPr lang="en-US" dirty="0" err="1"/>
              <a:t>ACKed</a:t>
            </a:r>
            <a:r>
              <a:rPr lang="en-US" dirty="0"/>
              <a:t>, not sent to APP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64BF6-0D1A-140A-5BC9-0B88FE4C3E4B}"/>
              </a:ext>
            </a:extLst>
          </p:cNvPr>
          <p:cNvSpPr txBox="1"/>
          <p:nvPr/>
        </p:nvSpPr>
        <p:spPr>
          <a:xfrm>
            <a:off x="915985" y="3485321"/>
            <a:ext cx="199676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Receive, not </a:t>
            </a:r>
            <a:r>
              <a:rPr lang="en-US" dirty="0" err="1"/>
              <a:t>ACKed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32EB8-A5BE-1020-8571-BDE9C5F86C4C}"/>
              </a:ext>
            </a:extLst>
          </p:cNvPr>
          <p:cNvSpPr txBox="1"/>
          <p:nvPr/>
        </p:nvSpPr>
        <p:spPr>
          <a:xfrm>
            <a:off x="915984" y="4194314"/>
            <a:ext cx="1527982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Unused buffer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95A0945-4133-0FCB-E30E-27F3D320A36B}"/>
              </a:ext>
            </a:extLst>
          </p:cNvPr>
          <p:cNvSpPr/>
          <p:nvPr/>
        </p:nvSpPr>
        <p:spPr>
          <a:xfrm>
            <a:off x="3723861" y="1714608"/>
            <a:ext cx="1961322" cy="472001"/>
          </a:xfrm>
          <a:custGeom>
            <a:avLst/>
            <a:gdLst>
              <a:gd name="connsiteX0" fmla="*/ 0 w 1961322"/>
              <a:gd name="connsiteY0" fmla="*/ 220209 h 472001"/>
              <a:gd name="connsiteX1" fmla="*/ 914400 w 1961322"/>
              <a:gd name="connsiteY1" fmla="*/ 8175 h 472001"/>
              <a:gd name="connsiteX2" fmla="*/ 1961322 w 1961322"/>
              <a:gd name="connsiteY2" fmla="*/ 472001 h 4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1322" h="472001">
                <a:moveTo>
                  <a:pt x="0" y="220209"/>
                </a:moveTo>
                <a:cubicBezTo>
                  <a:pt x="293756" y="93209"/>
                  <a:pt x="587513" y="-33790"/>
                  <a:pt x="914400" y="8175"/>
                </a:cubicBezTo>
                <a:cubicBezTo>
                  <a:pt x="1241287" y="50140"/>
                  <a:pt x="1601304" y="261070"/>
                  <a:pt x="1961322" y="472001"/>
                </a:cubicBezTo>
              </a:path>
            </a:pathLst>
          </a:custGeom>
          <a:noFill/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B6D6387-14D4-E237-27A6-723DC91E895C}"/>
              </a:ext>
            </a:extLst>
          </p:cNvPr>
          <p:cNvSpPr/>
          <p:nvPr/>
        </p:nvSpPr>
        <p:spPr>
          <a:xfrm>
            <a:off x="4097819" y="2617304"/>
            <a:ext cx="1961322" cy="472001"/>
          </a:xfrm>
          <a:custGeom>
            <a:avLst/>
            <a:gdLst>
              <a:gd name="connsiteX0" fmla="*/ 0 w 1961322"/>
              <a:gd name="connsiteY0" fmla="*/ 220209 h 472001"/>
              <a:gd name="connsiteX1" fmla="*/ 914400 w 1961322"/>
              <a:gd name="connsiteY1" fmla="*/ 8175 h 472001"/>
              <a:gd name="connsiteX2" fmla="*/ 1961322 w 1961322"/>
              <a:gd name="connsiteY2" fmla="*/ 472001 h 4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1322" h="472001">
                <a:moveTo>
                  <a:pt x="0" y="220209"/>
                </a:moveTo>
                <a:cubicBezTo>
                  <a:pt x="293756" y="93209"/>
                  <a:pt x="587513" y="-33790"/>
                  <a:pt x="914400" y="8175"/>
                </a:cubicBezTo>
                <a:cubicBezTo>
                  <a:pt x="1241287" y="50140"/>
                  <a:pt x="1601304" y="261070"/>
                  <a:pt x="1961322" y="472001"/>
                </a:cubicBezTo>
              </a:path>
            </a:pathLst>
          </a:custGeom>
          <a:noFill/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000A58F-9D7E-C452-0433-BB91A1A07AF8}"/>
              </a:ext>
            </a:extLst>
          </p:cNvPr>
          <p:cNvSpPr/>
          <p:nvPr/>
        </p:nvSpPr>
        <p:spPr>
          <a:xfrm flipV="1">
            <a:off x="2912750" y="3579816"/>
            <a:ext cx="2772433" cy="472001"/>
          </a:xfrm>
          <a:custGeom>
            <a:avLst/>
            <a:gdLst>
              <a:gd name="connsiteX0" fmla="*/ 0 w 1961322"/>
              <a:gd name="connsiteY0" fmla="*/ 220209 h 472001"/>
              <a:gd name="connsiteX1" fmla="*/ 914400 w 1961322"/>
              <a:gd name="connsiteY1" fmla="*/ 8175 h 472001"/>
              <a:gd name="connsiteX2" fmla="*/ 1961322 w 1961322"/>
              <a:gd name="connsiteY2" fmla="*/ 472001 h 4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1322" h="472001">
                <a:moveTo>
                  <a:pt x="0" y="220209"/>
                </a:moveTo>
                <a:cubicBezTo>
                  <a:pt x="293756" y="93209"/>
                  <a:pt x="587513" y="-33790"/>
                  <a:pt x="914400" y="8175"/>
                </a:cubicBezTo>
                <a:cubicBezTo>
                  <a:pt x="1241287" y="50140"/>
                  <a:pt x="1601304" y="261070"/>
                  <a:pt x="1961322" y="472001"/>
                </a:cubicBezTo>
              </a:path>
            </a:pathLst>
          </a:custGeom>
          <a:noFill/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B015CB1-E12D-B4D6-A55D-4034D3A9CE91}"/>
              </a:ext>
            </a:extLst>
          </p:cNvPr>
          <p:cNvSpPr/>
          <p:nvPr/>
        </p:nvSpPr>
        <p:spPr>
          <a:xfrm flipV="1">
            <a:off x="2443967" y="4107789"/>
            <a:ext cx="3278846" cy="472001"/>
          </a:xfrm>
          <a:custGeom>
            <a:avLst/>
            <a:gdLst>
              <a:gd name="connsiteX0" fmla="*/ 0 w 1961322"/>
              <a:gd name="connsiteY0" fmla="*/ 220209 h 472001"/>
              <a:gd name="connsiteX1" fmla="*/ 914400 w 1961322"/>
              <a:gd name="connsiteY1" fmla="*/ 8175 h 472001"/>
              <a:gd name="connsiteX2" fmla="*/ 1961322 w 1961322"/>
              <a:gd name="connsiteY2" fmla="*/ 472001 h 4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1322" h="472001">
                <a:moveTo>
                  <a:pt x="0" y="220209"/>
                </a:moveTo>
                <a:cubicBezTo>
                  <a:pt x="293756" y="93209"/>
                  <a:pt x="587513" y="-33790"/>
                  <a:pt x="914400" y="8175"/>
                </a:cubicBezTo>
                <a:cubicBezTo>
                  <a:pt x="1241287" y="50140"/>
                  <a:pt x="1601304" y="261070"/>
                  <a:pt x="1961322" y="472001"/>
                </a:cubicBezTo>
              </a:path>
            </a:pathLst>
          </a:custGeom>
          <a:noFill/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1">
            <a:extLst>
              <a:ext uri="{FF2B5EF4-FFF2-40B4-BE49-F238E27FC236}">
                <a16:creationId xmlns:a16="http://schemas.microsoft.com/office/drawing/2014/main" id="{29161877-966B-FE93-E263-1C0732B49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F77E5-0715-B04E-B43D-F6527737FB1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13EBBE-E79B-1F7D-3E5F-E281F2796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D68A7EC-CD74-A0C9-7D07-9D3CEF57D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6D6B8E-BBA0-042C-C472-1006B1F29489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ED1AE9-E9E5-2C0B-C446-732A0257EC99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A7E6A7-5802-4DB7-530B-DCFE2166A9BE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04C2F04-23EF-2A6D-679C-3BD239D2F78C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6D3296-D8FF-A092-B38F-D3646E34E743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EAD9D7-FEB8-3957-A7B7-E0EA3B6E622A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50" name="TextBox 23">
            <a:extLst>
              <a:ext uri="{FF2B5EF4-FFF2-40B4-BE49-F238E27FC236}">
                <a16:creationId xmlns:a16="http://schemas.microsoft.com/office/drawing/2014/main" id="{00F21941-370E-0D6C-C3F6-DA679568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8AA0C238-9F66-2B88-9F5D-7F1BB21A205D}"/>
              </a:ext>
            </a:extLst>
          </p:cNvPr>
          <p:cNvGraphicFramePr>
            <a:graphicFrameLocks noGrp="1"/>
          </p:cNvGraphicFramePr>
          <p:nvPr/>
        </p:nvGraphicFramePr>
        <p:xfrm>
          <a:off x="65088" y="1123950"/>
          <a:ext cx="2471737" cy="134143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60CCFE9-E11B-EFE1-9BBE-866E1CD9E3C6}"/>
              </a:ext>
            </a:extLst>
          </p:cNvPr>
          <p:cNvGraphicFramePr>
            <a:graphicFrameLocks noGrp="1"/>
          </p:cNvGraphicFramePr>
          <p:nvPr/>
        </p:nvGraphicFramePr>
        <p:xfrm>
          <a:off x="53975" y="3986213"/>
          <a:ext cx="2471738" cy="134143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FCEE6BE-028F-630B-D8C2-B8818DB34E2A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5413375"/>
          <a:ext cx="2471737" cy="134143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60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60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E2F5D11-2699-518D-C0CE-4A5A49CF7F78}"/>
              </a:ext>
            </a:extLst>
          </p:cNvPr>
          <p:cNvGraphicFramePr>
            <a:graphicFrameLocks noGrp="1"/>
          </p:cNvGraphicFramePr>
          <p:nvPr/>
        </p:nvGraphicFramePr>
        <p:xfrm>
          <a:off x="52388" y="2535238"/>
          <a:ext cx="2471737" cy="134143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59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flag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731" marB="4573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333F94-E11B-BFDE-D354-8F2C41A12CC7}"/>
              </a:ext>
            </a:extLst>
          </p:cNvPr>
          <p:cNvCxnSpPr>
            <a:cxnSpLocks/>
          </p:cNvCxnSpPr>
          <p:nvPr/>
        </p:nvCxnSpPr>
        <p:spPr>
          <a:xfrm>
            <a:off x="2690813" y="4940300"/>
            <a:ext cx="3148012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6D9B4AC-07EC-D8EB-9630-1C2E21A89F76}"/>
              </a:ext>
            </a:extLst>
          </p:cNvPr>
          <p:cNvSpPr/>
          <p:nvPr/>
        </p:nvSpPr>
        <p:spPr>
          <a:xfrm>
            <a:off x="39688" y="2405063"/>
            <a:ext cx="2689225" cy="1446212"/>
          </a:xfrm>
          <a:prstGeom prst="roundRect">
            <a:avLst>
              <a:gd name="adj" fmla="val 6128"/>
            </a:avLst>
          </a:prstGeom>
          <a:noFill/>
          <a:ln w="603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942C4-E66F-53DD-033E-131FD5BCBEE8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3C9BC-67DB-A783-DB08-2EACA180BAD6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D8FFC-1AFF-E7D6-32CD-63C2206A9CE1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C8FBD-A9F9-1321-08F6-0AB7CF338694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746D0-8948-2FF2-9CA5-B47604390010}"/>
              </a:ext>
            </a:extLst>
          </p:cNvPr>
          <p:cNvSpPr txBox="1"/>
          <p:nvPr/>
        </p:nvSpPr>
        <p:spPr>
          <a:xfrm>
            <a:off x="3343275" y="5410200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526" name="TextBox 16">
            <a:extLst>
              <a:ext uri="{FF2B5EF4-FFF2-40B4-BE49-F238E27FC236}">
                <a16:creationId xmlns:a16="http://schemas.microsoft.com/office/drawing/2014/main" id="{F592FF7B-BE70-9A7A-41F4-6ECC5A771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1527" name="TextBox 17">
            <a:extLst>
              <a:ext uri="{FF2B5EF4-FFF2-40B4-BE49-F238E27FC236}">
                <a16:creationId xmlns:a16="http://schemas.microsoft.com/office/drawing/2014/main" id="{DE8D5111-24AC-F5B8-6F7F-736ADCA7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1">
            <a:extLst>
              <a:ext uri="{FF2B5EF4-FFF2-40B4-BE49-F238E27FC236}">
                <a16:creationId xmlns:a16="http://schemas.microsoft.com/office/drawing/2014/main" id="{68077306-4992-4D50-C6CF-ACAA03389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131427-C6F0-EB4E-B2EB-EC98CB6D8E9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DC5607-DA59-226B-6E56-9072C9B4B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57A967-93E1-A747-1C3E-5D52DB7E9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61FF47-4DB9-3802-A9F4-366BB1D1C91E}"/>
              </a:ext>
            </a:extLst>
          </p:cNvPr>
          <p:cNvCxnSpPr>
            <a:cxnSpLocks/>
          </p:cNvCxnSpPr>
          <p:nvPr/>
        </p:nvCxnSpPr>
        <p:spPr>
          <a:xfrm>
            <a:off x="26511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30E5C0-2DA6-7C9B-1CEE-7713F620A466}"/>
              </a:ext>
            </a:extLst>
          </p:cNvPr>
          <p:cNvCxnSpPr>
            <a:cxnSpLocks/>
          </p:cNvCxnSpPr>
          <p:nvPr/>
        </p:nvCxnSpPr>
        <p:spPr>
          <a:xfrm>
            <a:off x="580072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141EA4-55D7-0510-6A04-97E3080B5A1A}"/>
              </a:ext>
            </a:extLst>
          </p:cNvPr>
          <p:cNvCxnSpPr>
            <a:cxnSpLocks/>
          </p:cNvCxnSpPr>
          <p:nvPr/>
        </p:nvCxnSpPr>
        <p:spPr>
          <a:xfrm>
            <a:off x="265112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F7BBE5-7DA0-2854-222C-DD3B0614FEAF}"/>
              </a:ext>
            </a:extLst>
          </p:cNvPr>
          <p:cNvCxnSpPr>
            <a:cxnSpLocks/>
          </p:cNvCxnSpPr>
          <p:nvPr/>
        </p:nvCxnSpPr>
        <p:spPr>
          <a:xfrm>
            <a:off x="265112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7D736E-13F9-E571-5286-BAC2B26503E0}"/>
              </a:ext>
            </a:extLst>
          </p:cNvPr>
          <p:cNvCxnSpPr>
            <a:cxnSpLocks/>
          </p:cNvCxnSpPr>
          <p:nvPr/>
        </p:nvCxnSpPr>
        <p:spPr>
          <a:xfrm>
            <a:off x="2660650" y="3435350"/>
            <a:ext cx="3149600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D3B5A9-DFE3-5DD6-CA25-13483C1734AB}"/>
              </a:ext>
            </a:extLst>
          </p:cNvPr>
          <p:cNvCxnSpPr>
            <a:cxnSpLocks/>
          </p:cNvCxnSpPr>
          <p:nvPr/>
        </p:nvCxnSpPr>
        <p:spPr>
          <a:xfrm>
            <a:off x="2660650" y="4449763"/>
            <a:ext cx="3149600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4" name="TextBox 23">
            <a:extLst>
              <a:ext uri="{FF2B5EF4-FFF2-40B4-BE49-F238E27FC236}">
                <a16:creationId xmlns:a16="http://schemas.microsoft.com/office/drawing/2014/main" id="{B34B20FF-7403-8D1B-D5B6-DF09E8A0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813" y="2784475"/>
            <a:ext cx="39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458C5B97-555D-CA33-5E0F-56F811A0AAE5}"/>
              </a:ext>
            </a:extLst>
          </p:cNvPr>
          <p:cNvGraphicFramePr>
            <a:graphicFrameLocks noGrp="1"/>
          </p:cNvGraphicFramePr>
          <p:nvPr/>
        </p:nvGraphicFramePr>
        <p:xfrm>
          <a:off x="5878513" y="2614613"/>
          <a:ext cx="2471737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A14D4E-9244-A01C-2F88-221FF7EF5AA0}"/>
              </a:ext>
            </a:extLst>
          </p:cNvPr>
          <p:cNvCxnSpPr>
            <a:cxnSpLocks/>
          </p:cNvCxnSpPr>
          <p:nvPr/>
        </p:nvCxnSpPr>
        <p:spPr>
          <a:xfrm>
            <a:off x="2690813" y="4940300"/>
            <a:ext cx="3148012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3A72F8-E2CF-E024-47F0-0570105C5122}"/>
              </a:ext>
            </a:extLst>
          </p:cNvPr>
          <p:cNvGraphicFramePr>
            <a:graphicFrameLocks noGrp="1"/>
          </p:cNvGraphicFramePr>
          <p:nvPr/>
        </p:nvGraphicFramePr>
        <p:xfrm>
          <a:off x="5878513" y="4114800"/>
          <a:ext cx="2471737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363B011-9A6D-8903-C2BA-EB693662DB13}"/>
              </a:ext>
            </a:extLst>
          </p:cNvPr>
          <p:cNvGraphicFramePr>
            <a:graphicFrameLocks noGrp="1"/>
          </p:cNvGraphicFramePr>
          <p:nvPr/>
        </p:nvGraphicFramePr>
        <p:xfrm>
          <a:off x="5868988" y="5078413"/>
          <a:ext cx="2471737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FC7C85-2F80-2BA8-F0E9-E4FCFA9BA48A}"/>
              </a:ext>
            </a:extLst>
          </p:cNvPr>
          <p:cNvGraphicFramePr>
            <a:graphicFrameLocks noGrp="1"/>
          </p:cNvGraphicFramePr>
          <p:nvPr/>
        </p:nvGraphicFramePr>
        <p:xfrm>
          <a:off x="5878513" y="5859463"/>
          <a:ext cx="2471737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97A26EB-E513-8426-6F4A-477324802871}"/>
              </a:ext>
            </a:extLst>
          </p:cNvPr>
          <p:cNvSpPr txBox="1"/>
          <p:nvPr/>
        </p:nvSpPr>
        <p:spPr>
          <a:xfrm>
            <a:off x="3859213" y="20097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99DD2-C5C6-25C9-4994-D738C12FF472}"/>
              </a:ext>
            </a:extLst>
          </p:cNvPr>
          <p:cNvSpPr txBox="1"/>
          <p:nvPr/>
        </p:nvSpPr>
        <p:spPr>
          <a:xfrm>
            <a:off x="3228975" y="284162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9B4620-2284-559F-F711-18BF6C7B60CB}"/>
              </a:ext>
            </a:extLst>
          </p:cNvPr>
          <p:cNvSpPr txBox="1"/>
          <p:nvPr/>
        </p:nvSpPr>
        <p:spPr>
          <a:xfrm>
            <a:off x="3711575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A47B6-0522-1B38-D05F-BCBCC0096939}"/>
              </a:ext>
            </a:extLst>
          </p:cNvPr>
          <p:cNvSpPr txBox="1"/>
          <p:nvPr/>
        </p:nvSpPr>
        <p:spPr>
          <a:xfrm>
            <a:off x="3752850" y="4486275"/>
            <a:ext cx="965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DFD9B8-C9EF-C274-DD64-5D5AE82782E1}"/>
              </a:ext>
            </a:extLst>
          </p:cNvPr>
          <p:cNvSpPr txBox="1"/>
          <p:nvPr/>
        </p:nvSpPr>
        <p:spPr>
          <a:xfrm>
            <a:off x="3343275" y="5410200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525" name="TextBox 18">
            <a:extLst>
              <a:ext uri="{FF2B5EF4-FFF2-40B4-BE49-F238E27FC236}">
                <a16:creationId xmlns:a16="http://schemas.microsoft.com/office/drawing/2014/main" id="{7ABD87CD-5841-EAF1-1B4A-83174ABDB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2526" name="TextBox 19">
            <a:extLst>
              <a:ext uri="{FF2B5EF4-FFF2-40B4-BE49-F238E27FC236}">
                <a16:creationId xmlns:a16="http://schemas.microsoft.com/office/drawing/2014/main" id="{ADE09645-DBDB-D431-E9E8-B2043E630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B2A25A-B1B3-263F-08C1-D4E49AAA5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1363669-87CB-5D17-83B8-590E1E6E3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3890EE-5444-CDBA-E9DD-F4A002092EEB}"/>
              </a:ext>
            </a:extLst>
          </p:cNvPr>
          <p:cNvCxnSpPr>
            <a:cxnSpLocks/>
          </p:cNvCxnSpPr>
          <p:nvPr/>
        </p:nvCxnSpPr>
        <p:spPr>
          <a:xfrm>
            <a:off x="1555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37F885-4FCA-08FF-40E4-5404189B63BB}"/>
              </a:ext>
            </a:extLst>
          </p:cNvPr>
          <p:cNvCxnSpPr>
            <a:cxnSpLocks/>
          </p:cNvCxnSpPr>
          <p:nvPr/>
        </p:nvCxnSpPr>
        <p:spPr>
          <a:xfrm>
            <a:off x="33051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85BD6C-7AA8-09E8-5D97-91B7D0EA101E}"/>
              </a:ext>
            </a:extLst>
          </p:cNvPr>
          <p:cNvCxnSpPr>
            <a:cxnSpLocks/>
          </p:cNvCxnSpPr>
          <p:nvPr/>
        </p:nvCxnSpPr>
        <p:spPr>
          <a:xfrm>
            <a:off x="15557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97AF45-0B90-0781-355F-AB77A123E36F}"/>
              </a:ext>
            </a:extLst>
          </p:cNvPr>
          <p:cNvCxnSpPr>
            <a:cxnSpLocks/>
          </p:cNvCxnSpPr>
          <p:nvPr/>
        </p:nvCxnSpPr>
        <p:spPr>
          <a:xfrm>
            <a:off x="15557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098F77-0B67-9BA8-3CB5-238EBF4688AD}"/>
              </a:ext>
            </a:extLst>
          </p:cNvPr>
          <p:cNvCxnSpPr>
            <a:cxnSpLocks/>
          </p:cNvCxnSpPr>
          <p:nvPr/>
        </p:nvCxnSpPr>
        <p:spPr>
          <a:xfrm>
            <a:off x="165100" y="3435350"/>
            <a:ext cx="3148013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B16918-AB7D-879C-1E38-10E37BC3E26A}"/>
              </a:ext>
            </a:extLst>
          </p:cNvPr>
          <p:cNvCxnSpPr>
            <a:cxnSpLocks/>
          </p:cNvCxnSpPr>
          <p:nvPr/>
        </p:nvCxnSpPr>
        <p:spPr>
          <a:xfrm>
            <a:off x="165100" y="4449763"/>
            <a:ext cx="3148013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7" name="TextBox 23">
            <a:extLst>
              <a:ext uri="{FF2B5EF4-FFF2-40B4-BE49-F238E27FC236}">
                <a16:creationId xmlns:a16="http://schemas.microsoft.com/office/drawing/2014/main" id="{C0573371-8726-0FD7-F502-885B050EB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784475"/>
            <a:ext cx="400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9BCDB131-DBB3-F890-C680-556165172B90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26146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7A1880-4B8B-25BE-1821-D112EF7B85EB}"/>
              </a:ext>
            </a:extLst>
          </p:cNvPr>
          <p:cNvCxnSpPr>
            <a:cxnSpLocks/>
          </p:cNvCxnSpPr>
          <p:nvPr/>
        </p:nvCxnSpPr>
        <p:spPr>
          <a:xfrm>
            <a:off x="193675" y="4940300"/>
            <a:ext cx="3149600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BD68E5-AF3B-ABC5-D355-B001E666C8B4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4114800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DBD561D-BD5C-1E32-9389-5E8EB6143C42}"/>
              </a:ext>
            </a:extLst>
          </p:cNvPr>
          <p:cNvGraphicFramePr>
            <a:graphicFrameLocks noGrp="1"/>
          </p:cNvGraphicFramePr>
          <p:nvPr/>
        </p:nvGraphicFramePr>
        <p:xfrm>
          <a:off x="3371850" y="50784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0641472-F982-851A-5A8E-540EB76C2F92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585946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543" name="TextBox 4">
            <a:extLst>
              <a:ext uri="{FF2B5EF4-FFF2-40B4-BE49-F238E27FC236}">
                <a16:creationId xmlns:a16="http://schemas.microsoft.com/office/drawing/2014/main" id="{5C9E8948-00A4-B227-96D9-8BC0FA78C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1778000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ACKs</a:t>
            </a:r>
          </a:p>
        </p:txBody>
      </p:sp>
      <p:graphicFrame>
        <p:nvGraphicFramePr>
          <p:cNvPr id="14" name="Table 27">
            <a:extLst>
              <a:ext uri="{FF2B5EF4-FFF2-40B4-BE49-F238E27FC236}">
                <a16:creationId xmlns:a16="http://schemas.microsoft.com/office/drawing/2014/main" id="{6812A756-9AF0-5C78-2710-D1CD2B247C29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26146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468A3D5-7BAE-93ED-A951-848D3B629CA1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4114800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40B6393-8236-8C7B-C063-A817EE5EA0FF}"/>
              </a:ext>
            </a:extLst>
          </p:cNvPr>
          <p:cNvGraphicFramePr>
            <a:graphicFrameLocks noGrp="1"/>
          </p:cNvGraphicFramePr>
          <p:nvPr/>
        </p:nvGraphicFramePr>
        <p:xfrm>
          <a:off x="6483350" y="50784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F16B0DE-6AE1-A6D1-AE95-E941F57A7927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585946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2BEFC02-7113-9825-405E-6CF7024A63E0}"/>
              </a:ext>
            </a:extLst>
          </p:cNvPr>
          <p:cNvSpPr txBox="1"/>
          <p:nvPr/>
        </p:nvSpPr>
        <p:spPr>
          <a:xfrm>
            <a:off x="1284288" y="2009775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1F09A9-C65B-4A4F-007E-D8DF918F0931}"/>
              </a:ext>
            </a:extLst>
          </p:cNvPr>
          <p:cNvSpPr txBox="1"/>
          <p:nvPr/>
        </p:nvSpPr>
        <p:spPr>
          <a:xfrm>
            <a:off x="654050" y="284162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D2DC14-AFF4-453B-D6E3-4174670C1911}"/>
              </a:ext>
            </a:extLst>
          </p:cNvPr>
          <p:cNvSpPr txBox="1"/>
          <p:nvPr/>
        </p:nvSpPr>
        <p:spPr>
          <a:xfrm>
            <a:off x="1136650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F6A156-2CB1-169D-4EE6-47E0C63F1C32}"/>
              </a:ext>
            </a:extLst>
          </p:cNvPr>
          <p:cNvSpPr txBox="1"/>
          <p:nvPr/>
        </p:nvSpPr>
        <p:spPr>
          <a:xfrm>
            <a:off x="1177925" y="448627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F42B3B-962B-670C-1F0E-C1F22BE15571}"/>
              </a:ext>
            </a:extLst>
          </p:cNvPr>
          <p:cNvSpPr txBox="1"/>
          <p:nvPr/>
        </p:nvSpPr>
        <p:spPr>
          <a:xfrm>
            <a:off x="846138" y="5410200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593" name="TextBox 22">
            <a:extLst>
              <a:ext uri="{FF2B5EF4-FFF2-40B4-BE49-F238E27FC236}">
                <a16:creationId xmlns:a16="http://schemas.microsoft.com/office/drawing/2014/main" id="{EF28053E-8173-EC5D-2709-A6E8CE26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63594" name="TextBox 23">
            <a:extLst>
              <a:ext uri="{FF2B5EF4-FFF2-40B4-BE49-F238E27FC236}">
                <a16:creationId xmlns:a16="http://schemas.microsoft.com/office/drawing/2014/main" id="{57EBFD96-9450-D591-4759-C9980D3CB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1">
            <a:extLst>
              <a:ext uri="{FF2B5EF4-FFF2-40B4-BE49-F238E27FC236}">
                <a16:creationId xmlns:a16="http://schemas.microsoft.com/office/drawing/2014/main" id="{D649D1FB-7BA8-088B-4A24-602263738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45B495-C61D-3E46-92FE-91A0FAED563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1B3902-A06D-E553-24F3-09D004886AEC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5" name="TextBox 3">
            <a:extLst>
              <a:ext uri="{FF2B5EF4-FFF2-40B4-BE49-F238E27FC236}">
                <a16:creationId xmlns:a16="http://schemas.microsoft.com/office/drawing/2014/main" id="{425F8565-DD94-6E84-CA77-0E16B5129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37B20-886D-78AA-F6DF-E22D1B095264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7" name="TextBox 5">
            <a:extLst>
              <a:ext uri="{FF2B5EF4-FFF2-40B4-BE49-F238E27FC236}">
                <a16:creationId xmlns:a16="http://schemas.microsoft.com/office/drawing/2014/main" id="{CC092DEF-D863-CA8A-F5F0-8C3E2DCD9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4F0E6-CE82-091A-CA0B-8DD1F747E39F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9" name="TextBox 7">
            <a:extLst>
              <a:ext uri="{FF2B5EF4-FFF2-40B4-BE49-F238E27FC236}">
                <a16:creationId xmlns:a16="http://schemas.microsoft.com/office/drawing/2014/main" id="{ADC22F87-0DC3-8D86-A7FE-0F733C49E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55BCC-B879-6A19-4A99-8DB9FD64690B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21" name="TextBox 9">
            <a:extLst>
              <a:ext uri="{FF2B5EF4-FFF2-40B4-BE49-F238E27FC236}">
                <a16:creationId xmlns:a16="http://schemas.microsoft.com/office/drawing/2014/main" id="{293D4196-B3E2-90F7-32FB-2176F5389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4522" name="TextBox 10">
            <a:extLst>
              <a:ext uri="{FF2B5EF4-FFF2-40B4-BE49-F238E27FC236}">
                <a16:creationId xmlns:a16="http://schemas.microsoft.com/office/drawing/2014/main" id="{30E42E1F-098F-69DF-F937-CB7855562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4523" name="TextBox 11">
            <a:extLst>
              <a:ext uri="{FF2B5EF4-FFF2-40B4-BE49-F238E27FC236}">
                <a16:creationId xmlns:a16="http://schemas.microsoft.com/office/drawing/2014/main" id="{32E72DCD-2F8C-1116-81D9-A61B50970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4524" name="TextBox 12">
            <a:extLst>
              <a:ext uri="{FF2B5EF4-FFF2-40B4-BE49-F238E27FC236}">
                <a16:creationId xmlns:a16="http://schemas.microsoft.com/office/drawing/2014/main" id="{78539714-4F22-9271-F53A-1D37808A2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4525" name="TextBox 13">
            <a:extLst>
              <a:ext uri="{FF2B5EF4-FFF2-40B4-BE49-F238E27FC236}">
                <a16:creationId xmlns:a16="http://schemas.microsoft.com/office/drawing/2014/main" id="{4D7EDA6B-F326-BC9B-7184-DB5060B67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4526" name="TextBox 14">
            <a:extLst>
              <a:ext uri="{FF2B5EF4-FFF2-40B4-BE49-F238E27FC236}">
                <a16:creationId xmlns:a16="http://schemas.microsoft.com/office/drawing/2014/main" id="{839C04E1-42B3-0DA5-3A77-A62A57C8D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4527" name="TextBox 15">
            <a:extLst>
              <a:ext uri="{FF2B5EF4-FFF2-40B4-BE49-F238E27FC236}">
                <a16:creationId xmlns:a16="http://schemas.microsoft.com/office/drawing/2014/main" id="{5DE78C1F-FE90-1246-0E2F-60FCDEF64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2DABA1D5-4A8F-3D0F-D539-21624BFE0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AF1134-93C6-69F5-F3EC-CFADF82750F5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1">
            <a:extLst>
              <a:ext uri="{FF2B5EF4-FFF2-40B4-BE49-F238E27FC236}">
                <a16:creationId xmlns:a16="http://schemas.microsoft.com/office/drawing/2014/main" id="{41F543D4-4A52-60BD-D2A7-3E3E5C33F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6CF2B-3084-944D-AE3C-87AD7A35BE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9DEB35-EE53-7856-9A6E-9FAC3A4CCD6F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39" name="TextBox 3">
            <a:extLst>
              <a:ext uri="{FF2B5EF4-FFF2-40B4-BE49-F238E27FC236}">
                <a16:creationId xmlns:a16="http://schemas.microsoft.com/office/drawing/2014/main" id="{81581510-9639-29D1-A832-E03DD75CF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131C4C-F35C-87A5-8C42-AF8DC39136A7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41" name="TextBox 5">
            <a:extLst>
              <a:ext uri="{FF2B5EF4-FFF2-40B4-BE49-F238E27FC236}">
                <a16:creationId xmlns:a16="http://schemas.microsoft.com/office/drawing/2014/main" id="{D8D20AE0-8126-5EEE-5B42-BC31D14EA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2D9405-22FE-4293-1D9A-AB61F2500769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43" name="TextBox 7">
            <a:extLst>
              <a:ext uri="{FF2B5EF4-FFF2-40B4-BE49-F238E27FC236}">
                <a16:creationId xmlns:a16="http://schemas.microsoft.com/office/drawing/2014/main" id="{84FE7A3A-EF24-E7DB-4385-BC67067D9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6AE84-F714-F684-BDF2-BD65B755291B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45" name="TextBox 9">
            <a:extLst>
              <a:ext uri="{FF2B5EF4-FFF2-40B4-BE49-F238E27FC236}">
                <a16:creationId xmlns:a16="http://schemas.microsoft.com/office/drawing/2014/main" id="{214C4EE6-B895-2702-0F2C-DD337DD0C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5546" name="TextBox 10">
            <a:extLst>
              <a:ext uri="{FF2B5EF4-FFF2-40B4-BE49-F238E27FC236}">
                <a16:creationId xmlns:a16="http://schemas.microsoft.com/office/drawing/2014/main" id="{174898FB-42BD-0601-9D55-AE9EAD520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5547" name="TextBox 11">
            <a:extLst>
              <a:ext uri="{FF2B5EF4-FFF2-40B4-BE49-F238E27FC236}">
                <a16:creationId xmlns:a16="http://schemas.microsoft.com/office/drawing/2014/main" id="{3CF8A44D-E6B6-73D8-9ADE-8CF5F52ED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5548" name="TextBox 12">
            <a:extLst>
              <a:ext uri="{FF2B5EF4-FFF2-40B4-BE49-F238E27FC236}">
                <a16:creationId xmlns:a16="http://schemas.microsoft.com/office/drawing/2014/main" id="{79B9F221-F543-2F4E-36A6-7D2607015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5549" name="TextBox 13">
            <a:extLst>
              <a:ext uri="{FF2B5EF4-FFF2-40B4-BE49-F238E27FC236}">
                <a16:creationId xmlns:a16="http://schemas.microsoft.com/office/drawing/2014/main" id="{EED68A68-8304-1795-A8F8-9B1EF1A93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5550" name="TextBox 14">
            <a:extLst>
              <a:ext uri="{FF2B5EF4-FFF2-40B4-BE49-F238E27FC236}">
                <a16:creationId xmlns:a16="http://schemas.microsoft.com/office/drawing/2014/main" id="{8964E456-BDBE-C156-A350-78D1517E8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5551" name="TextBox 15">
            <a:extLst>
              <a:ext uri="{FF2B5EF4-FFF2-40B4-BE49-F238E27FC236}">
                <a16:creationId xmlns:a16="http://schemas.microsoft.com/office/drawing/2014/main" id="{D21A541C-06BE-F349-BF3C-FD48739DC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47DE75E7-FC62-AA5B-843B-3BEB8EC4B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765387-3E5E-4F49-59DE-AEB194F57BDF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B79D4-2E18-592C-3A4E-D202447590E2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55" name="TextBox 17">
            <a:extLst>
              <a:ext uri="{FF2B5EF4-FFF2-40B4-BE49-F238E27FC236}">
                <a16:creationId xmlns:a16="http://schemas.microsoft.com/office/drawing/2014/main" id="{69C61CD8-1F9C-FEEB-D549-C65B88E7A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5556" name="TextBox 18">
            <a:extLst>
              <a:ext uri="{FF2B5EF4-FFF2-40B4-BE49-F238E27FC236}">
                <a16:creationId xmlns:a16="http://schemas.microsoft.com/office/drawing/2014/main" id="{22CE1271-E00A-BC45-4256-208345907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1">
            <a:extLst>
              <a:ext uri="{FF2B5EF4-FFF2-40B4-BE49-F238E27FC236}">
                <a16:creationId xmlns:a16="http://schemas.microsoft.com/office/drawing/2014/main" id="{D18A7E58-F416-025F-2099-DA46DC070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0536F-CE2A-164E-B7CB-E3E38EEDF7F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59532-0EE0-6967-E209-726F239D4F08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3" name="TextBox 3">
            <a:extLst>
              <a:ext uri="{FF2B5EF4-FFF2-40B4-BE49-F238E27FC236}">
                <a16:creationId xmlns:a16="http://schemas.microsoft.com/office/drawing/2014/main" id="{C2820539-AD92-4437-E01A-231B6E87B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3F3610-16A9-5502-A9A6-3A9C472AE263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5" name="TextBox 5">
            <a:extLst>
              <a:ext uri="{FF2B5EF4-FFF2-40B4-BE49-F238E27FC236}">
                <a16:creationId xmlns:a16="http://schemas.microsoft.com/office/drawing/2014/main" id="{A6C43BED-887D-05C3-424B-FCF7AEE15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6FA457-2852-7993-B299-4F7D23A6E905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7" name="TextBox 7">
            <a:extLst>
              <a:ext uri="{FF2B5EF4-FFF2-40B4-BE49-F238E27FC236}">
                <a16:creationId xmlns:a16="http://schemas.microsoft.com/office/drawing/2014/main" id="{C6F40E92-B226-721F-D884-92E69D71F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822C68-D813-8300-5E57-1B2F6F680D51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69" name="TextBox 9">
            <a:extLst>
              <a:ext uri="{FF2B5EF4-FFF2-40B4-BE49-F238E27FC236}">
                <a16:creationId xmlns:a16="http://schemas.microsoft.com/office/drawing/2014/main" id="{43D1FA34-51D2-0D3F-AEE0-5B36BE10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6570" name="TextBox 10">
            <a:extLst>
              <a:ext uri="{FF2B5EF4-FFF2-40B4-BE49-F238E27FC236}">
                <a16:creationId xmlns:a16="http://schemas.microsoft.com/office/drawing/2014/main" id="{EDB9D3AF-99A2-C4FB-1BF2-4CEF30023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6571" name="TextBox 11">
            <a:extLst>
              <a:ext uri="{FF2B5EF4-FFF2-40B4-BE49-F238E27FC236}">
                <a16:creationId xmlns:a16="http://schemas.microsoft.com/office/drawing/2014/main" id="{E1B7D183-CDCC-B913-747C-6BCD8BCDF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6572" name="TextBox 12">
            <a:extLst>
              <a:ext uri="{FF2B5EF4-FFF2-40B4-BE49-F238E27FC236}">
                <a16:creationId xmlns:a16="http://schemas.microsoft.com/office/drawing/2014/main" id="{824BD875-577F-90E6-2C63-FFDA3AC70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6573" name="TextBox 13">
            <a:extLst>
              <a:ext uri="{FF2B5EF4-FFF2-40B4-BE49-F238E27FC236}">
                <a16:creationId xmlns:a16="http://schemas.microsoft.com/office/drawing/2014/main" id="{E4F39437-FF80-9132-FACD-EB53CB1C5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6574" name="TextBox 14">
            <a:extLst>
              <a:ext uri="{FF2B5EF4-FFF2-40B4-BE49-F238E27FC236}">
                <a16:creationId xmlns:a16="http://schemas.microsoft.com/office/drawing/2014/main" id="{2848F4D2-B451-F1CD-E3DF-AF390948C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6575" name="TextBox 15">
            <a:extLst>
              <a:ext uri="{FF2B5EF4-FFF2-40B4-BE49-F238E27FC236}">
                <a16:creationId xmlns:a16="http://schemas.microsoft.com/office/drawing/2014/main" id="{BE3CA245-C876-3267-72C6-F912C583E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D16BD4BE-FE82-9950-880A-167414682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3462CB-20A3-300D-1830-713FEF84CA34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E73FC-CBB7-FCF6-DF24-8C1BE1CEAAEC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9" name="TextBox 17">
            <a:extLst>
              <a:ext uri="{FF2B5EF4-FFF2-40B4-BE49-F238E27FC236}">
                <a16:creationId xmlns:a16="http://schemas.microsoft.com/office/drawing/2014/main" id="{5318D7C8-E0E3-FF11-E8D3-113F584A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6580" name="TextBox 18">
            <a:extLst>
              <a:ext uri="{FF2B5EF4-FFF2-40B4-BE49-F238E27FC236}">
                <a16:creationId xmlns:a16="http://schemas.microsoft.com/office/drawing/2014/main" id="{3A39536C-4DBA-E38A-B74C-28AE1038B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790AA5-6EAC-782A-9798-CA442D56A0DA}"/>
              </a:ext>
            </a:extLst>
          </p:cNvPr>
          <p:cNvCxnSpPr>
            <a:cxnSpLocks/>
          </p:cNvCxnSpPr>
          <p:nvPr/>
        </p:nvCxnSpPr>
        <p:spPr>
          <a:xfrm flipV="1">
            <a:off x="2843213" y="4965700"/>
            <a:ext cx="0" cy="84455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CF9CC63-ADFB-B861-C483-A97B09C7B805}"/>
              </a:ext>
            </a:extLst>
          </p:cNvPr>
          <p:cNvSpPr txBox="1"/>
          <p:nvPr/>
        </p:nvSpPr>
        <p:spPr>
          <a:xfrm>
            <a:off x="2290763" y="5795963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>
            <a:extLst>
              <a:ext uri="{FF2B5EF4-FFF2-40B4-BE49-F238E27FC236}">
                <a16:creationId xmlns:a16="http://schemas.microsoft.com/office/drawing/2014/main" id="{D8B2139E-52DB-8597-B38A-FBB80A616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DA833-D669-6745-B0F2-FC8DFBD7247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69DE9B-F9D9-E92D-535B-6F5ACBFC183F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87" name="TextBox 3">
            <a:extLst>
              <a:ext uri="{FF2B5EF4-FFF2-40B4-BE49-F238E27FC236}">
                <a16:creationId xmlns:a16="http://schemas.microsoft.com/office/drawing/2014/main" id="{CF9CDDC8-6522-F963-39E4-E65B07E2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FF6B-A032-5FDB-C20B-F320EDC537EB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89" name="TextBox 5">
            <a:extLst>
              <a:ext uri="{FF2B5EF4-FFF2-40B4-BE49-F238E27FC236}">
                <a16:creationId xmlns:a16="http://schemas.microsoft.com/office/drawing/2014/main" id="{3AC77BDE-39F5-D910-727C-7E83800C3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B552F8-6A00-2FD5-283E-D3D5D37E6466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91" name="TextBox 7">
            <a:extLst>
              <a:ext uri="{FF2B5EF4-FFF2-40B4-BE49-F238E27FC236}">
                <a16:creationId xmlns:a16="http://schemas.microsoft.com/office/drawing/2014/main" id="{7E61D3D7-6C83-5979-0EC1-1547BC1E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D636F7-969D-FC3D-88C9-E0306CAF1CCD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93" name="TextBox 9">
            <a:extLst>
              <a:ext uri="{FF2B5EF4-FFF2-40B4-BE49-F238E27FC236}">
                <a16:creationId xmlns:a16="http://schemas.microsoft.com/office/drawing/2014/main" id="{EFF8EEA9-1ED7-E32F-1A23-199A3DEC4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7594" name="TextBox 10">
            <a:extLst>
              <a:ext uri="{FF2B5EF4-FFF2-40B4-BE49-F238E27FC236}">
                <a16:creationId xmlns:a16="http://schemas.microsoft.com/office/drawing/2014/main" id="{1B3EBD21-6E9E-704C-A4B2-F7EC43EE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7595" name="TextBox 11">
            <a:extLst>
              <a:ext uri="{FF2B5EF4-FFF2-40B4-BE49-F238E27FC236}">
                <a16:creationId xmlns:a16="http://schemas.microsoft.com/office/drawing/2014/main" id="{2F04F21C-44B8-0C96-E8B3-4055D5DEF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7596" name="TextBox 12">
            <a:extLst>
              <a:ext uri="{FF2B5EF4-FFF2-40B4-BE49-F238E27FC236}">
                <a16:creationId xmlns:a16="http://schemas.microsoft.com/office/drawing/2014/main" id="{3AEE5786-2B55-C916-358D-6459CE62B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7597" name="TextBox 13">
            <a:extLst>
              <a:ext uri="{FF2B5EF4-FFF2-40B4-BE49-F238E27FC236}">
                <a16:creationId xmlns:a16="http://schemas.microsoft.com/office/drawing/2014/main" id="{544BC46E-C07B-3E54-68EF-0FE75087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7598" name="TextBox 14">
            <a:extLst>
              <a:ext uri="{FF2B5EF4-FFF2-40B4-BE49-F238E27FC236}">
                <a16:creationId xmlns:a16="http://schemas.microsoft.com/office/drawing/2014/main" id="{C907B855-49C4-CE03-C766-FDA901997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7599" name="TextBox 15">
            <a:extLst>
              <a:ext uri="{FF2B5EF4-FFF2-40B4-BE49-F238E27FC236}">
                <a16:creationId xmlns:a16="http://schemas.microsoft.com/office/drawing/2014/main" id="{F6F1E0AB-8F10-4F88-4C83-0B4FD89FB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6381BFE5-5BF0-00D6-B469-D403ADFF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8DA303-5DDD-B31D-D64C-030718EA1727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2F8B8F-1FED-2C35-274B-9279A681A84D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603" name="TextBox 17">
            <a:extLst>
              <a:ext uri="{FF2B5EF4-FFF2-40B4-BE49-F238E27FC236}">
                <a16:creationId xmlns:a16="http://schemas.microsoft.com/office/drawing/2014/main" id="{9D3FCC09-3D86-098D-9AAE-9A4E43AA9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7604" name="TextBox 18">
            <a:extLst>
              <a:ext uri="{FF2B5EF4-FFF2-40B4-BE49-F238E27FC236}">
                <a16:creationId xmlns:a16="http://schemas.microsoft.com/office/drawing/2014/main" id="{5A89AA25-A015-B6E2-C68E-194783343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22B9B6-D8AD-1E53-0C0F-5CEA1B6DF5CF}"/>
              </a:ext>
            </a:extLst>
          </p:cNvPr>
          <p:cNvCxnSpPr>
            <a:cxnSpLocks/>
          </p:cNvCxnSpPr>
          <p:nvPr/>
        </p:nvCxnSpPr>
        <p:spPr>
          <a:xfrm flipV="1">
            <a:off x="2843213" y="4965700"/>
            <a:ext cx="0" cy="84455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0AD7A6A-C93D-4E81-D220-6929B07C6E8D}"/>
              </a:ext>
            </a:extLst>
          </p:cNvPr>
          <p:cNvSpPr txBox="1"/>
          <p:nvPr/>
        </p:nvSpPr>
        <p:spPr>
          <a:xfrm>
            <a:off x="2290763" y="5795963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B08E90-F06F-7F64-5366-B0E0FBA9F648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608" name="TextBox 21">
            <a:extLst>
              <a:ext uri="{FF2B5EF4-FFF2-40B4-BE49-F238E27FC236}">
                <a16:creationId xmlns:a16="http://schemas.microsoft.com/office/drawing/2014/main" id="{C1E303AD-0173-0C4D-22EA-A12D91E6B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67609" name="TextBox 22">
            <a:extLst>
              <a:ext uri="{FF2B5EF4-FFF2-40B4-BE49-F238E27FC236}">
                <a16:creationId xmlns:a16="http://schemas.microsoft.com/office/drawing/2014/main" id="{222EDCC6-F79D-A186-3E41-DD8BC64E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>
            <a:extLst>
              <a:ext uri="{FF2B5EF4-FFF2-40B4-BE49-F238E27FC236}">
                <a16:creationId xmlns:a16="http://schemas.microsoft.com/office/drawing/2014/main" id="{AD7CD5F7-559D-A0F3-A97F-CD57F81C6A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C16FB-5817-2A41-B7C9-5DF50E1AF60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746B7F-A7C4-3F41-12DC-E4C6741905F8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1" name="TextBox 3">
            <a:extLst>
              <a:ext uri="{FF2B5EF4-FFF2-40B4-BE49-F238E27FC236}">
                <a16:creationId xmlns:a16="http://schemas.microsoft.com/office/drawing/2014/main" id="{3E153248-2425-A966-A358-0B676C9B8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6A2E05-F0F8-8D4B-E640-B4BE67CCDE55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3" name="TextBox 5">
            <a:extLst>
              <a:ext uri="{FF2B5EF4-FFF2-40B4-BE49-F238E27FC236}">
                <a16:creationId xmlns:a16="http://schemas.microsoft.com/office/drawing/2014/main" id="{DDFE4A68-F8EA-E20E-3B4F-2BD9A9087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40123-03F2-9F31-3770-FFFF3DB4E832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5" name="TextBox 7">
            <a:extLst>
              <a:ext uri="{FF2B5EF4-FFF2-40B4-BE49-F238E27FC236}">
                <a16:creationId xmlns:a16="http://schemas.microsoft.com/office/drawing/2014/main" id="{59050EAF-9862-0687-9348-6E5E573C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405C39-E4AA-BBD9-DE58-33F3897C2348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7" name="TextBox 9">
            <a:extLst>
              <a:ext uri="{FF2B5EF4-FFF2-40B4-BE49-F238E27FC236}">
                <a16:creationId xmlns:a16="http://schemas.microsoft.com/office/drawing/2014/main" id="{38325F16-4A91-7F8C-C743-1F39906F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8618" name="TextBox 10">
            <a:extLst>
              <a:ext uri="{FF2B5EF4-FFF2-40B4-BE49-F238E27FC236}">
                <a16:creationId xmlns:a16="http://schemas.microsoft.com/office/drawing/2014/main" id="{3E375FFF-A722-4FA8-5996-DEC068739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8619" name="TextBox 11">
            <a:extLst>
              <a:ext uri="{FF2B5EF4-FFF2-40B4-BE49-F238E27FC236}">
                <a16:creationId xmlns:a16="http://schemas.microsoft.com/office/drawing/2014/main" id="{A64E5C0B-589D-3C36-F7C4-7A01989EF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8620" name="TextBox 12">
            <a:extLst>
              <a:ext uri="{FF2B5EF4-FFF2-40B4-BE49-F238E27FC236}">
                <a16:creationId xmlns:a16="http://schemas.microsoft.com/office/drawing/2014/main" id="{5AA7E717-8199-BF1C-AD79-4D2D968CE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8621" name="TextBox 13">
            <a:extLst>
              <a:ext uri="{FF2B5EF4-FFF2-40B4-BE49-F238E27FC236}">
                <a16:creationId xmlns:a16="http://schemas.microsoft.com/office/drawing/2014/main" id="{37DC3CF7-AF14-23EC-3BED-3D158458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8622" name="TextBox 14">
            <a:extLst>
              <a:ext uri="{FF2B5EF4-FFF2-40B4-BE49-F238E27FC236}">
                <a16:creationId xmlns:a16="http://schemas.microsoft.com/office/drawing/2014/main" id="{9946DDB5-F6B4-46BD-265D-6250103D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8623" name="TextBox 15">
            <a:extLst>
              <a:ext uri="{FF2B5EF4-FFF2-40B4-BE49-F238E27FC236}">
                <a16:creationId xmlns:a16="http://schemas.microsoft.com/office/drawing/2014/main" id="{59EF9837-EA59-CCE9-37F0-7974163BD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15438507-1928-0519-7B9D-64F3A9869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8BE162-E080-C6E4-D411-B8A16E837330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FA6D13-98D9-BF2F-8C9C-088690C0B17D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27" name="TextBox 17">
            <a:extLst>
              <a:ext uri="{FF2B5EF4-FFF2-40B4-BE49-F238E27FC236}">
                <a16:creationId xmlns:a16="http://schemas.microsoft.com/office/drawing/2014/main" id="{394E0918-E372-8B8E-FEB3-1BC98818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8628" name="TextBox 18">
            <a:extLst>
              <a:ext uri="{FF2B5EF4-FFF2-40B4-BE49-F238E27FC236}">
                <a16:creationId xmlns:a16="http://schemas.microsoft.com/office/drawing/2014/main" id="{0FB3BBCA-B68A-95FA-DE92-F26F96CBF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A76E1D-3FBE-8B57-10C7-0800F5CE899A}"/>
              </a:ext>
            </a:extLst>
          </p:cNvPr>
          <p:cNvCxnSpPr>
            <a:cxnSpLocks/>
          </p:cNvCxnSpPr>
          <p:nvPr/>
        </p:nvCxnSpPr>
        <p:spPr>
          <a:xfrm flipV="1">
            <a:off x="2843213" y="4965700"/>
            <a:ext cx="0" cy="84455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4F30A7-3F7E-3439-74EE-407AB427ED45}"/>
              </a:ext>
            </a:extLst>
          </p:cNvPr>
          <p:cNvSpPr txBox="1"/>
          <p:nvPr/>
        </p:nvSpPr>
        <p:spPr>
          <a:xfrm>
            <a:off x="2290763" y="5795963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A16A06-F290-793A-FE2B-61D45165A3F7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32" name="TextBox 21">
            <a:extLst>
              <a:ext uri="{FF2B5EF4-FFF2-40B4-BE49-F238E27FC236}">
                <a16:creationId xmlns:a16="http://schemas.microsoft.com/office/drawing/2014/main" id="{0E313609-44C9-7A82-3505-857E2987D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68633" name="TextBox 22">
            <a:extLst>
              <a:ext uri="{FF2B5EF4-FFF2-40B4-BE49-F238E27FC236}">
                <a16:creationId xmlns:a16="http://schemas.microsoft.com/office/drawing/2014/main" id="{230B462D-B377-0B15-695F-7AEE325C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9B40AB-620C-D5C1-38C0-F7149A155F80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35" name="TextBox 25">
            <a:extLst>
              <a:ext uri="{FF2B5EF4-FFF2-40B4-BE49-F238E27FC236}">
                <a16:creationId xmlns:a16="http://schemas.microsoft.com/office/drawing/2014/main" id="{70C0AF87-DD1B-AA29-958D-0DF4E853C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8636" name="TextBox 26">
            <a:extLst>
              <a:ext uri="{FF2B5EF4-FFF2-40B4-BE49-F238E27FC236}">
                <a16:creationId xmlns:a16="http://schemas.microsoft.com/office/drawing/2014/main" id="{DBAE91A3-9D99-CCE5-EDAA-7E359083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D8181435-FDE8-A205-962A-4842A83C0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7A265-82EC-5C4B-80C8-0EA7B1FC0E2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5AF34C-88C9-335B-260E-6FE713536243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5" name="TextBox 3">
            <a:extLst>
              <a:ext uri="{FF2B5EF4-FFF2-40B4-BE49-F238E27FC236}">
                <a16:creationId xmlns:a16="http://schemas.microsoft.com/office/drawing/2014/main" id="{6EA513B4-6411-AA81-CF49-D509C55E0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3AEDD-3F18-E9FA-2F24-E432876A0514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7" name="TextBox 5">
            <a:extLst>
              <a:ext uri="{FF2B5EF4-FFF2-40B4-BE49-F238E27FC236}">
                <a16:creationId xmlns:a16="http://schemas.microsoft.com/office/drawing/2014/main" id="{2611C69C-97C5-FB30-12A9-C61BACC2D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03BC3E-BDDA-DCBE-D367-48E77600E12D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39" name="TextBox 7">
            <a:extLst>
              <a:ext uri="{FF2B5EF4-FFF2-40B4-BE49-F238E27FC236}">
                <a16:creationId xmlns:a16="http://schemas.microsoft.com/office/drawing/2014/main" id="{5BB4503F-950E-DAF5-EE38-4BF2DF732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E0F66-FD68-A428-8C5F-BF42ED4BEB1E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41" name="TextBox 9">
            <a:extLst>
              <a:ext uri="{FF2B5EF4-FFF2-40B4-BE49-F238E27FC236}">
                <a16:creationId xmlns:a16="http://schemas.microsoft.com/office/drawing/2014/main" id="{CB4EC1C6-2517-5A87-B5C1-F92E50AB7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9642" name="TextBox 10">
            <a:extLst>
              <a:ext uri="{FF2B5EF4-FFF2-40B4-BE49-F238E27FC236}">
                <a16:creationId xmlns:a16="http://schemas.microsoft.com/office/drawing/2014/main" id="{61C7479E-1239-7F6A-6CB3-6476B2598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9643" name="TextBox 11">
            <a:extLst>
              <a:ext uri="{FF2B5EF4-FFF2-40B4-BE49-F238E27FC236}">
                <a16:creationId xmlns:a16="http://schemas.microsoft.com/office/drawing/2014/main" id="{FAD453B2-7A58-7473-1581-62B393A7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69644" name="TextBox 12">
            <a:extLst>
              <a:ext uri="{FF2B5EF4-FFF2-40B4-BE49-F238E27FC236}">
                <a16:creationId xmlns:a16="http://schemas.microsoft.com/office/drawing/2014/main" id="{890B19A9-E2E8-B483-AE30-A451AAF71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69645" name="TextBox 13">
            <a:extLst>
              <a:ext uri="{FF2B5EF4-FFF2-40B4-BE49-F238E27FC236}">
                <a16:creationId xmlns:a16="http://schemas.microsoft.com/office/drawing/2014/main" id="{7183F9A4-BC4C-E005-E5BA-012FE8864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69646" name="TextBox 14">
            <a:extLst>
              <a:ext uri="{FF2B5EF4-FFF2-40B4-BE49-F238E27FC236}">
                <a16:creationId xmlns:a16="http://schemas.microsoft.com/office/drawing/2014/main" id="{C2CEFBDA-BA32-37D1-1BD9-E09CE07B0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69647" name="TextBox 15">
            <a:extLst>
              <a:ext uri="{FF2B5EF4-FFF2-40B4-BE49-F238E27FC236}">
                <a16:creationId xmlns:a16="http://schemas.microsoft.com/office/drawing/2014/main" id="{FF54553F-C128-7D27-045E-1D5880B7D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6A14FCD6-0047-C259-C8E9-6497E3C49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E81E80-86B0-4C84-7167-2440F1146750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486332-A295-1BE2-029C-F902EB6658FB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1" name="TextBox 17">
            <a:extLst>
              <a:ext uri="{FF2B5EF4-FFF2-40B4-BE49-F238E27FC236}">
                <a16:creationId xmlns:a16="http://schemas.microsoft.com/office/drawing/2014/main" id="{88BCC982-62E7-7FCD-734D-52409BAEF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69652" name="TextBox 18">
            <a:extLst>
              <a:ext uri="{FF2B5EF4-FFF2-40B4-BE49-F238E27FC236}">
                <a16:creationId xmlns:a16="http://schemas.microsoft.com/office/drawing/2014/main" id="{84983332-99DC-622A-4F79-67837D24B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1C2BDA-1F18-4643-7121-9683467E7742}"/>
              </a:ext>
            </a:extLst>
          </p:cNvPr>
          <p:cNvCxnSpPr>
            <a:cxnSpLocks/>
          </p:cNvCxnSpPr>
          <p:nvPr/>
        </p:nvCxnSpPr>
        <p:spPr>
          <a:xfrm flipV="1">
            <a:off x="2854325" y="5205413"/>
            <a:ext cx="0" cy="84455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C60845-E688-F246-DB0B-340219BC701E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5" name="TextBox 21">
            <a:extLst>
              <a:ext uri="{FF2B5EF4-FFF2-40B4-BE49-F238E27FC236}">
                <a16:creationId xmlns:a16="http://schemas.microsoft.com/office/drawing/2014/main" id="{A1E6603F-2DDE-B5BA-A050-3237E1871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69656" name="TextBox 22">
            <a:extLst>
              <a:ext uri="{FF2B5EF4-FFF2-40B4-BE49-F238E27FC236}">
                <a16:creationId xmlns:a16="http://schemas.microsoft.com/office/drawing/2014/main" id="{C5FE0F07-0B5B-E59A-2D69-EDC97ED5E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1C310D-9B18-C099-6011-65AA3417FA55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58" name="TextBox 25">
            <a:extLst>
              <a:ext uri="{FF2B5EF4-FFF2-40B4-BE49-F238E27FC236}">
                <a16:creationId xmlns:a16="http://schemas.microsoft.com/office/drawing/2014/main" id="{8C478D20-11E9-03D2-C091-55990133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69659" name="TextBox 26">
            <a:extLst>
              <a:ext uri="{FF2B5EF4-FFF2-40B4-BE49-F238E27FC236}">
                <a16:creationId xmlns:a16="http://schemas.microsoft.com/office/drawing/2014/main" id="{F1E0A922-C5D0-7C9A-F986-41C9A0652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2A25A4-C8C1-C0A6-7D5F-7847E15E12CA}"/>
              </a:ext>
            </a:extLst>
          </p:cNvPr>
          <p:cNvSpPr/>
          <p:nvPr/>
        </p:nvSpPr>
        <p:spPr>
          <a:xfrm>
            <a:off x="2854325" y="4222750"/>
            <a:ext cx="1008063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61" name="TextBox 30">
            <a:extLst>
              <a:ext uri="{FF2B5EF4-FFF2-40B4-BE49-F238E27FC236}">
                <a16:creationId xmlns:a16="http://schemas.microsoft.com/office/drawing/2014/main" id="{5EBD2583-A15E-B274-DDDF-3DDD9F566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69662" name="TextBox 31">
            <a:extLst>
              <a:ext uri="{FF2B5EF4-FFF2-40B4-BE49-F238E27FC236}">
                <a16:creationId xmlns:a16="http://schemas.microsoft.com/office/drawing/2014/main" id="{9168207B-DFD5-BB3F-6B2C-BAFE8B71A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481647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9218DE04-9407-BCFC-7741-EE791C5B5D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01AD0-6543-3A48-9702-AC9A95FA6D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179B2-0F87-F4FE-A083-F1D69C6F2676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59" name="TextBox 3">
            <a:extLst>
              <a:ext uri="{FF2B5EF4-FFF2-40B4-BE49-F238E27FC236}">
                <a16:creationId xmlns:a16="http://schemas.microsoft.com/office/drawing/2014/main" id="{F36611C3-9B53-3FEA-72AB-359B5477E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A60798-B96D-FC64-B360-7790B104B2A0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1" name="TextBox 5">
            <a:extLst>
              <a:ext uri="{FF2B5EF4-FFF2-40B4-BE49-F238E27FC236}">
                <a16:creationId xmlns:a16="http://schemas.microsoft.com/office/drawing/2014/main" id="{CE5DE6DC-4261-8BA9-39B7-F4FD7C259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75219-EAB5-B47F-3511-9DB5F8BDE94E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3" name="TextBox 7">
            <a:extLst>
              <a:ext uri="{FF2B5EF4-FFF2-40B4-BE49-F238E27FC236}">
                <a16:creationId xmlns:a16="http://schemas.microsoft.com/office/drawing/2014/main" id="{F87D5015-66DD-1220-53F6-BF757907F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A0C213-379A-AE17-3EA5-529A7791931F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5" name="TextBox 9">
            <a:extLst>
              <a:ext uri="{FF2B5EF4-FFF2-40B4-BE49-F238E27FC236}">
                <a16:creationId xmlns:a16="http://schemas.microsoft.com/office/drawing/2014/main" id="{A4C7F482-2B07-CC23-DE94-98872D38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0666" name="TextBox 10">
            <a:extLst>
              <a:ext uri="{FF2B5EF4-FFF2-40B4-BE49-F238E27FC236}">
                <a16:creationId xmlns:a16="http://schemas.microsoft.com/office/drawing/2014/main" id="{AAB6BABA-04AC-C647-499E-60361D291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0667" name="TextBox 11">
            <a:extLst>
              <a:ext uri="{FF2B5EF4-FFF2-40B4-BE49-F238E27FC236}">
                <a16:creationId xmlns:a16="http://schemas.microsoft.com/office/drawing/2014/main" id="{99329512-C2BA-91CD-7DC6-2CCA53706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70668" name="TextBox 12">
            <a:extLst>
              <a:ext uri="{FF2B5EF4-FFF2-40B4-BE49-F238E27FC236}">
                <a16:creationId xmlns:a16="http://schemas.microsoft.com/office/drawing/2014/main" id="{5C2018D1-5247-B046-0B89-D445DF011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70669" name="TextBox 13">
            <a:extLst>
              <a:ext uri="{FF2B5EF4-FFF2-40B4-BE49-F238E27FC236}">
                <a16:creationId xmlns:a16="http://schemas.microsoft.com/office/drawing/2014/main" id="{94AFA6E6-EDC4-BA7D-A6C0-9255228D5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0670" name="TextBox 14">
            <a:extLst>
              <a:ext uri="{FF2B5EF4-FFF2-40B4-BE49-F238E27FC236}">
                <a16:creationId xmlns:a16="http://schemas.microsoft.com/office/drawing/2014/main" id="{8AC3D463-96B2-8DB9-0BD7-5D99A21F7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70671" name="TextBox 15">
            <a:extLst>
              <a:ext uri="{FF2B5EF4-FFF2-40B4-BE49-F238E27FC236}">
                <a16:creationId xmlns:a16="http://schemas.microsoft.com/office/drawing/2014/main" id="{4A91AE92-429E-66A9-6859-9E2883B28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C9D18925-1150-5DA7-9896-FA94448C5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CD25C9-3B45-7924-DC93-A7A94579A332}"/>
              </a:ext>
            </a:extLst>
          </p:cNvPr>
          <p:cNvSpPr/>
          <p:nvPr/>
        </p:nvSpPr>
        <p:spPr>
          <a:xfrm>
            <a:off x="136525" y="4114800"/>
            <a:ext cx="8851900" cy="73501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D23937-07E7-4255-6B63-729384F236E2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5" name="TextBox 17">
            <a:extLst>
              <a:ext uri="{FF2B5EF4-FFF2-40B4-BE49-F238E27FC236}">
                <a16:creationId xmlns:a16="http://schemas.microsoft.com/office/drawing/2014/main" id="{AB95AF64-A5E8-7C6F-38EE-5A680A9BC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70676" name="TextBox 18">
            <a:extLst>
              <a:ext uri="{FF2B5EF4-FFF2-40B4-BE49-F238E27FC236}">
                <a16:creationId xmlns:a16="http://schemas.microsoft.com/office/drawing/2014/main" id="{8A15BF76-18A1-F81D-B562-77F97EC80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60D9F3-2939-5AD0-5600-62A276AB0C87}"/>
              </a:ext>
            </a:extLst>
          </p:cNvPr>
          <p:cNvCxnSpPr>
            <a:cxnSpLocks/>
          </p:cNvCxnSpPr>
          <p:nvPr/>
        </p:nvCxnSpPr>
        <p:spPr>
          <a:xfrm flipV="1">
            <a:off x="8343900" y="4979988"/>
            <a:ext cx="0" cy="846137"/>
          </a:xfrm>
          <a:prstGeom prst="straightConnector1">
            <a:avLst/>
          </a:prstGeom>
          <a:ln w="38100"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7DCB0F4-7770-AC0F-5A92-9EFA5F3CF82E}"/>
              </a:ext>
            </a:extLst>
          </p:cNvPr>
          <p:cNvSpPr txBox="1"/>
          <p:nvPr/>
        </p:nvSpPr>
        <p:spPr>
          <a:xfrm>
            <a:off x="7791450" y="5811838"/>
            <a:ext cx="11080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234488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151D56-AA90-FD83-ED41-913A2180F639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80" name="TextBox 21">
            <a:extLst>
              <a:ext uri="{FF2B5EF4-FFF2-40B4-BE49-F238E27FC236}">
                <a16:creationId xmlns:a16="http://schemas.microsoft.com/office/drawing/2014/main" id="{3E719694-A165-F852-0990-B0CD4D324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70681" name="TextBox 22">
            <a:extLst>
              <a:ext uri="{FF2B5EF4-FFF2-40B4-BE49-F238E27FC236}">
                <a16:creationId xmlns:a16="http://schemas.microsoft.com/office/drawing/2014/main" id="{35A80BED-4878-E7AB-8C42-9CC2D5B5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B364A2-EC50-02FB-6B57-2A764978C5E2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83" name="TextBox 25">
            <a:extLst>
              <a:ext uri="{FF2B5EF4-FFF2-40B4-BE49-F238E27FC236}">
                <a16:creationId xmlns:a16="http://schemas.microsoft.com/office/drawing/2014/main" id="{941D09C6-91D2-E4FD-3764-EBD194DD9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0684" name="TextBox 26">
            <a:extLst>
              <a:ext uri="{FF2B5EF4-FFF2-40B4-BE49-F238E27FC236}">
                <a16:creationId xmlns:a16="http://schemas.microsoft.com/office/drawing/2014/main" id="{1D01B2A2-ECBA-E897-7003-B1D39962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619DA9-2AC5-CADB-CF19-2FF605DA890F}"/>
              </a:ext>
            </a:extLst>
          </p:cNvPr>
          <p:cNvSpPr/>
          <p:nvPr/>
        </p:nvSpPr>
        <p:spPr>
          <a:xfrm>
            <a:off x="2854325" y="4222750"/>
            <a:ext cx="1008063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86" name="TextBox 30">
            <a:extLst>
              <a:ext uri="{FF2B5EF4-FFF2-40B4-BE49-F238E27FC236}">
                <a16:creationId xmlns:a16="http://schemas.microsoft.com/office/drawing/2014/main" id="{728180CF-3A68-27BD-988D-F6F2074CA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0687" name="TextBox 31">
            <a:extLst>
              <a:ext uri="{FF2B5EF4-FFF2-40B4-BE49-F238E27FC236}">
                <a16:creationId xmlns:a16="http://schemas.microsoft.com/office/drawing/2014/main" id="{2C971510-1F34-27FC-C169-EEA4788CA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481647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88331183-C645-0F3C-E707-AA86E3FCA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6A3FE-4E4D-E844-8D59-1CFB08B62D6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E2980C6D-0B58-2CF3-3BC2-9677A5D51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163638"/>
            <a:ext cx="726757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3">
            <a:extLst>
              <a:ext uri="{FF2B5EF4-FFF2-40B4-BE49-F238E27FC236}">
                <a16:creationId xmlns:a16="http://schemas.microsoft.com/office/drawing/2014/main" id="{1F03D2D3-662A-1490-3260-DCA9596AE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488113"/>
            <a:ext cx="197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REF: RFC 1323</a:t>
            </a:r>
          </a:p>
        </p:txBody>
      </p:sp>
      <p:sp>
        <p:nvSpPr>
          <p:cNvPr id="77828" name="Content Placeholder 2">
            <a:extLst>
              <a:ext uri="{FF2B5EF4-FFF2-40B4-BE49-F238E27FC236}">
                <a16:creationId xmlns:a16="http://schemas.microsoft.com/office/drawing/2014/main" id="{7F9607DB-8C1F-FBFC-32D4-816CBF29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0265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Wrap around is possible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B01E812B-139C-8D60-EFD1-E72BED0C2B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E6C50-7B15-1F44-93C2-B0762409061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4A42EA-553D-DEC5-0F91-BFEAAC9AF91D}"/>
              </a:ext>
            </a:extLst>
          </p:cNvPr>
          <p:cNvSpPr/>
          <p:nvPr/>
        </p:nvSpPr>
        <p:spPr>
          <a:xfrm>
            <a:off x="539750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3" name="TextBox 3">
            <a:extLst>
              <a:ext uri="{FF2B5EF4-FFF2-40B4-BE49-F238E27FC236}">
                <a16:creationId xmlns:a16="http://schemas.microsoft.com/office/drawing/2014/main" id="{ADC6D271-487B-945C-EDD3-8CD07DCC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EB8DB-0C59-4256-9D4E-9E59FCFA88D7}"/>
              </a:ext>
            </a:extLst>
          </p:cNvPr>
          <p:cNvSpPr/>
          <p:nvPr/>
        </p:nvSpPr>
        <p:spPr>
          <a:xfrm>
            <a:off x="2754313" y="1731963"/>
            <a:ext cx="1006475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5" name="TextBox 5">
            <a:extLst>
              <a:ext uri="{FF2B5EF4-FFF2-40B4-BE49-F238E27FC236}">
                <a16:creationId xmlns:a16="http://schemas.microsoft.com/office/drawing/2014/main" id="{2CDBC602-B979-54F6-6895-2618A680B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2BBBE-9A1C-383F-A95A-9D7A82D8D95E}"/>
              </a:ext>
            </a:extLst>
          </p:cNvPr>
          <p:cNvSpPr/>
          <p:nvPr/>
        </p:nvSpPr>
        <p:spPr>
          <a:xfrm>
            <a:off x="3825875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7" name="TextBox 7">
            <a:extLst>
              <a:ext uri="{FF2B5EF4-FFF2-40B4-BE49-F238E27FC236}">
                <a16:creationId xmlns:a16="http://schemas.microsoft.com/office/drawing/2014/main" id="{84A357BB-DC7A-209B-269D-1E2DC921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47DDDD-6953-6B0D-B840-8981AFE40D0E}"/>
              </a:ext>
            </a:extLst>
          </p:cNvPr>
          <p:cNvSpPr/>
          <p:nvPr/>
        </p:nvSpPr>
        <p:spPr>
          <a:xfrm>
            <a:off x="6030913" y="1731963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89" name="TextBox 9">
            <a:extLst>
              <a:ext uri="{FF2B5EF4-FFF2-40B4-BE49-F238E27FC236}">
                <a16:creationId xmlns:a16="http://schemas.microsoft.com/office/drawing/2014/main" id="{BAD52064-522C-0398-FA21-FCD9B6D40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1795463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1690" name="TextBox 10">
            <a:extLst>
              <a:ext uri="{FF2B5EF4-FFF2-40B4-BE49-F238E27FC236}">
                <a16:creationId xmlns:a16="http://schemas.microsoft.com/office/drawing/2014/main" id="{CCB226C5-EBF1-B5C7-5D41-39A07E269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2314575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1691" name="TextBox 11">
            <a:extLst>
              <a:ext uri="{FF2B5EF4-FFF2-40B4-BE49-F238E27FC236}">
                <a16:creationId xmlns:a16="http://schemas.microsoft.com/office/drawing/2014/main" id="{75FE9DFE-2AAE-41A6-63F0-A757669C6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2325688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71692" name="TextBox 12">
            <a:extLst>
              <a:ext uri="{FF2B5EF4-FFF2-40B4-BE49-F238E27FC236}">
                <a16:creationId xmlns:a16="http://schemas.microsoft.com/office/drawing/2014/main" id="{0A1F3EE4-8160-2442-F9F1-80BA65433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88" y="2338388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71693" name="TextBox 13">
            <a:extLst>
              <a:ext uri="{FF2B5EF4-FFF2-40B4-BE49-F238E27FC236}">
                <a16:creationId xmlns:a16="http://schemas.microsoft.com/office/drawing/2014/main" id="{F7B61433-0591-A483-A2B7-62F44317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2314575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1694" name="TextBox 14">
            <a:extLst>
              <a:ext uri="{FF2B5EF4-FFF2-40B4-BE49-F238E27FC236}">
                <a16:creationId xmlns:a16="http://schemas.microsoft.com/office/drawing/2014/main" id="{D6319773-5FBD-809C-DBB9-8647C8BA9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1163638"/>
            <a:ext cx="233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 buffer:</a:t>
            </a:r>
          </a:p>
        </p:txBody>
      </p:sp>
      <p:sp>
        <p:nvSpPr>
          <p:cNvPr id="71695" name="TextBox 15">
            <a:extLst>
              <a:ext uri="{FF2B5EF4-FFF2-40B4-BE49-F238E27FC236}">
                <a16:creationId xmlns:a16="http://schemas.microsoft.com/office/drawing/2014/main" id="{D8E3FF25-23D1-700F-13C7-236AC6E9F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3429000"/>
            <a:ext cx="2647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 buffer: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AF9D9A-8E49-09A0-1999-6F5D7E083BE5}"/>
              </a:ext>
            </a:extLst>
          </p:cNvPr>
          <p:cNvSpPr/>
          <p:nvPr/>
        </p:nvSpPr>
        <p:spPr>
          <a:xfrm>
            <a:off x="63976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97" name="TextBox 17">
            <a:extLst>
              <a:ext uri="{FF2B5EF4-FFF2-40B4-BE49-F238E27FC236}">
                <a16:creationId xmlns:a16="http://schemas.microsoft.com/office/drawing/2014/main" id="{C0920D6E-3A37-39B9-8CD5-F9C44031E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234118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711816-459D-759B-C4F1-30244ABE84C9}"/>
              </a:ext>
            </a:extLst>
          </p:cNvPr>
          <p:cNvSpPr/>
          <p:nvPr/>
        </p:nvSpPr>
        <p:spPr>
          <a:xfrm>
            <a:off x="2854325" y="4222750"/>
            <a:ext cx="1008063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99" name="TextBox 19">
            <a:extLst>
              <a:ext uri="{FF2B5EF4-FFF2-40B4-BE49-F238E27FC236}">
                <a16:creationId xmlns:a16="http://schemas.microsoft.com/office/drawing/2014/main" id="{3ABB510A-8307-4753-484A-0D12625E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234218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7005AD-FA8F-679F-340A-5F4FD61806B5}"/>
              </a:ext>
            </a:extLst>
          </p:cNvPr>
          <p:cNvSpPr/>
          <p:nvPr/>
        </p:nvSpPr>
        <p:spPr>
          <a:xfrm>
            <a:off x="3927475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1" name="TextBox 21">
            <a:extLst>
              <a:ext uri="{FF2B5EF4-FFF2-40B4-BE49-F238E27FC236}">
                <a16:creationId xmlns:a16="http://schemas.microsoft.com/office/drawing/2014/main" id="{E3DC3231-586A-058F-3FBB-EFEFFE333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234268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BF5514-79C7-02F0-3742-4786A7D8DFE5}"/>
              </a:ext>
            </a:extLst>
          </p:cNvPr>
          <p:cNvSpPr/>
          <p:nvPr/>
        </p:nvSpPr>
        <p:spPr>
          <a:xfrm>
            <a:off x="6132513" y="4222750"/>
            <a:ext cx="2159000" cy="5270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03" name="TextBox 23">
            <a:extLst>
              <a:ext uri="{FF2B5EF4-FFF2-40B4-BE49-F238E27FC236}">
                <a16:creationId xmlns:a16="http://schemas.microsoft.com/office/drawing/2014/main" id="{F1D6A890-67B1-A9C8-9682-C7E0E6542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8625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234388</a:t>
            </a:r>
          </a:p>
        </p:txBody>
      </p:sp>
      <p:sp>
        <p:nvSpPr>
          <p:cNvPr id="71704" name="TextBox 24">
            <a:extLst>
              <a:ext uri="{FF2B5EF4-FFF2-40B4-BE49-F238E27FC236}">
                <a16:creationId xmlns:a16="http://schemas.microsoft.com/office/drawing/2014/main" id="{2FE69027-150A-6703-50A2-608FE79C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71705" name="TextBox 25">
            <a:extLst>
              <a:ext uri="{FF2B5EF4-FFF2-40B4-BE49-F238E27FC236}">
                <a16:creationId xmlns:a16="http://schemas.microsoft.com/office/drawing/2014/main" id="{1603AB3E-AEAD-F67F-667A-8605180FD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8" y="481647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 bytes</a:t>
            </a:r>
          </a:p>
        </p:txBody>
      </p:sp>
      <p:sp>
        <p:nvSpPr>
          <p:cNvPr id="71706" name="TextBox 26">
            <a:extLst>
              <a:ext uri="{FF2B5EF4-FFF2-40B4-BE49-F238E27FC236}">
                <a16:creationId xmlns:a16="http://schemas.microsoft.com/office/drawing/2014/main" id="{BF91EAC5-820B-0F98-60AD-3691BC80A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4827588"/>
            <a:ext cx="156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120 bytes</a:t>
            </a:r>
          </a:p>
        </p:txBody>
      </p:sp>
      <p:sp>
        <p:nvSpPr>
          <p:cNvPr id="71707" name="TextBox 27">
            <a:extLst>
              <a:ext uri="{FF2B5EF4-FFF2-40B4-BE49-F238E27FC236}">
                <a16:creationId xmlns:a16="http://schemas.microsoft.com/office/drawing/2014/main" id="{20518314-DEED-8A9D-A14E-9569E9E6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075" y="4805363"/>
            <a:ext cx="1570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100 bytes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E5118A9F-4207-AA24-A430-1AA01039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ED1494-8B24-8912-BD73-13D167B2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13652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TCP Cumulative ACK strategy (receiver side)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F6669D-B40B-AE18-655D-99F8AF0B5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63575"/>
            <a:ext cx="8870950" cy="7350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(A more specific example)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E78360-5D27-D71B-C5ED-5A62C8C3E15A}"/>
              </a:ext>
            </a:extLst>
          </p:cNvPr>
          <p:cNvCxnSpPr>
            <a:cxnSpLocks/>
          </p:cNvCxnSpPr>
          <p:nvPr/>
        </p:nvCxnSpPr>
        <p:spPr>
          <a:xfrm>
            <a:off x="1555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B8E88F-BA49-C456-9411-C04B191F7C24}"/>
              </a:ext>
            </a:extLst>
          </p:cNvPr>
          <p:cNvCxnSpPr>
            <a:cxnSpLocks/>
          </p:cNvCxnSpPr>
          <p:nvPr/>
        </p:nvCxnSpPr>
        <p:spPr>
          <a:xfrm>
            <a:off x="3305175" y="1514475"/>
            <a:ext cx="0" cy="5024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F5374F-D941-749D-7E06-C49C46690491}"/>
              </a:ext>
            </a:extLst>
          </p:cNvPr>
          <p:cNvCxnSpPr>
            <a:cxnSpLocks/>
          </p:cNvCxnSpPr>
          <p:nvPr/>
        </p:nvCxnSpPr>
        <p:spPr>
          <a:xfrm>
            <a:off x="155575" y="1936750"/>
            <a:ext cx="3149600" cy="107632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8C0BC2-3B6B-AD48-CC24-133E25ED545F}"/>
              </a:ext>
            </a:extLst>
          </p:cNvPr>
          <p:cNvCxnSpPr>
            <a:cxnSpLocks/>
          </p:cNvCxnSpPr>
          <p:nvPr/>
        </p:nvCxnSpPr>
        <p:spPr>
          <a:xfrm>
            <a:off x="155575" y="2430463"/>
            <a:ext cx="1728788" cy="59055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BA237B-BD86-B1D4-46F8-3CE977ED5F00}"/>
              </a:ext>
            </a:extLst>
          </p:cNvPr>
          <p:cNvCxnSpPr>
            <a:cxnSpLocks/>
          </p:cNvCxnSpPr>
          <p:nvPr/>
        </p:nvCxnSpPr>
        <p:spPr>
          <a:xfrm>
            <a:off x="165100" y="3435350"/>
            <a:ext cx="3148013" cy="10747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180121-4D9E-6856-02A9-DFC376DB0712}"/>
              </a:ext>
            </a:extLst>
          </p:cNvPr>
          <p:cNvCxnSpPr>
            <a:cxnSpLocks/>
          </p:cNvCxnSpPr>
          <p:nvPr/>
        </p:nvCxnSpPr>
        <p:spPr>
          <a:xfrm>
            <a:off x="165100" y="4449763"/>
            <a:ext cx="3148013" cy="10747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TextBox 23">
            <a:extLst>
              <a:ext uri="{FF2B5EF4-FFF2-40B4-BE49-F238E27FC236}">
                <a16:creationId xmlns:a16="http://schemas.microsoft.com/office/drawing/2014/main" id="{7068E711-4F5C-30BE-4311-6A48DD267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784475"/>
            <a:ext cx="400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EFAE3378-D89E-D9B8-CD04-02CD79A81ED1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26146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234118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17D84B-F682-D7E3-DC38-69A19A02BEB0}"/>
              </a:ext>
            </a:extLst>
          </p:cNvPr>
          <p:cNvCxnSpPr>
            <a:cxnSpLocks/>
          </p:cNvCxnSpPr>
          <p:nvPr/>
        </p:nvCxnSpPr>
        <p:spPr>
          <a:xfrm>
            <a:off x="193675" y="4940300"/>
            <a:ext cx="3149600" cy="107632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4B74F3-8171-9830-06DC-9A0DE5BABFDD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4114800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234268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52C7370-5D11-F320-BCB7-E702EAF82CD8}"/>
              </a:ext>
            </a:extLst>
          </p:cNvPr>
          <p:cNvGraphicFramePr>
            <a:graphicFrameLocks noGrp="1"/>
          </p:cNvGraphicFramePr>
          <p:nvPr/>
        </p:nvGraphicFramePr>
        <p:xfrm>
          <a:off x="3371850" y="50784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234388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EF305B5-BF04-5A32-BA3A-800EF26EC920}"/>
              </a:ext>
            </a:extLst>
          </p:cNvPr>
          <p:cNvGraphicFramePr>
            <a:graphicFrameLocks noGrp="1"/>
          </p:cNvGraphicFramePr>
          <p:nvPr/>
        </p:nvGraphicFramePr>
        <p:xfrm>
          <a:off x="3381375" y="585946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Seq.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Data Len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 bytes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2759" name="TextBox 4">
            <a:extLst>
              <a:ext uri="{FF2B5EF4-FFF2-40B4-BE49-F238E27FC236}">
                <a16:creationId xmlns:a16="http://schemas.microsoft.com/office/drawing/2014/main" id="{6F500014-957A-A0B8-8A07-D967BA4E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1778000"/>
            <a:ext cx="80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ACKs</a:t>
            </a:r>
          </a:p>
        </p:txBody>
      </p:sp>
      <p:graphicFrame>
        <p:nvGraphicFramePr>
          <p:cNvPr id="14" name="Table 27">
            <a:extLst>
              <a:ext uri="{FF2B5EF4-FFF2-40B4-BE49-F238E27FC236}">
                <a16:creationId xmlns:a16="http://schemas.microsoft.com/office/drawing/2014/main" id="{8A423551-0703-8A4E-C7CF-92D82A8BAB60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26146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84B9319-3787-7524-7BF8-54CC53252526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4114800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EE365E7-31FD-A7AC-FEA2-FBE9504215D9}"/>
              </a:ext>
            </a:extLst>
          </p:cNvPr>
          <p:cNvGraphicFramePr>
            <a:graphicFrameLocks noGrp="1"/>
          </p:cNvGraphicFramePr>
          <p:nvPr/>
        </p:nvGraphicFramePr>
        <p:xfrm>
          <a:off x="6483350" y="507841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234218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E906846-54CE-E052-813E-C6C949B5EB08}"/>
              </a:ext>
            </a:extLst>
          </p:cNvPr>
          <p:cNvGraphicFramePr>
            <a:graphicFrameLocks noGrp="1"/>
          </p:cNvGraphicFramePr>
          <p:nvPr/>
        </p:nvGraphicFramePr>
        <p:xfrm>
          <a:off x="6492875" y="5859463"/>
          <a:ext cx="2471738" cy="66992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5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r>
                        <a:rPr lang="en-US" sz="1600" b="0" dirty="0"/>
                        <a:t>ACK flag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r>
                        <a:rPr lang="en-US" sz="1600" dirty="0"/>
                        <a:t>ACK #</a:t>
                      </a:r>
                    </a:p>
                  </a:txBody>
                  <a:tcPr marL="91433" marR="91433" marT="45584" marB="45584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234488</a:t>
                      </a:r>
                      <a:endParaRPr lang="en-US" sz="1600" dirty="0"/>
                    </a:p>
                  </a:txBody>
                  <a:tcPr marL="91433" marR="91433" marT="45584" marB="455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97D58B-7943-05D7-14AA-B14829E76A11}"/>
              </a:ext>
            </a:extLst>
          </p:cNvPr>
          <p:cNvSpPr txBox="1"/>
          <p:nvPr/>
        </p:nvSpPr>
        <p:spPr>
          <a:xfrm>
            <a:off x="1284288" y="2009775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234118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98DDF-2689-3F35-EE47-150E92E6E576}"/>
              </a:ext>
            </a:extLst>
          </p:cNvPr>
          <p:cNvSpPr txBox="1"/>
          <p:nvPr/>
        </p:nvSpPr>
        <p:spPr>
          <a:xfrm>
            <a:off x="654050" y="284162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694BC1-8781-BCF7-FB25-32F5C01A295A}"/>
              </a:ext>
            </a:extLst>
          </p:cNvPr>
          <p:cNvSpPr txBox="1"/>
          <p:nvPr/>
        </p:nvSpPr>
        <p:spPr>
          <a:xfrm>
            <a:off x="1136650" y="3492500"/>
            <a:ext cx="963613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234268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466691-AAC8-3D6A-3EB1-0145D5D58EE1}"/>
              </a:ext>
            </a:extLst>
          </p:cNvPr>
          <p:cNvSpPr txBox="1"/>
          <p:nvPr/>
        </p:nvSpPr>
        <p:spPr>
          <a:xfrm>
            <a:off x="1177925" y="4486275"/>
            <a:ext cx="963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234388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061137-7C6F-365C-E742-9ED1D9EBE9CE}"/>
              </a:ext>
            </a:extLst>
          </p:cNvPr>
          <p:cNvSpPr txBox="1"/>
          <p:nvPr/>
        </p:nvSpPr>
        <p:spPr>
          <a:xfrm>
            <a:off x="846138" y="5410200"/>
            <a:ext cx="963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234218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809" name="TextBox 22">
            <a:extLst>
              <a:ext uri="{FF2B5EF4-FFF2-40B4-BE49-F238E27FC236}">
                <a16:creationId xmlns:a16="http://schemas.microsoft.com/office/drawing/2014/main" id="{74EDABAA-40FE-151E-BCC8-1E8F02957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1108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72810" name="TextBox 23">
            <a:extLst>
              <a:ext uri="{FF2B5EF4-FFF2-40B4-BE49-F238E27FC236}">
                <a16:creationId xmlns:a16="http://schemas.microsoft.com/office/drawing/2014/main" id="{BF857C0D-3820-887C-68A2-34669139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1101725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>
            <a:extLst>
              <a:ext uri="{FF2B5EF4-FFF2-40B4-BE49-F238E27FC236}">
                <a16:creationId xmlns:a16="http://schemas.microsoft.com/office/drawing/2014/main" id="{DEBC1C88-74B7-96DD-D703-504FCA2EB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4131A0-3CC1-8642-AD73-10AF98E941F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4">
            <a:extLst>
              <a:ext uri="{FF2B5EF4-FFF2-40B4-BE49-F238E27FC236}">
                <a16:creationId xmlns:a16="http://schemas.microsoft.com/office/drawing/2014/main" id="{0C5A312B-ACBA-B01F-87DF-FEDFCC17F1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Flow Control: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TCP Sliding Window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61B47-9974-E1E8-75CE-E845A4FC1E45}"/>
              </a:ext>
            </a:extLst>
          </p:cNvPr>
          <p:cNvSpPr txBox="1"/>
          <p:nvPr/>
        </p:nvSpPr>
        <p:spPr>
          <a:xfrm>
            <a:off x="0" y="4159250"/>
            <a:ext cx="9144000" cy="120015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Motivation: Maximum utilization of the resources without overwhelming the receiver.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29AE2AE5-BAB7-6278-D82D-ABD439195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E6D413-AE4C-D341-A24F-3CB01EADA9B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5778" name="Picture 18">
            <a:extLst>
              <a:ext uri="{FF2B5EF4-FFF2-40B4-BE49-F238E27FC236}">
                <a16:creationId xmlns:a16="http://schemas.microsoft.com/office/drawing/2014/main" id="{C1F62E2F-E046-CAE8-2ADE-084398635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r="23540" b="15706"/>
          <a:stretch>
            <a:fillRect/>
          </a:stretch>
        </p:blipFill>
        <p:spPr bwMode="auto">
          <a:xfrm>
            <a:off x="2413000" y="925513"/>
            <a:ext cx="4318000" cy="38100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2">
            <a:extLst>
              <a:ext uri="{FF2B5EF4-FFF2-40B4-BE49-F238E27FC236}">
                <a16:creationId xmlns:a16="http://schemas.microsoft.com/office/drawing/2014/main" id="{5B2695E6-8D8E-6511-6ECA-781A1435E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-34925"/>
            <a:ext cx="39116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DA690-3D90-619E-3D29-3F5AF4F8C2FE}"/>
              </a:ext>
            </a:extLst>
          </p:cNvPr>
          <p:cNvSpPr txBox="1"/>
          <p:nvPr/>
        </p:nvSpPr>
        <p:spPr>
          <a:xfrm>
            <a:off x="0" y="5521325"/>
            <a:ext cx="9144000" cy="12001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Receiver should have enough space to buffer/save the received data !!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07B709BE-FD40-4877-670F-C7C37678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Sliding Window: Implementation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EB18C646-03D3-379B-C2A2-2A8586F33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Allow a larger amount of data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 flight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for better channel utilization, but should not exceed receiver’s capacity.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50B10418-2F99-F2A0-23C5-53FC99C0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3958D0-9A32-7640-9EC0-4E65E5295F9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4" name="Oval 4">
            <a:extLst>
              <a:ext uri="{FF2B5EF4-FFF2-40B4-BE49-F238E27FC236}">
                <a16:creationId xmlns:a16="http://schemas.microsoft.com/office/drawing/2014/main" id="{27887668-8D76-0BB6-998F-CAF94A90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2BAE177D-8768-FCE4-2452-B7BED504A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3044825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Sending process</a:t>
            </a:r>
          </a:p>
        </p:txBody>
      </p:sp>
      <p:sp>
        <p:nvSpPr>
          <p:cNvPr id="76806" name="Oval 6">
            <a:extLst>
              <a:ext uri="{FF2B5EF4-FFF2-40B4-BE49-F238E27FC236}">
                <a16:creationId xmlns:a16="http://schemas.microsoft.com/office/drawing/2014/main" id="{B4FC4DC1-5013-26D9-50C4-D06D91A51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0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B0554FFC-D14B-27BD-F3C2-A8FFA959D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3044825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Receiving process</a:t>
            </a:r>
          </a:p>
        </p:txBody>
      </p:sp>
      <p:sp>
        <p:nvSpPr>
          <p:cNvPr id="76808" name="Line 8">
            <a:extLst>
              <a:ext uri="{FF2B5EF4-FFF2-40B4-BE49-F238E27FC236}">
                <a16:creationId xmlns:a16="http://schemas.microsoft.com/office/drawing/2014/main" id="{52F28CD1-C071-89B9-132C-AD934475F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50" y="38639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9" name="Line 9">
            <a:extLst>
              <a:ext uri="{FF2B5EF4-FFF2-40B4-BE49-F238E27FC236}">
                <a16:creationId xmlns:a16="http://schemas.microsoft.com/office/drawing/2014/main" id="{A346605F-FCEE-3CA9-0803-4DB6A5081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6488" y="38893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0" name="Rectangle 10">
            <a:extLst>
              <a:ext uri="{FF2B5EF4-FFF2-40B4-BE49-F238E27FC236}">
                <a16:creationId xmlns:a16="http://schemas.microsoft.com/office/drawing/2014/main" id="{5F21B327-7132-EDDA-D941-39165EC40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4581525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1" name="Rectangle 13">
            <a:extLst>
              <a:ext uri="{FF2B5EF4-FFF2-40B4-BE49-F238E27FC236}">
                <a16:creationId xmlns:a16="http://schemas.microsoft.com/office/drawing/2014/main" id="{B61B0DF9-2485-1ABC-A818-47E47A3CE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3" y="4581525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2" name="Rectangle 15">
            <a:extLst>
              <a:ext uri="{FF2B5EF4-FFF2-40B4-BE49-F238E27FC236}">
                <a16:creationId xmlns:a16="http://schemas.microsoft.com/office/drawing/2014/main" id="{286BB34A-A47F-FCBD-13E3-467F7B25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583113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1" name="Freeform 17">
            <a:extLst>
              <a:ext uri="{FF2B5EF4-FFF2-40B4-BE49-F238E27FC236}">
                <a16:creationId xmlns:a16="http://schemas.microsoft.com/office/drawing/2014/main" id="{58D2DEBA-C963-8C7B-5239-7B7AF6264F14}"/>
              </a:ext>
            </a:extLst>
          </p:cNvPr>
          <p:cNvSpPr>
            <a:spLocks/>
          </p:cNvSpPr>
          <p:nvPr/>
        </p:nvSpPr>
        <p:spPr bwMode="auto">
          <a:xfrm>
            <a:off x="2420938" y="3659188"/>
            <a:ext cx="1268412" cy="844550"/>
          </a:xfrm>
          <a:custGeom>
            <a:avLst/>
            <a:gdLst>
              <a:gd name="T0" fmla="*/ 0 w 799"/>
              <a:gd name="T1" fmla="*/ 0 h 460"/>
              <a:gd name="T2" fmla="*/ 2147483646 w 799"/>
              <a:gd name="T3" fmla="*/ 2147483646 h 460"/>
              <a:gd name="T4" fmla="*/ 2147483646 w 799"/>
              <a:gd name="T5" fmla="*/ 2147483646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2" name="Line 18">
            <a:extLst>
              <a:ext uri="{FF2B5EF4-FFF2-40B4-BE49-F238E27FC236}">
                <a16:creationId xmlns:a16="http://schemas.microsoft.com/office/drawing/2014/main" id="{8D2B994F-EBC8-0330-0B04-006E7D8FA8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8475" y="5157788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3" name="Line 19">
            <a:extLst>
              <a:ext uri="{FF2B5EF4-FFF2-40B4-BE49-F238E27FC236}">
                <a16:creationId xmlns:a16="http://schemas.microsoft.com/office/drawing/2014/main" id="{BD74DE57-4315-2A2D-E5C8-FF6660B2F1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28913" y="5157788"/>
            <a:ext cx="14287" cy="8620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5" name="Text Box 21">
            <a:extLst>
              <a:ext uri="{FF2B5EF4-FFF2-40B4-BE49-F238E27FC236}">
                <a16:creationId xmlns:a16="http://schemas.microsoft.com/office/drawing/2014/main" id="{4462F3B1-4767-7A61-AE98-1CE0E321D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5657850"/>
            <a:ext cx="2217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ACKed</a:t>
            </a:r>
          </a:p>
        </p:txBody>
      </p:sp>
      <p:sp>
        <p:nvSpPr>
          <p:cNvPr id="938006" name="Text Box 22">
            <a:extLst>
              <a:ext uri="{FF2B5EF4-FFF2-40B4-BE49-F238E27FC236}">
                <a16:creationId xmlns:a16="http://schemas.microsoft.com/office/drawing/2014/main" id="{4F2DCF0C-80C8-6DDA-D73A-2E715885E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19800"/>
            <a:ext cx="189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sent</a:t>
            </a:r>
          </a:p>
        </p:txBody>
      </p:sp>
      <p:sp>
        <p:nvSpPr>
          <p:cNvPr id="76818" name="Text Box 23">
            <a:extLst>
              <a:ext uri="{FF2B5EF4-FFF2-40B4-BE49-F238E27FC236}">
                <a16:creationId xmlns:a16="http://schemas.microsoft.com/office/drawing/2014/main" id="{772E8727-20F7-6A1E-A980-75948ECF3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38131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76819" name="Rectangle 25">
            <a:extLst>
              <a:ext uri="{FF2B5EF4-FFF2-40B4-BE49-F238E27FC236}">
                <a16:creationId xmlns:a16="http://schemas.microsoft.com/office/drawing/2014/main" id="{1CB277C0-F1AE-CB11-293C-9B2389C9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4478338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0" name="Rectangle 26">
            <a:extLst>
              <a:ext uri="{FF2B5EF4-FFF2-40B4-BE49-F238E27FC236}">
                <a16:creationId xmlns:a16="http://schemas.microsoft.com/office/drawing/2014/main" id="{392B3922-461B-6C6E-4EEE-B021208C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5" y="4478338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1" name="Rectangle 27">
            <a:extLst>
              <a:ext uri="{FF2B5EF4-FFF2-40B4-BE49-F238E27FC236}">
                <a16:creationId xmlns:a16="http://schemas.microsoft.com/office/drawing/2014/main" id="{51B65503-A567-E802-EF3C-DC5254CF7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4478338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2" name="Rectangle 28">
            <a:extLst>
              <a:ext uri="{FF2B5EF4-FFF2-40B4-BE49-F238E27FC236}">
                <a16:creationId xmlns:a16="http://schemas.microsoft.com/office/drawing/2014/main" id="{1B3C6A8D-8613-1583-25BB-1D3505833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479925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3" name="Text Box 29">
            <a:extLst>
              <a:ext uri="{FF2B5EF4-FFF2-40B4-BE49-F238E27FC236}">
                <a16:creationId xmlns:a16="http://schemas.microsoft.com/office/drawing/2014/main" id="{4CE48E98-23FF-FC42-6C2D-4F369A51B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38512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938014" name="Freeform 30">
            <a:extLst>
              <a:ext uri="{FF2B5EF4-FFF2-40B4-BE49-F238E27FC236}">
                <a16:creationId xmlns:a16="http://schemas.microsoft.com/office/drawing/2014/main" id="{7FA1CBD2-C31A-3509-0CC3-51B99A5B0AC0}"/>
              </a:ext>
            </a:extLst>
          </p:cNvPr>
          <p:cNvSpPr>
            <a:spLocks/>
          </p:cNvSpPr>
          <p:nvPr/>
        </p:nvSpPr>
        <p:spPr bwMode="auto">
          <a:xfrm>
            <a:off x="5646738" y="3582988"/>
            <a:ext cx="1382712" cy="882650"/>
          </a:xfrm>
          <a:custGeom>
            <a:avLst/>
            <a:gdLst>
              <a:gd name="T0" fmla="*/ 0 w 871"/>
              <a:gd name="T1" fmla="*/ 2147483646 h 556"/>
              <a:gd name="T2" fmla="*/ 2147483646 w 871"/>
              <a:gd name="T3" fmla="*/ 2147483646 h 556"/>
              <a:gd name="T4" fmla="*/ 2147483646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15" name="Line 31">
            <a:extLst>
              <a:ext uri="{FF2B5EF4-FFF2-40B4-BE49-F238E27FC236}">
                <a16:creationId xmlns:a16="http://schemas.microsoft.com/office/drawing/2014/main" id="{AE95951F-6363-5860-64E3-131961578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3250" y="4965700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16" name="Text Box 32">
            <a:extLst>
              <a:ext uri="{FF2B5EF4-FFF2-40B4-BE49-F238E27FC236}">
                <a16:creationId xmlns:a16="http://schemas.microsoft.com/office/drawing/2014/main" id="{304A5661-F7B6-5673-4147-B4CC7F851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5502275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Next byte expected</a:t>
            </a:r>
          </a:p>
        </p:txBody>
      </p:sp>
      <p:sp>
        <p:nvSpPr>
          <p:cNvPr id="938017" name="Text Box 33">
            <a:extLst>
              <a:ext uri="{FF2B5EF4-FFF2-40B4-BE49-F238E27FC236}">
                <a16:creationId xmlns:a16="http://schemas.microsoft.com/office/drawing/2014/main" id="{4583A9DF-5CDA-109A-491D-D6980CFE6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3967163"/>
            <a:ext cx="2198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written</a:t>
            </a:r>
          </a:p>
        </p:txBody>
      </p:sp>
      <p:sp>
        <p:nvSpPr>
          <p:cNvPr id="938018" name="Text Box 34">
            <a:extLst>
              <a:ext uri="{FF2B5EF4-FFF2-40B4-BE49-F238E27FC236}">
                <a16:creationId xmlns:a16="http://schemas.microsoft.com/office/drawing/2014/main" id="{A53FB764-5F87-AF9B-0849-342CC0F8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395446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read</a:t>
            </a:r>
          </a:p>
        </p:txBody>
      </p:sp>
      <p:sp>
        <p:nvSpPr>
          <p:cNvPr id="76829" name="Rectangle 36">
            <a:extLst>
              <a:ext uri="{FF2B5EF4-FFF2-40B4-BE49-F238E27FC236}">
                <a16:creationId xmlns:a16="http://schemas.microsoft.com/office/drawing/2014/main" id="{64E59D1D-2087-FD01-19DA-56535B76C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4465638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21" name="Line 37">
            <a:extLst>
              <a:ext uri="{FF2B5EF4-FFF2-40B4-BE49-F238E27FC236}">
                <a16:creationId xmlns:a16="http://schemas.microsoft.com/office/drawing/2014/main" id="{B6977260-2255-4CA1-7976-40809DFD92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5003800"/>
            <a:ext cx="4763" cy="93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22" name="Text Box 38">
            <a:extLst>
              <a:ext uri="{FF2B5EF4-FFF2-40B4-BE49-F238E27FC236}">
                <a16:creationId xmlns:a16="http://schemas.microsoft.com/office/drawing/2014/main" id="{37023648-E9A8-F0F9-51EB-161F8CBC2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5943600"/>
            <a:ext cx="239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received</a:t>
            </a:r>
          </a:p>
        </p:txBody>
      </p:sp>
      <p:sp>
        <p:nvSpPr>
          <p:cNvPr id="76832" name="Rectangle 12">
            <a:extLst>
              <a:ext uri="{FF2B5EF4-FFF2-40B4-BE49-F238E27FC236}">
                <a16:creationId xmlns:a16="http://schemas.microsoft.com/office/drawing/2014/main" id="{0DE3C09B-9A7B-302A-5FA4-08CE1482E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4581525"/>
            <a:ext cx="95885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3" name="TextBox 1">
            <a:extLst>
              <a:ext uri="{FF2B5EF4-FFF2-40B4-BE49-F238E27FC236}">
                <a16:creationId xmlns:a16="http://schemas.microsoft.com/office/drawing/2014/main" id="{43C39F21-0D08-77B3-08DD-38447BCB9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4283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8005" grpId="0"/>
      <p:bldP spid="938006" grpId="0"/>
      <p:bldP spid="938016" grpId="0"/>
      <p:bldP spid="938017" grpId="0"/>
      <p:bldP spid="938018" grpId="0"/>
      <p:bldP spid="93802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7249739F-B0D0-FF6D-796C-6F079A4E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Sliding Window: Implementation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1CC056B2-F670-5008-746D-24B905C14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Allow a larger amount of data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 flight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Allow sender to get ahead of the receiver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though not too far ahead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9CB21E86-9E24-AB5C-DBA2-B873EB55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532C7-9CB2-D745-A9FA-C39DCBB22C7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2" name="Oval 4">
            <a:extLst>
              <a:ext uri="{FF2B5EF4-FFF2-40B4-BE49-F238E27FC236}">
                <a16:creationId xmlns:a16="http://schemas.microsoft.com/office/drawing/2014/main" id="{6F5A06AE-8BB5-EC83-11A9-ECCD06EEA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B4C86C5A-E738-CEF4-D62A-75033347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3044825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Sending process</a:t>
            </a:r>
          </a:p>
        </p:txBody>
      </p:sp>
      <p:sp>
        <p:nvSpPr>
          <p:cNvPr id="78854" name="Oval 6">
            <a:extLst>
              <a:ext uri="{FF2B5EF4-FFF2-40B4-BE49-F238E27FC236}">
                <a16:creationId xmlns:a16="http://schemas.microsoft.com/office/drawing/2014/main" id="{2FC70B9C-16C3-599D-EB78-9E47CCC56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950" y="2890838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A13DC0D6-9D60-E98A-B168-EBC20AF9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3044825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Receiving process</a:t>
            </a:r>
          </a:p>
        </p:txBody>
      </p:sp>
      <p:sp>
        <p:nvSpPr>
          <p:cNvPr id="78856" name="Line 8">
            <a:extLst>
              <a:ext uri="{FF2B5EF4-FFF2-40B4-BE49-F238E27FC236}">
                <a16:creationId xmlns:a16="http://schemas.microsoft.com/office/drawing/2014/main" id="{E07B687B-30D3-779D-03C3-1207D983C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050" y="38639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7" name="Line 9">
            <a:extLst>
              <a:ext uri="{FF2B5EF4-FFF2-40B4-BE49-F238E27FC236}">
                <a16:creationId xmlns:a16="http://schemas.microsoft.com/office/drawing/2014/main" id="{7EA74393-2EBA-5559-E0DA-3DF73C054D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6488" y="3889375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8" name="Rectangle 10">
            <a:extLst>
              <a:ext uri="{FF2B5EF4-FFF2-40B4-BE49-F238E27FC236}">
                <a16:creationId xmlns:a16="http://schemas.microsoft.com/office/drawing/2014/main" id="{DE6FDBE8-FAE3-3006-45DD-3E0154F60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4581525"/>
            <a:ext cx="958850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9" name="Rectangle 13">
            <a:extLst>
              <a:ext uri="{FF2B5EF4-FFF2-40B4-BE49-F238E27FC236}">
                <a16:creationId xmlns:a16="http://schemas.microsoft.com/office/drawing/2014/main" id="{144FB934-E40B-603C-EC9A-CCF2F80C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3" y="4581525"/>
            <a:ext cx="958850" cy="46037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0" name="Rectangle 15">
            <a:extLst>
              <a:ext uri="{FF2B5EF4-FFF2-40B4-BE49-F238E27FC236}">
                <a16:creationId xmlns:a16="http://schemas.microsoft.com/office/drawing/2014/main" id="{59EF2EF6-4E03-255A-0065-9F1BEA039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4583113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1" name="Freeform 17">
            <a:extLst>
              <a:ext uri="{FF2B5EF4-FFF2-40B4-BE49-F238E27FC236}">
                <a16:creationId xmlns:a16="http://schemas.microsoft.com/office/drawing/2014/main" id="{B57693CD-D487-C467-41E1-96BDB25CB5B4}"/>
              </a:ext>
            </a:extLst>
          </p:cNvPr>
          <p:cNvSpPr>
            <a:spLocks/>
          </p:cNvSpPr>
          <p:nvPr/>
        </p:nvSpPr>
        <p:spPr bwMode="auto">
          <a:xfrm>
            <a:off x="2420938" y="3659188"/>
            <a:ext cx="1268412" cy="844550"/>
          </a:xfrm>
          <a:custGeom>
            <a:avLst/>
            <a:gdLst>
              <a:gd name="T0" fmla="*/ 0 w 799"/>
              <a:gd name="T1" fmla="*/ 0 h 460"/>
              <a:gd name="T2" fmla="*/ 2147483646 w 799"/>
              <a:gd name="T3" fmla="*/ 2147483646 h 460"/>
              <a:gd name="T4" fmla="*/ 2147483646 w 799"/>
              <a:gd name="T5" fmla="*/ 2147483646 h 460"/>
              <a:gd name="T6" fmla="*/ 0 60000 65536"/>
              <a:gd name="T7" fmla="*/ 0 60000 65536"/>
              <a:gd name="T8" fmla="*/ 0 60000 65536"/>
              <a:gd name="T9" fmla="*/ 0 w 799"/>
              <a:gd name="T10" fmla="*/ 0 h 460"/>
              <a:gd name="T11" fmla="*/ 799 w 799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9" h="460">
                <a:moveTo>
                  <a:pt x="0" y="0"/>
                </a:moveTo>
                <a:cubicBezTo>
                  <a:pt x="127" y="22"/>
                  <a:pt x="254" y="44"/>
                  <a:pt x="387" y="121"/>
                </a:cubicBezTo>
                <a:cubicBezTo>
                  <a:pt x="520" y="198"/>
                  <a:pt x="659" y="329"/>
                  <a:pt x="799" y="4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2" name="Line 18">
            <a:extLst>
              <a:ext uri="{FF2B5EF4-FFF2-40B4-BE49-F238E27FC236}">
                <a16:creationId xmlns:a16="http://schemas.microsoft.com/office/drawing/2014/main" id="{0995DBF5-7E32-CA43-A593-4375F3C68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68475" y="5157788"/>
            <a:ext cx="0" cy="538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3" name="Line 19">
            <a:extLst>
              <a:ext uri="{FF2B5EF4-FFF2-40B4-BE49-F238E27FC236}">
                <a16:creationId xmlns:a16="http://schemas.microsoft.com/office/drawing/2014/main" id="{BC11C1AE-81DF-F218-CDEA-7811D6F6D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28913" y="5157788"/>
            <a:ext cx="14287" cy="8620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05" name="Text Box 21">
            <a:extLst>
              <a:ext uri="{FF2B5EF4-FFF2-40B4-BE49-F238E27FC236}">
                <a16:creationId xmlns:a16="http://schemas.microsoft.com/office/drawing/2014/main" id="{21D590AF-A018-AF1E-C1A9-299A241CB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5657850"/>
            <a:ext cx="2217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ACKed</a:t>
            </a:r>
          </a:p>
        </p:txBody>
      </p:sp>
      <p:sp>
        <p:nvSpPr>
          <p:cNvPr id="938006" name="Text Box 22">
            <a:extLst>
              <a:ext uri="{FF2B5EF4-FFF2-40B4-BE49-F238E27FC236}">
                <a16:creationId xmlns:a16="http://schemas.microsoft.com/office/drawing/2014/main" id="{99960E80-04F8-1AC7-67F6-ED4B2AA93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19800"/>
            <a:ext cx="189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sent</a:t>
            </a:r>
          </a:p>
        </p:txBody>
      </p:sp>
      <p:sp>
        <p:nvSpPr>
          <p:cNvPr id="78866" name="Text Box 23">
            <a:extLst>
              <a:ext uri="{FF2B5EF4-FFF2-40B4-BE49-F238E27FC236}">
                <a16:creationId xmlns:a16="http://schemas.microsoft.com/office/drawing/2014/main" id="{91657256-7902-8D20-5894-026EC61D1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38131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78867" name="Rectangle 25">
            <a:extLst>
              <a:ext uri="{FF2B5EF4-FFF2-40B4-BE49-F238E27FC236}">
                <a16:creationId xmlns:a16="http://schemas.microsoft.com/office/drawing/2014/main" id="{756ECA79-1F8C-2AA3-6A60-A53BCD312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4478338"/>
            <a:ext cx="614362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8" name="Rectangle 26">
            <a:extLst>
              <a:ext uri="{FF2B5EF4-FFF2-40B4-BE49-F238E27FC236}">
                <a16:creationId xmlns:a16="http://schemas.microsoft.com/office/drawing/2014/main" id="{486504ED-118D-96F2-B0F0-45B5CC421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6425" y="4478338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9" name="Rectangle 27">
            <a:extLst>
              <a:ext uri="{FF2B5EF4-FFF2-40B4-BE49-F238E27FC236}">
                <a16:creationId xmlns:a16="http://schemas.microsoft.com/office/drawing/2014/main" id="{059E3252-16AD-0584-5682-8300816A3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0" y="4478338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0" name="Rectangle 28">
            <a:extLst>
              <a:ext uri="{FF2B5EF4-FFF2-40B4-BE49-F238E27FC236}">
                <a16:creationId xmlns:a16="http://schemas.microsoft.com/office/drawing/2014/main" id="{CF93F6B9-8697-94ED-7E47-092E0C807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4479925"/>
            <a:ext cx="614362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1" name="Text Box 29">
            <a:extLst>
              <a:ext uri="{FF2B5EF4-FFF2-40B4-BE49-F238E27FC236}">
                <a16:creationId xmlns:a16="http://schemas.microsoft.com/office/drawing/2014/main" id="{10B4971F-9B79-09E7-D925-929816D63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988" y="3851275"/>
            <a:ext cx="693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78872" name="Freeform 30">
            <a:extLst>
              <a:ext uri="{FF2B5EF4-FFF2-40B4-BE49-F238E27FC236}">
                <a16:creationId xmlns:a16="http://schemas.microsoft.com/office/drawing/2014/main" id="{E7143739-2504-E129-6089-411C15938EB9}"/>
              </a:ext>
            </a:extLst>
          </p:cNvPr>
          <p:cNvSpPr>
            <a:spLocks/>
          </p:cNvSpPr>
          <p:nvPr/>
        </p:nvSpPr>
        <p:spPr bwMode="auto">
          <a:xfrm>
            <a:off x="5646738" y="3582988"/>
            <a:ext cx="1382712" cy="882650"/>
          </a:xfrm>
          <a:custGeom>
            <a:avLst/>
            <a:gdLst>
              <a:gd name="T0" fmla="*/ 0 w 871"/>
              <a:gd name="T1" fmla="*/ 2147483646 h 556"/>
              <a:gd name="T2" fmla="*/ 2147483646 w 871"/>
              <a:gd name="T3" fmla="*/ 2147483646 h 556"/>
              <a:gd name="T4" fmla="*/ 2147483646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3" name="Line 31">
            <a:extLst>
              <a:ext uri="{FF2B5EF4-FFF2-40B4-BE49-F238E27FC236}">
                <a16:creationId xmlns:a16="http://schemas.microsoft.com/office/drawing/2014/main" id="{7CDB43F9-3F40-CA2D-6186-657B77431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3250" y="4965700"/>
            <a:ext cx="0" cy="538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16" name="Text Box 32">
            <a:extLst>
              <a:ext uri="{FF2B5EF4-FFF2-40B4-BE49-F238E27FC236}">
                <a16:creationId xmlns:a16="http://schemas.microsoft.com/office/drawing/2014/main" id="{09F9DC25-8CB6-3FCF-9FBA-048AF2EE4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5502275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Next byte expected</a:t>
            </a:r>
          </a:p>
        </p:txBody>
      </p:sp>
      <p:sp>
        <p:nvSpPr>
          <p:cNvPr id="938017" name="Text Box 33">
            <a:extLst>
              <a:ext uri="{FF2B5EF4-FFF2-40B4-BE49-F238E27FC236}">
                <a16:creationId xmlns:a16="http://schemas.microsoft.com/office/drawing/2014/main" id="{AE471070-32AA-8C59-F34D-6DEFBC938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3967163"/>
            <a:ext cx="2198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written</a:t>
            </a:r>
          </a:p>
        </p:txBody>
      </p:sp>
      <p:sp>
        <p:nvSpPr>
          <p:cNvPr id="938018" name="Text Box 34">
            <a:extLst>
              <a:ext uri="{FF2B5EF4-FFF2-40B4-BE49-F238E27FC236}">
                <a16:creationId xmlns:a16="http://schemas.microsoft.com/office/drawing/2014/main" id="{E72C3658-A7EB-F5CE-43D4-B95048EEE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395446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read</a:t>
            </a:r>
          </a:p>
        </p:txBody>
      </p:sp>
      <p:sp>
        <p:nvSpPr>
          <p:cNvPr id="78877" name="Rectangle 36">
            <a:extLst>
              <a:ext uri="{FF2B5EF4-FFF2-40B4-BE49-F238E27FC236}">
                <a16:creationId xmlns:a16="http://schemas.microsoft.com/office/drawing/2014/main" id="{87684095-7D3B-F5F9-5B80-41FBE7806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4465638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78" name="Line 37">
            <a:extLst>
              <a:ext uri="{FF2B5EF4-FFF2-40B4-BE49-F238E27FC236}">
                <a16:creationId xmlns:a16="http://schemas.microsoft.com/office/drawing/2014/main" id="{0DA42B65-18CC-B084-E869-74C2125D8E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5003800"/>
            <a:ext cx="4763" cy="93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8022" name="Text Box 38">
            <a:extLst>
              <a:ext uri="{FF2B5EF4-FFF2-40B4-BE49-F238E27FC236}">
                <a16:creationId xmlns:a16="http://schemas.microsoft.com/office/drawing/2014/main" id="{EBE3D246-AC5D-AF9F-1A4F-9AC966805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5943600"/>
            <a:ext cx="2398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received</a:t>
            </a:r>
          </a:p>
        </p:txBody>
      </p:sp>
      <p:sp>
        <p:nvSpPr>
          <p:cNvPr id="78880" name="Rectangle 12">
            <a:extLst>
              <a:ext uri="{FF2B5EF4-FFF2-40B4-BE49-F238E27FC236}">
                <a16:creationId xmlns:a16="http://schemas.microsoft.com/office/drawing/2014/main" id="{83556882-C960-E322-37EE-FC46D9E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4581525"/>
            <a:ext cx="958850" cy="460375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81" name="TextBox 1">
            <a:extLst>
              <a:ext uri="{FF2B5EF4-FFF2-40B4-BE49-F238E27FC236}">
                <a16:creationId xmlns:a16="http://schemas.microsoft.com/office/drawing/2014/main" id="{DDA5667A-A8A9-6144-B04B-ECBE96834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4283075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E830B41F-A0EA-1439-66B0-3F1F7D8F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Receiver Buffering: Flow control</a:t>
            </a:r>
          </a:p>
        </p:txBody>
      </p:sp>
      <p:sp>
        <p:nvSpPr>
          <p:cNvPr id="939011" name="Rectangle 3">
            <a:extLst>
              <a:ext uri="{FF2B5EF4-FFF2-40B4-BE49-F238E27FC236}">
                <a16:creationId xmlns:a16="http://schemas.microsoft.com/office/drawing/2014/main" id="{72C840B0-6390-DB25-2FCA-641DC74D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903288"/>
            <a:ext cx="85344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Receive window size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Amount that can be sent without acknowledgment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Receiver must be able to store this amount of data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Receiver tells the sender the window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Tells the sender the amount of free space left (i.e. sends an Advertised_Window size to the sender)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C02002B8-9135-0BA6-2EA7-478EC5DC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1FFD2-B52A-B449-9E92-03067CE2EE3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>
            <a:extLst>
              <a:ext uri="{FF2B5EF4-FFF2-40B4-BE49-F238E27FC236}">
                <a16:creationId xmlns:a16="http://schemas.microsoft.com/office/drawing/2014/main" id="{D9856F72-79C8-438D-C37B-BCADFBF9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23925"/>
            <a:ext cx="84264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Slide Number Placeholder 1">
            <a:extLst>
              <a:ext uri="{FF2B5EF4-FFF2-40B4-BE49-F238E27FC236}">
                <a16:creationId xmlns:a16="http://schemas.microsoft.com/office/drawing/2014/main" id="{483F88CD-7D5B-CA38-75F9-4452DFAEA9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AC53A-E915-5F40-8848-1F8880D7A11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B2B0217-96F5-ADE6-9574-A799D53FD604}"/>
              </a:ext>
            </a:extLst>
          </p:cNvPr>
          <p:cNvSpPr txBox="1">
            <a:spLocks/>
          </p:cNvSpPr>
          <p:nvPr/>
        </p:nvSpPr>
        <p:spPr>
          <a:xfrm>
            <a:off x="12700" y="36513"/>
            <a:ext cx="9131300" cy="560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How to send the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Advertised_Window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 size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4DA02A-E5BF-91DA-AAB6-04D5BAE3262A}"/>
              </a:ext>
            </a:extLst>
          </p:cNvPr>
          <p:cNvSpPr/>
          <p:nvPr/>
        </p:nvSpPr>
        <p:spPr>
          <a:xfrm>
            <a:off x="4759325" y="2663825"/>
            <a:ext cx="3740150" cy="838200"/>
          </a:xfrm>
          <a:prstGeom prst="rect">
            <a:avLst/>
          </a:prstGeom>
          <a:noFill/>
          <a:ln w="984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CA0C61-08C7-0E6B-39A9-B5B111574A04}"/>
              </a:ext>
            </a:extLst>
          </p:cNvPr>
          <p:cNvSpPr/>
          <p:nvPr/>
        </p:nvSpPr>
        <p:spPr>
          <a:xfrm>
            <a:off x="2514600" y="2649538"/>
            <a:ext cx="444500" cy="836612"/>
          </a:xfrm>
          <a:prstGeom prst="rect">
            <a:avLst/>
          </a:prstGeom>
          <a:noFill/>
          <a:ln w="984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08180-AEA3-4DD6-7199-55BEE22150B9}"/>
              </a:ext>
            </a:extLst>
          </p:cNvPr>
          <p:cNvSpPr txBox="1">
            <a:spLocks/>
          </p:cNvSpPr>
          <p:nvPr/>
        </p:nvSpPr>
        <p:spPr>
          <a:xfrm>
            <a:off x="12700" y="36513"/>
            <a:ext cx="9131300" cy="560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Calculate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Advertised_Window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 (Receiver side)</a:t>
            </a:r>
          </a:p>
        </p:txBody>
      </p:sp>
      <p:sp>
        <p:nvSpPr>
          <p:cNvPr id="83970" name="Oval 6">
            <a:extLst>
              <a:ext uri="{FF2B5EF4-FFF2-40B4-BE49-F238E27FC236}">
                <a16:creationId xmlns:a16="http://schemas.microsoft.com/office/drawing/2014/main" id="{CE0E3CFF-5CAD-295E-7D1C-13C57E046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3" y="715963"/>
            <a:ext cx="2879725" cy="76835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1" name="Text Box 7">
            <a:extLst>
              <a:ext uri="{FF2B5EF4-FFF2-40B4-BE49-F238E27FC236}">
                <a16:creationId xmlns:a16="http://schemas.microsoft.com/office/drawing/2014/main" id="{78DF8728-1685-4DDF-FDA7-D2D11B396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868363"/>
            <a:ext cx="2428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Receiving process</a:t>
            </a:r>
          </a:p>
        </p:txBody>
      </p:sp>
      <p:sp>
        <p:nvSpPr>
          <p:cNvPr id="83972" name="Line 9">
            <a:extLst>
              <a:ext uri="{FF2B5EF4-FFF2-40B4-BE49-F238E27FC236}">
                <a16:creationId xmlns:a16="http://schemas.microsoft.com/office/drawing/2014/main" id="{AD97DA69-9D33-0191-0191-2E65EA548A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712913"/>
            <a:ext cx="3533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3" name="Rectangle 25">
            <a:extLst>
              <a:ext uri="{FF2B5EF4-FFF2-40B4-BE49-F238E27FC236}">
                <a16:creationId xmlns:a16="http://schemas.microsoft.com/office/drawing/2014/main" id="{06E92367-A9C2-F41A-D6C7-49ECD77EE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75" y="2303463"/>
            <a:ext cx="614363" cy="4603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4" name="Rectangle 26">
            <a:extLst>
              <a:ext uri="{FF2B5EF4-FFF2-40B4-BE49-F238E27FC236}">
                <a16:creationId xmlns:a16="http://schemas.microsoft.com/office/drawing/2014/main" id="{EF5DF574-9FB5-EBAF-1415-F87D1FC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2303463"/>
            <a:ext cx="130492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5" name="Rectangle 27">
            <a:extLst>
              <a:ext uri="{FF2B5EF4-FFF2-40B4-BE49-F238E27FC236}">
                <a16:creationId xmlns:a16="http://schemas.microsoft.com/office/drawing/2014/main" id="{2E187AE6-6D9C-553D-405D-B663B9D3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563" y="2303463"/>
            <a:ext cx="3460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6" name="Rectangle 28">
            <a:extLst>
              <a:ext uri="{FF2B5EF4-FFF2-40B4-BE49-F238E27FC236}">
                <a16:creationId xmlns:a16="http://schemas.microsoft.com/office/drawing/2014/main" id="{AD0B9799-AB4E-B63C-B32B-C63D320ED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2303463"/>
            <a:ext cx="614363" cy="46037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7" name="Text Box 29">
            <a:extLst>
              <a:ext uri="{FF2B5EF4-FFF2-40B4-BE49-F238E27FC236}">
                <a16:creationId xmlns:a16="http://schemas.microsoft.com/office/drawing/2014/main" id="{E93498E3-86C7-9180-2024-62EE55302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74813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TCP</a:t>
            </a:r>
          </a:p>
        </p:txBody>
      </p:sp>
      <p:sp>
        <p:nvSpPr>
          <p:cNvPr id="83978" name="Freeform 30">
            <a:extLst>
              <a:ext uri="{FF2B5EF4-FFF2-40B4-BE49-F238E27FC236}">
                <a16:creationId xmlns:a16="http://schemas.microsoft.com/office/drawing/2014/main" id="{872F8840-D69F-9321-20BA-953959102611}"/>
              </a:ext>
            </a:extLst>
          </p:cNvPr>
          <p:cNvSpPr>
            <a:spLocks/>
          </p:cNvSpPr>
          <p:nvPr/>
        </p:nvSpPr>
        <p:spPr bwMode="auto">
          <a:xfrm>
            <a:off x="3321050" y="1408113"/>
            <a:ext cx="1382713" cy="882650"/>
          </a:xfrm>
          <a:custGeom>
            <a:avLst/>
            <a:gdLst>
              <a:gd name="T0" fmla="*/ 0 w 871"/>
              <a:gd name="T1" fmla="*/ 2147483646 h 556"/>
              <a:gd name="T2" fmla="*/ 2147483646 w 871"/>
              <a:gd name="T3" fmla="*/ 2147483646 h 556"/>
              <a:gd name="T4" fmla="*/ 2147483646 w 871"/>
              <a:gd name="T5" fmla="*/ 0 h 556"/>
              <a:gd name="T6" fmla="*/ 0 60000 65536"/>
              <a:gd name="T7" fmla="*/ 0 60000 65536"/>
              <a:gd name="T8" fmla="*/ 0 60000 65536"/>
              <a:gd name="T9" fmla="*/ 0 w 871"/>
              <a:gd name="T10" fmla="*/ 0 h 556"/>
              <a:gd name="T11" fmla="*/ 871 w 871"/>
              <a:gd name="T12" fmla="*/ 556 h 5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1" h="556">
                <a:moveTo>
                  <a:pt x="0" y="556"/>
                </a:moveTo>
                <a:cubicBezTo>
                  <a:pt x="278" y="421"/>
                  <a:pt x="556" y="286"/>
                  <a:pt x="701" y="193"/>
                </a:cubicBezTo>
                <a:cubicBezTo>
                  <a:pt x="846" y="100"/>
                  <a:pt x="858" y="50"/>
                  <a:pt x="871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9" name="Line 31">
            <a:extLst>
              <a:ext uri="{FF2B5EF4-FFF2-40B4-BE49-F238E27FC236}">
                <a16:creationId xmlns:a16="http://schemas.microsoft.com/office/drawing/2014/main" id="{791CC321-E5CB-6259-05A9-24123F4EB1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7563" y="2789238"/>
            <a:ext cx="0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80" name="Text Box 32">
            <a:extLst>
              <a:ext uri="{FF2B5EF4-FFF2-40B4-BE49-F238E27FC236}">
                <a16:creationId xmlns:a16="http://schemas.microsoft.com/office/drawing/2014/main" id="{A2F9A68D-4304-C6E0-7147-D930FFE7D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25813"/>
            <a:ext cx="2498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Next byte expected</a:t>
            </a:r>
          </a:p>
        </p:txBody>
      </p:sp>
      <p:sp>
        <p:nvSpPr>
          <p:cNvPr id="83981" name="Text Box 34">
            <a:extLst>
              <a:ext uri="{FF2B5EF4-FFF2-40B4-BE49-F238E27FC236}">
                <a16:creationId xmlns:a16="http://schemas.microsoft.com/office/drawing/2014/main" id="{FD321D5E-8868-1859-F5A1-2CF844A06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1779588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read</a:t>
            </a:r>
          </a:p>
        </p:txBody>
      </p:sp>
      <p:sp>
        <p:nvSpPr>
          <p:cNvPr id="83982" name="Rectangle 36">
            <a:extLst>
              <a:ext uri="{FF2B5EF4-FFF2-40B4-BE49-F238E27FC236}">
                <a16:creationId xmlns:a16="http://schemas.microsoft.com/office/drawing/2014/main" id="{4FE50D76-6D3F-9523-B462-EA3420A75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2290763"/>
            <a:ext cx="346075" cy="46037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83" name="Line 37">
            <a:extLst>
              <a:ext uri="{FF2B5EF4-FFF2-40B4-BE49-F238E27FC236}">
                <a16:creationId xmlns:a16="http://schemas.microsoft.com/office/drawing/2014/main" id="{97F08515-3781-C6E6-EDC3-609C539765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4313" y="2827338"/>
            <a:ext cx="4762" cy="93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84" name="Text Box 38">
            <a:extLst>
              <a:ext uri="{FF2B5EF4-FFF2-40B4-BE49-F238E27FC236}">
                <a16:creationId xmlns:a16="http://schemas.microsoft.com/office/drawing/2014/main" id="{804EF067-6770-ECE1-600B-E68937C6B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767138"/>
            <a:ext cx="2398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Last byte received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0DD2829C-C6B4-5C1E-874C-A2102BF76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6943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 = MaxRcvBuffer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                    ((NextByteExpected-1) – LastByteRead)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B91B45B-D10D-64DC-58F8-7FB5F912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5081588"/>
            <a:ext cx="9144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 = MaxRcvBuffer – (bytes used)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690436-4EF6-14B0-1004-9DB224A483F7}"/>
              </a:ext>
            </a:extLst>
          </p:cNvPr>
          <p:cNvSpPr/>
          <p:nvPr/>
        </p:nvSpPr>
        <p:spPr>
          <a:xfrm>
            <a:off x="3321050" y="2143125"/>
            <a:ext cx="1382713" cy="754063"/>
          </a:xfrm>
          <a:prstGeom prst="rect">
            <a:avLst/>
          </a:prstGeom>
          <a:noFill/>
          <a:ln w="7302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BA74033-D29E-14FF-D9DB-D7E21FB65F98}"/>
              </a:ext>
            </a:extLst>
          </p:cNvPr>
          <p:cNvSpPr/>
          <p:nvPr/>
        </p:nvSpPr>
        <p:spPr>
          <a:xfrm>
            <a:off x="4041775" y="2890838"/>
            <a:ext cx="2417763" cy="2182812"/>
          </a:xfrm>
          <a:custGeom>
            <a:avLst/>
            <a:gdLst>
              <a:gd name="connsiteX0" fmla="*/ 0 w 2418736"/>
              <a:gd name="connsiteY0" fmla="*/ 0 h 2182761"/>
              <a:gd name="connsiteX1" fmla="*/ 1991032 w 2418736"/>
              <a:gd name="connsiteY1" fmla="*/ 1002890 h 2182761"/>
              <a:gd name="connsiteX2" fmla="*/ 2418736 w 2418736"/>
              <a:gd name="connsiteY2" fmla="*/ 2182761 h 218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8736" h="2182761">
                <a:moveTo>
                  <a:pt x="0" y="0"/>
                </a:moveTo>
                <a:cubicBezTo>
                  <a:pt x="793954" y="319548"/>
                  <a:pt x="1587909" y="639097"/>
                  <a:pt x="1991032" y="1002890"/>
                </a:cubicBezTo>
                <a:cubicBezTo>
                  <a:pt x="2394155" y="1366684"/>
                  <a:pt x="2406445" y="1774722"/>
                  <a:pt x="2418736" y="2182761"/>
                </a:cubicBezTo>
              </a:path>
            </a:pathLst>
          </a:custGeom>
          <a:noFill/>
          <a:ln w="73025">
            <a:solidFill>
              <a:srgbClr val="C0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8D747EE4-3901-26BC-7CE1-45D57FEC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081088"/>
            <a:ext cx="436086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4A6E30-EFFE-ACCD-2402-8114F520A481}"/>
              </a:ext>
            </a:extLst>
          </p:cNvPr>
          <p:cNvGrpSpPr>
            <a:grpSpLocks/>
          </p:cNvGrpSpPr>
          <p:nvPr/>
        </p:nvGrpSpPr>
        <p:grpSpPr bwMode="auto">
          <a:xfrm>
            <a:off x="5070475" y="3365500"/>
            <a:ext cx="3940175" cy="3429000"/>
            <a:chOff x="3880710" y="3365204"/>
            <a:chExt cx="3939594" cy="3429532"/>
          </a:xfrm>
        </p:grpSpPr>
        <p:pic>
          <p:nvPicPr>
            <p:cNvPr id="85003" name="Picture 14">
              <a:extLst>
                <a:ext uri="{FF2B5EF4-FFF2-40B4-BE49-F238E27FC236}">
                  <a16:creationId xmlns:a16="http://schemas.microsoft.com/office/drawing/2014/main" id="{134DB8BB-C3D9-E7BF-95D9-C9CA0C86F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065" y="6002135"/>
              <a:ext cx="2227310" cy="792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4" name="Picture 13">
              <a:extLst>
                <a:ext uri="{FF2B5EF4-FFF2-40B4-BE49-F238E27FC236}">
                  <a16:creationId xmlns:a16="http://schemas.microsoft.com/office/drawing/2014/main" id="{CB834B22-494C-FB6D-55A3-94BDB557C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710" y="3365204"/>
              <a:ext cx="3939594" cy="2598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8482" name="Picture 2">
            <a:extLst>
              <a:ext uri="{FF2B5EF4-FFF2-40B4-BE49-F238E27FC236}">
                <a16:creationId xmlns:a16="http://schemas.microsoft.com/office/drawing/2014/main" id="{C309E326-6957-D4EF-5AC6-F416B596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676275"/>
            <a:ext cx="418941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2">
            <a:extLst>
              <a:ext uri="{FF2B5EF4-FFF2-40B4-BE49-F238E27FC236}">
                <a16:creationId xmlns:a16="http://schemas.microsoft.com/office/drawing/2014/main" id="{6AE57702-7C8D-C3ED-2126-F10993E74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1113"/>
            <a:ext cx="43799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Sender buffer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65600B-1200-2F57-0F1C-C4F430B0307A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-1588"/>
            <a:ext cx="4583113" cy="6694488"/>
            <a:chOff x="4648810" y="-1653"/>
            <a:chExt cx="4581932" cy="669507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35CCCB-0B01-E792-9EA8-B3EC0205727B}"/>
                </a:ext>
              </a:extLst>
            </p:cNvPr>
            <p:cNvCxnSpPr/>
            <p:nvPr/>
          </p:nvCxnSpPr>
          <p:spPr>
            <a:xfrm>
              <a:off x="4648810" y="115833"/>
              <a:ext cx="0" cy="6577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002" name="Rectangle 2">
              <a:extLst>
                <a:ext uri="{FF2B5EF4-FFF2-40B4-BE49-F238E27FC236}">
                  <a16:creationId xmlns:a16="http://schemas.microsoft.com/office/drawing/2014/main" id="{32307501-97DC-D18F-D31B-470433F46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382" y="-1653"/>
              <a:ext cx="4379360" cy="8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Receiver buffer</a:t>
              </a: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BC999255-870B-07EE-CE61-4F4CC25F330A}"/>
              </a:ext>
            </a:extLst>
          </p:cNvPr>
          <p:cNvSpPr/>
          <p:nvPr/>
        </p:nvSpPr>
        <p:spPr>
          <a:xfrm>
            <a:off x="1268413" y="1816100"/>
            <a:ext cx="808037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740F17A-3F35-A145-0B81-A61C3D92E3F6}"/>
              </a:ext>
            </a:extLst>
          </p:cNvPr>
          <p:cNvSpPr/>
          <p:nvPr/>
        </p:nvSpPr>
        <p:spPr>
          <a:xfrm>
            <a:off x="7529513" y="1816100"/>
            <a:ext cx="806450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5C2431A-0FD2-CC6E-26E7-E9BEFB7E60E1}"/>
              </a:ext>
            </a:extLst>
          </p:cNvPr>
          <p:cNvSpPr/>
          <p:nvPr/>
        </p:nvSpPr>
        <p:spPr>
          <a:xfrm>
            <a:off x="7537450" y="4465638"/>
            <a:ext cx="806450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1">
            <a:extLst>
              <a:ext uri="{FF2B5EF4-FFF2-40B4-BE49-F238E27FC236}">
                <a16:creationId xmlns:a16="http://schemas.microsoft.com/office/drawing/2014/main" id="{5F2A24BC-D399-CF36-C96D-744DC8D6F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6ABA33-1406-8D4B-81E6-EC9D7780931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TextBox 3">
            <a:extLst>
              <a:ext uri="{FF2B5EF4-FFF2-40B4-BE49-F238E27FC236}">
                <a16:creationId xmlns:a16="http://schemas.microsoft.com/office/drawing/2014/main" id="{53789B5E-5FCE-4D2E-C89A-82B0ACA19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488113"/>
            <a:ext cx="197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REF: RFC 1323</a:t>
            </a:r>
          </a:p>
        </p:txBody>
      </p:sp>
      <p:sp>
        <p:nvSpPr>
          <p:cNvPr id="78851" name="TextBox 4">
            <a:extLst>
              <a:ext uri="{FF2B5EF4-FFF2-40B4-BE49-F238E27FC236}">
                <a16:creationId xmlns:a16="http://schemas.microsoft.com/office/drawing/2014/main" id="{309A97C6-DBB2-73EA-9FF1-E14DB2234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975" y="1277938"/>
            <a:ext cx="668804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If A and B are sequence numbers,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A &lt; B if 0 &lt; (B - A) &lt; 2**31,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computed in signed 32-bit arithmetic</a:t>
            </a:r>
          </a:p>
        </p:txBody>
      </p:sp>
      <p:sp>
        <p:nvSpPr>
          <p:cNvPr id="78852" name="Content Placeholder 2">
            <a:extLst>
              <a:ext uri="{FF2B5EF4-FFF2-40B4-BE49-F238E27FC236}">
                <a16:creationId xmlns:a16="http://schemas.microsoft.com/office/drawing/2014/main" id="{13F6E903-D4F0-8F78-E60A-21B9C8B2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5"/>
            <a:ext cx="90265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Wrap around-aware sequence number comparison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dirty="0"/>
              <a:t>(modulo </a:t>
            </a:r>
            <a:r>
              <a:rPr lang="en-US" altLang="en-US" dirty="0" err="1"/>
              <a:t>arithmatic</a:t>
            </a:r>
            <a:r>
              <a:rPr lang="en-US" altLang="en-US" dirty="0"/>
              <a:t>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105061-B7CA-323C-0D23-03C07193E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48757"/>
            <a:ext cx="92329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PAWS: Protect Against Wrapped Sequence Numbers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(RFC 1323)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– Use sequence number and timestamps.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76B831-C368-5DF3-61FD-CE3F8104A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613426"/>
            <a:ext cx="90265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Maximum segment lifetime (MSL, ~2 minutes) should be shorter than wrap-around-time, i.e., 2**31 / B  &gt; MSL (secs) 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>
            <a:extLst>
              <a:ext uri="{FF2B5EF4-FFF2-40B4-BE49-F238E27FC236}">
                <a16:creationId xmlns:a16="http://schemas.microsoft.com/office/drawing/2014/main" id="{B7A75679-D960-13F0-0034-09C8E9D0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081088"/>
            <a:ext cx="436086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8" name="Picture 2">
            <a:extLst>
              <a:ext uri="{FF2B5EF4-FFF2-40B4-BE49-F238E27FC236}">
                <a16:creationId xmlns:a16="http://schemas.microsoft.com/office/drawing/2014/main" id="{AE327D2A-35C5-96F4-565A-2B32C065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676275"/>
            <a:ext cx="418941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2">
            <a:extLst>
              <a:ext uri="{FF2B5EF4-FFF2-40B4-BE49-F238E27FC236}">
                <a16:creationId xmlns:a16="http://schemas.microsoft.com/office/drawing/2014/main" id="{930325A1-9253-3DF1-D216-B325E405E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11113"/>
            <a:ext cx="43799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Sender buffer</a:t>
            </a:r>
          </a:p>
        </p:txBody>
      </p:sp>
      <p:grpSp>
        <p:nvGrpSpPr>
          <p:cNvPr id="86020" name="Group 7">
            <a:extLst>
              <a:ext uri="{FF2B5EF4-FFF2-40B4-BE49-F238E27FC236}">
                <a16:creationId xmlns:a16="http://schemas.microsoft.com/office/drawing/2014/main" id="{05F5A41A-58EF-3647-5602-44DB8B1D7D59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-1588"/>
            <a:ext cx="4583113" cy="3968751"/>
            <a:chOff x="4648810" y="-1653"/>
            <a:chExt cx="4581932" cy="396832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E82C40-4E60-D87D-3812-F91925065257}"/>
                </a:ext>
              </a:extLst>
            </p:cNvPr>
            <p:cNvCxnSpPr>
              <a:cxnSpLocks/>
            </p:cNvCxnSpPr>
            <p:nvPr/>
          </p:nvCxnSpPr>
          <p:spPr>
            <a:xfrm>
              <a:off x="4648810" y="115810"/>
              <a:ext cx="0" cy="385086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032" name="Rectangle 2">
              <a:extLst>
                <a:ext uri="{FF2B5EF4-FFF2-40B4-BE49-F238E27FC236}">
                  <a16:creationId xmlns:a16="http://schemas.microsoft.com/office/drawing/2014/main" id="{1119AF1B-15AD-E90B-4015-527FA246B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382" y="-1653"/>
              <a:ext cx="4379360" cy="8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Receiver buffer</a:t>
              </a:r>
            </a:p>
          </p:txBody>
        </p:sp>
      </p:grpSp>
      <p:sp>
        <p:nvSpPr>
          <p:cNvPr id="86021" name="TextBox 1">
            <a:extLst>
              <a:ext uri="{FF2B5EF4-FFF2-40B4-BE49-F238E27FC236}">
                <a16:creationId xmlns:a16="http://schemas.microsoft.com/office/drawing/2014/main" id="{AEB62247-955C-EE0F-E67E-B9376423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458152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 = MaxRcvBuffer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                     ((NextByteExpected-1) – LastByteRead)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9BA3C-27D1-C057-558F-7C1DA4158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56261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EffectiveWindow (calculated at the sender side)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= AdvertisedWindow - (LastByteSent – LastByteACKed)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677147-D464-DEF9-58CD-A1D7D2F98ECF}"/>
              </a:ext>
            </a:extLst>
          </p:cNvPr>
          <p:cNvGrpSpPr>
            <a:grpSpLocks/>
          </p:cNvGrpSpPr>
          <p:nvPr/>
        </p:nvGrpSpPr>
        <p:grpSpPr bwMode="auto">
          <a:xfrm>
            <a:off x="0" y="3275013"/>
            <a:ext cx="9369425" cy="1036637"/>
            <a:chOff x="0" y="3275380"/>
            <a:chExt cx="9369879" cy="10369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BD7907-A515-80FA-5FA4-113D0493BB8C}"/>
                </a:ext>
              </a:extLst>
            </p:cNvPr>
            <p:cNvSpPr/>
            <p:nvPr/>
          </p:nvSpPr>
          <p:spPr>
            <a:xfrm>
              <a:off x="0" y="3275380"/>
              <a:ext cx="9144443" cy="10369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30" name="TextBox 5">
              <a:extLst>
                <a:ext uri="{FF2B5EF4-FFF2-40B4-BE49-F238E27FC236}">
                  <a16:creationId xmlns:a16="http://schemas.microsoft.com/office/drawing/2014/main" id="{3AC70F7E-19F3-7D82-FB60-5F4CC241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9294" y="3464346"/>
              <a:ext cx="7950585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What if the AdvertisedWindow is zero?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2A26C0-60E6-6500-7461-E5FEAE4EB702}"/>
              </a:ext>
            </a:extLst>
          </p:cNvPr>
          <p:cNvGrpSpPr>
            <a:grpSpLocks/>
          </p:cNvGrpSpPr>
          <p:nvPr/>
        </p:nvGrpSpPr>
        <p:grpSpPr bwMode="auto">
          <a:xfrm>
            <a:off x="0" y="4071938"/>
            <a:ext cx="9144000" cy="1247775"/>
            <a:chOff x="0" y="3063734"/>
            <a:chExt cx="9144443" cy="124858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E3208-C9C6-8338-5AFC-9B1349C6D87E}"/>
                </a:ext>
              </a:extLst>
            </p:cNvPr>
            <p:cNvSpPr/>
            <p:nvPr/>
          </p:nvSpPr>
          <p:spPr>
            <a:xfrm>
              <a:off x="0" y="3275007"/>
              <a:ext cx="9144443" cy="103730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28" name="TextBox 15">
              <a:extLst>
                <a:ext uri="{FF2B5EF4-FFF2-40B4-BE49-F238E27FC236}">
                  <a16:creationId xmlns:a16="http://schemas.microsoft.com/office/drawing/2014/main" id="{DCC2DDD3-C245-9B8C-576A-B337C8249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3858" y="3063734"/>
              <a:ext cx="7950585" cy="1077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&gt;&gt; Periodically send 1byte packets to break the deadlock.   (uses the persist timer)</a:t>
              </a:r>
            </a:p>
          </p:txBody>
        </p:sp>
      </p:grpSp>
      <p:sp>
        <p:nvSpPr>
          <p:cNvPr id="16" name="Arc 15">
            <a:extLst>
              <a:ext uri="{FF2B5EF4-FFF2-40B4-BE49-F238E27FC236}">
                <a16:creationId xmlns:a16="http://schemas.microsoft.com/office/drawing/2014/main" id="{98DF4532-6FC7-8223-90FC-E93292EA7FF5}"/>
              </a:ext>
            </a:extLst>
          </p:cNvPr>
          <p:cNvSpPr/>
          <p:nvPr/>
        </p:nvSpPr>
        <p:spPr>
          <a:xfrm>
            <a:off x="1268413" y="1816100"/>
            <a:ext cx="808037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C418A789-5F17-9861-AA2C-F2D6662FF374}"/>
              </a:ext>
            </a:extLst>
          </p:cNvPr>
          <p:cNvSpPr/>
          <p:nvPr/>
        </p:nvSpPr>
        <p:spPr>
          <a:xfrm>
            <a:off x="7529513" y="1816100"/>
            <a:ext cx="806450" cy="806450"/>
          </a:xfrm>
          <a:prstGeom prst="arc">
            <a:avLst>
              <a:gd name="adj1" fmla="val 20868664"/>
              <a:gd name="adj2" fmla="val 13762040"/>
            </a:avLst>
          </a:prstGeom>
          <a:ln w="31750">
            <a:head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78447832-F050-DC49-94AF-D9ADEC114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A3329-8FAB-804A-BD5E-FEDA436F8D6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FFE627-0D80-2550-39B6-4EA9152C2DAD}"/>
              </a:ext>
            </a:extLst>
          </p:cNvPr>
          <p:cNvGrpSpPr>
            <a:grpSpLocks/>
          </p:cNvGrpSpPr>
          <p:nvPr/>
        </p:nvGrpSpPr>
        <p:grpSpPr bwMode="auto">
          <a:xfrm>
            <a:off x="0" y="3082925"/>
            <a:ext cx="9144000" cy="2495550"/>
            <a:chOff x="0" y="1815939"/>
            <a:chExt cx="9144443" cy="24963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49B477-4412-7274-BE3C-83717F6A96F0}"/>
                </a:ext>
              </a:extLst>
            </p:cNvPr>
            <p:cNvSpPr/>
            <p:nvPr/>
          </p:nvSpPr>
          <p:spPr>
            <a:xfrm>
              <a:off x="0" y="1815939"/>
              <a:ext cx="9144443" cy="24963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46" name="TextBox 5">
              <a:extLst>
                <a:ext uri="{FF2B5EF4-FFF2-40B4-BE49-F238E27FC236}">
                  <a16:creationId xmlns:a16="http://schemas.microsoft.com/office/drawing/2014/main" id="{9683A4DE-B70B-3EAA-5264-B2BC2FDC3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741" y="2479760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(1) Adv_window &gt; MSS</a:t>
              </a:r>
            </a:p>
          </p:txBody>
        </p:sp>
        <p:sp>
          <p:nvSpPr>
            <p:cNvPr id="87047" name="TextBox 5">
              <a:extLst>
                <a:ext uri="{FF2B5EF4-FFF2-40B4-BE49-F238E27FC236}">
                  <a16:creationId xmlns:a16="http://schemas.microsoft.com/office/drawing/2014/main" id="{6755F58C-B3C2-8084-74B5-E263533DD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209" y="1842679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What if…</a:t>
              </a:r>
            </a:p>
          </p:txBody>
        </p:sp>
        <p:sp>
          <p:nvSpPr>
            <p:cNvPr id="87048" name="TextBox 5">
              <a:extLst>
                <a:ext uri="{FF2B5EF4-FFF2-40B4-BE49-F238E27FC236}">
                  <a16:creationId xmlns:a16="http://schemas.microsoft.com/office/drawing/2014/main" id="{BD6CF87C-D709-7D1E-2E1B-2C6A79BFF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741" y="3103854"/>
              <a:ext cx="4151506" cy="58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(2) Adv_window &lt; MSS</a:t>
              </a:r>
            </a:p>
          </p:txBody>
        </p:sp>
      </p:grpSp>
      <p:pic>
        <p:nvPicPr>
          <p:cNvPr id="87043" name="Picture 7">
            <a:extLst>
              <a:ext uri="{FF2B5EF4-FFF2-40B4-BE49-F238E27FC236}">
                <a16:creationId xmlns:a16="http://schemas.microsoft.com/office/drawing/2014/main" id="{E1D792AB-7620-5BBF-F3BA-B7AA0AAA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13"/>
            <a:ext cx="89662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2">
            <a:extLst>
              <a:ext uri="{FF2B5EF4-FFF2-40B4-BE49-F238E27FC236}">
                <a16:creationId xmlns:a16="http://schemas.microsoft.com/office/drawing/2014/main" id="{33067958-4690-6C27-AD5F-4D067338B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Considering Maximum Segment Size (MSS)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1">
            <a:extLst>
              <a:ext uri="{FF2B5EF4-FFF2-40B4-BE49-F238E27FC236}">
                <a16:creationId xmlns:a16="http://schemas.microsoft.com/office/drawing/2014/main" id="{ED7277D7-5EE1-982C-45AA-E51D05F937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2863FD-E31C-EB47-9BDC-6617780E853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34" name="Rectangle 4">
            <a:extLst>
              <a:ext uri="{FF2B5EF4-FFF2-40B4-BE49-F238E27FC236}">
                <a16:creationId xmlns:a16="http://schemas.microsoft.com/office/drawing/2014/main" id="{F420DE96-E661-255D-9B8E-BC7255243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3" y="235426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 Protocol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Number Placeholder 1">
            <a:extLst>
              <a:ext uri="{FF2B5EF4-FFF2-40B4-BE49-F238E27FC236}">
                <a16:creationId xmlns:a16="http://schemas.microsoft.com/office/drawing/2014/main" id="{2DFC19EA-D39D-5E75-42D1-7D22932F8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82F07-EC9D-314C-88A7-B55BAA42BF9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E03979-72FD-62E7-3849-23138BD67182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2FEA7B-E963-7D8A-49E7-4B112ADEF159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2F67F3-B017-911D-092A-E8AA1C89C029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147ABDE-19FE-6F0C-3D23-6E51F4B033EB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3C7A143-9451-C5AF-370C-6215ED91C867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42EB7D1-44E3-918C-75DB-E14FEB034639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6147824-C635-AFFE-C9F3-B1310626E066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E1F649E-6B7E-21D3-11AE-4B34C1A457EC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121866" name="TextBox 16">
            <a:extLst>
              <a:ext uri="{FF2B5EF4-FFF2-40B4-BE49-F238E27FC236}">
                <a16:creationId xmlns:a16="http://schemas.microsoft.com/office/drawing/2014/main" id="{B467AEF3-EEC2-D0D4-BC16-EB4881AE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DD7DF4-0A89-FF3A-6F5D-9BBDA0801DC0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1E640C-38CD-F36D-FA0E-7D011EBFA55E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878" name="TextBox 19">
              <a:extLst>
                <a:ext uri="{FF2B5EF4-FFF2-40B4-BE49-F238E27FC236}">
                  <a16:creationId xmlns:a16="http://schemas.microsoft.com/office/drawing/2014/main" id="{0C845F7D-699A-67C5-556B-7D5F3AD0E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2C9FD9-DD5B-E123-ADAF-B27560DAE296}"/>
              </a:ext>
            </a:extLst>
          </p:cNvPr>
          <p:cNvGrpSpPr>
            <a:grpSpLocks/>
          </p:cNvGrpSpPr>
          <p:nvPr/>
        </p:nvGrpSpPr>
        <p:grpSpPr bwMode="auto">
          <a:xfrm>
            <a:off x="385763" y="2940050"/>
            <a:ext cx="882650" cy="1049338"/>
            <a:chOff x="299467" y="1393535"/>
            <a:chExt cx="883315" cy="105020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C1A3B69-6AC0-AEBB-5394-A92A924815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876" name="TextBox 22">
              <a:extLst>
                <a:ext uri="{FF2B5EF4-FFF2-40B4-BE49-F238E27FC236}">
                  <a16:creationId xmlns:a16="http://schemas.microsoft.com/office/drawing/2014/main" id="{4F7AA3AB-BA87-9F22-872A-3BA8E5BB8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74718-0BE3-815F-A584-48A5555370E9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DF69657-02C3-6D2E-6A6A-495C0FE0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874" name="TextBox 31">
              <a:extLst>
                <a:ext uri="{FF2B5EF4-FFF2-40B4-BE49-F238E27FC236}">
                  <a16:creationId xmlns:a16="http://schemas.microsoft.com/office/drawing/2014/main" id="{D2472B5E-34C4-9624-6764-89884B7AE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7B04CE-5E4F-B457-FE72-F6237D57B23C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D60B92B-D539-F470-1643-F8C06E557E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872" name="TextBox 34">
              <a:extLst>
                <a:ext uri="{FF2B5EF4-FFF2-40B4-BE49-F238E27FC236}">
                  <a16:creationId xmlns:a16="http://schemas.microsoft.com/office/drawing/2014/main" id="{197C2BD9-1C51-0D31-2C4F-7A34627F7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1">
            <a:extLst>
              <a:ext uri="{FF2B5EF4-FFF2-40B4-BE49-F238E27FC236}">
                <a16:creationId xmlns:a16="http://schemas.microsoft.com/office/drawing/2014/main" id="{8D13D823-FC9C-5F0B-A763-80F1685ABE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7760CB-2606-0E42-A79F-0ED03A6E227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D7C9E3-2DEF-76A1-A5C5-DA10DD57121F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69B8D22-F5F1-2866-4804-83BC46C29344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9F79B3-F9C9-2433-B706-679A95998B97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DCCF423-E1CB-7F57-BD46-740AB518C6BB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664B3C0-2EA2-E09F-5661-5FA52EDF77FA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09EB10-A047-5027-BDF1-BC8E9D67EAFC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2416F7-4074-916A-5180-0035DDA65CB2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339ED5-DBC9-6EC3-79EC-498BDFD2FE6A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122890" name="TextBox 16">
            <a:extLst>
              <a:ext uri="{FF2B5EF4-FFF2-40B4-BE49-F238E27FC236}">
                <a16:creationId xmlns:a16="http://schemas.microsoft.com/office/drawing/2014/main" id="{6FF534CF-085F-02C2-46EC-F0C20E5BC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2891" name="Group 17">
            <a:extLst>
              <a:ext uri="{FF2B5EF4-FFF2-40B4-BE49-F238E27FC236}">
                <a16:creationId xmlns:a16="http://schemas.microsoft.com/office/drawing/2014/main" id="{71633697-30C8-3EFE-6300-F41AF4AE55A4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A438DD-1023-9A52-9A81-5610FB28A789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905" name="TextBox 19">
              <a:extLst>
                <a:ext uri="{FF2B5EF4-FFF2-40B4-BE49-F238E27FC236}">
                  <a16:creationId xmlns:a16="http://schemas.microsoft.com/office/drawing/2014/main" id="{D1AD8488-A3B7-09B8-813E-DB936FB43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122892" name="Group 20">
            <a:extLst>
              <a:ext uri="{FF2B5EF4-FFF2-40B4-BE49-F238E27FC236}">
                <a16:creationId xmlns:a16="http://schemas.microsoft.com/office/drawing/2014/main" id="{4831FAFE-89EF-79F2-134F-8D803AA6ED2C}"/>
              </a:ext>
            </a:extLst>
          </p:cNvPr>
          <p:cNvGrpSpPr>
            <a:grpSpLocks/>
          </p:cNvGrpSpPr>
          <p:nvPr/>
        </p:nvGrpSpPr>
        <p:grpSpPr bwMode="auto">
          <a:xfrm>
            <a:off x="385763" y="2940050"/>
            <a:ext cx="882650" cy="1049338"/>
            <a:chOff x="299467" y="1393535"/>
            <a:chExt cx="883315" cy="105020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4CAF2A0-8CA8-37C9-8998-9EB80B936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903" name="TextBox 22">
              <a:extLst>
                <a:ext uri="{FF2B5EF4-FFF2-40B4-BE49-F238E27FC236}">
                  <a16:creationId xmlns:a16="http://schemas.microsoft.com/office/drawing/2014/main" id="{BE406619-9109-CFB2-26AA-A3953985D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122893" name="Group 29">
            <a:extLst>
              <a:ext uri="{FF2B5EF4-FFF2-40B4-BE49-F238E27FC236}">
                <a16:creationId xmlns:a16="http://schemas.microsoft.com/office/drawing/2014/main" id="{78DDD1E3-D178-34C6-E50A-4666C02A19F5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906AC34-45B8-C893-B144-EF4C82C7D7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901" name="TextBox 31">
              <a:extLst>
                <a:ext uri="{FF2B5EF4-FFF2-40B4-BE49-F238E27FC236}">
                  <a16:creationId xmlns:a16="http://schemas.microsoft.com/office/drawing/2014/main" id="{B1E3AE7A-7F1E-2200-E285-4D7D078F5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122894" name="Group 32">
            <a:extLst>
              <a:ext uri="{FF2B5EF4-FFF2-40B4-BE49-F238E27FC236}">
                <a16:creationId xmlns:a16="http://schemas.microsoft.com/office/drawing/2014/main" id="{2CA52117-D4DA-7748-9B9A-3E29444636F5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F0B01A5-87E3-A016-CA8A-C0B0396841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899" name="TextBox 34">
              <a:extLst>
                <a:ext uri="{FF2B5EF4-FFF2-40B4-BE49-F238E27FC236}">
                  <a16:creationId xmlns:a16="http://schemas.microsoft.com/office/drawing/2014/main" id="{BDCF44D5-FA90-AECE-4407-7865974FF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122895" name="Group 23">
            <a:extLst>
              <a:ext uri="{FF2B5EF4-FFF2-40B4-BE49-F238E27FC236}">
                <a16:creationId xmlns:a16="http://schemas.microsoft.com/office/drawing/2014/main" id="{16A208F6-10C7-83E5-5BF7-9F347BF7ECC8}"/>
              </a:ext>
            </a:extLst>
          </p:cNvPr>
          <p:cNvGrpSpPr>
            <a:grpSpLocks/>
          </p:cNvGrpSpPr>
          <p:nvPr/>
        </p:nvGrpSpPr>
        <p:grpSpPr bwMode="auto">
          <a:xfrm>
            <a:off x="862013" y="2928938"/>
            <a:ext cx="687387" cy="1400175"/>
            <a:chOff x="878320" y="1393534"/>
            <a:chExt cx="687117" cy="1399815"/>
          </a:xfrm>
        </p:grpSpPr>
        <p:sp>
          <p:nvSpPr>
            <p:cNvPr id="122896" name="TextBox 24">
              <a:extLst>
                <a:ext uri="{FF2B5EF4-FFF2-40B4-BE49-F238E27FC236}">
                  <a16:creationId xmlns:a16="http://schemas.microsoft.com/office/drawing/2014/main" id="{38A0A0A8-71D9-9572-4908-C5036EE2D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320" y="2393239"/>
              <a:ext cx="6871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ACK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AD26600-A354-2276-695D-E80E5D7B8A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6174" y="1393534"/>
              <a:ext cx="0" cy="1036370"/>
            </a:xfrm>
            <a:prstGeom prst="straightConnector1">
              <a:avLst/>
            </a:prstGeom>
            <a:ln w="34925">
              <a:solidFill>
                <a:srgbClr val="00B05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Number Placeholder 1">
            <a:extLst>
              <a:ext uri="{FF2B5EF4-FFF2-40B4-BE49-F238E27FC236}">
                <a16:creationId xmlns:a16="http://schemas.microsoft.com/office/drawing/2014/main" id="{8CD8F8BB-DF96-3F32-07D4-7B391E5F3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C9D72-6698-1A4F-80C9-F4DD6DF62C5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EFA1ACF-30A8-2BA3-7308-F4CAF63165CE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C3A82C-ADCA-047E-B4C2-3E642E26BBD4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FFAC6A8-2CF6-666C-1758-50057AF638C7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0972A1-AF54-5EA4-F363-68DE86510DDF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9DBB5A5-8942-3EA8-872E-4AD518488EC2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7987A30-C60C-C9E5-9E31-19467C36E2A8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4333ED4-8BE7-E005-8524-31A0F4482B51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5FD7C70-63EA-C316-E69C-E93FDEDA301D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123914" name="TextBox 16">
            <a:extLst>
              <a:ext uri="{FF2B5EF4-FFF2-40B4-BE49-F238E27FC236}">
                <a16:creationId xmlns:a16="http://schemas.microsoft.com/office/drawing/2014/main" id="{E3461E85-247D-DAED-CD2E-A53B6C74F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3915" name="Group 17">
            <a:extLst>
              <a:ext uri="{FF2B5EF4-FFF2-40B4-BE49-F238E27FC236}">
                <a16:creationId xmlns:a16="http://schemas.microsoft.com/office/drawing/2014/main" id="{BA024C45-EE21-B94E-EE1A-79BE166A3261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D333E9-D912-CC4B-0526-CE3F77DD400C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925" name="TextBox 19">
              <a:extLst>
                <a:ext uri="{FF2B5EF4-FFF2-40B4-BE49-F238E27FC236}">
                  <a16:creationId xmlns:a16="http://schemas.microsoft.com/office/drawing/2014/main" id="{0828E2A6-D5D5-B125-D635-EA100407F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123916" name="Group 29">
            <a:extLst>
              <a:ext uri="{FF2B5EF4-FFF2-40B4-BE49-F238E27FC236}">
                <a16:creationId xmlns:a16="http://schemas.microsoft.com/office/drawing/2014/main" id="{BA7A243D-86DA-CB21-00F9-0211FA1B541B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CB81BE6-CA75-EF33-B105-76B331F9CA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923" name="TextBox 31">
              <a:extLst>
                <a:ext uri="{FF2B5EF4-FFF2-40B4-BE49-F238E27FC236}">
                  <a16:creationId xmlns:a16="http://schemas.microsoft.com/office/drawing/2014/main" id="{27162D46-5FF6-A586-C6C1-4A47821D1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123917" name="Group 32">
            <a:extLst>
              <a:ext uri="{FF2B5EF4-FFF2-40B4-BE49-F238E27FC236}">
                <a16:creationId xmlns:a16="http://schemas.microsoft.com/office/drawing/2014/main" id="{BE2B7599-4016-9405-03E2-296CBE7707AE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F8F089B-0B99-3357-0CB3-A72356EFFD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921" name="TextBox 34">
              <a:extLst>
                <a:ext uri="{FF2B5EF4-FFF2-40B4-BE49-F238E27FC236}">
                  <a16:creationId xmlns:a16="http://schemas.microsoft.com/office/drawing/2014/main" id="{0239C6F6-5686-A95F-D32A-7E08EC873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sp>
        <p:nvSpPr>
          <p:cNvPr id="123918" name="TextBox 27">
            <a:extLst>
              <a:ext uri="{FF2B5EF4-FFF2-40B4-BE49-F238E27FC236}">
                <a16:creationId xmlns:a16="http://schemas.microsoft.com/office/drawing/2014/main" id="{49D22B6E-C212-7F35-8A09-0B83BDAF1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1 is delivered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3919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F08A5F43-7897-C8BD-0692-A7CBADF24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1">
            <a:extLst>
              <a:ext uri="{FF2B5EF4-FFF2-40B4-BE49-F238E27FC236}">
                <a16:creationId xmlns:a16="http://schemas.microsoft.com/office/drawing/2014/main" id="{D3AC2E5D-FCD9-19A0-0BFF-5C2A7CDB1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1EAED-46FD-624E-8C33-FBF82BD598B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D5AD9B9-653E-7F3F-C5E9-103BABB288F2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3CC821C-6246-9A89-B6E9-10B9410D75BE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45D738-B33E-9464-DD0A-A0FC65778426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DAE8660-CE64-4281-6DFA-AB00B43F5427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E76F2C-5297-9951-110B-5654A3FE7D89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0B4415-B64D-59A9-FE27-FAC829E95DFA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16CB03-E65B-5EFB-B2F4-EC34DADCFA95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C6B5702-6AEB-6D9A-8592-A0817C1CE705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124938" name="TextBox 16">
            <a:extLst>
              <a:ext uri="{FF2B5EF4-FFF2-40B4-BE49-F238E27FC236}">
                <a16:creationId xmlns:a16="http://schemas.microsoft.com/office/drawing/2014/main" id="{F32B8F90-680C-92C6-BC7F-74C6BF81B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9" name="TextBox 27">
            <a:extLst>
              <a:ext uri="{FF2B5EF4-FFF2-40B4-BE49-F238E27FC236}">
                <a16:creationId xmlns:a16="http://schemas.microsoft.com/office/drawing/2014/main" id="{E3809A28-2B00-16DC-67BE-C15CEF191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688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1 is delivered. Slide the window.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928BFD-6A72-B639-B0C6-FC181BD090ED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644FD5-4A51-8C08-57B9-49AF4DFA441C}"/>
                </a:ext>
              </a:extLst>
            </p:cNvPr>
            <p:cNvSpPr/>
            <p:nvPr/>
          </p:nvSpPr>
          <p:spPr>
            <a:xfrm>
              <a:off x="424726" y="855164"/>
              <a:ext cx="3116030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949" name="TextBox 24">
              <a:extLst>
                <a:ext uri="{FF2B5EF4-FFF2-40B4-BE49-F238E27FC236}">
                  <a16:creationId xmlns:a16="http://schemas.microsoft.com/office/drawing/2014/main" id="{667FB065-8D7B-D94C-B774-4AD192683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124941" name="Group 29">
            <a:extLst>
              <a:ext uri="{FF2B5EF4-FFF2-40B4-BE49-F238E27FC236}">
                <a16:creationId xmlns:a16="http://schemas.microsoft.com/office/drawing/2014/main" id="{3318A5A1-3FCC-7853-5818-9610B95B43B9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0A4AC7-1795-B966-332B-5769A6C2A0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947" name="TextBox 31">
              <a:extLst>
                <a:ext uri="{FF2B5EF4-FFF2-40B4-BE49-F238E27FC236}">
                  <a16:creationId xmlns:a16="http://schemas.microsoft.com/office/drawing/2014/main" id="{E4994077-1886-66A4-97AD-2C8116425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124942" name="Group 32">
            <a:extLst>
              <a:ext uri="{FF2B5EF4-FFF2-40B4-BE49-F238E27FC236}">
                <a16:creationId xmlns:a16="http://schemas.microsoft.com/office/drawing/2014/main" id="{331DFA2C-2B95-45E2-8C3B-09DC069A456C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CFDD2F-7B9C-1195-B49A-592BCAB02E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945" name="TextBox 34">
              <a:extLst>
                <a:ext uri="{FF2B5EF4-FFF2-40B4-BE49-F238E27FC236}">
                  <a16:creationId xmlns:a16="http://schemas.microsoft.com/office/drawing/2014/main" id="{F1AD2C57-7F9E-BCD3-BF2D-2834C6204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124943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B6656789-A28B-4648-BF57-55F699CF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023 L 0.10989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Number Placeholder 1">
            <a:extLst>
              <a:ext uri="{FF2B5EF4-FFF2-40B4-BE49-F238E27FC236}">
                <a16:creationId xmlns:a16="http://schemas.microsoft.com/office/drawing/2014/main" id="{017E28B4-B413-9F49-02B7-1175F13EE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C0757-75B4-4246-AEA4-6D3D20A0851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C7C6ED0-38D6-FEF6-D5CB-52AC6F135374}"/>
              </a:ext>
            </a:extLst>
          </p:cNvPr>
          <p:cNvSpPr/>
          <p:nvPr/>
        </p:nvSpPr>
        <p:spPr>
          <a:xfrm>
            <a:off x="622300" y="2584450"/>
            <a:ext cx="958850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941501-CE42-BDFF-44C5-B03D40EBF8E3}"/>
              </a:ext>
            </a:extLst>
          </p:cNvPr>
          <p:cNvSpPr/>
          <p:nvPr/>
        </p:nvSpPr>
        <p:spPr>
          <a:xfrm>
            <a:off x="16097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Pkt:2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9B455D-20CE-F55A-F659-6BD25A3F711A}"/>
              </a:ext>
            </a:extLst>
          </p:cNvPr>
          <p:cNvSpPr/>
          <p:nvPr/>
        </p:nvSpPr>
        <p:spPr>
          <a:xfrm>
            <a:off x="25971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53356F1-EE25-E732-A493-E7F43836B39B}"/>
              </a:ext>
            </a:extLst>
          </p:cNvPr>
          <p:cNvSpPr/>
          <p:nvPr/>
        </p:nvSpPr>
        <p:spPr>
          <a:xfrm>
            <a:off x="35845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Pkt:4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BCDD506-BE1B-B69E-0AC6-4E89B73D001C}"/>
              </a:ext>
            </a:extLst>
          </p:cNvPr>
          <p:cNvSpPr/>
          <p:nvPr/>
        </p:nvSpPr>
        <p:spPr>
          <a:xfrm>
            <a:off x="457200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C448A5-E81F-B985-8755-A7F83B9D809F}"/>
              </a:ext>
            </a:extLst>
          </p:cNvPr>
          <p:cNvSpPr/>
          <p:nvPr/>
        </p:nvSpPr>
        <p:spPr>
          <a:xfrm>
            <a:off x="555942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2176CE-F718-EABE-5687-49AB763F5D5A}"/>
              </a:ext>
            </a:extLst>
          </p:cNvPr>
          <p:cNvSpPr/>
          <p:nvPr/>
        </p:nvSpPr>
        <p:spPr>
          <a:xfrm>
            <a:off x="6546850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Pkt:7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549032C-4E12-58B7-2133-98240FF57342}"/>
              </a:ext>
            </a:extLst>
          </p:cNvPr>
          <p:cNvSpPr/>
          <p:nvPr/>
        </p:nvSpPr>
        <p:spPr>
          <a:xfrm>
            <a:off x="7534275" y="2584450"/>
            <a:ext cx="960438" cy="346075"/>
          </a:xfrm>
          <a:prstGeom prst="round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Pkt:8</a:t>
            </a:r>
          </a:p>
        </p:txBody>
      </p:sp>
      <p:sp>
        <p:nvSpPr>
          <p:cNvPr id="125962" name="TextBox 16">
            <a:extLst>
              <a:ext uri="{FF2B5EF4-FFF2-40B4-BE49-F238E27FC236}">
                <a16:creationId xmlns:a16="http://schemas.microsoft.com/office/drawing/2014/main" id="{A285FE62-24F3-2BEA-5DB7-57B34EFFC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63" name="TextBox 27">
            <a:extLst>
              <a:ext uri="{FF2B5EF4-FFF2-40B4-BE49-F238E27FC236}">
                <a16:creationId xmlns:a16="http://schemas.microsoft.com/office/drawing/2014/main" id="{2DCF4802-C62B-A98E-E573-42CDBDE0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4368800"/>
            <a:ext cx="688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1 is delivered. Slide the window.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25964" name="Group 22">
            <a:extLst>
              <a:ext uri="{FF2B5EF4-FFF2-40B4-BE49-F238E27FC236}">
                <a16:creationId xmlns:a16="http://schemas.microsoft.com/office/drawing/2014/main" id="{1DB2DA72-EEBF-D25E-FA6B-FFCEA5C9D916}"/>
              </a:ext>
            </a:extLst>
          </p:cNvPr>
          <p:cNvGrpSpPr>
            <a:grpSpLocks/>
          </p:cNvGrpSpPr>
          <p:nvPr/>
        </p:nvGrpSpPr>
        <p:grpSpPr bwMode="auto">
          <a:xfrm>
            <a:off x="1525588" y="1976438"/>
            <a:ext cx="3238500" cy="1214437"/>
            <a:chOff x="397740" y="408815"/>
            <a:chExt cx="3238259" cy="12151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C8F795-E8AA-A14C-710E-55CBB67BEFAC}"/>
                </a:ext>
              </a:extLst>
            </p:cNvPr>
            <p:cNvSpPr/>
            <p:nvPr/>
          </p:nvSpPr>
          <p:spPr>
            <a:xfrm>
              <a:off x="424725" y="855164"/>
              <a:ext cx="3116031" cy="768801"/>
            </a:xfrm>
            <a:prstGeom prst="rect">
              <a:avLst/>
            </a:prstGeom>
            <a:noFill/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976" name="TextBox 24">
              <a:extLst>
                <a:ext uri="{FF2B5EF4-FFF2-40B4-BE49-F238E27FC236}">
                  <a16:creationId xmlns:a16="http://schemas.microsoft.com/office/drawing/2014/main" id="{72BA756F-84CE-F045-2349-F59CE15C85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740" y="408815"/>
              <a:ext cx="3238259" cy="462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Window = # pkt in flight</a:t>
              </a:r>
            </a:p>
          </p:txBody>
        </p:sp>
      </p:grpSp>
      <p:grpSp>
        <p:nvGrpSpPr>
          <p:cNvPr id="125965" name="Group 29">
            <a:extLst>
              <a:ext uri="{FF2B5EF4-FFF2-40B4-BE49-F238E27FC236}">
                <a16:creationId xmlns:a16="http://schemas.microsoft.com/office/drawing/2014/main" id="{5AA43FDB-5A37-5CB1-B49F-4E51651FAD4A}"/>
              </a:ext>
            </a:extLst>
          </p:cNvPr>
          <p:cNvGrpSpPr>
            <a:grpSpLocks/>
          </p:cNvGrpSpPr>
          <p:nvPr/>
        </p:nvGrpSpPr>
        <p:grpSpPr bwMode="auto">
          <a:xfrm>
            <a:off x="1401763" y="2916238"/>
            <a:ext cx="884237" cy="1050925"/>
            <a:chOff x="299467" y="1393535"/>
            <a:chExt cx="883315" cy="105020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C062FE-8DDB-9C0C-20C1-4AC0931EF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756" y="1393535"/>
              <a:ext cx="0" cy="740852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974" name="TextBox 31">
              <a:extLst>
                <a:ext uri="{FF2B5EF4-FFF2-40B4-BE49-F238E27FC236}">
                  <a16:creationId xmlns:a16="http://schemas.microsoft.com/office/drawing/2014/main" id="{65B930E8-32DE-F695-758A-BFE5D86AB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125966" name="Group 32">
            <a:extLst>
              <a:ext uri="{FF2B5EF4-FFF2-40B4-BE49-F238E27FC236}">
                <a16:creationId xmlns:a16="http://schemas.microsoft.com/office/drawing/2014/main" id="{84D6A989-C856-B828-156C-6AFFBA53B8A4}"/>
              </a:ext>
            </a:extLst>
          </p:cNvPr>
          <p:cNvGrpSpPr>
            <a:grpSpLocks/>
          </p:cNvGrpSpPr>
          <p:nvPr/>
        </p:nvGrpSpPr>
        <p:grpSpPr bwMode="auto">
          <a:xfrm>
            <a:off x="2344738" y="2930525"/>
            <a:ext cx="882650" cy="1049338"/>
            <a:chOff x="299467" y="1393535"/>
            <a:chExt cx="883315" cy="105020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BEC783-C97F-357B-BFE6-FEB99A8755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197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972" name="TextBox 34">
              <a:extLst>
                <a:ext uri="{FF2B5EF4-FFF2-40B4-BE49-F238E27FC236}">
                  <a16:creationId xmlns:a16="http://schemas.microsoft.com/office/drawing/2014/main" id="{A9A72C22-D315-0AD8-BB8F-58BDFF5FF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grpSp>
        <p:nvGrpSpPr>
          <p:cNvPr id="125967" name="Group 25">
            <a:extLst>
              <a:ext uri="{FF2B5EF4-FFF2-40B4-BE49-F238E27FC236}">
                <a16:creationId xmlns:a16="http://schemas.microsoft.com/office/drawing/2014/main" id="{F229FE54-A564-C7AB-0CB4-2F1FD7E8BEF1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2917825"/>
            <a:ext cx="882650" cy="1050925"/>
            <a:chOff x="299467" y="1393535"/>
            <a:chExt cx="883315" cy="105020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2DA154F-50E2-D19D-56BD-D9D758E690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64" y="1393535"/>
              <a:ext cx="0" cy="740853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970" name="TextBox 28">
              <a:extLst>
                <a:ext uri="{FF2B5EF4-FFF2-40B4-BE49-F238E27FC236}">
                  <a16:creationId xmlns:a16="http://schemas.microsoft.com/office/drawing/2014/main" id="{07BC5844-DD22-C788-3A3E-3C5AD36FF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467" y="2043627"/>
              <a:ext cx="8833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Sent</a:t>
              </a:r>
            </a:p>
          </p:txBody>
        </p:sp>
      </p:grpSp>
      <p:pic>
        <p:nvPicPr>
          <p:cNvPr id="125968" name="Picture 2" descr="Download Red Cross Mark Transparent HQ PNG Image | FreePNGImg">
            <a:extLst>
              <a:ext uri="{FF2B5EF4-FFF2-40B4-BE49-F238E27FC236}">
                <a16:creationId xmlns:a16="http://schemas.microsoft.com/office/drawing/2014/main" id="{E5FBA40F-FFBD-8FE5-F212-43F0CA20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9"/>
          <a:stretch>
            <a:fillRect/>
          </a:stretch>
        </p:blipFill>
        <p:spPr bwMode="auto">
          <a:xfrm>
            <a:off x="563563" y="2184400"/>
            <a:ext cx="89535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Number Placeholder 1">
            <a:extLst>
              <a:ext uri="{FF2B5EF4-FFF2-40B4-BE49-F238E27FC236}">
                <a16:creationId xmlns:a16="http://schemas.microsoft.com/office/drawing/2014/main" id="{9DCB13F1-BD11-CF2E-B1BB-04699C769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CE003-BD4D-684D-83BF-96CADD13684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78" name="Text Box 4">
            <a:extLst>
              <a:ext uri="{FF2B5EF4-FFF2-40B4-BE49-F238E27FC236}">
                <a16:creationId xmlns:a16="http://schemas.microsoft.com/office/drawing/2014/main" id="{BD492E97-3944-3317-882C-25C8269AC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8763" y="5464175"/>
            <a:ext cx="1327151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126979" name="Line 5">
            <a:extLst>
              <a:ext uri="{FF2B5EF4-FFF2-40B4-BE49-F238E27FC236}">
                <a16:creationId xmlns:a16="http://schemas.microsoft.com/office/drawing/2014/main" id="{5BE68B60-1F44-1625-DE1F-19CC8B839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0" name="Line 7">
            <a:extLst>
              <a:ext uri="{FF2B5EF4-FFF2-40B4-BE49-F238E27FC236}">
                <a16:creationId xmlns:a16="http://schemas.microsoft.com/office/drawing/2014/main" id="{B7C4CC39-DAB9-AA21-ACA9-CB2BE4EC61F2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11563" y="31400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7" name="Line 10">
            <a:extLst>
              <a:ext uri="{FF2B5EF4-FFF2-40B4-BE49-F238E27FC236}">
                <a16:creationId xmlns:a16="http://schemas.microsoft.com/office/drawing/2014/main" id="{25D017A3-D7AE-7AAB-C5E9-E17A1DAAF02A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613150" y="3906838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2" name="Text Box 15">
            <a:extLst>
              <a:ext uri="{FF2B5EF4-FFF2-40B4-BE49-F238E27FC236}">
                <a16:creationId xmlns:a16="http://schemas.microsoft.com/office/drawing/2014/main" id="{563BF670-9A12-59CD-C34F-3B852EF04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1301750"/>
            <a:ext cx="17780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126983" name="Text Box 16">
            <a:extLst>
              <a:ext uri="{FF2B5EF4-FFF2-40B4-BE49-F238E27FC236}">
                <a16:creationId xmlns:a16="http://schemas.microsoft.com/office/drawing/2014/main" id="{9932DD12-2185-41A9-CF27-317AE73DB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1301750"/>
            <a:ext cx="21034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126984" name="Line 17">
            <a:extLst>
              <a:ext uri="{FF2B5EF4-FFF2-40B4-BE49-F238E27FC236}">
                <a16:creationId xmlns:a16="http://schemas.microsoft.com/office/drawing/2014/main" id="{44F90CE8-243F-3568-885B-F56844FD4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3" y="2159000"/>
            <a:ext cx="0" cy="33750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5" name="Line 18">
            <a:extLst>
              <a:ext uri="{FF2B5EF4-FFF2-40B4-BE49-F238E27FC236}">
                <a16:creationId xmlns:a16="http://schemas.microsoft.com/office/drawing/2014/main" id="{D2D295A2-AD23-2D9B-EB08-BA966B70B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2038" y="2159000"/>
            <a:ext cx="6350" cy="33051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6A8326D8-4185-3F4A-AEB0-5A1A5F3296A0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86163" y="334962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Line 7">
            <a:extLst>
              <a:ext uri="{FF2B5EF4-FFF2-40B4-BE49-F238E27FC236}">
                <a16:creationId xmlns:a16="http://schemas.microsoft.com/office/drawing/2014/main" id="{3DE5F304-11C4-3A07-F8F4-522ABD134F44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8863" y="35702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8" name="TextBox 31">
            <a:extLst>
              <a:ext uri="{FF2B5EF4-FFF2-40B4-BE49-F238E27FC236}">
                <a16:creationId xmlns:a16="http://schemas.microsoft.com/office/drawing/2014/main" id="{BBFD3006-C7C5-16F0-1801-EECBBE1D1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Sliding Window: A series of packets to be sent reliably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Line 7">
            <a:extLst>
              <a:ext uri="{FF2B5EF4-FFF2-40B4-BE49-F238E27FC236}">
                <a16:creationId xmlns:a16="http://schemas.microsoft.com/office/drawing/2014/main" id="{B56D1CF5-ACBF-2248-89A9-6CE4D47DD119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603625" y="4916488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558F1E2D-D5B2-6998-6E61-59DB2ABD9EF9}"/>
              </a:ext>
            </a:extLst>
          </p:cNvPr>
          <p:cNvSpPr>
            <a:spLocks noChangeShapeType="1"/>
          </p:cNvSpPr>
          <p:nvPr/>
        </p:nvSpPr>
        <p:spPr bwMode="auto">
          <a:xfrm rot="21071414" flipV="1">
            <a:off x="3584575" y="4116388"/>
            <a:ext cx="2590800" cy="52387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B527564-D43F-56B4-27DD-2956FDB47482}"/>
              </a:ext>
            </a:extLst>
          </p:cNvPr>
          <p:cNvSpPr>
            <a:spLocks noChangeShapeType="1"/>
          </p:cNvSpPr>
          <p:nvPr/>
        </p:nvSpPr>
        <p:spPr bwMode="auto">
          <a:xfrm rot="688582">
            <a:off x="3594100" y="5146675"/>
            <a:ext cx="258445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7218</TotalTime>
  <Words>4096</Words>
  <Application>Microsoft Macintosh PowerPoint</Application>
  <PresentationFormat>On-screen Show (4:3)</PresentationFormat>
  <Paragraphs>1149</Paragraphs>
  <Slides>98</Slides>
  <Notes>14</Notes>
  <HiddenSlides>15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17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Times New Roman</vt:lpstr>
      <vt:lpstr>ZapfDingbats</vt:lpstr>
      <vt:lpstr>Office Theme</vt:lpstr>
      <vt:lpstr>4_Office Theme</vt:lpstr>
      <vt:lpstr>5_Office Theme</vt:lpstr>
      <vt:lpstr>6_Office Theme</vt:lpstr>
      <vt:lpstr>1_Default Design</vt:lpstr>
      <vt:lpstr>1_Office Theme</vt:lpstr>
      <vt:lpstr>2_Office Theme</vt:lpstr>
      <vt:lpstr>Picture</vt:lpstr>
      <vt:lpstr>Equation</vt:lpstr>
      <vt:lpstr>PowerPoint Presentation</vt:lpstr>
      <vt:lpstr>Automatic Repeat reQuest (ARQ)</vt:lpstr>
      <vt:lpstr>Reliable Delivery on a Lossy Channel With Bit Errors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Reasons for Retransmission</vt:lpstr>
      <vt:lpstr>How Long Should Sender Wait?</vt:lpstr>
      <vt:lpstr>How Long Should Sender Wait?</vt:lpstr>
      <vt:lpstr>How Long Should Sender Wait?</vt:lpstr>
      <vt:lpstr>PowerPoint Presentation</vt:lpstr>
      <vt:lpstr>PowerPoint Presentation</vt:lpstr>
      <vt:lpstr>PowerPoint Presentation</vt:lpstr>
      <vt:lpstr>PowerPoint Presentation</vt:lpstr>
      <vt:lpstr>Reliable Delivery on a Lossy Channel With Bit Errors</vt:lpstr>
      <vt:lpstr>Motivation for Sliding Window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stop-and-wait operation</vt:lpstr>
      <vt:lpstr>Performance – an implementation of stop-and-wait</vt:lpstr>
      <vt:lpstr>stop-and-wait operation</vt:lpstr>
      <vt:lpstr>stop-and-wait operation</vt:lpstr>
      <vt:lpstr>stop-and-wait operation</vt:lpstr>
      <vt:lpstr>A problem in rdt3.0</vt:lpstr>
      <vt:lpstr>Pipelined protocols</vt:lpstr>
      <vt:lpstr>Pipelining: increased utilization</vt:lpstr>
      <vt:lpstr>Some Pipelining Protocols</vt:lpstr>
      <vt:lpstr>Go-Back-N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Control: TCP Sliding Window</vt:lpstr>
      <vt:lpstr>PowerPoint Presentation</vt:lpstr>
      <vt:lpstr>Sliding Window: Implementation</vt:lpstr>
      <vt:lpstr>Sliding Window: Implementation</vt:lpstr>
      <vt:lpstr>Receiver Buffering: Flow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258</cp:revision>
  <dcterms:created xsi:type="dcterms:W3CDTF">2020-02-13T13:47:54Z</dcterms:created>
  <dcterms:modified xsi:type="dcterms:W3CDTF">2025-03-26T17:38:53Z</dcterms:modified>
</cp:coreProperties>
</file>