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39" r:id="rId2"/>
    <p:sldMasterId id="2147483854" r:id="rId3"/>
    <p:sldMasterId id="2147483869" r:id="rId4"/>
  </p:sldMasterIdLst>
  <p:notesMasterIdLst>
    <p:notesMasterId r:id="rId94"/>
  </p:notesMasterIdLst>
  <p:sldIdLst>
    <p:sldId id="1532" r:id="rId5"/>
    <p:sldId id="1674" r:id="rId6"/>
    <p:sldId id="1675" r:id="rId7"/>
    <p:sldId id="1676" r:id="rId8"/>
    <p:sldId id="1677" r:id="rId9"/>
    <p:sldId id="1704" r:id="rId10"/>
    <p:sldId id="1646" r:id="rId11"/>
    <p:sldId id="1649" r:id="rId12"/>
    <p:sldId id="1650" r:id="rId13"/>
    <p:sldId id="1651" r:id="rId14"/>
    <p:sldId id="1652" r:id="rId15"/>
    <p:sldId id="1653" r:id="rId16"/>
    <p:sldId id="1705" r:id="rId17"/>
    <p:sldId id="1706" r:id="rId18"/>
    <p:sldId id="1707" r:id="rId19"/>
    <p:sldId id="1708" r:id="rId20"/>
    <p:sldId id="1709" r:id="rId21"/>
    <p:sldId id="1710" r:id="rId22"/>
    <p:sldId id="1711" r:id="rId23"/>
    <p:sldId id="1712" r:id="rId24"/>
    <p:sldId id="1654" r:id="rId25"/>
    <p:sldId id="1640" r:id="rId26"/>
    <p:sldId id="1713" r:id="rId27"/>
    <p:sldId id="1680" r:id="rId28"/>
    <p:sldId id="1564" r:id="rId29"/>
    <p:sldId id="311" r:id="rId30"/>
    <p:sldId id="1645" r:id="rId31"/>
    <p:sldId id="1639" r:id="rId32"/>
    <p:sldId id="1558" r:id="rId33"/>
    <p:sldId id="1559" r:id="rId34"/>
    <p:sldId id="1643" r:id="rId35"/>
    <p:sldId id="1587" r:id="rId36"/>
    <p:sldId id="1588" r:id="rId37"/>
    <p:sldId id="1589" r:id="rId38"/>
    <p:sldId id="1696" r:id="rId39"/>
    <p:sldId id="1695" r:id="rId40"/>
    <p:sldId id="1590" r:id="rId41"/>
    <p:sldId id="1562" r:id="rId42"/>
    <p:sldId id="1683" r:id="rId43"/>
    <p:sldId id="1684" r:id="rId44"/>
    <p:sldId id="1655" r:id="rId45"/>
    <p:sldId id="1697" r:id="rId46"/>
    <p:sldId id="1700" r:id="rId47"/>
    <p:sldId id="1698" r:id="rId48"/>
    <p:sldId id="1699" r:id="rId49"/>
    <p:sldId id="1591" r:id="rId50"/>
    <p:sldId id="1685" r:id="rId51"/>
    <p:sldId id="1701" r:id="rId52"/>
    <p:sldId id="1703" r:id="rId53"/>
    <p:sldId id="1714" r:id="rId54"/>
    <p:sldId id="1715" r:id="rId55"/>
    <p:sldId id="1638" r:id="rId56"/>
    <p:sldId id="1565" r:id="rId57"/>
    <p:sldId id="1592" r:id="rId58"/>
    <p:sldId id="1593" r:id="rId59"/>
    <p:sldId id="1594" r:id="rId60"/>
    <p:sldId id="1566" r:id="rId61"/>
    <p:sldId id="1595" r:id="rId62"/>
    <p:sldId id="1567" r:id="rId63"/>
    <p:sldId id="1686" r:id="rId64"/>
    <p:sldId id="1687" r:id="rId65"/>
    <p:sldId id="1688" r:id="rId66"/>
    <p:sldId id="1689" r:id="rId67"/>
    <p:sldId id="1690" r:id="rId68"/>
    <p:sldId id="1691" r:id="rId69"/>
    <p:sldId id="1692" r:id="rId70"/>
    <p:sldId id="1693" r:id="rId71"/>
    <p:sldId id="1694" r:id="rId72"/>
    <p:sldId id="1619" r:id="rId73"/>
    <p:sldId id="1610" r:id="rId74"/>
    <p:sldId id="262" r:id="rId75"/>
    <p:sldId id="1584" r:id="rId76"/>
    <p:sldId id="1622" r:id="rId77"/>
    <p:sldId id="1621" r:id="rId78"/>
    <p:sldId id="266" r:id="rId79"/>
    <p:sldId id="268" r:id="rId80"/>
    <p:sldId id="272" r:id="rId81"/>
    <p:sldId id="273" r:id="rId82"/>
    <p:sldId id="1616" r:id="rId83"/>
    <p:sldId id="1644" r:id="rId84"/>
    <p:sldId id="263" r:id="rId85"/>
    <p:sldId id="1716" r:id="rId86"/>
    <p:sldId id="1611" r:id="rId87"/>
    <p:sldId id="1612" r:id="rId88"/>
    <p:sldId id="1613" r:id="rId89"/>
    <p:sldId id="270" r:id="rId90"/>
    <p:sldId id="1614" r:id="rId91"/>
    <p:sldId id="1615" r:id="rId92"/>
    <p:sldId id="265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A1B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9320"/>
  </p:normalViewPr>
  <p:slideViewPr>
    <p:cSldViewPr snapToGrid="0" snapToObjects="1">
      <p:cViewPr varScale="1">
        <p:scale>
          <a:sx n="96" d="100"/>
          <a:sy n="96" d="100"/>
        </p:scale>
        <p:origin x="15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5B6E-79D9-9A4C-880A-70B95148C28B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CA67-5ABF-B441-9F5E-B32457E6B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CA67-5ABF-B441-9F5E-B32457E6BE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50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>
            <a:extLst>
              <a:ext uri="{FF2B5EF4-FFF2-40B4-BE49-F238E27FC236}">
                <a16:creationId xmlns:a16="http://schemas.microsoft.com/office/drawing/2014/main" id="{294A111C-846D-64A7-D3A8-08D3A0471A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>
            <a:extLst>
              <a:ext uri="{FF2B5EF4-FFF2-40B4-BE49-F238E27FC236}">
                <a16:creationId xmlns:a16="http://schemas.microsoft.com/office/drawing/2014/main" id="{09DBE699-E2AF-F0C2-97E4-3B73863A4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Multiple processes running simulataneously.</a:t>
            </a:r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E8DB9B96-9853-A282-974B-DECA9C67C3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6EA1D2-8D17-8C4B-8BA1-EBB9455D269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>
            <a:extLst>
              <a:ext uri="{FF2B5EF4-FFF2-40B4-BE49-F238E27FC236}">
                <a16:creationId xmlns:a16="http://schemas.microsoft.com/office/drawing/2014/main" id="{6A0154CC-BA1A-40FE-BFF0-809F110A3A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Notes Placeholder 2">
            <a:extLst>
              <a:ext uri="{FF2B5EF4-FFF2-40B4-BE49-F238E27FC236}">
                <a16:creationId xmlns:a16="http://schemas.microsoft.com/office/drawing/2014/main" id="{01C2E8CD-19A7-3A3A-246F-B4851C3911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Picture: https://ocw.mit.edu/courses/electrical-engineering-and-computer-science/6-829-computer-networks-fall-2002/lecture-notes/L8e2ecc.pdf</a:t>
            </a:r>
          </a:p>
        </p:txBody>
      </p:sp>
      <p:sp>
        <p:nvSpPr>
          <p:cNvPr id="91139" name="Slide Number Placeholder 3">
            <a:extLst>
              <a:ext uri="{FF2B5EF4-FFF2-40B4-BE49-F238E27FC236}">
                <a16:creationId xmlns:a16="http://schemas.microsoft.com/office/drawing/2014/main" id="{22B2CFAC-778A-656F-578E-8FF63A2562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B33421-5584-A248-8156-FD16D267377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>
            <a:extLst>
              <a:ext uri="{FF2B5EF4-FFF2-40B4-BE49-F238E27FC236}">
                <a16:creationId xmlns:a16="http://schemas.microsoft.com/office/drawing/2014/main" id="{0DFC0AB7-10C5-5C29-A7BD-17B050410D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Notes Placeholder 2">
            <a:extLst>
              <a:ext uri="{FF2B5EF4-FFF2-40B4-BE49-F238E27FC236}">
                <a16:creationId xmlns:a16="http://schemas.microsoft.com/office/drawing/2014/main" id="{9749288B-1129-92F0-D50B-79A32B47E8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Picture: https://ocw.mit.edu/courses/electrical-engineering-and-computer-science/6-829-computer-networks-fall-2002/lecture-notes/L8e2ecc.pdf</a:t>
            </a:r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4D2B440E-A86A-E5E6-1CF3-4B4861A6B5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F93D1F-BD45-3E4C-9A38-4FC9FE8A7FE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>
            <a:extLst>
              <a:ext uri="{FF2B5EF4-FFF2-40B4-BE49-F238E27FC236}">
                <a16:creationId xmlns:a16="http://schemas.microsoft.com/office/drawing/2014/main" id="{C3EB7D5A-EA95-9C91-45B7-7A630C3F74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Notes Placeholder 2">
            <a:extLst>
              <a:ext uri="{FF2B5EF4-FFF2-40B4-BE49-F238E27FC236}">
                <a16:creationId xmlns:a16="http://schemas.microsoft.com/office/drawing/2014/main" id="{63E4C564-D403-02CA-8DA4-536AE426C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Picture: https://ocw.mit.edu/courses/electrical-engineering-and-computer-science/6-829-computer-networks-fall-2002/lecture-notes/L8e2ecc.pdf</a:t>
            </a:r>
          </a:p>
        </p:txBody>
      </p:sp>
      <p:sp>
        <p:nvSpPr>
          <p:cNvPr id="95235" name="Slide Number Placeholder 3">
            <a:extLst>
              <a:ext uri="{FF2B5EF4-FFF2-40B4-BE49-F238E27FC236}">
                <a16:creationId xmlns:a16="http://schemas.microsoft.com/office/drawing/2014/main" id="{7282315F-C3F4-2567-F002-C8CC69BD99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C5B94A-61CD-5846-9B6E-00D55200844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B1E166AF-E222-7424-3F66-1EAEB42C1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112A6E-8EFC-AB41-8E44-4BA1BFDB5FB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31175E8F-4EE6-123C-DE7A-A83EDF8DC7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A4070F9A-026F-9984-1A30-858A4C79BE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41380310-BD6B-8E3B-B51C-9052B30DB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899D68-29A1-6744-84DD-4CEB6DAACAA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9AFCDB33-7966-FC71-EE78-A4687E37CD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90EB60EF-C684-77E3-A706-46D5B05D77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7B228016-3DC0-EA64-B631-CFAB968A45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31EB1B-8066-7342-9576-B85E7F69185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FD7C7F45-41A3-0FB7-481E-C75B5DCC83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DAC550F9-2058-9CF4-B0F5-23D18BE919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E050B86B-4FFC-1B9E-9BF9-86DA2CA075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1CBA1D-07C1-5741-B9FD-5A08B078746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547B98E1-D707-D0A5-87AB-309F628870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8A9FCA1F-6FD5-0A84-1B42-9EACCF5C69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02B77888-4268-6A5B-6C19-75A30204ED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6C6EA8-DF85-D744-81A2-6C5F909D071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B940222F-FD8B-AF22-6E71-8B5F31BEAC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B4FDFB92-22CD-8FF4-8419-C525E4439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7CFCECDA-1A95-4F2F-BD9F-327ACDED0C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695BB5-BE08-D54F-A3AB-C3B5EF8751C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20010636-74E0-2D34-9615-E1EFD8F4F1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1F466BBE-8165-CA87-6DA1-3CE8F62B4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117F7969-8B61-0CA7-039B-F7FE4C73CE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4C4617-481B-E34D-8B57-F098767387B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A7613A8D-3D84-8578-2EFF-E75B9E1742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73FC46B9-2067-C56C-3164-2A28F913E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A8184CEE-5687-E9D8-3835-2B2DAA9121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B06397-88F1-D548-A3B6-E92BBAC4FA43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46D9DD9F-AEA8-C23E-3EC0-83C190C760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AF10042B-CD66-1502-17EC-9DB463D727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22C065FA-64E3-6F41-B5A0-D920F93468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57B0E-2096-5547-AE5C-9B07A44F15C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00DE8FD0-95DC-A148-88B9-2B5D00F6B0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C5DA19D0-7A0F-DBC9-F31C-0528A95F1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68ABC896-FC20-D050-4F2F-203DEE73F0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67941-35B2-C244-AD34-E56EAF5CC3A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35924398-E0E7-893A-26BC-4D6905400D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4098DBEF-5024-782C-9D5E-51BD2D06D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D2BC6DF1-7238-96AC-A72D-B236723444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763248-57DE-5C48-9D37-6F7B8AB8957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BC7A8DC0-49B8-6C31-DF87-FDB0FB0CD3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CA48713A-4AF5-013C-8A91-4DBD5921B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41924879-E3C9-D870-E18E-67D2E4879F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E0554-0AB7-4942-A1F9-E403833AA97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F7B05F96-94BB-9591-3722-CD877CF9F5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60948FD9-0A7F-F34E-D56D-DEC618570F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A56F4731-EFE9-B6E6-50FF-3F6C41BEB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B5ED33-7A78-7849-88A4-5470F05E561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4C49EDC5-61C5-A4B6-600C-88846AE12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7E869B60-68AD-F1E9-6DC6-A0A63C3D3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2F520D57-D12B-4B03-EE2B-EF07E83D98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AC5BF8-2791-5345-A496-15567B9A791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E6C2E55F-7EFC-60BA-3D27-9667FD66028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9383F25-005A-CF38-14F3-F7D36240B6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A36F4815-7D42-E7EF-6FC4-535E9B8252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996D13-46F8-EB40-B298-B37A0C738A9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27FD2848-17BB-0E98-31B7-FDE0F51EEF5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C299A81-9E16-1A55-AEEA-82D798FC89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CF2F15B2-AF6E-1348-8E17-AEF394E8A1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2BACB-092D-934E-9637-CBBD7A28D28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1B8BF96D-175F-5C1F-611E-343164BE0C3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A31DBC1B-E3D3-13A8-F038-8F322906B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40C80CA5-029D-319C-A633-5F6C20C465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1D938E-7D9D-1CE2-65C5-5C640B023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Answer (2) </a:t>
            </a:r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This simplistic implementation of </a:t>
            </a:r>
            <a:r>
              <a:rPr lang="en-US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Karn's</a:t>
            </a:r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algorithm can lead to problems as well. Consider what happens when TCP sends a segment after a sharp increase in delay. Using the prior round-trip time estimate, TCP computes a timeout and retransmits a segment. If TCP ignores the round-trip time of all retransmitted packets, the round trip estimate will never be updated, and TCP will continue retransmitting every segment, never adjusting to the increased delay.</a:t>
            </a:r>
          </a:p>
          <a:p>
            <a:pPr>
              <a:defRPr/>
            </a:pPr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[Ref] https://</a:t>
            </a:r>
            <a:r>
              <a:rPr lang="en-US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en.wikipedia.org</a:t>
            </a:r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/wiki/Karn%27s_algorithm</a:t>
            </a:r>
            <a:endParaRPr lang="en-US" dirty="0"/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5D08EAAE-9F8C-0D45-844A-F1F0415D0E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9BBBC-8CAB-D445-B314-608FC3BBDCA3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1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8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0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0FB50-FE70-26CE-99D0-DE3913851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D2C59-3974-2F4A-B9B2-E75D5C64E6AB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44800-4620-53DA-A247-734CF6502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BBA09-8315-1945-FB73-7036C98CE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44F61-0BD2-BB43-9ED1-45B84A3697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264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7F07F-FB75-F034-B7B4-D36FFC90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92113-6B53-ED41-BF4B-2C686A7733AD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A9137-CD4F-4626-0766-C4F00AA4F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1600E-92F6-2524-034C-79E46B99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AE1FF-CE4E-C04D-8F6A-16C75115E2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926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96767-506B-59A7-6AFA-C42AD764B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FD371-ECEC-D145-A1F9-ADC7CA7BF262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48B53-0D3B-C18E-7742-5E3428AC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81D54-816F-14D6-F102-F7B13E753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BE3E2-A33A-0B45-B55D-F9FA209CA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010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76A390-051A-A433-4AE8-63BC72CF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66657-FF57-364E-B15D-11BD1055B497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FA8532-5F1E-87A4-8EF9-C6571A71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5E3624-AB83-1457-F6B0-81E453C41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CAA9B-100B-534B-8F79-394897D3E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046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0FD0C1-E8EC-DE28-C4AD-0F7D8B1F7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EA128-B24D-5E41-8B52-57022D39B6BC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546894-D8FD-5A38-1111-4F5BDD7DC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E0FE65-7E60-1B81-6E8B-531970A67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D35BE-E3BD-D042-B8D1-55BDD5B14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096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75ABC3A-030F-B3EE-2F3F-3C99EC36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6E0A1-5D2C-FD44-AAAE-7C199E6283B4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A54C43E-3AC7-F0CC-67CD-E2976450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A23F0E-0AFC-A2A6-D00F-B578B7A80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85670-45EF-8E48-A45E-3F38F97F92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081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2A12F6-4FE9-4EA5-5A0B-09B9D4E6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56271-576E-544B-89D0-FA03B482C33F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7BA4B7-A3E3-9827-D778-ED6E80AAB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2E37F-42C1-5DD0-0F5F-99C74717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EC8E-FDDF-8741-B391-2139FBFF41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976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DA685C-0F22-C276-D6E4-EC26AAE0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00357-FB5E-184C-B141-2954FEC88B7A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8EA335-F3A5-DE59-6622-7D69C4641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51A023-A5BB-6B95-97A5-4B839214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888CE-1203-E64D-B277-EE457F7CE9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162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67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4F7D56-76AE-2E83-52A5-2971C7FB8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3149-CFED-EF4C-8195-BDDEB551D891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1EFA0B-F653-EA7E-69D8-6FA42D8C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0B65D1-34CE-0852-8D66-FBC740EC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5C8C6-AB1C-EF46-801F-D6E7415C3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461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B1A13-AA73-770D-649D-E24DA7AE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376B9-3DEE-BF4C-AEDC-D83247801B8F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1CD5E-0606-8F0B-5DB2-5E91D9EBF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F690C-CC4E-FB82-35E9-F9D0DA3A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4875D-E3BF-3D42-B407-54CA9154E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39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5060D-5DB8-8A13-5926-44D65BCFC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4A7C6-EA53-5F4C-B24A-616C0AC92AA5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B4233-3A4B-3EDD-D2BE-3E9D74C27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B90AF-9238-2ADB-8FEE-88F9FFB3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9FCC2-F611-FF42-9D4A-021AE47A56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969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19F1B-777B-9396-5065-D96EDD4C2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DAB6A-9A56-1E47-80DB-FD3BE18257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886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91EC9C-40D7-B54D-A267-5EB9B305FD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52499-61D8-974E-AF9E-76AEEA88A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963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2FAFE-E764-7F49-56C8-E53BCC5432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D6ADD-6D70-8B40-9B33-EC0E87A7F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290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2CFFC-403C-DD1F-B825-369AFC7A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5CA3F-A8BB-504D-911D-B31C97353627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EA526-A868-342D-54BD-AE535E298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54ED9-4352-E7BF-5C90-E34971128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6CAE7-74CC-6442-924F-8918F8162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518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5536A-32C8-1C8F-1D1D-E5FC200BD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CB230-241E-FA40-9950-F341AD4A2C84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BF614-EA67-8F55-CBA6-1C75FB3DE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A839F-8A4A-6D06-709E-FED010693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55206-B8C7-6D47-AA3E-9B0CE2CCB9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724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7C6E2-5989-A3AB-F058-493DFBFEA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7D597-A960-8C4E-956C-399E4DCFBA19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A30BF-35D1-549A-CD4A-5FC01B2FC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B6293-AA6E-4957-F52E-BE10AC61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40484-5E57-F94F-B28D-C82AFFD8E0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603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28BEC4-D978-7AC7-86DD-9E7D0E610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B63C1-7FD5-B643-AEAD-0D03ABEE0DE1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EA279E-4E43-32B1-A5EA-B8EC6457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52901F-81E2-61B0-3B39-0C934F3D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F750A-392E-254C-A0FA-6DABB0A655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367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89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A04BB8-754B-D48F-9A13-9AE0F81DC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2DDF9-6E4B-0847-9C4D-A76738D4C129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2F877E6-1854-E25C-8681-2DC7068E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AD1D22-9BBD-B81E-0F2A-1A3B02A1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30645-19BB-0749-8964-A83F6DE33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605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CFF852E-3CFD-41CF-D598-293B2A56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1AC57-97A1-FA4D-BDE5-B6F3B48C3480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BE058C-7E15-3C28-A639-24BE6B49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43CE86-88F4-305D-A465-89B146B6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D306E-6534-7040-85C3-76223A7874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981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7EA1439-57DC-D80B-67AD-35F3C0C0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A0D95-C9E8-8B4D-B297-F59F22DC7657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243305-8CCC-D0EF-7285-74382649E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FC1B35-15C2-E873-B6D5-B5B67724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126B4-7A98-1843-8F17-94E64D23A9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682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822D12-FEF8-F863-FAC1-BF39D872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33BC-E27B-C240-93FD-0E63D5D64ECA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E44A9A-5CF6-0525-3FBA-F9B93129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8EF9BB-5E6A-2CA3-738D-EA15447F4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B63D-7416-1248-B15B-2278A9B7CC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2655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6860E1-ED2E-73B1-31EB-A5D7E47A1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FABEF-A47B-304C-A81E-15496AED71D6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B4F648-CDDA-09A6-4A56-F2C8E47BF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6F02B4-319B-C145-2523-DBC0A2848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838C3-D33F-3D4D-A925-D823029FC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989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AF6C5-4F1F-B142-6349-01ECFE45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322C2-A741-A54F-A00D-F3B578095FF2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E693A-DE62-4190-BB57-FD436A26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55238-B4C5-B6C2-7839-9E486D44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7D3B9-4155-2247-A95F-F6D3376FB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043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1E31B-AFAB-8DB7-8A3B-2CD7BB528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0C0E1-18CD-6C40-9F84-CD68CDBABA7E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C1CAE-D9A4-4FA6-61F8-A88A06053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93E8A-E766-5F10-262F-D96EC6185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513DB-8E19-D54F-BB9D-82B07E2AC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00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D49CE-991E-B170-CA48-A6F63D0E5A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F16BA-388E-604C-B3C9-FC40FEDFD9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3304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E09E3-8C67-A28F-92E6-FFB3E9B84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0A444-78B6-D04F-B19E-5A9C53C8A7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250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5D0C5-19BD-C2A4-38C8-2F595E3E05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3E2AC-31AE-4C47-97C0-D28F06A34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08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5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9C2A8-D88B-0E42-7B72-95824478F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5CA9E-DD7C-7340-B615-19CF032EB0E7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9B79A-65E6-ABE9-057E-B44E16F46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954A8-4C23-C775-C266-5A9580324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02AAB-C4A4-3842-BD99-81C59996FE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4389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BB0C8-D3E0-2858-55E3-BBAEFA2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4E1D6-44D1-7345-B577-A23610DBEE04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3C25A-013E-419F-188E-707581B01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765F0-8E87-D35D-A86D-EDB81DE1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5F389-7924-7B44-889E-CB1C54DF1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14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F803D-3A71-E928-23F4-3051D94E3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47572-AE99-0841-B9DF-AA309F6A513B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83C0E-ED82-017B-4152-C8B717A48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35D27-3192-E2B8-88EA-DE53527C3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C2B14-9F4E-3D41-92A1-B72251C486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458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618137-018B-E555-E70A-D17500B9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AE8F3-E0F2-7640-88E1-7ED3841664FC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7090C2-C09B-4E12-2EC6-2D8890830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948A05-4288-B4E1-01D3-68CD06FA7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0BAE8-5641-AB4B-8A2C-9EB251CCF3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0707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8117CB-1E09-8500-D9C4-F24770E43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5F595-96DE-AA43-84BC-0575F743A8E1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00CEC01-5995-2A61-B09E-A0D64AB7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C01572-D386-9347-7366-C14A683AD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72E39-4734-4641-8B1A-E0F71D784D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215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F301D41-305E-438A-9FA7-BBAE13BEC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81A2F-C568-FF4C-83E6-080F92888AE4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5B4F436-0F8E-97AA-85BB-EE60D394A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63849C-7C8D-71F5-E6AB-4C9B4141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3F623-E2EC-7A42-B75B-CBA738B134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2379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1C4F2A9-DB9C-9694-CD52-A60BB7B3C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25D66-2470-9D40-B9C1-F378D33C000A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5F5EDD7-1D5C-1945-80BB-7594D91BC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38692C-4CD4-BC72-3D74-5C9273A1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31B7D-B381-D441-A3C2-0D113529B5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74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36CDC4-D568-5506-CA22-41E4943D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2F530-3EB7-0D41-A1FA-FA66FAE6718D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78FF4F-A7B4-9960-1AE5-1E4DE3123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9A7FD0-E7CF-94E2-E0C5-1646B4A0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BA2DC-5855-B84E-B926-F5181F0318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427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FF4A41-418C-8CB0-127F-45E7FB342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158B1-FE99-A847-8691-5213FD703E5C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028B71-0759-74C6-29F0-25910EB0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2A65A6-AF0C-7658-B222-B93FE4E3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B2030-D79D-9845-BF1A-03AEE834E8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0723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3F2C-E5FF-C824-9376-DC78A9DF4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7F6FC-0292-4340-93CD-DDF940180074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FFD00-A9EC-056F-98B8-2C09B9C9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74A9E-C75B-B993-3F58-3118A53A2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507D2-F4F1-FE4E-B808-744BF824C3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1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3/31/25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72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5C0F0-8FDE-3FFC-C9A7-6895A06B9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D3AC5-02C0-634A-9E04-1A8C35C0DDA9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03640-523A-7AA5-3694-CEC0A2B3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74CD2-6120-C668-586F-FCDA04A7A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D6ACE-662D-6345-8813-AA88A42874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6742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A89C8-8CB8-8C11-A953-6DDA084C32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CC35D-82C8-6A43-A8DE-619309A27D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7385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2019C-2ABF-FD91-5A7C-E36B6B553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39E6E-3524-6544-8343-6561A72D12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639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49822-76BD-189A-D09F-7A5518724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C47A2-46C8-3D49-857E-43AB2AA43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90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3/31/25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6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D264-CEE7-DF48-880E-09EA859BA962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D61DC54-F4A3-9D61-E3C2-418F1F60F4C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6EE736F-A62C-49D6-3CE1-1ECB294FB1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7DAE2-874D-B903-3FFF-27B3024D4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E266CB2-96DA-2B42-83C8-BBEB4DD6B93B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7BE6A-E18A-D74E-0C31-67C2ABAE0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0E418-4820-020F-8D66-9E1336B2C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0FA75E4-68D6-4C47-B228-4A1F625EFB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77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594898EF-8E21-B15F-7CA6-FF34B4B9C5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3B30D6A2-53A5-4CD3-8064-25BB110384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1B99E-CE93-33FB-8052-F29D941DF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7A346BB-800C-0646-B599-64B6F4F9C913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F8833-A203-445C-1436-A278846B4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F625F-C211-BA85-AAFB-8AFE20479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FC16811-4828-D442-BAAB-92EB135718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41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7036D3D7-2A86-FF77-500D-4DB7BAE864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FD3C8675-EAE0-98B3-FB23-854E7A2826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7DD3F-6DCB-ADBD-1690-04604DC0C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AD64F6C-FDA4-CE4A-AFC3-88AD38AF12E4}" type="datetime1">
              <a:rPr lang="en-US" altLang="en-US"/>
              <a:pPr>
                <a:defRPr/>
              </a:pPr>
              <a:t>3/31/25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80AE5-3405-F760-E30E-AF4B805D1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30CB6-5D2A-F25E-FA00-2E24DBCCD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C7BC41E-CA02-F448-91DD-D25C9F628C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63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>
            <a:extLst>
              <a:ext uri="{FF2B5EF4-FFF2-40B4-BE49-F238E27FC236}">
                <a16:creationId xmlns:a16="http://schemas.microsoft.com/office/drawing/2014/main" id="{2FAE121B-5A55-9EDD-ED18-24E015222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82517A-8A8F-955A-E5D9-594B8F870D3A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white"/>
                </a:solidFill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528C27-3C02-96E4-A0E1-B7EF08892A8D}"/>
              </a:ext>
            </a:extLst>
          </p:cNvPr>
          <p:cNvSpPr txBox="1"/>
          <p:nvPr/>
        </p:nvSpPr>
        <p:spPr>
          <a:xfrm>
            <a:off x="0" y="4437063"/>
            <a:ext cx="9144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>
                <a:solidFill>
                  <a:srgbClr val="941100"/>
                </a:solidFill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33796" name="TextBox 4">
            <a:extLst>
              <a:ext uri="{FF2B5EF4-FFF2-40B4-BE49-F238E27FC236}">
                <a16:creationId xmlns:a16="http://schemas.microsoft.com/office/drawing/2014/main" id="{7E2711F1-40B6-570D-0197-672C0866A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418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Lucida Bright" panose="02040602050505020304" pitchFamily="18" charset="77"/>
              </a:rPr>
              <a:t>Tu-Th 2:00-3:15pm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61734260-A9F8-59A0-0081-DEFD70D73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6D7289-0108-1B50-BE82-B309681EB377}"/>
              </a:ext>
            </a:extLst>
          </p:cNvPr>
          <p:cNvSpPr txBox="1"/>
          <p:nvPr/>
        </p:nvSpPr>
        <p:spPr>
          <a:xfrm>
            <a:off x="2793047" y="2066925"/>
            <a:ext cx="377539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Spring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46BD0-056A-924F-4FF1-502758AD7568}"/>
              </a:ext>
            </a:extLst>
          </p:cNvPr>
          <p:cNvSpPr txBox="1"/>
          <p:nvPr/>
        </p:nvSpPr>
        <p:spPr>
          <a:xfrm>
            <a:off x="0" y="3403600"/>
            <a:ext cx="91440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TCP Flow-control and Congestion-control</a:t>
            </a:r>
          </a:p>
          <a:p>
            <a:pPr algn="ctr" eaLnBrk="1" hangingPunct="1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5 &amp; 6)</a:t>
            </a:r>
          </a:p>
        </p:txBody>
      </p:sp>
      <p:sp>
        <p:nvSpPr>
          <p:cNvPr id="33800" name="Slide Number Placeholder 1">
            <a:extLst>
              <a:ext uri="{FF2B5EF4-FFF2-40B4-BE49-F238E27FC236}">
                <a16:creationId xmlns:a16="http://schemas.microsoft.com/office/drawing/2014/main" id="{E963DD20-DA84-A776-96CA-8190FE0AA3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5CE5E5-D013-CB4E-8CF6-C15ABB3296B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3801" name="TextBox 1">
            <a:extLst>
              <a:ext uri="{FF2B5EF4-FFF2-40B4-BE49-F238E27FC236}">
                <a16:creationId xmlns:a16="http://schemas.microsoft.com/office/drawing/2014/main" id="{9C90E929-C2D3-2EC0-93D1-2423029B1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March 31</a:t>
            </a:r>
            <a:r>
              <a:rPr lang="en-US" altLang="en-US" sz="2000" baseline="30000" dirty="0">
                <a:solidFill>
                  <a:schemeClr val="tx1"/>
                </a:solidFill>
                <a:latin typeface="Lucida Bright" panose="02040602050505020304" pitchFamily="18" charset="77"/>
              </a:rPr>
              <a:t>st</a:t>
            </a: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1">
            <a:extLst>
              <a:ext uri="{FF2B5EF4-FFF2-40B4-BE49-F238E27FC236}">
                <a16:creationId xmlns:a16="http://schemas.microsoft.com/office/drawing/2014/main" id="{29161877-966B-FE93-E263-1C0732B499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AF77E5-0715-B04E-B43D-F6527737FB1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13EBBE-E79B-1F7D-3E5F-E281F2796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D68A7EC-CD74-A0C9-7D07-9D3CEF57D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6D6B8E-BBA0-042C-C472-1006B1F29489}"/>
              </a:ext>
            </a:extLst>
          </p:cNvPr>
          <p:cNvCxnSpPr>
            <a:cxnSpLocks/>
          </p:cNvCxnSpPr>
          <p:nvPr/>
        </p:nvCxnSpPr>
        <p:spPr>
          <a:xfrm>
            <a:off x="26511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ED1AE9-E9E5-2C0B-C446-732A0257EC99}"/>
              </a:ext>
            </a:extLst>
          </p:cNvPr>
          <p:cNvCxnSpPr>
            <a:cxnSpLocks/>
          </p:cNvCxnSpPr>
          <p:nvPr/>
        </p:nvCxnSpPr>
        <p:spPr>
          <a:xfrm>
            <a:off x="58007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A7E6A7-5802-4DB7-530B-DCFE2166A9BE}"/>
              </a:ext>
            </a:extLst>
          </p:cNvPr>
          <p:cNvCxnSpPr>
            <a:cxnSpLocks/>
          </p:cNvCxnSpPr>
          <p:nvPr/>
        </p:nvCxnSpPr>
        <p:spPr>
          <a:xfrm>
            <a:off x="265112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04C2F04-23EF-2A6D-679C-3BD239D2F78C}"/>
              </a:ext>
            </a:extLst>
          </p:cNvPr>
          <p:cNvCxnSpPr>
            <a:cxnSpLocks/>
          </p:cNvCxnSpPr>
          <p:nvPr/>
        </p:nvCxnSpPr>
        <p:spPr>
          <a:xfrm>
            <a:off x="265112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16D3296-D8FF-A092-B38F-D3646E34E743}"/>
              </a:ext>
            </a:extLst>
          </p:cNvPr>
          <p:cNvCxnSpPr>
            <a:cxnSpLocks/>
          </p:cNvCxnSpPr>
          <p:nvPr/>
        </p:nvCxnSpPr>
        <p:spPr>
          <a:xfrm>
            <a:off x="2660650" y="3435350"/>
            <a:ext cx="3149600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EAD9D7-FEB8-3957-A7B7-E0EA3B6E622A}"/>
              </a:ext>
            </a:extLst>
          </p:cNvPr>
          <p:cNvCxnSpPr>
            <a:cxnSpLocks/>
          </p:cNvCxnSpPr>
          <p:nvPr/>
        </p:nvCxnSpPr>
        <p:spPr>
          <a:xfrm>
            <a:off x="2660650" y="4449763"/>
            <a:ext cx="3149600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50" name="TextBox 23">
            <a:extLst>
              <a:ext uri="{FF2B5EF4-FFF2-40B4-BE49-F238E27FC236}">
                <a16:creationId xmlns:a16="http://schemas.microsoft.com/office/drawing/2014/main" id="{00F21941-370E-0D6C-C3F6-DA6795680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2784475"/>
            <a:ext cx="398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8AA0C238-9F66-2B88-9F5D-7F1BB21A205D}"/>
              </a:ext>
            </a:extLst>
          </p:cNvPr>
          <p:cNvGraphicFramePr>
            <a:graphicFrameLocks noGrp="1"/>
          </p:cNvGraphicFramePr>
          <p:nvPr/>
        </p:nvGraphicFramePr>
        <p:xfrm>
          <a:off x="65088" y="1123950"/>
          <a:ext cx="2471737" cy="1341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060CCFE9-E11B-EFE1-9BBE-866E1CD9E3C6}"/>
              </a:ext>
            </a:extLst>
          </p:cNvPr>
          <p:cNvGraphicFramePr>
            <a:graphicFrameLocks noGrp="1"/>
          </p:cNvGraphicFramePr>
          <p:nvPr/>
        </p:nvGraphicFramePr>
        <p:xfrm>
          <a:off x="53975" y="3986213"/>
          <a:ext cx="2471738" cy="13414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AFCEE6BE-028F-630B-D8C2-B8818DB34E2A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5413375"/>
          <a:ext cx="2471737" cy="1341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7E2F5D11-2699-518D-C0CE-4A5A49CF7F78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2535238"/>
          <a:ext cx="2471737" cy="13414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333F94-E11B-BFDE-D354-8F2C41A12CC7}"/>
              </a:ext>
            </a:extLst>
          </p:cNvPr>
          <p:cNvCxnSpPr>
            <a:cxnSpLocks/>
          </p:cNvCxnSpPr>
          <p:nvPr/>
        </p:nvCxnSpPr>
        <p:spPr>
          <a:xfrm>
            <a:off x="2690813" y="4940300"/>
            <a:ext cx="3148012" cy="107632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6D9B4AC-07EC-D8EB-9630-1C2E21A89F76}"/>
              </a:ext>
            </a:extLst>
          </p:cNvPr>
          <p:cNvSpPr/>
          <p:nvPr/>
        </p:nvSpPr>
        <p:spPr>
          <a:xfrm>
            <a:off x="39688" y="2405063"/>
            <a:ext cx="2689225" cy="1446212"/>
          </a:xfrm>
          <a:prstGeom prst="roundRect">
            <a:avLst>
              <a:gd name="adj" fmla="val 6128"/>
            </a:avLst>
          </a:prstGeom>
          <a:noFill/>
          <a:ln w="603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F942C4-E66F-53DD-033E-131FD5BCBEE8}"/>
              </a:ext>
            </a:extLst>
          </p:cNvPr>
          <p:cNvSpPr txBox="1"/>
          <p:nvPr/>
        </p:nvSpPr>
        <p:spPr>
          <a:xfrm>
            <a:off x="3859213" y="20097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234118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3C9BC-67DB-A783-DB08-2EACA180BAD6}"/>
              </a:ext>
            </a:extLst>
          </p:cNvPr>
          <p:cNvSpPr txBox="1"/>
          <p:nvPr/>
        </p:nvSpPr>
        <p:spPr>
          <a:xfrm>
            <a:off x="3228975" y="284162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0D8FFC-1AFF-E7D6-32CD-63C2206A9CE1}"/>
              </a:ext>
            </a:extLst>
          </p:cNvPr>
          <p:cNvSpPr txBox="1"/>
          <p:nvPr/>
        </p:nvSpPr>
        <p:spPr>
          <a:xfrm>
            <a:off x="3711575" y="3492500"/>
            <a:ext cx="963613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234268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C8FBD-A9F9-1321-08F6-0AB7CF338694}"/>
              </a:ext>
            </a:extLst>
          </p:cNvPr>
          <p:cNvSpPr txBox="1"/>
          <p:nvPr/>
        </p:nvSpPr>
        <p:spPr>
          <a:xfrm>
            <a:off x="3752850" y="44862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234388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F746D0-8948-2FF2-9CA5-B47604390010}"/>
              </a:ext>
            </a:extLst>
          </p:cNvPr>
          <p:cNvSpPr txBox="1"/>
          <p:nvPr/>
        </p:nvSpPr>
        <p:spPr>
          <a:xfrm>
            <a:off x="3343275" y="5410200"/>
            <a:ext cx="963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526" name="TextBox 16">
            <a:extLst>
              <a:ext uri="{FF2B5EF4-FFF2-40B4-BE49-F238E27FC236}">
                <a16:creationId xmlns:a16="http://schemas.microsoft.com/office/drawing/2014/main" id="{F592FF7B-BE70-9A7A-41F4-6ECC5A771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108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61527" name="TextBox 17">
            <a:extLst>
              <a:ext uri="{FF2B5EF4-FFF2-40B4-BE49-F238E27FC236}">
                <a16:creationId xmlns:a16="http://schemas.microsoft.com/office/drawing/2014/main" id="{DE8D5111-24AC-F5B8-6F7F-736ADCA75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838" y="110172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1">
            <a:extLst>
              <a:ext uri="{FF2B5EF4-FFF2-40B4-BE49-F238E27FC236}">
                <a16:creationId xmlns:a16="http://schemas.microsoft.com/office/drawing/2014/main" id="{68077306-4992-4D50-C6CF-ACAA03389F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131427-C6F0-EB4E-B2EB-EC98CB6D8E9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DC5607-DA59-226B-6E56-9072C9B4B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757A967-93E1-A747-1C3E-5D52DB7E9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461FF47-4DB9-3802-A9F4-366BB1D1C91E}"/>
              </a:ext>
            </a:extLst>
          </p:cNvPr>
          <p:cNvCxnSpPr>
            <a:cxnSpLocks/>
          </p:cNvCxnSpPr>
          <p:nvPr/>
        </p:nvCxnSpPr>
        <p:spPr>
          <a:xfrm>
            <a:off x="26511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30E5C0-2DA6-7C9B-1CEE-7713F620A466}"/>
              </a:ext>
            </a:extLst>
          </p:cNvPr>
          <p:cNvCxnSpPr>
            <a:cxnSpLocks/>
          </p:cNvCxnSpPr>
          <p:nvPr/>
        </p:nvCxnSpPr>
        <p:spPr>
          <a:xfrm>
            <a:off x="58007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141EA4-55D7-0510-6A04-97E3080B5A1A}"/>
              </a:ext>
            </a:extLst>
          </p:cNvPr>
          <p:cNvCxnSpPr>
            <a:cxnSpLocks/>
          </p:cNvCxnSpPr>
          <p:nvPr/>
        </p:nvCxnSpPr>
        <p:spPr>
          <a:xfrm>
            <a:off x="265112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F7BBE5-7DA0-2854-222C-DD3B0614FEAF}"/>
              </a:ext>
            </a:extLst>
          </p:cNvPr>
          <p:cNvCxnSpPr>
            <a:cxnSpLocks/>
          </p:cNvCxnSpPr>
          <p:nvPr/>
        </p:nvCxnSpPr>
        <p:spPr>
          <a:xfrm>
            <a:off x="265112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7D736E-13F9-E571-5286-BAC2B26503E0}"/>
              </a:ext>
            </a:extLst>
          </p:cNvPr>
          <p:cNvCxnSpPr>
            <a:cxnSpLocks/>
          </p:cNvCxnSpPr>
          <p:nvPr/>
        </p:nvCxnSpPr>
        <p:spPr>
          <a:xfrm>
            <a:off x="2660650" y="3435350"/>
            <a:ext cx="3149600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D3B5A9-DFE3-5DD6-CA25-13483C1734AB}"/>
              </a:ext>
            </a:extLst>
          </p:cNvPr>
          <p:cNvCxnSpPr>
            <a:cxnSpLocks/>
          </p:cNvCxnSpPr>
          <p:nvPr/>
        </p:nvCxnSpPr>
        <p:spPr>
          <a:xfrm>
            <a:off x="2660650" y="4449763"/>
            <a:ext cx="3149600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4" name="TextBox 23">
            <a:extLst>
              <a:ext uri="{FF2B5EF4-FFF2-40B4-BE49-F238E27FC236}">
                <a16:creationId xmlns:a16="http://schemas.microsoft.com/office/drawing/2014/main" id="{B34B20FF-7403-8D1B-D5B6-DF09E8A0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2784475"/>
            <a:ext cx="398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458C5B97-555D-CA33-5E0F-56F811A0AAE5}"/>
              </a:ext>
            </a:extLst>
          </p:cNvPr>
          <p:cNvGraphicFramePr>
            <a:graphicFrameLocks noGrp="1"/>
          </p:cNvGraphicFramePr>
          <p:nvPr/>
        </p:nvGraphicFramePr>
        <p:xfrm>
          <a:off x="5878513" y="2614613"/>
          <a:ext cx="2471737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A14D4E-9244-A01C-2F88-221FF7EF5AA0}"/>
              </a:ext>
            </a:extLst>
          </p:cNvPr>
          <p:cNvCxnSpPr>
            <a:cxnSpLocks/>
          </p:cNvCxnSpPr>
          <p:nvPr/>
        </p:nvCxnSpPr>
        <p:spPr>
          <a:xfrm>
            <a:off x="2690813" y="4940300"/>
            <a:ext cx="3148012" cy="107632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D3A72F8-E2CF-E024-47F0-0570105C5122}"/>
              </a:ext>
            </a:extLst>
          </p:cNvPr>
          <p:cNvGraphicFramePr>
            <a:graphicFrameLocks noGrp="1"/>
          </p:cNvGraphicFramePr>
          <p:nvPr/>
        </p:nvGraphicFramePr>
        <p:xfrm>
          <a:off x="5878513" y="4114800"/>
          <a:ext cx="2471737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363B011-9A6D-8903-C2BA-EB693662DB13}"/>
              </a:ext>
            </a:extLst>
          </p:cNvPr>
          <p:cNvGraphicFramePr>
            <a:graphicFrameLocks noGrp="1"/>
          </p:cNvGraphicFramePr>
          <p:nvPr/>
        </p:nvGraphicFramePr>
        <p:xfrm>
          <a:off x="5868988" y="5078413"/>
          <a:ext cx="2471737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8FC7C85-2F80-2BA8-F0E9-E4FCFA9BA48A}"/>
              </a:ext>
            </a:extLst>
          </p:cNvPr>
          <p:cNvGraphicFramePr>
            <a:graphicFrameLocks noGrp="1"/>
          </p:cNvGraphicFramePr>
          <p:nvPr/>
        </p:nvGraphicFramePr>
        <p:xfrm>
          <a:off x="5878513" y="5859463"/>
          <a:ext cx="2471737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97A26EB-E513-8426-6F4A-477324802871}"/>
              </a:ext>
            </a:extLst>
          </p:cNvPr>
          <p:cNvSpPr txBox="1"/>
          <p:nvPr/>
        </p:nvSpPr>
        <p:spPr>
          <a:xfrm>
            <a:off x="3859213" y="20097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234118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99DD2-C5C6-25C9-4994-D738C12FF472}"/>
              </a:ext>
            </a:extLst>
          </p:cNvPr>
          <p:cNvSpPr txBox="1"/>
          <p:nvPr/>
        </p:nvSpPr>
        <p:spPr>
          <a:xfrm>
            <a:off x="3228975" y="284162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B4620-2284-559F-F711-18BF6C7B60CB}"/>
              </a:ext>
            </a:extLst>
          </p:cNvPr>
          <p:cNvSpPr txBox="1"/>
          <p:nvPr/>
        </p:nvSpPr>
        <p:spPr>
          <a:xfrm>
            <a:off x="3711575" y="3492500"/>
            <a:ext cx="963613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234268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CA47B6-0522-1B38-D05F-BCBCC0096939}"/>
              </a:ext>
            </a:extLst>
          </p:cNvPr>
          <p:cNvSpPr txBox="1"/>
          <p:nvPr/>
        </p:nvSpPr>
        <p:spPr>
          <a:xfrm>
            <a:off x="3752850" y="44862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234388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DFD9B8-C9EF-C274-DD64-5D5AE82782E1}"/>
              </a:ext>
            </a:extLst>
          </p:cNvPr>
          <p:cNvSpPr txBox="1"/>
          <p:nvPr/>
        </p:nvSpPr>
        <p:spPr>
          <a:xfrm>
            <a:off x="3343275" y="5410200"/>
            <a:ext cx="963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525" name="TextBox 18">
            <a:extLst>
              <a:ext uri="{FF2B5EF4-FFF2-40B4-BE49-F238E27FC236}">
                <a16:creationId xmlns:a16="http://schemas.microsoft.com/office/drawing/2014/main" id="{7ABD87CD-5841-EAF1-1B4A-83174ABDB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108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62526" name="TextBox 19">
            <a:extLst>
              <a:ext uri="{FF2B5EF4-FFF2-40B4-BE49-F238E27FC236}">
                <a16:creationId xmlns:a16="http://schemas.microsoft.com/office/drawing/2014/main" id="{ADE09645-DBDB-D431-E9E8-B2043E630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838" y="110172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B2A25A-B1B3-263F-08C1-D4E49AAA5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1363669-87CB-5D17-83B8-590E1E6E3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53890EE-5444-CDBA-E9DD-F4A002092EEB}"/>
              </a:ext>
            </a:extLst>
          </p:cNvPr>
          <p:cNvCxnSpPr>
            <a:cxnSpLocks/>
          </p:cNvCxnSpPr>
          <p:nvPr/>
        </p:nvCxnSpPr>
        <p:spPr>
          <a:xfrm>
            <a:off x="15557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37F885-4FCA-08FF-40E4-5404189B63BB}"/>
              </a:ext>
            </a:extLst>
          </p:cNvPr>
          <p:cNvCxnSpPr>
            <a:cxnSpLocks/>
          </p:cNvCxnSpPr>
          <p:nvPr/>
        </p:nvCxnSpPr>
        <p:spPr>
          <a:xfrm>
            <a:off x="330517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85BD6C-7AA8-09E8-5D97-91B7D0EA101E}"/>
              </a:ext>
            </a:extLst>
          </p:cNvPr>
          <p:cNvCxnSpPr>
            <a:cxnSpLocks/>
          </p:cNvCxnSpPr>
          <p:nvPr/>
        </p:nvCxnSpPr>
        <p:spPr>
          <a:xfrm>
            <a:off x="15557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97AF45-0B90-0781-355F-AB77A123E36F}"/>
              </a:ext>
            </a:extLst>
          </p:cNvPr>
          <p:cNvCxnSpPr>
            <a:cxnSpLocks/>
          </p:cNvCxnSpPr>
          <p:nvPr/>
        </p:nvCxnSpPr>
        <p:spPr>
          <a:xfrm>
            <a:off x="15557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098F77-0B67-9BA8-3CB5-238EBF4688AD}"/>
              </a:ext>
            </a:extLst>
          </p:cNvPr>
          <p:cNvCxnSpPr>
            <a:cxnSpLocks/>
          </p:cNvCxnSpPr>
          <p:nvPr/>
        </p:nvCxnSpPr>
        <p:spPr>
          <a:xfrm>
            <a:off x="165100" y="3435350"/>
            <a:ext cx="3148013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B16918-AB7D-879C-1E38-10E37BC3E26A}"/>
              </a:ext>
            </a:extLst>
          </p:cNvPr>
          <p:cNvCxnSpPr>
            <a:cxnSpLocks/>
          </p:cNvCxnSpPr>
          <p:nvPr/>
        </p:nvCxnSpPr>
        <p:spPr>
          <a:xfrm>
            <a:off x="165100" y="4449763"/>
            <a:ext cx="3148013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97" name="TextBox 23">
            <a:extLst>
              <a:ext uri="{FF2B5EF4-FFF2-40B4-BE49-F238E27FC236}">
                <a16:creationId xmlns:a16="http://schemas.microsoft.com/office/drawing/2014/main" id="{C0573371-8726-0FD7-F502-885B050EB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784475"/>
            <a:ext cx="400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9BCDB131-DBB3-F890-C680-556165172B90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2614613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7A1880-4B8B-25BE-1821-D112EF7B85EB}"/>
              </a:ext>
            </a:extLst>
          </p:cNvPr>
          <p:cNvCxnSpPr>
            <a:cxnSpLocks/>
          </p:cNvCxnSpPr>
          <p:nvPr/>
        </p:nvCxnSpPr>
        <p:spPr>
          <a:xfrm>
            <a:off x="193675" y="4940300"/>
            <a:ext cx="3149600" cy="107632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8BD68E5-AF3B-ABC5-D355-B001E666C8B4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4114800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DBD561D-BD5C-1E32-9389-5E8EB6143C42}"/>
              </a:ext>
            </a:extLst>
          </p:cNvPr>
          <p:cNvGraphicFramePr>
            <a:graphicFrameLocks noGrp="1"/>
          </p:cNvGraphicFramePr>
          <p:nvPr/>
        </p:nvGraphicFramePr>
        <p:xfrm>
          <a:off x="3371850" y="5078413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0641472-F982-851A-5A8E-540EB76C2F92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5859463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3543" name="TextBox 4">
            <a:extLst>
              <a:ext uri="{FF2B5EF4-FFF2-40B4-BE49-F238E27FC236}">
                <a16:creationId xmlns:a16="http://schemas.microsoft.com/office/drawing/2014/main" id="{5C9E8948-00A4-B227-96D9-8BC0FA78C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5" y="1778000"/>
            <a:ext cx="80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ACKs</a:t>
            </a:r>
          </a:p>
        </p:txBody>
      </p:sp>
      <p:graphicFrame>
        <p:nvGraphicFramePr>
          <p:cNvPr id="14" name="Table 27">
            <a:extLst>
              <a:ext uri="{FF2B5EF4-FFF2-40B4-BE49-F238E27FC236}">
                <a16:creationId xmlns:a16="http://schemas.microsoft.com/office/drawing/2014/main" id="{6812A756-9AF0-5C78-2710-D1CD2B247C29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2614613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468A3D5-7BAE-93ED-A951-848D3B629CA1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4114800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40B6393-8236-8C7B-C063-A817EE5EA0FF}"/>
              </a:ext>
            </a:extLst>
          </p:cNvPr>
          <p:cNvGraphicFramePr>
            <a:graphicFrameLocks noGrp="1"/>
          </p:cNvGraphicFramePr>
          <p:nvPr/>
        </p:nvGraphicFramePr>
        <p:xfrm>
          <a:off x="6483350" y="5078413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F16B0DE-6AE1-A6D1-AE95-E941F57A7927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5859463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2BEFC02-7113-9825-405E-6CF7024A63E0}"/>
              </a:ext>
            </a:extLst>
          </p:cNvPr>
          <p:cNvSpPr txBox="1"/>
          <p:nvPr/>
        </p:nvSpPr>
        <p:spPr>
          <a:xfrm>
            <a:off x="1284288" y="2009775"/>
            <a:ext cx="9636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234118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F09A9-C65B-4A4F-007E-D8DF918F0931}"/>
              </a:ext>
            </a:extLst>
          </p:cNvPr>
          <p:cNvSpPr txBox="1"/>
          <p:nvPr/>
        </p:nvSpPr>
        <p:spPr>
          <a:xfrm>
            <a:off x="654050" y="2841625"/>
            <a:ext cx="963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D2DC14-AFF4-453B-D6E3-4174670C1911}"/>
              </a:ext>
            </a:extLst>
          </p:cNvPr>
          <p:cNvSpPr txBox="1"/>
          <p:nvPr/>
        </p:nvSpPr>
        <p:spPr>
          <a:xfrm>
            <a:off x="1136650" y="3492500"/>
            <a:ext cx="963613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234268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F6A156-2CB1-169D-4EE6-47E0C63F1C32}"/>
              </a:ext>
            </a:extLst>
          </p:cNvPr>
          <p:cNvSpPr txBox="1"/>
          <p:nvPr/>
        </p:nvSpPr>
        <p:spPr>
          <a:xfrm>
            <a:off x="1177925" y="4486275"/>
            <a:ext cx="963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234388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F42B3B-962B-670C-1F0E-C1F22BE15571}"/>
              </a:ext>
            </a:extLst>
          </p:cNvPr>
          <p:cNvSpPr txBox="1"/>
          <p:nvPr/>
        </p:nvSpPr>
        <p:spPr>
          <a:xfrm>
            <a:off x="846138" y="5410200"/>
            <a:ext cx="9636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593" name="TextBox 22">
            <a:extLst>
              <a:ext uri="{FF2B5EF4-FFF2-40B4-BE49-F238E27FC236}">
                <a16:creationId xmlns:a16="http://schemas.microsoft.com/office/drawing/2014/main" id="{EF28053E-8173-EC5D-2709-A6E8CE269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8" y="1108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63594" name="TextBox 23">
            <a:extLst>
              <a:ext uri="{FF2B5EF4-FFF2-40B4-BE49-F238E27FC236}">
                <a16:creationId xmlns:a16="http://schemas.microsoft.com/office/drawing/2014/main" id="{57EBFD96-9450-D591-4759-C9980D3CB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8" y="110172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1">
            <a:extLst>
              <a:ext uri="{FF2B5EF4-FFF2-40B4-BE49-F238E27FC236}">
                <a16:creationId xmlns:a16="http://schemas.microsoft.com/office/drawing/2014/main" id="{D649D1FB-7BA8-088B-4A24-6022637381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45B495-C61D-3E46-92FE-91A0FAED563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1B3902-A06D-E553-24F3-09D004886AEC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515" name="TextBox 3">
            <a:extLst>
              <a:ext uri="{FF2B5EF4-FFF2-40B4-BE49-F238E27FC236}">
                <a16:creationId xmlns:a16="http://schemas.microsoft.com/office/drawing/2014/main" id="{425F8565-DD94-6E84-CA77-0E16B5129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237B20-886D-78AA-F6DF-E22D1B095264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517" name="TextBox 5">
            <a:extLst>
              <a:ext uri="{FF2B5EF4-FFF2-40B4-BE49-F238E27FC236}">
                <a16:creationId xmlns:a16="http://schemas.microsoft.com/office/drawing/2014/main" id="{CC092DEF-D863-CA8A-F5F0-8C3E2DCD9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44F0E6-CE82-091A-CA0B-8DD1F747E39F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519" name="TextBox 7">
            <a:extLst>
              <a:ext uri="{FF2B5EF4-FFF2-40B4-BE49-F238E27FC236}">
                <a16:creationId xmlns:a16="http://schemas.microsoft.com/office/drawing/2014/main" id="{ADC22F87-0DC3-8D86-A7FE-0F733C49E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D55BCC-B879-6A19-4A99-8DB9FD64690B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521" name="TextBox 9">
            <a:extLst>
              <a:ext uri="{FF2B5EF4-FFF2-40B4-BE49-F238E27FC236}">
                <a16:creationId xmlns:a16="http://schemas.microsoft.com/office/drawing/2014/main" id="{293D4196-B3E2-90F7-32FB-2176F5389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4522" name="TextBox 10">
            <a:extLst>
              <a:ext uri="{FF2B5EF4-FFF2-40B4-BE49-F238E27FC236}">
                <a16:creationId xmlns:a16="http://schemas.microsoft.com/office/drawing/2014/main" id="{30E42E1F-098F-69DF-F937-CB7855562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4523" name="TextBox 11">
            <a:extLst>
              <a:ext uri="{FF2B5EF4-FFF2-40B4-BE49-F238E27FC236}">
                <a16:creationId xmlns:a16="http://schemas.microsoft.com/office/drawing/2014/main" id="{32E72DCD-2F8C-1116-81D9-A61B50970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64524" name="TextBox 12">
            <a:extLst>
              <a:ext uri="{FF2B5EF4-FFF2-40B4-BE49-F238E27FC236}">
                <a16:creationId xmlns:a16="http://schemas.microsoft.com/office/drawing/2014/main" id="{78539714-4F22-9271-F53A-1D37808A2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64525" name="TextBox 13">
            <a:extLst>
              <a:ext uri="{FF2B5EF4-FFF2-40B4-BE49-F238E27FC236}">
                <a16:creationId xmlns:a16="http://schemas.microsoft.com/office/drawing/2014/main" id="{4D7EDA6B-F326-BC9B-7184-DB5060B67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4526" name="TextBox 14">
            <a:extLst>
              <a:ext uri="{FF2B5EF4-FFF2-40B4-BE49-F238E27FC236}">
                <a16:creationId xmlns:a16="http://schemas.microsoft.com/office/drawing/2014/main" id="{839C04E1-42B3-0DA5-3A77-A62A57C8D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64527" name="TextBox 15">
            <a:extLst>
              <a:ext uri="{FF2B5EF4-FFF2-40B4-BE49-F238E27FC236}">
                <a16:creationId xmlns:a16="http://schemas.microsoft.com/office/drawing/2014/main" id="{5DE78C1F-FE90-1246-0E2F-60FCDEF64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2DABA1D5-4A8F-3D0F-D539-21624BFE0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AF1134-93C6-69F5-F3EC-CFADF82750F5}"/>
              </a:ext>
            </a:extLst>
          </p:cNvPr>
          <p:cNvSpPr/>
          <p:nvPr/>
        </p:nvSpPr>
        <p:spPr>
          <a:xfrm>
            <a:off x="136525" y="4114800"/>
            <a:ext cx="8851900" cy="7350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1">
            <a:extLst>
              <a:ext uri="{FF2B5EF4-FFF2-40B4-BE49-F238E27FC236}">
                <a16:creationId xmlns:a16="http://schemas.microsoft.com/office/drawing/2014/main" id="{41F543D4-4A52-60BD-D2A7-3E3E5C33FF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C6CF2B-3084-944D-AE3C-87AD7A35BEE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9DEB35-EE53-7856-9A6E-9FAC3A4CCD6F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39" name="TextBox 3">
            <a:extLst>
              <a:ext uri="{FF2B5EF4-FFF2-40B4-BE49-F238E27FC236}">
                <a16:creationId xmlns:a16="http://schemas.microsoft.com/office/drawing/2014/main" id="{81581510-9639-29D1-A832-E03DD75CF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131C4C-F35C-87A5-8C42-AF8DC39136A7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41" name="TextBox 5">
            <a:extLst>
              <a:ext uri="{FF2B5EF4-FFF2-40B4-BE49-F238E27FC236}">
                <a16:creationId xmlns:a16="http://schemas.microsoft.com/office/drawing/2014/main" id="{D8D20AE0-8126-5EEE-5B42-BC31D14EA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2D9405-22FE-4293-1D9A-AB61F2500769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43" name="TextBox 7">
            <a:extLst>
              <a:ext uri="{FF2B5EF4-FFF2-40B4-BE49-F238E27FC236}">
                <a16:creationId xmlns:a16="http://schemas.microsoft.com/office/drawing/2014/main" id="{84FE7A3A-EF24-E7DB-4385-BC67067D9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6AE84-F714-F684-BDF2-BD65B755291B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45" name="TextBox 9">
            <a:extLst>
              <a:ext uri="{FF2B5EF4-FFF2-40B4-BE49-F238E27FC236}">
                <a16:creationId xmlns:a16="http://schemas.microsoft.com/office/drawing/2014/main" id="{214C4EE6-B895-2702-0F2C-DD337DD0C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5546" name="TextBox 10">
            <a:extLst>
              <a:ext uri="{FF2B5EF4-FFF2-40B4-BE49-F238E27FC236}">
                <a16:creationId xmlns:a16="http://schemas.microsoft.com/office/drawing/2014/main" id="{174898FB-42BD-0601-9D55-AE9EAD520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5547" name="TextBox 11">
            <a:extLst>
              <a:ext uri="{FF2B5EF4-FFF2-40B4-BE49-F238E27FC236}">
                <a16:creationId xmlns:a16="http://schemas.microsoft.com/office/drawing/2014/main" id="{3CF8A44D-E6B6-73D8-9ADE-8CF5F52ED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65548" name="TextBox 12">
            <a:extLst>
              <a:ext uri="{FF2B5EF4-FFF2-40B4-BE49-F238E27FC236}">
                <a16:creationId xmlns:a16="http://schemas.microsoft.com/office/drawing/2014/main" id="{79B9F221-F543-2F4E-36A6-7D2607015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65549" name="TextBox 13">
            <a:extLst>
              <a:ext uri="{FF2B5EF4-FFF2-40B4-BE49-F238E27FC236}">
                <a16:creationId xmlns:a16="http://schemas.microsoft.com/office/drawing/2014/main" id="{EED68A68-8304-1795-A8F8-9B1EF1A93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5550" name="TextBox 14">
            <a:extLst>
              <a:ext uri="{FF2B5EF4-FFF2-40B4-BE49-F238E27FC236}">
                <a16:creationId xmlns:a16="http://schemas.microsoft.com/office/drawing/2014/main" id="{8964E456-BDBE-C156-A350-78D1517E8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65551" name="TextBox 15">
            <a:extLst>
              <a:ext uri="{FF2B5EF4-FFF2-40B4-BE49-F238E27FC236}">
                <a16:creationId xmlns:a16="http://schemas.microsoft.com/office/drawing/2014/main" id="{D21A541C-06BE-F349-BF3C-FD48739DC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47DE75E7-FC62-AA5B-843B-3BEB8EC4B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765387-3E5E-4F49-59DE-AEB194F57BDF}"/>
              </a:ext>
            </a:extLst>
          </p:cNvPr>
          <p:cNvSpPr/>
          <p:nvPr/>
        </p:nvSpPr>
        <p:spPr>
          <a:xfrm>
            <a:off x="136525" y="4114800"/>
            <a:ext cx="8851900" cy="7350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0B79D4-2E18-592C-3A4E-D202447590E2}"/>
              </a:ext>
            </a:extLst>
          </p:cNvPr>
          <p:cNvSpPr/>
          <p:nvPr/>
        </p:nvSpPr>
        <p:spPr>
          <a:xfrm>
            <a:off x="63976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55" name="TextBox 17">
            <a:extLst>
              <a:ext uri="{FF2B5EF4-FFF2-40B4-BE49-F238E27FC236}">
                <a16:creationId xmlns:a16="http://schemas.microsoft.com/office/drawing/2014/main" id="{69C61CD8-1F9C-FEEB-D549-C65B88E7A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65556" name="TextBox 18">
            <a:extLst>
              <a:ext uri="{FF2B5EF4-FFF2-40B4-BE49-F238E27FC236}">
                <a16:creationId xmlns:a16="http://schemas.microsoft.com/office/drawing/2014/main" id="{22CE1271-E00A-BC45-4256-208345907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1">
            <a:extLst>
              <a:ext uri="{FF2B5EF4-FFF2-40B4-BE49-F238E27FC236}">
                <a16:creationId xmlns:a16="http://schemas.microsoft.com/office/drawing/2014/main" id="{D18A7E58-F416-025F-2099-DA46DC070B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0536F-CE2A-164E-B7CB-E3E38EEDF7F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859532-0EE0-6967-E209-726F239D4F08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3" name="TextBox 3">
            <a:extLst>
              <a:ext uri="{FF2B5EF4-FFF2-40B4-BE49-F238E27FC236}">
                <a16:creationId xmlns:a16="http://schemas.microsoft.com/office/drawing/2014/main" id="{C2820539-AD92-4437-E01A-231B6E87B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3F3610-16A9-5502-A9A6-3A9C472AE263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5" name="TextBox 5">
            <a:extLst>
              <a:ext uri="{FF2B5EF4-FFF2-40B4-BE49-F238E27FC236}">
                <a16:creationId xmlns:a16="http://schemas.microsoft.com/office/drawing/2014/main" id="{A6C43BED-887D-05C3-424B-FCF7AEE15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6FA457-2852-7993-B299-4F7D23A6E905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7" name="TextBox 7">
            <a:extLst>
              <a:ext uri="{FF2B5EF4-FFF2-40B4-BE49-F238E27FC236}">
                <a16:creationId xmlns:a16="http://schemas.microsoft.com/office/drawing/2014/main" id="{C6F40E92-B226-721F-D884-92E69D71F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822C68-D813-8300-5E57-1B2F6F680D51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9" name="TextBox 9">
            <a:extLst>
              <a:ext uri="{FF2B5EF4-FFF2-40B4-BE49-F238E27FC236}">
                <a16:creationId xmlns:a16="http://schemas.microsoft.com/office/drawing/2014/main" id="{43D1FA34-51D2-0D3F-AEE0-5B36BE108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6570" name="TextBox 10">
            <a:extLst>
              <a:ext uri="{FF2B5EF4-FFF2-40B4-BE49-F238E27FC236}">
                <a16:creationId xmlns:a16="http://schemas.microsoft.com/office/drawing/2014/main" id="{EDB9D3AF-99A2-C4FB-1BF2-4CEF30023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6571" name="TextBox 11">
            <a:extLst>
              <a:ext uri="{FF2B5EF4-FFF2-40B4-BE49-F238E27FC236}">
                <a16:creationId xmlns:a16="http://schemas.microsoft.com/office/drawing/2014/main" id="{E1B7D183-CDCC-B913-747C-6BCD8BCDF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66572" name="TextBox 12">
            <a:extLst>
              <a:ext uri="{FF2B5EF4-FFF2-40B4-BE49-F238E27FC236}">
                <a16:creationId xmlns:a16="http://schemas.microsoft.com/office/drawing/2014/main" id="{824BD875-577F-90E6-2C63-FFDA3AC70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66573" name="TextBox 13">
            <a:extLst>
              <a:ext uri="{FF2B5EF4-FFF2-40B4-BE49-F238E27FC236}">
                <a16:creationId xmlns:a16="http://schemas.microsoft.com/office/drawing/2014/main" id="{E4F39437-FF80-9132-FACD-EB53CB1C5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6574" name="TextBox 14">
            <a:extLst>
              <a:ext uri="{FF2B5EF4-FFF2-40B4-BE49-F238E27FC236}">
                <a16:creationId xmlns:a16="http://schemas.microsoft.com/office/drawing/2014/main" id="{2848F4D2-B451-F1CD-E3DF-AF390948C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66575" name="TextBox 15">
            <a:extLst>
              <a:ext uri="{FF2B5EF4-FFF2-40B4-BE49-F238E27FC236}">
                <a16:creationId xmlns:a16="http://schemas.microsoft.com/office/drawing/2014/main" id="{BE3CA245-C876-3267-72C6-F912C583E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D16BD4BE-FE82-9950-880A-167414682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3462CB-20A3-300D-1830-713FEF84CA34}"/>
              </a:ext>
            </a:extLst>
          </p:cNvPr>
          <p:cNvSpPr/>
          <p:nvPr/>
        </p:nvSpPr>
        <p:spPr>
          <a:xfrm>
            <a:off x="136525" y="4114800"/>
            <a:ext cx="8851900" cy="7350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3E73FC-CBB7-FCF6-DF24-8C1BE1CEAAEC}"/>
              </a:ext>
            </a:extLst>
          </p:cNvPr>
          <p:cNvSpPr/>
          <p:nvPr/>
        </p:nvSpPr>
        <p:spPr>
          <a:xfrm>
            <a:off x="63976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79" name="TextBox 17">
            <a:extLst>
              <a:ext uri="{FF2B5EF4-FFF2-40B4-BE49-F238E27FC236}">
                <a16:creationId xmlns:a16="http://schemas.microsoft.com/office/drawing/2014/main" id="{5318D7C8-E0E3-FF11-E8D3-113F584A4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66580" name="TextBox 18">
            <a:extLst>
              <a:ext uri="{FF2B5EF4-FFF2-40B4-BE49-F238E27FC236}">
                <a16:creationId xmlns:a16="http://schemas.microsoft.com/office/drawing/2014/main" id="{3A39536C-4DBA-E38A-B74C-28AE1038B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A790AA5-6EAC-782A-9798-CA442D56A0DA}"/>
              </a:ext>
            </a:extLst>
          </p:cNvPr>
          <p:cNvCxnSpPr>
            <a:cxnSpLocks/>
          </p:cNvCxnSpPr>
          <p:nvPr/>
        </p:nvCxnSpPr>
        <p:spPr>
          <a:xfrm flipV="1">
            <a:off x="2843213" y="4965700"/>
            <a:ext cx="0" cy="84455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CF9CC63-ADFB-B861-C483-A97B09C7B805}"/>
              </a:ext>
            </a:extLst>
          </p:cNvPr>
          <p:cNvSpPr txBox="1"/>
          <p:nvPr/>
        </p:nvSpPr>
        <p:spPr>
          <a:xfrm>
            <a:off x="2290763" y="5795963"/>
            <a:ext cx="1108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1">
            <a:extLst>
              <a:ext uri="{FF2B5EF4-FFF2-40B4-BE49-F238E27FC236}">
                <a16:creationId xmlns:a16="http://schemas.microsoft.com/office/drawing/2014/main" id="{D8B2139E-52DB-8597-B38A-FBB80A616F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0DA833-D669-6745-B0F2-FC8DFBD7247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69DE9B-F9D9-E92D-535B-6F5ACBFC183F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587" name="TextBox 3">
            <a:extLst>
              <a:ext uri="{FF2B5EF4-FFF2-40B4-BE49-F238E27FC236}">
                <a16:creationId xmlns:a16="http://schemas.microsoft.com/office/drawing/2014/main" id="{CF9CDDC8-6522-F963-39E4-E65B07E22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FF6B-A032-5FDB-C20B-F320EDC537EB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589" name="TextBox 5">
            <a:extLst>
              <a:ext uri="{FF2B5EF4-FFF2-40B4-BE49-F238E27FC236}">
                <a16:creationId xmlns:a16="http://schemas.microsoft.com/office/drawing/2014/main" id="{3AC77BDE-39F5-D910-727C-7E83800C3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B552F8-6A00-2FD5-283E-D3D5D37E6466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591" name="TextBox 7">
            <a:extLst>
              <a:ext uri="{FF2B5EF4-FFF2-40B4-BE49-F238E27FC236}">
                <a16:creationId xmlns:a16="http://schemas.microsoft.com/office/drawing/2014/main" id="{7E61D3D7-6C83-5979-0EC1-1547BC1E9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D636F7-969D-FC3D-88C9-E0306CAF1CCD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593" name="TextBox 9">
            <a:extLst>
              <a:ext uri="{FF2B5EF4-FFF2-40B4-BE49-F238E27FC236}">
                <a16:creationId xmlns:a16="http://schemas.microsoft.com/office/drawing/2014/main" id="{EFF8EEA9-1ED7-E32F-1A23-199A3DEC4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7594" name="TextBox 10">
            <a:extLst>
              <a:ext uri="{FF2B5EF4-FFF2-40B4-BE49-F238E27FC236}">
                <a16:creationId xmlns:a16="http://schemas.microsoft.com/office/drawing/2014/main" id="{1B3EBD21-6E9E-704C-A4B2-F7EC43EE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7595" name="TextBox 11">
            <a:extLst>
              <a:ext uri="{FF2B5EF4-FFF2-40B4-BE49-F238E27FC236}">
                <a16:creationId xmlns:a16="http://schemas.microsoft.com/office/drawing/2014/main" id="{2F04F21C-44B8-0C96-E8B3-4055D5DEF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67596" name="TextBox 12">
            <a:extLst>
              <a:ext uri="{FF2B5EF4-FFF2-40B4-BE49-F238E27FC236}">
                <a16:creationId xmlns:a16="http://schemas.microsoft.com/office/drawing/2014/main" id="{3AEE5786-2B55-C916-358D-6459CE62B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67597" name="TextBox 13">
            <a:extLst>
              <a:ext uri="{FF2B5EF4-FFF2-40B4-BE49-F238E27FC236}">
                <a16:creationId xmlns:a16="http://schemas.microsoft.com/office/drawing/2014/main" id="{544BC46E-C07B-3E54-68EF-0FE75087B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7598" name="TextBox 14">
            <a:extLst>
              <a:ext uri="{FF2B5EF4-FFF2-40B4-BE49-F238E27FC236}">
                <a16:creationId xmlns:a16="http://schemas.microsoft.com/office/drawing/2014/main" id="{C907B855-49C4-CE03-C766-FDA901997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67599" name="TextBox 15">
            <a:extLst>
              <a:ext uri="{FF2B5EF4-FFF2-40B4-BE49-F238E27FC236}">
                <a16:creationId xmlns:a16="http://schemas.microsoft.com/office/drawing/2014/main" id="{F6F1E0AB-8F10-4F88-4C83-0B4FD89FB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6381BFE5-5BF0-00D6-B469-D403ADFFB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8DA303-5DDD-B31D-D64C-030718EA1727}"/>
              </a:ext>
            </a:extLst>
          </p:cNvPr>
          <p:cNvSpPr/>
          <p:nvPr/>
        </p:nvSpPr>
        <p:spPr>
          <a:xfrm>
            <a:off x="136525" y="4114800"/>
            <a:ext cx="8851900" cy="7350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2F8B8F-1FED-2C35-274B-9279A681A84D}"/>
              </a:ext>
            </a:extLst>
          </p:cNvPr>
          <p:cNvSpPr/>
          <p:nvPr/>
        </p:nvSpPr>
        <p:spPr>
          <a:xfrm>
            <a:off x="63976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603" name="TextBox 17">
            <a:extLst>
              <a:ext uri="{FF2B5EF4-FFF2-40B4-BE49-F238E27FC236}">
                <a16:creationId xmlns:a16="http://schemas.microsoft.com/office/drawing/2014/main" id="{9D3FCC09-3D86-098D-9AAE-9A4E43AA9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67604" name="TextBox 18">
            <a:extLst>
              <a:ext uri="{FF2B5EF4-FFF2-40B4-BE49-F238E27FC236}">
                <a16:creationId xmlns:a16="http://schemas.microsoft.com/office/drawing/2014/main" id="{5A89AA25-A015-B6E2-C68E-194783343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722B9B6-D8AD-1E53-0C0F-5CEA1B6DF5CF}"/>
              </a:ext>
            </a:extLst>
          </p:cNvPr>
          <p:cNvCxnSpPr>
            <a:cxnSpLocks/>
          </p:cNvCxnSpPr>
          <p:nvPr/>
        </p:nvCxnSpPr>
        <p:spPr>
          <a:xfrm flipV="1">
            <a:off x="2843213" y="4965700"/>
            <a:ext cx="0" cy="84455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0AD7A6A-C93D-4E81-D220-6929B07C6E8D}"/>
              </a:ext>
            </a:extLst>
          </p:cNvPr>
          <p:cNvSpPr txBox="1"/>
          <p:nvPr/>
        </p:nvSpPr>
        <p:spPr>
          <a:xfrm>
            <a:off x="2290763" y="5795963"/>
            <a:ext cx="1108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B08E90-F06F-7F64-5366-B0E0FBA9F648}"/>
              </a:ext>
            </a:extLst>
          </p:cNvPr>
          <p:cNvSpPr/>
          <p:nvPr/>
        </p:nvSpPr>
        <p:spPr>
          <a:xfrm>
            <a:off x="3927475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608" name="TextBox 21">
            <a:extLst>
              <a:ext uri="{FF2B5EF4-FFF2-40B4-BE49-F238E27FC236}">
                <a16:creationId xmlns:a16="http://schemas.microsoft.com/office/drawing/2014/main" id="{C1E303AD-0173-0C4D-22EA-A12D91E6B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67609" name="TextBox 22">
            <a:extLst>
              <a:ext uri="{FF2B5EF4-FFF2-40B4-BE49-F238E27FC236}">
                <a16:creationId xmlns:a16="http://schemas.microsoft.com/office/drawing/2014/main" id="{222EDCC6-F79D-A186-3E41-DD8BC64E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4827588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Number Placeholder 1">
            <a:extLst>
              <a:ext uri="{FF2B5EF4-FFF2-40B4-BE49-F238E27FC236}">
                <a16:creationId xmlns:a16="http://schemas.microsoft.com/office/drawing/2014/main" id="{AD7CD5F7-559D-A0F3-A97F-CD57F81C6A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C16FB-5817-2A41-B7C9-5DF50E1AF60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746B7F-A7C4-3F41-12DC-E4C6741905F8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11" name="TextBox 3">
            <a:extLst>
              <a:ext uri="{FF2B5EF4-FFF2-40B4-BE49-F238E27FC236}">
                <a16:creationId xmlns:a16="http://schemas.microsoft.com/office/drawing/2014/main" id="{3E153248-2425-A966-A358-0B676C9B8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6A2E05-F0F8-8D4B-E640-B4BE67CCDE55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13" name="TextBox 5">
            <a:extLst>
              <a:ext uri="{FF2B5EF4-FFF2-40B4-BE49-F238E27FC236}">
                <a16:creationId xmlns:a16="http://schemas.microsoft.com/office/drawing/2014/main" id="{DDFE4A68-F8EA-E20E-3B4F-2BD9A9087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40123-03F2-9F31-3770-FFFF3DB4E832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15" name="TextBox 7">
            <a:extLst>
              <a:ext uri="{FF2B5EF4-FFF2-40B4-BE49-F238E27FC236}">
                <a16:creationId xmlns:a16="http://schemas.microsoft.com/office/drawing/2014/main" id="{59050EAF-9862-0687-9348-6E5E573CB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405C39-E4AA-BBD9-DE58-33F3897C2348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17" name="TextBox 9">
            <a:extLst>
              <a:ext uri="{FF2B5EF4-FFF2-40B4-BE49-F238E27FC236}">
                <a16:creationId xmlns:a16="http://schemas.microsoft.com/office/drawing/2014/main" id="{38325F16-4A91-7F8C-C743-1F39906F8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8618" name="TextBox 10">
            <a:extLst>
              <a:ext uri="{FF2B5EF4-FFF2-40B4-BE49-F238E27FC236}">
                <a16:creationId xmlns:a16="http://schemas.microsoft.com/office/drawing/2014/main" id="{3E375FFF-A722-4FA8-5996-DEC068739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8619" name="TextBox 11">
            <a:extLst>
              <a:ext uri="{FF2B5EF4-FFF2-40B4-BE49-F238E27FC236}">
                <a16:creationId xmlns:a16="http://schemas.microsoft.com/office/drawing/2014/main" id="{A64E5C0B-589D-3C36-F7C4-7A01989EF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68620" name="TextBox 12">
            <a:extLst>
              <a:ext uri="{FF2B5EF4-FFF2-40B4-BE49-F238E27FC236}">
                <a16:creationId xmlns:a16="http://schemas.microsoft.com/office/drawing/2014/main" id="{5AA7E717-8199-BF1C-AD79-4D2D968CE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68621" name="TextBox 13">
            <a:extLst>
              <a:ext uri="{FF2B5EF4-FFF2-40B4-BE49-F238E27FC236}">
                <a16:creationId xmlns:a16="http://schemas.microsoft.com/office/drawing/2014/main" id="{37DC3CF7-AF14-23EC-3BED-3D1584584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8622" name="TextBox 14">
            <a:extLst>
              <a:ext uri="{FF2B5EF4-FFF2-40B4-BE49-F238E27FC236}">
                <a16:creationId xmlns:a16="http://schemas.microsoft.com/office/drawing/2014/main" id="{9946DDB5-F6B4-46BD-265D-6250103DA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68623" name="TextBox 15">
            <a:extLst>
              <a:ext uri="{FF2B5EF4-FFF2-40B4-BE49-F238E27FC236}">
                <a16:creationId xmlns:a16="http://schemas.microsoft.com/office/drawing/2014/main" id="{59EF9837-EA59-CCE9-37F0-7974163BD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15438507-1928-0519-7B9D-64F3A9869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8BE162-E080-C6E4-D411-B8A16E837330}"/>
              </a:ext>
            </a:extLst>
          </p:cNvPr>
          <p:cNvSpPr/>
          <p:nvPr/>
        </p:nvSpPr>
        <p:spPr>
          <a:xfrm>
            <a:off x="136525" y="4114800"/>
            <a:ext cx="8851900" cy="7350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FA6D13-98D9-BF2F-8C9C-088690C0B17D}"/>
              </a:ext>
            </a:extLst>
          </p:cNvPr>
          <p:cNvSpPr/>
          <p:nvPr/>
        </p:nvSpPr>
        <p:spPr>
          <a:xfrm>
            <a:off x="63976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27" name="TextBox 17">
            <a:extLst>
              <a:ext uri="{FF2B5EF4-FFF2-40B4-BE49-F238E27FC236}">
                <a16:creationId xmlns:a16="http://schemas.microsoft.com/office/drawing/2014/main" id="{394E0918-E372-8B8E-FEB3-1BC988181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68628" name="TextBox 18">
            <a:extLst>
              <a:ext uri="{FF2B5EF4-FFF2-40B4-BE49-F238E27FC236}">
                <a16:creationId xmlns:a16="http://schemas.microsoft.com/office/drawing/2014/main" id="{0FB3BBCA-B68A-95FA-DE92-F26F96CBF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A76E1D-3FBE-8B57-10C7-0800F5CE899A}"/>
              </a:ext>
            </a:extLst>
          </p:cNvPr>
          <p:cNvCxnSpPr>
            <a:cxnSpLocks/>
          </p:cNvCxnSpPr>
          <p:nvPr/>
        </p:nvCxnSpPr>
        <p:spPr>
          <a:xfrm flipV="1">
            <a:off x="2843213" y="4965700"/>
            <a:ext cx="0" cy="84455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E4F30A7-3F7E-3439-74EE-407AB427ED45}"/>
              </a:ext>
            </a:extLst>
          </p:cNvPr>
          <p:cNvSpPr txBox="1"/>
          <p:nvPr/>
        </p:nvSpPr>
        <p:spPr>
          <a:xfrm>
            <a:off x="2290763" y="5795963"/>
            <a:ext cx="1108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A16A06-F290-793A-FE2B-61D45165A3F7}"/>
              </a:ext>
            </a:extLst>
          </p:cNvPr>
          <p:cNvSpPr/>
          <p:nvPr/>
        </p:nvSpPr>
        <p:spPr>
          <a:xfrm>
            <a:off x="3927475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32" name="TextBox 21">
            <a:extLst>
              <a:ext uri="{FF2B5EF4-FFF2-40B4-BE49-F238E27FC236}">
                <a16:creationId xmlns:a16="http://schemas.microsoft.com/office/drawing/2014/main" id="{0E313609-44C9-7A82-3505-857E2987D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68633" name="TextBox 22">
            <a:extLst>
              <a:ext uri="{FF2B5EF4-FFF2-40B4-BE49-F238E27FC236}">
                <a16:creationId xmlns:a16="http://schemas.microsoft.com/office/drawing/2014/main" id="{230B462D-B377-0B15-695F-7AEE325C3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4827588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9B40AB-620C-D5C1-38C0-F7149A155F80}"/>
              </a:ext>
            </a:extLst>
          </p:cNvPr>
          <p:cNvSpPr/>
          <p:nvPr/>
        </p:nvSpPr>
        <p:spPr>
          <a:xfrm>
            <a:off x="613251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35" name="TextBox 25">
            <a:extLst>
              <a:ext uri="{FF2B5EF4-FFF2-40B4-BE49-F238E27FC236}">
                <a16:creationId xmlns:a16="http://schemas.microsoft.com/office/drawing/2014/main" id="{70C0AF87-DD1B-AA29-958D-0DF4E853C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8636" name="TextBox 26">
            <a:extLst>
              <a:ext uri="{FF2B5EF4-FFF2-40B4-BE49-F238E27FC236}">
                <a16:creationId xmlns:a16="http://schemas.microsoft.com/office/drawing/2014/main" id="{DBAE91A3-9D99-CCE5-EDAA-7E359083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1">
            <a:extLst>
              <a:ext uri="{FF2B5EF4-FFF2-40B4-BE49-F238E27FC236}">
                <a16:creationId xmlns:a16="http://schemas.microsoft.com/office/drawing/2014/main" id="{D8181435-FDE8-A205-962A-4842A83C0C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57A265-82EC-5C4B-80C8-0EA7B1FC0E2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5AF34C-88C9-335B-260E-6FE713536243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35" name="TextBox 3">
            <a:extLst>
              <a:ext uri="{FF2B5EF4-FFF2-40B4-BE49-F238E27FC236}">
                <a16:creationId xmlns:a16="http://schemas.microsoft.com/office/drawing/2014/main" id="{6EA513B4-6411-AA81-CF49-D509C55E0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B3AEDD-3F18-E9FA-2F24-E432876A0514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37" name="TextBox 5">
            <a:extLst>
              <a:ext uri="{FF2B5EF4-FFF2-40B4-BE49-F238E27FC236}">
                <a16:creationId xmlns:a16="http://schemas.microsoft.com/office/drawing/2014/main" id="{2611C69C-97C5-FB30-12A9-C61BACC2D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03BC3E-BDDA-DCBE-D367-48E77600E12D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39" name="TextBox 7">
            <a:extLst>
              <a:ext uri="{FF2B5EF4-FFF2-40B4-BE49-F238E27FC236}">
                <a16:creationId xmlns:a16="http://schemas.microsoft.com/office/drawing/2014/main" id="{5BB4503F-950E-DAF5-EE38-4BF2DF732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3E0F66-FD68-A428-8C5F-BF42ED4BEB1E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41" name="TextBox 9">
            <a:extLst>
              <a:ext uri="{FF2B5EF4-FFF2-40B4-BE49-F238E27FC236}">
                <a16:creationId xmlns:a16="http://schemas.microsoft.com/office/drawing/2014/main" id="{CB4EC1C6-2517-5A87-B5C1-F92E50AB7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9642" name="TextBox 10">
            <a:extLst>
              <a:ext uri="{FF2B5EF4-FFF2-40B4-BE49-F238E27FC236}">
                <a16:creationId xmlns:a16="http://schemas.microsoft.com/office/drawing/2014/main" id="{61C7479E-1239-7F6A-6CB3-6476B2598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9643" name="TextBox 11">
            <a:extLst>
              <a:ext uri="{FF2B5EF4-FFF2-40B4-BE49-F238E27FC236}">
                <a16:creationId xmlns:a16="http://schemas.microsoft.com/office/drawing/2014/main" id="{FAD453B2-7A58-7473-1581-62B393A72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69644" name="TextBox 12">
            <a:extLst>
              <a:ext uri="{FF2B5EF4-FFF2-40B4-BE49-F238E27FC236}">
                <a16:creationId xmlns:a16="http://schemas.microsoft.com/office/drawing/2014/main" id="{890B19A9-E2E8-B483-AE30-A451AAF71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69645" name="TextBox 13">
            <a:extLst>
              <a:ext uri="{FF2B5EF4-FFF2-40B4-BE49-F238E27FC236}">
                <a16:creationId xmlns:a16="http://schemas.microsoft.com/office/drawing/2014/main" id="{7183F9A4-BC4C-E005-E5BA-012FE8864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9646" name="TextBox 14">
            <a:extLst>
              <a:ext uri="{FF2B5EF4-FFF2-40B4-BE49-F238E27FC236}">
                <a16:creationId xmlns:a16="http://schemas.microsoft.com/office/drawing/2014/main" id="{C2CEFBDA-BA32-37D1-1BD9-E09CE07B0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69647" name="TextBox 15">
            <a:extLst>
              <a:ext uri="{FF2B5EF4-FFF2-40B4-BE49-F238E27FC236}">
                <a16:creationId xmlns:a16="http://schemas.microsoft.com/office/drawing/2014/main" id="{FF54553F-C128-7D27-045E-1D5880B7D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6A14FCD6-0047-C259-C8E9-6497E3C49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E81E80-86B0-4C84-7167-2440F1146750}"/>
              </a:ext>
            </a:extLst>
          </p:cNvPr>
          <p:cNvSpPr/>
          <p:nvPr/>
        </p:nvSpPr>
        <p:spPr>
          <a:xfrm>
            <a:off x="136525" y="4114800"/>
            <a:ext cx="8851900" cy="7350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486332-A295-1BE2-029C-F902EB6658FB}"/>
              </a:ext>
            </a:extLst>
          </p:cNvPr>
          <p:cNvSpPr/>
          <p:nvPr/>
        </p:nvSpPr>
        <p:spPr>
          <a:xfrm>
            <a:off x="63976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51" name="TextBox 17">
            <a:extLst>
              <a:ext uri="{FF2B5EF4-FFF2-40B4-BE49-F238E27FC236}">
                <a16:creationId xmlns:a16="http://schemas.microsoft.com/office/drawing/2014/main" id="{88BCC982-62E7-7FCD-734D-52409BAEF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69652" name="TextBox 18">
            <a:extLst>
              <a:ext uri="{FF2B5EF4-FFF2-40B4-BE49-F238E27FC236}">
                <a16:creationId xmlns:a16="http://schemas.microsoft.com/office/drawing/2014/main" id="{84983332-99DC-622A-4F79-67837D24B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61C2BDA-1F18-4643-7121-9683467E7742}"/>
              </a:ext>
            </a:extLst>
          </p:cNvPr>
          <p:cNvCxnSpPr>
            <a:cxnSpLocks/>
          </p:cNvCxnSpPr>
          <p:nvPr/>
        </p:nvCxnSpPr>
        <p:spPr>
          <a:xfrm flipV="1">
            <a:off x="2854325" y="5205413"/>
            <a:ext cx="0" cy="84455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1C60845-E688-F246-DB0B-340219BC701E}"/>
              </a:ext>
            </a:extLst>
          </p:cNvPr>
          <p:cNvSpPr/>
          <p:nvPr/>
        </p:nvSpPr>
        <p:spPr>
          <a:xfrm>
            <a:off x="3927475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55" name="TextBox 21">
            <a:extLst>
              <a:ext uri="{FF2B5EF4-FFF2-40B4-BE49-F238E27FC236}">
                <a16:creationId xmlns:a16="http://schemas.microsoft.com/office/drawing/2014/main" id="{A1E6603F-2DDE-B5BA-A050-3237E1871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69656" name="TextBox 22">
            <a:extLst>
              <a:ext uri="{FF2B5EF4-FFF2-40B4-BE49-F238E27FC236}">
                <a16:creationId xmlns:a16="http://schemas.microsoft.com/office/drawing/2014/main" id="{C5FE0F07-0B5B-E59A-2D69-EDC97ED5E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4827588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1C310D-9B18-C099-6011-65AA3417FA55}"/>
              </a:ext>
            </a:extLst>
          </p:cNvPr>
          <p:cNvSpPr/>
          <p:nvPr/>
        </p:nvSpPr>
        <p:spPr>
          <a:xfrm>
            <a:off x="613251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58" name="TextBox 25">
            <a:extLst>
              <a:ext uri="{FF2B5EF4-FFF2-40B4-BE49-F238E27FC236}">
                <a16:creationId xmlns:a16="http://schemas.microsoft.com/office/drawing/2014/main" id="{8C478D20-11E9-03D2-C091-559901338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9659" name="TextBox 26">
            <a:extLst>
              <a:ext uri="{FF2B5EF4-FFF2-40B4-BE49-F238E27FC236}">
                <a16:creationId xmlns:a16="http://schemas.microsoft.com/office/drawing/2014/main" id="{F1E0A922-C5D0-7C9A-F986-41C9A0652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2A25A4-C8C1-C0A6-7D5F-7847E15E12CA}"/>
              </a:ext>
            </a:extLst>
          </p:cNvPr>
          <p:cNvSpPr/>
          <p:nvPr/>
        </p:nvSpPr>
        <p:spPr>
          <a:xfrm>
            <a:off x="2854325" y="4222750"/>
            <a:ext cx="1008063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61" name="TextBox 30">
            <a:extLst>
              <a:ext uri="{FF2B5EF4-FFF2-40B4-BE49-F238E27FC236}">
                <a16:creationId xmlns:a16="http://schemas.microsoft.com/office/drawing/2014/main" id="{5EBD2583-A15E-B274-DDDF-3DDD9F566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69662" name="TextBox 31">
            <a:extLst>
              <a:ext uri="{FF2B5EF4-FFF2-40B4-BE49-F238E27FC236}">
                <a16:creationId xmlns:a16="http://schemas.microsoft.com/office/drawing/2014/main" id="{9168207B-DFD5-BB3F-6B2C-BAFE8B71A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688" y="481647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1">
            <a:extLst>
              <a:ext uri="{FF2B5EF4-FFF2-40B4-BE49-F238E27FC236}">
                <a16:creationId xmlns:a16="http://schemas.microsoft.com/office/drawing/2014/main" id="{9218DE04-9407-BCFC-7741-EE791C5B5D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E01AD0-6543-3A48-9702-AC9A95FA6DF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179B2-0F87-F4FE-A083-F1D69C6F2676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59" name="TextBox 3">
            <a:extLst>
              <a:ext uri="{FF2B5EF4-FFF2-40B4-BE49-F238E27FC236}">
                <a16:creationId xmlns:a16="http://schemas.microsoft.com/office/drawing/2014/main" id="{F36611C3-9B53-3FEA-72AB-359B5477E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60798-B96D-FC64-B360-7790B104B2A0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1" name="TextBox 5">
            <a:extLst>
              <a:ext uri="{FF2B5EF4-FFF2-40B4-BE49-F238E27FC236}">
                <a16:creationId xmlns:a16="http://schemas.microsoft.com/office/drawing/2014/main" id="{CE5DE6DC-4261-8BA9-39B7-F4FD7C259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75219-EAB5-B47F-3511-9DB5F8BDE94E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3" name="TextBox 7">
            <a:extLst>
              <a:ext uri="{FF2B5EF4-FFF2-40B4-BE49-F238E27FC236}">
                <a16:creationId xmlns:a16="http://schemas.microsoft.com/office/drawing/2014/main" id="{F87D5015-66DD-1220-53F6-BF757907F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A0C213-379A-AE17-3EA5-529A7791931F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5" name="TextBox 9">
            <a:extLst>
              <a:ext uri="{FF2B5EF4-FFF2-40B4-BE49-F238E27FC236}">
                <a16:creationId xmlns:a16="http://schemas.microsoft.com/office/drawing/2014/main" id="{A4C7F482-2B07-CC23-DE94-98872D38B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70666" name="TextBox 10">
            <a:extLst>
              <a:ext uri="{FF2B5EF4-FFF2-40B4-BE49-F238E27FC236}">
                <a16:creationId xmlns:a16="http://schemas.microsoft.com/office/drawing/2014/main" id="{AAB6BABA-04AC-C647-499E-60361D291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70667" name="TextBox 11">
            <a:extLst>
              <a:ext uri="{FF2B5EF4-FFF2-40B4-BE49-F238E27FC236}">
                <a16:creationId xmlns:a16="http://schemas.microsoft.com/office/drawing/2014/main" id="{99329512-C2BA-91CD-7DC6-2CCA53706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70668" name="TextBox 12">
            <a:extLst>
              <a:ext uri="{FF2B5EF4-FFF2-40B4-BE49-F238E27FC236}">
                <a16:creationId xmlns:a16="http://schemas.microsoft.com/office/drawing/2014/main" id="{5C2018D1-5247-B046-0B89-D445DF011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70669" name="TextBox 13">
            <a:extLst>
              <a:ext uri="{FF2B5EF4-FFF2-40B4-BE49-F238E27FC236}">
                <a16:creationId xmlns:a16="http://schemas.microsoft.com/office/drawing/2014/main" id="{94AFA6E6-EDC4-BA7D-A6C0-9255228D5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70670" name="TextBox 14">
            <a:extLst>
              <a:ext uri="{FF2B5EF4-FFF2-40B4-BE49-F238E27FC236}">
                <a16:creationId xmlns:a16="http://schemas.microsoft.com/office/drawing/2014/main" id="{8AC3D463-96B2-8DB9-0BD7-5D99A21F7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70671" name="TextBox 15">
            <a:extLst>
              <a:ext uri="{FF2B5EF4-FFF2-40B4-BE49-F238E27FC236}">
                <a16:creationId xmlns:a16="http://schemas.microsoft.com/office/drawing/2014/main" id="{4A91AE92-429E-66A9-6859-9E2883B28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C9D18925-1150-5DA7-9896-FA94448C5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CD25C9-3B45-7924-DC93-A7A94579A332}"/>
              </a:ext>
            </a:extLst>
          </p:cNvPr>
          <p:cNvSpPr/>
          <p:nvPr/>
        </p:nvSpPr>
        <p:spPr>
          <a:xfrm>
            <a:off x="136525" y="4114800"/>
            <a:ext cx="8851900" cy="7350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D23937-07E7-4255-6B63-729384F236E2}"/>
              </a:ext>
            </a:extLst>
          </p:cNvPr>
          <p:cNvSpPr/>
          <p:nvPr/>
        </p:nvSpPr>
        <p:spPr>
          <a:xfrm>
            <a:off x="63976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5" name="TextBox 17">
            <a:extLst>
              <a:ext uri="{FF2B5EF4-FFF2-40B4-BE49-F238E27FC236}">
                <a16:creationId xmlns:a16="http://schemas.microsoft.com/office/drawing/2014/main" id="{AB95AF64-A5E8-7C6F-38EE-5A680A9BC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70676" name="TextBox 18">
            <a:extLst>
              <a:ext uri="{FF2B5EF4-FFF2-40B4-BE49-F238E27FC236}">
                <a16:creationId xmlns:a16="http://schemas.microsoft.com/office/drawing/2014/main" id="{8A15BF76-18A1-F81D-B562-77F97EC80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60D9F3-2939-5AD0-5600-62A276AB0C87}"/>
              </a:ext>
            </a:extLst>
          </p:cNvPr>
          <p:cNvCxnSpPr>
            <a:cxnSpLocks/>
          </p:cNvCxnSpPr>
          <p:nvPr/>
        </p:nvCxnSpPr>
        <p:spPr>
          <a:xfrm flipV="1">
            <a:off x="8343900" y="4979988"/>
            <a:ext cx="0" cy="846137"/>
          </a:xfrm>
          <a:prstGeom prst="straightConnector1">
            <a:avLst/>
          </a:prstGeom>
          <a:ln w="38100"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7DCB0F4-7770-AC0F-5A92-9EFA5F3CF82E}"/>
              </a:ext>
            </a:extLst>
          </p:cNvPr>
          <p:cNvSpPr txBox="1"/>
          <p:nvPr/>
        </p:nvSpPr>
        <p:spPr>
          <a:xfrm>
            <a:off x="7791450" y="5811838"/>
            <a:ext cx="1108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234488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151D56-AA90-FD83-ED41-913A2180F639}"/>
              </a:ext>
            </a:extLst>
          </p:cNvPr>
          <p:cNvSpPr/>
          <p:nvPr/>
        </p:nvSpPr>
        <p:spPr>
          <a:xfrm>
            <a:off x="3927475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80" name="TextBox 21">
            <a:extLst>
              <a:ext uri="{FF2B5EF4-FFF2-40B4-BE49-F238E27FC236}">
                <a16:creationId xmlns:a16="http://schemas.microsoft.com/office/drawing/2014/main" id="{3E719694-A165-F852-0990-B0CD4D324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70681" name="TextBox 22">
            <a:extLst>
              <a:ext uri="{FF2B5EF4-FFF2-40B4-BE49-F238E27FC236}">
                <a16:creationId xmlns:a16="http://schemas.microsoft.com/office/drawing/2014/main" id="{35A80BED-4878-E7AB-8C42-9CC2D5B5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4827588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B364A2-EC50-02FB-6B57-2A764978C5E2}"/>
              </a:ext>
            </a:extLst>
          </p:cNvPr>
          <p:cNvSpPr/>
          <p:nvPr/>
        </p:nvSpPr>
        <p:spPr>
          <a:xfrm>
            <a:off x="613251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83" name="TextBox 25">
            <a:extLst>
              <a:ext uri="{FF2B5EF4-FFF2-40B4-BE49-F238E27FC236}">
                <a16:creationId xmlns:a16="http://schemas.microsoft.com/office/drawing/2014/main" id="{941D09C6-91D2-E4FD-3764-EBD194DD9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70684" name="TextBox 26">
            <a:extLst>
              <a:ext uri="{FF2B5EF4-FFF2-40B4-BE49-F238E27FC236}">
                <a16:creationId xmlns:a16="http://schemas.microsoft.com/office/drawing/2014/main" id="{1D01B2A2-ECBA-E897-7003-B1D39962E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619DA9-2AC5-CADB-CF19-2FF605DA890F}"/>
              </a:ext>
            </a:extLst>
          </p:cNvPr>
          <p:cNvSpPr/>
          <p:nvPr/>
        </p:nvSpPr>
        <p:spPr>
          <a:xfrm>
            <a:off x="2854325" y="4222750"/>
            <a:ext cx="1008063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86" name="TextBox 30">
            <a:extLst>
              <a:ext uri="{FF2B5EF4-FFF2-40B4-BE49-F238E27FC236}">
                <a16:creationId xmlns:a16="http://schemas.microsoft.com/office/drawing/2014/main" id="{728180CF-3A68-27BD-988D-F6F2074CA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0687" name="TextBox 31">
            <a:extLst>
              <a:ext uri="{FF2B5EF4-FFF2-40B4-BE49-F238E27FC236}">
                <a16:creationId xmlns:a16="http://schemas.microsoft.com/office/drawing/2014/main" id="{2C971510-1F34-27FC-C169-EEA4788CA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688" y="481647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1">
            <a:extLst>
              <a:ext uri="{FF2B5EF4-FFF2-40B4-BE49-F238E27FC236}">
                <a16:creationId xmlns:a16="http://schemas.microsoft.com/office/drawing/2014/main" id="{CA49EEAD-6784-6CF8-52E6-93E9629F2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7781C3-CAF2-5A4C-8D4A-6C450E9B101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C2B72D5-0996-C0C2-90F1-C808AECF6A63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73CFB31-B28D-4895-2DBD-B6C5F29C3B63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0A7D517-55AC-EB47-6E05-DF433F920E37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01482F2-77CC-6B4C-9EDB-A396A40F975D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3F98180-F7F6-A1E1-3F1A-C19C4FFA4F54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7DA228D-5192-4DB3-E77B-52D8422E8AA8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DFD69EB-8E25-BA32-EB0D-9CBF202859A2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92CFCD4-8C94-C631-695F-A6FC29FDB3E1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53258" name="TextBox 16">
            <a:extLst>
              <a:ext uri="{FF2B5EF4-FFF2-40B4-BE49-F238E27FC236}">
                <a16:creationId xmlns:a16="http://schemas.microsoft.com/office/drawing/2014/main" id="{80F3A7CB-2807-B9D6-8EE4-D44168227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3259" name="Group 22">
            <a:extLst>
              <a:ext uri="{FF2B5EF4-FFF2-40B4-BE49-F238E27FC236}">
                <a16:creationId xmlns:a16="http://schemas.microsoft.com/office/drawing/2014/main" id="{E5DB2B1B-0F04-A223-51EF-D87AD24529EB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0E1A050-63BE-E4C1-9960-7C62B9F56711}"/>
                </a:ext>
              </a:extLst>
            </p:cNvPr>
            <p:cNvSpPr/>
            <p:nvPr/>
          </p:nvSpPr>
          <p:spPr>
            <a:xfrm>
              <a:off x="424725" y="855164"/>
              <a:ext cx="3116031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277" name="TextBox 24">
              <a:extLst>
                <a:ext uri="{FF2B5EF4-FFF2-40B4-BE49-F238E27FC236}">
                  <a16:creationId xmlns:a16="http://schemas.microsoft.com/office/drawing/2014/main" id="{3975C4CE-EB1C-08C1-5E5C-D1F28EEB5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53260" name="Group 29">
            <a:extLst>
              <a:ext uri="{FF2B5EF4-FFF2-40B4-BE49-F238E27FC236}">
                <a16:creationId xmlns:a16="http://schemas.microsoft.com/office/drawing/2014/main" id="{F370E5BE-6067-83D5-80A1-E9423768566D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2E9B8FC-A5C8-A70E-D209-1C549E8087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275" name="TextBox 31">
              <a:extLst>
                <a:ext uri="{FF2B5EF4-FFF2-40B4-BE49-F238E27FC236}">
                  <a16:creationId xmlns:a16="http://schemas.microsoft.com/office/drawing/2014/main" id="{AEC5EBF8-0B9E-DD09-0C7B-294753B90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53261" name="Group 32">
            <a:extLst>
              <a:ext uri="{FF2B5EF4-FFF2-40B4-BE49-F238E27FC236}">
                <a16:creationId xmlns:a16="http://schemas.microsoft.com/office/drawing/2014/main" id="{92B19D7C-CA43-5B7B-0135-8DC4937CE1CB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0701874-8BDA-7246-EF22-E2FEE8513F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273" name="TextBox 34">
              <a:extLst>
                <a:ext uri="{FF2B5EF4-FFF2-40B4-BE49-F238E27FC236}">
                  <a16:creationId xmlns:a16="http://schemas.microsoft.com/office/drawing/2014/main" id="{5DC72D21-EA79-44DC-B317-DCBDFBB108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53262" name="Group 25">
            <a:extLst>
              <a:ext uri="{FF2B5EF4-FFF2-40B4-BE49-F238E27FC236}">
                <a16:creationId xmlns:a16="http://schemas.microsoft.com/office/drawing/2014/main" id="{789AFC1C-5F0E-43AE-D9F2-DD391D7666EC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917825"/>
            <a:ext cx="882650" cy="1050925"/>
            <a:chOff x="299467" y="1393535"/>
            <a:chExt cx="883315" cy="105020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1F373CE-6524-AFA9-E5E2-E52E71F87E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085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271" name="TextBox 28">
              <a:extLst>
                <a:ext uri="{FF2B5EF4-FFF2-40B4-BE49-F238E27FC236}">
                  <a16:creationId xmlns:a16="http://schemas.microsoft.com/office/drawing/2014/main" id="{818CD625-9C2C-0296-74BC-BEB7E0ACA7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pic>
        <p:nvPicPr>
          <p:cNvPr id="53263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957557B3-467B-0A50-EE07-92AE4A17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6"/>
          <a:stretch>
            <a:fillRect/>
          </a:stretch>
        </p:blipFill>
        <p:spPr bwMode="auto">
          <a:xfrm>
            <a:off x="1717675" y="2381250"/>
            <a:ext cx="65087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4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3194752A-32E5-39EF-8C98-25DAB37AD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5" name="TextBox 27">
            <a:extLst>
              <a:ext uri="{FF2B5EF4-FFF2-40B4-BE49-F238E27FC236}">
                <a16:creationId xmlns:a16="http://schemas.microsoft.com/office/drawing/2014/main" id="{5A1FEDE8-5FE5-147B-7C3D-716B11161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08575"/>
            <a:ext cx="88344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(2) ARQ strategy 2: Retransmit only the lost packet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3266" name="Group 39">
            <a:extLst>
              <a:ext uri="{FF2B5EF4-FFF2-40B4-BE49-F238E27FC236}">
                <a16:creationId xmlns:a16="http://schemas.microsoft.com/office/drawing/2014/main" id="{3A90B587-463E-4702-35E3-883BFDD33478}"/>
              </a:ext>
            </a:extLst>
          </p:cNvPr>
          <p:cNvGrpSpPr>
            <a:grpSpLocks/>
          </p:cNvGrpSpPr>
          <p:nvPr/>
        </p:nvGrpSpPr>
        <p:grpSpPr bwMode="auto">
          <a:xfrm>
            <a:off x="1736725" y="2916238"/>
            <a:ext cx="1143000" cy="1420812"/>
            <a:chOff x="251484" y="1022879"/>
            <a:chExt cx="1142564" cy="1420858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F22618B-0F23-B37F-BDD4-5C0CD822797C}"/>
                </a:ext>
              </a:extLst>
            </p:cNvPr>
            <p:cNvCxnSpPr>
              <a:cxnSpLocks/>
            </p:cNvCxnSpPr>
            <p:nvPr/>
          </p:nvCxnSpPr>
          <p:spPr>
            <a:xfrm>
              <a:off x="692641" y="1022879"/>
              <a:ext cx="0" cy="1111286"/>
            </a:xfrm>
            <a:prstGeom prst="straightConnector1">
              <a:avLst/>
            </a:prstGeom>
            <a:ln w="34925">
              <a:solidFill>
                <a:srgbClr val="7030A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269" name="TextBox 41">
              <a:extLst>
                <a:ext uri="{FF2B5EF4-FFF2-40B4-BE49-F238E27FC236}">
                  <a16:creationId xmlns:a16="http://schemas.microsoft.com/office/drawing/2014/main" id="{6619284F-F64B-FE69-E9C9-262B3CECE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84" y="2043627"/>
              <a:ext cx="11425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Re-tx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D217F250-7961-36DD-13B5-8FF79D6D71A4}"/>
              </a:ext>
            </a:extLst>
          </p:cNvPr>
          <p:cNvSpPr/>
          <p:nvPr/>
        </p:nvSpPr>
        <p:spPr>
          <a:xfrm>
            <a:off x="0" y="5697538"/>
            <a:ext cx="9144000" cy="6985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(2) Selective retransmit (Sender side)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1">
            <a:extLst>
              <a:ext uri="{FF2B5EF4-FFF2-40B4-BE49-F238E27FC236}">
                <a16:creationId xmlns:a16="http://schemas.microsoft.com/office/drawing/2014/main" id="{B01E812B-139C-8D60-EFD1-E72BED0C2B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E6C50-7B15-1F44-93C2-B0762409061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4A42EA-553D-DEC5-0F91-BFEAAC9AF91D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83" name="TextBox 3">
            <a:extLst>
              <a:ext uri="{FF2B5EF4-FFF2-40B4-BE49-F238E27FC236}">
                <a16:creationId xmlns:a16="http://schemas.microsoft.com/office/drawing/2014/main" id="{ADC6D271-487B-945C-EDD3-8CD07DCC4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BEB8DB-0C59-4256-9D4E-9E59FCFA88D7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85" name="TextBox 5">
            <a:extLst>
              <a:ext uri="{FF2B5EF4-FFF2-40B4-BE49-F238E27FC236}">
                <a16:creationId xmlns:a16="http://schemas.microsoft.com/office/drawing/2014/main" id="{2CDBC602-B979-54F6-6895-2618A680B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E2BBBE-9A1C-383F-A95A-9D7A82D8D95E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87" name="TextBox 7">
            <a:extLst>
              <a:ext uri="{FF2B5EF4-FFF2-40B4-BE49-F238E27FC236}">
                <a16:creationId xmlns:a16="http://schemas.microsoft.com/office/drawing/2014/main" id="{84A357BB-DC7A-209B-269D-1E2DC921D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7DDDD-6953-6B0D-B840-8981AFE40D0E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89" name="TextBox 9">
            <a:extLst>
              <a:ext uri="{FF2B5EF4-FFF2-40B4-BE49-F238E27FC236}">
                <a16:creationId xmlns:a16="http://schemas.microsoft.com/office/drawing/2014/main" id="{BAD52064-522C-0398-FA21-FCD9B6D40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71690" name="TextBox 10">
            <a:extLst>
              <a:ext uri="{FF2B5EF4-FFF2-40B4-BE49-F238E27FC236}">
                <a16:creationId xmlns:a16="http://schemas.microsoft.com/office/drawing/2014/main" id="{CCB226C5-EBF1-B5C7-5D41-39A07E269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71691" name="TextBox 11">
            <a:extLst>
              <a:ext uri="{FF2B5EF4-FFF2-40B4-BE49-F238E27FC236}">
                <a16:creationId xmlns:a16="http://schemas.microsoft.com/office/drawing/2014/main" id="{75FE9DFE-2AAE-41A6-63F0-A757669C6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71692" name="TextBox 12">
            <a:extLst>
              <a:ext uri="{FF2B5EF4-FFF2-40B4-BE49-F238E27FC236}">
                <a16:creationId xmlns:a16="http://schemas.microsoft.com/office/drawing/2014/main" id="{0A1F3EE4-8160-2442-F9F1-80BA65433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71693" name="TextBox 13">
            <a:extLst>
              <a:ext uri="{FF2B5EF4-FFF2-40B4-BE49-F238E27FC236}">
                <a16:creationId xmlns:a16="http://schemas.microsoft.com/office/drawing/2014/main" id="{F7B61433-0591-A483-A2B7-62F443177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71694" name="TextBox 14">
            <a:extLst>
              <a:ext uri="{FF2B5EF4-FFF2-40B4-BE49-F238E27FC236}">
                <a16:creationId xmlns:a16="http://schemas.microsoft.com/office/drawing/2014/main" id="{D6319773-5FBD-809C-DBB9-8647C8BA9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71695" name="TextBox 15">
            <a:extLst>
              <a:ext uri="{FF2B5EF4-FFF2-40B4-BE49-F238E27FC236}">
                <a16:creationId xmlns:a16="http://schemas.microsoft.com/office/drawing/2014/main" id="{D8E3FF25-23D1-700F-13C7-236AC6E9F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AF9D9A-8E49-09A0-1999-6F5D7E083BE5}"/>
              </a:ext>
            </a:extLst>
          </p:cNvPr>
          <p:cNvSpPr/>
          <p:nvPr/>
        </p:nvSpPr>
        <p:spPr>
          <a:xfrm>
            <a:off x="63976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97" name="TextBox 17">
            <a:extLst>
              <a:ext uri="{FF2B5EF4-FFF2-40B4-BE49-F238E27FC236}">
                <a16:creationId xmlns:a16="http://schemas.microsoft.com/office/drawing/2014/main" id="{C0920D6E-3A37-39B9-8CD5-F9C44031E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711816-459D-759B-C4F1-30244ABE84C9}"/>
              </a:ext>
            </a:extLst>
          </p:cNvPr>
          <p:cNvSpPr/>
          <p:nvPr/>
        </p:nvSpPr>
        <p:spPr>
          <a:xfrm>
            <a:off x="2854325" y="4222750"/>
            <a:ext cx="1008063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99" name="TextBox 19">
            <a:extLst>
              <a:ext uri="{FF2B5EF4-FFF2-40B4-BE49-F238E27FC236}">
                <a16:creationId xmlns:a16="http://schemas.microsoft.com/office/drawing/2014/main" id="{3ABB510A-8307-4753-484A-0D12625E8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7005AD-FA8F-679F-340A-5F4FD61806B5}"/>
              </a:ext>
            </a:extLst>
          </p:cNvPr>
          <p:cNvSpPr/>
          <p:nvPr/>
        </p:nvSpPr>
        <p:spPr>
          <a:xfrm>
            <a:off x="3927475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1" name="TextBox 21">
            <a:extLst>
              <a:ext uri="{FF2B5EF4-FFF2-40B4-BE49-F238E27FC236}">
                <a16:creationId xmlns:a16="http://schemas.microsoft.com/office/drawing/2014/main" id="{E3DC3231-586A-058F-3FBB-EFEFFE333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BF5514-79C7-02F0-3742-4786A7D8DFE5}"/>
              </a:ext>
            </a:extLst>
          </p:cNvPr>
          <p:cNvSpPr/>
          <p:nvPr/>
        </p:nvSpPr>
        <p:spPr>
          <a:xfrm>
            <a:off x="613251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3" name="TextBox 23">
            <a:extLst>
              <a:ext uri="{FF2B5EF4-FFF2-40B4-BE49-F238E27FC236}">
                <a16:creationId xmlns:a16="http://schemas.microsoft.com/office/drawing/2014/main" id="{F1D6A890-67B1-A9C8-9682-C7E0E6542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71704" name="TextBox 24">
            <a:extLst>
              <a:ext uri="{FF2B5EF4-FFF2-40B4-BE49-F238E27FC236}">
                <a16:creationId xmlns:a16="http://schemas.microsoft.com/office/drawing/2014/main" id="{2FE69027-150A-6703-50A2-608FE79C7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71705" name="TextBox 25">
            <a:extLst>
              <a:ext uri="{FF2B5EF4-FFF2-40B4-BE49-F238E27FC236}">
                <a16:creationId xmlns:a16="http://schemas.microsoft.com/office/drawing/2014/main" id="{1603AB3E-AEAD-F67F-667A-8605180FD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688" y="481647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71706" name="TextBox 26">
            <a:extLst>
              <a:ext uri="{FF2B5EF4-FFF2-40B4-BE49-F238E27FC236}">
                <a16:creationId xmlns:a16="http://schemas.microsoft.com/office/drawing/2014/main" id="{BF91EAC5-820B-0F98-60AD-3691BC80A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4827588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71707" name="TextBox 27">
            <a:extLst>
              <a:ext uri="{FF2B5EF4-FFF2-40B4-BE49-F238E27FC236}">
                <a16:creationId xmlns:a16="http://schemas.microsoft.com/office/drawing/2014/main" id="{20518314-DEED-8A9D-A14E-9569E9E68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E5118A9F-4207-AA24-A430-1AA010392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ED1494-8B24-8912-BD73-13D167B26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DF6669D-B40B-AE18-655D-99F8AF0B5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E78360-5D27-D71B-C5ED-5A62C8C3E15A}"/>
              </a:ext>
            </a:extLst>
          </p:cNvPr>
          <p:cNvCxnSpPr>
            <a:cxnSpLocks/>
          </p:cNvCxnSpPr>
          <p:nvPr/>
        </p:nvCxnSpPr>
        <p:spPr>
          <a:xfrm>
            <a:off x="15557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B8E88F-BA49-C456-9411-C04B191F7C24}"/>
              </a:ext>
            </a:extLst>
          </p:cNvPr>
          <p:cNvCxnSpPr>
            <a:cxnSpLocks/>
          </p:cNvCxnSpPr>
          <p:nvPr/>
        </p:nvCxnSpPr>
        <p:spPr>
          <a:xfrm>
            <a:off x="330517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F5374F-D941-749D-7E06-C49C46690491}"/>
              </a:ext>
            </a:extLst>
          </p:cNvPr>
          <p:cNvCxnSpPr>
            <a:cxnSpLocks/>
          </p:cNvCxnSpPr>
          <p:nvPr/>
        </p:nvCxnSpPr>
        <p:spPr>
          <a:xfrm>
            <a:off x="15557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8C0BC2-3B6B-AD48-CC24-133E25ED545F}"/>
              </a:ext>
            </a:extLst>
          </p:cNvPr>
          <p:cNvCxnSpPr>
            <a:cxnSpLocks/>
          </p:cNvCxnSpPr>
          <p:nvPr/>
        </p:nvCxnSpPr>
        <p:spPr>
          <a:xfrm>
            <a:off x="15557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BA237B-BD86-B1D4-46F8-3CE977ED5F00}"/>
              </a:ext>
            </a:extLst>
          </p:cNvPr>
          <p:cNvCxnSpPr>
            <a:cxnSpLocks/>
          </p:cNvCxnSpPr>
          <p:nvPr/>
        </p:nvCxnSpPr>
        <p:spPr>
          <a:xfrm>
            <a:off x="165100" y="3435350"/>
            <a:ext cx="3148013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180121-4D9E-6856-02A9-DFC376DB0712}"/>
              </a:ext>
            </a:extLst>
          </p:cNvPr>
          <p:cNvCxnSpPr>
            <a:cxnSpLocks/>
          </p:cNvCxnSpPr>
          <p:nvPr/>
        </p:nvCxnSpPr>
        <p:spPr>
          <a:xfrm>
            <a:off x="165100" y="4449763"/>
            <a:ext cx="3148013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3" name="TextBox 23">
            <a:extLst>
              <a:ext uri="{FF2B5EF4-FFF2-40B4-BE49-F238E27FC236}">
                <a16:creationId xmlns:a16="http://schemas.microsoft.com/office/drawing/2014/main" id="{7068E711-4F5C-30BE-4311-6A48DD267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784475"/>
            <a:ext cx="400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EFAE3378-D89E-D9B8-CD04-02CD79A81ED1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2614613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17D84B-F682-D7E3-DC38-69A19A02BEB0}"/>
              </a:ext>
            </a:extLst>
          </p:cNvPr>
          <p:cNvCxnSpPr>
            <a:cxnSpLocks/>
          </p:cNvCxnSpPr>
          <p:nvPr/>
        </p:nvCxnSpPr>
        <p:spPr>
          <a:xfrm>
            <a:off x="193675" y="4940300"/>
            <a:ext cx="3149600" cy="107632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F4B74F3-8171-9830-06DC-9A0DE5BABFDD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4114800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52C7370-5D11-F320-BCB7-E702EAF82CD8}"/>
              </a:ext>
            </a:extLst>
          </p:cNvPr>
          <p:cNvGraphicFramePr>
            <a:graphicFrameLocks noGrp="1"/>
          </p:cNvGraphicFramePr>
          <p:nvPr/>
        </p:nvGraphicFramePr>
        <p:xfrm>
          <a:off x="3371850" y="5078413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EF305B5-BF04-5A32-BA3A-800EF26EC920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5859463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2759" name="TextBox 4">
            <a:extLst>
              <a:ext uri="{FF2B5EF4-FFF2-40B4-BE49-F238E27FC236}">
                <a16:creationId xmlns:a16="http://schemas.microsoft.com/office/drawing/2014/main" id="{6F500014-957A-A0B8-8A07-D967BA4EE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5" y="1778000"/>
            <a:ext cx="80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ACKs</a:t>
            </a:r>
          </a:p>
        </p:txBody>
      </p:sp>
      <p:graphicFrame>
        <p:nvGraphicFramePr>
          <p:cNvPr id="14" name="Table 27">
            <a:extLst>
              <a:ext uri="{FF2B5EF4-FFF2-40B4-BE49-F238E27FC236}">
                <a16:creationId xmlns:a16="http://schemas.microsoft.com/office/drawing/2014/main" id="{8A423551-0703-8A4E-C7CF-92D82A8BAB60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2614613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84B9319-3787-7524-7BF8-54CC53252526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4114800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EE365E7-31FD-A7AC-FEA2-FBE9504215D9}"/>
              </a:ext>
            </a:extLst>
          </p:cNvPr>
          <p:cNvGraphicFramePr>
            <a:graphicFrameLocks noGrp="1"/>
          </p:cNvGraphicFramePr>
          <p:nvPr/>
        </p:nvGraphicFramePr>
        <p:xfrm>
          <a:off x="6483350" y="5078413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E906846-54CE-E052-813E-C6C949B5EB08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5859463"/>
          <a:ext cx="2471738" cy="670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234488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497D58B-7943-05D7-14AA-B14829E76A11}"/>
              </a:ext>
            </a:extLst>
          </p:cNvPr>
          <p:cNvSpPr txBox="1"/>
          <p:nvPr/>
        </p:nvSpPr>
        <p:spPr>
          <a:xfrm>
            <a:off x="1284288" y="2009775"/>
            <a:ext cx="9636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234118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98DDF-2689-3F35-EE47-150E92E6E576}"/>
              </a:ext>
            </a:extLst>
          </p:cNvPr>
          <p:cNvSpPr txBox="1"/>
          <p:nvPr/>
        </p:nvSpPr>
        <p:spPr>
          <a:xfrm>
            <a:off x="654050" y="2841625"/>
            <a:ext cx="963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694BC1-8781-BCF7-FB25-32F5C01A295A}"/>
              </a:ext>
            </a:extLst>
          </p:cNvPr>
          <p:cNvSpPr txBox="1"/>
          <p:nvPr/>
        </p:nvSpPr>
        <p:spPr>
          <a:xfrm>
            <a:off x="1136650" y="3492500"/>
            <a:ext cx="963613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234268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466691-AAC8-3D6A-3EB1-0145D5D58EE1}"/>
              </a:ext>
            </a:extLst>
          </p:cNvPr>
          <p:cNvSpPr txBox="1"/>
          <p:nvPr/>
        </p:nvSpPr>
        <p:spPr>
          <a:xfrm>
            <a:off x="1177925" y="4486275"/>
            <a:ext cx="963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234388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061137-7C6F-365C-E742-9ED1D9EBE9CE}"/>
              </a:ext>
            </a:extLst>
          </p:cNvPr>
          <p:cNvSpPr txBox="1"/>
          <p:nvPr/>
        </p:nvSpPr>
        <p:spPr>
          <a:xfrm>
            <a:off x="846138" y="5410200"/>
            <a:ext cx="9636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809" name="TextBox 22">
            <a:extLst>
              <a:ext uri="{FF2B5EF4-FFF2-40B4-BE49-F238E27FC236}">
                <a16:creationId xmlns:a16="http://schemas.microsoft.com/office/drawing/2014/main" id="{74EDABAA-40FE-151E-BCC8-1E8F02957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8" y="1108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72810" name="TextBox 23">
            <a:extLst>
              <a:ext uri="{FF2B5EF4-FFF2-40B4-BE49-F238E27FC236}">
                <a16:creationId xmlns:a16="http://schemas.microsoft.com/office/drawing/2014/main" id="{BF857C0D-3820-887C-68A2-346691398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8" y="110172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4">
            <a:extLst>
              <a:ext uri="{FF2B5EF4-FFF2-40B4-BE49-F238E27FC236}">
                <a16:creationId xmlns:a16="http://schemas.microsoft.com/office/drawing/2014/main" id="{DEBC1C88-74B7-96DD-D703-504FCA2EB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4131A0-3CC1-8642-AD73-10AF98E941F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0" name="Rectangle 4">
            <a:extLst>
              <a:ext uri="{FF2B5EF4-FFF2-40B4-BE49-F238E27FC236}">
                <a16:creationId xmlns:a16="http://schemas.microsoft.com/office/drawing/2014/main" id="{0C5A312B-ACBA-B01F-87DF-FEDFCC17F1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Flow Control: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TCP Sliding Window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61B47-9974-E1E8-75CE-E845A4FC1E45}"/>
              </a:ext>
            </a:extLst>
          </p:cNvPr>
          <p:cNvSpPr txBox="1"/>
          <p:nvPr/>
        </p:nvSpPr>
        <p:spPr>
          <a:xfrm>
            <a:off x="0" y="4159250"/>
            <a:ext cx="9144000" cy="1200150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Motivation: Maximum utilization of the resources without overwhelming the receiver.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1">
            <a:extLst>
              <a:ext uri="{FF2B5EF4-FFF2-40B4-BE49-F238E27FC236}">
                <a16:creationId xmlns:a16="http://schemas.microsoft.com/office/drawing/2014/main" id="{29AE2AE5-BAB7-6278-D82D-ABD439195B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E6D413-AE4C-D341-A24F-3CB01EADA9B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5778" name="Picture 18">
            <a:extLst>
              <a:ext uri="{FF2B5EF4-FFF2-40B4-BE49-F238E27FC236}">
                <a16:creationId xmlns:a16="http://schemas.microsoft.com/office/drawing/2014/main" id="{C1F62E2F-E046-CAE8-2ADE-084398635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r="23540" b="15706"/>
          <a:stretch>
            <a:fillRect/>
          </a:stretch>
        </p:blipFill>
        <p:spPr bwMode="auto">
          <a:xfrm>
            <a:off x="2413000" y="925513"/>
            <a:ext cx="4318000" cy="38100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2">
            <a:extLst>
              <a:ext uri="{FF2B5EF4-FFF2-40B4-BE49-F238E27FC236}">
                <a16:creationId xmlns:a16="http://schemas.microsoft.com/office/drawing/2014/main" id="{5B2695E6-8D8E-6511-6ECA-781A1435E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200" y="-34925"/>
            <a:ext cx="39116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DA690-3D90-619E-3D29-3F5AF4F8C2FE}"/>
              </a:ext>
            </a:extLst>
          </p:cNvPr>
          <p:cNvSpPr txBox="1"/>
          <p:nvPr/>
        </p:nvSpPr>
        <p:spPr>
          <a:xfrm>
            <a:off x="0" y="5521325"/>
            <a:ext cx="9144000" cy="12001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Receiver should have enough space to buffer/save the received data !!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07B709BE-FD40-4877-670F-C7C376784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Sliding Window: Implementation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EB18C646-03D3-379B-C2A2-2A8586F33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Allow a larger amount of data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in flight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for better channel utilization, but should not exceed receiver’s capacity.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50B10418-2F99-F2A0-23C5-53FC99C0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3958D0-9A32-7640-9EC0-4E65E5295F9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4" name="Oval 4">
            <a:extLst>
              <a:ext uri="{FF2B5EF4-FFF2-40B4-BE49-F238E27FC236}">
                <a16:creationId xmlns:a16="http://schemas.microsoft.com/office/drawing/2014/main" id="{27887668-8D76-0BB6-998F-CAF94A90E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890838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5" name="Text Box 5">
            <a:extLst>
              <a:ext uri="{FF2B5EF4-FFF2-40B4-BE49-F238E27FC236}">
                <a16:creationId xmlns:a16="http://schemas.microsoft.com/office/drawing/2014/main" id="{2BAE177D-8768-FCE4-2452-B7BED504A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088" y="3044825"/>
            <a:ext cx="2232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Sending process</a:t>
            </a:r>
          </a:p>
        </p:txBody>
      </p:sp>
      <p:sp>
        <p:nvSpPr>
          <p:cNvPr id="76806" name="Oval 6">
            <a:extLst>
              <a:ext uri="{FF2B5EF4-FFF2-40B4-BE49-F238E27FC236}">
                <a16:creationId xmlns:a16="http://schemas.microsoft.com/office/drawing/2014/main" id="{B4FC4DC1-5013-26D9-50C4-D06D91A51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950" y="2890838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7" name="Text Box 7">
            <a:extLst>
              <a:ext uri="{FF2B5EF4-FFF2-40B4-BE49-F238E27FC236}">
                <a16:creationId xmlns:a16="http://schemas.microsoft.com/office/drawing/2014/main" id="{B0554FFC-D14B-27BD-F3C2-A8FFA959D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3044825"/>
            <a:ext cx="242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Receiving process</a:t>
            </a:r>
          </a:p>
        </p:txBody>
      </p:sp>
      <p:sp>
        <p:nvSpPr>
          <p:cNvPr id="76808" name="Line 8">
            <a:extLst>
              <a:ext uri="{FF2B5EF4-FFF2-40B4-BE49-F238E27FC236}">
                <a16:creationId xmlns:a16="http://schemas.microsoft.com/office/drawing/2014/main" id="{52F28CD1-C071-89B9-132C-AD934475F2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050" y="3863975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9" name="Line 9">
            <a:extLst>
              <a:ext uri="{FF2B5EF4-FFF2-40B4-BE49-F238E27FC236}">
                <a16:creationId xmlns:a16="http://schemas.microsoft.com/office/drawing/2014/main" id="{A346605F-FCEE-3CA9-0803-4DB6A5081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6488" y="3889375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0" name="Rectangle 10">
            <a:extLst>
              <a:ext uri="{FF2B5EF4-FFF2-40B4-BE49-F238E27FC236}">
                <a16:creationId xmlns:a16="http://schemas.microsoft.com/office/drawing/2014/main" id="{5F21B327-7132-EDDA-D941-39165EC40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8" y="4581525"/>
            <a:ext cx="958850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1" name="Rectangle 13">
            <a:extLst>
              <a:ext uri="{FF2B5EF4-FFF2-40B4-BE49-F238E27FC236}">
                <a16:creationId xmlns:a16="http://schemas.microsoft.com/office/drawing/2014/main" id="{B61B0DF9-2485-1ABC-A818-47E47A3CE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913" y="4581525"/>
            <a:ext cx="958850" cy="46037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2" name="Rectangle 15">
            <a:extLst>
              <a:ext uri="{FF2B5EF4-FFF2-40B4-BE49-F238E27FC236}">
                <a16:creationId xmlns:a16="http://schemas.microsoft.com/office/drawing/2014/main" id="{286BB34A-A47F-FCBD-13E3-467F7B25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4583113"/>
            <a:ext cx="61436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01" name="Freeform 17">
            <a:extLst>
              <a:ext uri="{FF2B5EF4-FFF2-40B4-BE49-F238E27FC236}">
                <a16:creationId xmlns:a16="http://schemas.microsoft.com/office/drawing/2014/main" id="{58D2DEBA-C963-8C7B-5239-7B7AF6264F14}"/>
              </a:ext>
            </a:extLst>
          </p:cNvPr>
          <p:cNvSpPr>
            <a:spLocks/>
          </p:cNvSpPr>
          <p:nvPr/>
        </p:nvSpPr>
        <p:spPr bwMode="auto">
          <a:xfrm>
            <a:off x="2420938" y="3659188"/>
            <a:ext cx="1268412" cy="844550"/>
          </a:xfrm>
          <a:custGeom>
            <a:avLst/>
            <a:gdLst>
              <a:gd name="T0" fmla="*/ 0 w 799"/>
              <a:gd name="T1" fmla="*/ 0 h 460"/>
              <a:gd name="T2" fmla="*/ 2147483646 w 799"/>
              <a:gd name="T3" fmla="*/ 2147483646 h 460"/>
              <a:gd name="T4" fmla="*/ 2147483646 w 799"/>
              <a:gd name="T5" fmla="*/ 2147483646 h 460"/>
              <a:gd name="T6" fmla="*/ 0 60000 65536"/>
              <a:gd name="T7" fmla="*/ 0 60000 65536"/>
              <a:gd name="T8" fmla="*/ 0 60000 65536"/>
              <a:gd name="T9" fmla="*/ 0 w 799"/>
              <a:gd name="T10" fmla="*/ 0 h 460"/>
              <a:gd name="T11" fmla="*/ 799 w 799"/>
              <a:gd name="T12" fmla="*/ 460 h 4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9" h="460">
                <a:moveTo>
                  <a:pt x="0" y="0"/>
                </a:moveTo>
                <a:cubicBezTo>
                  <a:pt x="127" y="22"/>
                  <a:pt x="254" y="44"/>
                  <a:pt x="387" y="121"/>
                </a:cubicBezTo>
                <a:cubicBezTo>
                  <a:pt x="520" y="198"/>
                  <a:pt x="659" y="329"/>
                  <a:pt x="799" y="46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02" name="Line 18">
            <a:extLst>
              <a:ext uri="{FF2B5EF4-FFF2-40B4-BE49-F238E27FC236}">
                <a16:creationId xmlns:a16="http://schemas.microsoft.com/office/drawing/2014/main" id="{8D2B994F-EBC8-0330-0B04-006E7D8FA8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68475" y="5157788"/>
            <a:ext cx="0" cy="538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03" name="Line 19">
            <a:extLst>
              <a:ext uri="{FF2B5EF4-FFF2-40B4-BE49-F238E27FC236}">
                <a16:creationId xmlns:a16="http://schemas.microsoft.com/office/drawing/2014/main" id="{BD74DE57-4315-2A2D-E5C8-FF6660B2F1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28913" y="5157788"/>
            <a:ext cx="14287" cy="8620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05" name="Text Box 21">
            <a:extLst>
              <a:ext uri="{FF2B5EF4-FFF2-40B4-BE49-F238E27FC236}">
                <a16:creationId xmlns:a16="http://schemas.microsoft.com/office/drawing/2014/main" id="{4462F3B1-4767-7A61-AE98-1CE0E321D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5657850"/>
            <a:ext cx="2217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ACKed</a:t>
            </a:r>
          </a:p>
        </p:txBody>
      </p:sp>
      <p:sp>
        <p:nvSpPr>
          <p:cNvPr id="938006" name="Text Box 22">
            <a:extLst>
              <a:ext uri="{FF2B5EF4-FFF2-40B4-BE49-F238E27FC236}">
                <a16:creationId xmlns:a16="http://schemas.microsoft.com/office/drawing/2014/main" id="{4F2DCF0C-80C8-6DDA-D73A-2E715885E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19800"/>
            <a:ext cx="1890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sent</a:t>
            </a:r>
          </a:p>
        </p:txBody>
      </p:sp>
      <p:sp>
        <p:nvSpPr>
          <p:cNvPr id="76818" name="Text Box 23">
            <a:extLst>
              <a:ext uri="{FF2B5EF4-FFF2-40B4-BE49-F238E27FC236}">
                <a16:creationId xmlns:a16="http://schemas.microsoft.com/office/drawing/2014/main" id="{772E8727-20F7-6A1E-A980-75948ECF3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3813175"/>
            <a:ext cx="69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TCP</a:t>
            </a:r>
          </a:p>
        </p:txBody>
      </p:sp>
      <p:sp>
        <p:nvSpPr>
          <p:cNvPr id="76819" name="Rectangle 25">
            <a:extLst>
              <a:ext uri="{FF2B5EF4-FFF2-40B4-BE49-F238E27FC236}">
                <a16:creationId xmlns:a16="http://schemas.microsoft.com/office/drawing/2014/main" id="{1CB277C0-F1AE-CB11-293C-9B2389C91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063" y="4478338"/>
            <a:ext cx="614362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0" name="Rectangle 26">
            <a:extLst>
              <a:ext uri="{FF2B5EF4-FFF2-40B4-BE49-F238E27FC236}">
                <a16:creationId xmlns:a16="http://schemas.microsoft.com/office/drawing/2014/main" id="{392B3922-461B-6C6E-4EEE-B021208C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425" y="4478338"/>
            <a:ext cx="130492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1" name="Rectangle 27">
            <a:extLst>
              <a:ext uri="{FF2B5EF4-FFF2-40B4-BE49-F238E27FC236}">
                <a16:creationId xmlns:a16="http://schemas.microsoft.com/office/drawing/2014/main" id="{51B65503-A567-E802-EF3C-DC5254CF7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0" y="4478338"/>
            <a:ext cx="34607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2" name="Rectangle 28">
            <a:extLst>
              <a:ext uri="{FF2B5EF4-FFF2-40B4-BE49-F238E27FC236}">
                <a16:creationId xmlns:a16="http://schemas.microsoft.com/office/drawing/2014/main" id="{1B3C6A8D-8613-1583-25BB-1D3505833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4479925"/>
            <a:ext cx="61436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3" name="Text Box 29">
            <a:extLst>
              <a:ext uri="{FF2B5EF4-FFF2-40B4-BE49-F238E27FC236}">
                <a16:creationId xmlns:a16="http://schemas.microsoft.com/office/drawing/2014/main" id="{4CE48E98-23FF-FC42-6C2D-4F369A51B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988" y="3851275"/>
            <a:ext cx="69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TCP</a:t>
            </a:r>
          </a:p>
        </p:txBody>
      </p:sp>
      <p:sp>
        <p:nvSpPr>
          <p:cNvPr id="938014" name="Freeform 30">
            <a:extLst>
              <a:ext uri="{FF2B5EF4-FFF2-40B4-BE49-F238E27FC236}">
                <a16:creationId xmlns:a16="http://schemas.microsoft.com/office/drawing/2014/main" id="{7FA1CBD2-C31A-3509-0CC3-51B99A5B0AC0}"/>
              </a:ext>
            </a:extLst>
          </p:cNvPr>
          <p:cNvSpPr>
            <a:spLocks/>
          </p:cNvSpPr>
          <p:nvPr/>
        </p:nvSpPr>
        <p:spPr bwMode="auto">
          <a:xfrm>
            <a:off x="5646738" y="3582988"/>
            <a:ext cx="1382712" cy="882650"/>
          </a:xfrm>
          <a:custGeom>
            <a:avLst/>
            <a:gdLst>
              <a:gd name="T0" fmla="*/ 0 w 871"/>
              <a:gd name="T1" fmla="*/ 2147483646 h 556"/>
              <a:gd name="T2" fmla="*/ 2147483646 w 871"/>
              <a:gd name="T3" fmla="*/ 2147483646 h 556"/>
              <a:gd name="T4" fmla="*/ 2147483646 w 871"/>
              <a:gd name="T5" fmla="*/ 0 h 556"/>
              <a:gd name="T6" fmla="*/ 0 60000 65536"/>
              <a:gd name="T7" fmla="*/ 0 60000 65536"/>
              <a:gd name="T8" fmla="*/ 0 60000 65536"/>
              <a:gd name="T9" fmla="*/ 0 w 871"/>
              <a:gd name="T10" fmla="*/ 0 h 556"/>
              <a:gd name="T11" fmla="*/ 871 w 871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1" h="556">
                <a:moveTo>
                  <a:pt x="0" y="556"/>
                </a:moveTo>
                <a:cubicBezTo>
                  <a:pt x="278" y="421"/>
                  <a:pt x="556" y="286"/>
                  <a:pt x="701" y="193"/>
                </a:cubicBezTo>
                <a:cubicBezTo>
                  <a:pt x="846" y="100"/>
                  <a:pt x="858" y="50"/>
                  <a:pt x="871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15" name="Line 31">
            <a:extLst>
              <a:ext uri="{FF2B5EF4-FFF2-40B4-BE49-F238E27FC236}">
                <a16:creationId xmlns:a16="http://schemas.microsoft.com/office/drawing/2014/main" id="{AE95951F-6363-5860-64E3-131961578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3250" y="4965700"/>
            <a:ext cx="0" cy="538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16" name="Text Box 32">
            <a:extLst>
              <a:ext uri="{FF2B5EF4-FFF2-40B4-BE49-F238E27FC236}">
                <a16:creationId xmlns:a16="http://schemas.microsoft.com/office/drawing/2014/main" id="{304A5661-F7B6-5673-4147-B4CC7F851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288" y="5502275"/>
            <a:ext cx="249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Next byte expected</a:t>
            </a:r>
          </a:p>
        </p:txBody>
      </p:sp>
      <p:sp>
        <p:nvSpPr>
          <p:cNvPr id="938017" name="Text Box 33">
            <a:extLst>
              <a:ext uri="{FF2B5EF4-FFF2-40B4-BE49-F238E27FC236}">
                <a16:creationId xmlns:a16="http://schemas.microsoft.com/office/drawing/2014/main" id="{4583A9DF-5CDA-109A-491D-D6980CFE6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3967163"/>
            <a:ext cx="2198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written</a:t>
            </a:r>
          </a:p>
        </p:txBody>
      </p:sp>
      <p:sp>
        <p:nvSpPr>
          <p:cNvPr id="938018" name="Text Box 34">
            <a:extLst>
              <a:ext uri="{FF2B5EF4-FFF2-40B4-BE49-F238E27FC236}">
                <a16:creationId xmlns:a16="http://schemas.microsoft.com/office/drawing/2014/main" id="{A53FB764-5F87-AF9B-0849-342CC0F89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88" y="3954463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read</a:t>
            </a:r>
          </a:p>
        </p:txBody>
      </p:sp>
      <p:sp>
        <p:nvSpPr>
          <p:cNvPr id="76829" name="Rectangle 36">
            <a:extLst>
              <a:ext uri="{FF2B5EF4-FFF2-40B4-BE49-F238E27FC236}">
                <a16:creationId xmlns:a16="http://schemas.microsoft.com/office/drawing/2014/main" id="{64E59D1D-2087-FD01-19DA-56535B76C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4465638"/>
            <a:ext cx="34607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21" name="Line 37">
            <a:extLst>
              <a:ext uri="{FF2B5EF4-FFF2-40B4-BE49-F238E27FC236}">
                <a16:creationId xmlns:a16="http://schemas.microsoft.com/office/drawing/2014/main" id="{B6977260-2255-4CA1-7976-40809DFD92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0" y="5003800"/>
            <a:ext cx="4763" cy="939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22" name="Text Box 38">
            <a:extLst>
              <a:ext uri="{FF2B5EF4-FFF2-40B4-BE49-F238E27FC236}">
                <a16:creationId xmlns:a16="http://schemas.microsoft.com/office/drawing/2014/main" id="{37023648-E9A8-F0F9-51EB-161F8CBC2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5943600"/>
            <a:ext cx="2398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received</a:t>
            </a:r>
          </a:p>
        </p:txBody>
      </p:sp>
      <p:sp>
        <p:nvSpPr>
          <p:cNvPr id="76832" name="Rectangle 12">
            <a:extLst>
              <a:ext uri="{FF2B5EF4-FFF2-40B4-BE49-F238E27FC236}">
                <a16:creationId xmlns:a16="http://schemas.microsoft.com/office/drawing/2014/main" id="{0DE3C09B-9A7B-302A-5FA4-08CE1482E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475" y="4581525"/>
            <a:ext cx="958850" cy="460375"/>
          </a:xfrm>
          <a:prstGeom prst="rect">
            <a:avLst/>
          </a:prstGeom>
          <a:solidFill>
            <a:srgbClr val="99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33" name="TextBox 1">
            <a:extLst>
              <a:ext uri="{FF2B5EF4-FFF2-40B4-BE49-F238E27FC236}">
                <a16:creationId xmlns:a16="http://schemas.microsoft.com/office/drawing/2014/main" id="{43C39F21-0D08-77B3-08DD-38447BCB9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975" y="4283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8005" grpId="0"/>
      <p:bldP spid="938006" grpId="0"/>
      <p:bldP spid="938016" grpId="0"/>
      <p:bldP spid="938017" grpId="0"/>
      <p:bldP spid="938018" grpId="0"/>
      <p:bldP spid="9380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7249739F-B0D0-FF6D-796C-6F079A4E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Sliding Window: Implementation</a:t>
            </a: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1CC056B2-F670-5008-746D-24B905C14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Allow a larger amount of data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in flight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Allow sender to get ahead of the receiver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though not too far ahead</a:t>
            </a: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9CB21E86-9E24-AB5C-DBA2-B873EB55D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532C7-9CB2-D745-A9FA-C39DCBB22C7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2" name="Oval 4">
            <a:extLst>
              <a:ext uri="{FF2B5EF4-FFF2-40B4-BE49-F238E27FC236}">
                <a16:creationId xmlns:a16="http://schemas.microsoft.com/office/drawing/2014/main" id="{6F5A06AE-8BB5-EC83-11A9-ECCD06EEA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890838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3" name="Text Box 5">
            <a:extLst>
              <a:ext uri="{FF2B5EF4-FFF2-40B4-BE49-F238E27FC236}">
                <a16:creationId xmlns:a16="http://schemas.microsoft.com/office/drawing/2014/main" id="{B4C86C5A-E738-CEF4-D62A-75033347E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088" y="3044825"/>
            <a:ext cx="2232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Sending process</a:t>
            </a:r>
          </a:p>
        </p:txBody>
      </p:sp>
      <p:sp>
        <p:nvSpPr>
          <p:cNvPr id="78854" name="Oval 6">
            <a:extLst>
              <a:ext uri="{FF2B5EF4-FFF2-40B4-BE49-F238E27FC236}">
                <a16:creationId xmlns:a16="http://schemas.microsoft.com/office/drawing/2014/main" id="{2FC70B9C-16C3-599D-EB78-9E47CCC56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950" y="2890838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5" name="Text Box 7">
            <a:extLst>
              <a:ext uri="{FF2B5EF4-FFF2-40B4-BE49-F238E27FC236}">
                <a16:creationId xmlns:a16="http://schemas.microsoft.com/office/drawing/2014/main" id="{A13DC0D6-9D60-E98A-B168-EBC20AF90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3044825"/>
            <a:ext cx="242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Receiving process</a:t>
            </a:r>
          </a:p>
        </p:txBody>
      </p:sp>
      <p:sp>
        <p:nvSpPr>
          <p:cNvPr id="78856" name="Line 8">
            <a:extLst>
              <a:ext uri="{FF2B5EF4-FFF2-40B4-BE49-F238E27FC236}">
                <a16:creationId xmlns:a16="http://schemas.microsoft.com/office/drawing/2014/main" id="{E07B687B-30D3-779D-03C3-1207D983C2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050" y="3863975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7" name="Line 9">
            <a:extLst>
              <a:ext uri="{FF2B5EF4-FFF2-40B4-BE49-F238E27FC236}">
                <a16:creationId xmlns:a16="http://schemas.microsoft.com/office/drawing/2014/main" id="{7EA74393-2EBA-5559-E0DA-3DF73C054D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6488" y="3889375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8" name="Rectangle 10">
            <a:extLst>
              <a:ext uri="{FF2B5EF4-FFF2-40B4-BE49-F238E27FC236}">
                <a16:creationId xmlns:a16="http://schemas.microsoft.com/office/drawing/2014/main" id="{DE6FDBE8-FAE3-3006-45DD-3E0154F60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8" y="4581525"/>
            <a:ext cx="958850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9" name="Rectangle 13">
            <a:extLst>
              <a:ext uri="{FF2B5EF4-FFF2-40B4-BE49-F238E27FC236}">
                <a16:creationId xmlns:a16="http://schemas.microsoft.com/office/drawing/2014/main" id="{144FB934-E40B-603C-EC9A-CCF2F80CD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913" y="4581525"/>
            <a:ext cx="958850" cy="46037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0" name="Rectangle 15">
            <a:extLst>
              <a:ext uri="{FF2B5EF4-FFF2-40B4-BE49-F238E27FC236}">
                <a16:creationId xmlns:a16="http://schemas.microsoft.com/office/drawing/2014/main" id="{59EF2EF6-4E03-255A-0065-9F1BEA039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4583113"/>
            <a:ext cx="61436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1" name="Freeform 17">
            <a:extLst>
              <a:ext uri="{FF2B5EF4-FFF2-40B4-BE49-F238E27FC236}">
                <a16:creationId xmlns:a16="http://schemas.microsoft.com/office/drawing/2014/main" id="{B57693CD-D487-C467-41E1-96BDB25CB5B4}"/>
              </a:ext>
            </a:extLst>
          </p:cNvPr>
          <p:cNvSpPr>
            <a:spLocks/>
          </p:cNvSpPr>
          <p:nvPr/>
        </p:nvSpPr>
        <p:spPr bwMode="auto">
          <a:xfrm>
            <a:off x="2420938" y="3659188"/>
            <a:ext cx="1268412" cy="844550"/>
          </a:xfrm>
          <a:custGeom>
            <a:avLst/>
            <a:gdLst>
              <a:gd name="T0" fmla="*/ 0 w 799"/>
              <a:gd name="T1" fmla="*/ 0 h 460"/>
              <a:gd name="T2" fmla="*/ 2147483646 w 799"/>
              <a:gd name="T3" fmla="*/ 2147483646 h 460"/>
              <a:gd name="T4" fmla="*/ 2147483646 w 799"/>
              <a:gd name="T5" fmla="*/ 2147483646 h 460"/>
              <a:gd name="T6" fmla="*/ 0 60000 65536"/>
              <a:gd name="T7" fmla="*/ 0 60000 65536"/>
              <a:gd name="T8" fmla="*/ 0 60000 65536"/>
              <a:gd name="T9" fmla="*/ 0 w 799"/>
              <a:gd name="T10" fmla="*/ 0 h 460"/>
              <a:gd name="T11" fmla="*/ 799 w 799"/>
              <a:gd name="T12" fmla="*/ 460 h 4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9" h="460">
                <a:moveTo>
                  <a:pt x="0" y="0"/>
                </a:moveTo>
                <a:cubicBezTo>
                  <a:pt x="127" y="22"/>
                  <a:pt x="254" y="44"/>
                  <a:pt x="387" y="121"/>
                </a:cubicBezTo>
                <a:cubicBezTo>
                  <a:pt x="520" y="198"/>
                  <a:pt x="659" y="329"/>
                  <a:pt x="799" y="46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2" name="Line 18">
            <a:extLst>
              <a:ext uri="{FF2B5EF4-FFF2-40B4-BE49-F238E27FC236}">
                <a16:creationId xmlns:a16="http://schemas.microsoft.com/office/drawing/2014/main" id="{0995DBF5-7E32-CA43-A593-4375F3C68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68475" y="5157788"/>
            <a:ext cx="0" cy="538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3" name="Line 19">
            <a:extLst>
              <a:ext uri="{FF2B5EF4-FFF2-40B4-BE49-F238E27FC236}">
                <a16:creationId xmlns:a16="http://schemas.microsoft.com/office/drawing/2014/main" id="{BC11C1AE-81DF-F218-CDEA-7811D6F6D2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28913" y="5157788"/>
            <a:ext cx="14287" cy="8620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05" name="Text Box 21">
            <a:extLst>
              <a:ext uri="{FF2B5EF4-FFF2-40B4-BE49-F238E27FC236}">
                <a16:creationId xmlns:a16="http://schemas.microsoft.com/office/drawing/2014/main" id="{21D590AF-A018-AF1E-C1A9-299A241CB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5657850"/>
            <a:ext cx="2217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ACKed</a:t>
            </a:r>
          </a:p>
        </p:txBody>
      </p:sp>
      <p:sp>
        <p:nvSpPr>
          <p:cNvPr id="938006" name="Text Box 22">
            <a:extLst>
              <a:ext uri="{FF2B5EF4-FFF2-40B4-BE49-F238E27FC236}">
                <a16:creationId xmlns:a16="http://schemas.microsoft.com/office/drawing/2014/main" id="{99960E80-04F8-1AC7-67F6-ED4B2AA93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19800"/>
            <a:ext cx="1890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sent</a:t>
            </a:r>
          </a:p>
        </p:txBody>
      </p:sp>
      <p:sp>
        <p:nvSpPr>
          <p:cNvPr id="78866" name="Text Box 23">
            <a:extLst>
              <a:ext uri="{FF2B5EF4-FFF2-40B4-BE49-F238E27FC236}">
                <a16:creationId xmlns:a16="http://schemas.microsoft.com/office/drawing/2014/main" id="{91657256-7902-8D20-5894-026EC61D1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3813175"/>
            <a:ext cx="69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TCP</a:t>
            </a:r>
          </a:p>
        </p:txBody>
      </p:sp>
      <p:sp>
        <p:nvSpPr>
          <p:cNvPr id="78867" name="Rectangle 25">
            <a:extLst>
              <a:ext uri="{FF2B5EF4-FFF2-40B4-BE49-F238E27FC236}">
                <a16:creationId xmlns:a16="http://schemas.microsoft.com/office/drawing/2014/main" id="{756ECA79-1F8C-2AA3-6A60-A53BCD312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063" y="4478338"/>
            <a:ext cx="614362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8" name="Rectangle 26">
            <a:extLst>
              <a:ext uri="{FF2B5EF4-FFF2-40B4-BE49-F238E27FC236}">
                <a16:creationId xmlns:a16="http://schemas.microsoft.com/office/drawing/2014/main" id="{486504ED-118D-96F2-B0F0-45B5CC421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425" y="4478338"/>
            <a:ext cx="130492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9" name="Rectangle 27">
            <a:extLst>
              <a:ext uri="{FF2B5EF4-FFF2-40B4-BE49-F238E27FC236}">
                <a16:creationId xmlns:a16="http://schemas.microsoft.com/office/drawing/2014/main" id="{059E3252-16AD-0584-5682-8300816A3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0" y="4478338"/>
            <a:ext cx="34607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70" name="Rectangle 28">
            <a:extLst>
              <a:ext uri="{FF2B5EF4-FFF2-40B4-BE49-F238E27FC236}">
                <a16:creationId xmlns:a16="http://schemas.microsoft.com/office/drawing/2014/main" id="{CF93F6B9-8697-94ED-7E47-092E0C807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4479925"/>
            <a:ext cx="61436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71" name="Text Box 29">
            <a:extLst>
              <a:ext uri="{FF2B5EF4-FFF2-40B4-BE49-F238E27FC236}">
                <a16:creationId xmlns:a16="http://schemas.microsoft.com/office/drawing/2014/main" id="{10B4971F-9B79-09E7-D925-929816D63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988" y="3851275"/>
            <a:ext cx="69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TCP</a:t>
            </a:r>
          </a:p>
        </p:txBody>
      </p:sp>
      <p:sp>
        <p:nvSpPr>
          <p:cNvPr id="78872" name="Freeform 30">
            <a:extLst>
              <a:ext uri="{FF2B5EF4-FFF2-40B4-BE49-F238E27FC236}">
                <a16:creationId xmlns:a16="http://schemas.microsoft.com/office/drawing/2014/main" id="{E7143739-2504-E129-6089-411C15938EB9}"/>
              </a:ext>
            </a:extLst>
          </p:cNvPr>
          <p:cNvSpPr>
            <a:spLocks/>
          </p:cNvSpPr>
          <p:nvPr/>
        </p:nvSpPr>
        <p:spPr bwMode="auto">
          <a:xfrm>
            <a:off x="5646738" y="3582988"/>
            <a:ext cx="1382712" cy="882650"/>
          </a:xfrm>
          <a:custGeom>
            <a:avLst/>
            <a:gdLst>
              <a:gd name="T0" fmla="*/ 0 w 871"/>
              <a:gd name="T1" fmla="*/ 2147483646 h 556"/>
              <a:gd name="T2" fmla="*/ 2147483646 w 871"/>
              <a:gd name="T3" fmla="*/ 2147483646 h 556"/>
              <a:gd name="T4" fmla="*/ 2147483646 w 871"/>
              <a:gd name="T5" fmla="*/ 0 h 556"/>
              <a:gd name="T6" fmla="*/ 0 60000 65536"/>
              <a:gd name="T7" fmla="*/ 0 60000 65536"/>
              <a:gd name="T8" fmla="*/ 0 60000 65536"/>
              <a:gd name="T9" fmla="*/ 0 w 871"/>
              <a:gd name="T10" fmla="*/ 0 h 556"/>
              <a:gd name="T11" fmla="*/ 871 w 871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1" h="556">
                <a:moveTo>
                  <a:pt x="0" y="556"/>
                </a:moveTo>
                <a:cubicBezTo>
                  <a:pt x="278" y="421"/>
                  <a:pt x="556" y="286"/>
                  <a:pt x="701" y="193"/>
                </a:cubicBezTo>
                <a:cubicBezTo>
                  <a:pt x="846" y="100"/>
                  <a:pt x="858" y="50"/>
                  <a:pt x="871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73" name="Line 31">
            <a:extLst>
              <a:ext uri="{FF2B5EF4-FFF2-40B4-BE49-F238E27FC236}">
                <a16:creationId xmlns:a16="http://schemas.microsoft.com/office/drawing/2014/main" id="{7CDB43F9-3F40-CA2D-6186-657B774312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3250" y="4965700"/>
            <a:ext cx="0" cy="538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16" name="Text Box 32">
            <a:extLst>
              <a:ext uri="{FF2B5EF4-FFF2-40B4-BE49-F238E27FC236}">
                <a16:creationId xmlns:a16="http://schemas.microsoft.com/office/drawing/2014/main" id="{09F9DC25-8CB6-3FCF-9FBA-048AF2EE4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288" y="5502275"/>
            <a:ext cx="249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Next byte expected</a:t>
            </a:r>
          </a:p>
        </p:txBody>
      </p:sp>
      <p:sp>
        <p:nvSpPr>
          <p:cNvPr id="938017" name="Text Box 33">
            <a:extLst>
              <a:ext uri="{FF2B5EF4-FFF2-40B4-BE49-F238E27FC236}">
                <a16:creationId xmlns:a16="http://schemas.microsoft.com/office/drawing/2014/main" id="{AE471070-32AA-8C59-F34D-6DEFBC938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3967163"/>
            <a:ext cx="2198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written</a:t>
            </a:r>
          </a:p>
        </p:txBody>
      </p:sp>
      <p:sp>
        <p:nvSpPr>
          <p:cNvPr id="938018" name="Text Box 34">
            <a:extLst>
              <a:ext uri="{FF2B5EF4-FFF2-40B4-BE49-F238E27FC236}">
                <a16:creationId xmlns:a16="http://schemas.microsoft.com/office/drawing/2014/main" id="{E72C3658-A7EB-F5CE-43D4-B95048EEE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88" y="3954463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read</a:t>
            </a:r>
          </a:p>
        </p:txBody>
      </p:sp>
      <p:sp>
        <p:nvSpPr>
          <p:cNvPr id="78877" name="Rectangle 36">
            <a:extLst>
              <a:ext uri="{FF2B5EF4-FFF2-40B4-BE49-F238E27FC236}">
                <a16:creationId xmlns:a16="http://schemas.microsoft.com/office/drawing/2014/main" id="{87684095-7D3B-F5F9-5B80-41FBE7806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4465638"/>
            <a:ext cx="34607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78" name="Line 37">
            <a:extLst>
              <a:ext uri="{FF2B5EF4-FFF2-40B4-BE49-F238E27FC236}">
                <a16:creationId xmlns:a16="http://schemas.microsoft.com/office/drawing/2014/main" id="{0DA42B65-18CC-B084-E869-74C2125D8E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0" y="5003800"/>
            <a:ext cx="4763" cy="939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22" name="Text Box 38">
            <a:extLst>
              <a:ext uri="{FF2B5EF4-FFF2-40B4-BE49-F238E27FC236}">
                <a16:creationId xmlns:a16="http://schemas.microsoft.com/office/drawing/2014/main" id="{EBE3D246-AC5D-AF9F-1A4F-9AC966805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5943600"/>
            <a:ext cx="2398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received</a:t>
            </a:r>
          </a:p>
        </p:txBody>
      </p:sp>
      <p:sp>
        <p:nvSpPr>
          <p:cNvPr id="78880" name="Rectangle 12">
            <a:extLst>
              <a:ext uri="{FF2B5EF4-FFF2-40B4-BE49-F238E27FC236}">
                <a16:creationId xmlns:a16="http://schemas.microsoft.com/office/drawing/2014/main" id="{83556882-C960-E322-37EE-FC46D9E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475" y="4581525"/>
            <a:ext cx="958850" cy="460375"/>
          </a:xfrm>
          <a:prstGeom prst="rect">
            <a:avLst/>
          </a:prstGeom>
          <a:solidFill>
            <a:srgbClr val="99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81" name="TextBox 1">
            <a:extLst>
              <a:ext uri="{FF2B5EF4-FFF2-40B4-BE49-F238E27FC236}">
                <a16:creationId xmlns:a16="http://schemas.microsoft.com/office/drawing/2014/main" id="{DDA5667A-A8A9-6144-B04B-ECBE96834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975" y="4283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E830B41F-A0EA-1439-66B0-3F1F7D8FC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Receiver Buffering: Flow control</a:t>
            </a:r>
          </a:p>
        </p:txBody>
      </p:sp>
      <p:sp>
        <p:nvSpPr>
          <p:cNvPr id="939011" name="Rectangle 3">
            <a:extLst>
              <a:ext uri="{FF2B5EF4-FFF2-40B4-BE49-F238E27FC236}">
                <a16:creationId xmlns:a16="http://schemas.microsoft.com/office/drawing/2014/main" id="{72C840B0-6390-DB25-2FCA-641DC74DF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903288"/>
            <a:ext cx="8534400" cy="4906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Receive window size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Amount that can be sent without acknowledgment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Receiver must be able to store this amount of data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Receiver tells the sender the window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Tells the sender the amount of free space left (i.e. sends an Advertised_Window size to the sender)</a:t>
            </a:r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C02002B8-9135-0BA6-2EA7-478EC5DC9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1FFD2-B52A-B449-9E92-03067CE2EE3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>
            <a:extLst>
              <a:ext uri="{FF2B5EF4-FFF2-40B4-BE49-F238E27FC236}">
                <a16:creationId xmlns:a16="http://schemas.microsoft.com/office/drawing/2014/main" id="{D9856F72-79C8-438D-C37B-BCADFBF9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923925"/>
            <a:ext cx="84264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Slide Number Placeholder 1">
            <a:extLst>
              <a:ext uri="{FF2B5EF4-FFF2-40B4-BE49-F238E27FC236}">
                <a16:creationId xmlns:a16="http://schemas.microsoft.com/office/drawing/2014/main" id="{483F88CD-7D5B-CA38-75F9-4452DFAEA9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3AC53A-E915-5F40-8848-1F8880D7A11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2B0217-96F5-ADE6-9574-A799D53FD604}"/>
              </a:ext>
            </a:extLst>
          </p:cNvPr>
          <p:cNvSpPr txBox="1">
            <a:spLocks/>
          </p:cNvSpPr>
          <p:nvPr/>
        </p:nvSpPr>
        <p:spPr>
          <a:xfrm>
            <a:off x="12700" y="36513"/>
            <a:ext cx="9131300" cy="560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How to send the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Advertised_Window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 size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4DA02A-E5BF-91DA-AAB6-04D5BAE3262A}"/>
              </a:ext>
            </a:extLst>
          </p:cNvPr>
          <p:cNvSpPr/>
          <p:nvPr/>
        </p:nvSpPr>
        <p:spPr>
          <a:xfrm>
            <a:off x="4759325" y="2663825"/>
            <a:ext cx="3740150" cy="838200"/>
          </a:xfrm>
          <a:prstGeom prst="rect">
            <a:avLst/>
          </a:prstGeom>
          <a:noFill/>
          <a:ln w="984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CA0C61-08C7-0E6B-39A9-B5B111574A04}"/>
              </a:ext>
            </a:extLst>
          </p:cNvPr>
          <p:cNvSpPr/>
          <p:nvPr/>
        </p:nvSpPr>
        <p:spPr>
          <a:xfrm>
            <a:off x="2514600" y="2649538"/>
            <a:ext cx="444500" cy="836612"/>
          </a:xfrm>
          <a:prstGeom prst="rect">
            <a:avLst/>
          </a:prstGeom>
          <a:noFill/>
          <a:ln w="984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D08180-AEA3-4DD6-7199-55BEE22150B9}"/>
              </a:ext>
            </a:extLst>
          </p:cNvPr>
          <p:cNvSpPr txBox="1">
            <a:spLocks/>
          </p:cNvSpPr>
          <p:nvPr/>
        </p:nvSpPr>
        <p:spPr>
          <a:xfrm>
            <a:off x="12700" y="36513"/>
            <a:ext cx="9131300" cy="560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Calculate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Advertised_Window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 (Receiver side)</a:t>
            </a:r>
          </a:p>
        </p:txBody>
      </p:sp>
      <p:sp>
        <p:nvSpPr>
          <p:cNvPr id="83970" name="Oval 6">
            <a:extLst>
              <a:ext uri="{FF2B5EF4-FFF2-40B4-BE49-F238E27FC236}">
                <a16:creationId xmlns:a16="http://schemas.microsoft.com/office/drawing/2014/main" id="{CE0E3CFF-5CAD-295E-7D1C-13C57E046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63" y="715963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1" name="Text Box 7">
            <a:extLst>
              <a:ext uri="{FF2B5EF4-FFF2-40B4-BE49-F238E27FC236}">
                <a16:creationId xmlns:a16="http://schemas.microsoft.com/office/drawing/2014/main" id="{78DF8728-1685-4DDF-FDA7-D2D11B396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868363"/>
            <a:ext cx="242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Receiving process</a:t>
            </a:r>
          </a:p>
        </p:txBody>
      </p:sp>
      <p:sp>
        <p:nvSpPr>
          <p:cNvPr id="83972" name="Line 9">
            <a:extLst>
              <a:ext uri="{FF2B5EF4-FFF2-40B4-BE49-F238E27FC236}">
                <a16:creationId xmlns:a16="http://schemas.microsoft.com/office/drawing/2014/main" id="{AD97DA69-9D33-0191-0191-2E65EA548A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1712913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3" name="Rectangle 25">
            <a:extLst>
              <a:ext uri="{FF2B5EF4-FFF2-40B4-BE49-F238E27FC236}">
                <a16:creationId xmlns:a16="http://schemas.microsoft.com/office/drawing/2014/main" id="{06E92367-A9C2-F41A-D6C7-49ECD77EE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75" y="2303463"/>
            <a:ext cx="614363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4" name="Rectangle 26">
            <a:extLst>
              <a:ext uri="{FF2B5EF4-FFF2-40B4-BE49-F238E27FC236}">
                <a16:creationId xmlns:a16="http://schemas.microsoft.com/office/drawing/2014/main" id="{EF5DF574-9FB5-EBAF-1415-F87D1FCF4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738" y="2303463"/>
            <a:ext cx="130492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5" name="Rectangle 27">
            <a:extLst>
              <a:ext uri="{FF2B5EF4-FFF2-40B4-BE49-F238E27FC236}">
                <a16:creationId xmlns:a16="http://schemas.microsoft.com/office/drawing/2014/main" id="{2E187AE6-6D9C-553D-405D-B663B9D3C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563" y="2303463"/>
            <a:ext cx="34607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6" name="Rectangle 28">
            <a:extLst>
              <a:ext uri="{FF2B5EF4-FFF2-40B4-BE49-F238E27FC236}">
                <a16:creationId xmlns:a16="http://schemas.microsoft.com/office/drawing/2014/main" id="{AD0B9799-AB4E-B63C-B32B-C63D320ED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2303463"/>
            <a:ext cx="614363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7" name="Text Box 29">
            <a:extLst>
              <a:ext uri="{FF2B5EF4-FFF2-40B4-BE49-F238E27FC236}">
                <a16:creationId xmlns:a16="http://schemas.microsoft.com/office/drawing/2014/main" id="{E93498E3-86C7-9180-2024-62EE55302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674813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TCP</a:t>
            </a:r>
          </a:p>
        </p:txBody>
      </p:sp>
      <p:sp>
        <p:nvSpPr>
          <p:cNvPr id="83978" name="Freeform 30">
            <a:extLst>
              <a:ext uri="{FF2B5EF4-FFF2-40B4-BE49-F238E27FC236}">
                <a16:creationId xmlns:a16="http://schemas.microsoft.com/office/drawing/2014/main" id="{872F8840-D69F-9321-20BA-953959102611}"/>
              </a:ext>
            </a:extLst>
          </p:cNvPr>
          <p:cNvSpPr>
            <a:spLocks/>
          </p:cNvSpPr>
          <p:nvPr/>
        </p:nvSpPr>
        <p:spPr bwMode="auto">
          <a:xfrm>
            <a:off x="3321050" y="1408113"/>
            <a:ext cx="1382713" cy="882650"/>
          </a:xfrm>
          <a:custGeom>
            <a:avLst/>
            <a:gdLst>
              <a:gd name="T0" fmla="*/ 0 w 871"/>
              <a:gd name="T1" fmla="*/ 2147483646 h 556"/>
              <a:gd name="T2" fmla="*/ 2147483646 w 871"/>
              <a:gd name="T3" fmla="*/ 2147483646 h 556"/>
              <a:gd name="T4" fmla="*/ 2147483646 w 871"/>
              <a:gd name="T5" fmla="*/ 0 h 556"/>
              <a:gd name="T6" fmla="*/ 0 60000 65536"/>
              <a:gd name="T7" fmla="*/ 0 60000 65536"/>
              <a:gd name="T8" fmla="*/ 0 60000 65536"/>
              <a:gd name="T9" fmla="*/ 0 w 871"/>
              <a:gd name="T10" fmla="*/ 0 h 556"/>
              <a:gd name="T11" fmla="*/ 871 w 871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1" h="556">
                <a:moveTo>
                  <a:pt x="0" y="556"/>
                </a:moveTo>
                <a:cubicBezTo>
                  <a:pt x="278" y="421"/>
                  <a:pt x="556" y="286"/>
                  <a:pt x="701" y="193"/>
                </a:cubicBezTo>
                <a:cubicBezTo>
                  <a:pt x="846" y="100"/>
                  <a:pt x="858" y="50"/>
                  <a:pt x="871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9" name="Line 31">
            <a:extLst>
              <a:ext uri="{FF2B5EF4-FFF2-40B4-BE49-F238E27FC236}">
                <a16:creationId xmlns:a16="http://schemas.microsoft.com/office/drawing/2014/main" id="{791CC321-E5CB-6259-05A9-24123F4EB1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7563" y="2789238"/>
            <a:ext cx="0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80" name="Text Box 32">
            <a:extLst>
              <a:ext uri="{FF2B5EF4-FFF2-40B4-BE49-F238E27FC236}">
                <a16:creationId xmlns:a16="http://schemas.microsoft.com/office/drawing/2014/main" id="{A2F9A68D-4304-C6E0-7147-D930FFE7D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325813"/>
            <a:ext cx="249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Next byte expected</a:t>
            </a:r>
          </a:p>
        </p:txBody>
      </p:sp>
      <p:sp>
        <p:nvSpPr>
          <p:cNvPr id="83981" name="Text Box 34">
            <a:extLst>
              <a:ext uri="{FF2B5EF4-FFF2-40B4-BE49-F238E27FC236}">
                <a16:creationId xmlns:a16="http://schemas.microsoft.com/office/drawing/2014/main" id="{FD321D5E-8868-1859-F5A1-2CF844A06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1779588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read</a:t>
            </a:r>
          </a:p>
        </p:txBody>
      </p:sp>
      <p:sp>
        <p:nvSpPr>
          <p:cNvPr id="83982" name="Rectangle 36">
            <a:extLst>
              <a:ext uri="{FF2B5EF4-FFF2-40B4-BE49-F238E27FC236}">
                <a16:creationId xmlns:a16="http://schemas.microsoft.com/office/drawing/2014/main" id="{4FE50D76-6D3F-9523-B462-EA3420A75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638" y="2290763"/>
            <a:ext cx="34607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83" name="Line 37">
            <a:extLst>
              <a:ext uri="{FF2B5EF4-FFF2-40B4-BE49-F238E27FC236}">
                <a16:creationId xmlns:a16="http://schemas.microsoft.com/office/drawing/2014/main" id="{97F08515-3781-C6E6-EDC3-609C539765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4313" y="2827338"/>
            <a:ext cx="4762" cy="939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84" name="Text Box 38">
            <a:extLst>
              <a:ext uri="{FF2B5EF4-FFF2-40B4-BE49-F238E27FC236}">
                <a16:creationId xmlns:a16="http://schemas.microsoft.com/office/drawing/2014/main" id="{804EF067-6770-ECE1-600B-E68937C6B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3767138"/>
            <a:ext cx="2398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received</a:t>
            </a: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0DD2829C-C6B4-5C1E-874C-A2102BF76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6943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AdvertisedWindow = MaxRcvBuffer –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                     ((NextByteExpected-1) – LastByteRead)</a:t>
            </a: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3B91B45B-D10D-64DC-58F8-7FB5F912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5081588"/>
            <a:ext cx="91440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AdvertisedWindow = MaxRcvBuffer – (bytes used)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F690436-4EF6-14B0-1004-9DB224A483F7}"/>
              </a:ext>
            </a:extLst>
          </p:cNvPr>
          <p:cNvSpPr/>
          <p:nvPr/>
        </p:nvSpPr>
        <p:spPr>
          <a:xfrm>
            <a:off x="3321050" y="2143125"/>
            <a:ext cx="1382713" cy="754063"/>
          </a:xfrm>
          <a:prstGeom prst="rect">
            <a:avLst/>
          </a:prstGeom>
          <a:noFill/>
          <a:ln w="730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CBA74033-D29E-14FF-D9DB-D7E21FB65F98}"/>
              </a:ext>
            </a:extLst>
          </p:cNvPr>
          <p:cNvSpPr/>
          <p:nvPr/>
        </p:nvSpPr>
        <p:spPr>
          <a:xfrm>
            <a:off x="4041775" y="2890838"/>
            <a:ext cx="2417763" cy="2182812"/>
          </a:xfrm>
          <a:custGeom>
            <a:avLst/>
            <a:gdLst>
              <a:gd name="connsiteX0" fmla="*/ 0 w 2418736"/>
              <a:gd name="connsiteY0" fmla="*/ 0 h 2182761"/>
              <a:gd name="connsiteX1" fmla="*/ 1991032 w 2418736"/>
              <a:gd name="connsiteY1" fmla="*/ 1002890 h 2182761"/>
              <a:gd name="connsiteX2" fmla="*/ 2418736 w 2418736"/>
              <a:gd name="connsiteY2" fmla="*/ 2182761 h 2182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8736" h="2182761">
                <a:moveTo>
                  <a:pt x="0" y="0"/>
                </a:moveTo>
                <a:cubicBezTo>
                  <a:pt x="793954" y="319548"/>
                  <a:pt x="1587909" y="639097"/>
                  <a:pt x="1991032" y="1002890"/>
                </a:cubicBezTo>
                <a:cubicBezTo>
                  <a:pt x="2394155" y="1366684"/>
                  <a:pt x="2406445" y="1774722"/>
                  <a:pt x="2418736" y="2182761"/>
                </a:cubicBezTo>
              </a:path>
            </a:pathLst>
          </a:custGeom>
          <a:noFill/>
          <a:ln w="73025">
            <a:solidFill>
              <a:srgbClr val="C0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>
            <a:extLst>
              <a:ext uri="{FF2B5EF4-FFF2-40B4-BE49-F238E27FC236}">
                <a16:creationId xmlns:a16="http://schemas.microsoft.com/office/drawing/2014/main" id="{8D747EE4-3901-26BC-7CE1-45D57FECF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081088"/>
            <a:ext cx="4360862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84A6E30-EFFE-ACCD-2402-8114F520A481}"/>
              </a:ext>
            </a:extLst>
          </p:cNvPr>
          <p:cNvGrpSpPr>
            <a:grpSpLocks/>
          </p:cNvGrpSpPr>
          <p:nvPr/>
        </p:nvGrpSpPr>
        <p:grpSpPr bwMode="auto">
          <a:xfrm>
            <a:off x="5070475" y="3365500"/>
            <a:ext cx="3940175" cy="3429000"/>
            <a:chOff x="3880710" y="3365204"/>
            <a:chExt cx="3939594" cy="3429532"/>
          </a:xfrm>
        </p:grpSpPr>
        <p:pic>
          <p:nvPicPr>
            <p:cNvPr id="85003" name="Picture 14">
              <a:extLst>
                <a:ext uri="{FF2B5EF4-FFF2-40B4-BE49-F238E27FC236}">
                  <a16:creationId xmlns:a16="http://schemas.microsoft.com/office/drawing/2014/main" id="{134DB8BB-C3D9-E7BF-95D9-C9CA0C86F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065" y="6002135"/>
              <a:ext cx="2227310" cy="792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04" name="Picture 13">
              <a:extLst>
                <a:ext uri="{FF2B5EF4-FFF2-40B4-BE49-F238E27FC236}">
                  <a16:creationId xmlns:a16="http://schemas.microsoft.com/office/drawing/2014/main" id="{CB834B22-494C-FB6D-55A3-94BDB557C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710" y="3365204"/>
              <a:ext cx="3939594" cy="2598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8482" name="Picture 2">
            <a:extLst>
              <a:ext uri="{FF2B5EF4-FFF2-40B4-BE49-F238E27FC236}">
                <a16:creationId xmlns:a16="http://schemas.microsoft.com/office/drawing/2014/main" id="{C309E326-6957-D4EF-5AC6-F416B596D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676275"/>
            <a:ext cx="4189412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2">
            <a:extLst>
              <a:ext uri="{FF2B5EF4-FFF2-40B4-BE49-F238E27FC236}">
                <a16:creationId xmlns:a16="http://schemas.microsoft.com/office/drawing/2014/main" id="{6AE57702-7C8D-C3ED-2126-F10993E74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1113"/>
            <a:ext cx="43799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Sender buffer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65600B-1200-2F57-0F1C-C4F430B0307A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-1588"/>
            <a:ext cx="4583113" cy="6694488"/>
            <a:chOff x="4648810" y="-1653"/>
            <a:chExt cx="4581932" cy="669507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235CCCB-0B01-E792-9EA8-B3EC0205727B}"/>
                </a:ext>
              </a:extLst>
            </p:cNvPr>
            <p:cNvCxnSpPr/>
            <p:nvPr/>
          </p:nvCxnSpPr>
          <p:spPr>
            <a:xfrm>
              <a:off x="4648810" y="115833"/>
              <a:ext cx="0" cy="6577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002" name="Rectangle 2">
              <a:extLst>
                <a:ext uri="{FF2B5EF4-FFF2-40B4-BE49-F238E27FC236}">
                  <a16:creationId xmlns:a16="http://schemas.microsoft.com/office/drawing/2014/main" id="{32307501-97DC-D18F-D31B-470433F46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1382" y="-1653"/>
              <a:ext cx="4379360" cy="81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Receiver buffer</a:t>
              </a:r>
            </a:p>
          </p:txBody>
        </p:sp>
      </p:grpSp>
      <p:sp>
        <p:nvSpPr>
          <p:cNvPr id="2" name="Arc 1">
            <a:extLst>
              <a:ext uri="{FF2B5EF4-FFF2-40B4-BE49-F238E27FC236}">
                <a16:creationId xmlns:a16="http://schemas.microsoft.com/office/drawing/2014/main" id="{BC999255-870B-07EE-CE61-4F4CC25F330A}"/>
              </a:ext>
            </a:extLst>
          </p:cNvPr>
          <p:cNvSpPr/>
          <p:nvPr/>
        </p:nvSpPr>
        <p:spPr>
          <a:xfrm>
            <a:off x="1268413" y="1816100"/>
            <a:ext cx="808037" cy="806450"/>
          </a:xfrm>
          <a:prstGeom prst="arc">
            <a:avLst>
              <a:gd name="adj1" fmla="val 20868664"/>
              <a:gd name="adj2" fmla="val 13762040"/>
            </a:avLst>
          </a:prstGeom>
          <a:ln w="31750"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740F17A-3F35-A145-0B81-A61C3D92E3F6}"/>
              </a:ext>
            </a:extLst>
          </p:cNvPr>
          <p:cNvSpPr/>
          <p:nvPr/>
        </p:nvSpPr>
        <p:spPr>
          <a:xfrm>
            <a:off x="7529513" y="1816100"/>
            <a:ext cx="806450" cy="806450"/>
          </a:xfrm>
          <a:prstGeom prst="arc">
            <a:avLst>
              <a:gd name="adj1" fmla="val 20868664"/>
              <a:gd name="adj2" fmla="val 13762040"/>
            </a:avLst>
          </a:prstGeom>
          <a:ln w="31750"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5C2431A-0FD2-CC6E-26E7-E9BEFB7E60E1}"/>
              </a:ext>
            </a:extLst>
          </p:cNvPr>
          <p:cNvSpPr/>
          <p:nvPr/>
        </p:nvSpPr>
        <p:spPr>
          <a:xfrm>
            <a:off x="7537450" y="4465638"/>
            <a:ext cx="806450" cy="806450"/>
          </a:xfrm>
          <a:prstGeom prst="arc">
            <a:avLst>
              <a:gd name="adj1" fmla="val 20868664"/>
              <a:gd name="adj2" fmla="val 13762040"/>
            </a:avLst>
          </a:prstGeom>
          <a:ln w="31750"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1">
            <a:extLst>
              <a:ext uri="{FF2B5EF4-FFF2-40B4-BE49-F238E27FC236}">
                <a16:creationId xmlns:a16="http://schemas.microsoft.com/office/drawing/2014/main" id="{8DD4A6F5-952F-CFF5-2798-3A024F46D1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4E066E-42FF-EA49-8D58-D63A9D3AB1D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74" name="Text Box 4">
            <a:extLst>
              <a:ext uri="{FF2B5EF4-FFF2-40B4-BE49-F238E27FC236}">
                <a16:creationId xmlns:a16="http://schemas.microsoft.com/office/drawing/2014/main" id="{F5D9D34B-073E-E4C1-D0CF-CFCA3286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8763" y="5464175"/>
            <a:ext cx="1327151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54275" name="Line 5">
            <a:extLst>
              <a:ext uri="{FF2B5EF4-FFF2-40B4-BE49-F238E27FC236}">
                <a16:creationId xmlns:a16="http://schemas.microsoft.com/office/drawing/2014/main" id="{E9C49A58-BDB7-B97C-44E4-235494BF3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2038" y="2159000"/>
            <a:ext cx="6350" cy="3305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76" name="Line 7">
            <a:extLst>
              <a:ext uri="{FF2B5EF4-FFF2-40B4-BE49-F238E27FC236}">
                <a16:creationId xmlns:a16="http://schemas.microsoft.com/office/drawing/2014/main" id="{D369575B-F4A3-03B9-3D6A-0B4F05BAC7F4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11563" y="314007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77" name="Line 10">
            <a:extLst>
              <a:ext uri="{FF2B5EF4-FFF2-40B4-BE49-F238E27FC236}">
                <a16:creationId xmlns:a16="http://schemas.microsoft.com/office/drawing/2014/main" id="{F8678561-21B5-1D5D-C4BE-900CB07B10E2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4722813" y="3998913"/>
            <a:ext cx="1457325" cy="29527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0D24F6-CFA0-22FD-F086-7BA11BA250FC}"/>
              </a:ext>
            </a:extLst>
          </p:cNvPr>
          <p:cNvGrpSpPr>
            <a:grpSpLocks/>
          </p:cNvGrpSpPr>
          <p:nvPr/>
        </p:nvGrpSpPr>
        <p:grpSpPr bwMode="auto">
          <a:xfrm>
            <a:off x="1647825" y="2136775"/>
            <a:ext cx="2151063" cy="4030663"/>
            <a:chOff x="1647248" y="2136775"/>
            <a:chExt cx="2151063" cy="3349625"/>
          </a:xfrm>
        </p:grpSpPr>
        <p:cxnSp>
          <p:nvCxnSpPr>
            <p:cNvPr id="54301" name="AutoShape 12">
              <a:extLst>
                <a:ext uri="{FF2B5EF4-FFF2-40B4-BE49-F238E27FC236}">
                  <a16:creationId xmlns:a16="http://schemas.microsoft.com/office/drawing/2014/main" id="{5745BF96-772B-AA23-ECBC-74CF1004BE3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V="1">
              <a:off x="1924844" y="3809206"/>
              <a:ext cx="3349625" cy="4763"/>
            </a:xfrm>
            <a:prstGeom prst="bentConnector5">
              <a:avLst>
                <a:gd name="adj1" fmla="val 22833"/>
                <a:gd name="adj2" fmla="val -6800005"/>
                <a:gd name="adj3" fmla="val 73866"/>
              </a:avLst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302" name="Text Box 13">
              <a:extLst>
                <a:ext uri="{FF2B5EF4-FFF2-40B4-BE49-F238E27FC236}">
                  <a16:creationId xmlns:a16="http://schemas.microsoft.com/office/drawing/2014/main" id="{72588453-2FEC-BE02-484A-4A406984C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7248" y="3497262"/>
              <a:ext cx="21510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Timeout</a:t>
              </a:r>
            </a:p>
          </p:txBody>
        </p:sp>
      </p:grpSp>
      <p:sp>
        <p:nvSpPr>
          <p:cNvPr id="54279" name="Text Box 15">
            <a:extLst>
              <a:ext uri="{FF2B5EF4-FFF2-40B4-BE49-F238E27FC236}">
                <a16:creationId xmlns:a16="http://schemas.microsoft.com/office/drawing/2014/main" id="{5FD1B040-E2CD-7FEC-9A88-E2406F81E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1301750"/>
            <a:ext cx="17780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54280" name="Text Box 16">
            <a:extLst>
              <a:ext uri="{FF2B5EF4-FFF2-40B4-BE49-F238E27FC236}">
                <a16:creationId xmlns:a16="http://schemas.microsoft.com/office/drawing/2014/main" id="{3847E812-B2B5-A150-96E0-B48E27F35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1301750"/>
            <a:ext cx="21034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  <p:sp>
        <p:nvSpPr>
          <p:cNvPr id="54281" name="Line 17">
            <a:extLst>
              <a:ext uri="{FF2B5EF4-FFF2-40B4-BE49-F238E27FC236}">
                <a16:creationId xmlns:a16="http://schemas.microsoft.com/office/drawing/2014/main" id="{44971BCF-AB99-D464-E3AF-41B1EC9D12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563" y="2159000"/>
            <a:ext cx="0" cy="33750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2" name="Line 18">
            <a:extLst>
              <a:ext uri="{FF2B5EF4-FFF2-40B4-BE49-F238E27FC236}">
                <a16:creationId xmlns:a16="http://schemas.microsoft.com/office/drawing/2014/main" id="{10C176DA-2AF0-FE6F-F6D9-1A1C7392B4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2038" y="2159000"/>
            <a:ext cx="0" cy="40084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3" name="Line 7">
            <a:extLst>
              <a:ext uri="{FF2B5EF4-FFF2-40B4-BE49-F238E27FC236}">
                <a16:creationId xmlns:a16="http://schemas.microsoft.com/office/drawing/2014/main" id="{FF258F59-E289-86A0-A7A7-303E82C47D21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86163" y="334962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4" name="Line 7">
            <a:extLst>
              <a:ext uri="{FF2B5EF4-FFF2-40B4-BE49-F238E27FC236}">
                <a16:creationId xmlns:a16="http://schemas.microsoft.com/office/drawing/2014/main" id="{8DD6EDAE-2C02-F510-D91C-99C294AF4D9F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98863" y="3570288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5" name="TextBox 31">
            <a:extLst>
              <a:ext uri="{FF2B5EF4-FFF2-40B4-BE49-F238E27FC236}">
                <a16:creationId xmlns:a16="http://schemas.microsoft.com/office/drawing/2014/main" id="{536AFDBF-01FF-8697-5240-C8D0E3B5D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6" name="TextBox 1">
            <a:extLst>
              <a:ext uri="{FF2B5EF4-FFF2-40B4-BE49-F238E27FC236}">
                <a16:creationId xmlns:a16="http://schemas.microsoft.com/office/drawing/2014/main" id="{9AD6DB21-0955-3A49-8841-A362ADB2D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4219575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54287" name="TextBox 2">
            <a:extLst>
              <a:ext uri="{FF2B5EF4-FFF2-40B4-BE49-F238E27FC236}">
                <a16:creationId xmlns:a16="http://schemas.microsoft.com/office/drawing/2014/main" id="{A19C9852-71A3-91D5-AD15-BDB4E582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8" y="2763838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54288" name="TextBox 21">
            <a:extLst>
              <a:ext uri="{FF2B5EF4-FFF2-40B4-BE49-F238E27FC236}">
                <a16:creationId xmlns:a16="http://schemas.microsoft.com/office/drawing/2014/main" id="{E4EFD5C3-9836-F2DF-3C4F-B76664410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049588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54289" name="TextBox 22">
            <a:extLst>
              <a:ext uri="{FF2B5EF4-FFF2-40B4-BE49-F238E27FC236}">
                <a16:creationId xmlns:a16="http://schemas.microsoft.com/office/drawing/2014/main" id="{408CC695-2203-A788-76C8-300715872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306763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2CD6D0-B4C8-E769-FBD7-C555629D9BE8}"/>
              </a:ext>
            </a:extLst>
          </p:cNvPr>
          <p:cNvGrpSpPr>
            <a:grpSpLocks/>
          </p:cNvGrpSpPr>
          <p:nvPr/>
        </p:nvGrpSpPr>
        <p:grpSpPr bwMode="auto">
          <a:xfrm>
            <a:off x="3543300" y="4483100"/>
            <a:ext cx="2597150" cy="1398588"/>
            <a:chOff x="1949633" y="5042226"/>
            <a:chExt cx="2597150" cy="1398552"/>
          </a:xfrm>
        </p:grpSpPr>
        <p:sp>
          <p:nvSpPr>
            <p:cNvPr id="54295" name="Line 7">
              <a:extLst>
                <a:ext uri="{FF2B5EF4-FFF2-40B4-BE49-F238E27FC236}">
                  <a16:creationId xmlns:a16="http://schemas.microsoft.com/office/drawing/2014/main" id="{9753E0C0-C01E-4D76-8B9B-7B8B0BCDB33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962333" y="5418648"/>
              <a:ext cx="2584450" cy="2952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4296" name="Line 7">
              <a:extLst>
                <a:ext uri="{FF2B5EF4-FFF2-40B4-BE49-F238E27FC236}">
                  <a16:creationId xmlns:a16="http://schemas.microsoft.com/office/drawing/2014/main" id="{E59080DA-420C-2202-D9E3-E82DC1DF972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951483" y="6145503"/>
              <a:ext cx="2584450" cy="2952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4297" name="Line 7">
              <a:extLst>
                <a:ext uri="{FF2B5EF4-FFF2-40B4-BE49-F238E27FC236}">
                  <a16:creationId xmlns:a16="http://schemas.microsoft.com/office/drawing/2014/main" id="{29CC2DE1-E5FF-D7ED-E3FE-D635E59977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949633" y="5848861"/>
              <a:ext cx="2584450" cy="2952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4298" name="TextBox 26">
              <a:extLst>
                <a:ext uri="{FF2B5EF4-FFF2-40B4-BE49-F238E27FC236}">
                  <a16:creationId xmlns:a16="http://schemas.microsoft.com/office/drawing/2014/main" id="{185DCD91-15FB-FAE7-485D-DC79B0FEC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724" y="5042226"/>
              <a:ext cx="3385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4</a:t>
              </a:r>
            </a:p>
          </p:txBody>
        </p:sp>
        <p:sp>
          <p:nvSpPr>
            <p:cNvPr id="54299" name="TextBox 27">
              <a:extLst>
                <a:ext uri="{FF2B5EF4-FFF2-40B4-BE49-F238E27FC236}">
                  <a16:creationId xmlns:a16="http://schemas.microsoft.com/office/drawing/2014/main" id="{BEEE88E1-76FD-70BB-148A-F89485A51E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8766" y="5845941"/>
              <a:ext cx="3385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2</a:t>
              </a:r>
            </a:p>
          </p:txBody>
        </p:sp>
        <p:sp>
          <p:nvSpPr>
            <p:cNvPr id="54300" name="TextBox 28">
              <a:extLst>
                <a:ext uri="{FF2B5EF4-FFF2-40B4-BE49-F238E27FC236}">
                  <a16:creationId xmlns:a16="http://schemas.microsoft.com/office/drawing/2014/main" id="{69F2C465-6180-846A-2D29-500C2D964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0393" y="5563270"/>
              <a:ext cx="3385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5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64D4ABC-FEAA-015F-6B39-CF059139714B}"/>
              </a:ext>
            </a:extLst>
          </p:cNvPr>
          <p:cNvSpPr/>
          <p:nvPr/>
        </p:nvSpPr>
        <p:spPr>
          <a:xfrm>
            <a:off x="-14288" y="581025"/>
            <a:ext cx="9144001" cy="696913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(2) Selective retransmit</a:t>
            </a:r>
          </a:p>
        </p:txBody>
      </p:sp>
      <p:sp>
        <p:nvSpPr>
          <p:cNvPr id="30" name="Line 10">
            <a:extLst>
              <a:ext uri="{FF2B5EF4-FFF2-40B4-BE49-F238E27FC236}">
                <a16:creationId xmlns:a16="http://schemas.microsoft.com/office/drawing/2014/main" id="{37517062-5BEE-A069-F571-73424C58AB66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3581400" y="3900488"/>
            <a:ext cx="2590800" cy="52387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D7EDA963-5E83-DFF4-2B1C-3BB5B19B965E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1843088" y="6132513"/>
            <a:ext cx="2590800" cy="52387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6F013825-8B53-C3B1-10D0-3BB749BA8AA9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3571875" y="4318000"/>
            <a:ext cx="2590800" cy="52387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>
            <a:extLst>
              <a:ext uri="{FF2B5EF4-FFF2-40B4-BE49-F238E27FC236}">
                <a16:creationId xmlns:a16="http://schemas.microsoft.com/office/drawing/2014/main" id="{B7A75679-D960-13F0-0034-09C8E9D06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081088"/>
            <a:ext cx="4360862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2">
            <a:extLst>
              <a:ext uri="{FF2B5EF4-FFF2-40B4-BE49-F238E27FC236}">
                <a16:creationId xmlns:a16="http://schemas.microsoft.com/office/drawing/2014/main" id="{AE327D2A-35C5-96F4-565A-2B32C0659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676275"/>
            <a:ext cx="4189412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2">
            <a:extLst>
              <a:ext uri="{FF2B5EF4-FFF2-40B4-BE49-F238E27FC236}">
                <a16:creationId xmlns:a16="http://schemas.microsoft.com/office/drawing/2014/main" id="{930325A1-9253-3DF1-D216-B325E405E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1113"/>
            <a:ext cx="43799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Sender buffer</a:t>
            </a:r>
          </a:p>
        </p:txBody>
      </p:sp>
      <p:grpSp>
        <p:nvGrpSpPr>
          <p:cNvPr id="86020" name="Group 7">
            <a:extLst>
              <a:ext uri="{FF2B5EF4-FFF2-40B4-BE49-F238E27FC236}">
                <a16:creationId xmlns:a16="http://schemas.microsoft.com/office/drawing/2014/main" id="{05F5A41A-58EF-3647-5602-44DB8B1D7D59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-1588"/>
            <a:ext cx="4583113" cy="3968751"/>
            <a:chOff x="4648810" y="-1653"/>
            <a:chExt cx="4581932" cy="396832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CE82C40-4E60-D87D-3812-F91925065257}"/>
                </a:ext>
              </a:extLst>
            </p:cNvPr>
            <p:cNvCxnSpPr>
              <a:cxnSpLocks/>
            </p:cNvCxnSpPr>
            <p:nvPr/>
          </p:nvCxnSpPr>
          <p:spPr>
            <a:xfrm>
              <a:off x="4648810" y="115810"/>
              <a:ext cx="0" cy="38508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032" name="Rectangle 2">
              <a:extLst>
                <a:ext uri="{FF2B5EF4-FFF2-40B4-BE49-F238E27FC236}">
                  <a16:creationId xmlns:a16="http://schemas.microsoft.com/office/drawing/2014/main" id="{1119AF1B-15AD-E90B-4015-527FA246B6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1382" y="-1653"/>
              <a:ext cx="4379360" cy="81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Receiver buffer</a:t>
              </a:r>
            </a:p>
          </p:txBody>
        </p:sp>
      </p:grpSp>
      <p:sp>
        <p:nvSpPr>
          <p:cNvPr id="86021" name="TextBox 1">
            <a:extLst>
              <a:ext uri="{FF2B5EF4-FFF2-40B4-BE49-F238E27FC236}">
                <a16:creationId xmlns:a16="http://schemas.microsoft.com/office/drawing/2014/main" id="{AEB62247-955C-EE0F-E67E-B93764234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458152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AdvertisedWindow = MaxRcvBuffer –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                     ((NextByteExpected-1) – LastByteRead)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9BA3C-27D1-C057-558F-7C1DA4158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56261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EffectiveWindow (calculated at the sender side)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= AdvertisedWindow - (LastByteSent – LastByteACKed)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677147-D464-DEF9-58CD-A1D7D2F98ECF}"/>
              </a:ext>
            </a:extLst>
          </p:cNvPr>
          <p:cNvGrpSpPr>
            <a:grpSpLocks/>
          </p:cNvGrpSpPr>
          <p:nvPr/>
        </p:nvGrpSpPr>
        <p:grpSpPr bwMode="auto">
          <a:xfrm>
            <a:off x="0" y="3275013"/>
            <a:ext cx="9369425" cy="1036637"/>
            <a:chOff x="0" y="3275380"/>
            <a:chExt cx="9369879" cy="10369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BD7907-A515-80FA-5FA4-113D0493BB8C}"/>
                </a:ext>
              </a:extLst>
            </p:cNvPr>
            <p:cNvSpPr/>
            <p:nvPr/>
          </p:nvSpPr>
          <p:spPr>
            <a:xfrm>
              <a:off x="0" y="3275380"/>
              <a:ext cx="9144443" cy="103693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030" name="TextBox 5">
              <a:extLst>
                <a:ext uri="{FF2B5EF4-FFF2-40B4-BE49-F238E27FC236}">
                  <a16:creationId xmlns:a16="http://schemas.microsoft.com/office/drawing/2014/main" id="{3AC70F7E-19F3-7D82-FB60-5F4CC2413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9294" y="3464346"/>
              <a:ext cx="7950585" cy="58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What if the AdvertisedWindow is zero?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2A26C0-60E6-6500-7461-E5FEAE4EB702}"/>
              </a:ext>
            </a:extLst>
          </p:cNvPr>
          <p:cNvGrpSpPr>
            <a:grpSpLocks/>
          </p:cNvGrpSpPr>
          <p:nvPr/>
        </p:nvGrpSpPr>
        <p:grpSpPr bwMode="auto">
          <a:xfrm>
            <a:off x="0" y="4071938"/>
            <a:ext cx="9144000" cy="1247775"/>
            <a:chOff x="0" y="3063734"/>
            <a:chExt cx="9144443" cy="124858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0E3208-C9C6-8338-5AFC-9B1349C6D87E}"/>
                </a:ext>
              </a:extLst>
            </p:cNvPr>
            <p:cNvSpPr/>
            <p:nvPr/>
          </p:nvSpPr>
          <p:spPr>
            <a:xfrm>
              <a:off x="0" y="3275007"/>
              <a:ext cx="9144443" cy="103730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028" name="TextBox 15">
              <a:extLst>
                <a:ext uri="{FF2B5EF4-FFF2-40B4-BE49-F238E27FC236}">
                  <a16:creationId xmlns:a16="http://schemas.microsoft.com/office/drawing/2014/main" id="{DCC2DDD3-C245-9B8C-576A-B337C8249B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3858" y="3063734"/>
              <a:ext cx="7950585" cy="1077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&gt;&gt; Periodically send 1byte packets to break the deadlock.   (uses the persist timer)</a:t>
              </a:r>
            </a:p>
          </p:txBody>
        </p:sp>
      </p:grpSp>
      <p:sp>
        <p:nvSpPr>
          <p:cNvPr id="16" name="Arc 15">
            <a:extLst>
              <a:ext uri="{FF2B5EF4-FFF2-40B4-BE49-F238E27FC236}">
                <a16:creationId xmlns:a16="http://schemas.microsoft.com/office/drawing/2014/main" id="{98DF4532-6FC7-8223-90FC-E93292EA7FF5}"/>
              </a:ext>
            </a:extLst>
          </p:cNvPr>
          <p:cNvSpPr/>
          <p:nvPr/>
        </p:nvSpPr>
        <p:spPr>
          <a:xfrm>
            <a:off x="1268413" y="1816100"/>
            <a:ext cx="808037" cy="806450"/>
          </a:xfrm>
          <a:prstGeom prst="arc">
            <a:avLst>
              <a:gd name="adj1" fmla="val 20868664"/>
              <a:gd name="adj2" fmla="val 13762040"/>
            </a:avLst>
          </a:prstGeom>
          <a:ln w="31750"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C418A789-5F17-9861-AA2C-F2D6662FF374}"/>
              </a:ext>
            </a:extLst>
          </p:cNvPr>
          <p:cNvSpPr/>
          <p:nvPr/>
        </p:nvSpPr>
        <p:spPr>
          <a:xfrm>
            <a:off x="7529513" y="1816100"/>
            <a:ext cx="806450" cy="806450"/>
          </a:xfrm>
          <a:prstGeom prst="arc">
            <a:avLst>
              <a:gd name="adj1" fmla="val 20868664"/>
              <a:gd name="adj2" fmla="val 13762040"/>
            </a:avLst>
          </a:prstGeom>
          <a:ln w="31750"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Number Placeholder 1">
            <a:extLst>
              <a:ext uri="{FF2B5EF4-FFF2-40B4-BE49-F238E27FC236}">
                <a16:creationId xmlns:a16="http://schemas.microsoft.com/office/drawing/2014/main" id="{78447832-F050-DC49-94AF-D9ADEC114C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A3329-8FAB-804A-BD5E-FEDA436F8D6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FFE627-0D80-2550-39B6-4EA9152C2DAD}"/>
              </a:ext>
            </a:extLst>
          </p:cNvPr>
          <p:cNvGrpSpPr>
            <a:grpSpLocks/>
          </p:cNvGrpSpPr>
          <p:nvPr/>
        </p:nvGrpSpPr>
        <p:grpSpPr bwMode="auto">
          <a:xfrm>
            <a:off x="0" y="3082925"/>
            <a:ext cx="9144000" cy="2495550"/>
            <a:chOff x="0" y="1815939"/>
            <a:chExt cx="9144443" cy="24963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49B477-4412-7274-BE3C-83717F6A96F0}"/>
                </a:ext>
              </a:extLst>
            </p:cNvPr>
            <p:cNvSpPr/>
            <p:nvPr/>
          </p:nvSpPr>
          <p:spPr>
            <a:xfrm>
              <a:off x="0" y="1815939"/>
              <a:ext cx="9144443" cy="24963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46" name="TextBox 5">
              <a:extLst>
                <a:ext uri="{FF2B5EF4-FFF2-40B4-BE49-F238E27FC236}">
                  <a16:creationId xmlns:a16="http://schemas.microsoft.com/office/drawing/2014/main" id="{9683A4DE-B70B-3EAA-5264-B2BC2FDC3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3741" y="2479760"/>
              <a:ext cx="4151506" cy="58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(1) Adv_window &gt; MSS</a:t>
              </a:r>
            </a:p>
          </p:txBody>
        </p:sp>
        <p:sp>
          <p:nvSpPr>
            <p:cNvPr id="87047" name="TextBox 5">
              <a:extLst>
                <a:ext uri="{FF2B5EF4-FFF2-40B4-BE49-F238E27FC236}">
                  <a16:creationId xmlns:a16="http://schemas.microsoft.com/office/drawing/2014/main" id="{6755F58C-B3C2-8084-74B5-E263533DD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209" y="1842679"/>
              <a:ext cx="4151506" cy="58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What if…</a:t>
              </a:r>
            </a:p>
          </p:txBody>
        </p:sp>
        <p:sp>
          <p:nvSpPr>
            <p:cNvPr id="87048" name="TextBox 5">
              <a:extLst>
                <a:ext uri="{FF2B5EF4-FFF2-40B4-BE49-F238E27FC236}">
                  <a16:creationId xmlns:a16="http://schemas.microsoft.com/office/drawing/2014/main" id="{BD6CF87C-D709-7D1E-2E1B-2C6A79BFF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3741" y="3103854"/>
              <a:ext cx="4151506" cy="58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(2) Adv_window &lt; MSS</a:t>
              </a:r>
            </a:p>
          </p:txBody>
        </p:sp>
      </p:grpSp>
      <p:pic>
        <p:nvPicPr>
          <p:cNvPr id="87043" name="Picture 7">
            <a:extLst>
              <a:ext uri="{FF2B5EF4-FFF2-40B4-BE49-F238E27FC236}">
                <a16:creationId xmlns:a16="http://schemas.microsoft.com/office/drawing/2014/main" id="{E1D792AB-7620-5BBF-F3BA-B7AA0AAA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2213"/>
            <a:ext cx="89662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2">
            <a:extLst>
              <a:ext uri="{FF2B5EF4-FFF2-40B4-BE49-F238E27FC236}">
                <a16:creationId xmlns:a16="http://schemas.microsoft.com/office/drawing/2014/main" id="{33067958-4690-6C27-AD5F-4D067338B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Considering Maximum Segment Size (MSS)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>
            <a:extLst>
              <a:ext uri="{FF2B5EF4-FFF2-40B4-BE49-F238E27FC236}">
                <a16:creationId xmlns:a16="http://schemas.microsoft.com/office/drawing/2014/main" id="{93C31177-7130-9A2D-2C81-905BE32CC6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2C11B9-8B75-CE49-9FCC-CBF5F4A9C40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4">
            <a:extLst>
              <a:ext uri="{FF2B5EF4-FFF2-40B4-BE49-F238E27FC236}">
                <a16:creationId xmlns:a16="http://schemas.microsoft.com/office/drawing/2014/main" id="{EF1AC9A9-E5A3-1FC7-CC18-D08D8B22B9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few points of discussions on TCP flow control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E12F697-A5F7-E252-AE53-9714D984CB08}"/>
              </a:ext>
            </a:extLst>
          </p:cNvPr>
          <p:cNvSpPr txBox="1">
            <a:spLocks/>
          </p:cNvSpPr>
          <p:nvPr/>
        </p:nvSpPr>
        <p:spPr>
          <a:xfrm>
            <a:off x="600075" y="3613150"/>
            <a:ext cx="8534400" cy="21272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Silly window syndrome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Nagle’s algorithm (self-clocking)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Karn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-Partridge algorithm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2">
            <a:extLst>
              <a:ext uri="{FF2B5EF4-FFF2-40B4-BE49-F238E27FC236}">
                <a16:creationId xmlns:a16="http://schemas.microsoft.com/office/drawing/2014/main" id="{666B3A59-550D-E68D-5F62-3AAC00AA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698614-DBF0-AC40-B564-3F197E2340B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6866" name="Group 3">
            <a:extLst>
              <a:ext uri="{FF2B5EF4-FFF2-40B4-BE49-F238E27FC236}">
                <a16:creationId xmlns:a16="http://schemas.microsoft.com/office/drawing/2014/main" id="{DD218F99-42B2-ACE2-21DA-DDE23809644B}"/>
              </a:ext>
            </a:extLst>
          </p:cNvPr>
          <p:cNvGrpSpPr>
            <a:grpSpLocks/>
          </p:cNvGrpSpPr>
          <p:nvPr/>
        </p:nvGrpSpPr>
        <p:grpSpPr bwMode="auto">
          <a:xfrm>
            <a:off x="1460500" y="2122488"/>
            <a:ext cx="5029200" cy="609600"/>
            <a:chOff x="912" y="1104"/>
            <a:chExt cx="3648" cy="384"/>
          </a:xfrm>
        </p:grpSpPr>
        <p:sp>
          <p:nvSpPr>
            <p:cNvPr id="36960" name="Line 4">
              <a:extLst>
                <a:ext uri="{FF2B5EF4-FFF2-40B4-BE49-F238E27FC236}">
                  <a16:creationId xmlns:a16="http://schemas.microsoft.com/office/drawing/2014/main" id="{B03E0E5C-B71D-F640-1AAA-B2F0F4D5FE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961" name="Line 5">
              <a:extLst>
                <a:ext uri="{FF2B5EF4-FFF2-40B4-BE49-F238E27FC236}">
                  <a16:creationId xmlns:a16="http://schemas.microsoft.com/office/drawing/2014/main" id="{EEC6C722-C266-B6B8-B619-CD39E63E1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962" name="Line 6">
              <a:extLst>
                <a:ext uri="{FF2B5EF4-FFF2-40B4-BE49-F238E27FC236}">
                  <a16:creationId xmlns:a16="http://schemas.microsoft.com/office/drawing/2014/main" id="{E888B631-F3C4-5312-D959-A4A846F52C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963" name="Line 7">
              <a:extLst>
                <a:ext uri="{FF2B5EF4-FFF2-40B4-BE49-F238E27FC236}">
                  <a16:creationId xmlns:a16="http://schemas.microsoft.com/office/drawing/2014/main" id="{8E58E8D4-0B03-EB6A-8A92-995506E139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6867" name="Line 8">
            <a:extLst>
              <a:ext uri="{FF2B5EF4-FFF2-40B4-BE49-F238E27FC236}">
                <a16:creationId xmlns:a16="http://schemas.microsoft.com/office/drawing/2014/main" id="{4685E263-8D19-BEC1-0255-881492125C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68" name="Line 9">
            <a:extLst>
              <a:ext uri="{FF2B5EF4-FFF2-40B4-BE49-F238E27FC236}">
                <a16:creationId xmlns:a16="http://schemas.microsoft.com/office/drawing/2014/main" id="{589D79F5-0164-184D-9773-9B0002CF4A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69" name="Line 10">
            <a:extLst>
              <a:ext uri="{FF2B5EF4-FFF2-40B4-BE49-F238E27FC236}">
                <a16:creationId xmlns:a16="http://schemas.microsoft.com/office/drawing/2014/main" id="{BBAC4A1A-BC29-48A2-54BD-F8CDE9FE7C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0" name="Line 11">
            <a:extLst>
              <a:ext uri="{FF2B5EF4-FFF2-40B4-BE49-F238E27FC236}">
                <a16:creationId xmlns:a16="http://schemas.microsoft.com/office/drawing/2014/main" id="{920ACE48-0FCC-25A6-697D-34A6EC6B8B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1" name="Line 12">
            <a:extLst>
              <a:ext uri="{FF2B5EF4-FFF2-40B4-BE49-F238E27FC236}">
                <a16:creationId xmlns:a16="http://schemas.microsoft.com/office/drawing/2014/main" id="{71454359-AA2E-06DD-B52C-6E617D466E8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2" name="Line 13">
            <a:extLst>
              <a:ext uri="{FF2B5EF4-FFF2-40B4-BE49-F238E27FC236}">
                <a16:creationId xmlns:a16="http://schemas.microsoft.com/office/drawing/2014/main" id="{6F280D25-497B-FD71-B345-574219C76F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3" name="Line 14">
            <a:extLst>
              <a:ext uri="{FF2B5EF4-FFF2-40B4-BE49-F238E27FC236}">
                <a16:creationId xmlns:a16="http://schemas.microsoft.com/office/drawing/2014/main" id="{737BF2B7-3666-AAF7-F2D2-3F0155F21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4" name="Line 15">
            <a:extLst>
              <a:ext uri="{FF2B5EF4-FFF2-40B4-BE49-F238E27FC236}">
                <a16:creationId xmlns:a16="http://schemas.microsoft.com/office/drawing/2014/main" id="{CFB17948-8763-450D-BD77-87142C3CA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5" name="Line 16">
            <a:extLst>
              <a:ext uri="{FF2B5EF4-FFF2-40B4-BE49-F238E27FC236}">
                <a16:creationId xmlns:a16="http://schemas.microsoft.com/office/drawing/2014/main" id="{A3878286-473C-E2E4-6061-C6DB1B588EE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6" name="Line 17">
            <a:extLst>
              <a:ext uri="{FF2B5EF4-FFF2-40B4-BE49-F238E27FC236}">
                <a16:creationId xmlns:a16="http://schemas.microsoft.com/office/drawing/2014/main" id="{6BE48834-8A69-B277-C434-AF16718A45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7" name="Line 18">
            <a:extLst>
              <a:ext uri="{FF2B5EF4-FFF2-40B4-BE49-F238E27FC236}">
                <a16:creationId xmlns:a16="http://schemas.microsoft.com/office/drawing/2014/main" id="{1AACD677-55C7-A01A-DECD-6E0FE92D1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8" name="Line 19">
            <a:extLst>
              <a:ext uri="{FF2B5EF4-FFF2-40B4-BE49-F238E27FC236}">
                <a16:creationId xmlns:a16="http://schemas.microsoft.com/office/drawing/2014/main" id="{B5EB5D85-768D-B920-1FB2-E0783F6A34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9" name="Line 20">
            <a:extLst>
              <a:ext uri="{FF2B5EF4-FFF2-40B4-BE49-F238E27FC236}">
                <a16:creationId xmlns:a16="http://schemas.microsoft.com/office/drawing/2014/main" id="{CCE92105-9B99-9FA8-F5B2-BB65004818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80" name="Line 21">
            <a:extLst>
              <a:ext uri="{FF2B5EF4-FFF2-40B4-BE49-F238E27FC236}">
                <a16:creationId xmlns:a16="http://schemas.microsoft.com/office/drawing/2014/main" id="{D1D64206-09B8-B0F1-892E-0F8728E7B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81" name="Line 22">
            <a:extLst>
              <a:ext uri="{FF2B5EF4-FFF2-40B4-BE49-F238E27FC236}">
                <a16:creationId xmlns:a16="http://schemas.microsoft.com/office/drawing/2014/main" id="{AFF470AF-4C52-798F-1D3C-F8EF648CDD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82" name="Line 23">
            <a:extLst>
              <a:ext uri="{FF2B5EF4-FFF2-40B4-BE49-F238E27FC236}">
                <a16:creationId xmlns:a16="http://schemas.microsoft.com/office/drawing/2014/main" id="{05C36450-13B2-D1B3-A898-AF6F9B2FF0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83" name="Line 24">
            <a:extLst>
              <a:ext uri="{FF2B5EF4-FFF2-40B4-BE49-F238E27FC236}">
                <a16:creationId xmlns:a16="http://schemas.microsoft.com/office/drawing/2014/main" id="{97103849-D4BD-CC71-668C-116CB6DADB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84" name="Line 25">
            <a:extLst>
              <a:ext uri="{FF2B5EF4-FFF2-40B4-BE49-F238E27FC236}">
                <a16:creationId xmlns:a16="http://schemas.microsoft.com/office/drawing/2014/main" id="{6DF8F629-9A0D-7BCC-E6BA-35A0A5253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85" name="Line 26">
            <a:extLst>
              <a:ext uri="{FF2B5EF4-FFF2-40B4-BE49-F238E27FC236}">
                <a16:creationId xmlns:a16="http://schemas.microsoft.com/office/drawing/2014/main" id="{E8833E79-050E-61B4-F88A-EFBBCD2C3F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86" name="Line 27">
            <a:extLst>
              <a:ext uri="{FF2B5EF4-FFF2-40B4-BE49-F238E27FC236}">
                <a16:creationId xmlns:a16="http://schemas.microsoft.com/office/drawing/2014/main" id="{5864CB37-9D2B-37A3-501D-F831412AE6B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87" name="Line 28">
            <a:extLst>
              <a:ext uri="{FF2B5EF4-FFF2-40B4-BE49-F238E27FC236}">
                <a16:creationId xmlns:a16="http://schemas.microsoft.com/office/drawing/2014/main" id="{084D077E-80F9-FA63-22DC-208F7B80C0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88" name="Line 29">
            <a:extLst>
              <a:ext uri="{FF2B5EF4-FFF2-40B4-BE49-F238E27FC236}">
                <a16:creationId xmlns:a16="http://schemas.microsoft.com/office/drawing/2014/main" id="{0C90C6F8-2186-C6E1-1A14-440F591969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89" name="Line 30">
            <a:extLst>
              <a:ext uri="{FF2B5EF4-FFF2-40B4-BE49-F238E27FC236}">
                <a16:creationId xmlns:a16="http://schemas.microsoft.com/office/drawing/2014/main" id="{27FD43B8-F917-A3D6-C849-07D76DB70B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0" name="Line 31">
            <a:extLst>
              <a:ext uri="{FF2B5EF4-FFF2-40B4-BE49-F238E27FC236}">
                <a16:creationId xmlns:a16="http://schemas.microsoft.com/office/drawing/2014/main" id="{5DE7BAD6-91BB-E15B-0022-6E02A9BDB3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1" name="Line 32">
            <a:extLst>
              <a:ext uri="{FF2B5EF4-FFF2-40B4-BE49-F238E27FC236}">
                <a16:creationId xmlns:a16="http://schemas.microsoft.com/office/drawing/2014/main" id="{A06ECF0F-6B96-BB30-D430-1EEA1D1CB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2" name="Line 33">
            <a:extLst>
              <a:ext uri="{FF2B5EF4-FFF2-40B4-BE49-F238E27FC236}">
                <a16:creationId xmlns:a16="http://schemas.microsoft.com/office/drawing/2014/main" id="{1BB603F8-AF7E-99F5-E58E-70AAB30F8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3" name="Line 34">
            <a:extLst>
              <a:ext uri="{FF2B5EF4-FFF2-40B4-BE49-F238E27FC236}">
                <a16:creationId xmlns:a16="http://schemas.microsoft.com/office/drawing/2014/main" id="{F370841D-DD8D-1CCD-3291-5DB294FA19A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4" name="Line 35">
            <a:extLst>
              <a:ext uri="{FF2B5EF4-FFF2-40B4-BE49-F238E27FC236}">
                <a16:creationId xmlns:a16="http://schemas.microsoft.com/office/drawing/2014/main" id="{71018809-BD03-D20D-9DC0-7D47589174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5" name="Line 36">
            <a:extLst>
              <a:ext uri="{FF2B5EF4-FFF2-40B4-BE49-F238E27FC236}">
                <a16:creationId xmlns:a16="http://schemas.microsoft.com/office/drawing/2014/main" id="{C6B2BC6E-BBB4-67AE-5C16-53BEA747ED2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6" name="Line 37">
            <a:extLst>
              <a:ext uri="{FF2B5EF4-FFF2-40B4-BE49-F238E27FC236}">
                <a16:creationId xmlns:a16="http://schemas.microsoft.com/office/drawing/2014/main" id="{DB278D7D-E7BF-AFFD-0AC7-0D8FE698F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7" name="Line 38">
            <a:extLst>
              <a:ext uri="{FF2B5EF4-FFF2-40B4-BE49-F238E27FC236}">
                <a16:creationId xmlns:a16="http://schemas.microsoft.com/office/drawing/2014/main" id="{08D010A8-999E-794F-45A3-AAFFCA6803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8" name="Line 39">
            <a:extLst>
              <a:ext uri="{FF2B5EF4-FFF2-40B4-BE49-F238E27FC236}">
                <a16:creationId xmlns:a16="http://schemas.microsoft.com/office/drawing/2014/main" id="{8ECDE96B-EF3E-FA98-05FB-5329EC5710A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9" name="Line 40">
            <a:extLst>
              <a:ext uri="{FF2B5EF4-FFF2-40B4-BE49-F238E27FC236}">
                <a16:creationId xmlns:a16="http://schemas.microsoft.com/office/drawing/2014/main" id="{4337C583-58A3-9464-6551-042689B9B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0" name="Text Box 41">
            <a:extLst>
              <a:ext uri="{FF2B5EF4-FFF2-40B4-BE49-F238E27FC236}">
                <a16:creationId xmlns:a16="http://schemas.microsoft.com/office/drawing/2014/main" id="{469718C1-0058-F85D-0AAC-87423309B05A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243806" y="2283619"/>
            <a:ext cx="587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0</a:t>
            </a:r>
          </a:p>
        </p:txBody>
      </p:sp>
      <p:sp>
        <p:nvSpPr>
          <p:cNvPr id="36901" name="Text Box 42">
            <a:extLst>
              <a:ext uri="{FF2B5EF4-FFF2-40B4-BE49-F238E27FC236}">
                <a16:creationId xmlns:a16="http://schemas.microsoft.com/office/drawing/2014/main" id="{442177BB-B261-E6B7-C563-43EB6CD27951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396206" y="2283619"/>
            <a:ext cx="587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1</a:t>
            </a:r>
          </a:p>
        </p:txBody>
      </p:sp>
      <p:sp>
        <p:nvSpPr>
          <p:cNvPr id="36902" name="Text Box 43">
            <a:extLst>
              <a:ext uri="{FF2B5EF4-FFF2-40B4-BE49-F238E27FC236}">
                <a16:creationId xmlns:a16="http://schemas.microsoft.com/office/drawing/2014/main" id="{5AC2089C-DED5-7BFB-F818-72CD6DA67D8D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550194" y="2285207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2</a:t>
            </a:r>
          </a:p>
        </p:txBody>
      </p:sp>
      <p:sp>
        <p:nvSpPr>
          <p:cNvPr id="36903" name="Text Box 44">
            <a:extLst>
              <a:ext uri="{FF2B5EF4-FFF2-40B4-BE49-F238E27FC236}">
                <a16:creationId xmlns:a16="http://schemas.microsoft.com/office/drawing/2014/main" id="{67591C7A-7749-BDE4-3D2A-9A41BD3D6E91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702594" y="2285207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3</a:t>
            </a:r>
          </a:p>
        </p:txBody>
      </p:sp>
      <p:grpSp>
        <p:nvGrpSpPr>
          <p:cNvPr id="36904" name="Group 46">
            <a:extLst>
              <a:ext uri="{FF2B5EF4-FFF2-40B4-BE49-F238E27FC236}">
                <a16:creationId xmlns:a16="http://schemas.microsoft.com/office/drawing/2014/main" id="{0306A073-B873-12C6-1FAD-FABDA57FE0D5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5334000"/>
            <a:ext cx="5029200" cy="609600"/>
            <a:chOff x="912" y="1104"/>
            <a:chExt cx="3648" cy="384"/>
          </a:xfrm>
        </p:grpSpPr>
        <p:sp>
          <p:nvSpPr>
            <p:cNvPr id="36956" name="Line 47">
              <a:extLst>
                <a:ext uri="{FF2B5EF4-FFF2-40B4-BE49-F238E27FC236}">
                  <a16:creationId xmlns:a16="http://schemas.microsoft.com/office/drawing/2014/main" id="{BD8D0699-323F-0A22-C5F5-7B65376887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957" name="Line 48">
              <a:extLst>
                <a:ext uri="{FF2B5EF4-FFF2-40B4-BE49-F238E27FC236}">
                  <a16:creationId xmlns:a16="http://schemas.microsoft.com/office/drawing/2014/main" id="{4787C507-E82C-0D9D-13F1-2603221BAF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958" name="Line 49">
              <a:extLst>
                <a:ext uri="{FF2B5EF4-FFF2-40B4-BE49-F238E27FC236}">
                  <a16:creationId xmlns:a16="http://schemas.microsoft.com/office/drawing/2014/main" id="{849545B3-43F5-2ED5-3249-9207D5DA5B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959" name="Line 50">
              <a:extLst>
                <a:ext uri="{FF2B5EF4-FFF2-40B4-BE49-F238E27FC236}">
                  <a16:creationId xmlns:a16="http://schemas.microsoft.com/office/drawing/2014/main" id="{D4C82B92-955B-AD0A-EA23-A3B5A290F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6905" name="Line 51">
            <a:extLst>
              <a:ext uri="{FF2B5EF4-FFF2-40B4-BE49-F238E27FC236}">
                <a16:creationId xmlns:a16="http://schemas.microsoft.com/office/drawing/2014/main" id="{32EAB277-4454-365E-0918-47D9490184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6" name="Line 52">
            <a:extLst>
              <a:ext uri="{FF2B5EF4-FFF2-40B4-BE49-F238E27FC236}">
                <a16:creationId xmlns:a16="http://schemas.microsoft.com/office/drawing/2014/main" id="{57F1DD79-B8A1-B2DD-92E3-81F02B9FD9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7" name="Line 53">
            <a:extLst>
              <a:ext uri="{FF2B5EF4-FFF2-40B4-BE49-F238E27FC236}">
                <a16:creationId xmlns:a16="http://schemas.microsoft.com/office/drawing/2014/main" id="{6F6B562D-1BAD-EFC1-1BD7-F60907C251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8" name="Line 54">
            <a:extLst>
              <a:ext uri="{FF2B5EF4-FFF2-40B4-BE49-F238E27FC236}">
                <a16:creationId xmlns:a16="http://schemas.microsoft.com/office/drawing/2014/main" id="{6888FEF4-1755-A7C6-ADC2-2EE0BA8F8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9" name="Line 55">
            <a:extLst>
              <a:ext uri="{FF2B5EF4-FFF2-40B4-BE49-F238E27FC236}">
                <a16:creationId xmlns:a16="http://schemas.microsoft.com/office/drawing/2014/main" id="{7413D778-2303-748A-FDC2-2AB2C8461E5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10" name="Line 56">
            <a:extLst>
              <a:ext uri="{FF2B5EF4-FFF2-40B4-BE49-F238E27FC236}">
                <a16:creationId xmlns:a16="http://schemas.microsoft.com/office/drawing/2014/main" id="{27A068DC-0AE4-A7A7-720E-7E14F47B0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11" name="Line 57">
            <a:extLst>
              <a:ext uri="{FF2B5EF4-FFF2-40B4-BE49-F238E27FC236}">
                <a16:creationId xmlns:a16="http://schemas.microsoft.com/office/drawing/2014/main" id="{F0873062-B432-FCCA-1E59-B036D3868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12" name="Line 58">
            <a:extLst>
              <a:ext uri="{FF2B5EF4-FFF2-40B4-BE49-F238E27FC236}">
                <a16:creationId xmlns:a16="http://schemas.microsoft.com/office/drawing/2014/main" id="{08DF2D54-96CD-A26F-06B1-186A047514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13" name="Line 59">
            <a:extLst>
              <a:ext uri="{FF2B5EF4-FFF2-40B4-BE49-F238E27FC236}">
                <a16:creationId xmlns:a16="http://schemas.microsoft.com/office/drawing/2014/main" id="{FB75F6D5-CD61-6ABC-88AB-497250CEB9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14" name="Line 60">
            <a:extLst>
              <a:ext uri="{FF2B5EF4-FFF2-40B4-BE49-F238E27FC236}">
                <a16:creationId xmlns:a16="http://schemas.microsoft.com/office/drawing/2014/main" id="{4F9531D9-695F-185F-1CD3-6009CFA24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15" name="Line 61">
            <a:extLst>
              <a:ext uri="{FF2B5EF4-FFF2-40B4-BE49-F238E27FC236}">
                <a16:creationId xmlns:a16="http://schemas.microsoft.com/office/drawing/2014/main" id="{DE9EB832-B102-DF0A-6AD6-8883A381F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16" name="Line 62">
            <a:extLst>
              <a:ext uri="{FF2B5EF4-FFF2-40B4-BE49-F238E27FC236}">
                <a16:creationId xmlns:a16="http://schemas.microsoft.com/office/drawing/2014/main" id="{9F288FDD-49C9-F27B-183F-8CE91EF673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17" name="Line 63">
            <a:extLst>
              <a:ext uri="{FF2B5EF4-FFF2-40B4-BE49-F238E27FC236}">
                <a16:creationId xmlns:a16="http://schemas.microsoft.com/office/drawing/2014/main" id="{3A03BBE2-A904-243C-E5FA-4B9C0C6971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18" name="Line 64">
            <a:extLst>
              <a:ext uri="{FF2B5EF4-FFF2-40B4-BE49-F238E27FC236}">
                <a16:creationId xmlns:a16="http://schemas.microsoft.com/office/drawing/2014/main" id="{DAC7F870-1426-D592-569F-6565AE2974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19" name="Line 65">
            <a:extLst>
              <a:ext uri="{FF2B5EF4-FFF2-40B4-BE49-F238E27FC236}">
                <a16:creationId xmlns:a16="http://schemas.microsoft.com/office/drawing/2014/main" id="{3BB3BEDE-EAF3-A9EE-2F1F-7B3CDB7AFF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20" name="Line 66">
            <a:extLst>
              <a:ext uri="{FF2B5EF4-FFF2-40B4-BE49-F238E27FC236}">
                <a16:creationId xmlns:a16="http://schemas.microsoft.com/office/drawing/2014/main" id="{D1DB5422-A98C-86B4-B3E0-927A039E97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21" name="Line 67">
            <a:extLst>
              <a:ext uri="{FF2B5EF4-FFF2-40B4-BE49-F238E27FC236}">
                <a16:creationId xmlns:a16="http://schemas.microsoft.com/office/drawing/2014/main" id="{8C113149-BFCD-D436-94AF-D4FD660CBB8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22" name="Line 68">
            <a:extLst>
              <a:ext uri="{FF2B5EF4-FFF2-40B4-BE49-F238E27FC236}">
                <a16:creationId xmlns:a16="http://schemas.microsoft.com/office/drawing/2014/main" id="{F5946F2B-FDE2-1ED3-2631-C76E0C81D6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23" name="Line 69">
            <a:extLst>
              <a:ext uri="{FF2B5EF4-FFF2-40B4-BE49-F238E27FC236}">
                <a16:creationId xmlns:a16="http://schemas.microsoft.com/office/drawing/2014/main" id="{37939674-884D-E342-D90F-A4472FA61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24" name="Line 70">
            <a:extLst>
              <a:ext uri="{FF2B5EF4-FFF2-40B4-BE49-F238E27FC236}">
                <a16:creationId xmlns:a16="http://schemas.microsoft.com/office/drawing/2014/main" id="{143B5F1C-30D5-E4CF-0779-7242B0F0E78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25" name="Line 71">
            <a:extLst>
              <a:ext uri="{FF2B5EF4-FFF2-40B4-BE49-F238E27FC236}">
                <a16:creationId xmlns:a16="http://schemas.microsoft.com/office/drawing/2014/main" id="{B29BEC75-9EC0-406A-090B-C23DA15DCF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26" name="Line 72">
            <a:extLst>
              <a:ext uri="{FF2B5EF4-FFF2-40B4-BE49-F238E27FC236}">
                <a16:creationId xmlns:a16="http://schemas.microsoft.com/office/drawing/2014/main" id="{55D40CD8-A8DB-C9C5-993E-37A695C08FD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27" name="Line 73">
            <a:extLst>
              <a:ext uri="{FF2B5EF4-FFF2-40B4-BE49-F238E27FC236}">
                <a16:creationId xmlns:a16="http://schemas.microsoft.com/office/drawing/2014/main" id="{87F9299F-B496-3939-067A-94CAD2A76F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28" name="Line 74">
            <a:extLst>
              <a:ext uri="{FF2B5EF4-FFF2-40B4-BE49-F238E27FC236}">
                <a16:creationId xmlns:a16="http://schemas.microsoft.com/office/drawing/2014/main" id="{0B759136-5E97-C651-7134-A4C5251437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29" name="Line 75">
            <a:extLst>
              <a:ext uri="{FF2B5EF4-FFF2-40B4-BE49-F238E27FC236}">
                <a16:creationId xmlns:a16="http://schemas.microsoft.com/office/drawing/2014/main" id="{876F2F97-E789-228D-4019-289159F622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30" name="Line 76">
            <a:extLst>
              <a:ext uri="{FF2B5EF4-FFF2-40B4-BE49-F238E27FC236}">
                <a16:creationId xmlns:a16="http://schemas.microsoft.com/office/drawing/2014/main" id="{023043E6-D7B6-847B-6F0F-805D95181A0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31" name="Line 77">
            <a:extLst>
              <a:ext uri="{FF2B5EF4-FFF2-40B4-BE49-F238E27FC236}">
                <a16:creationId xmlns:a16="http://schemas.microsoft.com/office/drawing/2014/main" id="{CD734FE0-E77B-D7CD-8F4D-BC68E95DF8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32" name="Line 78">
            <a:extLst>
              <a:ext uri="{FF2B5EF4-FFF2-40B4-BE49-F238E27FC236}">
                <a16:creationId xmlns:a16="http://schemas.microsoft.com/office/drawing/2014/main" id="{73600C0C-551A-5D34-8E46-3BE03E19060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33" name="Line 79">
            <a:extLst>
              <a:ext uri="{FF2B5EF4-FFF2-40B4-BE49-F238E27FC236}">
                <a16:creationId xmlns:a16="http://schemas.microsoft.com/office/drawing/2014/main" id="{4F351C99-B247-FE34-8BE0-0E0DA0FD8DC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34" name="Line 80">
            <a:extLst>
              <a:ext uri="{FF2B5EF4-FFF2-40B4-BE49-F238E27FC236}">
                <a16:creationId xmlns:a16="http://schemas.microsoft.com/office/drawing/2014/main" id="{16425AE9-3B8D-204A-B28F-5EB94743BEB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35" name="Line 81">
            <a:extLst>
              <a:ext uri="{FF2B5EF4-FFF2-40B4-BE49-F238E27FC236}">
                <a16:creationId xmlns:a16="http://schemas.microsoft.com/office/drawing/2014/main" id="{A4813424-36F2-6D20-CD88-3CBF3647DDC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36" name="Line 82">
            <a:extLst>
              <a:ext uri="{FF2B5EF4-FFF2-40B4-BE49-F238E27FC236}">
                <a16:creationId xmlns:a16="http://schemas.microsoft.com/office/drawing/2014/main" id="{BCD88A47-59BE-8AC7-159D-E12526240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37" name="Line 83">
            <a:extLst>
              <a:ext uri="{FF2B5EF4-FFF2-40B4-BE49-F238E27FC236}">
                <a16:creationId xmlns:a16="http://schemas.microsoft.com/office/drawing/2014/main" id="{FC0CB0A3-044E-15C7-990D-FDFBC3E4F95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38" name="Text Box 84">
            <a:extLst>
              <a:ext uri="{FF2B5EF4-FFF2-40B4-BE49-F238E27FC236}">
                <a16:creationId xmlns:a16="http://schemas.microsoft.com/office/drawing/2014/main" id="{6FDC223B-9D3B-4D15-0652-D042AD813F76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5407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0</a:t>
            </a:r>
          </a:p>
        </p:txBody>
      </p:sp>
      <p:sp>
        <p:nvSpPr>
          <p:cNvPr id="36939" name="Text Box 85">
            <a:extLst>
              <a:ext uri="{FF2B5EF4-FFF2-40B4-BE49-F238E27FC236}">
                <a16:creationId xmlns:a16="http://schemas.microsoft.com/office/drawing/2014/main" id="{C13A6EC6-7D4C-0DC5-7C0B-771ED23FE4E3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6931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1</a:t>
            </a:r>
          </a:p>
        </p:txBody>
      </p:sp>
      <p:sp>
        <p:nvSpPr>
          <p:cNvPr id="36940" name="Text Box 86">
            <a:extLst>
              <a:ext uri="{FF2B5EF4-FFF2-40B4-BE49-F238E27FC236}">
                <a16:creationId xmlns:a16="http://schemas.microsoft.com/office/drawing/2014/main" id="{32407648-A7CB-42B9-E37D-E3271A06CEBD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8455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2</a:t>
            </a:r>
          </a:p>
        </p:txBody>
      </p:sp>
      <p:sp>
        <p:nvSpPr>
          <p:cNvPr id="36941" name="Text Box 87">
            <a:extLst>
              <a:ext uri="{FF2B5EF4-FFF2-40B4-BE49-F238E27FC236}">
                <a16:creationId xmlns:a16="http://schemas.microsoft.com/office/drawing/2014/main" id="{3367E4E3-C73D-2CC4-0C46-8B417926ADA0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9979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3</a:t>
            </a:r>
          </a:p>
        </p:txBody>
      </p:sp>
      <p:sp>
        <p:nvSpPr>
          <p:cNvPr id="36942" name="Line 88">
            <a:extLst>
              <a:ext uri="{FF2B5EF4-FFF2-40B4-BE49-F238E27FC236}">
                <a16:creationId xmlns:a16="http://schemas.microsoft.com/office/drawing/2014/main" id="{3DC155CE-94CB-9D64-0347-8BA069C184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4864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43" name="Line 89">
            <a:extLst>
              <a:ext uri="{FF2B5EF4-FFF2-40B4-BE49-F238E27FC236}">
                <a16:creationId xmlns:a16="http://schemas.microsoft.com/office/drawing/2014/main" id="{188C93BB-CC46-E9E9-780E-FB05C02ED5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7912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44" name="Text Box 90">
            <a:extLst>
              <a:ext uri="{FF2B5EF4-FFF2-40B4-BE49-F238E27FC236}">
                <a16:creationId xmlns:a16="http://schemas.microsoft.com/office/drawing/2014/main" id="{D3098B89-215E-AEC2-F4C1-A53BFAF58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00200"/>
            <a:ext cx="1004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36945" name="Text Box 91">
            <a:extLst>
              <a:ext uri="{FF2B5EF4-FFF2-40B4-BE49-F238E27FC236}">
                <a16:creationId xmlns:a16="http://schemas.microsoft.com/office/drawing/2014/main" id="{BBC211C8-5107-4F08-18EE-9314A4F46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225" y="5980113"/>
            <a:ext cx="99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Host B</a:t>
            </a:r>
          </a:p>
        </p:txBody>
      </p:sp>
      <p:sp>
        <p:nvSpPr>
          <p:cNvPr id="36946" name="Text Box 92">
            <a:extLst>
              <a:ext uri="{FF2B5EF4-FFF2-40B4-BE49-F238E27FC236}">
                <a16:creationId xmlns:a16="http://schemas.microsoft.com/office/drawing/2014/main" id="{8D331F5C-F812-36C1-4F34-624F340864BA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272506" y="2348707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80</a:t>
            </a:r>
          </a:p>
        </p:txBody>
      </p:sp>
      <p:sp>
        <p:nvSpPr>
          <p:cNvPr id="36947" name="Line 93">
            <a:extLst>
              <a:ext uri="{FF2B5EF4-FFF2-40B4-BE49-F238E27FC236}">
                <a16:creationId xmlns:a16="http://schemas.microsoft.com/office/drawing/2014/main" id="{78BDF9D5-8407-0EE5-4473-FE90E8899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3574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48" name="Text Box 94">
            <a:extLst>
              <a:ext uri="{FF2B5EF4-FFF2-40B4-BE49-F238E27FC236}">
                <a16:creationId xmlns:a16="http://schemas.microsoft.com/office/drawing/2014/main" id="{B2FB1329-147A-A845-F54A-ECF5AF772585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3569494" y="5550694"/>
            <a:ext cx="663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80</a:t>
            </a:r>
          </a:p>
        </p:txBody>
      </p:sp>
      <p:pic>
        <p:nvPicPr>
          <p:cNvPr id="36949" name="Picture 1">
            <a:extLst>
              <a:ext uri="{FF2B5EF4-FFF2-40B4-BE49-F238E27FC236}">
                <a16:creationId xmlns:a16="http://schemas.microsoft.com/office/drawing/2014/main" id="{7E1B242A-A338-7E4A-0378-A92AF9A7E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3338513"/>
            <a:ext cx="124618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50" name="Picture 2">
            <a:extLst>
              <a:ext uri="{FF2B5EF4-FFF2-40B4-BE49-F238E27FC236}">
                <a16:creationId xmlns:a16="http://schemas.microsoft.com/office/drawing/2014/main" id="{8B7A62E0-ECCA-9674-56DA-48A950D0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3417888"/>
            <a:ext cx="1411287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51" name="Line 7">
            <a:extLst>
              <a:ext uri="{FF2B5EF4-FFF2-40B4-BE49-F238E27FC236}">
                <a16:creationId xmlns:a16="http://schemas.microsoft.com/office/drawing/2014/main" id="{BAFFD0DB-C94D-FB10-274A-4CC5942070C5}"/>
              </a:ext>
            </a:extLst>
          </p:cNvPr>
          <p:cNvSpPr>
            <a:spLocks noChangeShapeType="1"/>
          </p:cNvSpPr>
          <p:nvPr/>
        </p:nvSpPr>
        <p:spPr bwMode="auto">
          <a:xfrm rot="688582" flipV="1">
            <a:off x="2727325" y="3116263"/>
            <a:ext cx="3646488" cy="739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52" name="TextBox 120">
            <a:extLst>
              <a:ext uri="{FF2B5EF4-FFF2-40B4-BE49-F238E27FC236}">
                <a16:creationId xmlns:a16="http://schemas.microsoft.com/office/drawing/2014/main" id="{6C926C99-BB5F-ED1C-8EFA-717BE9341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5" y="3071813"/>
            <a:ext cx="687388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Data</a:t>
            </a:r>
          </a:p>
        </p:txBody>
      </p:sp>
      <p:sp>
        <p:nvSpPr>
          <p:cNvPr id="36953" name="Line 7">
            <a:extLst>
              <a:ext uri="{FF2B5EF4-FFF2-40B4-BE49-F238E27FC236}">
                <a16:creationId xmlns:a16="http://schemas.microsoft.com/office/drawing/2014/main" id="{ED6928D0-87A3-117F-FA7D-5A043BB2E773}"/>
              </a:ext>
            </a:extLst>
          </p:cNvPr>
          <p:cNvSpPr>
            <a:spLocks noChangeShapeType="1"/>
          </p:cNvSpPr>
          <p:nvPr/>
        </p:nvSpPr>
        <p:spPr bwMode="auto">
          <a:xfrm rot="688582" flipH="1">
            <a:off x="2724150" y="3565525"/>
            <a:ext cx="3640138" cy="776288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54" name="TextBox 99">
            <a:extLst>
              <a:ext uri="{FF2B5EF4-FFF2-40B4-BE49-F238E27FC236}">
                <a16:creationId xmlns:a16="http://schemas.microsoft.com/office/drawing/2014/main" id="{DE9DF472-E9BD-E987-9CBA-E530DC425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4079875"/>
            <a:ext cx="2019300" cy="339725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ACK + Adv_Win</a:t>
            </a:r>
          </a:p>
        </p:txBody>
      </p:sp>
      <p:sp>
        <p:nvSpPr>
          <p:cNvPr id="101" name="Rectangle 3">
            <a:extLst>
              <a:ext uri="{FF2B5EF4-FFF2-40B4-BE49-F238E27FC236}">
                <a16:creationId xmlns:a16="http://schemas.microsoft.com/office/drawing/2014/main" id="{5AF2405B-9FE2-144E-B445-0F1A30ED06BD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Silly-window syndrome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Line 7">
            <a:extLst>
              <a:ext uri="{FF2B5EF4-FFF2-40B4-BE49-F238E27FC236}">
                <a16:creationId xmlns:a16="http://schemas.microsoft.com/office/drawing/2014/main" id="{69CE5781-8DD5-7301-7FE7-CDEC1C7B4DFE}"/>
              </a:ext>
            </a:extLst>
          </p:cNvPr>
          <p:cNvSpPr>
            <a:spLocks noChangeShapeType="1"/>
          </p:cNvSpPr>
          <p:nvPr/>
        </p:nvSpPr>
        <p:spPr bwMode="auto">
          <a:xfrm rot="688582" flipV="1">
            <a:off x="1209675" y="1541463"/>
            <a:ext cx="6864350" cy="13843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4" name="Slide Number Placeholder 1">
            <a:extLst>
              <a:ext uri="{FF2B5EF4-FFF2-40B4-BE49-F238E27FC236}">
                <a16:creationId xmlns:a16="http://schemas.microsoft.com/office/drawing/2014/main" id="{B520E0BE-056D-6AFE-0937-C13F880656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0BA4E7-29CB-D140-8679-F612C807849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89CC4B5-D402-84FC-0560-2CCA416A58D2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Silly window syndrome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38916" name="Picture 1">
            <a:extLst>
              <a:ext uri="{FF2B5EF4-FFF2-40B4-BE49-F238E27FC236}">
                <a16:creationId xmlns:a16="http://schemas.microsoft.com/office/drawing/2014/main" id="{0BD1E1C0-269D-2A94-777E-7F9207FF1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2692400"/>
            <a:ext cx="124618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>
            <a:extLst>
              <a:ext uri="{FF2B5EF4-FFF2-40B4-BE49-F238E27FC236}">
                <a16:creationId xmlns:a16="http://schemas.microsoft.com/office/drawing/2014/main" id="{6AB58A02-3AB6-DF92-C465-D486F2E88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2784475"/>
            <a:ext cx="14128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4">
            <a:extLst>
              <a:ext uri="{FF2B5EF4-FFF2-40B4-BE49-F238E27FC236}">
                <a16:creationId xmlns:a16="http://schemas.microsoft.com/office/drawing/2014/main" id="{86CAC69E-25F5-BEDC-DB9E-4D09B106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984375"/>
            <a:ext cx="2000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4">
            <a:extLst>
              <a:ext uri="{FF2B5EF4-FFF2-40B4-BE49-F238E27FC236}">
                <a16:creationId xmlns:a16="http://schemas.microsoft.com/office/drawing/2014/main" id="{FBA44BBE-461C-095F-AB11-13F676EBB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1984375"/>
            <a:ext cx="2000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4">
            <a:extLst>
              <a:ext uri="{FF2B5EF4-FFF2-40B4-BE49-F238E27FC236}">
                <a16:creationId xmlns:a16="http://schemas.microsoft.com/office/drawing/2014/main" id="{66E22905-2A03-6BF6-5973-B1A13EBC2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1984375"/>
            <a:ext cx="2000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D7A6E6-3397-146D-E469-09DE3D6A1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926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What happens when the receiving application program consumes data slowly?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6503AF-3AF2-0072-AB06-F5CE21D38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83200"/>
            <a:ext cx="519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Leads to smaller advertised_window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1">
            <a:extLst>
              <a:ext uri="{FF2B5EF4-FFF2-40B4-BE49-F238E27FC236}">
                <a16:creationId xmlns:a16="http://schemas.microsoft.com/office/drawing/2014/main" id="{645BAF01-3629-1FB9-D875-6CD5542AB0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46466D-441E-1145-B4A8-3AD0E925973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D400E3-C0BC-276D-664E-5B060787743B}"/>
              </a:ext>
            </a:extLst>
          </p:cNvPr>
          <p:cNvGrpSpPr>
            <a:grpSpLocks/>
          </p:cNvGrpSpPr>
          <p:nvPr/>
        </p:nvGrpSpPr>
        <p:grpSpPr bwMode="auto">
          <a:xfrm>
            <a:off x="0" y="3082925"/>
            <a:ext cx="9144000" cy="2495550"/>
            <a:chOff x="0" y="1815939"/>
            <a:chExt cx="9144443" cy="24963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0D03D5-124D-63C7-1D35-430BA60263B6}"/>
                </a:ext>
              </a:extLst>
            </p:cNvPr>
            <p:cNvSpPr/>
            <p:nvPr/>
          </p:nvSpPr>
          <p:spPr>
            <a:xfrm>
              <a:off x="0" y="1815939"/>
              <a:ext cx="9144443" cy="24963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942" name="TextBox 5">
              <a:extLst>
                <a:ext uri="{FF2B5EF4-FFF2-40B4-BE49-F238E27FC236}">
                  <a16:creationId xmlns:a16="http://schemas.microsoft.com/office/drawing/2014/main" id="{87F70A8F-E23E-1838-288A-818DCABB45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3741" y="2479760"/>
              <a:ext cx="4151506" cy="58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(1) Adv_window &gt; MSS</a:t>
              </a:r>
            </a:p>
          </p:txBody>
        </p:sp>
        <p:sp>
          <p:nvSpPr>
            <p:cNvPr id="39943" name="TextBox 5">
              <a:extLst>
                <a:ext uri="{FF2B5EF4-FFF2-40B4-BE49-F238E27FC236}">
                  <a16:creationId xmlns:a16="http://schemas.microsoft.com/office/drawing/2014/main" id="{FDCF915D-8D13-D777-ACF8-0F699C8E98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209" y="1842679"/>
              <a:ext cx="4151506" cy="58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What if…</a:t>
              </a:r>
            </a:p>
          </p:txBody>
        </p:sp>
        <p:sp>
          <p:nvSpPr>
            <p:cNvPr id="39944" name="TextBox 5">
              <a:extLst>
                <a:ext uri="{FF2B5EF4-FFF2-40B4-BE49-F238E27FC236}">
                  <a16:creationId xmlns:a16="http://schemas.microsoft.com/office/drawing/2014/main" id="{01E8AB8D-1271-975E-3BF1-376E9B9C4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3741" y="3103854"/>
              <a:ext cx="4151506" cy="58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(2) Adv_window &lt; MSS</a:t>
              </a:r>
            </a:p>
          </p:txBody>
        </p:sp>
      </p:grpSp>
      <p:pic>
        <p:nvPicPr>
          <p:cNvPr id="39939" name="Picture 7">
            <a:extLst>
              <a:ext uri="{FF2B5EF4-FFF2-40B4-BE49-F238E27FC236}">
                <a16:creationId xmlns:a16="http://schemas.microsoft.com/office/drawing/2014/main" id="{8A8C1B28-982C-D799-6B0A-949C06124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2213"/>
            <a:ext cx="89662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>
            <a:extLst>
              <a:ext uri="{FF2B5EF4-FFF2-40B4-BE49-F238E27FC236}">
                <a16:creationId xmlns:a16="http://schemas.microsoft.com/office/drawing/2014/main" id="{84D87374-783E-E9F6-7118-C1AC77CDE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Info: Maximum Segment Size (MSS)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14">
            <a:extLst>
              <a:ext uri="{FF2B5EF4-FFF2-40B4-BE49-F238E27FC236}">
                <a16:creationId xmlns:a16="http://schemas.microsoft.com/office/drawing/2014/main" id="{398FBF1D-F0D4-582F-4199-7CD832436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Info 2: When TCP sends a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Segments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?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grpSp>
        <p:nvGrpSpPr>
          <p:cNvPr id="40962" name="Group 3">
            <a:extLst>
              <a:ext uri="{FF2B5EF4-FFF2-40B4-BE49-F238E27FC236}">
                <a16:creationId xmlns:a16="http://schemas.microsoft.com/office/drawing/2014/main" id="{9CB5F581-7C33-5EF5-BE1E-4A6C508D29F5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2128838"/>
            <a:ext cx="5029200" cy="609600"/>
            <a:chOff x="912" y="1104"/>
            <a:chExt cx="3648" cy="384"/>
          </a:xfrm>
        </p:grpSpPr>
        <p:sp>
          <p:nvSpPr>
            <p:cNvPr id="41070" name="Line 4">
              <a:extLst>
                <a:ext uri="{FF2B5EF4-FFF2-40B4-BE49-F238E27FC236}">
                  <a16:creationId xmlns:a16="http://schemas.microsoft.com/office/drawing/2014/main" id="{55FDAB57-CC36-A424-E301-068619DDC2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71" name="Line 5">
              <a:extLst>
                <a:ext uri="{FF2B5EF4-FFF2-40B4-BE49-F238E27FC236}">
                  <a16:creationId xmlns:a16="http://schemas.microsoft.com/office/drawing/2014/main" id="{8C43E1C3-5A14-4955-A299-CDD8243EB5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72" name="Line 6">
              <a:extLst>
                <a:ext uri="{FF2B5EF4-FFF2-40B4-BE49-F238E27FC236}">
                  <a16:creationId xmlns:a16="http://schemas.microsoft.com/office/drawing/2014/main" id="{876FD7E2-843C-0B64-ED5D-96C0036F48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73" name="Line 7">
              <a:extLst>
                <a:ext uri="{FF2B5EF4-FFF2-40B4-BE49-F238E27FC236}">
                  <a16:creationId xmlns:a16="http://schemas.microsoft.com/office/drawing/2014/main" id="{439C1C0A-4834-DD7A-F95C-3B369953AE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40963" name="Line 8">
            <a:extLst>
              <a:ext uri="{FF2B5EF4-FFF2-40B4-BE49-F238E27FC236}">
                <a16:creationId xmlns:a16="http://schemas.microsoft.com/office/drawing/2014/main" id="{8BA86216-08BE-4281-AFDE-7EE3131A64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4" name="Line 9">
            <a:extLst>
              <a:ext uri="{FF2B5EF4-FFF2-40B4-BE49-F238E27FC236}">
                <a16:creationId xmlns:a16="http://schemas.microsoft.com/office/drawing/2014/main" id="{F1F7C601-DF30-AE69-2908-49BE9B9AF5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5" name="Line 10">
            <a:extLst>
              <a:ext uri="{FF2B5EF4-FFF2-40B4-BE49-F238E27FC236}">
                <a16:creationId xmlns:a16="http://schemas.microsoft.com/office/drawing/2014/main" id="{439A2071-A0A6-3186-CA3E-9084C98AA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6" name="Line 11">
            <a:extLst>
              <a:ext uri="{FF2B5EF4-FFF2-40B4-BE49-F238E27FC236}">
                <a16:creationId xmlns:a16="http://schemas.microsoft.com/office/drawing/2014/main" id="{C4658800-AC69-C29D-D738-DD4763DC0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7" name="Line 12">
            <a:extLst>
              <a:ext uri="{FF2B5EF4-FFF2-40B4-BE49-F238E27FC236}">
                <a16:creationId xmlns:a16="http://schemas.microsoft.com/office/drawing/2014/main" id="{D008D22E-BF08-BE60-54AB-7995FF21D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8" name="Line 13">
            <a:extLst>
              <a:ext uri="{FF2B5EF4-FFF2-40B4-BE49-F238E27FC236}">
                <a16:creationId xmlns:a16="http://schemas.microsoft.com/office/drawing/2014/main" id="{0D47BA3E-9FCE-8A90-8109-BECBB73DEC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9" name="Line 14">
            <a:extLst>
              <a:ext uri="{FF2B5EF4-FFF2-40B4-BE49-F238E27FC236}">
                <a16:creationId xmlns:a16="http://schemas.microsoft.com/office/drawing/2014/main" id="{AB26210E-EC72-74F0-FED0-29146CF7E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0" name="Line 15">
            <a:extLst>
              <a:ext uri="{FF2B5EF4-FFF2-40B4-BE49-F238E27FC236}">
                <a16:creationId xmlns:a16="http://schemas.microsoft.com/office/drawing/2014/main" id="{B1D08994-D6B3-1D29-D653-290ECCDD92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1" name="Line 16">
            <a:extLst>
              <a:ext uri="{FF2B5EF4-FFF2-40B4-BE49-F238E27FC236}">
                <a16:creationId xmlns:a16="http://schemas.microsoft.com/office/drawing/2014/main" id="{3EDB9062-4B12-2855-6A38-D47E5143B83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2" name="Line 17">
            <a:extLst>
              <a:ext uri="{FF2B5EF4-FFF2-40B4-BE49-F238E27FC236}">
                <a16:creationId xmlns:a16="http://schemas.microsoft.com/office/drawing/2014/main" id="{F03B4560-4CDB-1D0A-E451-A2DA91A11D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3" name="Line 18">
            <a:extLst>
              <a:ext uri="{FF2B5EF4-FFF2-40B4-BE49-F238E27FC236}">
                <a16:creationId xmlns:a16="http://schemas.microsoft.com/office/drawing/2014/main" id="{D2FAC9E1-EDE6-7C2A-F500-6020C3F705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4" name="Line 19">
            <a:extLst>
              <a:ext uri="{FF2B5EF4-FFF2-40B4-BE49-F238E27FC236}">
                <a16:creationId xmlns:a16="http://schemas.microsoft.com/office/drawing/2014/main" id="{974029B5-2CA3-A310-63F1-A08559BB7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5" name="Line 20">
            <a:extLst>
              <a:ext uri="{FF2B5EF4-FFF2-40B4-BE49-F238E27FC236}">
                <a16:creationId xmlns:a16="http://schemas.microsoft.com/office/drawing/2014/main" id="{44C017C7-A63F-264E-F03F-161B07D83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6" name="Line 21">
            <a:extLst>
              <a:ext uri="{FF2B5EF4-FFF2-40B4-BE49-F238E27FC236}">
                <a16:creationId xmlns:a16="http://schemas.microsoft.com/office/drawing/2014/main" id="{58489C2F-5271-01C8-6183-C56C3754D2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7" name="Line 22">
            <a:extLst>
              <a:ext uri="{FF2B5EF4-FFF2-40B4-BE49-F238E27FC236}">
                <a16:creationId xmlns:a16="http://schemas.microsoft.com/office/drawing/2014/main" id="{D0A3DA17-661E-AFF6-727A-33DE0A480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8" name="Line 23">
            <a:extLst>
              <a:ext uri="{FF2B5EF4-FFF2-40B4-BE49-F238E27FC236}">
                <a16:creationId xmlns:a16="http://schemas.microsoft.com/office/drawing/2014/main" id="{C56562DF-E01A-7DA2-E9AE-CB56E65B17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9" name="Line 24">
            <a:extLst>
              <a:ext uri="{FF2B5EF4-FFF2-40B4-BE49-F238E27FC236}">
                <a16:creationId xmlns:a16="http://schemas.microsoft.com/office/drawing/2014/main" id="{5C1B45B5-2714-2BC1-699A-81CC1C4D24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0" name="Line 25">
            <a:extLst>
              <a:ext uri="{FF2B5EF4-FFF2-40B4-BE49-F238E27FC236}">
                <a16:creationId xmlns:a16="http://schemas.microsoft.com/office/drawing/2014/main" id="{28E53BCB-CE26-A88E-D35E-48398C6148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1" name="Line 26">
            <a:extLst>
              <a:ext uri="{FF2B5EF4-FFF2-40B4-BE49-F238E27FC236}">
                <a16:creationId xmlns:a16="http://schemas.microsoft.com/office/drawing/2014/main" id="{69B845BB-F964-EB63-304A-0651EBBBF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2" name="Line 27">
            <a:extLst>
              <a:ext uri="{FF2B5EF4-FFF2-40B4-BE49-F238E27FC236}">
                <a16:creationId xmlns:a16="http://schemas.microsoft.com/office/drawing/2014/main" id="{64B0F49A-070B-7634-E644-2B3D43448E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3" name="Line 28">
            <a:extLst>
              <a:ext uri="{FF2B5EF4-FFF2-40B4-BE49-F238E27FC236}">
                <a16:creationId xmlns:a16="http://schemas.microsoft.com/office/drawing/2014/main" id="{D689ABBC-E102-1E86-AECC-D646993BBA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4" name="Line 29">
            <a:extLst>
              <a:ext uri="{FF2B5EF4-FFF2-40B4-BE49-F238E27FC236}">
                <a16:creationId xmlns:a16="http://schemas.microsoft.com/office/drawing/2014/main" id="{4017FA9E-3971-3FE9-8831-545991ADB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5" name="Line 30">
            <a:extLst>
              <a:ext uri="{FF2B5EF4-FFF2-40B4-BE49-F238E27FC236}">
                <a16:creationId xmlns:a16="http://schemas.microsoft.com/office/drawing/2014/main" id="{34C61945-DDCD-01F2-B7C7-C58CFCEEF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6" name="Line 31">
            <a:extLst>
              <a:ext uri="{FF2B5EF4-FFF2-40B4-BE49-F238E27FC236}">
                <a16:creationId xmlns:a16="http://schemas.microsoft.com/office/drawing/2014/main" id="{6CBFFB9E-418C-98D2-25F1-8DB80C60D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7" name="Line 32">
            <a:extLst>
              <a:ext uri="{FF2B5EF4-FFF2-40B4-BE49-F238E27FC236}">
                <a16:creationId xmlns:a16="http://schemas.microsoft.com/office/drawing/2014/main" id="{2F6A61BB-102C-36F2-EBCD-1AED9E56F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8" name="Line 33">
            <a:extLst>
              <a:ext uri="{FF2B5EF4-FFF2-40B4-BE49-F238E27FC236}">
                <a16:creationId xmlns:a16="http://schemas.microsoft.com/office/drawing/2014/main" id="{4E117F30-B83F-7846-971C-8443E44295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9" name="Line 34">
            <a:extLst>
              <a:ext uri="{FF2B5EF4-FFF2-40B4-BE49-F238E27FC236}">
                <a16:creationId xmlns:a16="http://schemas.microsoft.com/office/drawing/2014/main" id="{EF67C5EE-2CEA-4C6E-7C0A-86C683F5E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90" name="Line 35">
            <a:extLst>
              <a:ext uri="{FF2B5EF4-FFF2-40B4-BE49-F238E27FC236}">
                <a16:creationId xmlns:a16="http://schemas.microsoft.com/office/drawing/2014/main" id="{408542A0-5792-FC18-0179-419978F6C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91" name="Line 36">
            <a:extLst>
              <a:ext uri="{FF2B5EF4-FFF2-40B4-BE49-F238E27FC236}">
                <a16:creationId xmlns:a16="http://schemas.microsoft.com/office/drawing/2014/main" id="{0179AF54-999C-A8A2-5F54-2C70CF9D9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92" name="Line 37">
            <a:extLst>
              <a:ext uri="{FF2B5EF4-FFF2-40B4-BE49-F238E27FC236}">
                <a16:creationId xmlns:a16="http://schemas.microsoft.com/office/drawing/2014/main" id="{CF39DC76-E32D-464C-1FAD-FD16E8965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93" name="Line 38">
            <a:extLst>
              <a:ext uri="{FF2B5EF4-FFF2-40B4-BE49-F238E27FC236}">
                <a16:creationId xmlns:a16="http://schemas.microsoft.com/office/drawing/2014/main" id="{12F5450D-6C9D-3551-D0EE-DEE9636AEB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94" name="Line 39">
            <a:extLst>
              <a:ext uri="{FF2B5EF4-FFF2-40B4-BE49-F238E27FC236}">
                <a16:creationId xmlns:a16="http://schemas.microsoft.com/office/drawing/2014/main" id="{E696DC0B-2F31-5F60-3500-B57D28467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95" name="Line 40">
            <a:extLst>
              <a:ext uri="{FF2B5EF4-FFF2-40B4-BE49-F238E27FC236}">
                <a16:creationId xmlns:a16="http://schemas.microsoft.com/office/drawing/2014/main" id="{E84A7E57-20CA-F197-EE6F-CD599E1F0E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96" name="Text Box 41">
            <a:extLst>
              <a:ext uri="{FF2B5EF4-FFF2-40B4-BE49-F238E27FC236}">
                <a16:creationId xmlns:a16="http://schemas.microsoft.com/office/drawing/2014/main" id="{A40C2B33-B2F9-2070-842D-4AE7AE97D5A3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243806" y="2283619"/>
            <a:ext cx="587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0</a:t>
            </a:r>
          </a:p>
        </p:txBody>
      </p:sp>
      <p:sp>
        <p:nvSpPr>
          <p:cNvPr id="40997" name="Text Box 42">
            <a:extLst>
              <a:ext uri="{FF2B5EF4-FFF2-40B4-BE49-F238E27FC236}">
                <a16:creationId xmlns:a16="http://schemas.microsoft.com/office/drawing/2014/main" id="{3CB01831-9E48-17FE-6513-3ACB7DCDE106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396206" y="2283619"/>
            <a:ext cx="587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1</a:t>
            </a:r>
          </a:p>
        </p:txBody>
      </p:sp>
      <p:sp>
        <p:nvSpPr>
          <p:cNvPr id="40998" name="Text Box 43">
            <a:extLst>
              <a:ext uri="{FF2B5EF4-FFF2-40B4-BE49-F238E27FC236}">
                <a16:creationId xmlns:a16="http://schemas.microsoft.com/office/drawing/2014/main" id="{E44F4C71-3EC9-E953-3F2C-7D8555AD6623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550194" y="2285207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2</a:t>
            </a:r>
          </a:p>
        </p:txBody>
      </p:sp>
      <p:sp>
        <p:nvSpPr>
          <p:cNvPr id="40999" name="Text Box 44">
            <a:extLst>
              <a:ext uri="{FF2B5EF4-FFF2-40B4-BE49-F238E27FC236}">
                <a16:creationId xmlns:a16="http://schemas.microsoft.com/office/drawing/2014/main" id="{49C81979-0F68-649A-0D7A-8ED22182F16A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702594" y="2285207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3</a:t>
            </a:r>
          </a:p>
        </p:txBody>
      </p:sp>
      <p:sp>
        <p:nvSpPr>
          <p:cNvPr id="41000" name="Line 45">
            <a:extLst>
              <a:ext uri="{FF2B5EF4-FFF2-40B4-BE49-F238E27FC236}">
                <a16:creationId xmlns:a16="http://schemas.microsoft.com/office/drawing/2014/main" id="{87D19119-CEF9-5CCC-32D2-5564CFF0ADA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860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41001" name="Group 46">
            <a:extLst>
              <a:ext uri="{FF2B5EF4-FFF2-40B4-BE49-F238E27FC236}">
                <a16:creationId xmlns:a16="http://schemas.microsoft.com/office/drawing/2014/main" id="{CEF9D92B-207A-C79E-25DF-68301534BB47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5334000"/>
            <a:ext cx="5029200" cy="609600"/>
            <a:chOff x="912" y="1104"/>
            <a:chExt cx="3648" cy="384"/>
          </a:xfrm>
        </p:grpSpPr>
        <p:sp>
          <p:nvSpPr>
            <p:cNvPr id="41066" name="Line 47">
              <a:extLst>
                <a:ext uri="{FF2B5EF4-FFF2-40B4-BE49-F238E27FC236}">
                  <a16:creationId xmlns:a16="http://schemas.microsoft.com/office/drawing/2014/main" id="{97AE3F6C-9C07-F3A9-8CF3-FE104C0097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67" name="Line 48">
              <a:extLst>
                <a:ext uri="{FF2B5EF4-FFF2-40B4-BE49-F238E27FC236}">
                  <a16:creationId xmlns:a16="http://schemas.microsoft.com/office/drawing/2014/main" id="{7CF35043-1FB4-9FC5-048F-382F980780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68" name="Line 49">
              <a:extLst>
                <a:ext uri="{FF2B5EF4-FFF2-40B4-BE49-F238E27FC236}">
                  <a16:creationId xmlns:a16="http://schemas.microsoft.com/office/drawing/2014/main" id="{2D628721-EFF6-AFFF-3F55-B43DF751CB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69" name="Line 50">
              <a:extLst>
                <a:ext uri="{FF2B5EF4-FFF2-40B4-BE49-F238E27FC236}">
                  <a16:creationId xmlns:a16="http://schemas.microsoft.com/office/drawing/2014/main" id="{61287547-0FC3-83B4-87C0-73EAAAAF82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41002" name="Line 51">
            <a:extLst>
              <a:ext uri="{FF2B5EF4-FFF2-40B4-BE49-F238E27FC236}">
                <a16:creationId xmlns:a16="http://schemas.microsoft.com/office/drawing/2014/main" id="{57CE45F5-622C-3212-0DDE-34435DDEFD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03" name="Line 52">
            <a:extLst>
              <a:ext uri="{FF2B5EF4-FFF2-40B4-BE49-F238E27FC236}">
                <a16:creationId xmlns:a16="http://schemas.microsoft.com/office/drawing/2014/main" id="{07715A3D-0BBE-6FBA-52B0-749B77071B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04" name="Line 53">
            <a:extLst>
              <a:ext uri="{FF2B5EF4-FFF2-40B4-BE49-F238E27FC236}">
                <a16:creationId xmlns:a16="http://schemas.microsoft.com/office/drawing/2014/main" id="{65FB29DA-9674-3315-F611-086DCE807D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05" name="Line 54">
            <a:extLst>
              <a:ext uri="{FF2B5EF4-FFF2-40B4-BE49-F238E27FC236}">
                <a16:creationId xmlns:a16="http://schemas.microsoft.com/office/drawing/2014/main" id="{835EC61D-0389-89A1-471C-73C8191445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06" name="Line 55">
            <a:extLst>
              <a:ext uri="{FF2B5EF4-FFF2-40B4-BE49-F238E27FC236}">
                <a16:creationId xmlns:a16="http://schemas.microsoft.com/office/drawing/2014/main" id="{AD5BF5CB-E512-C4F3-3DB2-F7C2798478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07" name="Line 56">
            <a:extLst>
              <a:ext uri="{FF2B5EF4-FFF2-40B4-BE49-F238E27FC236}">
                <a16:creationId xmlns:a16="http://schemas.microsoft.com/office/drawing/2014/main" id="{72C31F08-703E-BE76-5B40-CA682B0507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08" name="Line 57">
            <a:extLst>
              <a:ext uri="{FF2B5EF4-FFF2-40B4-BE49-F238E27FC236}">
                <a16:creationId xmlns:a16="http://schemas.microsoft.com/office/drawing/2014/main" id="{2E5FB005-8FA1-6611-4CDA-90ADDB16D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09" name="Line 58">
            <a:extLst>
              <a:ext uri="{FF2B5EF4-FFF2-40B4-BE49-F238E27FC236}">
                <a16:creationId xmlns:a16="http://schemas.microsoft.com/office/drawing/2014/main" id="{E15C4981-EEAF-F3DE-6AED-C42CE8970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10" name="Line 59">
            <a:extLst>
              <a:ext uri="{FF2B5EF4-FFF2-40B4-BE49-F238E27FC236}">
                <a16:creationId xmlns:a16="http://schemas.microsoft.com/office/drawing/2014/main" id="{6116799C-B8D3-D6F9-0AE3-A1EC60C23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11" name="Line 60">
            <a:extLst>
              <a:ext uri="{FF2B5EF4-FFF2-40B4-BE49-F238E27FC236}">
                <a16:creationId xmlns:a16="http://schemas.microsoft.com/office/drawing/2014/main" id="{DDCAFA20-301C-0208-8D96-413220DC71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12" name="Line 61">
            <a:extLst>
              <a:ext uri="{FF2B5EF4-FFF2-40B4-BE49-F238E27FC236}">
                <a16:creationId xmlns:a16="http://schemas.microsoft.com/office/drawing/2014/main" id="{24F7F155-DF82-E895-473F-6E65D60BF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13" name="Line 62">
            <a:extLst>
              <a:ext uri="{FF2B5EF4-FFF2-40B4-BE49-F238E27FC236}">
                <a16:creationId xmlns:a16="http://schemas.microsoft.com/office/drawing/2014/main" id="{EBE199F9-000D-8779-4B9C-0D35DA371F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14" name="Line 63">
            <a:extLst>
              <a:ext uri="{FF2B5EF4-FFF2-40B4-BE49-F238E27FC236}">
                <a16:creationId xmlns:a16="http://schemas.microsoft.com/office/drawing/2014/main" id="{AA453CBF-E7AE-1055-B351-33155EA4F0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15" name="Line 64">
            <a:extLst>
              <a:ext uri="{FF2B5EF4-FFF2-40B4-BE49-F238E27FC236}">
                <a16:creationId xmlns:a16="http://schemas.microsoft.com/office/drawing/2014/main" id="{A1BDA3C8-708C-F01E-BED0-90F4E45169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16" name="Line 65">
            <a:extLst>
              <a:ext uri="{FF2B5EF4-FFF2-40B4-BE49-F238E27FC236}">
                <a16:creationId xmlns:a16="http://schemas.microsoft.com/office/drawing/2014/main" id="{F7007F31-28A0-857D-BF21-5B5E4D4965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17" name="Line 66">
            <a:extLst>
              <a:ext uri="{FF2B5EF4-FFF2-40B4-BE49-F238E27FC236}">
                <a16:creationId xmlns:a16="http://schemas.microsoft.com/office/drawing/2014/main" id="{3585B4DB-1C6D-75C2-1C7C-7F19A1CE9E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18" name="Line 67">
            <a:extLst>
              <a:ext uri="{FF2B5EF4-FFF2-40B4-BE49-F238E27FC236}">
                <a16:creationId xmlns:a16="http://schemas.microsoft.com/office/drawing/2014/main" id="{4154D083-638D-D77B-1319-5644858819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19" name="Line 68">
            <a:extLst>
              <a:ext uri="{FF2B5EF4-FFF2-40B4-BE49-F238E27FC236}">
                <a16:creationId xmlns:a16="http://schemas.microsoft.com/office/drawing/2014/main" id="{AB545C8A-C2EF-2E25-E900-AC2C9094F15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20" name="Line 69">
            <a:extLst>
              <a:ext uri="{FF2B5EF4-FFF2-40B4-BE49-F238E27FC236}">
                <a16:creationId xmlns:a16="http://schemas.microsoft.com/office/drawing/2014/main" id="{1EE5EE28-5267-C516-45D4-3DCA6DC583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21" name="Line 70">
            <a:extLst>
              <a:ext uri="{FF2B5EF4-FFF2-40B4-BE49-F238E27FC236}">
                <a16:creationId xmlns:a16="http://schemas.microsoft.com/office/drawing/2014/main" id="{B4D4CEC5-51EF-27C7-4367-74858D279A9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22" name="Line 71">
            <a:extLst>
              <a:ext uri="{FF2B5EF4-FFF2-40B4-BE49-F238E27FC236}">
                <a16:creationId xmlns:a16="http://schemas.microsoft.com/office/drawing/2014/main" id="{AE1AA062-3767-5FCB-7447-C9826CF4C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23" name="Line 72">
            <a:extLst>
              <a:ext uri="{FF2B5EF4-FFF2-40B4-BE49-F238E27FC236}">
                <a16:creationId xmlns:a16="http://schemas.microsoft.com/office/drawing/2014/main" id="{200F6E90-A0F3-EF4C-CA4A-58B03C358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24" name="Line 73">
            <a:extLst>
              <a:ext uri="{FF2B5EF4-FFF2-40B4-BE49-F238E27FC236}">
                <a16:creationId xmlns:a16="http://schemas.microsoft.com/office/drawing/2014/main" id="{1AA90E57-A3CC-F335-33EF-E75BAED551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25" name="Line 74">
            <a:extLst>
              <a:ext uri="{FF2B5EF4-FFF2-40B4-BE49-F238E27FC236}">
                <a16:creationId xmlns:a16="http://schemas.microsoft.com/office/drawing/2014/main" id="{FA8F1837-2ABF-F0DC-5333-C9B40DC1E42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26" name="Line 75">
            <a:extLst>
              <a:ext uri="{FF2B5EF4-FFF2-40B4-BE49-F238E27FC236}">
                <a16:creationId xmlns:a16="http://schemas.microsoft.com/office/drawing/2014/main" id="{B0922638-66AD-14F9-C26B-00F3F98E29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27" name="Line 76">
            <a:extLst>
              <a:ext uri="{FF2B5EF4-FFF2-40B4-BE49-F238E27FC236}">
                <a16:creationId xmlns:a16="http://schemas.microsoft.com/office/drawing/2014/main" id="{B16B5BA7-0344-C73D-088F-A5EEAAF4C9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28" name="Line 77">
            <a:extLst>
              <a:ext uri="{FF2B5EF4-FFF2-40B4-BE49-F238E27FC236}">
                <a16:creationId xmlns:a16="http://schemas.microsoft.com/office/drawing/2014/main" id="{A46B484D-1AF8-63B2-E620-49248ECB0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29" name="Line 78">
            <a:extLst>
              <a:ext uri="{FF2B5EF4-FFF2-40B4-BE49-F238E27FC236}">
                <a16:creationId xmlns:a16="http://schemas.microsoft.com/office/drawing/2014/main" id="{A03B69B5-9F70-0AD9-62B2-6CB5A04E81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30" name="Line 79">
            <a:extLst>
              <a:ext uri="{FF2B5EF4-FFF2-40B4-BE49-F238E27FC236}">
                <a16:creationId xmlns:a16="http://schemas.microsoft.com/office/drawing/2014/main" id="{AD7E052D-94A8-0830-DB46-75EA28AECEE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31" name="Line 80">
            <a:extLst>
              <a:ext uri="{FF2B5EF4-FFF2-40B4-BE49-F238E27FC236}">
                <a16:creationId xmlns:a16="http://schemas.microsoft.com/office/drawing/2014/main" id="{A6EE6AF4-A516-57DD-A299-10E551E51BB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32" name="Line 81">
            <a:extLst>
              <a:ext uri="{FF2B5EF4-FFF2-40B4-BE49-F238E27FC236}">
                <a16:creationId xmlns:a16="http://schemas.microsoft.com/office/drawing/2014/main" id="{03C1CDE2-044F-68B6-6B13-D0AE8F9F3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33" name="Line 82">
            <a:extLst>
              <a:ext uri="{FF2B5EF4-FFF2-40B4-BE49-F238E27FC236}">
                <a16:creationId xmlns:a16="http://schemas.microsoft.com/office/drawing/2014/main" id="{4BD365B9-BAAA-6C6D-63ED-30D9C1463B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34" name="Line 83">
            <a:extLst>
              <a:ext uri="{FF2B5EF4-FFF2-40B4-BE49-F238E27FC236}">
                <a16:creationId xmlns:a16="http://schemas.microsoft.com/office/drawing/2014/main" id="{73EA7DE7-D877-5264-113F-6F912CDDB9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35" name="Text Box 84">
            <a:extLst>
              <a:ext uri="{FF2B5EF4-FFF2-40B4-BE49-F238E27FC236}">
                <a16:creationId xmlns:a16="http://schemas.microsoft.com/office/drawing/2014/main" id="{1D1CF0B6-1749-73CF-9558-270EAA28D271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5407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0</a:t>
            </a:r>
          </a:p>
        </p:txBody>
      </p:sp>
      <p:sp>
        <p:nvSpPr>
          <p:cNvPr id="41036" name="Text Box 85">
            <a:extLst>
              <a:ext uri="{FF2B5EF4-FFF2-40B4-BE49-F238E27FC236}">
                <a16:creationId xmlns:a16="http://schemas.microsoft.com/office/drawing/2014/main" id="{AF9F2C0A-A3E4-7160-FA81-4EEAF8C0FAB6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6931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1</a:t>
            </a:r>
          </a:p>
        </p:txBody>
      </p:sp>
      <p:sp>
        <p:nvSpPr>
          <p:cNvPr id="41037" name="Text Box 86">
            <a:extLst>
              <a:ext uri="{FF2B5EF4-FFF2-40B4-BE49-F238E27FC236}">
                <a16:creationId xmlns:a16="http://schemas.microsoft.com/office/drawing/2014/main" id="{1D75B022-E0D0-65AE-EF1B-B558543AE135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8455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2</a:t>
            </a:r>
          </a:p>
        </p:txBody>
      </p:sp>
      <p:sp>
        <p:nvSpPr>
          <p:cNvPr id="41038" name="Text Box 87">
            <a:extLst>
              <a:ext uri="{FF2B5EF4-FFF2-40B4-BE49-F238E27FC236}">
                <a16:creationId xmlns:a16="http://schemas.microsoft.com/office/drawing/2014/main" id="{F3D32842-922B-0ED0-A61F-EF8A9E942749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9979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3</a:t>
            </a:r>
          </a:p>
        </p:txBody>
      </p:sp>
      <p:sp>
        <p:nvSpPr>
          <p:cNvPr id="41039" name="Line 88">
            <a:extLst>
              <a:ext uri="{FF2B5EF4-FFF2-40B4-BE49-F238E27FC236}">
                <a16:creationId xmlns:a16="http://schemas.microsoft.com/office/drawing/2014/main" id="{4D32386F-8EDE-C947-EF20-5D580D366F1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4864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40" name="Line 89">
            <a:extLst>
              <a:ext uri="{FF2B5EF4-FFF2-40B4-BE49-F238E27FC236}">
                <a16:creationId xmlns:a16="http://schemas.microsoft.com/office/drawing/2014/main" id="{A5D4DBBC-E15F-694C-E1CF-D7CFC9E03A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7912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41" name="Text Box 90">
            <a:extLst>
              <a:ext uri="{FF2B5EF4-FFF2-40B4-BE49-F238E27FC236}">
                <a16:creationId xmlns:a16="http://schemas.microsoft.com/office/drawing/2014/main" id="{8C58E3A4-BF75-A8F3-8CAB-5FC58B89E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00200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41042" name="Text Box 91">
            <a:extLst>
              <a:ext uri="{FF2B5EF4-FFF2-40B4-BE49-F238E27FC236}">
                <a16:creationId xmlns:a16="http://schemas.microsoft.com/office/drawing/2014/main" id="{72FB180F-2E2E-00FD-F2EE-1D18EB03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05363"/>
            <a:ext cx="1150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B</a:t>
            </a:r>
          </a:p>
        </p:txBody>
      </p:sp>
      <p:sp>
        <p:nvSpPr>
          <p:cNvPr id="41043" name="Rectangle 92">
            <a:extLst>
              <a:ext uri="{FF2B5EF4-FFF2-40B4-BE49-F238E27FC236}">
                <a16:creationId xmlns:a16="http://schemas.microsoft.com/office/drawing/2014/main" id="{B78DC788-711B-7527-2514-1C65F9FA8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200400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44" name="Text Box 93">
            <a:extLst>
              <a:ext uri="{FF2B5EF4-FFF2-40B4-BE49-F238E27FC236}">
                <a16:creationId xmlns:a16="http://schemas.microsoft.com/office/drawing/2014/main" id="{E9C07468-B9DC-7470-1E11-CA3FB05E87F2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272506" y="2348707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80</a:t>
            </a:r>
          </a:p>
        </p:txBody>
      </p:sp>
      <p:sp>
        <p:nvSpPr>
          <p:cNvPr id="41045" name="Line 94">
            <a:extLst>
              <a:ext uri="{FF2B5EF4-FFF2-40B4-BE49-F238E27FC236}">
                <a16:creationId xmlns:a16="http://schemas.microsoft.com/office/drawing/2014/main" id="{00C279E4-C30A-238E-8FD1-957F116FEB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3574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46" name="Rectangle 95">
            <a:extLst>
              <a:ext uri="{FF2B5EF4-FFF2-40B4-BE49-F238E27FC236}">
                <a16:creationId xmlns:a16="http://schemas.microsoft.com/office/drawing/2014/main" id="{7EA8A7A0-2145-37A1-81FA-5291F55FE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495800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47" name="Line 96">
            <a:extLst>
              <a:ext uri="{FF2B5EF4-FFF2-40B4-BE49-F238E27FC236}">
                <a16:creationId xmlns:a16="http://schemas.microsoft.com/office/drawing/2014/main" id="{744DADE4-71E5-7B71-235B-4CF78FB2F1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5814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48" name="Line 97">
            <a:extLst>
              <a:ext uri="{FF2B5EF4-FFF2-40B4-BE49-F238E27FC236}">
                <a16:creationId xmlns:a16="http://schemas.microsoft.com/office/drawing/2014/main" id="{50ADD893-DC75-7A01-AD8A-3D65C9C1B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5814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49" name="Line 98">
            <a:extLst>
              <a:ext uri="{FF2B5EF4-FFF2-40B4-BE49-F238E27FC236}">
                <a16:creationId xmlns:a16="http://schemas.microsoft.com/office/drawing/2014/main" id="{5BE2C251-6CBC-C099-BC70-68EFF75A16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50" name="Line 99">
            <a:extLst>
              <a:ext uri="{FF2B5EF4-FFF2-40B4-BE49-F238E27FC236}">
                <a16:creationId xmlns:a16="http://schemas.microsoft.com/office/drawing/2014/main" id="{66144D39-EE0E-34B9-B8B0-50DAAB25B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51" name="Line 100">
            <a:extLst>
              <a:ext uri="{FF2B5EF4-FFF2-40B4-BE49-F238E27FC236}">
                <a16:creationId xmlns:a16="http://schemas.microsoft.com/office/drawing/2014/main" id="{20014289-192C-9FC4-0BFC-7B4D00FDD7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52" name="Line 101">
            <a:extLst>
              <a:ext uri="{FF2B5EF4-FFF2-40B4-BE49-F238E27FC236}">
                <a16:creationId xmlns:a16="http://schemas.microsoft.com/office/drawing/2014/main" id="{80560B91-9B63-2491-EBBD-9381CAF7A3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53" name="Line 102">
            <a:extLst>
              <a:ext uri="{FF2B5EF4-FFF2-40B4-BE49-F238E27FC236}">
                <a16:creationId xmlns:a16="http://schemas.microsoft.com/office/drawing/2014/main" id="{B756C3F5-6FDE-8AF5-A640-D14F750E6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54" name="Line 103">
            <a:extLst>
              <a:ext uri="{FF2B5EF4-FFF2-40B4-BE49-F238E27FC236}">
                <a16:creationId xmlns:a16="http://schemas.microsoft.com/office/drawing/2014/main" id="{F8613800-F165-AA7E-7CC1-08FF3A125F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9670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55" name="Line 104">
            <a:extLst>
              <a:ext uri="{FF2B5EF4-FFF2-40B4-BE49-F238E27FC236}">
                <a16:creationId xmlns:a16="http://schemas.microsoft.com/office/drawing/2014/main" id="{86AE457D-8140-57C4-5F0F-34D886C4DD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56" name="Line 105">
            <a:extLst>
              <a:ext uri="{FF2B5EF4-FFF2-40B4-BE49-F238E27FC236}">
                <a16:creationId xmlns:a16="http://schemas.microsoft.com/office/drawing/2014/main" id="{D9F889A4-9162-3A82-5D28-DE211B0A1A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57" name="Line 106">
            <a:extLst>
              <a:ext uri="{FF2B5EF4-FFF2-40B4-BE49-F238E27FC236}">
                <a16:creationId xmlns:a16="http://schemas.microsoft.com/office/drawing/2014/main" id="{0E3F9F2B-08E3-3B14-0D0C-2B8F80C58F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58" name="Line 107">
            <a:extLst>
              <a:ext uri="{FF2B5EF4-FFF2-40B4-BE49-F238E27FC236}">
                <a16:creationId xmlns:a16="http://schemas.microsoft.com/office/drawing/2014/main" id="{63A0CDA0-0556-011B-3F58-30062F9E3A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59" name="Line 108">
            <a:extLst>
              <a:ext uri="{FF2B5EF4-FFF2-40B4-BE49-F238E27FC236}">
                <a16:creationId xmlns:a16="http://schemas.microsoft.com/office/drawing/2014/main" id="{6914FFD5-0BBF-D407-E967-BAF64E8585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60" name="Line 109">
            <a:extLst>
              <a:ext uri="{FF2B5EF4-FFF2-40B4-BE49-F238E27FC236}">
                <a16:creationId xmlns:a16="http://schemas.microsoft.com/office/drawing/2014/main" id="{49F2AB65-1327-CBE0-88F4-708C2AB2AE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1006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61" name="Text Box 110">
            <a:extLst>
              <a:ext uri="{FF2B5EF4-FFF2-40B4-BE49-F238E27FC236}">
                <a16:creationId xmlns:a16="http://schemas.microsoft.com/office/drawing/2014/main" id="{3E5FCAA5-B766-9C85-EE55-2A532E1A7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3203575"/>
            <a:ext cx="1173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TCP Data</a:t>
            </a:r>
          </a:p>
        </p:txBody>
      </p:sp>
      <p:sp>
        <p:nvSpPr>
          <p:cNvPr id="41062" name="Text Box 111">
            <a:extLst>
              <a:ext uri="{FF2B5EF4-FFF2-40B4-BE49-F238E27FC236}">
                <a16:creationId xmlns:a16="http://schemas.microsoft.com/office/drawing/2014/main" id="{92AB6A86-B9A6-5960-50B2-190D69AB0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4513263"/>
            <a:ext cx="1173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TCP Data</a:t>
            </a:r>
          </a:p>
        </p:txBody>
      </p:sp>
      <p:sp>
        <p:nvSpPr>
          <p:cNvPr id="41063" name="Text Box 112">
            <a:extLst>
              <a:ext uri="{FF2B5EF4-FFF2-40B4-BE49-F238E27FC236}">
                <a16:creationId xmlns:a16="http://schemas.microsoft.com/office/drawing/2014/main" id="{E34A1919-B88F-8120-E306-07FCF3CF5FD8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3569494" y="5550694"/>
            <a:ext cx="663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Byte 80</a:t>
            </a:r>
          </a:p>
        </p:txBody>
      </p:sp>
      <p:sp>
        <p:nvSpPr>
          <p:cNvPr id="924785" name="AutoShape 113">
            <a:extLst>
              <a:ext uri="{FF2B5EF4-FFF2-40B4-BE49-F238E27FC236}">
                <a16:creationId xmlns:a16="http://schemas.microsoft.com/office/drawing/2014/main" id="{EF7C79E3-02C1-2F3B-5FCF-7D97239C8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2890838"/>
            <a:ext cx="4992688" cy="1293812"/>
          </a:xfrm>
          <a:prstGeom prst="wedgeRectCallout">
            <a:avLst>
              <a:gd name="adj1" fmla="val -72481"/>
              <a:gd name="adj2" fmla="val -9875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 sent when: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 full (Max Segment Size),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Not full, but times out, or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“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Pushed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by application.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65" name="Slide Number Placeholder 1">
            <a:extLst>
              <a:ext uri="{FF2B5EF4-FFF2-40B4-BE49-F238E27FC236}">
                <a16:creationId xmlns:a16="http://schemas.microsoft.com/office/drawing/2014/main" id="{9A7A7EA7-16D5-52E7-3871-9AEBAECA60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A649A-5B1F-5642-B50E-E0B89128A2F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7">
            <a:extLst>
              <a:ext uri="{FF2B5EF4-FFF2-40B4-BE49-F238E27FC236}">
                <a16:creationId xmlns:a16="http://schemas.microsoft.com/office/drawing/2014/main" id="{CDAEA4FD-1BA6-3C78-E2EC-566A34693A07}"/>
              </a:ext>
            </a:extLst>
          </p:cNvPr>
          <p:cNvSpPr>
            <a:spLocks noChangeShapeType="1"/>
          </p:cNvSpPr>
          <p:nvPr/>
        </p:nvSpPr>
        <p:spPr bwMode="auto">
          <a:xfrm rot="688582" flipV="1">
            <a:off x="1209675" y="1541463"/>
            <a:ext cx="6864350" cy="13843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Slide Number Placeholder 1">
            <a:extLst>
              <a:ext uri="{FF2B5EF4-FFF2-40B4-BE49-F238E27FC236}">
                <a16:creationId xmlns:a16="http://schemas.microsoft.com/office/drawing/2014/main" id="{EEC56E4B-BB68-BF60-BD8A-23457ED825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DE7715-74E5-F04F-AE4C-BA8EF03EC2F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4F9E48C-1244-31DF-EC6A-FFFA69D0FB4E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Silly window syndrome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43012" name="Picture 1">
            <a:extLst>
              <a:ext uri="{FF2B5EF4-FFF2-40B4-BE49-F238E27FC236}">
                <a16:creationId xmlns:a16="http://schemas.microsoft.com/office/drawing/2014/main" id="{F9FFFE6F-924D-F197-BD2D-8AAD0AF77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2692400"/>
            <a:ext cx="124618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2">
            <a:extLst>
              <a:ext uri="{FF2B5EF4-FFF2-40B4-BE49-F238E27FC236}">
                <a16:creationId xmlns:a16="http://schemas.microsoft.com/office/drawing/2014/main" id="{945C2BD5-AB02-0766-F62F-1246C33B0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2784475"/>
            <a:ext cx="14128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">
            <a:extLst>
              <a:ext uri="{FF2B5EF4-FFF2-40B4-BE49-F238E27FC236}">
                <a16:creationId xmlns:a16="http://schemas.microsoft.com/office/drawing/2014/main" id="{1D55051A-A5C8-6355-5168-2608C107E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2005013"/>
            <a:ext cx="1111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">
            <a:extLst>
              <a:ext uri="{FF2B5EF4-FFF2-40B4-BE49-F238E27FC236}">
                <a16:creationId xmlns:a16="http://schemas.microsoft.com/office/drawing/2014/main" id="{9EF112CE-78E7-71C8-C99E-C456C1549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2005013"/>
            <a:ext cx="1109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3">
            <a:extLst>
              <a:ext uri="{FF2B5EF4-FFF2-40B4-BE49-F238E27FC236}">
                <a16:creationId xmlns:a16="http://schemas.microsoft.com/office/drawing/2014/main" id="{67123773-7763-FB5B-E7B4-247E53EB3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2005013"/>
            <a:ext cx="1111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8A8597-54BD-8B9D-5E85-73C118738893}"/>
              </a:ext>
            </a:extLst>
          </p:cNvPr>
          <p:cNvSpPr txBox="1"/>
          <p:nvPr/>
        </p:nvSpPr>
        <p:spPr>
          <a:xfrm>
            <a:off x="0" y="4427538"/>
            <a:ext cx="91440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Discussion: What can be the possible solutions?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1">
            <a:extLst>
              <a:ext uri="{FF2B5EF4-FFF2-40B4-BE49-F238E27FC236}">
                <a16:creationId xmlns:a16="http://schemas.microsoft.com/office/drawing/2014/main" id="{E62C92E2-E4DB-DA05-0F84-DCE9326F0E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10D6E5-1FC1-A74B-B9B3-BD2B2D0D031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E6EC75F1-8BF1-63A9-8E86-43C046A4A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(1) Delayed ACK (a receiver-side approach)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4F0EBC-6A80-4209-B226-93D8746DD765}"/>
              </a:ext>
            </a:extLst>
          </p:cNvPr>
          <p:cNvSpPr txBox="1"/>
          <p:nvPr/>
        </p:nvSpPr>
        <p:spPr>
          <a:xfrm>
            <a:off x="0" y="207963"/>
            <a:ext cx="91440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Solution 1: Receiver side approach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1">
            <a:extLst>
              <a:ext uri="{FF2B5EF4-FFF2-40B4-BE49-F238E27FC236}">
                <a16:creationId xmlns:a16="http://schemas.microsoft.com/office/drawing/2014/main" id="{0134CEA9-E493-37D1-BF7E-0586E7E70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55DA00-F061-C548-AD4C-13DDB65BF2C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14479F32-897E-98F5-1DC0-3EA6EF31F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(1) Delayed ACK (a receiver-side approach)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43876-272A-05DE-85F3-536C9F651E4B}"/>
              </a:ext>
            </a:extLst>
          </p:cNvPr>
          <p:cNvSpPr txBox="1"/>
          <p:nvPr/>
        </p:nvSpPr>
        <p:spPr>
          <a:xfrm>
            <a:off x="0" y="2052638"/>
            <a:ext cx="9144000" cy="64611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- How much delay is good enough?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74AF1B-0B9B-4BD3-FE99-48F6846EF41D}"/>
              </a:ext>
            </a:extLst>
          </p:cNvPr>
          <p:cNvSpPr txBox="1"/>
          <p:nvPr/>
        </p:nvSpPr>
        <p:spPr>
          <a:xfrm>
            <a:off x="0" y="207963"/>
            <a:ext cx="91440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Solution 1: Receiver side approach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Number Placeholder 1">
            <a:extLst>
              <a:ext uri="{FF2B5EF4-FFF2-40B4-BE49-F238E27FC236}">
                <a16:creationId xmlns:a16="http://schemas.microsoft.com/office/drawing/2014/main" id="{BA7C20B1-8E50-0636-5EE6-E3AC8314BC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CC9C0-40D9-CB42-A653-545CF04C92E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2ADAF82D-06D8-78EA-54CF-F355C63A1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777875"/>
            <a:ext cx="7054850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>
            <a:extLst>
              <a:ext uri="{FF2B5EF4-FFF2-40B4-BE49-F238E27FC236}">
                <a16:creationId xmlns:a16="http://schemas.microsoft.com/office/drawing/2014/main" id="{E417BA45-8A0D-30D3-EEB6-2831F5F5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Lost Packet/ACK</a:t>
            </a:r>
          </a:p>
        </p:txBody>
      </p:sp>
      <p:sp>
        <p:nvSpPr>
          <p:cNvPr id="55300" name="TextBox 1">
            <a:extLst>
              <a:ext uri="{FF2B5EF4-FFF2-40B4-BE49-F238E27FC236}">
                <a16:creationId xmlns:a16="http://schemas.microsoft.com/office/drawing/2014/main" id="{EA761D48-F5B2-8C43-302C-1AAADFE22AC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75519" y="4191794"/>
            <a:ext cx="12620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Timeout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BCC033A-8D28-ECFD-99F8-2C01E30FA20E}"/>
              </a:ext>
            </a:extLst>
          </p:cNvPr>
          <p:cNvCxnSpPr>
            <a:cxnSpLocks/>
          </p:cNvCxnSpPr>
          <p:nvPr/>
        </p:nvCxnSpPr>
        <p:spPr>
          <a:xfrm>
            <a:off x="477838" y="5118100"/>
            <a:ext cx="1766887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1">
            <a:extLst>
              <a:ext uri="{FF2B5EF4-FFF2-40B4-BE49-F238E27FC236}">
                <a16:creationId xmlns:a16="http://schemas.microsoft.com/office/drawing/2014/main" id="{714E31F1-DB54-853A-D1B6-075E153B39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41C72F-F81A-1348-9E43-96F15F2513A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42702467-8289-A147-E079-B2AB3B40E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(1) Delayed ACK (a receiver-side approach)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EB26DD-6F85-F6AC-17C9-BEE9FC2235CB}"/>
              </a:ext>
            </a:extLst>
          </p:cNvPr>
          <p:cNvSpPr txBox="1"/>
          <p:nvPr/>
        </p:nvSpPr>
        <p:spPr>
          <a:xfrm>
            <a:off x="0" y="2052638"/>
            <a:ext cx="9144000" cy="64611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- How much delay is good enough?</a:t>
            </a:r>
          </a:p>
        </p:txBody>
      </p:sp>
      <p:sp>
        <p:nvSpPr>
          <p:cNvPr id="46084" name="TextBox 3">
            <a:extLst>
              <a:ext uri="{FF2B5EF4-FFF2-40B4-BE49-F238E27FC236}">
                <a16:creationId xmlns:a16="http://schemas.microsoft.com/office/drawing/2014/main" id="{57B216F4-0EB3-906B-2B03-826477B92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57500"/>
            <a:ext cx="926465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[RFC 1122] A TCP SHOULD implement a delayed ACK, but an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ACK should not be excessively delayed; in particular,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delay MUST be less than 0.5 seconds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, and in a stream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of full-sized segments there SHOULD be an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ACK for at least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every second segment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Typically, OSs are more conservative. Use 200ms of delay.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651A8-9FE1-D0AE-8E3C-16847DF6B9D0}"/>
              </a:ext>
            </a:extLst>
          </p:cNvPr>
          <p:cNvSpPr txBox="1"/>
          <p:nvPr/>
        </p:nvSpPr>
        <p:spPr>
          <a:xfrm>
            <a:off x="0" y="207963"/>
            <a:ext cx="91440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Solution 1: Receiver side approach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1">
            <a:extLst>
              <a:ext uri="{FF2B5EF4-FFF2-40B4-BE49-F238E27FC236}">
                <a16:creationId xmlns:a16="http://schemas.microsoft.com/office/drawing/2014/main" id="{5DD20ABF-5E47-3E90-0185-844EE728DC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265381-03BD-DB45-BF87-D53475DEB4C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26CFCCCD-E525-7038-B5DE-8D79C9796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(2) Nagle’s algorithm (a sender-side approach)</a:t>
            </a: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692468CA-DEB1-95C7-9CFF-341F65BB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57413"/>
            <a:ext cx="8858250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D211E2-D256-61FE-BA83-AF8EBFE1AAFE}"/>
              </a:ext>
            </a:extLst>
          </p:cNvPr>
          <p:cNvSpPr txBox="1"/>
          <p:nvPr/>
        </p:nvSpPr>
        <p:spPr>
          <a:xfrm>
            <a:off x="0" y="207963"/>
            <a:ext cx="91440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Solution 2: Sender side approach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1">
            <a:extLst>
              <a:ext uri="{FF2B5EF4-FFF2-40B4-BE49-F238E27FC236}">
                <a16:creationId xmlns:a16="http://schemas.microsoft.com/office/drawing/2014/main" id="{4CE5CCD1-5540-CD52-559C-79715E4D4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48F1EB-3415-6645-AF12-A3B48CC8EE1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C4CEDA9F-FD42-AA2B-6245-2985BC79A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C2415BA1-2BEC-EB29-1BF6-2C3B9CD5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57413"/>
            <a:ext cx="8858250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1549B7-2415-4850-616E-BBAB37B92155}"/>
              </a:ext>
            </a:extLst>
          </p:cNvPr>
          <p:cNvSpPr/>
          <p:nvPr/>
        </p:nvSpPr>
        <p:spPr>
          <a:xfrm>
            <a:off x="1077913" y="1047750"/>
            <a:ext cx="6797675" cy="67786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Condition 0: Assumes there are some data to send. Otherwise, the sender will have to wait anyway.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E2F6FD7-D80A-F2E4-2CA4-D4499EE8F12A}"/>
              </a:ext>
            </a:extLst>
          </p:cNvPr>
          <p:cNvSpPr/>
          <p:nvPr/>
        </p:nvSpPr>
        <p:spPr>
          <a:xfrm>
            <a:off x="120650" y="2165350"/>
            <a:ext cx="4489450" cy="460375"/>
          </a:xfrm>
          <a:prstGeom prst="ellipse">
            <a:avLst/>
          </a:prstGeom>
          <a:solidFill>
            <a:schemeClr val="accent3">
              <a:lumMod val="75000"/>
              <a:alpha val="39311"/>
            </a:schemeClr>
          </a:solidFill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BA53DE1-4E93-DB74-D5F0-5E23B02E8172}"/>
              </a:ext>
            </a:extLst>
          </p:cNvPr>
          <p:cNvSpPr/>
          <p:nvPr/>
        </p:nvSpPr>
        <p:spPr>
          <a:xfrm>
            <a:off x="4603750" y="1744663"/>
            <a:ext cx="927100" cy="635000"/>
          </a:xfrm>
          <a:custGeom>
            <a:avLst/>
            <a:gdLst>
              <a:gd name="connsiteX0" fmla="*/ 0 w 927100"/>
              <a:gd name="connsiteY0" fmla="*/ 635000 h 635000"/>
              <a:gd name="connsiteX1" fmla="*/ 698500 w 927100"/>
              <a:gd name="connsiteY1" fmla="*/ 330200 h 635000"/>
              <a:gd name="connsiteX2" fmla="*/ 927100 w 927100"/>
              <a:gd name="connsiteY2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7100" h="635000">
                <a:moveTo>
                  <a:pt x="0" y="635000"/>
                </a:moveTo>
                <a:cubicBezTo>
                  <a:pt x="271991" y="535516"/>
                  <a:pt x="543983" y="436033"/>
                  <a:pt x="698500" y="330200"/>
                </a:cubicBezTo>
                <a:cubicBezTo>
                  <a:pt x="853017" y="224367"/>
                  <a:pt x="890058" y="112183"/>
                  <a:pt x="927100" y="0"/>
                </a:cubicBezTo>
              </a:path>
            </a:pathLst>
          </a:custGeom>
          <a:noFill/>
          <a:ln w="25400">
            <a:solidFill>
              <a:schemeClr val="accent3">
                <a:lumMod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23F86-90B7-32F6-811B-2FFF60059270}"/>
              </a:ext>
            </a:extLst>
          </p:cNvPr>
          <p:cNvSpPr txBox="1"/>
          <p:nvPr/>
        </p:nvSpPr>
        <p:spPr>
          <a:xfrm>
            <a:off x="0" y="207963"/>
            <a:ext cx="91440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Solution 2: Sender side approach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1">
            <a:extLst>
              <a:ext uri="{FF2B5EF4-FFF2-40B4-BE49-F238E27FC236}">
                <a16:creationId xmlns:a16="http://schemas.microsoft.com/office/drawing/2014/main" id="{1F45A40D-87A3-9D80-D9E9-20C4330DED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610FE-BA6A-F14B-B731-A36B78491AE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E0F54511-AB9A-5596-88D8-818710571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4F2E4F0E-D09C-6757-3F2B-2217548A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57413"/>
            <a:ext cx="8858250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5E20BC-75D5-5BBE-DC6F-3602692E80D8}"/>
              </a:ext>
            </a:extLst>
          </p:cNvPr>
          <p:cNvSpPr/>
          <p:nvPr/>
        </p:nvSpPr>
        <p:spPr>
          <a:xfrm>
            <a:off x="1077913" y="1233488"/>
            <a:ext cx="6797675" cy="4778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Condition 1: The system is capable of sending a full MSS.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181D99-A5D2-EC50-95E2-EB149B8E181C}"/>
              </a:ext>
            </a:extLst>
          </p:cNvPr>
          <p:cNvSpPr/>
          <p:nvPr/>
        </p:nvSpPr>
        <p:spPr>
          <a:xfrm>
            <a:off x="654050" y="2430463"/>
            <a:ext cx="6989763" cy="460375"/>
          </a:xfrm>
          <a:prstGeom prst="ellipse">
            <a:avLst/>
          </a:prstGeom>
          <a:solidFill>
            <a:schemeClr val="accent3">
              <a:lumMod val="75000"/>
              <a:alpha val="39311"/>
            </a:schemeClr>
          </a:solidFill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DA87BA3-AF9F-3A6E-F18F-331E15A54FA1}"/>
              </a:ext>
            </a:extLst>
          </p:cNvPr>
          <p:cNvSpPr/>
          <p:nvPr/>
        </p:nvSpPr>
        <p:spPr>
          <a:xfrm>
            <a:off x="4664075" y="1798638"/>
            <a:ext cx="927100" cy="635000"/>
          </a:xfrm>
          <a:custGeom>
            <a:avLst/>
            <a:gdLst>
              <a:gd name="connsiteX0" fmla="*/ 0 w 927100"/>
              <a:gd name="connsiteY0" fmla="*/ 635000 h 635000"/>
              <a:gd name="connsiteX1" fmla="*/ 698500 w 927100"/>
              <a:gd name="connsiteY1" fmla="*/ 330200 h 635000"/>
              <a:gd name="connsiteX2" fmla="*/ 927100 w 927100"/>
              <a:gd name="connsiteY2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7100" h="635000">
                <a:moveTo>
                  <a:pt x="0" y="635000"/>
                </a:moveTo>
                <a:cubicBezTo>
                  <a:pt x="271991" y="535516"/>
                  <a:pt x="543983" y="436033"/>
                  <a:pt x="698500" y="330200"/>
                </a:cubicBezTo>
                <a:cubicBezTo>
                  <a:pt x="853017" y="224367"/>
                  <a:pt x="890058" y="112183"/>
                  <a:pt x="927100" y="0"/>
                </a:cubicBezTo>
              </a:path>
            </a:pathLst>
          </a:custGeom>
          <a:noFill/>
          <a:ln w="25400">
            <a:solidFill>
              <a:schemeClr val="accent3">
                <a:lumMod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FF95A2-FBD0-A820-C5C9-788E6D7CFFF1}"/>
              </a:ext>
            </a:extLst>
          </p:cNvPr>
          <p:cNvSpPr/>
          <p:nvPr/>
        </p:nvSpPr>
        <p:spPr>
          <a:xfrm>
            <a:off x="5954713" y="1798638"/>
            <a:ext cx="2393950" cy="4778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 immediately.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A7605-25ED-B9C2-4F7F-DD75EC52FB04}"/>
              </a:ext>
            </a:extLst>
          </p:cNvPr>
          <p:cNvSpPr txBox="1"/>
          <p:nvPr/>
        </p:nvSpPr>
        <p:spPr>
          <a:xfrm>
            <a:off x="0" y="207963"/>
            <a:ext cx="91440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Solution 2: Sender side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1">
            <a:extLst>
              <a:ext uri="{FF2B5EF4-FFF2-40B4-BE49-F238E27FC236}">
                <a16:creationId xmlns:a16="http://schemas.microsoft.com/office/drawing/2014/main" id="{D9D70D1E-E97E-25B5-C6F0-0893BF55B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B0E21A-C667-D945-9354-A8739C181F7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D4202015-EB6F-9BC2-525E-7367A53C8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F7684F63-27E7-35AC-7646-7697280E8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57413"/>
            <a:ext cx="8858250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878C93-462C-D0D3-347A-410FC488BCC0}"/>
              </a:ext>
            </a:extLst>
          </p:cNvPr>
          <p:cNvSpPr/>
          <p:nvPr/>
        </p:nvSpPr>
        <p:spPr>
          <a:xfrm>
            <a:off x="981075" y="4681538"/>
            <a:ext cx="6797675" cy="7127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Condition 2: Not enough data OR window size for a full MSS.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some packets are in-flight (yet to receive ACK for).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51E34C3-DBCD-D902-A236-6D092D5D3016}"/>
              </a:ext>
            </a:extLst>
          </p:cNvPr>
          <p:cNvSpPr/>
          <p:nvPr/>
        </p:nvSpPr>
        <p:spPr>
          <a:xfrm>
            <a:off x="885825" y="3221038"/>
            <a:ext cx="6989763" cy="460375"/>
          </a:xfrm>
          <a:prstGeom prst="ellipse">
            <a:avLst/>
          </a:prstGeom>
          <a:solidFill>
            <a:schemeClr val="accent3">
              <a:lumMod val="75000"/>
              <a:alpha val="39311"/>
            </a:schemeClr>
          </a:solidFill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AE360A5-21A3-BF50-63C1-4CE2D1596FA6}"/>
              </a:ext>
            </a:extLst>
          </p:cNvPr>
          <p:cNvSpPr/>
          <p:nvPr/>
        </p:nvSpPr>
        <p:spPr>
          <a:xfrm rot="9267485">
            <a:off x="2859088" y="3849688"/>
            <a:ext cx="927100" cy="635000"/>
          </a:xfrm>
          <a:custGeom>
            <a:avLst/>
            <a:gdLst>
              <a:gd name="connsiteX0" fmla="*/ 0 w 927100"/>
              <a:gd name="connsiteY0" fmla="*/ 635000 h 635000"/>
              <a:gd name="connsiteX1" fmla="*/ 698500 w 927100"/>
              <a:gd name="connsiteY1" fmla="*/ 330200 h 635000"/>
              <a:gd name="connsiteX2" fmla="*/ 927100 w 927100"/>
              <a:gd name="connsiteY2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7100" h="635000">
                <a:moveTo>
                  <a:pt x="0" y="635000"/>
                </a:moveTo>
                <a:cubicBezTo>
                  <a:pt x="271991" y="535516"/>
                  <a:pt x="543983" y="436033"/>
                  <a:pt x="698500" y="330200"/>
                </a:cubicBezTo>
                <a:cubicBezTo>
                  <a:pt x="853017" y="224367"/>
                  <a:pt x="890058" y="112183"/>
                  <a:pt x="927100" y="0"/>
                </a:cubicBezTo>
              </a:path>
            </a:pathLst>
          </a:custGeom>
          <a:noFill/>
          <a:ln w="25400">
            <a:solidFill>
              <a:schemeClr val="accent3">
                <a:lumMod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D06E92-F2CC-A17E-E01C-767EC85B770A}"/>
              </a:ext>
            </a:extLst>
          </p:cNvPr>
          <p:cNvSpPr/>
          <p:nvPr/>
        </p:nvSpPr>
        <p:spPr>
          <a:xfrm>
            <a:off x="4859338" y="5654675"/>
            <a:ext cx="3016250" cy="4794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Buffer the data and wait.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903A57-616B-91B0-91BA-60C88C16A801}"/>
              </a:ext>
            </a:extLst>
          </p:cNvPr>
          <p:cNvSpPr txBox="1"/>
          <p:nvPr/>
        </p:nvSpPr>
        <p:spPr>
          <a:xfrm>
            <a:off x="0" y="207963"/>
            <a:ext cx="91440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Solution 2: Sender side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1">
            <a:extLst>
              <a:ext uri="{FF2B5EF4-FFF2-40B4-BE49-F238E27FC236}">
                <a16:creationId xmlns:a16="http://schemas.microsoft.com/office/drawing/2014/main" id="{496D26A2-F1A4-0768-5A86-1822FAFB7E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16AA8B-0C8E-6F4D-979C-2B7F57A0805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1BABEE8B-D526-64F4-5D71-301D36FE1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E2D28D59-5E5F-ABE5-60F6-1F70C35F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57413"/>
            <a:ext cx="8858250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B24C55-7425-4BDC-785D-1BE7C25F4498}"/>
              </a:ext>
            </a:extLst>
          </p:cNvPr>
          <p:cNvSpPr/>
          <p:nvPr/>
        </p:nvSpPr>
        <p:spPr>
          <a:xfrm>
            <a:off x="615950" y="5267325"/>
            <a:ext cx="6797675" cy="7127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Condition 3: No packet is in-flight (i.e., all ACKs are received).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800943F-363E-3EB6-5705-C5DAFF8C6E57}"/>
              </a:ext>
            </a:extLst>
          </p:cNvPr>
          <p:cNvSpPr/>
          <p:nvPr/>
        </p:nvSpPr>
        <p:spPr>
          <a:xfrm>
            <a:off x="1230313" y="3949700"/>
            <a:ext cx="3629025" cy="460375"/>
          </a:xfrm>
          <a:prstGeom prst="ellipse">
            <a:avLst/>
          </a:prstGeom>
          <a:solidFill>
            <a:schemeClr val="accent3">
              <a:lumMod val="75000"/>
              <a:alpha val="39311"/>
            </a:schemeClr>
          </a:solidFill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00AC995-610A-1A11-59D6-0450B8D4E1FF}"/>
              </a:ext>
            </a:extLst>
          </p:cNvPr>
          <p:cNvSpPr/>
          <p:nvPr/>
        </p:nvSpPr>
        <p:spPr>
          <a:xfrm rot="9267485">
            <a:off x="2225675" y="4551363"/>
            <a:ext cx="781050" cy="576262"/>
          </a:xfrm>
          <a:custGeom>
            <a:avLst/>
            <a:gdLst>
              <a:gd name="connsiteX0" fmla="*/ 0 w 927100"/>
              <a:gd name="connsiteY0" fmla="*/ 635000 h 635000"/>
              <a:gd name="connsiteX1" fmla="*/ 698500 w 927100"/>
              <a:gd name="connsiteY1" fmla="*/ 330200 h 635000"/>
              <a:gd name="connsiteX2" fmla="*/ 927100 w 927100"/>
              <a:gd name="connsiteY2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7100" h="635000">
                <a:moveTo>
                  <a:pt x="0" y="635000"/>
                </a:moveTo>
                <a:cubicBezTo>
                  <a:pt x="271991" y="535516"/>
                  <a:pt x="543983" y="436033"/>
                  <a:pt x="698500" y="330200"/>
                </a:cubicBezTo>
                <a:cubicBezTo>
                  <a:pt x="853017" y="224367"/>
                  <a:pt x="890058" y="112183"/>
                  <a:pt x="927100" y="0"/>
                </a:cubicBezTo>
              </a:path>
            </a:pathLst>
          </a:custGeom>
          <a:noFill/>
          <a:ln w="25400">
            <a:solidFill>
              <a:schemeClr val="accent3">
                <a:lumMod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4E64BB-6927-67F7-7685-BBD795D2E440}"/>
              </a:ext>
            </a:extLst>
          </p:cNvPr>
          <p:cNvSpPr/>
          <p:nvPr/>
        </p:nvSpPr>
        <p:spPr>
          <a:xfrm>
            <a:off x="4111625" y="6065838"/>
            <a:ext cx="3282950" cy="7429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 immediately, no matter how small the packet is.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D80C9C-4E94-9F35-893A-283620D56917}"/>
              </a:ext>
            </a:extLst>
          </p:cNvPr>
          <p:cNvSpPr txBox="1"/>
          <p:nvPr/>
        </p:nvSpPr>
        <p:spPr>
          <a:xfrm>
            <a:off x="0" y="207963"/>
            <a:ext cx="91440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Solution 2: Sender side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1">
            <a:extLst>
              <a:ext uri="{FF2B5EF4-FFF2-40B4-BE49-F238E27FC236}">
                <a16:creationId xmlns:a16="http://schemas.microsoft.com/office/drawing/2014/main" id="{98EBF824-81A5-B8D8-6149-C070D8E624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10B128-0474-AB46-95CA-4FE22564F60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74B59C05-7F87-023F-00AF-ADE39FD30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(2) Nagle’s algorithm</a:t>
            </a: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7E3B142F-FBE0-230D-42E7-4BD74F0D4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57413"/>
            <a:ext cx="8858250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F48E83-0C87-EC25-6D36-C9398C980025}"/>
              </a:ext>
            </a:extLst>
          </p:cNvPr>
          <p:cNvSpPr txBox="1"/>
          <p:nvPr/>
        </p:nvSpPr>
        <p:spPr>
          <a:xfrm>
            <a:off x="142875" y="5397500"/>
            <a:ext cx="8739188" cy="16319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Because some applications cannot afford such a delay for each write it does to 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TCP connection, the socket interface allows the application to turn off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Nagel’s algorithm by setting the TCP_NODELAY socket option.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TCP_QUICKACK option disables the Delayed Ack protocol.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51476-B695-AF83-513A-007A155BAADD}"/>
              </a:ext>
            </a:extLst>
          </p:cNvPr>
          <p:cNvSpPr txBox="1"/>
          <p:nvPr/>
        </p:nvSpPr>
        <p:spPr>
          <a:xfrm>
            <a:off x="0" y="207963"/>
            <a:ext cx="91440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Solution 2: Sender side approach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1">
            <a:extLst>
              <a:ext uri="{FF2B5EF4-FFF2-40B4-BE49-F238E27FC236}">
                <a16:creationId xmlns:a16="http://schemas.microsoft.com/office/drawing/2014/main" id="{08AA3CF1-66C4-42E5-08EF-C8306B452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2ED2D7-84C2-C949-959B-3B1C9409273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C8DC2B-591A-4FB7-8432-2EB8CAF9D57D}"/>
              </a:ext>
            </a:extLst>
          </p:cNvPr>
          <p:cNvSpPr txBox="1"/>
          <p:nvPr/>
        </p:nvSpPr>
        <p:spPr>
          <a:xfrm>
            <a:off x="0" y="188913"/>
            <a:ext cx="9144000" cy="1755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What if sender and receiver simultaneously applies the Nagle’s algo. and delayed ack (TCP’s default setting) ?</a:t>
            </a:r>
          </a:p>
        </p:txBody>
      </p:sp>
      <p:sp>
        <p:nvSpPr>
          <p:cNvPr id="53251" name="TextBox 1">
            <a:extLst>
              <a:ext uri="{FF2B5EF4-FFF2-40B4-BE49-F238E27FC236}">
                <a16:creationId xmlns:a16="http://schemas.microsoft.com/office/drawing/2014/main" id="{F5804905-1C74-9A71-3A5B-3037A56BD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13" y="6530975"/>
            <a:ext cx="910907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[Ref] https://betterprogramming.pub/redis-internals-client-connects-to-redis-by-tcp-faf6ad1a7df5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13FDD6F-20D6-27C0-4277-6DBEEC772989}"/>
              </a:ext>
            </a:extLst>
          </p:cNvPr>
          <p:cNvCxnSpPr/>
          <p:nvPr/>
        </p:nvCxnSpPr>
        <p:spPr>
          <a:xfrm>
            <a:off x="2266950" y="2584450"/>
            <a:ext cx="0" cy="39941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82B40A-D608-BE60-8738-AB0D4D42BA53}"/>
              </a:ext>
            </a:extLst>
          </p:cNvPr>
          <p:cNvCxnSpPr>
            <a:cxnSpLocks/>
          </p:cNvCxnSpPr>
          <p:nvPr/>
        </p:nvCxnSpPr>
        <p:spPr>
          <a:xfrm>
            <a:off x="2306638" y="3082925"/>
            <a:ext cx="3494087" cy="0"/>
          </a:xfrm>
          <a:prstGeom prst="straightConnector1">
            <a:avLst/>
          </a:prstGeom>
          <a:ln>
            <a:solidFill>
              <a:schemeClr val="tx1"/>
            </a:solidFill>
            <a:headEnd type="oval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75" name="Slide Number Placeholder 1">
            <a:extLst>
              <a:ext uri="{FF2B5EF4-FFF2-40B4-BE49-F238E27FC236}">
                <a16:creationId xmlns:a16="http://schemas.microsoft.com/office/drawing/2014/main" id="{F6158157-52E3-C1BE-FF59-BF3DE477FF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97582-BCEE-1E49-AB92-6A40236C9AE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8D4AA-231F-3B7D-C783-D359FC35E07E}"/>
              </a:ext>
            </a:extLst>
          </p:cNvPr>
          <p:cNvSpPr txBox="1"/>
          <p:nvPr/>
        </p:nvSpPr>
        <p:spPr>
          <a:xfrm>
            <a:off x="0" y="188913"/>
            <a:ext cx="9144000" cy="1755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What if sender and receiver simultaneously applies the Nagle’s algo. and delayed ack (TCP’s default setting) 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D852AA0-D683-717A-24DB-1C397BC69700}"/>
              </a:ext>
            </a:extLst>
          </p:cNvPr>
          <p:cNvCxnSpPr/>
          <p:nvPr/>
        </p:nvCxnSpPr>
        <p:spPr>
          <a:xfrm>
            <a:off x="5800725" y="2468563"/>
            <a:ext cx="0" cy="39941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78" name="TextBox 5">
            <a:extLst>
              <a:ext uri="{FF2B5EF4-FFF2-40B4-BE49-F238E27FC236}">
                <a16:creationId xmlns:a16="http://schemas.microsoft.com/office/drawing/2014/main" id="{1E1A9DFF-8BF4-D065-6437-9B5A05241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3" y="2187575"/>
            <a:ext cx="1108075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54279" name="TextBox 6">
            <a:extLst>
              <a:ext uri="{FF2B5EF4-FFF2-40B4-BE49-F238E27FC236}">
                <a16:creationId xmlns:a16="http://schemas.microsoft.com/office/drawing/2014/main" id="{D4BFFCEC-EC4F-D757-13C2-F944848F4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2081213"/>
            <a:ext cx="1416050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5CAF0-CF8B-4D36-A270-C58813157430}"/>
              </a:ext>
            </a:extLst>
          </p:cNvPr>
          <p:cNvSpPr txBox="1"/>
          <p:nvPr/>
        </p:nvSpPr>
        <p:spPr>
          <a:xfrm rot="16200000">
            <a:off x="1793081" y="5766594"/>
            <a:ext cx="657225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8372AD-66A2-EAED-C6C3-96A948DA82E9}"/>
              </a:ext>
            </a:extLst>
          </p:cNvPr>
          <p:cNvSpPr/>
          <p:nvPr/>
        </p:nvSpPr>
        <p:spPr>
          <a:xfrm>
            <a:off x="3265488" y="2890838"/>
            <a:ext cx="1460500" cy="38417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Packet-1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6D570E-4C41-294F-01EB-B0EE76D21FED}"/>
              </a:ext>
            </a:extLst>
          </p:cNvPr>
          <p:cNvGrpSpPr>
            <a:grpSpLocks/>
          </p:cNvGrpSpPr>
          <p:nvPr/>
        </p:nvGrpSpPr>
        <p:grpSpPr bwMode="auto">
          <a:xfrm>
            <a:off x="85725" y="3327400"/>
            <a:ext cx="2771775" cy="1200150"/>
            <a:chOff x="86018" y="3327400"/>
            <a:chExt cx="2771493" cy="1200329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07FAB5A-6255-C265-6B2A-BD1A3D5ACAE3}"/>
                </a:ext>
              </a:extLst>
            </p:cNvPr>
            <p:cNvSpPr/>
            <p:nvPr/>
          </p:nvSpPr>
          <p:spPr>
            <a:xfrm>
              <a:off x="2286069" y="3327400"/>
              <a:ext cx="571442" cy="431864"/>
            </a:xfrm>
            <a:custGeom>
              <a:avLst/>
              <a:gdLst>
                <a:gd name="connsiteX0" fmla="*/ 0 w 571511"/>
                <a:gd name="connsiteY0" fmla="*/ 0 h 431800"/>
                <a:gd name="connsiteX1" fmla="*/ 571500 w 571511"/>
                <a:gd name="connsiteY1" fmla="*/ 241300 h 431800"/>
                <a:gd name="connsiteX2" fmla="*/ 12700 w 571511"/>
                <a:gd name="connsiteY2" fmla="*/ 43180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11" h="431800">
                  <a:moveTo>
                    <a:pt x="0" y="0"/>
                  </a:moveTo>
                  <a:cubicBezTo>
                    <a:pt x="284691" y="84666"/>
                    <a:pt x="569383" y="169333"/>
                    <a:pt x="571500" y="241300"/>
                  </a:cubicBezTo>
                  <a:cubicBezTo>
                    <a:pt x="573617" y="313267"/>
                    <a:pt x="293158" y="372533"/>
                    <a:pt x="12700" y="431800"/>
                  </a:cubicBezTo>
                </a:path>
              </a:pathLst>
            </a:custGeom>
            <a:ln>
              <a:solidFill>
                <a:schemeClr val="tx1"/>
              </a:solidFill>
              <a:headEnd type="oval" w="lg" len="med"/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FE8720-16FE-6CC1-52FB-5DCF5D8E2E8F}"/>
                </a:ext>
              </a:extLst>
            </p:cNvPr>
            <p:cNvSpPr txBox="1"/>
            <p:nvPr/>
          </p:nvSpPr>
          <p:spPr>
            <a:xfrm>
              <a:off x="86018" y="3327400"/>
              <a:ext cx="212862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Nagle’s algo: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Buffered next packet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waiting for the ACK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for packet-1.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457A66-C26A-15B2-7DF4-9C7CD1F038C3}"/>
              </a:ext>
            </a:extLst>
          </p:cNvPr>
          <p:cNvGrpSpPr>
            <a:grpSpLocks/>
          </p:cNvGrpSpPr>
          <p:nvPr/>
        </p:nvGrpSpPr>
        <p:grpSpPr bwMode="auto">
          <a:xfrm>
            <a:off x="5916613" y="3082925"/>
            <a:ext cx="3235325" cy="2727325"/>
            <a:chOff x="5916175" y="3083355"/>
            <a:chExt cx="3236448" cy="2726755"/>
          </a:xfrm>
        </p:grpSpPr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16CC9AA8-1154-C63F-C18B-6A80FAC919FF}"/>
                </a:ext>
              </a:extLst>
            </p:cNvPr>
            <p:cNvSpPr/>
            <p:nvPr/>
          </p:nvSpPr>
          <p:spPr>
            <a:xfrm>
              <a:off x="5916175" y="3083355"/>
              <a:ext cx="346195" cy="2726755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75D5D8-CE98-F954-0158-27B941CED236}"/>
                </a:ext>
              </a:extLst>
            </p:cNvPr>
            <p:cNvSpPr txBox="1"/>
            <p:nvPr/>
          </p:nvSpPr>
          <p:spPr>
            <a:xfrm>
              <a:off x="6387826" y="3549982"/>
              <a:ext cx="2764797" cy="203157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Delayed ACK: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Delayed the ACK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for packet-1.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Waiting for the next packet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to send the cumulative ACK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OR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the timeout to occur.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77B27E-C50F-C805-CA1B-9F1EC02A0202}"/>
              </a:ext>
            </a:extLst>
          </p:cNvPr>
          <p:cNvCxnSpPr/>
          <p:nvPr/>
        </p:nvCxnSpPr>
        <p:spPr>
          <a:xfrm>
            <a:off x="2266950" y="2584450"/>
            <a:ext cx="0" cy="39941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BAF5AD-4409-B8D2-E883-50CD440461E1}"/>
              </a:ext>
            </a:extLst>
          </p:cNvPr>
          <p:cNvCxnSpPr>
            <a:cxnSpLocks/>
          </p:cNvCxnSpPr>
          <p:nvPr/>
        </p:nvCxnSpPr>
        <p:spPr>
          <a:xfrm>
            <a:off x="2306638" y="3082925"/>
            <a:ext cx="3494087" cy="0"/>
          </a:xfrm>
          <a:prstGeom prst="straightConnector1">
            <a:avLst/>
          </a:prstGeom>
          <a:ln>
            <a:solidFill>
              <a:schemeClr val="tx1"/>
            </a:solidFill>
            <a:headEnd type="oval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299" name="Slide Number Placeholder 1">
            <a:extLst>
              <a:ext uri="{FF2B5EF4-FFF2-40B4-BE49-F238E27FC236}">
                <a16:creationId xmlns:a16="http://schemas.microsoft.com/office/drawing/2014/main" id="{27E02B0D-E589-176B-296B-41F48AA45F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9018B-A4BC-9543-B55B-F6A2A9DAE44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9A95E9-EE45-38DF-D611-4B7C7069C87B}"/>
              </a:ext>
            </a:extLst>
          </p:cNvPr>
          <p:cNvSpPr txBox="1"/>
          <p:nvPr/>
        </p:nvSpPr>
        <p:spPr>
          <a:xfrm>
            <a:off x="0" y="188913"/>
            <a:ext cx="9144000" cy="1755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What if sender and receiver simultaneously applies the Nagle’s algo. and delayed ack (TCP’s default setting) 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61DA5AF-1149-8E35-8C59-772E949A1A39}"/>
              </a:ext>
            </a:extLst>
          </p:cNvPr>
          <p:cNvCxnSpPr/>
          <p:nvPr/>
        </p:nvCxnSpPr>
        <p:spPr>
          <a:xfrm>
            <a:off x="5800725" y="2468563"/>
            <a:ext cx="0" cy="39941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02" name="TextBox 5">
            <a:extLst>
              <a:ext uri="{FF2B5EF4-FFF2-40B4-BE49-F238E27FC236}">
                <a16:creationId xmlns:a16="http://schemas.microsoft.com/office/drawing/2014/main" id="{D2DD694F-EC03-8140-021B-56B15D451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3" y="2187575"/>
            <a:ext cx="1108075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55303" name="TextBox 6">
            <a:extLst>
              <a:ext uri="{FF2B5EF4-FFF2-40B4-BE49-F238E27FC236}">
                <a16:creationId xmlns:a16="http://schemas.microsoft.com/office/drawing/2014/main" id="{3F80636D-2243-E217-CEE6-E1CE96AFD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2081213"/>
            <a:ext cx="1416050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15DBBF-A000-B92A-76BA-BCE6C3E14556}"/>
              </a:ext>
            </a:extLst>
          </p:cNvPr>
          <p:cNvSpPr txBox="1"/>
          <p:nvPr/>
        </p:nvSpPr>
        <p:spPr>
          <a:xfrm rot="16200000">
            <a:off x="1793081" y="5766594"/>
            <a:ext cx="657225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61FA9-9756-2237-04E7-864B7076236B}"/>
              </a:ext>
            </a:extLst>
          </p:cNvPr>
          <p:cNvSpPr/>
          <p:nvPr/>
        </p:nvSpPr>
        <p:spPr>
          <a:xfrm>
            <a:off x="3265488" y="2890838"/>
            <a:ext cx="1460500" cy="38417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Packet-1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8C30E4A-1013-84BA-DEE7-0240E61D43ED}"/>
              </a:ext>
            </a:extLst>
          </p:cNvPr>
          <p:cNvSpPr/>
          <p:nvPr/>
        </p:nvSpPr>
        <p:spPr>
          <a:xfrm>
            <a:off x="2286000" y="3327400"/>
            <a:ext cx="571500" cy="431800"/>
          </a:xfrm>
          <a:custGeom>
            <a:avLst/>
            <a:gdLst>
              <a:gd name="connsiteX0" fmla="*/ 0 w 571511"/>
              <a:gd name="connsiteY0" fmla="*/ 0 h 431800"/>
              <a:gd name="connsiteX1" fmla="*/ 571500 w 571511"/>
              <a:gd name="connsiteY1" fmla="*/ 241300 h 431800"/>
              <a:gd name="connsiteX2" fmla="*/ 12700 w 571511"/>
              <a:gd name="connsiteY2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11" h="431800">
                <a:moveTo>
                  <a:pt x="0" y="0"/>
                </a:moveTo>
                <a:cubicBezTo>
                  <a:pt x="284691" y="84666"/>
                  <a:pt x="569383" y="169333"/>
                  <a:pt x="571500" y="241300"/>
                </a:cubicBezTo>
                <a:cubicBezTo>
                  <a:pt x="573617" y="313267"/>
                  <a:pt x="293158" y="372533"/>
                  <a:pt x="12700" y="431800"/>
                </a:cubicBezTo>
              </a:path>
            </a:pathLst>
          </a:custGeom>
          <a:ln>
            <a:solidFill>
              <a:schemeClr val="tx1"/>
            </a:solidFill>
            <a:headEnd type="oval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A48BAD-E64F-76C5-FDFC-8999D3F7A3ED}"/>
              </a:ext>
            </a:extLst>
          </p:cNvPr>
          <p:cNvSpPr txBox="1"/>
          <p:nvPr/>
        </p:nvSpPr>
        <p:spPr>
          <a:xfrm>
            <a:off x="85725" y="3327400"/>
            <a:ext cx="2128838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Nagle’s algo: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Buffered next packet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waiting for the 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for packet-1.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872525F8-F519-85AB-2853-1AF2FA9DAE35}"/>
              </a:ext>
            </a:extLst>
          </p:cNvPr>
          <p:cNvSpPr/>
          <p:nvPr/>
        </p:nvSpPr>
        <p:spPr>
          <a:xfrm>
            <a:off x="5916613" y="3082925"/>
            <a:ext cx="344487" cy="27273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C441C9-A3CC-6174-89F0-CF1F720CC690}"/>
              </a:ext>
            </a:extLst>
          </p:cNvPr>
          <p:cNvSpPr txBox="1"/>
          <p:nvPr/>
        </p:nvSpPr>
        <p:spPr>
          <a:xfrm>
            <a:off x="6388100" y="3549650"/>
            <a:ext cx="2763838" cy="2032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Delayed ACK: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Delayed the 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for packet-1.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Waiting for the next packet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to send the cumulative 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the timeout to occur.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B3B3D4-0A29-827D-C91E-D2346994F176}"/>
              </a:ext>
            </a:extLst>
          </p:cNvPr>
          <p:cNvSpPr txBox="1"/>
          <p:nvPr/>
        </p:nvSpPr>
        <p:spPr>
          <a:xfrm>
            <a:off x="5840413" y="5784850"/>
            <a:ext cx="3059112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Timeout after 500ms (default)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1">
            <a:extLst>
              <a:ext uri="{FF2B5EF4-FFF2-40B4-BE49-F238E27FC236}">
                <a16:creationId xmlns:a16="http://schemas.microsoft.com/office/drawing/2014/main" id="{32867663-E61B-3E09-0952-9453831915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8E33C-EA97-164D-97C3-92674CCA63C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6B19D09F-21E7-AA79-011A-B3AEB6BC3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4F53C8B-6480-BA47-FF51-6F18D02DD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811338"/>
            <a:ext cx="88709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Cumulative ACK: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ACK the largest in-sequence packet received.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What will be ACK sequence if the receive sequence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is: 5, 7, 8, 6 ?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F39B7C1-F81B-D918-A449-AD38AC515548}"/>
              </a:ext>
            </a:extLst>
          </p:cNvPr>
          <p:cNvCxnSpPr/>
          <p:nvPr/>
        </p:nvCxnSpPr>
        <p:spPr>
          <a:xfrm>
            <a:off x="2266950" y="2584450"/>
            <a:ext cx="0" cy="39941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B6404A-2897-CFEE-C47E-6F67FC0F644E}"/>
              </a:ext>
            </a:extLst>
          </p:cNvPr>
          <p:cNvCxnSpPr>
            <a:cxnSpLocks/>
          </p:cNvCxnSpPr>
          <p:nvPr/>
        </p:nvCxnSpPr>
        <p:spPr>
          <a:xfrm>
            <a:off x="2306638" y="3082925"/>
            <a:ext cx="3494087" cy="0"/>
          </a:xfrm>
          <a:prstGeom prst="straightConnector1">
            <a:avLst/>
          </a:prstGeom>
          <a:ln>
            <a:solidFill>
              <a:schemeClr val="tx1"/>
            </a:solidFill>
            <a:headEnd type="oval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23" name="Slide Number Placeholder 1">
            <a:extLst>
              <a:ext uri="{FF2B5EF4-FFF2-40B4-BE49-F238E27FC236}">
                <a16:creationId xmlns:a16="http://schemas.microsoft.com/office/drawing/2014/main" id="{ECDA8B65-9973-A15B-595B-8D956D93CC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35673-0E78-6E44-B774-5E2F2E4A6E0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C0A021-E695-0AEE-FD5B-DCB1112E98F9}"/>
              </a:ext>
            </a:extLst>
          </p:cNvPr>
          <p:cNvSpPr txBox="1"/>
          <p:nvPr/>
        </p:nvSpPr>
        <p:spPr>
          <a:xfrm>
            <a:off x="0" y="188913"/>
            <a:ext cx="9144000" cy="1755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What if sender and receiver simultaneously applies the Nagle’s algo. and delayed ack (TCP’s default setting) 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FCB1E58-D3EC-63ED-FEE8-4100598DA71A}"/>
              </a:ext>
            </a:extLst>
          </p:cNvPr>
          <p:cNvCxnSpPr/>
          <p:nvPr/>
        </p:nvCxnSpPr>
        <p:spPr>
          <a:xfrm>
            <a:off x="5800725" y="2468563"/>
            <a:ext cx="0" cy="39941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26" name="TextBox 5">
            <a:extLst>
              <a:ext uri="{FF2B5EF4-FFF2-40B4-BE49-F238E27FC236}">
                <a16:creationId xmlns:a16="http://schemas.microsoft.com/office/drawing/2014/main" id="{5DE70620-D2AC-BEE6-5FE8-1656DBAD1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3" y="2187575"/>
            <a:ext cx="1108075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56327" name="TextBox 6">
            <a:extLst>
              <a:ext uri="{FF2B5EF4-FFF2-40B4-BE49-F238E27FC236}">
                <a16:creationId xmlns:a16="http://schemas.microsoft.com/office/drawing/2014/main" id="{B4A42FD2-6B23-5F36-3385-E8345DD27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2081213"/>
            <a:ext cx="1416050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67CFEA-630A-B6CA-BC07-8353440CA05C}"/>
              </a:ext>
            </a:extLst>
          </p:cNvPr>
          <p:cNvSpPr txBox="1"/>
          <p:nvPr/>
        </p:nvSpPr>
        <p:spPr>
          <a:xfrm rot="16200000">
            <a:off x="1793081" y="5766594"/>
            <a:ext cx="657225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FCF775-3CBE-660B-CAB8-D2474271B91F}"/>
              </a:ext>
            </a:extLst>
          </p:cNvPr>
          <p:cNvSpPr/>
          <p:nvPr/>
        </p:nvSpPr>
        <p:spPr>
          <a:xfrm>
            <a:off x="3265488" y="2890838"/>
            <a:ext cx="1460500" cy="38417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Packet-1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9D95AD3-65AC-CB9D-7CA9-BA5A78C0A93A}"/>
              </a:ext>
            </a:extLst>
          </p:cNvPr>
          <p:cNvSpPr/>
          <p:nvPr/>
        </p:nvSpPr>
        <p:spPr>
          <a:xfrm>
            <a:off x="2286000" y="3327400"/>
            <a:ext cx="571500" cy="431800"/>
          </a:xfrm>
          <a:custGeom>
            <a:avLst/>
            <a:gdLst>
              <a:gd name="connsiteX0" fmla="*/ 0 w 571511"/>
              <a:gd name="connsiteY0" fmla="*/ 0 h 431800"/>
              <a:gd name="connsiteX1" fmla="*/ 571500 w 571511"/>
              <a:gd name="connsiteY1" fmla="*/ 241300 h 431800"/>
              <a:gd name="connsiteX2" fmla="*/ 12700 w 571511"/>
              <a:gd name="connsiteY2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11" h="431800">
                <a:moveTo>
                  <a:pt x="0" y="0"/>
                </a:moveTo>
                <a:cubicBezTo>
                  <a:pt x="284691" y="84666"/>
                  <a:pt x="569383" y="169333"/>
                  <a:pt x="571500" y="241300"/>
                </a:cubicBezTo>
                <a:cubicBezTo>
                  <a:pt x="573617" y="313267"/>
                  <a:pt x="293158" y="372533"/>
                  <a:pt x="12700" y="431800"/>
                </a:cubicBezTo>
              </a:path>
            </a:pathLst>
          </a:custGeom>
          <a:ln>
            <a:solidFill>
              <a:schemeClr val="tx1"/>
            </a:solidFill>
            <a:headEnd type="oval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3DD770-5C08-5BE2-1728-843BB4A67250}"/>
              </a:ext>
            </a:extLst>
          </p:cNvPr>
          <p:cNvSpPr txBox="1"/>
          <p:nvPr/>
        </p:nvSpPr>
        <p:spPr>
          <a:xfrm>
            <a:off x="85725" y="3327400"/>
            <a:ext cx="2128838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Nagle’s algo: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Buffered next packet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waiting for the 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for packet-1.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91BC8E78-8EEC-E1A9-9D68-65C8E3EC7022}"/>
              </a:ext>
            </a:extLst>
          </p:cNvPr>
          <p:cNvSpPr/>
          <p:nvPr/>
        </p:nvSpPr>
        <p:spPr>
          <a:xfrm>
            <a:off x="5916613" y="3082925"/>
            <a:ext cx="344487" cy="27273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4002B3-63B9-6B6C-801F-71DBB6DD8EE3}"/>
              </a:ext>
            </a:extLst>
          </p:cNvPr>
          <p:cNvSpPr txBox="1"/>
          <p:nvPr/>
        </p:nvSpPr>
        <p:spPr>
          <a:xfrm>
            <a:off x="6388100" y="3549650"/>
            <a:ext cx="2763838" cy="2032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Delayed ACK: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Delayed the 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for packet-1.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Waiting for the next packet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to send the cumulative 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the timeout to occur.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AEF350-BD25-CBD4-6DCA-9F8B55E3875D}"/>
              </a:ext>
            </a:extLst>
          </p:cNvPr>
          <p:cNvSpPr txBox="1"/>
          <p:nvPr/>
        </p:nvSpPr>
        <p:spPr>
          <a:xfrm>
            <a:off x="5840413" y="5784850"/>
            <a:ext cx="3059112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Timeout after 500ms (default)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E8593F7-269E-8D7A-F4FA-CDC25141536A}"/>
              </a:ext>
            </a:extLst>
          </p:cNvPr>
          <p:cNvCxnSpPr>
            <a:cxnSpLocks/>
          </p:cNvCxnSpPr>
          <p:nvPr/>
        </p:nvCxnSpPr>
        <p:spPr>
          <a:xfrm flipH="1">
            <a:off x="2266950" y="5759450"/>
            <a:ext cx="3495675" cy="0"/>
          </a:xfrm>
          <a:prstGeom prst="straightConnector1">
            <a:avLst/>
          </a:prstGeom>
          <a:ln>
            <a:solidFill>
              <a:schemeClr val="tx1"/>
            </a:solidFill>
            <a:headEnd type="oval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8C369B7-A313-3171-7743-08F1C77F5D4C}"/>
              </a:ext>
            </a:extLst>
          </p:cNvPr>
          <p:cNvSpPr/>
          <p:nvPr/>
        </p:nvSpPr>
        <p:spPr>
          <a:xfrm>
            <a:off x="3265488" y="5567363"/>
            <a:ext cx="1460500" cy="38417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ACK for 1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AEBA78F-6FB9-F1AE-2CB5-5C76CA44D354}"/>
              </a:ext>
            </a:extLst>
          </p:cNvPr>
          <p:cNvCxnSpPr>
            <a:cxnSpLocks/>
          </p:cNvCxnSpPr>
          <p:nvPr/>
        </p:nvCxnSpPr>
        <p:spPr>
          <a:xfrm>
            <a:off x="2266950" y="2584450"/>
            <a:ext cx="0" cy="42735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A22273-F434-FF22-5945-BAD04A1EE317}"/>
              </a:ext>
            </a:extLst>
          </p:cNvPr>
          <p:cNvCxnSpPr>
            <a:cxnSpLocks/>
          </p:cNvCxnSpPr>
          <p:nvPr/>
        </p:nvCxnSpPr>
        <p:spPr>
          <a:xfrm>
            <a:off x="2306638" y="3082925"/>
            <a:ext cx="3494087" cy="0"/>
          </a:xfrm>
          <a:prstGeom prst="straightConnector1">
            <a:avLst/>
          </a:prstGeom>
          <a:ln>
            <a:solidFill>
              <a:schemeClr val="tx1"/>
            </a:solidFill>
            <a:headEnd type="oval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47" name="Slide Number Placeholder 1">
            <a:extLst>
              <a:ext uri="{FF2B5EF4-FFF2-40B4-BE49-F238E27FC236}">
                <a16:creationId xmlns:a16="http://schemas.microsoft.com/office/drawing/2014/main" id="{0C0B66B4-A5A6-33F6-6C83-8FFEE98F0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59CA41-3819-4B41-8351-661AEAE3ED6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0DC33-3062-EB0D-4081-07F733D56DDD}"/>
              </a:ext>
            </a:extLst>
          </p:cNvPr>
          <p:cNvSpPr txBox="1"/>
          <p:nvPr/>
        </p:nvSpPr>
        <p:spPr>
          <a:xfrm>
            <a:off x="0" y="188913"/>
            <a:ext cx="9144000" cy="1755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What if sender and receiver simultaneously applies the Nagle’s algo. and delayed ack (TCP’s default setting) 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B77074-518A-5A2F-CBCD-DC7A7CEF496E}"/>
              </a:ext>
            </a:extLst>
          </p:cNvPr>
          <p:cNvCxnSpPr>
            <a:cxnSpLocks/>
          </p:cNvCxnSpPr>
          <p:nvPr/>
        </p:nvCxnSpPr>
        <p:spPr>
          <a:xfrm>
            <a:off x="5800725" y="2468563"/>
            <a:ext cx="0" cy="43894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50" name="TextBox 5">
            <a:extLst>
              <a:ext uri="{FF2B5EF4-FFF2-40B4-BE49-F238E27FC236}">
                <a16:creationId xmlns:a16="http://schemas.microsoft.com/office/drawing/2014/main" id="{B431C215-41DE-E2E4-A1A8-3E45C265B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3" y="2187575"/>
            <a:ext cx="1108075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57351" name="TextBox 6">
            <a:extLst>
              <a:ext uri="{FF2B5EF4-FFF2-40B4-BE49-F238E27FC236}">
                <a16:creationId xmlns:a16="http://schemas.microsoft.com/office/drawing/2014/main" id="{569C07BD-37E9-2EEF-71FE-EEFD17256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2081213"/>
            <a:ext cx="1416050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4FB8A7-1171-7EE4-EA66-F110F910A01D}"/>
              </a:ext>
            </a:extLst>
          </p:cNvPr>
          <p:cNvSpPr/>
          <p:nvPr/>
        </p:nvSpPr>
        <p:spPr>
          <a:xfrm>
            <a:off x="3265488" y="2890838"/>
            <a:ext cx="1460500" cy="38417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Packet-1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BD5B3EF-8D11-680A-0AEA-FF744F106EEE}"/>
              </a:ext>
            </a:extLst>
          </p:cNvPr>
          <p:cNvSpPr/>
          <p:nvPr/>
        </p:nvSpPr>
        <p:spPr>
          <a:xfrm>
            <a:off x="2286000" y="3327400"/>
            <a:ext cx="571500" cy="431800"/>
          </a:xfrm>
          <a:custGeom>
            <a:avLst/>
            <a:gdLst>
              <a:gd name="connsiteX0" fmla="*/ 0 w 571511"/>
              <a:gd name="connsiteY0" fmla="*/ 0 h 431800"/>
              <a:gd name="connsiteX1" fmla="*/ 571500 w 571511"/>
              <a:gd name="connsiteY1" fmla="*/ 241300 h 431800"/>
              <a:gd name="connsiteX2" fmla="*/ 12700 w 571511"/>
              <a:gd name="connsiteY2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11" h="431800">
                <a:moveTo>
                  <a:pt x="0" y="0"/>
                </a:moveTo>
                <a:cubicBezTo>
                  <a:pt x="284691" y="84666"/>
                  <a:pt x="569383" y="169333"/>
                  <a:pt x="571500" y="241300"/>
                </a:cubicBezTo>
                <a:cubicBezTo>
                  <a:pt x="573617" y="313267"/>
                  <a:pt x="293158" y="372533"/>
                  <a:pt x="12700" y="431800"/>
                </a:cubicBezTo>
              </a:path>
            </a:pathLst>
          </a:custGeom>
          <a:ln>
            <a:solidFill>
              <a:schemeClr val="tx1"/>
            </a:solidFill>
            <a:headEnd type="oval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ACF9F9-7132-BE2B-0067-A1249A6BF4AB}"/>
              </a:ext>
            </a:extLst>
          </p:cNvPr>
          <p:cNvSpPr txBox="1"/>
          <p:nvPr/>
        </p:nvSpPr>
        <p:spPr>
          <a:xfrm>
            <a:off x="85725" y="3327400"/>
            <a:ext cx="2128838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Nagle’s algo: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Buffered next packet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waiting for the 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for packet-1.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DB21A4DE-803F-CC1B-B402-4A3EA4AED23F}"/>
              </a:ext>
            </a:extLst>
          </p:cNvPr>
          <p:cNvSpPr/>
          <p:nvPr/>
        </p:nvSpPr>
        <p:spPr>
          <a:xfrm>
            <a:off x="5916613" y="3082925"/>
            <a:ext cx="344487" cy="27273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284606-E45F-8265-C1C4-40721D537801}"/>
              </a:ext>
            </a:extLst>
          </p:cNvPr>
          <p:cNvSpPr txBox="1"/>
          <p:nvPr/>
        </p:nvSpPr>
        <p:spPr>
          <a:xfrm>
            <a:off x="6388100" y="3549650"/>
            <a:ext cx="2763838" cy="2032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Delayed ACK: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Delayed the 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for packet-1.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Waiting for the next packet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to send the cumulative 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the timeout to occur.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4A8190-E385-53FF-AE94-5B9DEF81A115}"/>
              </a:ext>
            </a:extLst>
          </p:cNvPr>
          <p:cNvSpPr txBox="1"/>
          <p:nvPr/>
        </p:nvSpPr>
        <p:spPr>
          <a:xfrm>
            <a:off x="5840413" y="5784850"/>
            <a:ext cx="3059112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Timeout after 500ms (default)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06965DE-A8C7-B5D1-9E6F-2B68F6757D6F}"/>
              </a:ext>
            </a:extLst>
          </p:cNvPr>
          <p:cNvCxnSpPr>
            <a:cxnSpLocks/>
          </p:cNvCxnSpPr>
          <p:nvPr/>
        </p:nvCxnSpPr>
        <p:spPr>
          <a:xfrm flipH="1">
            <a:off x="2266950" y="5759450"/>
            <a:ext cx="3495675" cy="0"/>
          </a:xfrm>
          <a:prstGeom prst="straightConnector1">
            <a:avLst/>
          </a:prstGeom>
          <a:ln>
            <a:solidFill>
              <a:schemeClr val="tx1"/>
            </a:solidFill>
            <a:headEnd type="oval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23E828E-169B-CB6B-B791-E8987CCCE312}"/>
              </a:ext>
            </a:extLst>
          </p:cNvPr>
          <p:cNvSpPr/>
          <p:nvPr/>
        </p:nvSpPr>
        <p:spPr>
          <a:xfrm>
            <a:off x="3265488" y="5567363"/>
            <a:ext cx="1460500" cy="38417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ACK for 1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22AFAF-4F9C-EEEE-E30E-47B6FF0E1080}"/>
              </a:ext>
            </a:extLst>
          </p:cNvPr>
          <p:cNvCxnSpPr>
            <a:cxnSpLocks/>
          </p:cNvCxnSpPr>
          <p:nvPr/>
        </p:nvCxnSpPr>
        <p:spPr>
          <a:xfrm>
            <a:off x="2293938" y="6370638"/>
            <a:ext cx="3494087" cy="0"/>
          </a:xfrm>
          <a:prstGeom prst="straightConnector1">
            <a:avLst/>
          </a:prstGeom>
          <a:ln>
            <a:solidFill>
              <a:schemeClr val="tx1"/>
            </a:solidFill>
            <a:headEnd type="oval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A05EC5F-7E4C-2823-1CF7-BEE6EF3A5BB1}"/>
              </a:ext>
            </a:extLst>
          </p:cNvPr>
          <p:cNvSpPr/>
          <p:nvPr/>
        </p:nvSpPr>
        <p:spPr>
          <a:xfrm>
            <a:off x="3254375" y="6178550"/>
            <a:ext cx="1458913" cy="38258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Packet-2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017EE9-EAE7-874E-7E4D-E56C32E50E0D}"/>
              </a:ext>
            </a:extLst>
          </p:cNvPr>
          <p:cNvSpPr txBox="1"/>
          <p:nvPr/>
        </p:nvSpPr>
        <p:spPr>
          <a:xfrm rot="16200000">
            <a:off x="1793081" y="5766594"/>
            <a:ext cx="657225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1">
            <a:extLst>
              <a:ext uri="{FF2B5EF4-FFF2-40B4-BE49-F238E27FC236}">
                <a16:creationId xmlns:a16="http://schemas.microsoft.com/office/drawing/2014/main" id="{76DC9F7D-86F9-5A43-8CDD-02A76720F8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5921B1-F450-784C-9A9B-5F78D9F7A2C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370" name="TextBox 2">
            <a:extLst>
              <a:ext uri="{FF2B5EF4-FFF2-40B4-BE49-F238E27FC236}">
                <a16:creationId xmlns:a16="http://schemas.microsoft.com/office/drawing/2014/main" id="{D26462DD-ACAD-657E-17CD-98EDD2893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3167063"/>
            <a:ext cx="9144000" cy="6461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Timeout value calculation and its limitations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3">
            <a:extLst>
              <a:ext uri="{FF2B5EF4-FFF2-40B4-BE49-F238E27FC236}">
                <a16:creationId xmlns:a16="http://schemas.microsoft.com/office/drawing/2014/main" id="{4CEDAE11-C7FA-0319-49E7-A4EB5590E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7500"/>
            <a:ext cx="85344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Calculating TCP timeout value: The original idea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9394" name="Picture 3">
            <a:extLst>
              <a:ext uri="{FF2B5EF4-FFF2-40B4-BE49-F238E27FC236}">
                <a16:creationId xmlns:a16="http://schemas.microsoft.com/office/drawing/2014/main" id="{3C0824F9-634B-72EA-10C8-73A32180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624013"/>
            <a:ext cx="91440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3">
            <a:extLst>
              <a:ext uri="{FF2B5EF4-FFF2-40B4-BE49-F238E27FC236}">
                <a16:creationId xmlns:a16="http://schemas.microsoft.com/office/drawing/2014/main" id="{22075A05-9D66-094B-743D-3D638CFC0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7500"/>
            <a:ext cx="85344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Calculating TCP timeout value: The original idea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0418" name="Picture 3">
            <a:extLst>
              <a:ext uri="{FF2B5EF4-FFF2-40B4-BE49-F238E27FC236}">
                <a16:creationId xmlns:a16="http://schemas.microsoft.com/office/drawing/2014/main" id="{01DD2479-0F84-4E45-565C-1CCDD6D12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624013"/>
            <a:ext cx="91440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19" name="Group 7">
            <a:extLst>
              <a:ext uri="{FF2B5EF4-FFF2-40B4-BE49-F238E27FC236}">
                <a16:creationId xmlns:a16="http://schemas.microsoft.com/office/drawing/2014/main" id="{9041F768-E540-9F60-2B96-DDC747329818}"/>
              </a:ext>
            </a:extLst>
          </p:cNvPr>
          <p:cNvGrpSpPr>
            <a:grpSpLocks/>
          </p:cNvGrpSpPr>
          <p:nvPr/>
        </p:nvGrpSpPr>
        <p:grpSpPr bwMode="auto">
          <a:xfrm>
            <a:off x="2916238" y="958850"/>
            <a:ext cx="5189537" cy="909638"/>
            <a:chOff x="2916817" y="958555"/>
            <a:chExt cx="5188443" cy="909605"/>
          </a:xfrm>
        </p:grpSpPr>
        <p:sp>
          <p:nvSpPr>
            <p:cNvPr id="60420" name="TextBox 5">
              <a:extLst>
                <a:ext uri="{FF2B5EF4-FFF2-40B4-BE49-F238E27FC236}">
                  <a16:creationId xmlns:a16="http://schemas.microsoft.com/office/drawing/2014/main" id="{14E72C93-7AF2-8B6E-3EF3-CD1E94C19B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2412" y="958555"/>
              <a:ext cx="3802848" cy="707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Smoothing factor (recommended between 0.8 -0.9)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0F5D9EA-7958-C852-A488-D9A6DE87D255}"/>
                </a:ext>
              </a:extLst>
            </p:cNvPr>
            <p:cNvSpPr/>
            <p:nvPr/>
          </p:nvSpPr>
          <p:spPr>
            <a:xfrm>
              <a:off x="2916817" y="1306205"/>
              <a:ext cx="1385595" cy="561955"/>
            </a:xfrm>
            <a:custGeom>
              <a:avLst/>
              <a:gdLst>
                <a:gd name="connsiteX0" fmla="*/ 0 w 1386348"/>
                <a:gd name="connsiteY0" fmla="*/ 561447 h 561447"/>
                <a:gd name="connsiteX1" fmla="*/ 634181 w 1386348"/>
                <a:gd name="connsiteY1" fmla="*/ 1009 h 561447"/>
                <a:gd name="connsiteX2" fmla="*/ 870155 w 1386348"/>
                <a:gd name="connsiteY2" fmla="*/ 413963 h 561447"/>
                <a:gd name="connsiteX3" fmla="*/ 1386348 w 1386348"/>
                <a:gd name="connsiteY3" fmla="*/ 30505 h 56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6348" h="561447">
                  <a:moveTo>
                    <a:pt x="0" y="561447"/>
                  </a:moveTo>
                  <a:cubicBezTo>
                    <a:pt x="244577" y="293518"/>
                    <a:pt x="489155" y="25590"/>
                    <a:pt x="634181" y="1009"/>
                  </a:cubicBezTo>
                  <a:cubicBezTo>
                    <a:pt x="779207" y="-23572"/>
                    <a:pt x="744794" y="409047"/>
                    <a:pt x="870155" y="413963"/>
                  </a:cubicBezTo>
                  <a:cubicBezTo>
                    <a:pt x="995516" y="418879"/>
                    <a:pt x="1190932" y="224692"/>
                    <a:pt x="1386348" y="30505"/>
                  </a:cubicBezTo>
                </a:path>
              </a:pathLst>
            </a:custGeom>
            <a:noFill/>
            <a:ln w="31750">
              <a:solidFill>
                <a:srgbClr val="C00000"/>
              </a:solidFill>
              <a:head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>
            <a:extLst>
              <a:ext uri="{FF2B5EF4-FFF2-40B4-BE49-F238E27FC236}">
                <a16:creationId xmlns:a16="http://schemas.microsoft.com/office/drawing/2014/main" id="{20ABC28A-A902-8810-5FDC-5D847BA9E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7500"/>
            <a:ext cx="85344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Calculating TCP timeout value: The original idea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1442" name="Picture 3">
            <a:extLst>
              <a:ext uri="{FF2B5EF4-FFF2-40B4-BE49-F238E27FC236}">
                <a16:creationId xmlns:a16="http://schemas.microsoft.com/office/drawing/2014/main" id="{1FFE162B-DCEE-0419-66B1-4383102D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624013"/>
            <a:ext cx="91440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>
            <a:extLst>
              <a:ext uri="{FF2B5EF4-FFF2-40B4-BE49-F238E27FC236}">
                <a16:creationId xmlns:a16="http://schemas.microsoft.com/office/drawing/2014/main" id="{76F1A7DD-35B9-46EC-2F1D-161E7CE15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619375"/>
            <a:ext cx="520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4" name="Group 7">
            <a:extLst>
              <a:ext uri="{FF2B5EF4-FFF2-40B4-BE49-F238E27FC236}">
                <a16:creationId xmlns:a16="http://schemas.microsoft.com/office/drawing/2014/main" id="{AA69D7BE-3B01-C005-C914-0EFE27461893}"/>
              </a:ext>
            </a:extLst>
          </p:cNvPr>
          <p:cNvGrpSpPr>
            <a:grpSpLocks/>
          </p:cNvGrpSpPr>
          <p:nvPr/>
        </p:nvGrpSpPr>
        <p:grpSpPr bwMode="auto">
          <a:xfrm>
            <a:off x="2916238" y="958850"/>
            <a:ext cx="5189537" cy="909638"/>
            <a:chOff x="2916817" y="958555"/>
            <a:chExt cx="5188443" cy="909605"/>
          </a:xfrm>
        </p:grpSpPr>
        <p:sp>
          <p:nvSpPr>
            <p:cNvPr id="61445" name="TextBox 5">
              <a:extLst>
                <a:ext uri="{FF2B5EF4-FFF2-40B4-BE49-F238E27FC236}">
                  <a16:creationId xmlns:a16="http://schemas.microsoft.com/office/drawing/2014/main" id="{50BAF6BD-132C-CA2D-8BB8-3CDB86E6B3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2412" y="958555"/>
              <a:ext cx="3802848" cy="707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Smoothing factor (recommended between 0.8 -0.9)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8467F23-0EAB-360A-1EBA-D67849555078}"/>
                </a:ext>
              </a:extLst>
            </p:cNvPr>
            <p:cNvSpPr/>
            <p:nvPr/>
          </p:nvSpPr>
          <p:spPr>
            <a:xfrm>
              <a:off x="2916817" y="1306205"/>
              <a:ext cx="1385595" cy="561955"/>
            </a:xfrm>
            <a:custGeom>
              <a:avLst/>
              <a:gdLst>
                <a:gd name="connsiteX0" fmla="*/ 0 w 1386348"/>
                <a:gd name="connsiteY0" fmla="*/ 561447 h 561447"/>
                <a:gd name="connsiteX1" fmla="*/ 634181 w 1386348"/>
                <a:gd name="connsiteY1" fmla="*/ 1009 h 561447"/>
                <a:gd name="connsiteX2" fmla="*/ 870155 w 1386348"/>
                <a:gd name="connsiteY2" fmla="*/ 413963 h 561447"/>
                <a:gd name="connsiteX3" fmla="*/ 1386348 w 1386348"/>
                <a:gd name="connsiteY3" fmla="*/ 30505 h 56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6348" h="561447">
                  <a:moveTo>
                    <a:pt x="0" y="561447"/>
                  </a:moveTo>
                  <a:cubicBezTo>
                    <a:pt x="244577" y="293518"/>
                    <a:pt x="489155" y="25590"/>
                    <a:pt x="634181" y="1009"/>
                  </a:cubicBezTo>
                  <a:cubicBezTo>
                    <a:pt x="779207" y="-23572"/>
                    <a:pt x="744794" y="409047"/>
                    <a:pt x="870155" y="413963"/>
                  </a:cubicBezTo>
                  <a:cubicBezTo>
                    <a:pt x="995516" y="418879"/>
                    <a:pt x="1190932" y="224692"/>
                    <a:pt x="1386348" y="30505"/>
                  </a:cubicBezTo>
                </a:path>
              </a:pathLst>
            </a:custGeom>
            <a:noFill/>
            <a:ln w="31750">
              <a:solidFill>
                <a:srgbClr val="C00000"/>
              </a:solidFill>
              <a:head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3">
            <a:extLst>
              <a:ext uri="{FF2B5EF4-FFF2-40B4-BE49-F238E27FC236}">
                <a16:creationId xmlns:a16="http://schemas.microsoft.com/office/drawing/2014/main" id="{9194CB0C-AB13-2001-8DF9-40DF8E40C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7500"/>
            <a:ext cx="85344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Calculating TCP timeout value: The original idea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2466" name="Picture 3">
            <a:extLst>
              <a:ext uri="{FF2B5EF4-FFF2-40B4-BE49-F238E27FC236}">
                <a16:creationId xmlns:a16="http://schemas.microsoft.com/office/drawing/2014/main" id="{B1F541F8-F60D-3F70-2E1F-5C33F190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624013"/>
            <a:ext cx="91440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>
            <a:extLst>
              <a:ext uri="{FF2B5EF4-FFF2-40B4-BE49-F238E27FC236}">
                <a16:creationId xmlns:a16="http://schemas.microsoft.com/office/drawing/2014/main" id="{9C983AC2-DBDE-2591-8058-BF7DD380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619375"/>
            <a:ext cx="520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68" name="Group 7">
            <a:extLst>
              <a:ext uri="{FF2B5EF4-FFF2-40B4-BE49-F238E27FC236}">
                <a16:creationId xmlns:a16="http://schemas.microsoft.com/office/drawing/2014/main" id="{7E20E79C-3B3A-14DF-0503-9493722A4501}"/>
              </a:ext>
            </a:extLst>
          </p:cNvPr>
          <p:cNvGrpSpPr>
            <a:grpSpLocks/>
          </p:cNvGrpSpPr>
          <p:nvPr/>
        </p:nvGrpSpPr>
        <p:grpSpPr bwMode="auto">
          <a:xfrm>
            <a:off x="2916238" y="958850"/>
            <a:ext cx="5189537" cy="909638"/>
            <a:chOff x="2916817" y="958555"/>
            <a:chExt cx="5188443" cy="909605"/>
          </a:xfrm>
        </p:grpSpPr>
        <p:sp>
          <p:nvSpPr>
            <p:cNvPr id="62472" name="TextBox 5">
              <a:extLst>
                <a:ext uri="{FF2B5EF4-FFF2-40B4-BE49-F238E27FC236}">
                  <a16:creationId xmlns:a16="http://schemas.microsoft.com/office/drawing/2014/main" id="{643CBEF2-69BB-8BBC-AC2E-0AE68B9CC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2412" y="958555"/>
              <a:ext cx="3802848" cy="707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Smoothing factor (recommended between 0.8 -0.9)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2012050-3DBB-4937-0A28-951D95AEE7C4}"/>
                </a:ext>
              </a:extLst>
            </p:cNvPr>
            <p:cNvSpPr/>
            <p:nvPr/>
          </p:nvSpPr>
          <p:spPr>
            <a:xfrm>
              <a:off x="2916817" y="1306205"/>
              <a:ext cx="1385595" cy="561955"/>
            </a:xfrm>
            <a:custGeom>
              <a:avLst/>
              <a:gdLst>
                <a:gd name="connsiteX0" fmla="*/ 0 w 1386348"/>
                <a:gd name="connsiteY0" fmla="*/ 561447 h 561447"/>
                <a:gd name="connsiteX1" fmla="*/ 634181 w 1386348"/>
                <a:gd name="connsiteY1" fmla="*/ 1009 h 561447"/>
                <a:gd name="connsiteX2" fmla="*/ 870155 w 1386348"/>
                <a:gd name="connsiteY2" fmla="*/ 413963 h 561447"/>
                <a:gd name="connsiteX3" fmla="*/ 1386348 w 1386348"/>
                <a:gd name="connsiteY3" fmla="*/ 30505 h 56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6348" h="561447">
                  <a:moveTo>
                    <a:pt x="0" y="561447"/>
                  </a:moveTo>
                  <a:cubicBezTo>
                    <a:pt x="244577" y="293518"/>
                    <a:pt x="489155" y="25590"/>
                    <a:pt x="634181" y="1009"/>
                  </a:cubicBezTo>
                  <a:cubicBezTo>
                    <a:pt x="779207" y="-23572"/>
                    <a:pt x="744794" y="409047"/>
                    <a:pt x="870155" y="413963"/>
                  </a:cubicBezTo>
                  <a:cubicBezTo>
                    <a:pt x="995516" y="418879"/>
                    <a:pt x="1190932" y="224692"/>
                    <a:pt x="1386348" y="30505"/>
                  </a:cubicBezTo>
                </a:path>
              </a:pathLst>
            </a:custGeom>
            <a:noFill/>
            <a:ln w="31750">
              <a:solidFill>
                <a:srgbClr val="C00000"/>
              </a:solidFill>
              <a:head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469" name="Group 8">
            <a:extLst>
              <a:ext uri="{FF2B5EF4-FFF2-40B4-BE49-F238E27FC236}">
                <a16:creationId xmlns:a16="http://schemas.microsoft.com/office/drawing/2014/main" id="{5BAFD82B-8589-9E6A-E09E-D816EF625CFD}"/>
              </a:ext>
            </a:extLst>
          </p:cNvPr>
          <p:cNvGrpSpPr>
            <a:grpSpLocks/>
          </p:cNvGrpSpPr>
          <p:nvPr/>
        </p:nvGrpSpPr>
        <p:grpSpPr bwMode="auto">
          <a:xfrm>
            <a:off x="0" y="3275013"/>
            <a:ext cx="9369425" cy="1036637"/>
            <a:chOff x="0" y="3275380"/>
            <a:chExt cx="9369879" cy="10369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1E42BD-C1C6-C26D-5B7F-F2A49463B68D}"/>
                </a:ext>
              </a:extLst>
            </p:cNvPr>
            <p:cNvSpPr/>
            <p:nvPr/>
          </p:nvSpPr>
          <p:spPr>
            <a:xfrm>
              <a:off x="0" y="3275380"/>
              <a:ext cx="9144443" cy="103693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71" name="TextBox 10">
              <a:extLst>
                <a:ext uri="{FF2B5EF4-FFF2-40B4-BE49-F238E27FC236}">
                  <a16:creationId xmlns:a16="http://schemas.microsoft.com/office/drawing/2014/main" id="{6D0B6640-B652-7E3E-5849-3016A0793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9294" y="3464346"/>
              <a:ext cx="7950585" cy="58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RTT estimation can be wrong</a:t>
              </a: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1">
            <a:extLst>
              <a:ext uri="{FF2B5EF4-FFF2-40B4-BE49-F238E27FC236}">
                <a16:creationId xmlns:a16="http://schemas.microsoft.com/office/drawing/2014/main" id="{74428E41-512F-3D4F-E999-556D98500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0683EB-9EEA-8B48-A65B-35B029039F2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3490" name="Picture 2">
            <a:extLst>
              <a:ext uri="{FF2B5EF4-FFF2-40B4-BE49-F238E27FC236}">
                <a16:creationId xmlns:a16="http://schemas.microsoft.com/office/drawing/2014/main" id="{72B5FB77-1B9D-E623-1F0C-162376A97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2025650"/>
            <a:ext cx="78740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7923E1-8AB0-D4C6-53D2-12A85F26B7E2}"/>
              </a:ext>
            </a:extLst>
          </p:cNvPr>
          <p:cNvSpPr txBox="1">
            <a:spLocks/>
          </p:cNvSpPr>
          <p:nvPr/>
        </p:nvSpPr>
        <p:spPr>
          <a:xfrm>
            <a:off x="304800" y="317500"/>
            <a:ext cx="8534400" cy="6299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RTT estimation can be wrong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F508AF-AB0D-E4B1-1A86-7193451CA6B4}"/>
              </a:ext>
            </a:extLst>
          </p:cNvPr>
          <p:cNvSpPr/>
          <p:nvPr/>
        </p:nvSpPr>
        <p:spPr>
          <a:xfrm>
            <a:off x="4572000" y="2238375"/>
            <a:ext cx="3686175" cy="3341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353C30-C0AF-6AEF-6384-BA4A1BCFAB6B}"/>
              </a:ext>
            </a:extLst>
          </p:cNvPr>
          <p:cNvSpPr/>
          <p:nvPr/>
        </p:nvSpPr>
        <p:spPr>
          <a:xfrm>
            <a:off x="5494338" y="5886450"/>
            <a:ext cx="1458912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1">
            <a:extLst>
              <a:ext uri="{FF2B5EF4-FFF2-40B4-BE49-F238E27FC236}">
                <a16:creationId xmlns:a16="http://schemas.microsoft.com/office/drawing/2014/main" id="{C1120E71-BAD0-305D-80A6-E7BF093970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A9A0C-6F3F-9D4A-9799-62004855C90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AE3047C7-C28C-0BCE-ACFA-5AD498C2A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2025650"/>
            <a:ext cx="78740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89A58B-DE90-772E-4B9C-A3AEC4852794}"/>
              </a:ext>
            </a:extLst>
          </p:cNvPr>
          <p:cNvSpPr txBox="1">
            <a:spLocks/>
          </p:cNvSpPr>
          <p:nvPr/>
        </p:nvSpPr>
        <p:spPr>
          <a:xfrm>
            <a:off x="304800" y="317500"/>
            <a:ext cx="8534400" cy="6299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RTT estimation can be wrong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1">
            <a:extLst>
              <a:ext uri="{FF2B5EF4-FFF2-40B4-BE49-F238E27FC236}">
                <a16:creationId xmlns:a16="http://schemas.microsoft.com/office/drawing/2014/main" id="{1DCE36A5-DDFD-031D-5170-C07C5B5C1E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00AE31-1FB8-C64F-9648-3E3D4437D1A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243927-7079-40EB-57B2-FB3AC5B406A3}"/>
              </a:ext>
            </a:extLst>
          </p:cNvPr>
          <p:cNvSpPr txBox="1">
            <a:spLocks/>
          </p:cNvSpPr>
          <p:nvPr/>
        </p:nvSpPr>
        <p:spPr>
          <a:xfrm>
            <a:off x="304800" y="317500"/>
            <a:ext cx="8839200" cy="6299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Solution: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Karn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/Partridge algorithm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  <a:p>
            <a:pPr marL="514350" marR="0" lvl="0" indent="-5143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Stop taking RTT samples when TCP retransmits</a:t>
            </a:r>
          </a:p>
          <a:p>
            <a:pPr marL="514350" marR="0" lvl="0" indent="-5143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  <a:p>
            <a:pPr marL="514350" marR="0" lvl="0" indent="-5143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  <a:p>
            <a:pPr marL="514350" marR="0" lvl="0" indent="-5143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Start again after a regular transmission/reception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3) Each time TCP retransmits, set next timeout to be twice the last timeout value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8F401A-BB25-B695-59C3-F28DB706B16D}"/>
              </a:ext>
            </a:extLst>
          </p:cNvPr>
          <p:cNvSpPr/>
          <p:nvPr/>
        </p:nvSpPr>
        <p:spPr>
          <a:xfrm>
            <a:off x="309563" y="3889375"/>
            <a:ext cx="8640762" cy="73025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Can rules #1 &amp; #2 create issues?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1">
            <a:extLst>
              <a:ext uri="{FF2B5EF4-FFF2-40B4-BE49-F238E27FC236}">
                <a16:creationId xmlns:a16="http://schemas.microsoft.com/office/drawing/2014/main" id="{A8849FB8-9C53-84E6-717F-0189FB3E95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DAEADD-67B6-FC44-A7B9-7550B29C743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53499031-D73B-8E1E-CEF4-EFCBA3ED8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13AFACC9-8DED-C6F0-6A5A-CE11DFB8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811338"/>
            <a:ext cx="88709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Cumulative ACK: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ACK the largest in-sequence packet received.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What will be ACK sequence if the receive sequence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is: 5, 7, 8, 6 ?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ACK: 6, 6, 6, 9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1">
            <a:extLst>
              <a:ext uri="{FF2B5EF4-FFF2-40B4-BE49-F238E27FC236}">
                <a16:creationId xmlns:a16="http://schemas.microsoft.com/office/drawing/2014/main" id="{761EA723-1CF9-061A-2088-65A8DCE434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AB156B-2DA0-A740-9DCC-BB30569EBE9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586" name="TextBox 2">
            <a:extLst>
              <a:ext uri="{FF2B5EF4-FFF2-40B4-BE49-F238E27FC236}">
                <a16:creationId xmlns:a16="http://schemas.microsoft.com/office/drawing/2014/main" id="{180F8BD0-32EA-80BC-F5BC-434D36B49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3167063"/>
            <a:ext cx="9144000" cy="6461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Summary of TCP learned so far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Number Placeholder 1">
            <a:extLst>
              <a:ext uri="{FF2B5EF4-FFF2-40B4-BE49-F238E27FC236}">
                <a16:creationId xmlns:a16="http://schemas.microsoft.com/office/drawing/2014/main" id="{5FAFDB09-C637-3DEB-8870-E22CB9D7B7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98313-3CA4-BD47-B398-D8005A49A65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8610" name="Picture 1">
            <a:extLst>
              <a:ext uri="{FF2B5EF4-FFF2-40B4-BE49-F238E27FC236}">
                <a16:creationId xmlns:a16="http://schemas.microsoft.com/office/drawing/2014/main" id="{55CB2C31-AE48-13FC-6D18-CB5040AB6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1606550"/>
            <a:ext cx="535622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BC63DB-95D5-C633-AD4C-BD9A3C51F66A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1">
            <a:extLst>
              <a:ext uri="{FF2B5EF4-FFF2-40B4-BE49-F238E27FC236}">
                <a16:creationId xmlns:a16="http://schemas.microsoft.com/office/drawing/2014/main" id="{C4FA4B31-3875-D093-6FA0-E82E2440E6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419651-A284-E14F-B658-A0E33A47F69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898967CC-AB79-7534-5582-A5CA0AA3B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971550"/>
            <a:ext cx="75565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577736-F7A1-4CE0-DF6B-3F4CB9AA59A4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1">
            <a:extLst>
              <a:ext uri="{FF2B5EF4-FFF2-40B4-BE49-F238E27FC236}">
                <a16:creationId xmlns:a16="http://schemas.microsoft.com/office/drawing/2014/main" id="{666C0B1E-7EAA-967B-F1D7-C1DEBADE80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3D0689-E18F-2743-A996-9B477FACB3F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B7760D-D327-1349-8902-C999BBFF3A21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70659" name="Picture 4">
            <a:extLst>
              <a:ext uri="{FF2B5EF4-FFF2-40B4-BE49-F238E27FC236}">
                <a16:creationId xmlns:a16="http://schemas.microsoft.com/office/drawing/2014/main" id="{FF728516-2F9B-53DE-B0B0-854781B04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971550"/>
            <a:ext cx="75565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1">
            <a:extLst>
              <a:ext uri="{FF2B5EF4-FFF2-40B4-BE49-F238E27FC236}">
                <a16:creationId xmlns:a16="http://schemas.microsoft.com/office/drawing/2014/main" id="{EBD822A8-AB17-F3DE-F436-C92796482C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9636D2-BC6A-D84D-A73D-C62BD8507DD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C4E6ED-9431-592C-9E81-3AACAE672798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71683" name="Picture 2">
            <a:extLst>
              <a:ext uri="{FF2B5EF4-FFF2-40B4-BE49-F238E27FC236}">
                <a16:creationId xmlns:a16="http://schemas.microsoft.com/office/drawing/2014/main" id="{9F89017E-F8E6-4C2F-6A9A-12255978D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842963"/>
            <a:ext cx="83121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1">
            <a:extLst>
              <a:ext uri="{FF2B5EF4-FFF2-40B4-BE49-F238E27FC236}">
                <a16:creationId xmlns:a16="http://schemas.microsoft.com/office/drawing/2014/main" id="{5552973B-57DA-FC7B-D83A-1B4881AC8B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3FB962-50E0-FC42-8409-54A113D9A86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F4DA82-588A-57CC-0D9D-61B81DB7E3C7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72707" name="Picture 2">
            <a:extLst>
              <a:ext uri="{FF2B5EF4-FFF2-40B4-BE49-F238E27FC236}">
                <a16:creationId xmlns:a16="http://schemas.microsoft.com/office/drawing/2014/main" id="{5E34D982-7970-49DA-B911-030E26FFB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842963"/>
            <a:ext cx="83121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Box 5">
            <a:extLst>
              <a:ext uri="{FF2B5EF4-FFF2-40B4-BE49-F238E27FC236}">
                <a16:creationId xmlns:a16="http://schemas.microsoft.com/office/drawing/2014/main" id="{564AF139-B677-C26F-3477-DA7DCA65C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5072063"/>
            <a:ext cx="3265488" cy="101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Flow control: Do not overwhelm the resources at the receiver</a:t>
            </a:r>
          </a:p>
        </p:txBody>
      </p:sp>
      <p:sp>
        <p:nvSpPr>
          <p:cNvPr id="72709" name="TextBox 6">
            <a:extLst>
              <a:ext uri="{FF2B5EF4-FFF2-40B4-BE49-F238E27FC236}">
                <a16:creationId xmlns:a16="http://schemas.microsoft.com/office/drawing/2014/main" id="{08DB95F1-17BF-CA96-4073-377C199F9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4330700"/>
            <a:ext cx="2689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AdvertisedWindow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8218FF7-3997-28FA-4F71-1D11A26E52BF}"/>
              </a:ext>
            </a:extLst>
          </p:cNvPr>
          <p:cNvSpPr/>
          <p:nvPr/>
        </p:nvSpPr>
        <p:spPr>
          <a:xfrm>
            <a:off x="1412875" y="2616200"/>
            <a:ext cx="4154488" cy="2401888"/>
          </a:xfrm>
          <a:custGeom>
            <a:avLst/>
            <a:gdLst>
              <a:gd name="connsiteX0" fmla="*/ 4155312 w 4155312"/>
              <a:gd name="connsiteY0" fmla="*/ 2361236 h 2402679"/>
              <a:gd name="connsiteX1" fmla="*/ 2152892 w 4155312"/>
              <a:gd name="connsiteY1" fmla="*/ 2083444 h 2402679"/>
              <a:gd name="connsiteX2" fmla="*/ 0 w 4155312"/>
              <a:gd name="connsiteY2" fmla="*/ 0 h 240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5312" h="2402679">
                <a:moveTo>
                  <a:pt x="4155312" y="2361236"/>
                </a:moveTo>
                <a:cubicBezTo>
                  <a:pt x="3500378" y="2419109"/>
                  <a:pt x="2845444" y="2476983"/>
                  <a:pt x="2152892" y="2083444"/>
                </a:cubicBezTo>
                <a:cubicBezTo>
                  <a:pt x="1460340" y="1689905"/>
                  <a:pt x="730170" y="844952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1">
            <a:extLst>
              <a:ext uri="{FF2B5EF4-FFF2-40B4-BE49-F238E27FC236}">
                <a16:creationId xmlns:a16="http://schemas.microsoft.com/office/drawing/2014/main" id="{3757E4B7-C49C-75F5-F4C5-BDE46A7B71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2B9111-06B2-FE42-BF77-BF39475D850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B8742C-29AE-2577-B524-E6D5A0C14956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73731" name="Picture 5">
            <a:extLst>
              <a:ext uri="{FF2B5EF4-FFF2-40B4-BE49-F238E27FC236}">
                <a16:creationId xmlns:a16="http://schemas.microsoft.com/office/drawing/2014/main" id="{48E48C89-6E03-7BBB-5D41-085066B4E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842963"/>
            <a:ext cx="83121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1">
            <a:extLst>
              <a:ext uri="{FF2B5EF4-FFF2-40B4-BE49-F238E27FC236}">
                <a16:creationId xmlns:a16="http://schemas.microsoft.com/office/drawing/2014/main" id="{AD1B9850-761C-C793-34BC-9CC25E886B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82B5F-CA06-3949-8387-BD4F3BEC319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2BEC10-4271-9331-9DE7-2282CBA11702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74755" name="Picture 2">
            <a:extLst>
              <a:ext uri="{FF2B5EF4-FFF2-40B4-BE49-F238E27FC236}">
                <a16:creationId xmlns:a16="http://schemas.microsoft.com/office/drawing/2014/main" id="{40D8148D-FCAE-509F-CACD-B2A8BB50E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933450"/>
            <a:ext cx="83121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1">
            <a:extLst>
              <a:ext uri="{FF2B5EF4-FFF2-40B4-BE49-F238E27FC236}">
                <a16:creationId xmlns:a16="http://schemas.microsoft.com/office/drawing/2014/main" id="{32FBBCD7-1E1E-3631-3F64-70F561225F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CAB3AD-E03F-2941-9314-1B48DCA9CED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0082FF-CE9F-AAF2-DE56-8B79B9B9626A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76803" name="Picture 4">
            <a:extLst>
              <a:ext uri="{FF2B5EF4-FFF2-40B4-BE49-F238E27FC236}">
                <a16:creationId xmlns:a16="http://schemas.microsoft.com/office/drawing/2014/main" id="{A6C3FDFC-418B-5D9C-173D-F7A98FD41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933450"/>
            <a:ext cx="83121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1">
            <a:extLst>
              <a:ext uri="{FF2B5EF4-FFF2-40B4-BE49-F238E27FC236}">
                <a16:creationId xmlns:a16="http://schemas.microsoft.com/office/drawing/2014/main" id="{041F2955-E4B5-C7BC-6B73-E2E6E21C86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C35B1-0DF8-1E44-A28A-52292E031C4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5CAD9-4719-1653-8755-A794913E9CDA}"/>
              </a:ext>
            </a:extLst>
          </p:cNvPr>
          <p:cNvSpPr txBox="1"/>
          <p:nvPr/>
        </p:nvSpPr>
        <p:spPr>
          <a:xfrm>
            <a:off x="6350" y="3167063"/>
            <a:ext cx="9144000" cy="646112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Summary of TCP learned so far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1">
            <a:extLst>
              <a:ext uri="{FF2B5EF4-FFF2-40B4-BE49-F238E27FC236}">
                <a16:creationId xmlns:a16="http://schemas.microsoft.com/office/drawing/2014/main" id="{C4F6330D-0FC3-9B0E-FF73-D8F4D56D91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A9CC53-0E9F-D345-8991-D0192F8055E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687538-1EBC-0B94-0EDB-045497B80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51A0458-DFE9-471C-BBB1-B6D12E96F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(A more precise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686F95-E498-FD1E-F9E7-A5163ADE50FA}"/>
              </a:ext>
            </a:extLst>
          </p:cNvPr>
          <p:cNvCxnSpPr>
            <a:cxnSpLocks/>
          </p:cNvCxnSpPr>
          <p:nvPr/>
        </p:nvCxnSpPr>
        <p:spPr>
          <a:xfrm>
            <a:off x="26511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6ECF3E-55A9-DB7F-C48C-71F24470CCDD}"/>
              </a:ext>
            </a:extLst>
          </p:cNvPr>
          <p:cNvCxnSpPr>
            <a:cxnSpLocks/>
          </p:cNvCxnSpPr>
          <p:nvPr/>
        </p:nvCxnSpPr>
        <p:spPr>
          <a:xfrm>
            <a:off x="58007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537966-3366-9579-BC5A-BCC6155D6078}"/>
              </a:ext>
            </a:extLst>
          </p:cNvPr>
          <p:cNvCxnSpPr>
            <a:cxnSpLocks/>
          </p:cNvCxnSpPr>
          <p:nvPr/>
        </p:nvCxnSpPr>
        <p:spPr>
          <a:xfrm>
            <a:off x="265112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5FC617-04BD-019E-40A6-5B96317637D5}"/>
              </a:ext>
            </a:extLst>
          </p:cNvPr>
          <p:cNvCxnSpPr>
            <a:cxnSpLocks/>
          </p:cNvCxnSpPr>
          <p:nvPr/>
        </p:nvCxnSpPr>
        <p:spPr>
          <a:xfrm>
            <a:off x="265112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DE1AB2-0A48-071C-D1EA-C12F4A08E096}"/>
              </a:ext>
            </a:extLst>
          </p:cNvPr>
          <p:cNvCxnSpPr>
            <a:cxnSpLocks/>
          </p:cNvCxnSpPr>
          <p:nvPr/>
        </p:nvCxnSpPr>
        <p:spPr>
          <a:xfrm>
            <a:off x="2660650" y="3435350"/>
            <a:ext cx="3149600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665B556-CEF8-29F4-7BED-421D7D126782}"/>
              </a:ext>
            </a:extLst>
          </p:cNvPr>
          <p:cNvCxnSpPr>
            <a:cxnSpLocks/>
          </p:cNvCxnSpPr>
          <p:nvPr/>
        </p:nvCxnSpPr>
        <p:spPr>
          <a:xfrm>
            <a:off x="2660650" y="4449763"/>
            <a:ext cx="3149600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8" name="TextBox 23">
            <a:extLst>
              <a:ext uri="{FF2B5EF4-FFF2-40B4-BE49-F238E27FC236}">
                <a16:creationId xmlns:a16="http://schemas.microsoft.com/office/drawing/2014/main" id="{B054829C-CFCA-228C-CD28-B396A5193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2784475"/>
            <a:ext cx="398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58379" name="TextBox 1">
            <a:extLst>
              <a:ext uri="{FF2B5EF4-FFF2-40B4-BE49-F238E27FC236}">
                <a16:creationId xmlns:a16="http://schemas.microsoft.com/office/drawing/2014/main" id="{F3CC32EF-E2C9-8F02-03FE-80DF41FD5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108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58380" name="TextBox 4">
            <a:extLst>
              <a:ext uri="{FF2B5EF4-FFF2-40B4-BE49-F238E27FC236}">
                <a16:creationId xmlns:a16="http://schemas.microsoft.com/office/drawing/2014/main" id="{E5104664-D3CE-01CB-6AEA-352075102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838" y="110172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1">
            <a:extLst>
              <a:ext uri="{FF2B5EF4-FFF2-40B4-BE49-F238E27FC236}">
                <a16:creationId xmlns:a16="http://schemas.microsoft.com/office/drawing/2014/main" id="{9F62A0D0-157C-39A3-7A75-029E556C76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72BD7D-D43C-334F-A268-09EB0092360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7FB95B-8098-71E1-0B9D-2BF8033FCC00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88067" name="Picture 5">
            <a:extLst>
              <a:ext uri="{FF2B5EF4-FFF2-40B4-BE49-F238E27FC236}">
                <a16:creationId xmlns:a16="http://schemas.microsoft.com/office/drawing/2014/main" id="{09F52C5D-B26B-5280-CFC5-463C2F9EF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1816100"/>
            <a:ext cx="62452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E45395-8365-535D-A1D6-A50AA8C452D6}"/>
              </a:ext>
            </a:extLst>
          </p:cNvPr>
          <p:cNvSpPr txBox="1"/>
          <p:nvPr/>
        </p:nvSpPr>
        <p:spPr>
          <a:xfrm>
            <a:off x="1192213" y="5105400"/>
            <a:ext cx="6437312" cy="1385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Flows contend for two resources: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	1) Link bandwidth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	2) Queue space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76420A72-9F60-8144-AF37-FB1CB12E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60338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Congestion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>
                <a:solidFill>
                  <a:schemeClr val="tx1"/>
                </a:solidFill>
                <a:ea typeface="ＭＳ Ｐゴシック" panose="020B0600070205080204" pitchFamily="34" charset="-128"/>
              </a:rPr>
              <a:t>A network is considered congested if contention for resources leads toward queue build-ups and packet drops</a:t>
            </a:r>
          </a:p>
        </p:txBody>
      </p:sp>
      <p:sp>
        <p:nvSpPr>
          <p:cNvPr id="89090" name="Content Placeholder 2">
            <a:extLst>
              <a:ext uri="{FF2B5EF4-FFF2-40B4-BE49-F238E27FC236}">
                <a16:creationId xmlns:a16="http://schemas.microsoft.com/office/drawing/2014/main" id="{7E0C98DD-90D6-02A8-93B0-8CF9267B5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47838"/>
            <a:ext cx="8534400" cy="4906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Best-effort network does not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block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calls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So, they can easily become overloaded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Congestion ==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Load higher than capacity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Examples of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Link layer: Ethernet frame collisions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Network layer: full IP packet buffers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Excess packets are simply dropped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And the sender can simply retransmit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87DDF-5BFD-82AC-5F52-04440BB44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275" y="414655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2E15EC-A857-1143-E211-52F2581FA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4146550"/>
            <a:ext cx="381000" cy="381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2FEDF7-D861-2A27-117B-B0410F9F4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7275" y="414655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736CAE-1E61-539A-5822-BC1633D7F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275" y="4146550"/>
            <a:ext cx="381000" cy="381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DB8592-33FF-D6EF-EAFC-E97895FBEF0F}"/>
              </a:ext>
            </a:extLst>
          </p:cNvPr>
          <p:cNvCxnSpPr>
            <a:cxnSpLocks noChangeShapeType="1"/>
            <a:endCxn id="21" idx="1"/>
          </p:cNvCxnSpPr>
          <p:nvPr/>
        </p:nvCxnSpPr>
        <p:spPr bwMode="auto">
          <a:xfrm flipV="1">
            <a:off x="6492875" y="4337050"/>
            <a:ext cx="533400" cy="38100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19E44CA-961E-4301-41B0-29E669D0007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550275" y="4298950"/>
            <a:ext cx="533400" cy="38100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89097" name="TextBox 28">
            <a:extLst>
              <a:ext uri="{FF2B5EF4-FFF2-40B4-BE49-F238E27FC236}">
                <a16:creationId xmlns:a16="http://schemas.microsoft.com/office/drawing/2014/main" id="{6A9F7749-794D-05EC-4E3C-652C1224E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75" y="4603750"/>
            <a:ext cx="954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queue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1">
            <a:extLst>
              <a:ext uri="{FF2B5EF4-FFF2-40B4-BE49-F238E27FC236}">
                <a16:creationId xmlns:a16="http://schemas.microsoft.com/office/drawing/2014/main" id="{3847D2E7-C86E-9574-2092-B5D8D7DD5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E62F2-1B64-7544-90E2-D34F884C3E1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0114" name="Picture 2">
            <a:extLst>
              <a:ext uri="{FF2B5EF4-FFF2-40B4-BE49-F238E27FC236}">
                <a16:creationId xmlns:a16="http://schemas.microsoft.com/office/drawing/2014/main" id="{79463DEC-5426-F3DE-3AEB-2D9F5F8DA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316038"/>
            <a:ext cx="614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itle 1">
            <a:extLst>
              <a:ext uri="{FF2B5EF4-FFF2-40B4-BE49-F238E27FC236}">
                <a16:creationId xmlns:a16="http://schemas.microsoft.com/office/drawing/2014/main" id="{D55C1C4C-F478-777D-16B8-97405F989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Throughput vs Load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405B7-EABD-455B-011A-DBD36241B3C3}"/>
              </a:ext>
            </a:extLst>
          </p:cNvPr>
          <p:cNvSpPr/>
          <p:nvPr/>
        </p:nvSpPr>
        <p:spPr>
          <a:xfrm>
            <a:off x="3573463" y="2162175"/>
            <a:ext cx="2073275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0ECA26-6333-23C0-3D09-B55F8681F67A}"/>
              </a:ext>
            </a:extLst>
          </p:cNvPr>
          <p:cNvSpPr/>
          <p:nvPr/>
        </p:nvSpPr>
        <p:spPr>
          <a:xfrm>
            <a:off x="4622800" y="2593975"/>
            <a:ext cx="2997200" cy="2640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346EA-13E7-AABA-ECDB-24225190FB28}"/>
              </a:ext>
            </a:extLst>
          </p:cNvPr>
          <p:cNvSpPr/>
          <p:nvPr/>
        </p:nvSpPr>
        <p:spPr>
          <a:xfrm>
            <a:off x="3343275" y="1873250"/>
            <a:ext cx="2073275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99868-59EB-12BD-13D6-9AC7ECEBF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1647825"/>
            <a:ext cx="645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Goodput: Application-level throughput.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F9CA82-D9A1-D860-8F6A-D4196AE161A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14425" y="3306763"/>
            <a:ext cx="1476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Goodput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Number Placeholder 1">
            <a:extLst>
              <a:ext uri="{FF2B5EF4-FFF2-40B4-BE49-F238E27FC236}">
                <a16:creationId xmlns:a16="http://schemas.microsoft.com/office/drawing/2014/main" id="{2F3549A7-2069-6744-6274-4BF3BFD3B0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C2FE-D996-D045-AD42-98149DEC890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4CD954C7-8445-6066-0206-92695D7D4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316038"/>
            <a:ext cx="614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itle 1">
            <a:extLst>
              <a:ext uri="{FF2B5EF4-FFF2-40B4-BE49-F238E27FC236}">
                <a16:creationId xmlns:a16="http://schemas.microsoft.com/office/drawing/2014/main" id="{86C53D3F-0E6C-8F3C-2B1B-CFBAECF70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Throughput vs Load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7DA763-E8B8-21D7-DE3D-625CD5C4E17F}"/>
              </a:ext>
            </a:extLst>
          </p:cNvPr>
          <p:cNvSpPr/>
          <p:nvPr/>
        </p:nvSpPr>
        <p:spPr>
          <a:xfrm>
            <a:off x="5222875" y="2468563"/>
            <a:ext cx="2997200" cy="2765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Number Placeholder 1">
            <a:extLst>
              <a:ext uri="{FF2B5EF4-FFF2-40B4-BE49-F238E27FC236}">
                <a16:creationId xmlns:a16="http://schemas.microsoft.com/office/drawing/2014/main" id="{19F91DD3-6F54-EFEA-D77A-9F190ADA49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9F569C-01AC-B847-9403-5FB817AD30F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4210" name="Picture 2">
            <a:extLst>
              <a:ext uri="{FF2B5EF4-FFF2-40B4-BE49-F238E27FC236}">
                <a16:creationId xmlns:a16="http://schemas.microsoft.com/office/drawing/2014/main" id="{E3E785EB-E67A-5B29-A997-9354E0E39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316038"/>
            <a:ext cx="614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itle 1">
            <a:extLst>
              <a:ext uri="{FF2B5EF4-FFF2-40B4-BE49-F238E27FC236}">
                <a16:creationId xmlns:a16="http://schemas.microsoft.com/office/drawing/2014/main" id="{DBE79B43-134F-80E6-B7C3-E4AB477C7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Congestion Collapse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BD03DFF8-8B22-CFA5-475E-34BBE68F0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Congestion Collapse is real !!</a:t>
            </a:r>
          </a:p>
        </p:txBody>
      </p:sp>
      <p:sp>
        <p:nvSpPr>
          <p:cNvPr id="96258" name="Content Placeholder 2">
            <a:extLst>
              <a:ext uri="{FF2B5EF4-FFF2-40B4-BE49-F238E27FC236}">
                <a16:creationId xmlns:a16="http://schemas.microsoft.com/office/drawing/2014/main" id="{B8326146-4C1A-4D9F-F518-5160E4EFD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Easily leads to </a:t>
            </a:r>
            <a:r>
              <a:rPr lang="en-US" altLang="en-US" i="1">
                <a:ea typeface="ＭＳ Ｐゴシック" panose="020B0600070205080204" pitchFamily="34" charset="-128"/>
              </a:rPr>
              <a:t>congestion collapse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Senders retransmit the lost packets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Leading to even </a:t>
            </a:r>
            <a:r>
              <a:rPr lang="en-US" altLang="en-US" i="1">
                <a:ea typeface="ＭＳ Ｐゴシック" panose="020B0600070205080204" pitchFamily="34" charset="-128"/>
              </a:rPr>
              <a:t>greater </a:t>
            </a:r>
            <a:r>
              <a:rPr lang="en-US" altLang="en-US">
                <a:ea typeface="ＭＳ Ｐゴシック" panose="020B0600070205080204" pitchFamily="34" charset="-128"/>
              </a:rPr>
              <a:t>load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even </a:t>
            </a:r>
            <a:r>
              <a:rPr lang="en-US" altLang="en-US" i="1">
                <a:ea typeface="ＭＳ Ｐゴシック" panose="020B0600070205080204" pitchFamily="34" charset="-128"/>
              </a:rPr>
              <a:t>more </a:t>
            </a:r>
            <a:r>
              <a:rPr lang="en-US" altLang="en-US">
                <a:ea typeface="ＭＳ Ｐゴシック" panose="020B0600070205080204" pitchFamily="34" charset="-128"/>
              </a:rPr>
              <a:t>packet loss</a:t>
            </a:r>
          </a:p>
        </p:txBody>
      </p:sp>
      <p:sp>
        <p:nvSpPr>
          <p:cNvPr id="96259" name="Slide Number Placeholder 3">
            <a:extLst>
              <a:ext uri="{FF2B5EF4-FFF2-40B4-BE49-F238E27FC236}">
                <a16:creationId xmlns:a16="http://schemas.microsoft.com/office/drawing/2014/main" id="{66BA798A-7BAC-1A17-8C89-272A8E05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D94034-92B3-7544-896A-CD5CD064E71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60" name="Text Box 14">
            <a:extLst>
              <a:ext uri="{FF2B5EF4-FFF2-40B4-BE49-F238E27FC236}">
                <a16:creationId xmlns:a16="http://schemas.microsoft.com/office/drawing/2014/main" id="{6A02B48B-8348-D424-2265-1A150D552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962400"/>
            <a:ext cx="3330575" cy="12255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Increase in load that results in a 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decrease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in useful work done.</a:t>
            </a:r>
          </a:p>
        </p:txBody>
      </p:sp>
      <p:pic>
        <p:nvPicPr>
          <p:cNvPr id="96261" name="Picture 12">
            <a:extLst>
              <a:ext uri="{FF2B5EF4-FFF2-40B4-BE49-F238E27FC236}">
                <a16:creationId xmlns:a16="http://schemas.microsoft.com/office/drawing/2014/main" id="{7220DE2A-D1CB-3375-8AE7-AAC3C84A5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411538"/>
            <a:ext cx="381635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94B0B3B1-A9A2-5A73-7AF3-9E67E9FC7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Detect and Respond to Congestion</a:t>
            </a:r>
          </a:p>
        </p:txBody>
      </p:sp>
      <p:sp>
        <p:nvSpPr>
          <p:cNvPr id="97282" name="Rectangle 10">
            <a:extLst>
              <a:ext uri="{FF2B5EF4-FFF2-40B4-BE49-F238E27FC236}">
                <a16:creationId xmlns:a16="http://schemas.microsoft.com/office/drawing/2014/main" id="{FACF1BF2-4D20-D5A7-F57E-E3D128434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4572000"/>
            <a:ext cx="6019800" cy="15541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does the end host see?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What can the end host change?</a:t>
            </a:r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25ECB3F1-5E1C-5A9D-6AA5-2676F596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6F7FB3-B13A-E44D-928F-5CC85152875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0084" name="Cloud">
            <a:extLst>
              <a:ext uri="{FF2B5EF4-FFF2-40B4-BE49-F238E27FC236}">
                <a16:creationId xmlns:a16="http://schemas.microsoft.com/office/drawing/2014/main" id="{D2C5AF12-1659-68DE-15E9-EEAC4AF091F9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420938" y="1700213"/>
            <a:ext cx="4262437" cy="2855912"/>
          </a:xfrm>
          <a:custGeom>
            <a:avLst/>
            <a:gdLst>
              <a:gd name="T0" fmla="*/ 13221 w 21600"/>
              <a:gd name="T1" fmla="*/ 1427956 h 21600"/>
              <a:gd name="T2" fmla="*/ 2131219 w 21600"/>
              <a:gd name="T3" fmla="*/ 2852871 h 21600"/>
              <a:gd name="T4" fmla="*/ 4258885 w 21600"/>
              <a:gd name="T5" fmla="*/ 1427956 h 21600"/>
              <a:gd name="T6" fmla="*/ 2131219 w 21600"/>
              <a:gd name="T7" fmla="*/ 163289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7285" name="Picture 5" descr="j0285750">
            <a:extLst>
              <a:ext uri="{FF2B5EF4-FFF2-40B4-BE49-F238E27FC236}">
                <a16:creationId xmlns:a16="http://schemas.microsoft.com/office/drawing/2014/main" id="{7A6C238E-22EA-D2A1-025F-E2A7E053D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2468563"/>
            <a:ext cx="1824037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6" descr="j0285750">
            <a:extLst>
              <a:ext uri="{FF2B5EF4-FFF2-40B4-BE49-F238E27FC236}">
                <a16:creationId xmlns:a16="http://schemas.microsoft.com/office/drawing/2014/main" id="{8F878B6E-AC05-71EF-D053-D948917E3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506663"/>
            <a:ext cx="18240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7" name="Line 7">
            <a:extLst>
              <a:ext uri="{FF2B5EF4-FFF2-40B4-BE49-F238E27FC236}">
                <a16:creationId xmlns:a16="http://schemas.microsoft.com/office/drawing/2014/main" id="{E311D065-AB31-78F6-0130-05E2698740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4488" y="2968625"/>
            <a:ext cx="884237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88" name="Line 8">
            <a:extLst>
              <a:ext uri="{FF2B5EF4-FFF2-40B4-BE49-F238E27FC236}">
                <a16:creationId xmlns:a16="http://schemas.microsoft.com/office/drawing/2014/main" id="{F7ED68F7-7221-3F73-C0F5-26B4392550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4963" y="2968625"/>
            <a:ext cx="884237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89" name="Text Box 9">
            <a:extLst>
              <a:ext uri="{FF2B5EF4-FFF2-40B4-BE49-F238E27FC236}">
                <a16:creationId xmlns:a16="http://schemas.microsoft.com/office/drawing/2014/main" id="{9C9C7459-58C9-7C59-8F26-3EADFE5E7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2514600"/>
            <a:ext cx="6461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7EDEAEB1-8C11-DBFF-EE36-108330DF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Congestion in a Drop-Tail FIFO Queue</a:t>
            </a:r>
          </a:p>
        </p:txBody>
      </p:sp>
      <p:sp>
        <p:nvSpPr>
          <p:cNvPr id="985091" name="Rectangle 3">
            <a:extLst>
              <a:ext uri="{FF2B5EF4-FFF2-40B4-BE49-F238E27FC236}">
                <a16:creationId xmlns:a16="http://schemas.microsoft.com/office/drawing/2014/main" id="{A5CAE1E3-6245-1059-03BD-3F7DBD80E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2362200"/>
          </a:xfrm>
        </p:spPr>
        <p:txBody>
          <a:bodyPr/>
          <a:lstStyle/>
          <a:p>
            <a:pPr eaLnBrk="1" hangingPunct="1"/>
            <a:r>
              <a:rPr lang="en-US" altLang="en-US" sz="3000">
                <a:ea typeface="ＭＳ Ｐゴシック" panose="020B0600070205080204" pitchFamily="34" charset="-128"/>
              </a:rPr>
              <a:t>Access to the bandwidth: first-in first-out queue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Packets transmitted in the order they arrive</a:t>
            </a:r>
          </a:p>
          <a:p>
            <a:pPr eaLnBrk="1" hangingPunct="1"/>
            <a:endParaRPr lang="en-US" altLang="en-US" sz="200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00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9331" name="Slide Number Placeholder 3">
            <a:extLst>
              <a:ext uri="{FF2B5EF4-FFF2-40B4-BE49-F238E27FC236}">
                <a16:creationId xmlns:a16="http://schemas.microsoft.com/office/drawing/2014/main" id="{40B586B9-7CE4-722D-F215-B2030EE0E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4B149B-C190-224A-844E-F831A2F2B19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22">
            <a:extLst>
              <a:ext uri="{FF2B5EF4-FFF2-40B4-BE49-F238E27FC236}">
                <a16:creationId xmlns:a16="http://schemas.microsoft.com/office/drawing/2014/main" id="{F5A5CB64-2CB1-B326-5CB9-75100E909756}"/>
              </a:ext>
            </a:extLst>
          </p:cNvPr>
          <p:cNvGrpSpPr>
            <a:grpSpLocks/>
          </p:cNvGrpSpPr>
          <p:nvPr/>
        </p:nvGrpSpPr>
        <p:grpSpPr bwMode="auto">
          <a:xfrm>
            <a:off x="1806575" y="2684463"/>
            <a:ext cx="5684838" cy="698500"/>
            <a:chOff x="1806575" y="2684463"/>
            <a:chExt cx="5684838" cy="698500"/>
          </a:xfrm>
        </p:grpSpPr>
        <p:sp>
          <p:nvSpPr>
            <p:cNvPr id="99344" name="Rectangle 4">
              <a:extLst>
                <a:ext uri="{FF2B5EF4-FFF2-40B4-BE49-F238E27FC236}">
                  <a16:creationId xmlns:a16="http://schemas.microsoft.com/office/drawing/2014/main" id="{DA4104B3-5C22-27F9-3B6D-FEC0B45F3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3088" y="2690813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5" name="Rectangle 5">
              <a:extLst>
                <a:ext uri="{FF2B5EF4-FFF2-40B4-BE49-F238E27FC236}">
                  <a16:creationId xmlns:a16="http://schemas.microsoft.com/office/drawing/2014/main" id="{884475F7-E154-2993-9279-7B54CE139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2690813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6" name="Rectangle 6">
              <a:extLst>
                <a:ext uri="{FF2B5EF4-FFF2-40B4-BE49-F238E27FC236}">
                  <a16:creationId xmlns:a16="http://schemas.microsoft.com/office/drawing/2014/main" id="{47754F4E-BA2E-15B8-1993-F56D61197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7825" y="2690813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7" name="Rectangle 7">
              <a:extLst>
                <a:ext uri="{FF2B5EF4-FFF2-40B4-BE49-F238E27FC236}">
                  <a16:creationId xmlns:a16="http://schemas.microsoft.com/office/drawing/2014/main" id="{AF7DC404-403B-7195-0254-5914F32DF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4400" y="2690813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8" name="Rectangle 8">
              <a:extLst>
                <a:ext uri="{FF2B5EF4-FFF2-40B4-BE49-F238E27FC236}">
                  <a16:creationId xmlns:a16="http://schemas.microsoft.com/office/drawing/2014/main" id="{24024996-FA33-5E15-B747-A2541225D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6513" y="2690813"/>
              <a:ext cx="536575" cy="69215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9" name="Rectangle 9">
              <a:extLst>
                <a:ext uri="{FF2B5EF4-FFF2-40B4-BE49-F238E27FC236}">
                  <a16:creationId xmlns:a16="http://schemas.microsoft.com/office/drawing/2014/main" id="{6EAAD442-8F4E-100A-CA27-EC80BD2E5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6763" y="2690813"/>
              <a:ext cx="536575" cy="69215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50" name="Rectangle 10">
              <a:extLst>
                <a:ext uri="{FF2B5EF4-FFF2-40B4-BE49-F238E27FC236}">
                  <a16:creationId xmlns:a16="http://schemas.microsoft.com/office/drawing/2014/main" id="{3A44EEAA-768C-0440-0DB7-5578A524C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689225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51" name="Freeform 11">
              <a:extLst>
                <a:ext uri="{FF2B5EF4-FFF2-40B4-BE49-F238E27FC236}">
                  <a16:creationId xmlns:a16="http://schemas.microsoft.com/office/drawing/2014/main" id="{1327FA08-47BB-AC19-6120-DA4CACA92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0438" y="2684463"/>
              <a:ext cx="1919287" cy="352425"/>
            </a:xfrm>
            <a:custGeom>
              <a:avLst/>
              <a:gdLst>
                <a:gd name="T0" fmla="*/ 0 w 1209"/>
                <a:gd name="T1" fmla="*/ 2147483646 h 222"/>
                <a:gd name="T2" fmla="*/ 2147483646 w 1209"/>
                <a:gd name="T3" fmla="*/ 2147483646 h 222"/>
                <a:gd name="T4" fmla="*/ 2147483646 w 1209"/>
                <a:gd name="T5" fmla="*/ 2147483646 h 222"/>
                <a:gd name="T6" fmla="*/ 0 60000 65536"/>
                <a:gd name="T7" fmla="*/ 0 60000 65536"/>
                <a:gd name="T8" fmla="*/ 0 60000 65536"/>
                <a:gd name="T9" fmla="*/ 0 w 1209"/>
                <a:gd name="T10" fmla="*/ 0 h 222"/>
                <a:gd name="T11" fmla="*/ 1209 w 1209"/>
                <a:gd name="T12" fmla="*/ 222 h 2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9" h="222">
                  <a:moveTo>
                    <a:pt x="0" y="197"/>
                  </a:moveTo>
                  <a:cubicBezTo>
                    <a:pt x="81" y="98"/>
                    <a:pt x="162" y="0"/>
                    <a:pt x="363" y="4"/>
                  </a:cubicBezTo>
                  <a:cubicBezTo>
                    <a:pt x="564" y="8"/>
                    <a:pt x="886" y="115"/>
                    <a:pt x="1209" y="22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52" name="Line 12">
              <a:extLst>
                <a:ext uri="{FF2B5EF4-FFF2-40B4-BE49-F238E27FC236}">
                  <a16:creationId xmlns:a16="http://schemas.microsoft.com/office/drawing/2014/main" id="{3C7D5F32-293A-5530-C6FC-C9D490D4E4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30975" y="2997200"/>
              <a:ext cx="96043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3" name="Group 23">
            <a:extLst>
              <a:ext uri="{FF2B5EF4-FFF2-40B4-BE49-F238E27FC236}">
                <a16:creationId xmlns:a16="http://schemas.microsoft.com/office/drawing/2014/main" id="{3C15C32F-FF35-6A15-8EAB-0127AC3D19AD}"/>
              </a:ext>
            </a:extLst>
          </p:cNvPr>
          <p:cNvGrpSpPr>
            <a:grpSpLocks/>
          </p:cNvGrpSpPr>
          <p:nvPr/>
        </p:nvGrpSpPr>
        <p:grpSpPr bwMode="auto">
          <a:xfrm>
            <a:off x="1651000" y="4695825"/>
            <a:ext cx="5840413" cy="1323975"/>
            <a:chOff x="1651000" y="4695825"/>
            <a:chExt cx="5840413" cy="1323975"/>
          </a:xfrm>
        </p:grpSpPr>
        <p:sp>
          <p:nvSpPr>
            <p:cNvPr id="99335" name="Rectangle 13">
              <a:extLst>
                <a:ext uri="{FF2B5EF4-FFF2-40B4-BE49-F238E27FC236}">
                  <a16:creationId xmlns:a16="http://schemas.microsoft.com/office/drawing/2014/main" id="{BAF590D5-5E7E-00A5-3F8D-AB05F81DD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3088" y="5070475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36" name="Rectangle 14">
              <a:extLst>
                <a:ext uri="{FF2B5EF4-FFF2-40B4-BE49-F238E27FC236}">
                  <a16:creationId xmlns:a16="http://schemas.microsoft.com/office/drawing/2014/main" id="{3F6AADE6-4AAE-45D8-2A56-2ADF4275E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5070475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37" name="Rectangle 15">
              <a:extLst>
                <a:ext uri="{FF2B5EF4-FFF2-40B4-BE49-F238E27FC236}">
                  <a16:creationId xmlns:a16="http://schemas.microsoft.com/office/drawing/2014/main" id="{0DF1316E-3696-E1C8-5BE2-342EC0DEC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7825" y="5070475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38" name="Rectangle 16">
              <a:extLst>
                <a:ext uri="{FF2B5EF4-FFF2-40B4-BE49-F238E27FC236}">
                  <a16:creationId xmlns:a16="http://schemas.microsoft.com/office/drawing/2014/main" id="{004CE84C-AEC4-30DF-00DB-6E3D7CE6F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4400" y="5070475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39" name="Rectangle 17">
              <a:extLst>
                <a:ext uri="{FF2B5EF4-FFF2-40B4-BE49-F238E27FC236}">
                  <a16:creationId xmlns:a16="http://schemas.microsoft.com/office/drawing/2014/main" id="{8015B4F0-FA0A-ABBB-5E73-34296D5C6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6513" y="5070475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0" name="Rectangle 18">
              <a:extLst>
                <a:ext uri="{FF2B5EF4-FFF2-40B4-BE49-F238E27FC236}">
                  <a16:creationId xmlns:a16="http://schemas.microsoft.com/office/drawing/2014/main" id="{BBD7FE78-AFE1-C1E9-53BC-B501CD78F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6763" y="5070475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1" name="Rectangle 19">
              <a:extLst>
                <a:ext uri="{FF2B5EF4-FFF2-40B4-BE49-F238E27FC236}">
                  <a16:creationId xmlns:a16="http://schemas.microsoft.com/office/drawing/2014/main" id="{DD72CE6B-A0B2-7DD2-80DC-60004AAD3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5068888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2" name="Line 21">
              <a:extLst>
                <a:ext uri="{FF2B5EF4-FFF2-40B4-BE49-F238E27FC236}">
                  <a16:creationId xmlns:a16="http://schemas.microsoft.com/office/drawing/2014/main" id="{CE2DE4DD-3AF7-DDE0-3EA4-45E93EF560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30975" y="5376863"/>
              <a:ext cx="96043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3" name="TextBox 23">
              <a:extLst>
                <a:ext uri="{FF2B5EF4-FFF2-40B4-BE49-F238E27FC236}">
                  <a16:creationId xmlns:a16="http://schemas.microsoft.com/office/drawing/2014/main" id="{1D40598B-B149-CC6E-D01F-8E8287EC9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1000" y="4695825"/>
              <a:ext cx="787400" cy="132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 Dingbats" charset="2"/>
                  <a:ea typeface="ＭＳ Ｐゴシック" panose="020B0600070205080204" pitchFamily="34" charset="-128"/>
                  <a:cs typeface="+mn-cs"/>
                </a:rPr>
                <a:t>✗</a:t>
              </a:r>
              <a:endPara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1870B36-3631-4653-0500-91F10D02960A}"/>
              </a:ext>
            </a:extLst>
          </p:cNvPr>
          <p:cNvSpPr txBox="1">
            <a:spLocks/>
          </p:cNvSpPr>
          <p:nvPr/>
        </p:nvSpPr>
        <p:spPr bwMode="auto">
          <a:xfrm>
            <a:off x="457200" y="3810000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Access to the buffer space: drop-tail queuing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If the queue is full, drop the incoming packet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5091" grpId="0" build="p"/>
      <p:bldP spid="2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78E332A9-942F-7472-11BC-FE200CFD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it Looks to the End Host</a:t>
            </a:r>
          </a:p>
        </p:txBody>
      </p:sp>
      <p:sp>
        <p:nvSpPr>
          <p:cNvPr id="101378" name="Rectangle 3">
            <a:extLst>
              <a:ext uri="{FF2B5EF4-FFF2-40B4-BE49-F238E27FC236}">
                <a16:creationId xmlns:a16="http://schemas.microsoft.com/office/drawing/2014/main" id="{6FF99625-085E-9DF6-7BD3-07C88174D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Delay:  </a:t>
            </a:r>
            <a:r>
              <a:rPr lang="en-US" altLang="en-US" sz="3000">
                <a:solidFill>
                  <a:srgbClr val="000000"/>
                </a:solidFill>
                <a:ea typeface="ＭＳ Ｐゴシック" panose="020B0600070205080204" pitchFamily="34" charset="-128"/>
              </a:rPr>
              <a:t>Packet experiences high delay</a:t>
            </a: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Loss:  	</a:t>
            </a:r>
            <a:r>
              <a:rPr lang="en-US" altLang="en-US" sz="3000">
                <a:solidFill>
                  <a:schemeClr val="tx1"/>
                </a:solidFill>
                <a:ea typeface="ＭＳ Ｐゴシック" panose="020B0600070205080204" pitchFamily="34" charset="-128"/>
              </a:rPr>
              <a:t>Packet gets dropped along path</a:t>
            </a: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1379" name="Slide Number Placeholder 3">
            <a:extLst>
              <a:ext uri="{FF2B5EF4-FFF2-40B4-BE49-F238E27FC236}">
                <a16:creationId xmlns:a16="http://schemas.microsoft.com/office/drawing/2014/main" id="{3C3D5C61-D765-4C50-03CE-A61FCFF2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745B2B-7488-3848-8C7E-E070CC0F9C6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0" name="Rectangle 13">
            <a:extLst>
              <a:ext uri="{FF2B5EF4-FFF2-40B4-BE49-F238E27FC236}">
                <a16:creationId xmlns:a16="http://schemas.microsoft.com/office/drawing/2014/main" id="{558EB802-DC8E-E38A-8C7F-59FF2EA72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1" name="Rectangle 14">
            <a:extLst>
              <a:ext uri="{FF2B5EF4-FFF2-40B4-BE49-F238E27FC236}">
                <a16:creationId xmlns:a16="http://schemas.microsoft.com/office/drawing/2014/main" id="{C97D9C4F-9EF0-2D5B-6B25-AACFC28B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2" name="Rectangle 15">
            <a:extLst>
              <a:ext uri="{FF2B5EF4-FFF2-40B4-BE49-F238E27FC236}">
                <a16:creationId xmlns:a16="http://schemas.microsoft.com/office/drawing/2014/main" id="{2F127EE4-7369-6427-42F9-55843CAF6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3" name="Rectangle 16">
            <a:extLst>
              <a:ext uri="{FF2B5EF4-FFF2-40B4-BE49-F238E27FC236}">
                <a16:creationId xmlns:a16="http://schemas.microsoft.com/office/drawing/2014/main" id="{F6B4E8EC-CEC7-FF99-C502-B5EC6AF25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4" name="Rectangle 17">
            <a:extLst>
              <a:ext uri="{FF2B5EF4-FFF2-40B4-BE49-F238E27FC236}">
                <a16:creationId xmlns:a16="http://schemas.microsoft.com/office/drawing/2014/main" id="{9B6E53B4-6DE9-EABA-F4A4-58283C09D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5" name="Rectangle 18">
            <a:extLst>
              <a:ext uri="{FF2B5EF4-FFF2-40B4-BE49-F238E27FC236}">
                <a16:creationId xmlns:a16="http://schemas.microsoft.com/office/drawing/2014/main" id="{D925F73C-6B63-793E-55D6-8F05E2069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76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6" name="Rectangle 19">
            <a:extLst>
              <a:ext uri="{FF2B5EF4-FFF2-40B4-BE49-F238E27FC236}">
                <a16:creationId xmlns:a16="http://schemas.microsoft.com/office/drawing/2014/main" id="{1FF8E231-273B-2602-C34D-D52EB8A1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575" y="4891088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7" name="Line 21">
            <a:extLst>
              <a:ext uri="{FF2B5EF4-FFF2-40B4-BE49-F238E27FC236}">
                <a16:creationId xmlns:a16="http://schemas.microsoft.com/office/drawing/2014/main" id="{9107A52A-9C42-44F5-FFCF-DCB3918072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975" y="5199063"/>
            <a:ext cx="9604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8" name="TextBox 14">
            <a:extLst>
              <a:ext uri="{FF2B5EF4-FFF2-40B4-BE49-F238E27FC236}">
                <a16:creationId xmlns:a16="http://schemas.microsoft.com/office/drawing/2014/main" id="{5AED67C6-3033-BAD9-FECF-1B62B7E26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4495800"/>
            <a:ext cx="787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Zapf Dingbats" charset="2"/>
                <a:ea typeface="ＭＳ Ｐゴシック" panose="020B0600070205080204" pitchFamily="34" charset="-128"/>
                <a:cs typeface="+mn-cs"/>
              </a:rPr>
              <a:t>✗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B561505C-AA27-849B-26AB-E09AFFF12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it Looks to the End Host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90BE7798-CC1A-B79D-BEC2-37025703C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Delay:  </a:t>
            </a:r>
            <a:r>
              <a:rPr lang="en-US" altLang="en-US" sz="3000">
                <a:solidFill>
                  <a:srgbClr val="000000"/>
                </a:solidFill>
                <a:ea typeface="ＭＳ Ｐゴシック" panose="020B0600070205080204" pitchFamily="34" charset="-128"/>
              </a:rPr>
              <a:t>Packet experiences high delay</a:t>
            </a: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Loss:  	</a:t>
            </a:r>
            <a:r>
              <a:rPr lang="en-US" altLang="en-US" sz="3000">
                <a:solidFill>
                  <a:schemeClr val="tx1"/>
                </a:solidFill>
                <a:ea typeface="ＭＳ Ｐゴシック" panose="020B0600070205080204" pitchFamily="34" charset="-128"/>
              </a:rPr>
              <a:t>Packet gets dropped along path</a:t>
            </a: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How does TCP sender learn this?</a:t>
            </a:r>
          </a:p>
        </p:txBody>
      </p:sp>
      <p:sp>
        <p:nvSpPr>
          <p:cNvPr id="103427" name="Slide Number Placeholder 3">
            <a:extLst>
              <a:ext uri="{FF2B5EF4-FFF2-40B4-BE49-F238E27FC236}">
                <a16:creationId xmlns:a16="http://schemas.microsoft.com/office/drawing/2014/main" id="{4735F9C9-64AF-FF51-CF7A-A72B2A346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AEE871-8EA7-DF4F-9411-B03DA43FBD1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28" name="Rectangle 13">
            <a:extLst>
              <a:ext uri="{FF2B5EF4-FFF2-40B4-BE49-F238E27FC236}">
                <a16:creationId xmlns:a16="http://schemas.microsoft.com/office/drawing/2014/main" id="{1FB91A75-4D86-5F16-A5AA-67261D9E4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29" name="Rectangle 14">
            <a:extLst>
              <a:ext uri="{FF2B5EF4-FFF2-40B4-BE49-F238E27FC236}">
                <a16:creationId xmlns:a16="http://schemas.microsoft.com/office/drawing/2014/main" id="{AA8344C8-F680-4DF6-1AD2-C4C38FE3B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30" name="Rectangle 15">
            <a:extLst>
              <a:ext uri="{FF2B5EF4-FFF2-40B4-BE49-F238E27FC236}">
                <a16:creationId xmlns:a16="http://schemas.microsoft.com/office/drawing/2014/main" id="{14227F75-5A2C-8B3E-F1DF-E9453170F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31" name="Rectangle 16">
            <a:extLst>
              <a:ext uri="{FF2B5EF4-FFF2-40B4-BE49-F238E27FC236}">
                <a16:creationId xmlns:a16="http://schemas.microsoft.com/office/drawing/2014/main" id="{9D4AE1D8-12D8-AC83-37FC-3AAB41AD8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32" name="Rectangle 17">
            <a:extLst>
              <a:ext uri="{FF2B5EF4-FFF2-40B4-BE49-F238E27FC236}">
                <a16:creationId xmlns:a16="http://schemas.microsoft.com/office/drawing/2014/main" id="{928410C7-300E-5B1E-DCA0-D013EBFA4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33" name="Rectangle 18">
            <a:extLst>
              <a:ext uri="{FF2B5EF4-FFF2-40B4-BE49-F238E27FC236}">
                <a16:creationId xmlns:a16="http://schemas.microsoft.com/office/drawing/2014/main" id="{78A9DC7B-605E-2E9E-FC19-F37931439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76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34" name="Rectangle 19">
            <a:extLst>
              <a:ext uri="{FF2B5EF4-FFF2-40B4-BE49-F238E27FC236}">
                <a16:creationId xmlns:a16="http://schemas.microsoft.com/office/drawing/2014/main" id="{3A390745-EA32-ACF2-7BC4-20CBF557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575" y="4891088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35" name="Line 21">
            <a:extLst>
              <a:ext uri="{FF2B5EF4-FFF2-40B4-BE49-F238E27FC236}">
                <a16:creationId xmlns:a16="http://schemas.microsoft.com/office/drawing/2014/main" id="{B875BC8C-1EDD-A43C-F547-BD5C04C01F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975" y="5199063"/>
            <a:ext cx="9604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36" name="TextBox 14">
            <a:extLst>
              <a:ext uri="{FF2B5EF4-FFF2-40B4-BE49-F238E27FC236}">
                <a16:creationId xmlns:a16="http://schemas.microsoft.com/office/drawing/2014/main" id="{AD9A9F1D-698F-301D-6E34-F309E8325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4495800"/>
            <a:ext cx="787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Zapf Dingbats" charset="2"/>
                <a:ea typeface="ＭＳ Ｐゴシック" panose="020B0600070205080204" pitchFamily="34" charset="-128"/>
                <a:cs typeface="+mn-cs"/>
              </a:rPr>
              <a:t>✗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1">
            <a:extLst>
              <a:ext uri="{FF2B5EF4-FFF2-40B4-BE49-F238E27FC236}">
                <a16:creationId xmlns:a16="http://schemas.microsoft.com/office/drawing/2014/main" id="{B8793726-1395-9494-91B0-2F5CF5B0F8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7B14B2-1951-3147-9C66-A2A3405AE14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3FD470-894F-1B0A-1C42-23C7589E1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C822BB3-ACBF-F285-EB7D-867F15128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A27C0C-FBC1-BABB-6F61-C51F2B538454}"/>
              </a:ext>
            </a:extLst>
          </p:cNvPr>
          <p:cNvCxnSpPr>
            <a:cxnSpLocks/>
          </p:cNvCxnSpPr>
          <p:nvPr/>
        </p:nvCxnSpPr>
        <p:spPr>
          <a:xfrm>
            <a:off x="26511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552C77-28AD-4DDF-91B7-7E8BA4E9B245}"/>
              </a:ext>
            </a:extLst>
          </p:cNvPr>
          <p:cNvCxnSpPr>
            <a:cxnSpLocks/>
          </p:cNvCxnSpPr>
          <p:nvPr/>
        </p:nvCxnSpPr>
        <p:spPr>
          <a:xfrm>
            <a:off x="58007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E25AE8-7064-E031-0D35-7B239145867D}"/>
              </a:ext>
            </a:extLst>
          </p:cNvPr>
          <p:cNvCxnSpPr>
            <a:cxnSpLocks/>
          </p:cNvCxnSpPr>
          <p:nvPr/>
        </p:nvCxnSpPr>
        <p:spPr>
          <a:xfrm>
            <a:off x="265112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925407-E9B2-9CAE-A4B6-6F1D8E379FC9}"/>
              </a:ext>
            </a:extLst>
          </p:cNvPr>
          <p:cNvCxnSpPr>
            <a:cxnSpLocks/>
          </p:cNvCxnSpPr>
          <p:nvPr/>
        </p:nvCxnSpPr>
        <p:spPr>
          <a:xfrm>
            <a:off x="265112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111F53-2427-AB47-C7AE-4FB1A03ADE3D}"/>
              </a:ext>
            </a:extLst>
          </p:cNvPr>
          <p:cNvCxnSpPr>
            <a:cxnSpLocks/>
          </p:cNvCxnSpPr>
          <p:nvPr/>
        </p:nvCxnSpPr>
        <p:spPr>
          <a:xfrm>
            <a:off x="2660650" y="3435350"/>
            <a:ext cx="3149600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FAA8F8-2AC7-C030-8641-2162E81B63FF}"/>
              </a:ext>
            </a:extLst>
          </p:cNvPr>
          <p:cNvCxnSpPr>
            <a:cxnSpLocks/>
          </p:cNvCxnSpPr>
          <p:nvPr/>
        </p:nvCxnSpPr>
        <p:spPr>
          <a:xfrm>
            <a:off x="2660650" y="4449763"/>
            <a:ext cx="3149600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02" name="TextBox 23">
            <a:extLst>
              <a:ext uri="{FF2B5EF4-FFF2-40B4-BE49-F238E27FC236}">
                <a16:creationId xmlns:a16="http://schemas.microsoft.com/office/drawing/2014/main" id="{0C3E073F-3091-CFFE-248C-1DD96886A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2784475"/>
            <a:ext cx="398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668A1458-E84E-79D8-A2C6-D62DB75816B8}"/>
              </a:ext>
            </a:extLst>
          </p:cNvPr>
          <p:cNvGraphicFramePr>
            <a:graphicFrameLocks noGrp="1"/>
          </p:cNvGraphicFramePr>
          <p:nvPr/>
        </p:nvGraphicFramePr>
        <p:xfrm>
          <a:off x="65088" y="1123950"/>
          <a:ext cx="2471737" cy="1341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953D1F3A-584F-2373-80C1-6B0AB3B57818}"/>
              </a:ext>
            </a:extLst>
          </p:cNvPr>
          <p:cNvGraphicFramePr>
            <a:graphicFrameLocks noGrp="1"/>
          </p:cNvGraphicFramePr>
          <p:nvPr/>
        </p:nvGraphicFramePr>
        <p:xfrm>
          <a:off x="53975" y="3986213"/>
          <a:ext cx="2471738" cy="13414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DDD9776-722B-6DB9-9E9D-423ECE2D705D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5413375"/>
          <a:ext cx="2471737" cy="1341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AAA6049B-B3EF-4E90-8700-A11A2F3F9F13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2535238"/>
          <a:ext cx="2471737" cy="13414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4E0AE6E-A96C-4B3C-C3E0-1643E22034D4}"/>
              </a:ext>
            </a:extLst>
          </p:cNvPr>
          <p:cNvSpPr txBox="1"/>
          <p:nvPr/>
        </p:nvSpPr>
        <p:spPr>
          <a:xfrm>
            <a:off x="3859213" y="20097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234118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95787E-BA7C-0BD4-9407-81B9A8B23DE3}"/>
              </a:ext>
            </a:extLst>
          </p:cNvPr>
          <p:cNvSpPr txBox="1"/>
          <p:nvPr/>
        </p:nvSpPr>
        <p:spPr>
          <a:xfrm>
            <a:off x="3228975" y="284162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D52AE0-B672-169D-CFD5-FAB933CA74C3}"/>
              </a:ext>
            </a:extLst>
          </p:cNvPr>
          <p:cNvSpPr txBox="1"/>
          <p:nvPr/>
        </p:nvSpPr>
        <p:spPr>
          <a:xfrm>
            <a:off x="3711575" y="3492500"/>
            <a:ext cx="963613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234268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FA0E88-535D-ECF9-934F-EA44B14BBA18}"/>
              </a:ext>
            </a:extLst>
          </p:cNvPr>
          <p:cNvSpPr txBox="1"/>
          <p:nvPr/>
        </p:nvSpPr>
        <p:spPr>
          <a:xfrm>
            <a:off x="3752850" y="44862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234388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475" name="TextBox 20">
            <a:extLst>
              <a:ext uri="{FF2B5EF4-FFF2-40B4-BE49-F238E27FC236}">
                <a16:creationId xmlns:a16="http://schemas.microsoft.com/office/drawing/2014/main" id="{363F96E9-6053-E81A-135D-7B9C749FF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108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59476" name="TextBox 21">
            <a:extLst>
              <a:ext uri="{FF2B5EF4-FFF2-40B4-BE49-F238E27FC236}">
                <a16:creationId xmlns:a16="http://schemas.microsoft.com/office/drawing/2014/main" id="{88442FBD-C990-4D86-5AE0-033EF9D64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838" y="110172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>
            <a:extLst>
              <a:ext uri="{FF2B5EF4-FFF2-40B4-BE49-F238E27FC236}">
                <a16:creationId xmlns:a16="http://schemas.microsoft.com/office/drawing/2014/main" id="{AD755C5A-6EB4-8F63-DFEE-57FF32F82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it Looks to the End Host</a:t>
            </a:r>
          </a:p>
        </p:txBody>
      </p:sp>
      <p:sp>
        <p:nvSpPr>
          <p:cNvPr id="105474" name="Rectangle 3">
            <a:extLst>
              <a:ext uri="{FF2B5EF4-FFF2-40B4-BE49-F238E27FC236}">
                <a16:creationId xmlns:a16="http://schemas.microsoft.com/office/drawing/2014/main" id="{9B34B6CB-616D-E4B6-6F00-532C424AC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Delay:  </a:t>
            </a:r>
            <a:r>
              <a:rPr lang="en-US" altLang="en-US" sz="3000">
                <a:solidFill>
                  <a:srgbClr val="000000"/>
                </a:solidFill>
                <a:ea typeface="ＭＳ Ｐゴシック" panose="020B0600070205080204" pitchFamily="34" charset="-128"/>
              </a:rPr>
              <a:t>Packet experiences high delay</a:t>
            </a: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Loss:  	</a:t>
            </a:r>
            <a:r>
              <a:rPr lang="en-US" altLang="en-US" sz="3000">
                <a:solidFill>
                  <a:schemeClr val="tx1"/>
                </a:solidFill>
                <a:ea typeface="ＭＳ Ｐゴシック" panose="020B0600070205080204" pitchFamily="34" charset="-128"/>
              </a:rPr>
              <a:t>Packet gets dropped along path</a:t>
            </a: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How does TCP sender learn this?</a:t>
            </a:r>
          </a:p>
          <a:p>
            <a:pPr lvl="1"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solidFill>
                  <a:srgbClr val="800000"/>
                </a:solidFill>
                <a:ea typeface="ＭＳ Ｐゴシック" panose="020B0600070205080204" pitchFamily="34" charset="-128"/>
              </a:rPr>
              <a:t>Delay: 	</a:t>
            </a:r>
            <a:r>
              <a:rPr lang="en-US" altLang="en-US">
                <a:ea typeface="ＭＳ Ｐゴシック" panose="020B0600070205080204" pitchFamily="34" charset="-128"/>
              </a:rPr>
              <a:t>Round-trip time estimate</a:t>
            </a:r>
          </a:p>
          <a:p>
            <a:pPr lvl="1"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solidFill>
                  <a:srgbClr val="800000"/>
                </a:solidFill>
                <a:ea typeface="ＭＳ Ｐゴシック" panose="020B0600070205080204" pitchFamily="34" charset="-128"/>
              </a:rPr>
              <a:t>Loss:   </a:t>
            </a:r>
            <a:r>
              <a:rPr lang="en-US" altLang="en-US">
                <a:ea typeface="ＭＳ Ｐゴシック" panose="020B0600070205080204" pitchFamily="34" charset="-128"/>
              </a:rPr>
              <a:t>	Timeout and/or duplicate acknowledgments</a:t>
            </a:r>
          </a:p>
        </p:txBody>
      </p:sp>
      <p:sp>
        <p:nvSpPr>
          <p:cNvPr id="105475" name="Slide Number Placeholder 3">
            <a:extLst>
              <a:ext uri="{FF2B5EF4-FFF2-40B4-BE49-F238E27FC236}">
                <a16:creationId xmlns:a16="http://schemas.microsoft.com/office/drawing/2014/main" id="{FB625B48-1BD8-F03C-4B09-AE9015FE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5923A0-6641-7049-B385-4C805D9618D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76" name="Rectangle 13">
            <a:extLst>
              <a:ext uri="{FF2B5EF4-FFF2-40B4-BE49-F238E27FC236}">
                <a16:creationId xmlns:a16="http://schemas.microsoft.com/office/drawing/2014/main" id="{7D6482B8-07B8-63F9-1DBD-8AE1B7981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77" name="Rectangle 14">
            <a:extLst>
              <a:ext uri="{FF2B5EF4-FFF2-40B4-BE49-F238E27FC236}">
                <a16:creationId xmlns:a16="http://schemas.microsoft.com/office/drawing/2014/main" id="{955A6D4D-2883-A139-CC25-10A87FC88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78" name="Rectangle 15">
            <a:extLst>
              <a:ext uri="{FF2B5EF4-FFF2-40B4-BE49-F238E27FC236}">
                <a16:creationId xmlns:a16="http://schemas.microsoft.com/office/drawing/2014/main" id="{F74E5CB6-C42E-D504-161B-0835A446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79" name="Rectangle 16">
            <a:extLst>
              <a:ext uri="{FF2B5EF4-FFF2-40B4-BE49-F238E27FC236}">
                <a16:creationId xmlns:a16="http://schemas.microsoft.com/office/drawing/2014/main" id="{68D3851C-C6AE-9D18-050D-D75B6746D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80" name="Rectangle 17">
            <a:extLst>
              <a:ext uri="{FF2B5EF4-FFF2-40B4-BE49-F238E27FC236}">
                <a16:creationId xmlns:a16="http://schemas.microsoft.com/office/drawing/2014/main" id="{0602EB6D-70B6-1A6D-3909-5A72129F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81" name="Rectangle 18">
            <a:extLst>
              <a:ext uri="{FF2B5EF4-FFF2-40B4-BE49-F238E27FC236}">
                <a16:creationId xmlns:a16="http://schemas.microsoft.com/office/drawing/2014/main" id="{25621D11-0888-77FD-BE15-CB6A6F5C7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76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82" name="Rectangle 19">
            <a:extLst>
              <a:ext uri="{FF2B5EF4-FFF2-40B4-BE49-F238E27FC236}">
                <a16:creationId xmlns:a16="http://schemas.microsoft.com/office/drawing/2014/main" id="{CB69B580-4568-0433-9AC1-C53B69BA5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575" y="4891088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83" name="Line 21">
            <a:extLst>
              <a:ext uri="{FF2B5EF4-FFF2-40B4-BE49-F238E27FC236}">
                <a16:creationId xmlns:a16="http://schemas.microsoft.com/office/drawing/2014/main" id="{C1D0A2C6-81A6-F9DB-9E92-0F11289C84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975" y="5199063"/>
            <a:ext cx="9604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84" name="TextBox 14">
            <a:extLst>
              <a:ext uri="{FF2B5EF4-FFF2-40B4-BE49-F238E27FC236}">
                <a16:creationId xmlns:a16="http://schemas.microsoft.com/office/drawing/2014/main" id="{69FC49E1-7ED9-A366-1420-2DD6FC576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4495800"/>
            <a:ext cx="787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Zapf Dingbats" charset="2"/>
                <a:ea typeface="ＭＳ Ｐゴシック" panose="020B0600070205080204" pitchFamily="34" charset="-128"/>
                <a:cs typeface="+mn-cs"/>
              </a:rPr>
              <a:t>✗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B6F76691-D10C-682E-141F-C51442564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Detecting Congestion</a:t>
            </a:r>
          </a:p>
        </p:txBody>
      </p:sp>
      <p:sp>
        <p:nvSpPr>
          <p:cNvPr id="107522" name="Content Placeholder 2">
            <a:extLst>
              <a:ext uri="{FF2B5EF4-FFF2-40B4-BE49-F238E27FC236}">
                <a16:creationId xmlns:a16="http://schemas.microsoft.com/office/drawing/2014/main" id="{B5A69240-9242-D833-FBCB-94241F1A0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Link layer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Carrier sense multiple access 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Seeing your own frame collide with others</a:t>
            </a:r>
          </a:p>
          <a:p>
            <a:r>
              <a:rPr lang="en-US" altLang="en-US" sz="3600">
                <a:ea typeface="ＭＳ Ｐゴシック" panose="020B0600070205080204" pitchFamily="34" charset="-128"/>
              </a:rPr>
              <a:t>Network layer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Observing end-to-end performance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Packet delay or loss over the path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DFDB0FB8-E697-1D06-2550-7B898A80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A65561-63C0-BE40-8AA2-5FCB9BC1465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CFFA30F6-7A41-1120-AE56-5C77CAE6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TCP detects packet losses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4AE0BFAA-BE94-996C-EACF-EAC1266CD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910013"/>
            <a:ext cx="8534400" cy="23241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(2) Timeout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Packet# n is lost and detected via a timeout</a:t>
            </a:r>
          </a:p>
        </p:txBody>
      </p:sp>
      <p:sp>
        <p:nvSpPr>
          <p:cNvPr id="108547" name="Slide Number Placeholder 3">
            <a:extLst>
              <a:ext uri="{FF2B5EF4-FFF2-40B4-BE49-F238E27FC236}">
                <a16:creationId xmlns:a16="http://schemas.microsoft.com/office/drawing/2014/main" id="{0BD254D8-53C8-8BD5-6901-73E10D62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8BCF1C-38FC-7B4D-8CA7-8CE67833C4C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F95EEAB-212C-8D43-CF67-72A60DCFEA8D}"/>
              </a:ext>
            </a:extLst>
          </p:cNvPr>
          <p:cNvSpPr txBox="1">
            <a:spLocks/>
          </p:cNvSpPr>
          <p:nvPr/>
        </p:nvSpPr>
        <p:spPr bwMode="auto">
          <a:xfrm>
            <a:off x="381000" y="1219200"/>
            <a:ext cx="85344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(1) Duplicate ACKs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Packet# n is lost, but packets n+1, n+2, etc. are received and ACKs are sent.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build="p"/>
      <p:bldP spid="6758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D0DBCB64-EA56-B234-F404-5DB5C19FF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Responding to Congestion</a:t>
            </a: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A90208F9-AA1C-037D-C90C-CB64AC6BA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Upon detecting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Decrease the sending rate</a:t>
            </a:r>
          </a:p>
        </p:txBody>
      </p:sp>
      <p:sp>
        <p:nvSpPr>
          <p:cNvPr id="110595" name="Slide Number Placeholder 3">
            <a:extLst>
              <a:ext uri="{FF2B5EF4-FFF2-40B4-BE49-F238E27FC236}">
                <a16:creationId xmlns:a16="http://schemas.microsoft.com/office/drawing/2014/main" id="{E4002CBD-9172-3A3F-9796-C98E25CE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4BDFD8-FD45-3F4F-8E49-237F43B4BA4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4DC61B85-0276-A12C-1FED-72F9C1698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Responding to Congestion</a:t>
            </a:r>
          </a:p>
        </p:txBody>
      </p:sp>
      <p:sp>
        <p:nvSpPr>
          <p:cNvPr id="112642" name="Rectangle 3">
            <a:extLst>
              <a:ext uri="{FF2B5EF4-FFF2-40B4-BE49-F238E27FC236}">
                <a16:creationId xmlns:a16="http://schemas.microsoft.com/office/drawing/2014/main" id="{1999EB4B-F1E7-21F0-AFCF-423E46102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Upon detecting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Decrease the sending rate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But, what if conditions change?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If more bandwidth becomes available,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unfortunate to keep sending at a low rate</a:t>
            </a:r>
          </a:p>
        </p:txBody>
      </p:sp>
      <p:sp>
        <p:nvSpPr>
          <p:cNvPr id="112643" name="Slide Number Placeholder 3">
            <a:extLst>
              <a:ext uri="{FF2B5EF4-FFF2-40B4-BE49-F238E27FC236}">
                <a16:creationId xmlns:a16="http://schemas.microsoft.com/office/drawing/2014/main" id="{1BDACF14-4611-781C-FB3B-F3701CC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AEFA6E-83DF-3B4B-94C0-75A3D8CD097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2644" name="Picture 4">
            <a:extLst>
              <a:ext uri="{FF2B5EF4-FFF2-40B4-BE49-F238E27FC236}">
                <a16:creationId xmlns:a16="http://schemas.microsoft.com/office/drawing/2014/main" id="{41A3A574-138A-541F-050B-0F528E50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4286250"/>
            <a:ext cx="34702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4">
            <a:extLst>
              <a:ext uri="{FF2B5EF4-FFF2-40B4-BE49-F238E27FC236}">
                <a16:creationId xmlns:a16="http://schemas.microsoft.com/office/drawing/2014/main" id="{0C4F4847-73AC-0F1A-30D3-CD9F5C80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4286250"/>
            <a:ext cx="34702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>
            <a:extLst>
              <a:ext uri="{FF2B5EF4-FFF2-40B4-BE49-F238E27FC236}">
                <a16:creationId xmlns:a16="http://schemas.microsoft.com/office/drawing/2014/main" id="{C279C020-6A4F-FD64-0FA1-405DFD0F0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Responding to Congestion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EC2CB20C-D5B3-996B-8139-27E067690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Upon detecting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Decrease the sending rate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But, what if conditions change?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If more bandwidth becomes available,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unfortunate to keep sending at a low rate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Upon </a:t>
            </a:r>
            <a:r>
              <a:rPr lang="en-US" altLang="en-US" i="1">
                <a:ea typeface="ＭＳ Ｐゴシック" panose="020B0600070205080204" pitchFamily="34" charset="-128"/>
              </a:rPr>
              <a:t>not </a:t>
            </a:r>
            <a:r>
              <a:rPr lang="en-US" altLang="en-US">
                <a:ea typeface="ＭＳ Ｐゴシック" panose="020B0600070205080204" pitchFamily="34" charset="-128"/>
              </a:rPr>
              <a:t>detecting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Increase sending rate, a little at a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See if packets get through</a:t>
            </a:r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070CC329-08F8-CF6A-B8F5-E1AD4C83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4D9021-AD78-AF4E-939C-3E991A18F5C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4">
            <a:extLst>
              <a:ext uri="{FF2B5EF4-FFF2-40B4-BE49-F238E27FC236}">
                <a16:creationId xmlns:a16="http://schemas.microsoft.com/office/drawing/2014/main" id="{3F940EDD-1507-E1FB-1272-F9FEE2CDB8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Congestion Control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8AB1B6C-1A44-EC4E-2727-9C5DBEA1F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116739" name="Slide Number Placeholder 3">
            <a:extLst>
              <a:ext uri="{FF2B5EF4-FFF2-40B4-BE49-F238E27FC236}">
                <a16:creationId xmlns:a16="http://schemas.microsoft.com/office/drawing/2014/main" id="{B58F2BB6-D9B0-83EF-34C9-067042F1D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716D12-2314-084D-95E2-19195DEFA43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Number Placeholder 1">
            <a:extLst>
              <a:ext uri="{FF2B5EF4-FFF2-40B4-BE49-F238E27FC236}">
                <a16:creationId xmlns:a16="http://schemas.microsoft.com/office/drawing/2014/main" id="{67F87A1E-2C6E-9744-DF70-EE927942A1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BF754-B53B-A64A-9C2C-E36E43C2D86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7762" name="Picture 2">
            <a:extLst>
              <a:ext uri="{FF2B5EF4-FFF2-40B4-BE49-F238E27FC236}">
                <a16:creationId xmlns:a16="http://schemas.microsoft.com/office/drawing/2014/main" id="{50F65DFB-1E6C-BEBB-15C0-A4CA5FFA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203325"/>
            <a:ext cx="63627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Content Placeholder 2">
            <a:extLst>
              <a:ext uri="{FF2B5EF4-FFF2-40B4-BE49-F238E27FC236}">
                <a16:creationId xmlns:a16="http://schemas.microsoft.com/office/drawing/2014/main" id="{0050D15C-FED6-6574-3F3F-240598AE2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7463"/>
            <a:ext cx="876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ACK works as the indicator and the window controls the flow.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50E06-939A-8A4C-D062-C2A58E015B33}"/>
              </a:ext>
            </a:extLst>
          </p:cNvPr>
          <p:cNvSpPr txBox="1"/>
          <p:nvPr/>
        </p:nvSpPr>
        <p:spPr>
          <a:xfrm>
            <a:off x="0" y="2927350"/>
            <a:ext cx="9144000" cy="584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Congestion_window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: Calculated by the sender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1">
            <a:extLst>
              <a:ext uri="{FF2B5EF4-FFF2-40B4-BE49-F238E27FC236}">
                <a16:creationId xmlns:a16="http://schemas.microsoft.com/office/drawing/2014/main" id="{B861ECED-8490-232C-6165-F73A07F0B3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93F1CA-2BF4-0546-9618-1AE8C73DB9C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8786" name="Picture 2">
            <a:extLst>
              <a:ext uri="{FF2B5EF4-FFF2-40B4-BE49-F238E27FC236}">
                <a16:creationId xmlns:a16="http://schemas.microsoft.com/office/drawing/2014/main" id="{265D1D38-97BD-F8BA-C0A9-44C99624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203325"/>
            <a:ext cx="63627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99B4E3-CD9A-8A50-329A-B0198A6B35A9}"/>
              </a:ext>
            </a:extLst>
          </p:cNvPr>
          <p:cNvSpPr txBox="1"/>
          <p:nvPr/>
        </p:nvSpPr>
        <p:spPr>
          <a:xfrm>
            <a:off x="0" y="2927350"/>
            <a:ext cx="9144000" cy="107791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How to find the right window size?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When to change? How much?</a:t>
            </a:r>
          </a:p>
        </p:txBody>
      </p:sp>
      <p:sp>
        <p:nvSpPr>
          <p:cNvPr id="118788" name="Content Placeholder 2">
            <a:extLst>
              <a:ext uri="{FF2B5EF4-FFF2-40B4-BE49-F238E27FC236}">
                <a16:creationId xmlns:a16="http://schemas.microsoft.com/office/drawing/2014/main" id="{B94A1C0B-B8A9-3FE1-6A74-8D8F18208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7463"/>
            <a:ext cx="876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ACK works as the indicator and the window controls the flow.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ECF7FDFC-BB67-0A0C-D69E-F1BA281D9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Congestion Control</a:t>
            </a:r>
          </a:p>
        </p:txBody>
      </p:sp>
      <p:sp>
        <p:nvSpPr>
          <p:cNvPr id="119810" name="Content Placeholder 2">
            <a:extLst>
              <a:ext uri="{FF2B5EF4-FFF2-40B4-BE49-F238E27FC236}">
                <a16:creationId xmlns:a16="http://schemas.microsoft.com/office/drawing/2014/main" id="{270A82EE-5895-4CD2-CC8A-49A4D0F06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8763000" cy="4906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Additive increase, multiplicative decrease (AIMD)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 packet loss, divide congestion window in half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 success for last window, increase window linearly</a:t>
            </a:r>
          </a:p>
        </p:txBody>
      </p:sp>
      <p:sp>
        <p:nvSpPr>
          <p:cNvPr id="119811" name="Slide Number Placeholder 3">
            <a:extLst>
              <a:ext uri="{FF2B5EF4-FFF2-40B4-BE49-F238E27FC236}">
                <a16:creationId xmlns:a16="http://schemas.microsoft.com/office/drawing/2014/main" id="{822D7258-0B9F-8F9D-E91F-F62E02DC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865FF-E0B3-0E49-B351-2594D9AB021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2" name="Freeform 3">
            <a:extLst>
              <a:ext uri="{FF2B5EF4-FFF2-40B4-BE49-F238E27FC236}">
                <a16:creationId xmlns:a16="http://schemas.microsoft.com/office/drawing/2014/main" id="{30E6AB65-AD5A-D826-38BF-9546B3F2ECB3}"/>
              </a:ext>
            </a:extLst>
          </p:cNvPr>
          <p:cNvSpPr>
            <a:spLocks/>
          </p:cNvSpPr>
          <p:nvPr/>
        </p:nvSpPr>
        <p:spPr bwMode="auto">
          <a:xfrm>
            <a:off x="1371600" y="3200400"/>
            <a:ext cx="7010400" cy="26670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6 h 1968"/>
              <a:gd name="T4" fmla="*/ 2147483646 w 4416"/>
              <a:gd name="T5" fmla="*/ 2147483646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3" name="Freeform 4">
            <a:extLst>
              <a:ext uri="{FF2B5EF4-FFF2-40B4-BE49-F238E27FC236}">
                <a16:creationId xmlns:a16="http://schemas.microsoft.com/office/drawing/2014/main" id="{7AD02370-E2F5-51DD-1AB9-E2D58E1E67C0}"/>
              </a:ext>
            </a:extLst>
          </p:cNvPr>
          <p:cNvSpPr>
            <a:spLocks/>
          </p:cNvSpPr>
          <p:nvPr/>
        </p:nvSpPr>
        <p:spPr bwMode="auto">
          <a:xfrm>
            <a:off x="1371600" y="3886200"/>
            <a:ext cx="7162800" cy="1981200"/>
          </a:xfrm>
          <a:custGeom>
            <a:avLst/>
            <a:gdLst>
              <a:gd name="T0" fmla="*/ 0 w 4512"/>
              <a:gd name="T1" fmla="*/ 2147483646 h 1248"/>
              <a:gd name="T2" fmla="*/ 2147483646 w 4512"/>
              <a:gd name="T3" fmla="*/ 2147483646 h 1248"/>
              <a:gd name="T4" fmla="*/ 2147483646 w 4512"/>
              <a:gd name="T5" fmla="*/ 2147483646 h 1248"/>
              <a:gd name="T6" fmla="*/ 2147483646 w 4512"/>
              <a:gd name="T7" fmla="*/ 2147483646 h 1248"/>
              <a:gd name="T8" fmla="*/ 2147483646 w 4512"/>
              <a:gd name="T9" fmla="*/ 2147483646 h 1248"/>
              <a:gd name="T10" fmla="*/ 2147483646 w 4512"/>
              <a:gd name="T11" fmla="*/ 0 h 1248"/>
              <a:gd name="T12" fmla="*/ 2147483646 w 4512"/>
              <a:gd name="T13" fmla="*/ 2147483646 h 1248"/>
              <a:gd name="T14" fmla="*/ 2147483646 w 4512"/>
              <a:gd name="T15" fmla="*/ 2147483646 h 1248"/>
              <a:gd name="T16" fmla="*/ 2147483646 w 4512"/>
              <a:gd name="T17" fmla="*/ 2147483646 h 1248"/>
              <a:gd name="T18" fmla="*/ 2147483646 w 4512"/>
              <a:gd name="T19" fmla="*/ 2147483646 h 1248"/>
              <a:gd name="T20" fmla="*/ 2147483646 w 4512"/>
              <a:gd name="T21" fmla="*/ 2147483646 h 1248"/>
              <a:gd name="T22" fmla="*/ 2147483646 w 4512"/>
              <a:gd name="T23" fmla="*/ 2147483646 h 1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12"/>
              <a:gd name="T37" fmla="*/ 0 h 1248"/>
              <a:gd name="T38" fmla="*/ 4512 w 4512"/>
              <a:gd name="T39" fmla="*/ 1248 h 12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12" h="1248">
                <a:moveTo>
                  <a:pt x="0" y="1248"/>
                </a:moveTo>
                <a:lnTo>
                  <a:pt x="1152" y="336"/>
                </a:lnTo>
                <a:lnTo>
                  <a:pt x="1152" y="816"/>
                </a:lnTo>
                <a:lnTo>
                  <a:pt x="1536" y="528"/>
                </a:lnTo>
                <a:lnTo>
                  <a:pt x="1536" y="960"/>
                </a:lnTo>
                <a:lnTo>
                  <a:pt x="2832" y="0"/>
                </a:lnTo>
                <a:lnTo>
                  <a:pt x="2832" y="720"/>
                </a:lnTo>
                <a:lnTo>
                  <a:pt x="3504" y="240"/>
                </a:lnTo>
                <a:lnTo>
                  <a:pt x="3504" y="864"/>
                </a:lnTo>
                <a:lnTo>
                  <a:pt x="4224" y="288"/>
                </a:lnTo>
                <a:lnTo>
                  <a:pt x="4224" y="816"/>
                </a:lnTo>
                <a:lnTo>
                  <a:pt x="4512" y="576"/>
                </a:ln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4" name="Text Box 5">
            <a:extLst>
              <a:ext uri="{FF2B5EF4-FFF2-40B4-BE49-F238E27FC236}">
                <a16:creationId xmlns:a16="http://schemas.microsoft.com/office/drawing/2014/main" id="{C217F618-4F7A-53D6-BBAA-D9E6D07B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713" y="5791200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</a:t>
            </a:r>
          </a:p>
        </p:txBody>
      </p:sp>
      <p:sp>
        <p:nvSpPr>
          <p:cNvPr id="119815" name="Text Box 6">
            <a:extLst>
              <a:ext uri="{FF2B5EF4-FFF2-40B4-BE49-F238E27FC236}">
                <a16:creationId xmlns:a16="http://schemas.microsoft.com/office/drawing/2014/main" id="{4F36D88A-78B1-3B2A-0B38-CD5C30FC5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4038600"/>
            <a:ext cx="118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  <p:sp>
        <p:nvSpPr>
          <p:cNvPr id="119816" name="Line 7">
            <a:extLst>
              <a:ext uri="{FF2B5EF4-FFF2-40B4-BE49-F238E27FC236}">
                <a16:creationId xmlns:a16="http://schemas.microsoft.com/office/drawing/2014/main" id="{B56F4183-0EA7-D269-7FA2-C676441F41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7" name="Line 8">
            <a:extLst>
              <a:ext uri="{FF2B5EF4-FFF2-40B4-BE49-F238E27FC236}">
                <a16:creationId xmlns:a16="http://schemas.microsoft.com/office/drawing/2014/main" id="{31BDA0E8-FDD4-D6CA-13E3-77512925D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724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8" name="Line 9">
            <a:extLst>
              <a:ext uri="{FF2B5EF4-FFF2-40B4-BE49-F238E27FC236}">
                <a16:creationId xmlns:a16="http://schemas.microsoft.com/office/drawing/2014/main" id="{9AA29163-E9A7-80A1-7932-395F7FC926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724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9" name="Text Box 10">
            <a:extLst>
              <a:ext uri="{FF2B5EF4-FFF2-40B4-BE49-F238E27FC236}">
                <a16:creationId xmlns:a16="http://schemas.microsoft.com/office/drawing/2014/main" id="{4198A6F5-A284-A53F-D672-99624A274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4922838"/>
            <a:ext cx="1093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halved</a:t>
            </a:r>
          </a:p>
        </p:txBody>
      </p:sp>
      <p:sp>
        <p:nvSpPr>
          <p:cNvPr id="119820" name="Line 11">
            <a:extLst>
              <a:ext uri="{FF2B5EF4-FFF2-40B4-BE49-F238E27FC236}">
                <a16:creationId xmlns:a16="http://schemas.microsoft.com/office/drawing/2014/main" id="{61241074-C62C-27FC-D487-442CEFDAD3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3505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21" name="Line 12">
            <a:extLst>
              <a:ext uri="{FF2B5EF4-FFF2-40B4-BE49-F238E27FC236}">
                <a16:creationId xmlns:a16="http://schemas.microsoft.com/office/drawing/2014/main" id="{CC2C65B5-0E33-CA32-3DDF-CD3FE0AF9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22" name="Line 13">
            <a:extLst>
              <a:ext uri="{FF2B5EF4-FFF2-40B4-BE49-F238E27FC236}">
                <a16:creationId xmlns:a16="http://schemas.microsoft.com/office/drawing/2014/main" id="{FD4FD371-726D-2628-8B3C-9120556485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7400" y="3200400"/>
            <a:ext cx="36513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23" name="Line 14">
            <a:extLst>
              <a:ext uri="{FF2B5EF4-FFF2-40B4-BE49-F238E27FC236}">
                <a16:creationId xmlns:a16="http://schemas.microsoft.com/office/drawing/2014/main" id="{28B3DBC7-A113-C3D5-E638-3BFAD77566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352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24" name="Line 15">
            <a:extLst>
              <a:ext uri="{FF2B5EF4-FFF2-40B4-BE49-F238E27FC236}">
                <a16:creationId xmlns:a16="http://schemas.microsoft.com/office/drawing/2014/main" id="{3AE746B8-5DA2-4DB7-18FE-B942113809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3429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25" name="Text Box 16">
            <a:extLst>
              <a:ext uri="{FF2B5EF4-FFF2-40B4-BE49-F238E27FC236}">
                <a16:creationId xmlns:a16="http://schemas.microsoft.com/office/drawing/2014/main" id="{5C86D8FE-A870-A2CC-2E30-6A2672FC8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3117850"/>
            <a:ext cx="808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Loss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1">
            <a:extLst>
              <a:ext uri="{FF2B5EF4-FFF2-40B4-BE49-F238E27FC236}">
                <a16:creationId xmlns:a16="http://schemas.microsoft.com/office/drawing/2014/main" id="{D8CDCCC5-8B8B-0E6C-6BB1-3B96232ECF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A03846-C36A-264A-AE10-E1716C72B5C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118508-985D-4339-DD1A-B2CFC3D5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79D32EF-D168-9D77-87A0-35B9E8312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879F62-4C08-EDC7-D365-F376DE1BD206}"/>
              </a:ext>
            </a:extLst>
          </p:cNvPr>
          <p:cNvCxnSpPr>
            <a:cxnSpLocks/>
          </p:cNvCxnSpPr>
          <p:nvPr/>
        </p:nvCxnSpPr>
        <p:spPr>
          <a:xfrm>
            <a:off x="26511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98E7BE-930E-4ADA-516C-0055C40729A0}"/>
              </a:ext>
            </a:extLst>
          </p:cNvPr>
          <p:cNvCxnSpPr>
            <a:cxnSpLocks/>
          </p:cNvCxnSpPr>
          <p:nvPr/>
        </p:nvCxnSpPr>
        <p:spPr>
          <a:xfrm>
            <a:off x="58007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5F27D7-D9CA-7B8B-240A-62C7255280F1}"/>
              </a:ext>
            </a:extLst>
          </p:cNvPr>
          <p:cNvCxnSpPr>
            <a:cxnSpLocks/>
          </p:cNvCxnSpPr>
          <p:nvPr/>
        </p:nvCxnSpPr>
        <p:spPr>
          <a:xfrm>
            <a:off x="265112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87EF5A-0267-A15B-7F31-699E360C5EAD}"/>
              </a:ext>
            </a:extLst>
          </p:cNvPr>
          <p:cNvCxnSpPr>
            <a:cxnSpLocks/>
          </p:cNvCxnSpPr>
          <p:nvPr/>
        </p:nvCxnSpPr>
        <p:spPr>
          <a:xfrm>
            <a:off x="265112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770465-33B6-113A-FDE7-D97AF8E17965}"/>
              </a:ext>
            </a:extLst>
          </p:cNvPr>
          <p:cNvCxnSpPr>
            <a:cxnSpLocks/>
          </p:cNvCxnSpPr>
          <p:nvPr/>
        </p:nvCxnSpPr>
        <p:spPr>
          <a:xfrm>
            <a:off x="2660650" y="3435350"/>
            <a:ext cx="3149600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06945F-F4DF-2234-14F9-EF233FD7B715}"/>
              </a:ext>
            </a:extLst>
          </p:cNvPr>
          <p:cNvCxnSpPr>
            <a:cxnSpLocks/>
          </p:cNvCxnSpPr>
          <p:nvPr/>
        </p:nvCxnSpPr>
        <p:spPr>
          <a:xfrm>
            <a:off x="2660650" y="4449763"/>
            <a:ext cx="3149600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26" name="TextBox 23">
            <a:extLst>
              <a:ext uri="{FF2B5EF4-FFF2-40B4-BE49-F238E27FC236}">
                <a16:creationId xmlns:a16="http://schemas.microsoft.com/office/drawing/2014/main" id="{CC19A8E3-094F-F690-46B3-E5B5904A2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2784475"/>
            <a:ext cx="398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0086B8C7-5875-1EE1-6453-99456BF48C9F}"/>
              </a:ext>
            </a:extLst>
          </p:cNvPr>
          <p:cNvGraphicFramePr>
            <a:graphicFrameLocks noGrp="1"/>
          </p:cNvGraphicFramePr>
          <p:nvPr/>
        </p:nvGraphicFramePr>
        <p:xfrm>
          <a:off x="65088" y="1123950"/>
          <a:ext cx="2471737" cy="1341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D9833E37-F40E-2738-A0AE-958CCE57691D}"/>
              </a:ext>
            </a:extLst>
          </p:cNvPr>
          <p:cNvGraphicFramePr>
            <a:graphicFrameLocks noGrp="1"/>
          </p:cNvGraphicFramePr>
          <p:nvPr/>
        </p:nvGraphicFramePr>
        <p:xfrm>
          <a:off x="53975" y="3986213"/>
          <a:ext cx="2471738" cy="13414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1557B24D-58AA-7EBE-D8B8-F92BEFA80659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5413375"/>
          <a:ext cx="2471737" cy="1341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9665C14-AC8F-4B99-DCF3-051B98BD5243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2535238"/>
          <a:ext cx="2471737" cy="13414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Left Bracket 4">
            <a:extLst>
              <a:ext uri="{FF2B5EF4-FFF2-40B4-BE49-F238E27FC236}">
                <a16:creationId xmlns:a16="http://schemas.microsoft.com/office/drawing/2014/main" id="{4E08E7C6-372D-19A2-6485-41D2C14F8000}"/>
              </a:ext>
            </a:extLst>
          </p:cNvPr>
          <p:cNvSpPr/>
          <p:nvPr/>
        </p:nvSpPr>
        <p:spPr>
          <a:xfrm>
            <a:off x="2382838" y="2430463"/>
            <a:ext cx="249237" cy="2509837"/>
          </a:xfrm>
          <a:prstGeom prst="leftBracket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496" name="TextBox 8">
            <a:extLst>
              <a:ext uri="{FF2B5EF4-FFF2-40B4-BE49-F238E27FC236}">
                <a16:creationId xmlns:a16="http://schemas.microsoft.com/office/drawing/2014/main" id="{3D92DACF-B851-48A3-A9E0-847CD808E2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315244" y="3536156"/>
            <a:ext cx="16891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Timeout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F80A00-788F-3534-43B1-799281FE8EBE}"/>
              </a:ext>
            </a:extLst>
          </p:cNvPr>
          <p:cNvCxnSpPr>
            <a:cxnSpLocks/>
          </p:cNvCxnSpPr>
          <p:nvPr/>
        </p:nvCxnSpPr>
        <p:spPr>
          <a:xfrm>
            <a:off x="2690813" y="4940300"/>
            <a:ext cx="3148012" cy="107632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60649EC-33C9-7B2A-B95D-21030949225C}"/>
              </a:ext>
            </a:extLst>
          </p:cNvPr>
          <p:cNvSpPr txBox="1"/>
          <p:nvPr/>
        </p:nvSpPr>
        <p:spPr>
          <a:xfrm>
            <a:off x="3859213" y="20097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234118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2E78E8-1D79-2427-CC1D-BFD31DD044D6}"/>
              </a:ext>
            </a:extLst>
          </p:cNvPr>
          <p:cNvSpPr txBox="1"/>
          <p:nvPr/>
        </p:nvSpPr>
        <p:spPr>
          <a:xfrm>
            <a:off x="3228975" y="284162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DD94BB-2C33-8089-0294-51D33A43DBC7}"/>
              </a:ext>
            </a:extLst>
          </p:cNvPr>
          <p:cNvSpPr txBox="1"/>
          <p:nvPr/>
        </p:nvSpPr>
        <p:spPr>
          <a:xfrm>
            <a:off x="3711575" y="3492500"/>
            <a:ext cx="963613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234268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5F1E77-6A24-2651-BD7D-AC3F3519EB94}"/>
              </a:ext>
            </a:extLst>
          </p:cNvPr>
          <p:cNvSpPr txBox="1"/>
          <p:nvPr/>
        </p:nvSpPr>
        <p:spPr>
          <a:xfrm>
            <a:off x="3752850" y="44862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234388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0502" name="TextBox 16">
            <a:extLst>
              <a:ext uri="{FF2B5EF4-FFF2-40B4-BE49-F238E27FC236}">
                <a16:creationId xmlns:a16="http://schemas.microsoft.com/office/drawing/2014/main" id="{88578CB9-A0DD-64B3-6C24-383C0AA5A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108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60503" name="TextBox 17">
            <a:extLst>
              <a:ext uri="{FF2B5EF4-FFF2-40B4-BE49-F238E27FC236}">
                <a16:creationId xmlns:a16="http://schemas.microsoft.com/office/drawing/2014/main" id="{E0C05790-F845-203B-A467-A65B236D3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838" y="110172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8307</TotalTime>
  <Words>3156</Words>
  <Application>Microsoft Macintosh PowerPoint</Application>
  <PresentationFormat>On-screen Show (4:3)</PresentationFormat>
  <Paragraphs>888</Paragraphs>
  <Slides>89</Slides>
  <Notes>22</Notes>
  <HiddenSlides>6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89</vt:i4>
      </vt:variant>
    </vt:vector>
  </HeadingPairs>
  <TitlesOfParts>
    <vt:vector size="103" baseType="lpstr">
      <vt:lpstr>ＭＳ Ｐゴシック</vt:lpstr>
      <vt:lpstr>Arial</vt:lpstr>
      <vt:lpstr>Calibri</vt:lpstr>
      <vt:lpstr>Calibri Light</vt:lpstr>
      <vt:lpstr>Comic Sans MS</vt:lpstr>
      <vt:lpstr>Courier New</vt:lpstr>
      <vt:lpstr>Helvetica</vt:lpstr>
      <vt:lpstr>Lucida Bright</vt:lpstr>
      <vt:lpstr>Times New Roman</vt:lpstr>
      <vt:lpstr>Zapf Dingbats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 Control: TCP Sliding Window</vt:lpstr>
      <vt:lpstr>PowerPoint Presentation</vt:lpstr>
      <vt:lpstr>Sliding Window: Implementation</vt:lpstr>
      <vt:lpstr>Sliding Window: Implementation</vt:lpstr>
      <vt:lpstr>Receiver Buffering: Flow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points of discussions on TCP flow control</vt:lpstr>
      <vt:lpstr>PowerPoint Presentation</vt:lpstr>
      <vt:lpstr>PowerPoint Presentation</vt:lpstr>
      <vt:lpstr>PowerPoint Presentation</vt:lpstr>
      <vt:lpstr>Info 2: When TCP sends a “Segments”?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Congestion A network is considered congested if contention for resources leads toward queue build-ups and packet drops</vt:lpstr>
      <vt:lpstr>PowerPoint Presentation</vt:lpstr>
      <vt:lpstr>PowerPoint Presentation</vt:lpstr>
      <vt:lpstr>PowerPoint Presentation</vt:lpstr>
      <vt:lpstr>Congestion Collapse is real !!</vt:lpstr>
      <vt:lpstr>Detect and Respond to Congestion</vt:lpstr>
      <vt:lpstr>Congestion in a Drop-Tail FIFO Queue</vt:lpstr>
      <vt:lpstr>How it Looks to the End Host</vt:lpstr>
      <vt:lpstr>How it Looks to the End Host</vt:lpstr>
      <vt:lpstr>How it Looks to the End Host</vt:lpstr>
      <vt:lpstr>Detecting Congestion</vt:lpstr>
      <vt:lpstr>How TCP detects packet losses</vt:lpstr>
      <vt:lpstr>Responding to Congestion</vt:lpstr>
      <vt:lpstr>Responding to Congestion</vt:lpstr>
      <vt:lpstr>Responding to Congestion</vt:lpstr>
      <vt:lpstr>TCP Congestion Control</vt:lpstr>
      <vt:lpstr>PowerPoint Presentation</vt:lpstr>
      <vt:lpstr>PowerPoint Presentation</vt:lpstr>
      <vt:lpstr>TCP Congestion Control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265</cp:revision>
  <dcterms:created xsi:type="dcterms:W3CDTF">2020-02-13T13:47:54Z</dcterms:created>
  <dcterms:modified xsi:type="dcterms:W3CDTF">2025-03-31T15:45:16Z</dcterms:modified>
</cp:coreProperties>
</file>