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869" r:id="rId2"/>
    <p:sldMasterId id="2147483884" r:id="rId3"/>
    <p:sldMasterId id="2147483899" r:id="rId4"/>
    <p:sldMasterId id="2147483914" r:id="rId5"/>
    <p:sldMasterId id="2147483929" r:id="rId6"/>
  </p:sldMasterIdLst>
  <p:notesMasterIdLst>
    <p:notesMasterId r:id="rId121"/>
  </p:notesMasterIdLst>
  <p:sldIdLst>
    <p:sldId id="1532" r:id="rId7"/>
    <p:sldId id="1686" r:id="rId8"/>
    <p:sldId id="1687" r:id="rId9"/>
    <p:sldId id="1688" r:id="rId10"/>
    <p:sldId id="1689" r:id="rId11"/>
    <p:sldId id="1690" r:id="rId12"/>
    <p:sldId id="1691" r:id="rId13"/>
    <p:sldId id="1692" r:id="rId14"/>
    <p:sldId id="1693" r:id="rId15"/>
    <p:sldId id="1694" r:id="rId16"/>
    <p:sldId id="1610" r:id="rId17"/>
    <p:sldId id="262" r:id="rId18"/>
    <p:sldId id="1584" r:id="rId19"/>
    <p:sldId id="1622" r:id="rId20"/>
    <p:sldId id="1621" r:id="rId21"/>
    <p:sldId id="266" r:id="rId22"/>
    <p:sldId id="268" r:id="rId23"/>
    <p:sldId id="272" r:id="rId24"/>
    <p:sldId id="273" r:id="rId25"/>
    <p:sldId id="1616" r:id="rId26"/>
    <p:sldId id="1644" r:id="rId27"/>
    <p:sldId id="263" r:id="rId28"/>
    <p:sldId id="1716" r:id="rId29"/>
    <p:sldId id="1611" r:id="rId30"/>
    <p:sldId id="1612" r:id="rId31"/>
    <p:sldId id="1613" r:id="rId32"/>
    <p:sldId id="270" r:id="rId33"/>
    <p:sldId id="1614" r:id="rId34"/>
    <p:sldId id="1615" r:id="rId35"/>
    <p:sldId id="265" r:id="rId36"/>
    <p:sldId id="271" r:id="rId37"/>
    <p:sldId id="275" r:id="rId38"/>
    <p:sldId id="276" r:id="rId39"/>
    <p:sldId id="277" r:id="rId40"/>
    <p:sldId id="278" r:id="rId41"/>
    <p:sldId id="290" r:id="rId42"/>
    <p:sldId id="279" r:id="rId43"/>
    <p:sldId id="1617" r:id="rId44"/>
    <p:sldId id="280" r:id="rId45"/>
    <p:sldId id="281" r:id="rId46"/>
    <p:sldId id="282" r:id="rId47"/>
    <p:sldId id="283" r:id="rId48"/>
    <p:sldId id="1640" r:id="rId49"/>
    <p:sldId id="1618" r:id="rId50"/>
    <p:sldId id="1635" r:id="rId51"/>
    <p:sldId id="1636" r:id="rId52"/>
    <p:sldId id="284" r:id="rId53"/>
    <p:sldId id="285" r:id="rId54"/>
    <p:sldId id="1536" r:id="rId55"/>
    <p:sldId id="1539" r:id="rId56"/>
    <p:sldId id="1637" r:id="rId57"/>
    <p:sldId id="1641" r:id="rId58"/>
    <p:sldId id="1638" r:id="rId59"/>
    <p:sldId id="1639" r:id="rId60"/>
    <p:sldId id="1642" r:id="rId61"/>
    <p:sldId id="1537" r:id="rId62"/>
    <p:sldId id="1535" r:id="rId63"/>
    <p:sldId id="557" r:id="rId64"/>
    <p:sldId id="1538" r:id="rId65"/>
    <p:sldId id="588" r:id="rId66"/>
    <p:sldId id="560" r:id="rId67"/>
    <p:sldId id="787" r:id="rId68"/>
    <p:sldId id="561" r:id="rId69"/>
    <p:sldId id="788" r:id="rId70"/>
    <p:sldId id="562" r:id="rId71"/>
    <p:sldId id="563" r:id="rId72"/>
    <p:sldId id="591" r:id="rId73"/>
    <p:sldId id="1540" r:id="rId74"/>
    <p:sldId id="1541" r:id="rId75"/>
    <p:sldId id="1543" r:id="rId76"/>
    <p:sldId id="1542" r:id="rId77"/>
    <p:sldId id="1544" r:id="rId78"/>
    <p:sldId id="1545" r:id="rId79"/>
    <p:sldId id="1717" r:id="rId80"/>
    <p:sldId id="1718" r:id="rId81"/>
    <p:sldId id="1719" r:id="rId82"/>
    <p:sldId id="592" r:id="rId83"/>
    <p:sldId id="1659" r:id="rId84"/>
    <p:sldId id="1660" r:id="rId85"/>
    <p:sldId id="593" r:id="rId86"/>
    <p:sldId id="1661" r:id="rId87"/>
    <p:sldId id="595" r:id="rId88"/>
    <p:sldId id="597" r:id="rId89"/>
    <p:sldId id="1533" r:id="rId90"/>
    <p:sldId id="260" r:id="rId91"/>
    <p:sldId id="300" r:id="rId92"/>
    <p:sldId id="301" r:id="rId93"/>
    <p:sldId id="302" r:id="rId94"/>
    <p:sldId id="1547" r:id="rId95"/>
    <p:sldId id="304" r:id="rId96"/>
    <p:sldId id="1666" r:id="rId97"/>
    <p:sldId id="305" r:id="rId98"/>
    <p:sldId id="333" r:id="rId99"/>
    <p:sldId id="334" r:id="rId100"/>
    <p:sldId id="335" r:id="rId101"/>
    <p:sldId id="336" r:id="rId102"/>
    <p:sldId id="337" r:id="rId103"/>
    <p:sldId id="338" r:id="rId104"/>
    <p:sldId id="307" r:id="rId105"/>
    <p:sldId id="339" r:id="rId106"/>
    <p:sldId id="340" r:id="rId107"/>
    <p:sldId id="341" r:id="rId108"/>
    <p:sldId id="342" r:id="rId109"/>
    <p:sldId id="1662" r:id="rId110"/>
    <p:sldId id="1655" r:id="rId111"/>
    <p:sldId id="1657" r:id="rId112"/>
    <p:sldId id="1658" r:id="rId113"/>
    <p:sldId id="1663" r:id="rId114"/>
    <p:sldId id="1665" r:id="rId115"/>
    <p:sldId id="1720" r:id="rId116"/>
    <p:sldId id="1721" r:id="rId117"/>
    <p:sldId id="1722" r:id="rId118"/>
    <p:sldId id="1649" r:id="rId119"/>
    <p:sldId id="1723" r:id="rId1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A1B9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79320"/>
  </p:normalViewPr>
  <p:slideViewPr>
    <p:cSldViewPr snapToGrid="0" snapToObjects="1">
      <p:cViewPr varScale="1">
        <p:scale>
          <a:sx n="96" d="100"/>
          <a:sy n="96" d="100"/>
        </p:scale>
        <p:origin x="1520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117" Type="http://schemas.openxmlformats.org/officeDocument/2006/relationships/slide" Target="slides/slide111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12" Type="http://schemas.openxmlformats.org/officeDocument/2006/relationships/slide" Target="slides/slide106.xml"/><Relationship Id="rId16" Type="http://schemas.openxmlformats.org/officeDocument/2006/relationships/slide" Target="slides/slide10.xml"/><Relationship Id="rId107" Type="http://schemas.openxmlformats.org/officeDocument/2006/relationships/slide" Target="slides/slide101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102" Type="http://schemas.openxmlformats.org/officeDocument/2006/relationships/slide" Target="slides/slide96.xml"/><Relationship Id="rId12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113" Type="http://schemas.openxmlformats.org/officeDocument/2006/relationships/slide" Target="slides/slide107.xml"/><Relationship Id="rId118" Type="http://schemas.openxmlformats.org/officeDocument/2006/relationships/slide" Target="slides/slide112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59" Type="http://schemas.openxmlformats.org/officeDocument/2006/relationships/slide" Target="slides/slide53.xml"/><Relationship Id="rId103" Type="http://schemas.openxmlformats.org/officeDocument/2006/relationships/slide" Target="slides/slide97.xml"/><Relationship Id="rId108" Type="http://schemas.openxmlformats.org/officeDocument/2006/relationships/slide" Target="slides/slide102.xml"/><Relationship Id="rId124" Type="http://schemas.openxmlformats.org/officeDocument/2006/relationships/theme" Target="theme/theme1.xml"/><Relationship Id="rId54" Type="http://schemas.openxmlformats.org/officeDocument/2006/relationships/slide" Target="slides/slide48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49" Type="http://schemas.openxmlformats.org/officeDocument/2006/relationships/slide" Target="slides/slide43.xml"/><Relationship Id="rId114" Type="http://schemas.openxmlformats.org/officeDocument/2006/relationships/slide" Target="slides/slide108.xml"/><Relationship Id="rId119" Type="http://schemas.openxmlformats.org/officeDocument/2006/relationships/slide" Target="slides/slide113.xml"/><Relationship Id="rId44" Type="http://schemas.openxmlformats.org/officeDocument/2006/relationships/slide" Target="slides/slide38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slide" Target="slides/slide10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slide" Target="slides/slide98.xml"/><Relationship Id="rId120" Type="http://schemas.openxmlformats.org/officeDocument/2006/relationships/slide" Target="slides/slide114.xml"/><Relationship Id="rId125" Type="http://schemas.openxmlformats.org/officeDocument/2006/relationships/tableStyles" Target="tableStyles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110" Type="http://schemas.openxmlformats.org/officeDocument/2006/relationships/slide" Target="slides/slide104.xml"/><Relationship Id="rId115" Type="http://schemas.openxmlformats.org/officeDocument/2006/relationships/slide" Target="slides/slide109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slide" Target="slides/slide99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12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9.xml"/><Relationship Id="rId46" Type="http://schemas.openxmlformats.org/officeDocument/2006/relationships/slide" Target="slides/slide40.xml"/><Relationship Id="rId67" Type="http://schemas.openxmlformats.org/officeDocument/2006/relationships/slide" Target="slides/slide61.xml"/><Relationship Id="rId116" Type="http://schemas.openxmlformats.org/officeDocument/2006/relationships/slide" Target="slides/slide11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62" Type="http://schemas.openxmlformats.org/officeDocument/2006/relationships/slide" Target="slides/slide56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111" Type="http://schemas.openxmlformats.org/officeDocument/2006/relationships/slide" Target="slides/slide105.xml"/><Relationship Id="rId15" Type="http://schemas.openxmlformats.org/officeDocument/2006/relationships/slide" Target="slides/slide9.xml"/><Relationship Id="rId36" Type="http://schemas.openxmlformats.org/officeDocument/2006/relationships/slide" Target="slides/slide30.xml"/><Relationship Id="rId57" Type="http://schemas.openxmlformats.org/officeDocument/2006/relationships/slide" Target="slides/slide51.xml"/><Relationship Id="rId106" Type="http://schemas.openxmlformats.org/officeDocument/2006/relationships/slide" Target="slides/slide100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52" Type="http://schemas.openxmlformats.org/officeDocument/2006/relationships/slide" Target="slides/slide46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12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605B6E-79D9-9A4C-880A-70B95148C28B}" type="datetimeFigureOut">
              <a:rPr lang="en-US" smtClean="0"/>
              <a:t>4/2/25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21CA67-5ABF-B441-9F5E-B32457E6B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481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1CA67-5ABF-B441-9F5E-B32457E6BEA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3508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>
            <a:extLst>
              <a:ext uri="{FF2B5EF4-FFF2-40B4-BE49-F238E27FC236}">
                <a16:creationId xmlns:a16="http://schemas.microsoft.com/office/drawing/2014/main" id="{02B77888-4268-6A5B-6C19-75A30204ED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6C6EA8-DF85-D744-81A2-6C5F909D0714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6498" name="Rectangle 2">
            <a:extLst>
              <a:ext uri="{FF2B5EF4-FFF2-40B4-BE49-F238E27FC236}">
                <a16:creationId xmlns:a16="http://schemas.microsoft.com/office/drawing/2014/main" id="{B940222F-FD8B-AF22-6E71-8B5F31BEAC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B4FDFB92-22CD-8FF4-8419-C525E44392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>
            <a:extLst>
              <a:ext uri="{FF2B5EF4-FFF2-40B4-BE49-F238E27FC236}">
                <a16:creationId xmlns:a16="http://schemas.microsoft.com/office/drawing/2014/main" id="{7CFCECDA-1A95-4F2F-BD9F-327ACDED0C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695BB5-BE08-D54F-A3AB-C3B5EF8751CD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9570" name="Rectangle 2">
            <a:extLst>
              <a:ext uri="{FF2B5EF4-FFF2-40B4-BE49-F238E27FC236}">
                <a16:creationId xmlns:a16="http://schemas.microsoft.com/office/drawing/2014/main" id="{20010636-74E0-2D34-9615-E1EFD8F4F1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>
            <a:extLst>
              <a:ext uri="{FF2B5EF4-FFF2-40B4-BE49-F238E27FC236}">
                <a16:creationId xmlns:a16="http://schemas.microsoft.com/office/drawing/2014/main" id="{1F466BBE-8165-CA87-6DA1-3CE8F62B46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>
            <a:extLst>
              <a:ext uri="{FF2B5EF4-FFF2-40B4-BE49-F238E27FC236}">
                <a16:creationId xmlns:a16="http://schemas.microsoft.com/office/drawing/2014/main" id="{A8184CEE-5687-E9D8-3835-2B2DAA9121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B06397-88F1-D548-A3B6-E92BBAC4FA43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1618" name="Rectangle 2">
            <a:extLst>
              <a:ext uri="{FF2B5EF4-FFF2-40B4-BE49-F238E27FC236}">
                <a16:creationId xmlns:a16="http://schemas.microsoft.com/office/drawing/2014/main" id="{46D9DD9F-AEA8-C23E-3EC0-83C190C760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>
            <a:extLst>
              <a:ext uri="{FF2B5EF4-FFF2-40B4-BE49-F238E27FC236}">
                <a16:creationId xmlns:a16="http://schemas.microsoft.com/office/drawing/2014/main" id="{AF10042B-CD66-1502-17EC-9DB463D727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>
            <a:extLst>
              <a:ext uri="{FF2B5EF4-FFF2-40B4-BE49-F238E27FC236}">
                <a16:creationId xmlns:a16="http://schemas.microsoft.com/office/drawing/2014/main" id="{22C065FA-64E3-6F41-B5A0-D920F93468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D57B0E-2096-5547-AE5C-9B07A44F15C9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3666" name="Rectangle 2">
            <a:extLst>
              <a:ext uri="{FF2B5EF4-FFF2-40B4-BE49-F238E27FC236}">
                <a16:creationId xmlns:a16="http://schemas.microsoft.com/office/drawing/2014/main" id="{00DE8FD0-95DC-A148-88B9-2B5D00F6B0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C5DA19D0-7A0F-DBC9-F31C-0528A95F1A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>
            <a:extLst>
              <a:ext uri="{FF2B5EF4-FFF2-40B4-BE49-F238E27FC236}">
                <a16:creationId xmlns:a16="http://schemas.microsoft.com/office/drawing/2014/main" id="{68ABC896-FC20-D050-4F2F-203DEE73F0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D67941-35B2-C244-AD34-E56EAF5CC3A5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5714" name="Rectangle 2">
            <a:extLst>
              <a:ext uri="{FF2B5EF4-FFF2-40B4-BE49-F238E27FC236}">
                <a16:creationId xmlns:a16="http://schemas.microsoft.com/office/drawing/2014/main" id="{35924398-E0E7-893A-26BC-4D6905400D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>
            <a:extLst>
              <a:ext uri="{FF2B5EF4-FFF2-40B4-BE49-F238E27FC236}">
                <a16:creationId xmlns:a16="http://schemas.microsoft.com/office/drawing/2014/main" id="{4098DBEF-5024-782C-9D5E-51BD2D06D4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>
            <a:extLst>
              <a:ext uri="{FF2B5EF4-FFF2-40B4-BE49-F238E27FC236}">
                <a16:creationId xmlns:a16="http://schemas.microsoft.com/office/drawing/2014/main" id="{EECEAA92-F89D-1F45-38B6-BE8C6CF966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A3542C-F44F-E848-9EC2-AA369E05E4A5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A5C2A516-EF2D-1831-0C52-CEB0AD8B1C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99EEC3C0-5F24-42F3-61E9-256F96D836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>
            <a:extLst>
              <a:ext uri="{FF2B5EF4-FFF2-40B4-BE49-F238E27FC236}">
                <a16:creationId xmlns:a16="http://schemas.microsoft.com/office/drawing/2014/main" id="{D17C6B1D-A468-8A9C-63EF-7DCB522D6F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67A0363-98C1-9F4E-A3FA-554DA05384C2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27E66979-FCC8-77C3-BB7D-8D4A0A0C63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441A56E0-698B-6982-14A0-B05F017348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>
            <a:extLst>
              <a:ext uri="{FF2B5EF4-FFF2-40B4-BE49-F238E27FC236}">
                <a16:creationId xmlns:a16="http://schemas.microsoft.com/office/drawing/2014/main" id="{B1FEAA31-664A-F7C7-F3F0-1E9DD5E3DC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3FA8C8-0C6C-6347-9038-EAB3D64271E9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BD607981-F570-E3D4-B446-88A8B68F92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1EAC26F5-FE14-F37F-82E6-4CBB267823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>
            <a:extLst>
              <a:ext uri="{FF2B5EF4-FFF2-40B4-BE49-F238E27FC236}">
                <a16:creationId xmlns:a16="http://schemas.microsoft.com/office/drawing/2014/main" id="{BA197C67-D479-6DC8-A014-F4376A2942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DB1D02-926D-1748-901A-E0ADD24E6EE0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CBBC693C-D1D4-6190-292A-9832D0BAB0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02E0E888-31AB-CD32-9FA1-9BCC239610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>
            <a:extLst>
              <a:ext uri="{FF2B5EF4-FFF2-40B4-BE49-F238E27FC236}">
                <a16:creationId xmlns:a16="http://schemas.microsoft.com/office/drawing/2014/main" id="{204B9845-AE78-5EEA-FE92-CDE1C62C85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B3549C-8A4B-2344-A452-40BED604DBC5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57C6355F-6159-5BA2-8A9E-29F0ABEC4D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6D266358-59AA-DB67-9445-CEAA6639D6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Slide Image Placeholder 1">
            <a:extLst>
              <a:ext uri="{FF2B5EF4-FFF2-40B4-BE49-F238E27FC236}">
                <a16:creationId xmlns:a16="http://schemas.microsoft.com/office/drawing/2014/main" id="{294A111C-846D-64A7-D3A8-08D3A0471A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8" name="Notes Placeholder 2">
            <a:extLst>
              <a:ext uri="{FF2B5EF4-FFF2-40B4-BE49-F238E27FC236}">
                <a16:creationId xmlns:a16="http://schemas.microsoft.com/office/drawing/2014/main" id="{09DBE699-E2AF-F0C2-97E4-3B73863A4B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Multiple processes running simulataneously.</a:t>
            </a:r>
          </a:p>
        </p:txBody>
      </p:sp>
      <p:sp>
        <p:nvSpPr>
          <p:cNvPr id="75779" name="Slide Number Placeholder 3">
            <a:extLst>
              <a:ext uri="{FF2B5EF4-FFF2-40B4-BE49-F238E27FC236}">
                <a16:creationId xmlns:a16="http://schemas.microsoft.com/office/drawing/2014/main" id="{E8DB9B96-9853-A282-974B-DECA9C67C3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6EA1D2-8D17-8C4B-8BA1-EBB9455D2690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>
            <a:extLst>
              <a:ext uri="{FF2B5EF4-FFF2-40B4-BE49-F238E27FC236}">
                <a16:creationId xmlns:a16="http://schemas.microsoft.com/office/drawing/2014/main" id="{DBA10655-88F3-6626-C3F3-396D4B61F7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532CDF-58C9-E243-A5D9-407B3183E08A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A2884512-8F76-900C-E84C-9D424413A7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A32699FB-5A35-CC70-4067-F5E1303CC4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>
            <a:extLst>
              <a:ext uri="{FF2B5EF4-FFF2-40B4-BE49-F238E27FC236}">
                <a16:creationId xmlns:a16="http://schemas.microsoft.com/office/drawing/2014/main" id="{BFBC5556-B2A3-EAE9-B4D8-B61314DF3B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92C3AF-3B78-094C-A439-E1A7F6D81928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925676E0-66B2-7EC0-FD72-A21349893A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5F80DC69-2136-A9FC-D2C9-41F146E0CC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>
            <a:extLst>
              <a:ext uri="{FF2B5EF4-FFF2-40B4-BE49-F238E27FC236}">
                <a16:creationId xmlns:a16="http://schemas.microsoft.com/office/drawing/2014/main" id="{1C743351-C529-AB73-808B-D74D5694A4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AF7D1D-7419-A946-8DE0-B9BFB21EC199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1EC07B92-B8EA-244C-F448-2671A57ED2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9933CE9F-1CCF-0F71-743B-DF6B84D542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>
            <a:extLst>
              <a:ext uri="{FF2B5EF4-FFF2-40B4-BE49-F238E27FC236}">
                <a16:creationId xmlns:a16="http://schemas.microsoft.com/office/drawing/2014/main" id="{2AD27394-A9F6-264D-7D28-7EE88C3E5F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46D950-1C9D-9544-B087-6A59B7EB2AD6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4DEAACB7-EA99-369A-7D91-C39AE75CA1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58758D25-1F51-8295-C84B-760AFD3D50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>
            <a:extLst>
              <a:ext uri="{FF2B5EF4-FFF2-40B4-BE49-F238E27FC236}">
                <a16:creationId xmlns:a16="http://schemas.microsoft.com/office/drawing/2014/main" id="{38444103-F8BB-6B4F-0EA9-AA321DC49A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49034F-16B3-F647-8B35-87563B66A4FB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3B3B0976-22ED-DF1C-6A52-47F906AC39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47991102-397F-FFED-B5F2-448C67D005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>
            <a:extLst>
              <a:ext uri="{FF2B5EF4-FFF2-40B4-BE49-F238E27FC236}">
                <a16:creationId xmlns:a16="http://schemas.microsoft.com/office/drawing/2014/main" id="{8DD697EE-B303-5F2F-E700-D5D3CB3014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93117C-4AC8-8B46-A645-442327D0DCB7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5F71E909-AE9C-BBFA-E542-C3EE2DE159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70A119A5-2C72-0718-7B5D-05C1605F9E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>
            <a:extLst>
              <a:ext uri="{FF2B5EF4-FFF2-40B4-BE49-F238E27FC236}">
                <a16:creationId xmlns:a16="http://schemas.microsoft.com/office/drawing/2014/main" id="{36E8ACBE-49A6-7063-4A49-00D4C875F5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C4F440-B6FE-7A45-8AF3-5156C75B49C8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9FFF4CFE-7B7B-42FE-660C-9F31B6589F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5EB31919-39D1-59F7-E887-99179EB369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>
            <a:extLst>
              <a:ext uri="{FF2B5EF4-FFF2-40B4-BE49-F238E27FC236}">
                <a16:creationId xmlns:a16="http://schemas.microsoft.com/office/drawing/2014/main" id="{C10391F8-33FA-B362-5EE8-196544B7C9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BF3E31-5E80-AA4F-A718-0183693F562B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3490" name="Rectangle 2">
            <a:extLst>
              <a:ext uri="{FF2B5EF4-FFF2-40B4-BE49-F238E27FC236}">
                <a16:creationId xmlns:a16="http://schemas.microsoft.com/office/drawing/2014/main" id="{7429D1FD-5289-20AF-53F2-148015E7F5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8266A144-348A-9688-7C8E-A1FC32F2D4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>
            <a:extLst>
              <a:ext uri="{FF2B5EF4-FFF2-40B4-BE49-F238E27FC236}">
                <a16:creationId xmlns:a16="http://schemas.microsoft.com/office/drawing/2014/main" id="{1E79E44B-4D27-CE1A-8677-F8B19205E9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B31DCF-ECAF-BF40-95A1-7987932EA0A8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5538" name="Rectangle 2">
            <a:extLst>
              <a:ext uri="{FF2B5EF4-FFF2-40B4-BE49-F238E27FC236}">
                <a16:creationId xmlns:a16="http://schemas.microsoft.com/office/drawing/2014/main" id="{DC8454E4-A155-75DA-2A8F-13DFFFA759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0E66E195-63B7-11AE-6271-80FAD02657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>
            <a:extLst>
              <a:ext uri="{FF2B5EF4-FFF2-40B4-BE49-F238E27FC236}">
                <a16:creationId xmlns:a16="http://schemas.microsoft.com/office/drawing/2014/main" id="{2FFC5051-A737-6505-80C4-D3FCD38B9F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50EA0E-06B2-2445-B467-02DCBAF40AFF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7586" name="Rectangle 2">
            <a:extLst>
              <a:ext uri="{FF2B5EF4-FFF2-40B4-BE49-F238E27FC236}">
                <a16:creationId xmlns:a16="http://schemas.microsoft.com/office/drawing/2014/main" id="{4DF62462-6EA4-5556-5361-3FEE8863F9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D5A649B1-7D6A-6C11-A564-46C110175E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Image Placeholder 1">
            <a:extLst>
              <a:ext uri="{FF2B5EF4-FFF2-40B4-BE49-F238E27FC236}">
                <a16:creationId xmlns:a16="http://schemas.microsoft.com/office/drawing/2014/main" id="{6A0154CC-BA1A-40FE-BFF0-809F110A3A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8" name="Notes Placeholder 2">
            <a:extLst>
              <a:ext uri="{FF2B5EF4-FFF2-40B4-BE49-F238E27FC236}">
                <a16:creationId xmlns:a16="http://schemas.microsoft.com/office/drawing/2014/main" id="{01C2E8CD-19A7-3A3A-246F-B4851C3911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Picture: https://ocw.mit.edu/courses/electrical-engineering-and-computer-science/6-829-computer-networks-fall-2002/lecture-notes/L8e2ecc.pdf</a:t>
            </a:r>
          </a:p>
        </p:txBody>
      </p:sp>
      <p:sp>
        <p:nvSpPr>
          <p:cNvPr id="91139" name="Slide Number Placeholder 3">
            <a:extLst>
              <a:ext uri="{FF2B5EF4-FFF2-40B4-BE49-F238E27FC236}">
                <a16:creationId xmlns:a16="http://schemas.microsoft.com/office/drawing/2014/main" id="{22B2CFAC-778A-656F-578E-8FF63A2562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B33421-5584-A248-8156-FD16D267377A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>
            <a:extLst>
              <a:ext uri="{FF2B5EF4-FFF2-40B4-BE49-F238E27FC236}">
                <a16:creationId xmlns:a16="http://schemas.microsoft.com/office/drawing/2014/main" id="{026A9EEB-7516-435A-0BAA-0C45DAB338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93FDA2-5DA0-6044-9BF8-9B2A5504415D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24466BB3-189A-F859-DE47-1A6E6D2C4C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A277400D-2893-C7B2-1488-D07FF0175F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3">
            <a:extLst>
              <a:ext uri="{FF2B5EF4-FFF2-40B4-BE49-F238E27FC236}">
                <a16:creationId xmlns:a16="http://schemas.microsoft.com/office/drawing/2014/main" id="{B0F1B7F8-2EC6-FBB8-8928-DAE50CB31D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9B3D32-4549-094D-B4F4-48BBA5F4ABA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1682" name="Rectangle 2">
            <a:extLst>
              <a:ext uri="{FF2B5EF4-FFF2-40B4-BE49-F238E27FC236}">
                <a16:creationId xmlns:a16="http://schemas.microsoft.com/office/drawing/2014/main" id="{ED0CC4FD-B4CC-FD59-5223-998AE0B7EE3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2371" name="Rectangle 3">
            <a:extLst>
              <a:ext uri="{FF2B5EF4-FFF2-40B4-BE49-F238E27FC236}">
                <a16:creationId xmlns:a16="http://schemas.microsoft.com/office/drawing/2014/main" id="{9AC99DDF-FDD4-71F3-AC2B-531BB92A01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  <a:p>
            <a:pPr>
              <a:defRPr/>
            </a:pPr>
            <a:r>
              <a:rPr lang="en-US" dirty="0">
                <a:cs typeface="+mn-cs"/>
              </a:rPr>
              <a:t>[source: </a:t>
            </a:r>
            <a:r>
              <a:rPr lang="en-US" dirty="0" err="1">
                <a:cs typeface="+mn-cs"/>
              </a:rPr>
              <a:t>G.R.Wright</a:t>
            </a:r>
            <a:r>
              <a:rPr lang="en-US" dirty="0">
                <a:cs typeface="+mn-cs"/>
              </a:rPr>
              <a:t> and </a:t>
            </a:r>
            <a:r>
              <a:rPr lang="en-US" dirty="0" err="1">
                <a:cs typeface="+mn-cs"/>
              </a:rPr>
              <a:t>W.R.Stevens</a:t>
            </a:r>
            <a:r>
              <a:rPr lang="en-US" dirty="0">
                <a:cs typeface="+mn-cs"/>
              </a:rPr>
              <a:t>, TCP/IP Illustrated, </a:t>
            </a:r>
            <a:r>
              <a:rPr lang="en-US" dirty="0" err="1">
                <a:cs typeface="+mn-cs"/>
              </a:rPr>
              <a:t>Vol</a:t>
            </a:r>
            <a:r>
              <a:rPr lang="en-US" dirty="0">
                <a:cs typeface="+mn-cs"/>
              </a:rPr>
              <a:t> 2; J. Hoe, MSc Thesis, pp.22]</a:t>
            </a:r>
          </a:p>
          <a:p>
            <a:pPr>
              <a:defRPr/>
            </a:pPr>
            <a:endParaRPr lang="en-US" dirty="0">
              <a:cs typeface="+mn-cs"/>
            </a:endParaRPr>
          </a:p>
          <a:p>
            <a:pPr>
              <a:defRPr/>
            </a:pPr>
            <a:r>
              <a:rPr lang="en-US" dirty="0">
                <a:cs typeface="+mn-cs"/>
              </a:rPr>
              <a:t>Tahoe (1988): slow start, congestion avoidance, fast retransmit</a:t>
            </a:r>
          </a:p>
          <a:p>
            <a:pPr>
              <a:defRPr/>
            </a:pPr>
            <a:r>
              <a:rPr lang="en-US" dirty="0">
                <a:cs typeface="+mn-cs"/>
              </a:rPr>
              <a:t>Reno (1990): fast recovery, TCP header prediction, SLIP header compression, routing table changes</a:t>
            </a:r>
          </a:p>
          <a:p>
            <a:pPr>
              <a:defRPr/>
            </a:pPr>
            <a:r>
              <a:rPr lang="en-US" dirty="0">
                <a:cs typeface="+mn-cs"/>
              </a:rPr>
              <a:t>4.4BSD (1993): multicasting, long fat pipe modifications</a:t>
            </a:r>
          </a:p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3">
            <a:extLst>
              <a:ext uri="{FF2B5EF4-FFF2-40B4-BE49-F238E27FC236}">
                <a16:creationId xmlns:a16="http://schemas.microsoft.com/office/drawing/2014/main" id="{11A4CF74-3B0C-7ED9-5F74-E2D5AA759E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FB1379-F75D-7749-8007-9FA704EB6AE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3730" name="Rectangle 2">
            <a:extLst>
              <a:ext uri="{FF2B5EF4-FFF2-40B4-BE49-F238E27FC236}">
                <a16:creationId xmlns:a16="http://schemas.microsoft.com/office/drawing/2014/main" id="{E343E60B-54A9-373A-DE0B-4852F3DF3EE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2371" name="Rectangle 3">
            <a:extLst>
              <a:ext uri="{FF2B5EF4-FFF2-40B4-BE49-F238E27FC236}">
                <a16:creationId xmlns:a16="http://schemas.microsoft.com/office/drawing/2014/main" id="{A6A48FAB-DB0C-ED6B-9E68-56CEA03C1F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  <a:p>
            <a:pPr>
              <a:defRPr/>
            </a:pPr>
            <a:r>
              <a:rPr lang="en-US" dirty="0">
                <a:cs typeface="+mn-cs"/>
              </a:rPr>
              <a:t>[source: </a:t>
            </a:r>
            <a:r>
              <a:rPr lang="en-US" dirty="0" err="1">
                <a:cs typeface="+mn-cs"/>
              </a:rPr>
              <a:t>G.R.Wright</a:t>
            </a:r>
            <a:r>
              <a:rPr lang="en-US" dirty="0">
                <a:cs typeface="+mn-cs"/>
              </a:rPr>
              <a:t> and </a:t>
            </a:r>
            <a:r>
              <a:rPr lang="en-US" dirty="0" err="1">
                <a:cs typeface="+mn-cs"/>
              </a:rPr>
              <a:t>W.R.Stevens</a:t>
            </a:r>
            <a:r>
              <a:rPr lang="en-US" dirty="0">
                <a:cs typeface="+mn-cs"/>
              </a:rPr>
              <a:t>, TCP/IP Illustrated, </a:t>
            </a:r>
            <a:r>
              <a:rPr lang="en-US" dirty="0" err="1">
                <a:cs typeface="+mn-cs"/>
              </a:rPr>
              <a:t>Vol</a:t>
            </a:r>
            <a:r>
              <a:rPr lang="en-US" dirty="0">
                <a:cs typeface="+mn-cs"/>
              </a:rPr>
              <a:t> 2; J. Hoe, MSc Thesis, pp.22]</a:t>
            </a:r>
          </a:p>
          <a:p>
            <a:pPr>
              <a:defRPr/>
            </a:pPr>
            <a:endParaRPr lang="en-US" dirty="0">
              <a:cs typeface="+mn-cs"/>
            </a:endParaRPr>
          </a:p>
          <a:p>
            <a:pPr>
              <a:defRPr/>
            </a:pPr>
            <a:r>
              <a:rPr lang="en-US" dirty="0">
                <a:cs typeface="+mn-cs"/>
              </a:rPr>
              <a:t>Tahoe (1988): slow start, congestion avoidance, fast retransmit</a:t>
            </a:r>
          </a:p>
          <a:p>
            <a:pPr>
              <a:defRPr/>
            </a:pPr>
            <a:r>
              <a:rPr lang="en-US" dirty="0">
                <a:cs typeface="+mn-cs"/>
              </a:rPr>
              <a:t>Reno (1990): fast recovery, TCP header prediction, SLIP header compression, routing table changes</a:t>
            </a:r>
          </a:p>
          <a:p>
            <a:pPr>
              <a:defRPr/>
            </a:pPr>
            <a:r>
              <a:rPr lang="en-US" dirty="0">
                <a:cs typeface="+mn-cs"/>
              </a:rPr>
              <a:t>4.4BSD (1993): multicasting, long fat pipe modifications</a:t>
            </a:r>
          </a:p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13">
            <a:extLst>
              <a:ext uri="{FF2B5EF4-FFF2-40B4-BE49-F238E27FC236}">
                <a16:creationId xmlns:a16="http://schemas.microsoft.com/office/drawing/2014/main" id="{97972F65-0B44-6DE9-6BE1-107DA65F75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D51805-771F-9347-8B2E-C64AFECB6EE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9874" name="Rectangle 2">
            <a:extLst>
              <a:ext uri="{FF2B5EF4-FFF2-40B4-BE49-F238E27FC236}">
                <a16:creationId xmlns:a16="http://schemas.microsoft.com/office/drawing/2014/main" id="{B951C3E3-C185-90EF-35C1-A69B7FAF88E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2371" name="Rectangle 3">
            <a:extLst>
              <a:ext uri="{FF2B5EF4-FFF2-40B4-BE49-F238E27FC236}">
                <a16:creationId xmlns:a16="http://schemas.microsoft.com/office/drawing/2014/main" id="{59D28036-D659-59A5-6018-6F093AE086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  <a:p>
            <a:pPr>
              <a:defRPr/>
            </a:pPr>
            <a:r>
              <a:rPr lang="en-US" dirty="0">
                <a:cs typeface="+mn-cs"/>
              </a:rPr>
              <a:t>[source: </a:t>
            </a:r>
            <a:r>
              <a:rPr lang="en-US" dirty="0" err="1">
                <a:cs typeface="+mn-cs"/>
              </a:rPr>
              <a:t>G.R.Wright</a:t>
            </a:r>
            <a:r>
              <a:rPr lang="en-US" dirty="0">
                <a:cs typeface="+mn-cs"/>
              </a:rPr>
              <a:t> and </a:t>
            </a:r>
            <a:r>
              <a:rPr lang="en-US" dirty="0" err="1">
                <a:cs typeface="+mn-cs"/>
              </a:rPr>
              <a:t>W.R.Stevens</a:t>
            </a:r>
            <a:r>
              <a:rPr lang="en-US" dirty="0">
                <a:cs typeface="+mn-cs"/>
              </a:rPr>
              <a:t>, TCP/IP Illustrated, </a:t>
            </a:r>
            <a:r>
              <a:rPr lang="en-US" dirty="0" err="1">
                <a:cs typeface="+mn-cs"/>
              </a:rPr>
              <a:t>Vol</a:t>
            </a:r>
            <a:r>
              <a:rPr lang="en-US" dirty="0">
                <a:cs typeface="+mn-cs"/>
              </a:rPr>
              <a:t> 2; J. Hoe, MSc Thesis, pp.22]</a:t>
            </a:r>
          </a:p>
          <a:p>
            <a:pPr>
              <a:defRPr/>
            </a:pPr>
            <a:endParaRPr lang="en-US" dirty="0">
              <a:cs typeface="+mn-cs"/>
            </a:endParaRPr>
          </a:p>
          <a:p>
            <a:pPr>
              <a:defRPr/>
            </a:pPr>
            <a:r>
              <a:rPr lang="en-US" dirty="0">
                <a:cs typeface="+mn-cs"/>
              </a:rPr>
              <a:t>Tahoe (1988): slow start, congestion avoidance, fast retransmit</a:t>
            </a:r>
          </a:p>
          <a:p>
            <a:pPr>
              <a:defRPr/>
            </a:pPr>
            <a:r>
              <a:rPr lang="en-US" dirty="0">
                <a:cs typeface="+mn-cs"/>
              </a:rPr>
              <a:t>Reno (1990): fast recovery, TCP header prediction, SLIP header compression, routing table changes</a:t>
            </a:r>
          </a:p>
          <a:p>
            <a:pPr>
              <a:defRPr/>
            </a:pPr>
            <a:r>
              <a:rPr lang="en-US" dirty="0">
                <a:cs typeface="+mn-cs"/>
              </a:rPr>
              <a:t>4.4BSD (1993): multicasting, long fat pipe modifications</a:t>
            </a:r>
          </a:p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13">
            <a:extLst>
              <a:ext uri="{FF2B5EF4-FFF2-40B4-BE49-F238E27FC236}">
                <a16:creationId xmlns:a16="http://schemas.microsoft.com/office/drawing/2014/main" id="{B52C6D26-61CF-2904-BC22-8E2AFD85F4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6E04C9-68CB-EB4C-8706-9F5D1D006D0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1922" name="Rectangle 2">
            <a:extLst>
              <a:ext uri="{FF2B5EF4-FFF2-40B4-BE49-F238E27FC236}">
                <a16:creationId xmlns:a16="http://schemas.microsoft.com/office/drawing/2014/main" id="{0EF0850F-3083-41B6-DEA4-AE352B8369D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2371" name="Rectangle 3">
            <a:extLst>
              <a:ext uri="{FF2B5EF4-FFF2-40B4-BE49-F238E27FC236}">
                <a16:creationId xmlns:a16="http://schemas.microsoft.com/office/drawing/2014/main" id="{FE5BC6E3-25BC-2A25-BB3D-74F027D3D5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  <a:p>
            <a:pPr>
              <a:defRPr/>
            </a:pPr>
            <a:r>
              <a:rPr lang="en-US" dirty="0">
                <a:cs typeface="+mn-cs"/>
              </a:rPr>
              <a:t>[source: </a:t>
            </a:r>
            <a:r>
              <a:rPr lang="en-US" dirty="0" err="1">
                <a:cs typeface="+mn-cs"/>
              </a:rPr>
              <a:t>G.R.Wright</a:t>
            </a:r>
            <a:r>
              <a:rPr lang="en-US" dirty="0">
                <a:cs typeface="+mn-cs"/>
              </a:rPr>
              <a:t> and </a:t>
            </a:r>
            <a:r>
              <a:rPr lang="en-US" dirty="0" err="1">
                <a:cs typeface="+mn-cs"/>
              </a:rPr>
              <a:t>W.R.Stevens</a:t>
            </a:r>
            <a:r>
              <a:rPr lang="en-US" dirty="0">
                <a:cs typeface="+mn-cs"/>
              </a:rPr>
              <a:t>, TCP/IP Illustrated, </a:t>
            </a:r>
            <a:r>
              <a:rPr lang="en-US" dirty="0" err="1">
                <a:cs typeface="+mn-cs"/>
              </a:rPr>
              <a:t>Vol</a:t>
            </a:r>
            <a:r>
              <a:rPr lang="en-US" dirty="0">
                <a:cs typeface="+mn-cs"/>
              </a:rPr>
              <a:t> 2; J. Hoe, MSc Thesis, pp.22]</a:t>
            </a:r>
          </a:p>
          <a:p>
            <a:pPr>
              <a:defRPr/>
            </a:pPr>
            <a:endParaRPr lang="en-US" dirty="0">
              <a:cs typeface="+mn-cs"/>
            </a:endParaRPr>
          </a:p>
          <a:p>
            <a:pPr>
              <a:defRPr/>
            </a:pPr>
            <a:r>
              <a:rPr lang="en-US" dirty="0">
                <a:cs typeface="+mn-cs"/>
              </a:rPr>
              <a:t>Tahoe (1988): slow start, congestion avoidance, fast retransmit</a:t>
            </a:r>
          </a:p>
          <a:p>
            <a:pPr>
              <a:defRPr/>
            </a:pPr>
            <a:r>
              <a:rPr lang="en-US" dirty="0">
                <a:cs typeface="+mn-cs"/>
              </a:rPr>
              <a:t>Reno (1990): fast recovery, TCP header prediction, SLIP header compression, routing table changes</a:t>
            </a:r>
          </a:p>
          <a:p>
            <a:pPr>
              <a:defRPr/>
            </a:pPr>
            <a:r>
              <a:rPr lang="en-US" dirty="0">
                <a:cs typeface="+mn-cs"/>
              </a:rPr>
              <a:t>4.4BSD (1993): multicasting, long fat pipe modifications</a:t>
            </a:r>
          </a:p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13">
            <a:extLst>
              <a:ext uri="{FF2B5EF4-FFF2-40B4-BE49-F238E27FC236}">
                <a16:creationId xmlns:a16="http://schemas.microsoft.com/office/drawing/2014/main" id="{EBCF31D8-6F60-7566-25AC-8862CC9525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6E6665C-2652-3F45-82DD-B9719B234D6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3970" name="Rectangle 2">
            <a:extLst>
              <a:ext uri="{FF2B5EF4-FFF2-40B4-BE49-F238E27FC236}">
                <a16:creationId xmlns:a16="http://schemas.microsoft.com/office/drawing/2014/main" id="{3BE7334D-77C1-2F9E-485B-9D9DABAB152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8947" name="Rectangle 3">
            <a:extLst>
              <a:ext uri="{FF2B5EF4-FFF2-40B4-BE49-F238E27FC236}">
                <a16:creationId xmlns:a16="http://schemas.microsoft.com/office/drawing/2014/main" id="{013CC8BD-B87A-E3B5-AAFE-C75D2FCFE0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13">
            <a:extLst>
              <a:ext uri="{FF2B5EF4-FFF2-40B4-BE49-F238E27FC236}">
                <a16:creationId xmlns:a16="http://schemas.microsoft.com/office/drawing/2014/main" id="{77CA6208-3751-234F-0ECA-954400CF29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A75EDF-0E65-684D-9002-83EC86A58BD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6018" name="Rectangle 2">
            <a:extLst>
              <a:ext uri="{FF2B5EF4-FFF2-40B4-BE49-F238E27FC236}">
                <a16:creationId xmlns:a16="http://schemas.microsoft.com/office/drawing/2014/main" id="{A9FFC5D3-2717-3322-8E84-71B54103A98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2371" name="Rectangle 3">
            <a:extLst>
              <a:ext uri="{FF2B5EF4-FFF2-40B4-BE49-F238E27FC236}">
                <a16:creationId xmlns:a16="http://schemas.microsoft.com/office/drawing/2014/main" id="{EB92AE81-DFDB-501F-AA96-ED7258AA8E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  <a:p>
            <a:pPr>
              <a:defRPr/>
            </a:pPr>
            <a:r>
              <a:rPr lang="en-US" dirty="0">
                <a:cs typeface="+mn-cs"/>
              </a:rPr>
              <a:t>[source: </a:t>
            </a:r>
            <a:r>
              <a:rPr lang="en-US" dirty="0" err="1">
                <a:cs typeface="+mn-cs"/>
              </a:rPr>
              <a:t>G.R.Wright</a:t>
            </a:r>
            <a:r>
              <a:rPr lang="en-US" dirty="0">
                <a:cs typeface="+mn-cs"/>
              </a:rPr>
              <a:t> and </a:t>
            </a:r>
            <a:r>
              <a:rPr lang="en-US" dirty="0" err="1">
                <a:cs typeface="+mn-cs"/>
              </a:rPr>
              <a:t>W.R.Stevens</a:t>
            </a:r>
            <a:r>
              <a:rPr lang="en-US" dirty="0">
                <a:cs typeface="+mn-cs"/>
              </a:rPr>
              <a:t>, TCP/IP Illustrated, </a:t>
            </a:r>
            <a:r>
              <a:rPr lang="en-US" dirty="0" err="1">
                <a:cs typeface="+mn-cs"/>
              </a:rPr>
              <a:t>Vol</a:t>
            </a:r>
            <a:r>
              <a:rPr lang="en-US" dirty="0">
                <a:cs typeface="+mn-cs"/>
              </a:rPr>
              <a:t> 2; J. Hoe, MSc Thesis, pp.22]</a:t>
            </a:r>
          </a:p>
          <a:p>
            <a:pPr>
              <a:defRPr/>
            </a:pPr>
            <a:endParaRPr lang="en-US" dirty="0">
              <a:cs typeface="+mn-cs"/>
            </a:endParaRPr>
          </a:p>
          <a:p>
            <a:pPr>
              <a:defRPr/>
            </a:pPr>
            <a:r>
              <a:rPr lang="en-US" dirty="0">
                <a:cs typeface="+mn-cs"/>
              </a:rPr>
              <a:t>Tahoe (1988): slow start, congestion avoidance, fast retransmit</a:t>
            </a:r>
          </a:p>
          <a:p>
            <a:pPr>
              <a:defRPr/>
            </a:pPr>
            <a:r>
              <a:rPr lang="en-US" dirty="0">
                <a:cs typeface="+mn-cs"/>
              </a:rPr>
              <a:t>Reno (1990): fast recovery, TCP header prediction, SLIP header compression, routing table changes</a:t>
            </a:r>
          </a:p>
          <a:p>
            <a:pPr>
              <a:defRPr/>
            </a:pPr>
            <a:r>
              <a:rPr lang="en-US" dirty="0">
                <a:cs typeface="+mn-cs"/>
              </a:rPr>
              <a:t>4.4BSD (1993): multicasting, long fat pipe modifications</a:t>
            </a:r>
          </a:p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3">
            <a:extLst>
              <a:ext uri="{FF2B5EF4-FFF2-40B4-BE49-F238E27FC236}">
                <a16:creationId xmlns:a16="http://schemas.microsoft.com/office/drawing/2014/main" id="{D299971D-6BD6-D7FF-B366-87030AF3D3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79FCD79-7E52-7F4D-9C99-C22D58AF402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0354" name="Rectangle 2">
            <a:extLst>
              <a:ext uri="{FF2B5EF4-FFF2-40B4-BE49-F238E27FC236}">
                <a16:creationId xmlns:a16="http://schemas.microsoft.com/office/drawing/2014/main" id="{B77F25D9-1420-30DB-9C17-4D003B7FA6E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2371" name="Rectangle 3">
            <a:extLst>
              <a:ext uri="{FF2B5EF4-FFF2-40B4-BE49-F238E27FC236}">
                <a16:creationId xmlns:a16="http://schemas.microsoft.com/office/drawing/2014/main" id="{26CCEDF1-7D61-B61A-1292-AD5761330F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  <a:p>
            <a:pPr>
              <a:defRPr/>
            </a:pPr>
            <a:r>
              <a:rPr lang="en-US" dirty="0">
                <a:cs typeface="+mn-cs"/>
              </a:rPr>
              <a:t>[source: </a:t>
            </a:r>
            <a:r>
              <a:rPr lang="en-US" dirty="0" err="1">
                <a:cs typeface="+mn-cs"/>
              </a:rPr>
              <a:t>G.R.Wright</a:t>
            </a:r>
            <a:r>
              <a:rPr lang="en-US" dirty="0">
                <a:cs typeface="+mn-cs"/>
              </a:rPr>
              <a:t> and </a:t>
            </a:r>
            <a:r>
              <a:rPr lang="en-US" dirty="0" err="1">
                <a:cs typeface="+mn-cs"/>
              </a:rPr>
              <a:t>W.R.Stevens</a:t>
            </a:r>
            <a:r>
              <a:rPr lang="en-US" dirty="0">
                <a:cs typeface="+mn-cs"/>
              </a:rPr>
              <a:t>, TCP/IP Illustrated, </a:t>
            </a:r>
            <a:r>
              <a:rPr lang="en-US" dirty="0" err="1">
                <a:cs typeface="+mn-cs"/>
              </a:rPr>
              <a:t>Vol</a:t>
            </a:r>
            <a:r>
              <a:rPr lang="en-US" dirty="0">
                <a:cs typeface="+mn-cs"/>
              </a:rPr>
              <a:t> 2; J. Hoe, MSc Thesis, pp.22]</a:t>
            </a:r>
          </a:p>
          <a:p>
            <a:pPr>
              <a:defRPr/>
            </a:pPr>
            <a:endParaRPr lang="en-US" dirty="0">
              <a:cs typeface="+mn-cs"/>
            </a:endParaRPr>
          </a:p>
          <a:p>
            <a:pPr>
              <a:defRPr/>
            </a:pPr>
            <a:r>
              <a:rPr lang="en-US" dirty="0">
                <a:cs typeface="+mn-cs"/>
              </a:rPr>
              <a:t>Tahoe (1988): slow start, congestion avoidance, fast retransmit</a:t>
            </a:r>
          </a:p>
          <a:p>
            <a:pPr>
              <a:defRPr/>
            </a:pPr>
            <a:r>
              <a:rPr lang="en-US" dirty="0">
                <a:cs typeface="+mn-cs"/>
              </a:rPr>
              <a:t>Reno (1990): fast recovery, TCP header prediction, SLIP header compression, routing table changes</a:t>
            </a:r>
          </a:p>
          <a:p>
            <a:pPr>
              <a:defRPr/>
            </a:pPr>
            <a:r>
              <a:rPr lang="en-US" dirty="0">
                <a:cs typeface="+mn-cs"/>
              </a:rPr>
              <a:t>4.4BSD (1993): multicasting, long fat pipe modifications</a:t>
            </a:r>
          </a:p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13">
            <a:extLst>
              <a:ext uri="{FF2B5EF4-FFF2-40B4-BE49-F238E27FC236}">
                <a16:creationId xmlns:a16="http://schemas.microsoft.com/office/drawing/2014/main" id="{78FB9D34-EEE2-513A-2E87-3BBC65238B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807668-723B-3A48-A63E-1FE6C2D2F30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2402" name="Rectangle 2">
            <a:extLst>
              <a:ext uri="{FF2B5EF4-FFF2-40B4-BE49-F238E27FC236}">
                <a16:creationId xmlns:a16="http://schemas.microsoft.com/office/drawing/2014/main" id="{DD0742BE-0958-E654-6CD0-46202488EB8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2371" name="Rectangle 3">
            <a:extLst>
              <a:ext uri="{FF2B5EF4-FFF2-40B4-BE49-F238E27FC236}">
                <a16:creationId xmlns:a16="http://schemas.microsoft.com/office/drawing/2014/main" id="{A6053F32-A778-21D5-F466-BFCF246BB6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  <a:p>
            <a:pPr>
              <a:defRPr/>
            </a:pPr>
            <a:r>
              <a:rPr lang="en-US" dirty="0">
                <a:cs typeface="+mn-cs"/>
              </a:rPr>
              <a:t>[source: </a:t>
            </a:r>
            <a:r>
              <a:rPr lang="en-US" dirty="0" err="1">
                <a:cs typeface="+mn-cs"/>
              </a:rPr>
              <a:t>G.R.Wright</a:t>
            </a:r>
            <a:r>
              <a:rPr lang="en-US" dirty="0">
                <a:cs typeface="+mn-cs"/>
              </a:rPr>
              <a:t> and </a:t>
            </a:r>
            <a:r>
              <a:rPr lang="en-US" dirty="0" err="1">
                <a:cs typeface="+mn-cs"/>
              </a:rPr>
              <a:t>W.R.Stevens</a:t>
            </a:r>
            <a:r>
              <a:rPr lang="en-US" dirty="0">
                <a:cs typeface="+mn-cs"/>
              </a:rPr>
              <a:t>, TCP/IP Illustrated, </a:t>
            </a:r>
            <a:r>
              <a:rPr lang="en-US" dirty="0" err="1">
                <a:cs typeface="+mn-cs"/>
              </a:rPr>
              <a:t>Vol</a:t>
            </a:r>
            <a:r>
              <a:rPr lang="en-US" dirty="0">
                <a:cs typeface="+mn-cs"/>
              </a:rPr>
              <a:t> 2; J. Hoe, MSc Thesis, pp.22]</a:t>
            </a:r>
          </a:p>
          <a:p>
            <a:pPr>
              <a:defRPr/>
            </a:pPr>
            <a:endParaRPr lang="en-US" dirty="0">
              <a:cs typeface="+mn-cs"/>
            </a:endParaRPr>
          </a:p>
          <a:p>
            <a:pPr>
              <a:defRPr/>
            </a:pPr>
            <a:r>
              <a:rPr lang="en-US" dirty="0">
                <a:cs typeface="+mn-cs"/>
              </a:rPr>
              <a:t>Tahoe (1988): slow start, congestion avoidance, fast retransmit</a:t>
            </a:r>
          </a:p>
          <a:p>
            <a:pPr>
              <a:defRPr/>
            </a:pPr>
            <a:r>
              <a:rPr lang="en-US" dirty="0">
                <a:cs typeface="+mn-cs"/>
              </a:rPr>
              <a:t>Reno (1990): fast recovery, TCP header prediction, SLIP header compression, routing table changes</a:t>
            </a:r>
          </a:p>
          <a:p>
            <a:pPr>
              <a:defRPr/>
            </a:pPr>
            <a:r>
              <a:rPr lang="en-US" dirty="0">
                <a:cs typeface="+mn-cs"/>
              </a:rPr>
              <a:t>4.4BSD (1993): multicasting, long fat pipe modifications</a:t>
            </a:r>
          </a:p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13">
            <a:extLst>
              <a:ext uri="{FF2B5EF4-FFF2-40B4-BE49-F238E27FC236}">
                <a16:creationId xmlns:a16="http://schemas.microsoft.com/office/drawing/2014/main" id="{795FC1DF-0AB5-D27E-4CD8-535D9F672C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7F5ED2-E761-9843-A378-2588DE2A193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4450" name="Rectangle 2">
            <a:extLst>
              <a:ext uri="{FF2B5EF4-FFF2-40B4-BE49-F238E27FC236}">
                <a16:creationId xmlns:a16="http://schemas.microsoft.com/office/drawing/2014/main" id="{5A0520B2-4C13-E701-1897-3617E8BB0DC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2371" name="Rectangle 3">
            <a:extLst>
              <a:ext uri="{FF2B5EF4-FFF2-40B4-BE49-F238E27FC236}">
                <a16:creationId xmlns:a16="http://schemas.microsoft.com/office/drawing/2014/main" id="{FCE38B6C-E249-8736-593E-F8F38E48AB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  <a:p>
            <a:pPr>
              <a:defRPr/>
            </a:pPr>
            <a:r>
              <a:rPr lang="en-US" dirty="0">
                <a:cs typeface="+mn-cs"/>
              </a:rPr>
              <a:t>[source: </a:t>
            </a:r>
            <a:r>
              <a:rPr lang="en-US" dirty="0" err="1">
                <a:cs typeface="+mn-cs"/>
              </a:rPr>
              <a:t>G.R.Wright</a:t>
            </a:r>
            <a:r>
              <a:rPr lang="en-US" dirty="0">
                <a:cs typeface="+mn-cs"/>
              </a:rPr>
              <a:t> and </a:t>
            </a:r>
            <a:r>
              <a:rPr lang="en-US" dirty="0" err="1">
                <a:cs typeface="+mn-cs"/>
              </a:rPr>
              <a:t>W.R.Stevens</a:t>
            </a:r>
            <a:r>
              <a:rPr lang="en-US" dirty="0">
                <a:cs typeface="+mn-cs"/>
              </a:rPr>
              <a:t>, TCP/IP Illustrated, </a:t>
            </a:r>
            <a:r>
              <a:rPr lang="en-US" dirty="0" err="1">
                <a:cs typeface="+mn-cs"/>
              </a:rPr>
              <a:t>Vol</a:t>
            </a:r>
            <a:r>
              <a:rPr lang="en-US" dirty="0">
                <a:cs typeface="+mn-cs"/>
              </a:rPr>
              <a:t> 2; J. Hoe, MSc Thesis, pp.22]</a:t>
            </a:r>
          </a:p>
          <a:p>
            <a:pPr>
              <a:defRPr/>
            </a:pPr>
            <a:endParaRPr lang="en-US" dirty="0">
              <a:cs typeface="+mn-cs"/>
            </a:endParaRPr>
          </a:p>
          <a:p>
            <a:pPr>
              <a:defRPr/>
            </a:pPr>
            <a:r>
              <a:rPr lang="en-US" dirty="0">
                <a:cs typeface="+mn-cs"/>
              </a:rPr>
              <a:t>Tahoe (1988): slow start, congestion avoidance, fast retransmit</a:t>
            </a:r>
          </a:p>
          <a:p>
            <a:pPr>
              <a:defRPr/>
            </a:pPr>
            <a:r>
              <a:rPr lang="en-US" dirty="0">
                <a:cs typeface="+mn-cs"/>
              </a:rPr>
              <a:t>Reno (1990): fast recovery, TCP header prediction, SLIP header compression, routing table changes</a:t>
            </a:r>
          </a:p>
          <a:p>
            <a:pPr>
              <a:defRPr/>
            </a:pPr>
            <a:r>
              <a:rPr lang="en-US" dirty="0">
                <a:cs typeface="+mn-cs"/>
              </a:rPr>
              <a:t>4.4BSD (1993): multicasting, long fat pipe modifications</a:t>
            </a:r>
          </a:p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Slide Image Placeholder 1">
            <a:extLst>
              <a:ext uri="{FF2B5EF4-FFF2-40B4-BE49-F238E27FC236}">
                <a16:creationId xmlns:a16="http://schemas.microsoft.com/office/drawing/2014/main" id="{0DFC0AB7-10C5-5C29-A7BD-17B050410D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6" name="Notes Placeholder 2">
            <a:extLst>
              <a:ext uri="{FF2B5EF4-FFF2-40B4-BE49-F238E27FC236}">
                <a16:creationId xmlns:a16="http://schemas.microsoft.com/office/drawing/2014/main" id="{9749288B-1129-92F0-D50B-79A32B47E8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Picture: https://ocw.mit.edu/courses/electrical-engineering-and-computer-science/6-829-computer-networks-fall-2002/lecture-notes/L8e2ecc.pdf</a:t>
            </a:r>
          </a:p>
        </p:txBody>
      </p:sp>
      <p:sp>
        <p:nvSpPr>
          <p:cNvPr id="93187" name="Slide Number Placeholder 3">
            <a:extLst>
              <a:ext uri="{FF2B5EF4-FFF2-40B4-BE49-F238E27FC236}">
                <a16:creationId xmlns:a16="http://schemas.microsoft.com/office/drawing/2014/main" id="{4D2B440E-A86A-E5E6-1CF3-4B4861A6B5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F93D1F-BD45-3E4C-9A38-4FC9FE8A7FE7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3">
            <a:extLst>
              <a:ext uri="{FF2B5EF4-FFF2-40B4-BE49-F238E27FC236}">
                <a16:creationId xmlns:a16="http://schemas.microsoft.com/office/drawing/2014/main" id="{6A4EC061-A3E7-C8FC-2003-9BD6BF4BA0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04EB8E-2C7F-AB47-BD28-E757DA24196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0354" name="Rectangle 2">
            <a:extLst>
              <a:ext uri="{FF2B5EF4-FFF2-40B4-BE49-F238E27FC236}">
                <a16:creationId xmlns:a16="http://schemas.microsoft.com/office/drawing/2014/main" id="{51A726B6-85AB-8B33-6E5D-4227491736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2371" name="Rectangle 3">
            <a:extLst>
              <a:ext uri="{FF2B5EF4-FFF2-40B4-BE49-F238E27FC236}">
                <a16:creationId xmlns:a16="http://schemas.microsoft.com/office/drawing/2014/main" id="{B33ED530-BBC8-1242-6713-12AA6E01FA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  <a:p>
            <a:pPr>
              <a:defRPr/>
            </a:pPr>
            <a:r>
              <a:rPr lang="en-US" dirty="0">
                <a:cs typeface="+mn-cs"/>
              </a:rPr>
              <a:t>[source: </a:t>
            </a:r>
            <a:r>
              <a:rPr lang="en-US" dirty="0" err="1">
                <a:cs typeface="+mn-cs"/>
              </a:rPr>
              <a:t>G.R.Wright</a:t>
            </a:r>
            <a:r>
              <a:rPr lang="en-US" dirty="0">
                <a:cs typeface="+mn-cs"/>
              </a:rPr>
              <a:t> and </a:t>
            </a:r>
            <a:r>
              <a:rPr lang="en-US" dirty="0" err="1">
                <a:cs typeface="+mn-cs"/>
              </a:rPr>
              <a:t>W.R.Stevens</a:t>
            </a:r>
            <a:r>
              <a:rPr lang="en-US" dirty="0">
                <a:cs typeface="+mn-cs"/>
              </a:rPr>
              <a:t>, TCP/IP Illustrated, </a:t>
            </a:r>
            <a:r>
              <a:rPr lang="en-US" dirty="0" err="1">
                <a:cs typeface="+mn-cs"/>
              </a:rPr>
              <a:t>Vol</a:t>
            </a:r>
            <a:r>
              <a:rPr lang="en-US" dirty="0">
                <a:cs typeface="+mn-cs"/>
              </a:rPr>
              <a:t> 2; J. Hoe, MSc Thesis, pp.22]</a:t>
            </a:r>
          </a:p>
          <a:p>
            <a:pPr>
              <a:defRPr/>
            </a:pPr>
            <a:endParaRPr lang="en-US" dirty="0">
              <a:cs typeface="+mn-cs"/>
            </a:endParaRPr>
          </a:p>
          <a:p>
            <a:pPr>
              <a:defRPr/>
            </a:pPr>
            <a:r>
              <a:rPr lang="en-US" dirty="0">
                <a:cs typeface="+mn-cs"/>
              </a:rPr>
              <a:t>Tahoe (1988): slow start, congestion avoidance, fast retransmit</a:t>
            </a:r>
          </a:p>
          <a:p>
            <a:pPr>
              <a:defRPr/>
            </a:pPr>
            <a:r>
              <a:rPr lang="en-US" dirty="0">
                <a:cs typeface="+mn-cs"/>
              </a:rPr>
              <a:t>Reno (1990): fast recovery, TCP header prediction, SLIP header compression, routing table changes</a:t>
            </a:r>
          </a:p>
          <a:p>
            <a:pPr>
              <a:defRPr/>
            </a:pPr>
            <a:r>
              <a:rPr lang="en-US" dirty="0">
                <a:cs typeface="+mn-cs"/>
              </a:rPr>
              <a:t>4.4BSD (1993): multicasting, long fat pipe modifications</a:t>
            </a:r>
          </a:p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13">
            <a:extLst>
              <a:ext uri="{FF2B5EF4-FFF2-40B4-BE49-F238E27FC236}">
                <a16:creationId xmlns:a16="http://schemas.microsoft.com/office/drawing/2014/main" id="{13579BF5-80A9-09EF-7EF0-FE039E524B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678E70-EF46-4546-8FA0-31C51AEF86D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2402" name="Rectangle 2">
            <a:extLst>
              <a:ext uri="{FF2B5EF4-FFF2-40B4-BE49-F238E27FC236}">
                <a16:creationId xmlns:a16="http://schemas.microsoft.com/office/drawing/2014/main" id="{B30A06EB-092F-1D44-9B35-99A3341849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2371" name="Rectangle 3">
            <a:extLst>
              <a:ext uri="{FF2B5EF4-FFF2-40B4-BE49-F238E27FC236}">
                <a16:creationId xmlns:a16="http://schemas.microsoft.com/office/drawing/2014/main" id="{D6FF3487-7A0F-42ED-EC13-6B9444ECD0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  <a:p>
            <a:pPr>
              <a:defRPr/>
            </a:pPr>
            <a:r>
              <a:rPr lang="en-US" dirty="0">
                <a:cs typeface="+mn-cs"/>
              </a:rPr>
              <a:t>[source: </a:t>
            </a:r>
            <a:r>
              <a:rPr lang="en-US" dirty="0" err="1">
                <a:cs typeface="+mn-cs"/>
              </a:rPr>
              <a:t>G.R.Wright</a:t>
            </a:r>
            <a:r>
              <a:rPr lang="en-US" dirty="0">
                <a:cs typeface="+mn-cs"/>
              </a:rPr>
              <a:t> and </a:t>
            </a:r>
            <a:r>
              <a:rPr lang="en-US" dirty="0" err="1">
                <a:cs typeface="+mn-cs"/>
              </a:rPr>
              <a:t>W.R.Stevens</a:t>
            </a:r>
            <a:r>
              <a:rPr lang="en-US" dirty="0">
                <a:cs typeface="+mn-cs"/>
              </a:rPr>
              <a:t>, TCP/IP Illustrated, </a:t>
            </a:r>
            <a:r>
              <a:rPr lang="en-US" dirty="0" err="1">
                <a:cs typeface="+mn-cs"/>
              </a:rPr>
              <a:t>Vol</a:t>
            </a:r>
            <a:r>
              <a:rPr lang="en-US" dirty="0">
                <a:cs typeface="+mn-cs"/>
              </a:rPr>
              <a:t> 2; J. Hoe, MSc Thesis, pp.22]</a:t>
            </a:r>
          </a:p>
          <a:p>
            <a:pPr>
              <a:defRPr/>
            </a:pPr>
            <a:endParaRPr lang="en-US" dirty="0">
              <a:cs typeface="+mn-cs"/>
            </a:endParaRPr>
          </a:p>
          <a:p>
            <a:pPr>
              <a:defRPr/>
            </a:pPr>
            <a:r>
              <a:rPr lang="en-US" dirty="0">
                <a:cs typeface="+mn-cs"/>
              </a:rPr>
              <a:t>Tahoe (1988): slow start, congestion avoidance, fast retransmit</a:t>
            </a:r>
          </a:p>
          <a:p>
            <a:pPr>
              <a:defRPr/>
            </a:pPr>
            <a:r>
              <a:rPr lang="en-US" dirty="0">
                <a:cs typeface="+mn-cs"/>
              </a:rPr>
              <a:t>Reno (1990): fast recovery, TCP header prediction, SLIP header compression, routing table changes</a:t>
            </a:r>
          </a:p>
          <a:p>
            <a:pPr>
              <a:defRPr/>
            </a:pPr>
            <a:r>
              <a:rPr lang="en-US" dirty="0">
                <a:cs typeface="+mn-cs"/>
              </a:rPr>
              <a:t>4.4BSD (1993): multicasting, long fat pipe modifications</a:t>
            </a:r>
          </a:p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13">
            <a:extLst>
              <a:ext uri="{FF2B5EF4-FFF2-40B4-BE49-F238E27FC236}">
                <a16:creationId xmlns:a16="http://schemas.microsoft.com/office/drawing/2014/main" id="{F51F0B42-0DAC-3D73-0B8F-96A290D667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A46FF7-349E-784D-9A76-61C25CA5BAE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4450" name="Rectangle 2">
            <a:extLst>
              <a:ext uri="{FF2B5EF4-FFF2-40B4-BE49-F238E27FC236}">
                <a16:creationId xmlns:a16="http://schemas.microsoft.com/office/drawing/2014/main" id="{E529461C-FEBC-A3BA-DBEE-CF912CCF8B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2371" name="Rectangle 3">
            <a:extLst>
              <a:ext uri="{FF2B5EF4-FFF2-40B4-BE49-F238E27FC236}">
                <a16:creationId xmlns:a16="http://schemas.microsoft.com/office/drawing/2014/main" id="{D0EE53FD-5133-D095-5EE6-2A98E9AA63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  <a:p>
            <a:pPr>
              <a:defRPr/>
            </a:pPr>
            <a:r>
              <a:rPr lang="en-US" dirty="0">
                <a:cs typeface="+mn-cs"/>
              </a:rPr>
              <a:t>[source: </a:t>
            </a:r>
            <a:r>
              <a:rPr lang="en-US" dirty="0" err="1">
                <a:cs typeface="+mn-cs"/>
              </a:rPr>
              <a:t>G.R.Wright</a:t>
            </a:r>
            <a:r>
              <a:rPr lang="en-US" dirty="0">
                <a:cs typeface="+mn-cs"/>
              </a:rPr>
              <a:t> and </a:t>
            </a:r>
            <a:r>
              <a:rPr lang="en-US" dirty="0" err="1">
                <a:cs typeface="+mn-cs"/>
              </a:rPr>
              <a:t>W.R.Stevens</a:t>
            </a:r>
            <a:r>
              <a:rPr lang="en-US" dirty="0">
                <a:cs typeface="+mn-cs"/>
              </a:rPr>
              <a:t>, TCP/IP Illustrated, </a:t>
            </a:r>
            <a:r>
              <a:rPr lang="en-US" dirty="0" err="1">
                <a:cs typeface="+mn-cs"/>
              </a:rPr>
              <a:t>Vol</a:t>
            </a:r>
            <a:r>
              <a:rPr lang="en-US" dirty="0">
                <a:cs typeface="+mn-cs"/>
              </a:rPr>
              <a:t> 2; J. Hoe, MSc Thesis, pp.22]</a:t>
            </a:r>
          </a:p>
          <a:p>
            <a:pPr>
              <a:defRPr/>
            </a:pPr>
            <a:endParaRPr lang="en-US" dirty="0">
              <a:cs typeface="+mn-cs"/>
            </a:endParaRPr>
          </a:p>
          <a:p>
            <a:pPr>
              <a:defRPr/>
            </a:pPr>
            <a:r>
              <a:rPr lang="en-US" dirty="0">
                <a:cs typeface="+mn-cs"/>
              </a:rPr>
              <a:t>Tahoe (1988): slow start, congestion avoidance, fast retransmit</a:t>
            </a:r>
          </a:p>
          <a:p>
            <a:pPr>
              <a:defRPr/>
            </a:pPr>
            <a:r>
              <a:rPr lang="en-US" dirty="0">
                <a:cs typeface="+mn-cs"/>
              </a:rPr>
              <a:t>Reno (1990): fast recovery, TCP header prediction, SLIP header compression, routing table changes</a:t>
            </a:r>
          </a:p>
          <a:p>
            <a:pPr>
              <a:defRPr/>
            </a:pPr>
            <a:r>
              <a:rPr lang="en-US" dirty="0">
                <a:cs typeface="+mn-cs"/>
              </a:rPr>
              <a:t>4.4BSD (1993): multicasting, long fat pipe modifications</a:t>
            </a:r>
          </a:p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13">
            <a:extLst>
              <a:ext uri="{FF2B5EF4-FFF2-40B4-BE49-F238E27FC236}">
                <a16:creationId xmlns:a16="http://schemas.microsoft.com/office/drawing/2014/main" id="{AB64711C-603E-F826-0E81-6B843838EA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E5C9ED-F339-BC48-B068-2A18EB3EFB2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6498" name="Rectangle 2">
            <a:extLst>
              <a:ext uri="{FF2B5EF4-FFF2-40B4-BE49-F238E27FC236}">
                <a16:creationId xmlns:a16="http://schemas.microsoft.com/office/drawing/2014/main" id="{8F53D206-CB95-25AC-A3C9-1DFE6EBE64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21C0B3F0-85EE-AC12-4ECD-AB0E183CDB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After FR/FR, when CA is entered, cwnd is half of the window when lost was detected.  </a:t>
            </a:r>
          </a:p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So the effect of lost is halving the window.</a:t>
            </a:r>
          </a:p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[Source: RFC 2581, Fall &amp; Floyd, </a:t>
            </a:r>
            <a:r>
              <a:rPr lang="ja-JP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latin typeface="Times New Roman" panose="02020603050405020304" pitchFamily="18" charset="0"/>
                <a:ea typeface="ＭＳ Ｐゴシック" panose="020B0600070205080204" pitchFamily="34" charset="-128"/>
              </a:rPr>
              <a:t>Simulation based Comparison of Tahoe, Reno, and SACK TCP</a:t>
            </a:r>
            <a:r>
              <a:rPr lang="ja-JP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”</a:t>
            </a:r>
            <a:r>
              <a:rPr lang="en-US" altLang="ja-JP">
                <a:latin typeface="Times New Roman" panose="02020603050405020304" pitchFamily="18" charset="0"/>
                <a:ea typeface="ＭＳ Ｐゴシック" panose="020B0600070205080204" pitchFamily="34" charset="-128"/>
              </a:rPr>
              <a:t>]</a:t>
            </a:r>
          </a:p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13">
            <a:extLst>
              <a:ext uri="{FF2B5EF4-FFF2-40B4-BE49-F238E27FC236}">
                <a16:creationId xmlns:a16="http://schemas.microsoft.com/office/drawing/2014/main" id="{EDD6150C-42EE-D055-7997-73B44B0A3A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BF7982-B96A-0841-976F-FE067FD123C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60770" name="Rectangle 2">
            <a:extLst>
              <a:ext uri="{FF2B5EF4-FFF2-40B4-BE49-F238E27FC236}">
                <a16:creationId xmlns:a16="http://schemas.microsoft.com/office/drawing/2014/main" id="{3BE9BC0C-6936-AD52-7CE3-68DB3C8E49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3">
            <a:extLst>
              <a:ext uri="{FF2B5EF4-FFF2-40B4-BE49-F238E27FC236}">
                <a16:creationId xmlns:a16="http://schemas.microsoft.com/office/drawing/2014/main" id="{8B049852-8E8A-42C2-06CB-D9E97C618C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After FR/FR, when CA is entered, </a:t>
            </a:r>
            <a:r>
              <a:rPr lang="en-US" altLang="en-US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cwnd</a:t>
            </a: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is half of the window when lost was detected.  </a:t>
            </a:r>
          </a:p>
          <a:p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So the effect of lost is halving the window.</a:t>
            </a:r>
          </a:p>
          <a:p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[Source: RFC 2581, Fall &amp; Floyd, </a:t>
            </a:r>
            <a:r>
              <a:rPr lang="ja-JP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“</a:t>
            </a:r>
            <a:r>
              <a:rPr lang="en-US" altLang="ja-JP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Simulation based Comparison of Tahoe, Reno, and SACK TCP</a:t>
            </a:r>
            <a:r>
              <a:rPr lang="ja-JP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”</a:t>
            </a:r>
            <a:r>
              <a:rPr lang="en-US" altLang="ja-JP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]</a:t>
            </a:r>
          </a:p>
          <a:p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13">
            <a:extLst>
              <a:ext uri="{FF2B5EF4-FFF2-40B4-BE49-F238E27FC236}">
                <a16:creationId xmlns:a16="http://schemas.microsoft.com/office/drawing/2014/main" id="{A90F8C3E-A498-37E5-706D-8C642A106F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DCCF66-3873-D648-A7D2-576A488E172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9570" name="Rectangle 2">
            <a:extLst>
              <a:ext uri="{FF2B5EF4-FFF2-40B4-BE49-F238E27FC236}">
                <a16:creationId xmlns:a16="http://schemas.microsoft.com/office/drawing/2014/main" id="{8E42E303-C85F-859B-C0B8-CCF741D940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>
            <a:extLst>
              <a:ext uri="{FF2B5EF4-FFF2-40B4-BE49-F238E27FC236}">
                <a16:creationId xmlns:a16="http://schemas.microsoft.com/office/drawing/2014/main" id="{994D2862-1AB7-3391-37C5-6FBE6F6CF0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After FR/FR, when CA is entered, cwnd is half of the window when lost was detected.  </a:t>
            </a:r>
          </a:p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So the effect of lost is halving the window.</a:t>
            </a:r>
          </a:p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[Source: RFC 2581, Fall &amp; Floyd, </a:t>
            </a:r>
            <a:r>
              <a:rPr lang="ja-JP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latin typeface="Times New Roman" panose="02020603050405020304" pitchFamily="18" charset="0"/>
                <a:ea typeface="ＭＳ Ｐゴシック" panose="020B0600070205080204" pitchFamily="34" charset="-128"/>
              </a:rPr>
              <a:t>Simulation based Comparison of Tahoe, Reno, and SACK TCP</a:t>
            </a:r>
            <a:r>
              <a:rPr lang="ja-JP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”</a:t>
            </a:r>
            <a:r>
              <a:rPr lang="en-US" altLang="ja-JP">
                <a:latin typeface="Times New Roman" panose="02020603050405020304" pitchFamily="18" charset="0"/>
                <a:ea typeface="ＭＳ Ｐゴシック" panose="020B0600070205080204" pitchFamily="34" charset="-128"/>
              </a:rPr>
              <a:t>]</a:t>
            </a:r>
          </a:p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13">
            <a:extLst>
              <a:ext uri="{FF2B5EF4-FFF2-40B4-BE49-F238E27FC236}">
                <a16:creationId xmlns:a16="http://schemas.microsoft.com/office/drawing/2014/main" id="{F3845C86-5577-85B5-C185-DAE87D3B3E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9EE873-6044-084F-8291-38FFB011A71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2642" name="Rectangle 2">
            <a:extLst>
              <a:ext uri="{FF2B5EF4-FFF2-40B4-BE49-F238E27FC236}">
                <a16:creationId xmlns:a16="http://schemas.microsoft.com/office/drawing/2014/main" id="{CCECE802-AEDE-F6D4-F641-7E70F19A29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2371" name="Rectangle 3">
            <a:extLst>
              <a:ext uri="{FF2B5EF4-FFF2-40B4-BE49-F238E27FC236}">
                <a16:creationId xmlns:a16="http://schemas.microsoft.com/office/drawing/2014/main" id="{76653DEA-D116-F162-C7D1-B576140CBD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  <a:p>
            <a:pPr>
              <a:defRPr/>
            </a:pPr>
            <a:r>
              <a:rPr lang="en-US" dirty="0">
                <a:cs typeface="+mn-cs"/>
              </a:rPr>
              <a:t>[source: </a:t>
            </a:r>
            <a:r>
              <a:rPr lang="en-US" dirty="0" err="1">
                <a:cs typeface="+mn-cs"/>
              </a:rPr>
              <a:t>G.R.Wright</a:t>
            </a:r>
            <a:r>
              <a:rPr lang="en-US" dirty="0">
                <a:cs typeface="+mn-cs"/>
              </a:rPr>
              <a:t> and </a:t>
            </a:r>
            <a:r>
              <a:rPr lang="en-US" dirty="0" err="1">
                <a:cs typeface="+mn-cs"/>
              </a:rPr>
              <a:t>W.R.Stevens</a:t>
            </a:r>
            <a:r>
              <a:rPr lang="en-US" dirty="0">
                <a:cs typeface="+mn-cs"/>
              </a:rPr>
              <a:t>, TCP/IP Illustrated, </a:t>
            </a:r>
            <a:r>
              <a:rPr lang="en-US" dirty="0" err="1">
                <a:cs typeface="+mn-cs"/>
              </a:rPr>
              <a:t>Vol</a:t>
            </a:r>
            <a:r>
              <a:rPr lang="en-US" dirty="0">
                <a:cs typeface="+mn-cs"/>
              </a:rPr>
              <a:t> 2; J. Hoe, MSc Thesis, pp.22]</a:t>
            </a:r>
          </a:p>
          <a:p>
            <a:pPr>
              <a:defRPr/>
            </a:pPr>
            <a:endParaRPr lang="en-US" dirty="0">
              <a:cs typeface="+mn-cs"/>
            </a:endParaRPr>
          </a:p>
          <a:p>
            <a:pPr>
              <a:defRPr/>
            </a:pPr>
            <a:r>
              <a:rPr lang="en-US" dirty="0">
                <a:cs typeface="+mn-cs"/>
              </a:rPr>
              <a:t>Tahoe (1988): slow start, congestion avoidance, fast retransmit</a:t>
            </a:r>
          </a:p>
          <a:p>
            <a:pPr>
              <a:defRPr/>
            </a:pPr>
            <a:r>
              <a:rPr lang="en-US" dirty="0">
                <a:cs typeface="+mn-cs"/>
              </a:rPr>
              <a:t>Reno (1990): fast recovery, TCP header prediction, SLIP header compression, routing table changes</a:t>
            </a:r>
          </a:p>
          <a:p>
            <a:pPr>
              <a:defRPr/>
            </a:pPr>
            <a:r>
              <a:rPr lang="en-US" dirty="0">
                <a:cs typeface="+mn-cs"/>
              </a:rPr>
              <a:t>4.4BSD (1993): multicasting, long fat pipe modifications</a:t>
            </a:r>
          </a:p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13">
            <a:extLst>
              <a:ext uri="{FF2B5EF4-FFF2-40B4-BE49-F238E27FC236}">
                <a16:creationId xmlns:a16="http://schemas.microsoft.com/office/drawing/2014/main" id="{53EB0E33-C546-0C8F-C7CA-D5DEF4089B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5E7B33-5756-A541-A34A-BBC6F762F59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4690" name="Rectangle 2">
            <a:extLst>
              <a:ext uri="{FF2B5EF4-FFF2-40B4-BE49-F238E27FC236}">
                <a16:creationId xmlns:a16="http://schemas.microsoft.com/office/drawing/2014/main" id="{84D17D8E-EEBC-E2FB-AEA5-E4E212B341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8551ECDA-C2E7-BA15-EED5-89537380D5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[Sources: M. Mathis, J. Mahdavi, S. Floyd and A. Romanow, </a:t>
            </a:r>
            <a:r>
              <a:rPr lang="ja-JP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latin typeface="Times New Roman" panose="02020603050405020304" pitchFamily="18" charset="0"/>
                <a:ea typeface="ＭＳ Ｐゴシック" panose="020B0600070205080204" pitchFamily="34" charset="-128"/>
              </a:rPr>
              <a:t>TCP Selective Acknowledgement Options</a:t>
            </a:r>
            <a:r>
              <a:rPr lang="ja-JP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”</a:t>
            </a:r>
            <a:r>
              <a:rPr lang="en-US" altLang="ja-JP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RFC 2018, Oct. 1996</a:t>
            </a:r>
          </a:p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K. Fall and S. Floyd, </a:t>
            </a:r>
            <a:r>
              <a:rPr lang="ja-JP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latin typeface="Times New Roman" panose="02020603050405020304" pitchFamily="18" charset="0"/>
                <a:ea typeface="ＭＳ Ｐゴシック" panose="020B0600070205080204" pitchFamily="34" charset="-128"/>
              </a:rPr>
              <a:t>Simulation-based comparisons of Tahoe, Reno and SACK TCP</a:t>
            </a:r>
            <a:r>
              <a:rPr lang="ja-JP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”</a:t>
            </a:r>
            <a:r>
              <a:rPr lang="en-US" altLang="ja-JP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Computer Communication Review, July 1996 ]</a:t>
            </a:r>
          </a:p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13">
            <a:extLst>
              <a:ext uri="{FF2B5EF4-FFF2-40B4-BE49-F238E27FC236}">
                <a16:creationId xmlns:a16="http://schemas.microsoft.com/office/drawing/2014/main" id="{BF1FDB0F-25B3-6EFB-7BF4-49C2E0B65A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F082A8-E1AB-A24B-8B15-FABB3610FA8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7762" name="Rectangle 2">
            <a:extLst>
              <a:ext uri="{FF2B5EF4-FFF2-40B4-BE49-F238E27FC236}">
                <a16:creationId xmlns:a16="http://schemas.microsoft.com/office/drawing/2014/main" id="{B0AEF727-546E-1556-C166-288D537892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8947" name="Rectangle 3">
            <a:extLst>
              <a:ext uri="{FF2B5EF4-FFF2-40B4-BE49-F238E27FC236}">
                <a16:creationId xmlns:a16="http://schemas.microsoft.com/office/drawing/2014/main" id="{E4DB7B74-5428-E5F4-1631-BEBF0D84D5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Slide Image Placeholder 1">
            <a:extLst>
              <a:ext uri="{FF2B5EF4-FFF2-40B4-BE49-F238E27FC236}">
                <a16:creationId xmlns:a16="http://schemas.microsoft.com/office/drawing/2014/main" id="{694CA1EA-9A71-1E98-A6B2-0C3AE63F7C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0" name="Notes Placeholder 2">
            <a:extLst>
              <a:ext uri="{FF2B5EF4-FFF2-40B4-BE49-F238E27FC236}">
                <a16:creationId xmlns:a16="http://schemas.microsoft.com/office/drawing/2014/main" id="{CFC1DC63-550E-2B74-4299-EEF6B06A0F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This  week, we</a:t>
            </a:r>
            <a:r>
              <a:rPr lang="ja-JP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’</a:t>
            </a:r>
            <a:r>
              <a:rPr lang="en-US" altLang="ja-JP">
                <a:latin typeface="Times New Roman" panose="02020603050405020304" pitchFamily="18" charset="0"/>
                <a:ea typeface="ＭＳ Ｐゴシック" panose="020B0600070205080204" pitchFamily="34" charset="-128"/>
              </a:rPr>
              <a:t>ll talk about how to share resources.  Today we</a:t>
            </a:r>
            <a:r>
              <a:rPr lang="ja-JP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’</a:t>
            </a:r>
            <a:r>
              <a:rPr lang="en-US" altLang="ja-JP">
                <a:latin typeface="Times New Roman" panose="02020603050405020304" pitchFamily="18" charset="0"/>
                <a:ea typeface="ＭＳ Ｐゴシック" panose="020B0600070205080204" pitchFamily="34" charset="-128"/>
              </a:rPr>
              <a:t>ll talk about what the end-points can do in a distributed fashion, from the edge of the network.  On Wednesday, we</a:t>
            </a:r>
            <a:r>
              <a:rPr lang="ja-JP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’</a:t>
            </a:r>
            <a:r>
              <a:rPr lang="en-US" altLang="ja-JP">
                <a:latin typeface="Times New Roman" panose="02020603050405020304" pitchFamily="18" charset="0"/>
                <a:ea typeface="ＭＳ Ｐゴシック" panose="020B0600070205080204" pitchFamily="34" charset="-128"/>
              </a:rPr>
              <a:t>ll talk about what the lower-level elements can do.</a:t>
            </a:r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119811" name="Slide Number Placeholder 3">
            <a:extLst>
              <a:ext uri="{FF2B5EF4-FFF2-40B4-BE49-F238E27FC236}">
                <a16:creationId xmlns:a16="http://schemas.microsoft.com/office/drawing/2014/main" id="{D21B1E33-87AC-5799-D2BF-ACD10BFBC0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5E23E6-0DB9-1249-8BDE-28A3BDE89C1E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Slide Image Placeholder 1">
            <a:extLst>
              <a:ext uri="{FF2B5EF4-FFF2-40B4-BE49-F238E27FC236}">
                <a16:creationId xmlns:a16="http://schemas.microsoft.com/office/drawing/2014/main" id="{C3EB7D5A-EA95-9C91-45B7-7A630C3F74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4" name="Notes Placeholder 2">
            <a:extLst>
              <a:ext uri="{FF2B5EF4-FFF2-40B4-BE49-F238E27FC236}">
                <a16:creationId xmlns:a16="http://schemas.microsoft.com/office/drawing/2014/main" id="{63E4C564-D403-02CA-8DA4-536AE426C9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Picture: https://ocw.mit.edu/courses/electrical-engineering-and-computer-science/6-829-computer-networks-fall-2002/lecture-notes/L8e2ecc.pdf</a:t>
            </a:r>
          </a:p>
        </p:txBody>
      </p:sp>
      <p:sp>
        <p:nvSpPr>
          <p:cNvPr id="95235" name="Slide Number Placeholder 3">
            <a:extLst>
              <a:ext uri="{FF2B5EF4-FFF2-40B4-BE49-F238E27FC236}">
                <a16:creationId xmlns:a16="http://schemas.microsoft.com/office/drawing/2014/main" id="{7282315F-C3F4-2567-F002-C8CC69BD99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C5B94A-61CD-5846-9B6E-00D55200844E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Slide Image Placeholder 1">
            <a:extLst>
              <a:ext uri="{FF2B5EF4-FFF2-40B4-BE49-F238E27FC236}">
                <a16:creationId xmlns:a16="http://schemas.microsoft.com/office/drawing/2014/main" id="{C68847A5-DAB6-7F9A-2EE1-65171AD04E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8" name="Notes Placeholder 2">
            <a:extLst>
              <a:ext uri="{FF2B5EF4-FFF2-40B4-BE49-F238E27FC236}">
                <a16:creationId xmlns:a16="http://schemas.microsoft.com/office/drawing/2014/main" id="{95086C0C-8CF0-9A88-3209-732AD03145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This  week, we</a:t>
            </a:r>
            <a:r>
              <a:rPr lang="ja-JP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’</a:t>
            </a:r>
            <a:r>
              <a:rPr lang="en-US" altLang="ja-JP">
                <a:latin typeface="Times New Roman" panose="02020603050405020304" pitchFamily="18" charset="0"/>
                <a:ea typeface="ＭＳ Ｐゴシック" panose="020B0600070205080204" pitchFamily="34" charset="-128"/>
              </a:rPr>
              <a:t>ll talk about how to share resources.  Today we</a:t>
            </a:r>
            <a:r>
              <a:rPr lang="ja-JP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’</a:t>
            </a:r>
            <a:r>
              <a:rPr lang="en-US" altLang="ja-JP">
                <a:latin typeface="Times New Roman" panose="02020603050405020304" pitchFamily="18" charset="0"/>
                <a:ea typeface="ＭＳ Ｐゴシック" panose="020B0600070205080204" pitchFamily="34" charset="-128"/>
              </a:rPr>
              <a:t>ll talk about what the end-points can do in a distributed fashion, from the edge of the network.  On Wednesday, we</a:t>
            </a:r>
            <a:r>
              <a:rPr lang="ja-JP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’</a:t>
            </a:r>
            <a:r>
              <a:rPr lang="en-US" altLang="ja-JP">
                <a:latin typeface="Times New Roman" panose="02020603050405020304" pitchFamily="18" charset="0"/>
                <a:ea typeface="ＭＳ Ｐゴシック" panose="020B0600070205080204" pitchFamily="34" charset="-128"/>
              </a:rPr>
              <a:t>ll talk about what the lower-level elements can do.</a:t>
            </a:r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121859" name="Slide Number Placeholder 3">
            <a:extLst>
              <a:ext uri="{FF2B5EF4-FFF2-40B4-BE49-F238E27FC236}">
                <a16:creationId xmlns:a16="http://schemas.microsoft.com/office/drawing/2014/main" id="{1E92B9B1-8ECE-5BE8-5DF0-63E2FE22EE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FF5256-3422-C74A-9727-4646D0B64571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>
            <a:extLst>
              <a:ext uri="{FF2B5EF4-FFF2-40B4-BE49-F238E27FC236}">
                <a16:creationId xmlns:a16="http://schemas.microsoft.com/office/drawing/2014/main" id="{1744D485-9031-867A-BF7B-94722C4078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00CF18-8AED-4749-ACE0-79F26A94F53B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3906" name="Rectangle 2">
            <a:extLst>
              <a:ext uri="{FF2B5EF4-FFF2-40B4-BE49-F238E27FC236}">
                <a16:creationId xmlns:a16="http://schemas.microsoft.com/office/drawing/2014/main" id="{23132132-570B-7810-1509-E521F2A52E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0950" y="708025"/>
            <a:ext cx="4814888" cy="3611563"/>
          </a:xfrm>
          <a:ln/>
        </p:spPr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7558AAAF-DB01-317C-F9E9-BCA2CA85BD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2975" y="4564063"/>
            <a:ext cx="5429250" cy="43338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7">
            <a:extLst>
              <a:ext uri="{FF2B5EF4-FFF2-40B4-BE49-F238E27FC236}">
                <a16:creationId xmlns:a16="http://schemas.microsoft.com/office/drawing/2014/main" id="{35238C57-7B36-D506-31D9-595D74AD7B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E2B954-B818-324B-9C25-785DFA3EA853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5954" name="Rectangle 2">
            <a:extLst>
              <a:ext uri="{FF2B5EF4-FFF2-40B4-BE49-F238E27FC236}">
                <a16:creationId xmlns:a16="http://schemas.microsoft.com/office/drawing/2014/main" id="{5F91E263-9B32-E19D-A5A5-B7F21D05D0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>
            <a:extLst>
              <a:ext uri="{FF2B5EF4-FFF2-40B4-BE49-F238E27FC236}">
                <a16:creationId xmlns:a16="http://schemas.microsoft.com/office/drawing/2014/main" id="{6A803921-1FCB-0679-904A-C6358EA942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7">
            <a:extLst>
              <a:ext uri="{FF2B5EF4-FFF2-40B4-BE49-F238E27FC236}">
                <a16:creationId xmlns:a16="http://schemas.microsoft.com/office/drawing/2014/main" id="{5550702E-BFFE-F724-C4C7-A9711A0F27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D55248-5448-084D-8A7F-73C8FD48A43B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8002" name="Rectangle 2">
            <a:extLst>
              <a:ext uri="{FF2B5EF4-FFF2-40B4-BE49-F238E27FC236}">
                <a16:creationId xmlns:a16="http://schemas.microsoft.com/office/drawing/2014/main" id="{6C029B7C-FF03-87BB-D62C-23494678A4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>
            <a:extLst>
              <a:ext uri="{FF2B5EF4-FFF2-40B4-BE49-F238E27FC236}">
                <a16:creationId xmlns:a16="http://schemas.microsoft.com/office/drawing/2014/main" id="{6B057651-E143-F378-919D-84463339D7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7">
            <a:extLst>
              <a:ext uri="{FF2B5EF4-FFF2-40B4-BE49-F238E27FC236}">
                <a16:creationId xmlns:a16="http://schemas.microsoft.com/office/drawing/2014/main" id="{B4328ECF-465F-627E-FF54-4EAB106515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C42C8F-52B9-0947-BFC3-55099A456DDA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5410" name="Rectangle 2">
            <a:extLst>
              <a:ext uri="{FF2B5EF4-FFF2-40B4-BE49-F238E27FC236}">
                <a16:creationId xmlns:a16="http://schemas.microsoft.com/office/drawing/2014/main" id="{F0AA2F3F-A450-6267-6A8A-D9E251BDBB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>
            <a:extLst>
              <a:ext uri="{FF2B5EF4-FFF2-40B4-BE49-F238E27FC236}">
                <a16:creationId xmlns:a16="http://schemas.microsoft.com/office/drawing/2014/main" id="{115A3C02-C3E0-7B17-7F06-A6729A14F8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2740080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>
            <a:extLst>
              <a:ext uri="{FF2B5EF4-FFF2-40B4-BE49-F238E27FC236}">
                <a16:creationId xmlns:a16="http://schemas.microsoft.com/office/drawing/2014/main" id="{3289FC77-B507-DF40-2172-6170F71E7B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D5730F-9B50-BD45-ACE9-86D1810B0E32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1074" name="Rectangle 2">
            <a:extLst>
              <a:ext uri="{FF2B5EF4-FFF2-40B4-BE49-F238E27FC236}">
                <a16:creationId xmlns:a16="http://schemas.microsoft.com/office/drawing/2014/main" id="{78F95815-17C5-D3E8-0DC1-A7D78803B7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>
            <a:extLst>
              <a:ext uri="{FF2B5EF4-FFF2-40B4-BE49-F238E27FC236}">
                <a16:creationId xmlns:a16="http://schemas.microsoft.com/office/drawing/2014/main" id="{E548DB75-EC70-BEAF-584A-62605BF4EB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7">
            <a:extLst>
              <a:ext uri="{FF2B5EF4-FFF2-40B4-BE49-F238E27FC236}">
                <a16:creationId xmlns:a16="http://schemas.microsoft.com/office/drawing/2014/main" id="{5B2CBBE0-38B4-D275-8301-2B32430382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31154A-CA0D-D044-9EDA-B98813175C35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3122" name="Rectangle 2">
            <a:extLst>
              <a:ext uri="{FF2B5EF4-FFF2-40B4-BE49-F238E27FC236}">
                <a16:creationId xmlns:a16="http://schemas.microsoft.com/office/drawing/2014/main" id="{2BD31B47-E0A6-003C-5FA4-96CE0E480F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>
            <a:extLst>
              <a:ext uri="{FF2B5EF4-FFF2-40B4-BE49-F238E27FC236}">
                <a16:creationId xmlns:a16="http://schemas.microsoft.com/office/drawing/2014/main" id="{56D8F1A1-5B3D-D4BB-4C7A-6D9E5C143C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7">
            <a:extLst>
              <a:ext uri="{FF2B5EF4-FFF2-40B4-BE49-F238E27FC236}">
                <a16:creationId xmlns:a16="http://schemas.microsoft.com/office/drawing/2014/main" id="{9C4499A5-C7D1-8F3B-A56F-202F90265D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884C4C-1A45-FB45-83A9-4139EF28A03D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5170" name="Rectangle 2">
            <a:extLst>
              <a:ext uri="{FF2B5EF4-FFF2-40B4-BE49-F238E27FC236}">
                <a16:creationId xmlns:a16="http://schemas.microsoft.com/office/drawing/2014/main" id="{B362C815-AE4A-4BDA-8AAD-5A69F01BF7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>
            <a:extLst>
              <a:ext uri="{FF2B5EF4-FFF2-40B4-BE49-F238E27FC236}">
                <a16:creationId xmlns:a16="http://schemas.microsoft.com/office/drawing/2014/main" id="{4B6E4CA4-2D1F-982E-5AF2-C97931DB88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7">
            <a:extLst>
              <a:ext uri="{FF2B5EF4-FFF2-40B4-BE49-F238E27FC236}">
                <a16:creationId xmlns:a16="http://schemas.microsoft.com/office/drawing/2014/main" id="{D4AAF249-6991-215B-F3CF-1525D68C21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20BEB9-B702-604F-AE2F-F52EFB8F66CB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7218" name="Rectangle 2">
            <a:extLst>
              <a:ext uri="{FF2B5EF4-FFF2-40B4-BE49-F238E27FC236}">
                <a16:creationId xmlns:a16="http://schemas.microsoft.com/office/drawing/2014/main" id="{064EE9A5-EF08-BE4D-0804-9D5122683E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>
            <a:extLst>
              <a:ext uri="{FF2B5EF4-FFF2-40B4-BE49-F238E27FC236}">
                <a16:creationId xmlns:a16="http://schemas.microsoft.com/office/drawing/2014/main" id="{2D834B83-F65D-F0F0-986E-72409DF379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7">
            <a:extLst>
              <a:ext uri="{FF2B5EF4-FFF2-40B4-BE49-F238E27FC236}">
                <a16:creationId xmlns:a16="http://schemas.microsoft.com/office/drawing/2014/main" id="{110CA70B-D567-8382-E9DA-5F49BB2187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D5D6E7-8A6F-9D41-A9F9-D72078CCE3D0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9266" name="Rectangle 2">
            <a:extLst>
              <a:ext uri="{FF2B5EF4-FFF2-40B4-BE49-F238E27FC236}">
                <a16:creationId xmlns:a16="http://schemas.microsoft.com/office/drawing/2014/main" id="{D87FB13B-FA64-AFD9-7E69-CA432F8E4F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>
            <a:extLst>
              <a:ext uri="{FF2B5EF4-FFF2-40B4-BE49-F238E27FC236}">
                <a16:creationId xmlns:a16="http://schemas.microsoft.com/office/drawing/2014/main" id="{F29DB940-63E4-3F29-36A7-43561431DD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>
            <a:extLst>
              <a:ext uri="{FF2B5EF4-FFF2-40B4-BE49-F238E27FC236}">
                <a16:creationId xmlns:a16="http://schemas.microsoft.com/office/drawing/2014/main" id="{B1E166AF-E222-7424-3F66-1EAEB42C1E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112A6E-8EFC-AB41-8E44-4BA1BFDB5FBA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8306" name="Rectangle 2">
            <a:extLst>
              <a:ext uri="{FF2B5EF4-FFF2-40B4-BE49-F238E27FC236}">
                <a16:creationId xmlns:a16="http://schemas.microsoft.com/office/drawing/2014/main" id="{31175E8F-4EE6-123C-DE7A-A83EDF8DC7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A4070F9A-026F-9984-1A30-858A4C79BE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7">
            <a:extLst>
              <a:ext uri="{FF2B5EF4-FFF2-40B4-BE49-F238E27FC236}">
                <a16:creationId xmlns:a16="http://schemas.microsoft.com/office/drawing/2014/main" id="{61AFABB3-1273-9DCE-C8EC-D6DBFF16B4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32E5AC-5D7A-8E40-9483-9AD6CCF17D20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1314" name="Rectangle 2">
            <a:extLst>
              <a:ext uri="{FF2B5EF4-FFF2-40B4-BE49-F238E27FC236}">
                <a16:creationId xmlns:a16="http://schemas.microsoft.com/office/drawing/2014/main" id="{1706F0C6-FDFD-C320-B654-83CEE5FADD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>
            <a:extLst>
              <a:ext uri="{FF2B5EF4-FFF2-40B4-BE49-F238E27FC236}">
                <a16:creationId xmlns:a16="http://schemas.microsoft.com/office/drawing/2014/main" id="{EA5268CC-13BE-E97F-0060-9AAB5B0981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7">
            <a:extLst>
              <a:ext uri="{FF2B5EF4-FFF2-40B4-BE49-F238E27FC236}">
                <a16:creationId xmlns:a16="http://schemas.microsoft.com/office/drawing/2014/main" id="{19E43644-1C9C-9160-18C2-019437A71E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D35243-F97A-874F-8E5E-A4F9BFEE3990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3362" name="Rectangle 2">
            <a:extLst>
              <a:ext uri="{FF2B5EF4-FFF2-40B4-BE49-F238E27FC236}">
                <a16:creationId xmlns:a16="http://schemas.microsoft.com/office/drawing/2014/main" id="{0B995BB9-8183-7115-1EB8-3B30885ACC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>
            <a:extLst>
              <a:ext uri="{FF2B5EF4-FFF2-40B4-BE49-F238E27FC236}">
                <a16:creationId xmlns:a16="http://schemas.microsoft.com/office/drawing/2014/main" id="{D55CBB40-DB0F-9941-1F53-ABF4F5DE69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7">
            <a:extLst>
              <a:ext uri="{FF2B5EF4-FFF2-40B4-BE49-F238E27FC236}">
                <a16:creationId xmlns:a16="http://schemas.microsoft.com/office/drawing/2014/main" id="{B4328ECF-465F-627E-FF54-4EAB106515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C42C8F-52B9-0947-BFC3-55099A456DDA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5410" name="Rectangle 2">
            <a:extLst>
              <a:ext uri="{FF2B5EF4-FFF2-40B4-BE49-F238E27FC236}">
                <a16:creationId xmlns:a16="http://schemas.microsoft.com/office/drawing/2014/main" id="{F0AA2F3F-A450-6267-6A8A-D9E251BDBB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>
            <a:extLst>
              <a:ext uri="{FF2B5EF4-FFF2-40B4-BE49-F238E27FC236}">
                <a16:creationId xmlns:a16="http://schemas.microsoft.com/office/drawing/2014/main" id="{115A3C02-C3E0-7B17-7F06-A6729A14F8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7">
            <a:extLst>
              <a:ext uri="{FF2B5EF4-FFF2-40B4-BE49-F238E27FC236}">
                <a16:creationId xmlns:a16="http://schemas.microsoft.com/office/drawing/2014/main" id="{04308BBF-6A87-5197-EBF0-1AA1B05F3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567C2A-F9F9-E643-A029-6C674F85D008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7458" name="Rectangle 2">
            <a:extLst>
              <a:ext uri="{FF2B5EF4-FFF2-40B4-BE49-F238E27FC236}">
                <a16:creationId xmlns:a16="http://schemas.microsoft.com/office/drawing/2014/main" id="{9827326A-97D8-FFDE-FFE0-FBDE7ACE6D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>
            <a:extLst>
              <a:ext uri="{FF2B5EF4-FFF2-40B4-BE49-F238E27FC236}">
                <a16:creationId xmlns:a16="http://schemas.microsoft.com/office/drawing/2014/main" id="{C3E22B63-31DA-4817-DAC4-B2AB190FE9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7">
            <a:extLst>
              <a:ext uri="{FF2B5EF4-FFF2-40B4-BE49-F238E27FC236}">
                <a16:creationId xmlns:a16="http://schemas.microsoft.com/office/drawing/2014/main" id="{62D3DC79-25BF-D2F7-0246-EA4DAEA16A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A45F2D-F351-AC45-B230-018F125589FB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9506" name="Rectangle 2">
            <a:extLst>
              <a:ext uri="{FF2B5EF4-FFF2-40B4-BE49-F238E27FC236}">
                <a16:creationId xmlns:a16="http://schemas.microsoft.com/office/drawing/2014/main" id="{BE163A0E-189C-C887-CAB9-89121D2484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>
            <a:extLst>
              <a:ext uri="{FF2B5EF4-FFF2-40B4-BE49-F238E27FC236}">
                <a16:creationId xmlns:a16="http://schemas.microsoft.com/office/drawing/2014/main" id="{0D477859-B845-4457-E8EA-65A54C3F06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7">
            <a:extLst>
              <a:ext uri="{FF2B5EF4-FFF2-40B4-BE49-F238E27FC236}">
                <a16:creationId xmlns:a16="http://schemas.microsoft.com/office/drawing/2014/main" id="{13683722-A95F-1564-40C1-5FA689207C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7321FE-B463-B647-8EDF-6D99D280730B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1554" name="Rectangle 2">
            <a:extLst>
              <a:ext uri="{FF2B5EF4-FFF2-40B4-BE49-F238E27FC236}">
                <a16:creationId xmlns:a16="http://schemas.microsoft.com/office/drawing/2014/main" id="{C4C4081D-2148-BE2B-73D1-9B87A3D924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>
            <a:extLst>
              <a:ext uri="{FF2B5EF4-FFF2-40B4-BE49-F238E27FC236}">
                <a16:creationId xmlns:a16="http://schemas.microsoft.com/office/drawing/2014/main" id="{BD38E082-3C34-8AE7-ED30-9632C24D18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7">
            <a:extLst>
              <a:ext uri="{FF2B5EF4-FFF2-40B4-BE49-F238E27FC236}">
                <a16:creationId xmlns:a16="http://schemas.microsoft.com/office/drawing/2014/main" id="{C7A94197-509A-5184-C69E-DC9B7B74DC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975EBF-30B3-0E4E-99FE-03C31CC8EBE2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3602" name="Rectangle 2">
            <a:extLst>
              <a:ext uri="{FF2B5EF4-FFF2-40B4-BE49-F238E27FC236}">
                <a16:creationId xmlns:a16="http://schemas.microsoft.com/office/drawing/2014/main" id="{DA8802C3-AA34-B29C-8DB0-5E9B45CE79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6E1B652C-76CB-B6B6-9D8A-09CE990268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13">
            <a:extLst>
              <a:ext uri="{FF2B5EF4-FFF2-40B4-BE49-F238E27FC236}">
                <a16:creationId xmlns:a16="http://schemas.microsoft.com/office/drawing/2014/main" id="{61817CF1-E3FD-44BD-52E8-CB3BB51EA5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031A6E-4987-814E-AFC9-068752BCDD6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8610" name="Rectangle 2">
            <a:extLst>
              <a:ext uri="{FF2B5EF4-FFF2-40B4-BE49-F238E27FC236}">
                <a16:creationId xmlns:a16="http://schemas.microsoft.com/office/drawing/2014/main" id="{8B63163C-F5D9-6EF6-80B4-ACFB130055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95AC7292-5F9C-F1D7-2438-A2E4810369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After FR/FR, when CA is entered, cwnd is half of the window when lost was detected.  </a:t>
            </a:r>
          </a:p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So the effect of lost is halving the window.</a:t>
            </a:r>
          </a:p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[Source: RFC 2581, Fall &amp; Floyd, </a:t>
            </a:r>
            <a:r>
              <a:rPr lang="ja-JP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latin typeface="Times New Roman" panose="02020603050405020304" pitchFamily="18" charset="0"/>
                <a:ea typeface="ＭＳ Ｐゴシック" panose="020B0600070205080204" pitchFamily="34" charset="-128"/>
              </a:rPr>
              <a:t>Simulation based Comparison of Tahoe, Reno, and SACK TCP</a:t>
            </a:r>
            <a:r>
              <a:rPr lang="ja-JP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”</a:t>
            </a:r>
            <a:r>
              <a:rPr lang="en-US" altLang="ja-JP">
                <a:latin typeface="Times New Roman" panose="02020603050405020304" pitchFamily="18" charset="0"/>
                <a:ea typeface="ＭＳ Ｐゴシック" panose="020B0600070205080204" pitchFamily="34" charset="-128"/>
              </a:rPr>
              <a:t>]</a:t>
            </a:r>
          </a:p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5685409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13">
            <a:extLst>
              <a:ext uri="{FF2B5EF4-FFF2-40B4-BE49-F238E27FC236}">
                <a16:creationId xmlns:a16="http://schemas.microsoft.com/office/drawing/2014/main" id="{61817CF1-E3FD-44BD-52E8-CB3BB51EA5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031A6E-4987-814E-AFC9-068752BCDD6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8610" name="Rectangle 2">
            <a:extLst>
              <a:ext uri="{FF2B5EF4-FFF2-40B4-BE49-F238E27FC236}">
                <a16:creationId xmlns:a16="http://schemas.microsoft.com/office/drawing/2014/main" id="{8B63163C-F5D9-6EF6-80B4-ACFB130055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95AC7292-5F9C-F1D7-2438-A2E4810369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After FR/FR, when CA is entered, cwnd is half of the window when lost was detected.  </a:t>
            </a:r>
          </a:p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So the effect of lost is halving the window.</a:t>
            </a:r>
          </a:p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[Source: RFC 2581, Fall &amp; Floyd, </a:t>
            </a:r>
            <a:r>
              <a:rPr lang="ja-JP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latin typeface="Times New Roman" panose="02020603050405020304" pitchFamily="18" charset="0"/>
                <a:ea typeface="ＭＳ Ｐゴシック" panose="020B0600070205080204" pitchFamily="34" charset="-128"/>
              </a:rPr>
              <a:t>Simulation based Comparison of Tahoe, Reno, and SACK TCP</a:t>
            </a:r>
            <a:r>
              <a:rPr lang="ja-JP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”</a:t>
            </a:r>
            <a:r>
              <a:rPr lang="en-US" altLang="ja-JP">
                <a:latin typeface="Times New Roman" panose="02020603050405020304" pitchFamily="18" charset="0"/>
                <a:ea typeface="ＭＳ Ｐゴシック" panose="020B0600070205080204" pitchFamily="34" charset="-128"/>
              </a:rPr>
              <a:t>]</a:t>
            </a:r>
          </a:p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471762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>
            <a:extLst>
              <a:ext uri="{FF2B5EF4-FFF2-40B4-BE49-F238E27FC236}">
                <a16:creationId xmlns:a16="http://schemas.microsoft.com/office/drawing/2014/main" id="{41380310-BD6B-8E3B-B51C-9052B30DB1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899D68-29A1-6744-84DD-4CEB6DAACAA1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0354" name="Rectangle 2">
            <a:extLst>
              <a:ext uri="{FF2B5EF4-FFF2-40B4-BE49-F238E27FC236}">
                <a16:creationId xmlns:a16="http://schemas.microsoft.com/office/drawing/2014/main" id="{9AFCDB33-7966-FC71-EE78-A4687E37CD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90EB60EF-C684-77E3-A706-46D5B05D77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7">
            <a:extLst>
              <a:ext uri="{FF2B5EF4-FFF2-40B4-BE49-F238E27FC236}">
                <a16:creationId xmlns:a16="http://schemas.microsoft.com/office/drawing/2014/main" id="{7B228016-3DC0-EA64-B631-CFAB968A45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31EB1B-8066-7342-9576-B85E7F691858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2402" name="Rectangle 2">
            <a:extLst>
              <a:ext uri="{FF2B5EF4-FFF2-40B4-BE49-F238E27FC236}">
                <a16:creationId xmlns:a16="http://schemas.microsoft.com/office/drawing/2014/main" id="{FD7C7F45-41A3-0FB7-481E-C75B5DCC83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DAC550F9-2058-9CF4-B0F5-23D18BE919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>
            <a:extLst>
              <a:ext uri="{FF2B5EF4-FFF2-40B4-BE49-F238E27FC236}">
                <a16:creationId xmlns:a16="http://schemas.microsoft.com/office/drawing/2014/main" id="{E050B86B-4FFC-1B9E-9BF9-86DA2CA075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1CBA1D-07C1-5741-B9FD-5A08B078746B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4450" name="Rectangle 2">
            <a:extLst>
              <a:ext uri="{FF2B5EF4-FFF2-40B4-BE49-F238E27FC236}">
                <a16:creationId xmlns:a16="http://schemas.microsoft.com/office/drawing/2014/main" id="{547B98E1-D707-D0A5-87AB-309F628870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>
            <a:extLst>
              <a:ext uri="{FF2B5EF4-FFF2-40B4-BE49-F238E27FC236}">
                <a16:creationId xmlns:a16="http://schemas.microsoft.com/office/drawing/2014/main" id="{8A9FCA1F-6FD5-0A84-1B42-9EACCF5C69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4/2/25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11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4/2/25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389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4/2/25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4017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D9C2A8-D88B-0E42-7B72-95824478F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15CA9E-DD7C-7340-B615-19CF032EB0E7}" type="datetime1">
              <a:rPr lang="en-US" altLang="en-US"/>
              <a:pPr>
                <a:defRPr/>
              </a:pPr>
              <a:t>4/2/25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09B79A-65E6-ABE9-057E-B44E16F46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A954A8-4C23-C775-C266-5A9580324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02AAB-C4A4-3842-BD99-81C59996FE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54389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6BB0C8-D3E0-2858-55E3-BBAEFA251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4E1D6-44D1-7345-B577-A23610DBEE04}" type="datetime1">
              <a:rPr lang="en-US" altLang="en-US"/>
              <a:pPr>
                <a:defRPr/>
              </a:pPr>
              <a:t>4/2/25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D3C25A-013E-419F-188E-707581B01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8765F0-8E87-D35D-A86D-EDB81DE1A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35F389-7924-7B44-889E-CB1C54DF1C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3144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F803D-3A71-E928-23F4-3051D94E3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47572-AE99-0841-B9DF-AA309F6A513B}" type="datetime1">
              <a:rPr lang="en-US" altLang="en-US"/>
              <a:pPr>
                <a:defRPr/>
              </a:pPr>
              <a:t>4/2/25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683C0E-ED82-017B-4152-C8B717A48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E35D27-3192-E2B8-88EA-DE53527C3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EC2B14-9F4E-3D41-92A1-B72251C486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44584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C618137-018B-E555-E70A-D17500B9A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AE8F3-E0F2-7640-88E1-7ED3841664FC}" type="datetime1">
              <a:rPr lang="en-US" altLang="en-US"/>
              <a:pPr>
                <a:defRPr/>
              </a:pPr>
              <a:t>4/2/25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17090C2-C09B-4E12-2EC6-2D8890830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0948A05-4288-B4E1-01D3-68CD06FA7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60BAE8-5641-AB4B-8A2C-9EB251CCF3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60707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78117CB-1E09-8500-D9C4-F24770E43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D5F595-96DE-AA43-84BC-0575F743A8E1}" type="datetime1">
              <a:rPr lang="en-US" altLang="en-US"/>
              <a:pPr>
                <a:defRPr/>
              </a:pPr>
              <a:t>4/2/25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00CEC01-5995-2A61-B09E-A0D64AB7F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0C01572-D386-9347-7366-C14A683AD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372E39-4734-4641-8B1A-E0F71D784D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22151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F301D41-305E-438A-9FA7-BBAE13BEC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E81A2F-C568-FF4C-83E6-080F92888AE4}" type="datetime1">
              <a:rPr lang="en-US" altLang="en-US"/>
              <a:pPr>
                <a:defRPr/>
              </a:pPr>
              <a:t>4/2/25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5B4F436-0F8E-97AA-85BB-EE60D394A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963849C-7C8D-71F5-E6AB-4C9B41410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3F623-E2EC-7A42-B75B-CBA738B134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82379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1C4F2A9-DB9C-9694-CD52-A60BB7B3C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425D66-2470-9D40-B9C1-F378D33C000A}" type="datetime1">
              <a:rPr lang="en-US" altLang="en-US"/>
              <a:pPr>
                <a:defRPr/>
              </a:pPr>
              <a:t>4/2/25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5F5EDD7-1D5C-1945-80BB-7594D91BC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138692C-4CD4-BC72-3D74-5C9273A17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31B7D-B381-D441-A3C2-0D113529B5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7742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836CDC4-D568-5506-CA22-41E4943D8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2F530-3EB7-0D41-A1FA-FA66FAE6718D}" type="datetime1">
              <a:rPr lang="en-US" altLang="en-US"/>
              <a:pPr>
                <a:defRPr/>
              </a:pPr>
              <a:t>4/2/25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378FF4F-A7B4-9960-1AE5-1E4DE3123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59A7FD0-E7CF-94E2-E0C5-1646B4A0C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EBA2DC-5855-B84E-B926-F5181F0318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7427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4/2/25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670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EFF4A41-418C-8CB0-127F-45E7FB342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C158B1-FE99-A847-8691-5213FD703E5C}" type="datetime1">
              <a:rPr lang="en-US" altLang="en-US"/>
              <a:pPr>
                <a:defRPr/>
              </a:pPr>
              <a:t>4/2/25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4028B71-0759-74C6-29F0-25910EB00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52A65A6-AF0C-7658-B222-B93FE4E37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B2030-D79D-9845-BF1A-03AEE834E8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90723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ED3F2C-E5FF-C824-9376-DC78A9DF4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77F6FC-0292-4340-93CD-DDF940180074}" type="datetime1">
              <a:rPr lang="en-US" altLang="en-US"/>
              <a:pPr>
                <a:defRPr/>
              </a:pPr>
              <a:t>4/2/25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FFD00-A9EC-056F-98B8-2C09B9C9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E74A9E-C75B-B993-3F58-3118A53A2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1507D2-F4F1-FE4E-B808-744BF824C3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9176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65C0F0-8FDE-3FFC-C9A7-6895A06B9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0D3AC5-02C0-634A-9E04-1A8C35C0DDA9}" type="datetime1">
              <a:rPr lang="en-US" altLang="en-US"/>
              <a:pPr>
                <a:defRPr/>
              </a:pPr>
              <a:t>4/2/25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C03640-523A-7AA5-3694-CEC0A2B3C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E74CD2-6120-C668-586F-FCDA04A7A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DD6ACE-662D-6345-8813-AA88A42874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46742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9A89C8-8CB8-8C11-A953-6DDA084C32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CC35D-82C8-6A43-A8DE-619309A27D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47385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41529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219200"/>
            <a:ext cx="41529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32019C-2ABF-FD91-5A7C-E36B6B553D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739E6E-3524-6544-8343-6561A72D12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26395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625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49822-76BD-189A-D09F-7A5518724A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5C47A2-46C8-3D49-857E-43AB2AA439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89064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1AB5A-7648-BD75-49B2-FA682A692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894BE-E0AF-FD42-9833-7B34389B61E5}" type="datetime1">
              <a:rPr lang="en-US" altLang="en-US"/>
              <a:pPr>
                <a:defRPr/>
              </a:pPr>
              <a:t>4/2/25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3E68F6-D9FD-523C-3B9E-E12127A23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859E3-140A-3977-D8C9-58B07DC8F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3DE13-60ED-4F46-B622-3087D3C2F3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92632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3D125C-793F-F28C-95DC-0C6E20421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6C35AF-C1C2-A344-AC33-23802D002712}" type="datetime1">
              <a:rPr lang="en-US" altLang="en-US"/>
              <a:pPr>
                <a:defRPr/>
              </a:pPr>
              <a:t>4/2/25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FC782E-C31A-E337-57EE-8C4E936EF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9A5EF-4B8C-D47A-6BE3-701B8F65A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2F2C30-1553-0C4E-B0C5-526FA00C69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92881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BB3044-7497-7B31-D946-30D5EB94E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61154-E94C-9C49-823D-1CFE05A052B3}" type="datetime1">
              <a:rPr lang="en-US" altLang="en-US"/>
              <a:pPr>
                <a:defRPr/>
              </a:pPr>
              <a:t>4/2/25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74BE35-259A-8D07-E7F6-601064727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75C5F5-14F6-B74F-0872-3F2221EDE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D0C20-FDAC-1E46-B502-E7CB202B6D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92313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6C35BCB-7D0D-E91A-B44B-4E4CAC6D7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92658-CB79-3C4E-BBF8-E2A268CFA790}" type="datetime1">
              <a:rPr lang="en-US" altLang="en-US"/>
              <a:pPr>
                <a:defRPr/>
              </a:pPr>
              <a:t>4/2/25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A866105-1F93-2F1C-B475-19D6CC58A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A92C2BC-F2EE-4228-6C2B-772AC1C96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18B63F-EFF5-9F4F-A9CF-C3B1988D4F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4008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4/2/25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898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C5D488B-0B68-1647-9D35-E939DB52B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FC7CFB-0DC5-2F46-BD82-085D1B90C190}" type="datetime1">
              <a:rPr lang="en-US" altLang="en-US"/>
              <a:pPr>
                <a:defRPr/>
              </a:pPr>
              <a:t>4/2/25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681565E-BFF1-51E8-CFA7-4D1F94626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BED73C5-0287-9F45-DEF3-20446B1B6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1CBEA6-02F3-D546-AAFF-3242B05319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43562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7C0FC0C-DE79-3684-D788-5E9436663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3C9403-2827-CD48-966F-B9DEEC0CC7A1}" type="datetime1">
              <a:rPr lang="en-US" altLang="en-US"/>
              <a:pPr>
                <a:defRPr/>
              </a:pPr>
              <a:t>4/2/25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D0AD93E-D374-465E-9D6A-564D260C0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035782B-7218-5AA9-5D12-03A5A566D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EE1CA-518C-544D-BB1F-F6F1D68EDE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36243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01C7C10-24FC-8F3A-67F1-3C57E734A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E6AA9-B57C-3540-8843-E059ADDE01B3}" type="datetime1">
              <a:rPr lang="en-US" altLang="en-US"/>
              <a:pPr>
                <a:defRPr/>
              </a:pPr>
              <a:t>4/2/25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A0B2A09-4A6D-669B-F7B3-4847454DA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4F4574F-2B5A-5101-DD54-BDD6D2375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B40CB-2884-3F46-97F0-A7832284A7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63441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5C86732-3941-057A-C9AE-F19EDFDE1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E085CC-DEF2-C740-8181-DB1389ABA789}" type="datetime1">
              <a:rPr lang="en-US" altLang="en-US"/>
              <a:pPr>
                <a:defRPr/>
              </a:pPr>
              <a:t>4/2/25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CE2FE09-AEDB-923E-97AF-E2A6BF012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A399076-C045-F49E-B08E-882EEE85D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BC043-0684-1B40-925F-21B1ABA9A3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60436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DCDD743-0D6E-0FD6-C465-F9EDD7398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10FC6B-4B39-1D4A-BBAD-671452F9616A}" type="datetime1">
              <a:rPr lang="en-US" altLang="en-US"/>
              <a:pPr>
                <a:defRPr/>
              </a:pPr>
              <a:t>4/2/25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9F70165-FC1A-62E8-A380-75D1435EC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51BDB24-251C-90F6-BEF2-E0A8408CB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D0256-76E1-0F49-B8DD-BDA8252004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57361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59FD5-FF5C-8113-523E-3A48FB0E3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06578-9E7B-3340-9458-82A150D76B57}" type="datetime1">
              <a:rPr lang="en-US" altLang="en-US"/>
              <a:pPr>
                <a:defRPr/>
              </a:pPr>
              <a:t>4/2/25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93608E-9764-407A-4F94-2257E2EFD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A32DE3-0654-99D3-A4A1-3E6BA9BF4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F0669-C1F1-C845-AD7A-FAD4821E9E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84702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2E126A-58DB-BB2F-832D-314BC3966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5DAB8-1321-034A-BA3A-F03044A91BAF}" type="datetime1">
              <a:rPr lang="en-US" altLang="en-US"/>
              <a:pPr>
                <a:defRPr/>
              </a:pPr>
              <a:t>4/2/25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220E6-E059-5E33-A24A-5951EE46B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FEC26-E6BC-C953-0033-F1BE9E0CA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BA58CF-0D63-6F48-8DB1-9795997665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69034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0B4E3B-9169-78E4-5B26-AA97F01986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E76EA1-231A-D047-B061-BBAA2263C0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45643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41529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219200"/>
            <a:ext cx="41529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F1C6AB-5E49-5BDA-D4A0-E20E180A13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89C630-0609-9043-B14F-F4399A60C3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5596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625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C9F5E7-D979-6EA6-E6B3-1D0ED1E06A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64FF8-3999-3541-AF01-20DC6E1333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712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4/2/25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5957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AEB538-CDDA-CE96-46B9-9B939D2C6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160927-28C8-5F41-9873-D51543C81197}" type="datetime1">
              <a:rPr lang="en-US" altLang="en-US"/>
              <a:pPr>
                <a:defRPr/>
              </a:pPr>
              <a:t>4/2/25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0DFBE8-95AB-3415-9E48-581339472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9B8CB-D384-5605-BB4B-787F1155C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58327-7C32-5B4F-A733-7E3E22C71E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1481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22D6AE-559C-01D3-41F4-057DFB07A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FC453C-E095-E042-BA17-0B9BEBEBCF63}" type="datetime1">
              <a:rPr lang="en-US" altLang="en-US"/>
              <a:pPr>
                <a:defRPr/>
              </a:pPr>
              <a:t>4/2/25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66C20A-60B9-3135-E514-9058EEC57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CC3D7B-52DE-2AEC-8CEE-6A6750BAB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488E53-2735-6742-B1E1-1C7677335D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60807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2AEE07-F2E6-413F-13AE-3CE6B8308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E73014-9908-7947-ADD6-F19A4319AB89}" type="datetime1">
              <a:rPr lang="en-US" altLang="en-US"/>
              <a:pPr>
                <a:defRPr/>
              </a:pPr>
              <a:t>4/2/25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4FFB2E-4A4D-3612-39A8-E9F4B853C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A1CA4D-F44B-DA9F-418E-FF6CF4FC3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5EFAC0-421D-D74F-91ED-71CA76AB10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96467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C42BEB5-0870-AB71-4CEB-DA22E32BB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470344-55CF-924D-B58C-B134FBCD1FDF}" type="datetime1">
              <a:rPr lang="en-US" altLang="en-US"/>
              <a:pPr>
                <a:defRPr/>
              </a:pPr>
              <a:t>4/2/25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3D8746F-6C97-0E96-841B-4204CF170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0BC5BAD-E88D-E994-7528-26EBA0F0A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A7CEF-6BC9-444F-871F-A487899861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39130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0F67760-B4CB-4AE3-5599-51625DE4D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B2C9EA-2CFF-8040-89A2-79F5F97A4BCD}" type="datetime1">
              <a:rPr lang="en-US" altLang="en-US"/>
              <a:pPr>
                <a:defRPr/>
              </a:pPr>
              <a:t>4/2/25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DD98D33-D2BA-435F-B725-19CAD0B9C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7F8F503-A6EE-5285-93A0-0CD65741A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428BA4-08AC-DD47-A05B-626DC8DC93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52527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9890C4F-BFB5-BD06-AE99-327C2341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CFD6B-81F2-1742-9A0A-526D5D6F2392}" type="datetime1">
              <a:rPr lang="en-US" altLang="en-US"/>
              <a:pPr>
                <a:defRPr/>
              </a:pPr>
              <a:t>4/2/25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DECDDFE-42C5-5BEF-4659-8CC673380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500F059-9059-E9E3-8FFF-863C052A3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644A2-09B3-CB49-8294-4581D604C4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64789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63D2F43-E1D4-0CAD-3BE6-1F982D15C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0AE790-89E4-3B49-A1B1-B96E77BCEAFD}" type="datetime1">
              <a:rPr lang="en-US" altLang="en-US"/>
              <a:pPr>
                <a:defRPr/>
              </a:pPr>
              <a:t>4/2/25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CC6FD54-B132-5AD0-4C7F-FB58FB1FD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B3726CA-0A7E-8055-48F9-A5806DAC9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F3D53E-2D9B-F441-B78E-705826E265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85930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3A95F70-25D9-F9E1-1B34-E44A15F3B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7F1FB-A2D2-BD49-AD3E-E76D8FAE5D33}" type="datetime1">
              <a:rPr lang="en-US" altLang="en-US"/>
              <a:pPr>
                <a:defRPr/>
              </a:pPr>
              <a:t>4/2/25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9B11976-CB49-D650-DE22-6B81C77B2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7267255-3D0C-A469-030B-ACA686479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F044F-B7D8-5C49-B580-3F549A7DCC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1647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5B4AD17-823E-0A17-3330-FAA46E560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DB9A6-52CE-734E-B556-580F3A190472}" type="datetime1">
              <a:rPr lang="en-US" altLang="en-US"/>
              <a:pPr>
                <a:defRPr/>
              </a:pPr>
              <a:t>4/2/25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62E8F0C-CD0D-CB41-77FC-DA9F35FDD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0327FB0-016A-8644-A0E9-715AFAB2D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7A4FC-D4DD-8C42-B398-71BF0DAC4E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80592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4DF94F-4BDD-6070-001E-D9DAF3980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F79C1-21DD-2D46-8091-B90AF6AC4CA7}" type="datetime1">
              <a:rPr lang="en-US" altLang="en-US"/>
              <a:pPr>
                <a:defRPr/>
              </a:pPr>
              <a:t>4/2/25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B475A-BB2E-1C55-3EF2-B541C9E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81294-482D-D3CF-9D74-6EC64CD7A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A9BAB6-84A5-6B4E-A5DB-BBF1E9E653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2291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4/2/25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7072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1A0E9C-4027-AA2E-29D9-30CAF3368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8F8DF-C6B2-9D44-95F4-C6CE07220B8E}" type="datetime1">
              <a:rPr lang="en-US" altLang="en-US"/>
              <a:pPr>
                <a:defRPr/>
              </a:pPr>
              <a:t>4/2/25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7EFF20-A72A-F8A0-8174-266514431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24CD7C-FE3B-040D-AA5F-9C3FA19CE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3B263-031D-1C4A-944C-7892DE7825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19829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5149D3-06D3-CF5B-602C-1868701839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B96E87-6A65-ED4B-A2AF-6230BCC849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60760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41529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219200"/>
            <a:ext cx="41529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F0027B-CE5E-F29D-EDF8-22B20B9DF2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D6FFA1-4064-0342-89A8-D2A4322CAB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95834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625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EE5C5A-6348-E9A5-DC55-956FD79D85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BF1C01-61E7-1843-8588-454C6D1887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58724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28A920-6BBF-2DC4-92DC-EEF2848D0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702310-3636-D348-BFEC-0B41F9309281}" type="datetime1">
              <a:rPr lang="en-US" altLang="en-US"/>
              <a:pPr>
                <a:defRPr/>
              </a:pPr>
              <a:t>4/2/25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436A21-8C94-0C92-9AB0-0816318F1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3BC610-A3B0-480F-4FEE-A11F73CD8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D18682-5C95-C743-A5EA-FEFF3520F8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43727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6A3D22-0CF1-818B-E163-205248F4C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9DB80E-D84B-EC4E-9200-C8E46262B7E5}" type="datetime1">
              <a:rPr lang="en-US" altLang="en-US"/>
              <a:pPr>
                <a:defRPr/>
              </a:pPr>
              <a:t>4/2/25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E7C8A2-1495-36B2-081E-00857B981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B10B51-A5C4-F21D-94EE-3896E4CE4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6441E3-0CB2-3E40-80C6-BFE1C70017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62133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CC7CE4-481D-DB73-3E52-420421DEB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DC9BB-6BB9-B04D-A052-F550C8BE2C06}" type="datetime1">
              <a:rPr lang="en-US" altLang="en-US"/>
              <a:pPr>
                <a:defRPr/>
              </a:pPr>
              <a:t>4/2/25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C8F95F-CE97-CDB2-01E7-AABCBD0D5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12BEF-2BE0-92BC-DF83-D237AB67E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A0421-F960-CE40-B8A3-A3AB93201F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11671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2A02D88-5B7B-1569-9B69-8DF55FC16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8EDA74-593F-2240-B367-25682E636B44}" type="datetime1">
              <a:rPr lang="en-US" altLang="en-US"/>
              <a:pPr>
                <a:defRPr/>
              </a:pPr>
              <a:t>4/2/25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EB0119C-7888-4379-3064-BD85B61D7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4A4E7AB-CC33-4F71-FE0C-26CD5725B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CD76C-0F75-1E42-AC68-A75BD6857D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92147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6DDD6F9-2FCC-B6CD-FF11-CD78CA371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7BE03-EE80-2A45-9BBF-FD47B190C3B2}" type="datetime1">
              <a:rPr lang="en-US" altLang="en-US"/>
              <a:pPr>
                <a:defRPr/>
              </a:pPr>
              <a:t>4/2/25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D1B4054-3771-60FE-CEAA-432EDCC48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5C45E8-8E7B-9BA5-2800-FFDCECE57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92ED4F-0AB3-5546-9139-8C826B8FF9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10894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C736C9A-1AA4-C077-1A42-8890BC463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40B85D-0B3E-634A-A6BE-F6A8A819BBAD}" type="datetime1">
              <a:rPr lang="en-US" altLang="en-US"/>
              <a:pPr>
                <a:defRPr/>
              </a:pPr>
              <a:t>4/2/25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4207880-AAC3-CE57-8AE0-1F6C7C391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A2412BD-BAF5-BBF1-C987-615E3D68C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F3B1B-6B1A-314D-85A8-97032FC977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6943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4/2/25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65964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EB72D59-D087-153D-2238-184B9245A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B25A1-C91C-CF4E-8F69-FB2D6EB57B98}" type="datetime1">
              <a:rPr lang="en-US" altLang="en-US"/>
              <a:pPr>
                <a:defRPr/>
              </a:pPr>
              <a:t>4/2/25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FC5DB1A-E314-3846-AFC8-5FAC42112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4965F5C-4BE3-A15A-748A-BE691DEBC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BC712-74A3-774D-9EF2-86AF3343EB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53765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D20437C-6819-CDC8-284C-359A33234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CC67A-C5B4-8047-933C-FD343F3BC4EE}" type="datetime1">
              <a:rPr lang="en-US" altLang="en-US"/>
              <a:pPr>
                <a:defRPr/>
              </a:pPr>
              <a:t>4/2/25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2065C67-C12F-6A4E-4701-739AA5F6D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5011085-5DAC-C14A-F605-6497AE186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1FF62A-227C-5F4C-9A5F-9279998AB2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01622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831E86E-2221-D77D-D475-DB6E8CDE4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E5A595-9C39-7543-8E47-ED108D92C47A}" type="datetime1">
              <a:rPr lang="en-US" altLang="en-US"/>
              <a:pPr>
                <a:defRPr/>
              </a:pPr>
              <a:t>4/2/25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F940B68-524F-3A03-E573-8E48805C3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05BDC10-5156-3B13-55B6-5BBB85324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142EA8-252E-FE43-9836-559F4A3B01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5433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8FE583-92B9-4381-7716-04F929C53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B38699-B7D7-E947-883B-08D532BE11B4}" type="datetime1">
              <a:rPr lang="en-US" altLang="en-US"/>
              <a:pPr>
                <a:defRPr/>
              </a:pPr>
              <a:t>4/2/25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502181-881B-FBA8-3C78-D0CC84D15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1045D5-3353-2061-924C-B6427A905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D886A2-2445-F545-8143-344705AB5F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63679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8FC8FF-10F6-A84B-D2A7-44B5571F3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51E10-CA37-794E-BB8F-B9BE0A746F4B}" type="datetime1">
              <a:rPr lang="en-US" altLang="en-US"/>
              <a:pPr>
                <a:defRPr/>
              </a:pPr>
              <a:t>4/2/25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BC8057-82DA-1C46-0676-7549C838F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5A852-51DB-9860-589C-1EB57F75D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98F67-A7F9-A64E-A10F-AAEBB51A61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78914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FD2463-7468-ACFC-DCEB-D034123144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7B166-3F6E-594C-9177-3171869747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820240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41529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219200"/>
            <a:ext cx="41529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54B8E3-63E5-670F-0E4B-0202889EC7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8BEDF-802C-A64F-A6A2-A949F4883B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874905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625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D469A5-082C-9C4F-B927-36DAC8AF9C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7B77B5-7A9E-174B-BADA-2695161AED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18859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58AA8A-57BF-DB6D-680E-3B75F3AED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0CAC6-DBF9-7B4D-BF6E-A21C55A4FE50}" type="datetime1">
              <a:rPr lang="en-US" altLang="en-US"/>
              <a:pPr>
                <a:defRPr/>
              </a:pPr>
              <a:t>4/2/25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FD55A-E540-758D-9958-FBBA964A3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80AE6-5E67-7D19-C871-5046CDD12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6177A-14E1-2343-8E6B-7A808D215B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274185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2516F4-B77C-82F1-350E-16628AEEE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9A52A-4DFC-8941-B9BC-E36FCBF3C079}" type="datetime1">
              <a:rPr lang="en-US" altLang="en-US"/>
              <a:pPr>
                <a:defRPr/>
              </a:pPr>
              <a:t>4/2/25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40CDB6-C9CE-C874-8ABD-B00C69C65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F28D58-C007-00FD-52CE-925B4920F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58F393-CBA2-C144-BAA1-501B3E0B57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375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4/2/25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61216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11FA39-82BD-19AE-36F3-455425B04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D55BE2-B31E-7947-85C2-64746935045A}" type="datetime1">
              <a:rPr lang="en-US" altLang="en-US"/>
              <a:pPr>
                <a:defRPr/>
              </a:pPr>
              <a:t>4/2/25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6E19A-7968-0456-8874-2F8132BFB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EC4D5E-CA07-4549-CBD7-C1CB3D23E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EA43CE-9B66-CB48-AC26-972DE14C5E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792464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0DC592D-4B61-F618-20A5-94BBBDC42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970A6-53C6-8A42-8BE1-C1B8A38172BE}" type="datetime1">
              <a:rPr lang="en-US" altLang="en-US"/>
              <a:pPr>
                <a:defRPr/>
              </a:pPr>
              <a:t>4/2/25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E554032-F332-0A05-1A98-F082ABD28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CB234EA-EEA3-FE06-9147-E7D0ECDAD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0A33CC-2E93-784E-B2DA-EAFFD1C75A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593424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705D51D-61B4-3C3F-61EF-201260B4C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9F606-D08F-9141-A287-8626722F28A4}" type="datetime1">
              <a:rPr lang="en-US" altLang="en-US"/>
              <a:pPr>
                <a:defRPr/>
              </a:pPr>
              <a:t>4/2/25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A07C639-9F9C-F6F6-1668-FFD77F1E1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A0D8C57-41D5-77CC-CBE6-81B3C736A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C83373-53D8-7F44-88A2-697433F4D6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351369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225CDDD-28D6-3E1B-8CBA-EE2B9E755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35842-E50C-084F-B468-8BAE270086CB}" type="datetime1">
              <a:rPr lang="en-US" altLang="en-US"/>
              <a:pPr>
                <a:defRPr/>
              </a:pPr>
              <a:t>4/2/25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580468D-61C9-F1C8-9F05-C9E887259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6624DA4-F021-42BF-A5B9-39C71CB60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22DA6-F0A3-334C-82F6-FF63892BFF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504144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9BB0F23-4557-F2DE-536E-A8F9067E8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DABA5-B343-5444-8022-498176EEB10B}" type="datetime1">
              <a:rPr lang="en-US" altLang="en-US"/>
              <a:pPr>
                <a:defRPr/>
              </a:pPr>
              <a:t>4/2/25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C31AA81-42EE-5F6E-D4DD-9C493C883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C383ED7-08A5-395F-9DEB-71C48B5AB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3B2371-4882-F247-9615-1FEE18DC37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822018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250380D-90FB-D629-4FAE-35D9E5A4D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B4D164-1EE5-214C-94D1-5C60015DDA2D}" type="datetime1">
              <a:rPr lang="en-US" altLang="en-US"/>
              <a:pPr>
                <a:defRPr/>
              </a:pPr>
              <a:t>4/2/25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D1C42F1-34AC-7C5F-65D5-6EEA5682A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682B662-2A15-1C82-41F4-557AED12F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AA38C1-9347-4942-9B62-8E205D4CEE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609668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75E1034-C6A7-61FF-AF24-CD2FD3605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AD321-739A-F144-92DB-4ED541EFEC49}" type="datetime1">
              <a:rPr lang="en-US" altLang="en-US"/>
              <a:pPr>
                <a:defRPr/>
              </a:pPr>
              <a:t>4/2/25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E54264F-E0F5-243F-70DB-E18A80E70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383813A-0986-547C-BA1F-BF228E2D2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7D7A8-6620-2E44-8A87-C05469F9BB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445688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00ADD-E049-53C6-E137-6D198473B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CEB06-ECF7-C34C-86D5-45E1B9F96A2F}" type="datetime1">
              <a:rPr lang="en-US" altLang="en-US"/>
              <a:pPr>
                <a:defRPr/>
              </a:pPr>
              <a:t>4/2/25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187F0B-4506-911F-963C-C49976E48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4DA578-654E-77EF-6BC8-B66F374D1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4AC24-C188-3649-8F08-0B13D71F24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190592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58B1E8-C77F-3FBC-CBC4-A938F836D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183E4-D106-F74F-B05B-5EF1FB29810D}" type="datetime1">
              <a:rPr lang="en-US" altLang="en-US"/>
              <a:pPr>
                <a:defRPr/>
              </a:pPr>
              <a:t>4/2/25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AC9ED5-8710-3620-0595-10DB76AAE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5C3C59-8DD7-EE3F-E9AD-568193BF1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0D7E79-AA63-6C4D-97F3-FC236661D8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391861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EC4BA2-4F3C-7266-926E-E3A748AFCF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78F6C5-17DA-AD45-807A-8B6446FDE7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058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4/2/25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36906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41529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219200"/>
            <a:ext cx="41529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DB722F-2EAC-7C3B-CE99-9D75B9E247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4B8322-CEB7-E241-85A6-412B3A5796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508157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625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C2F127-4957-DDE2-E709-CE815B8E37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524073-D450-774A-AFA6-FA8478B5BD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5274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4/2/25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06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6D264-CEE7-DF48-880E-09EA859BA962}" type="datetimeFigureOut">
              <a:rPr lang="en-US" smtClean="0"/>
              <a:t>4/2/25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10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Placeholder 1">
            <a:extLst>
              <a:ext uri="{FF2B5EF4-FFF2-40B4-BE49-F238E27FC236}">
                <a16:creationId xmlns:a16="http://schemas.microsoft.com/office/drawing/2014/main" id="{7036D3D7-2A86-FF77-500D-4DB7BAE8640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6387" name="Text Placeholder 2">
            <a:extLst>
              <a:ext uri="{FF2B5EF4-FFF2-40B4-BE49-F238E27FC236}">
                <a16:creationId xmlns:a16="http://schemas.microsoft.com/office/drawing/2014/main" id="{FD3C8675-EAE0-98B3-FB23-854E7A2826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81000" y="1219200"/>
            <a:ext cx="853440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07DD3F-6DCB-ADBD-1690-04604DC0CE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AD64F6C-FDA4-CE4A-AFC3-88AD38AF12E4}" type="datetime1">
              <a:rPr lang="en-US" altLang="en-US"/>
              <a:pPr>
                <a:defRPr/>
              </a:pPr>
              <a:t>4/2/25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180AE5-3405-F760-E30E-AF4B805D13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ourier New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A30CB6-5D2A-F25E-FA00-2E24DBCCD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C7BC41E-CA02-F448-91DD-D25C9F628C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3636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  <p:sldLayoutId id="2147483882" r:id="rId13"/>
    <p:sldLayoutId id="2147483883" r:id="rId14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0090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800000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Placeholder 1">
            <a:extLst>
              <a:ext uri="{FF2B5EF4-FFF2-40B4-BE49-F238E27FC236}">
                <a16:creationId xmlns:a16="http://schemas.microsoft.com/office/drawing/2014/main" id="{8459AFC3-107A-B3D3-840E-D8504B82648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6387" name="Text Placeholder 2">
            <a:extLst>
              <a:ext uri="{FF2B5EF4-FFF2-40B4-BE49-F238E27FC236}">
                <a16:creationId xmlns:a16="http://schemas.microsoft.com/office/drawing/2014/main" id="{3C83DDB4-6493-D453-5EA0-D8CDBFA1B95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81000" y="1219200"/>
            <a:ext cx="853440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C96A30-1FAF-700C-B152-3B43DFEDF5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8EE5297-BE63-A845-8AFC-A4D33CEFC199}" type="datetime1">
              <a:rPr lang="en-US" altLang="en-US"/>
              <a:pPr>
                <a:defRPr/>
              </a:pPr>
              <a:t>4/2/25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8FBCE7-8135-6631-8343-091762DA57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ourier New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33C8F-580A-3C98-F297-34D3FD19D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7C896BF-65D0-4246-80A5-33A33A603F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510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  <p:sldLayoutId id="2147483896" r:id="rId12"/>
    <p:sldLayoutId id="2147483897" r:id="rId13"/>
    <p:sldLayoutId id="2147483898" r:id="rId14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0090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800000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Placeholder 1">
            <a:extLst>
              <a:ext uri="{FF2B5EF4-FFF2-40B4-BE49-F238E27FC236}">
                <a16:creationId xmlns:a16="http://schemas.microsoft.com/office/drawing/2014/main" id="{70576D53-8469-57AF-BCE6-29C9F620BF5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6387" name="Text Placeholder 2">
            <a:extLst>
              <a:ext uri="{FF2B5EF4-FFF2-40B4-BE49-F238E27FC236}">
                <a16:creationId xmlns:a16="http://schemas.microsoft.com/office/drawing/2014/main" id="{B824A2E0-2338-1E91-3F7C-B1358CB9658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81000" y="1219200"/>
            <a:ext cx="853440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3E61A-C40F-9BA1-1AAF-CF423AC1D0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F736765-F117-2F4E-B89A-25DB3A66DF5F}" type="datetime1">
              <a:rPr lang="en-US" altLang="en-US"/>
              <a:pPr>
                <a:defRPr/>
              </a:pPr>
              <a:t>4/2/25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5C9BAD-3026-9DEA-939F-C467E85A54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ourier New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B092C-C2C0-55BA-7C02-CE8CAD09DD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BD14557-4CC0-9648-A2D4-0DC29AEE77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1551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  <p:sldLayoutId id="2147483913" r:id="rId14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0090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800000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0ED70EC0-E660-BA61-5103-AF8C48DF805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8D117C7-DCEB-EA4F-BB63-14FE9E4B260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81000" y="1219200"/>
            <a:ext cx="853440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9D000-E000-7E87-507B-240BF4EC8B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C522760-325B-E748-BC47-DC7F37B4EB46}" type="datetime1">
              <a:rPr lang="en-US" altLang="en-US"/>
              <a:pPr>
                <a:defRPr/>
              </a:pPr>
              <a:t>4/2/25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518556-81CB-C0D9-8629-F93DD9350C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ourier New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D52E6-1053-3A58-5C48-35E6CE5CFA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3A92C15-02BA-2F40-AC3B-B2FA35D203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5071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  <p:sldLayoutId id="2147483926" r:id="rId12"/>
    <p:sldLayoutId id="2147483927" r:id="rId13"/>
    <p:sldLayoutId id="2147483928" r:id="rId14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0090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800000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74A5F43-38B6-05F9-A838-223F443DF96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F878CFD-E95D-24A8-BE06-C0176EBE8AC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81000" y="1219200"/>
            <a:ext cx="853440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E82F0-ABA2-CDAF-0F67-06CCBA5116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4BD60F2-F0E2-314D-A2F8-5F84D279B9FA}" type="datetime1">
              <a:rPr lang="en-US" altLang="en-US"/>
              <a:pPr>
                <a:defRPr/>
              </a:pPr>
              <a:t>4/2/25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2AD5BE-3AF9-8C42-F7AD-E949799507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ourier New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8F597-E18A-9B08-19CF-82C75381F6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4298F04-54CC-B14B-A5DE-EE5FDB9F3C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0825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  <p:sldLayoutId id="2147483941" r:id="rId12"/>
    <p:sldLayoutId id="2147483942" r:id="rId13"/>
    <p:sldLayoutId id="2147483943" r:id="rId14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0090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800000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25.emf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9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9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9.xml"/></Relationships>
</file>

<file path=ppt/slides/_rels/slide10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4.xml"/></Relationships>
</file>

<file path=ppt/slides/_rels/slide10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9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9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4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www.rfc-editor.org/rfc/rfc2018" TargetMode="External"/><Relationship Id="rId1" Type="http://schemas.openxmlformats.org/officeDocument/2006/relationships/slideLayout" Target="../slideLayouts/slideLayout7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4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4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4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4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9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9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23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9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8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8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9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9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9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9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9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9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9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>
            <a:extLst>
              <a:ext uri="{FF2B5EF4-FFF2-40B4-BE49-F238E27FC236}">
                <a16:creationId xmlns:a16="http://schemas.microsoft.com/office/drawing/2014/main" id="{2FAE121B-5A55-9EDD-ED18-24E015222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82517A-8A8F-955A-E5D9-594B8F870D3A}"/>
              </a:ext>
            </a:extLst>
          </p:cNvPr>
          <p:cNvSpPr txBox="1"/>
          <p:nvPr/>
        </p:nvSpPr>
        <p:spPr>
          <a:xfrm>
            <a:off x="0" y="1408113"/>
            <a:ext cx="9144000" cy="64611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0" dirty="0">
                <a:solidFill>
                  <a:prstClr val="white"/>
                </a:solidFill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Computer Networks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528C27-3C02-96E4-A0E1-B7EF08892A8D}"/>
              </a:ext>
            </a:extLst>
          </p:cNvPr>
          <p:cNvSpPr txBox="1"/>
          <p:nvPr/>
        </p:nvSpPr>
        <p:spPr>
          <a:xfrm>
            <a:off x="0" y="4437063"/>
            <a:ext cx="91440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0" dirty="0">
                <a:solidFill>
                  <a:srgbClr val="941100"/>
                </a:solidFill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Nirupam Roy</a:t>
            </a:r>
          </a:p>
        </p:txBody>
      </p:sp>
      <p:sp>
        <p:nvSpPr>
          <p:cNvPr id="33796" name="TextBox 4">
            <a:extLst>
              <a:ext uri="{FF2B5EF4-FFF2-40B4-BE49-F238E27FC236}">
                <a16:creationId xmlns:a16="http://schemas.microsoft.com/office/drawing/2014/main" id="{7E2711F1-40B6-570D-0197-672C0866A3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41875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  <a:latin typeface="Lucida Bright" panose="02040602050505020304" pitchFamily="18" charset="77"/>
              </a:rPr>
              <a:t>Tu-Th 2:00-3:15pm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  <a:latin typeface="Lucida Bright" panose="02040602050505020304" pitchFamily="18" charset="77"/>
              </a:rPr>
              <a:t>CSI 2117</a:t>
            </a:r>
          </a:p>
        </p:txBody>
      </p:sp>
      <p:pic>
        <p:nvPicPr>
          <p:cNvPr id="33797" name="Picture 5">
            <a:extLst>
              <a:ext uri="{FF2B5EF4-FFF2-40B4-BE49-F238E27FC236}">
                <a16:creationId xmlns:a16="http://schemas.microsoft.com/office/drawing/2014/main" id="{61734260-A9F8-59A0-0081-DEFD70D73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8" y="2536825"/>
            <a:ext cx="1809750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6D7289-0108-1B50-BE82-B309681EB377}"/>
              </a:ext>
            </a:extLst>
          </p:cNvPr>
          <p:cNvSpPr txBox="1"/>
          <p:nvPr/>
        </p:nvSpPr>
        <p:spPr>
          <a:xfrm>
            <a:off x="2793047" y="2066925"/>
            <a:ext cx="377539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CMSC 417 : Spring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046BD0-056A-924F-4FF1-502758AD7568}"/>
              </a:ext>
            </a:extLst>
          </p:cNvPr>
          <p:cNvSpPr txBox="1"/>
          <p:nvPr/>
        </p:nvSpPr>
        <p:spPr>
          <a:xfrm>
            <a:off x="0" y="3403600"/>
            <a:ext cx="9144000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Topic: TCP Congestion-control</a:t>
            </a:r>
          </a:p>
          <a:p>
            <a:pPr algn="ctr" eaLnBrk="1" hangingPunct="1">
              <a:defRPr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(Textbook chapter 6)</a:t>
            </a:r>
          </a:p>
        </p:txBody>
      </p:sp>
      <p:sp>
        <p:nvSpPr>
          <p:cNvPr id="33800" name="Slide Number Placeholder 1">
            <a:extLst>
              <a:ext uri="{FF2B5EF4-FFF2-40B4-BE49-F238E27FC236}">
                <a16:creationId xmlns:a16="http://schemas.microsoft.com/office/drawing/2014/main" id="{E963DD20-DA84-A776-96CA-8190FE0AA3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45CE5E5-D013-CB4E-8CF6-C15ABB3296B3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1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33801" name="TextBox 1">
            <a:extLst>
              <a:ext uri="{FF2B5EF4-FFF2-40B4-BE49-F238E27FC236}">
                <a16:creationId xmlns:a16="http://schemas.microsoft.com/office/drawing/2014/main" id="{9C90E929-C2D3-2EC0-93D1-2423029B15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4763" y="5022850"/>
            <a:ext cx="27892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tx1"/>
                </a:solidFill>
                <a:latin typeface="Lucida Bright" panose="02040602050505020304" pitchFamily="18" charset="77"/>
              </a:rPr>
              <a:t>April 2</a:t>
            </a:r>
            <a:r>
              <a:rPr lang="en-US" altLang="en-US" sz="2000" baseline="30000" dirty="0">
                <a:solidFill>
                  <a:schemeClr val="tx1"/>
                </a:solidFill>
                <a:latin typeface="Lucida Bright" panose="02040602050505020304" pitchFamily="18" charset="77"/>
              </a:rPr>
              <a:t>nd</a:t>
            </a:r>
            <a:r>
              <a:rPr lang="en-US" altLang="en-US" sz="2000" dirty="0">
                <a:solidFill>
                  <a:schemeClr val="tx1"/>
                </a:solidFill>
                <a:latin typeface="Lucida Bright" panose="02040602050505020304" pitchFamily="18" charset="77"/>
              </a:rPr>
              <a:t>, 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Number Placeholder 1">
            <a:extLst>
              <a:ext uri="{FF2B5EF4-FFF2-40B4-BE49-F238E27FC236}">
                <a16:creationId xmlns:a16="http://schemas.microsoft.com/office/drawing/2014/main" id="{32FBBCD7-1E1E-3631-3F64-70F561225F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CAB3AD-E03F-2941-9314-1B48DCA9CED9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0082FF-CE9F-AAF2-DE56-8B79B9B9626A}"/>
              </a:ext>
            </a:extLst>
          </p:cNvPr>
          <p:cNvSpPr txBox="1">
            <a:spLocks/>
          </p:cNvSpPr>
          <p:nvPr/>
        </p:nvSpPr>
        <p:spPr>
          <a:xfrm>
            <a:off x="304800" y="128588"/>
            <a:ext cx="8534400" cy="65087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80000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TCP: Abstraction of Reliable Bytes Stream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	</a:t>
            </a:r>
          </a:p>
        </p:txBody>
      </p:sp>
      <p:pic>
        <p:nvPicPr>
          <p:cNvPr id="76803" name="Picture 4">
            <a:extLst>
              <a:ext uri="{FF2B5EF4-FFF2-40B4-BE49-F238E27FC236}">
                <a16:creationId xmlns:a16="http://schemas.microsoft.com/office/drawing/2014/main" id="{A6C3FDFC-418B-5D9C-173D-F7A98FD41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933450"/>
            <a:ext cx="8312150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Slide Number Placeholder 3">
            <a:extLst>
              <a:ext uri="{FF2B5EF4-FFF2-40B4-BE49-F238E27FC236}">
                <a16:creationId xmlns:a16="http://schemas.microsoft.com/office/drawing/2014/main" id="{7B22AA46-F253-7032-E5E0-7BB09D608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529388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B0EA0A-2786-CB46-B5CF-478FCC00CB69}" type="slidenum">
              <a:rPr kumimoji="1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1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6434" name="Rectangle 2">
            <a:extLst>
              <a:ext uri="{FF2B5EF4-FFF2-40B4-BE49-F238E27FC236}">
                <a16:creationId xmlns:a16="http://schemas.microsoft.com/office/drawing/2014/main" id="{39901B43-C099-1E69-30A5-BE2CAC4CD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401638"/>
            <a:ext cx="7772400" cy="814387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First-In First-Out Scheduling</a:t>
            </a:r>
          </a:p>
        </p:txBody>
      </p:sp>
      <p:sp>
        <p:nvSpPr>
          <p:cNvPr id="146435" name="Rectangle 3">
            <a:extLst>
              <a:ext uri="{FF2B5EF4-FFF2-40B4-BE49-F238E27FC236}">
                <a16:creationId xmlns:a16="http://schemas.microsoft.com/office/drawing/2014/main" id="{EC8F1179-5105-9AD5-8400-610952E2F1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531938"/>
            <a:ext cx="8307388" cy="51562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First-in first-out scheduling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Simple, but restrictive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Example: two kinds of traffic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Voice over IP needs low delay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E-mail is not that sensitive about delay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Voice traffic waits behind e-mail</a:t>
            </a:r>
          </a:p>
        </p:txBody>
      </p:sp>
      <p:sp>
        <p:nvSpPr>
          <p:cNvPr id="146436" name="Rectangle 5">
            <a:extLst>
              <a:ext uri="{FF2B5EF4-FFF2-40B4-BE49-F238E27FC236}">
                <a16:creationId xmlns:a16="http://schemas.microsoft.com/office/drawing/2014/main" id="{668AADC7-3B4E-DAB7-F4F2-280FFE6E58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7267575"/>
            <a:ext cx="4953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65" tIns="46033" rIns="92065" bIns="46033"/>
          <a:lstStyle>
            <a:lvl1pPr marL="223838" indent="-22383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223838" marR="0" lvl="0" indent="-223838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46437" name="Line 9">
            <a:extLst>
              <a:ext uri="{FF2B5EF4-FFF2-40B4-BE49-F238E27FC236}">
                <a16:creationId xmlns:a16="http://schemas.microsoft.com/office/drawing/2014/main" id="{4577715A-5CCC-ECE7-F227-EFE5D3B31264}"/>
              </a:ext>
            </a:extLst>
          </p:cNvPr>
          <p:cNvSpPr>
            <a:spLocks noChangeShapeType="1"/>
          </p:cNvSpPr>
          <p:nvPr/>
        </p:nvSpPr>
        <p:spPr bwMode="auto">
          <a:xfrm>
            <a:off x="3360738" y="5456238"/>
            <a:ext cx="4572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6438" name="Line 10">
            <a:extLst>
              <a:ext uri="{FF2B5EF4-FFF2-40B4-BE49-F238E27FC236}">
                <a16:creationId xmlns:a16="http://schemas.microsoft.com/office/drawing/2014/main" id="{BA30886B-C5A2-B359-ED25-2E842140718A}"/>
              </a:ext>
            </a:extLst>
          </p:cNvPr>
          <p:cNvSpPr>
            <a:spLocks noChangeShapeType="1"/>
          </p:cNvSpPr>
          <p:nvPr/>
        </p:nvSpPr>
        <p:spPr bwMode="auto">
          <a:xfrm>
            <a:off x="7156450" y="5434013"/>
            <a:ext cx="4572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6439" name="Rectangle 11">
            <a:extLst>
              <a:ext uri="{FF2B5EF4-FFF2-40B4-BE49-F238E27FC236}">
                <a16:creationId xmlns:a16="http://schemas.microsoft.com/office/drawing/2014/main" id="{61C01D57-A939-FEA1-2D42-D6F48616FB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0563" y="5208588"/>
            <a:ext cx="76200" cy="457200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6440" name="Rectangle 13">
            <a:extLst>
              <a:ext uri="{FF2B5EF4-FFF2-40B4-BE49-F238E27FC236}">
                <a16:creationId xmlns:a16="http://schemas.microsoft.com/office/drawing/2014/main" id="{CB7B0D38-B7F9-92D1-BA8D-360307A4D8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0063" y="5208588"/>
            <a:ext cx="228600" cy="457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6441" name="Rectangle 14">
            <a:extLst>
              <a:ext uri="{FF2B5EF4-FFF2-40B4-BE49-F238E27FC236}">
                <a16:creationId xmlns:a16="http://schemas.microsoft.com/office/drawing/2014/main" id="{278EAE83-ED27-DA52-13F0-783CEF8D19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5963" y="5208588"/>
            <a:ext cx="228600" cy="457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6442" name="Rectangle 15">
            <a:extLst>
              <a:ext uri="{FF2B5EF4-FFF2-40B4-BE49-F238E27FC236}">
                <a16:creationId xmlns:a16="http://schemas.microsoft.com/office/drawing/2014/main" id="{5D0C6BCA-FA89-8571-726E-CBFB9E87DA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4163" y="5208588"/>
            <a:ext cx="76200" cy="457200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6443" name="Rectangle 16">
            <a:extLst>
              <a:ext uri="{FF2B5EF4-FFF2-40B4-BE49-F238E27FC236}">
                <a16:creationId xmlns:a16="http://schemas.microsoft.com/office/drawing/2014/main" id="{54FE1F7D-0851-4E81-8E02-61B5D84B0F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8963" y="5208588"/>
            <a:ext cx="762000" cy="457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6444" name="Rectangle 17">
            <a:extLst>
              <a:ext uri="{FF2B5EF4-FFF2-40B4-BE49-F238E27FC236}">
                <a16:creationId xmlns:a16="http://schemas.microsoft.com/office/drawing/2014/main" id="{54A2BEB9-86C1-597D-6BA0-4258FF583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3663" y="5208588"/>
            <a:ext cx="76200" cy="4572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6445" name="Rectangle 18">
            <a:extLst>
              <a:ext uri="{FF2B5EF4-FFF2-40B4-BE49-F238E27FC236}">
                <a16:creationId xmlns:a16="http://schemas.microsoft.com/office/drawing/2014/main" id="{45270629-07E4-90C4-B553-A7FF234924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9563" y="5208588"/>
            <a:ext cx="228600" cy="457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6446" name="Rectangle 19">
            <a:extLst>
              <a:ext uri="{FF2B5EF4-FFF2-40B4-BE49-F238E27FC236}">
                <a16:creationId xmlns:a16="http://schemas.microsoft.com/office/drawing/2014/main" id="{5BB03794-AB35-26B5-6052-742B55D2A3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6963" y="5208588"/>
            <a:ext cx="76200" cy="457200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6447" name="Rectangle 20">
            <a:extLst>
              <a:ext uri="{FF2B5EF4-FFF2-40B4-BE49-F238E27FC236}">
                <a16:creationId xmlns:a16="http://schemas.microsoft.com/office/drawing/2014/main" id="{907C9523-E8FA-5554-5FC1-E57C94D9AA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1163" y="5208588"/>
            <a:ext cx="76200" cy="457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6448" name="Rectangle 21">
            <a:extLst>
              <a:ext uri="{FF2B5EF4-FFF2-40B4-BE49-F238E27FC236}">
                <a16:creationId xmlns:a16="http://schemas.microsoft.com/office/drawing/2014/main" id="{5C695EE5-D52D-034F-9EC1-20DE603C81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8763" y="5227638"/>
            <a:ext cx="139700" cy="457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6449" name="Rectangle 22">
            <a:extLst>
              <a:ext uri="{FF2B5EF4-FFF2-40B4-BE49-F238E27FC236}">
                <a16:creationId xmlns:a16="http://schemas.microsoft.com/office/drawing/2014/main" id="{AE43793F-5538-3427-A41C-3EDA4F3A57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2863" y="5227638"/>
            <a:ext cx="139700" cy="457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6450" name="Rectangle 23">
            <a:extLst>
              <a:ext uri="{FF2B5EF4-FFF2-40B4-BE49-F238E27FC236}">
                <a16:creationId xmlns:a16="http://schemas.microsoft.com/office/drawing/2014/main" id="{0241039E-2F0E-D0B2-2A1A-CFD240933B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4563" y="5227638"/>
            <a:ext cx="152400" cy="457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6451" name="Rectangle 24">
            <a:extLst>
              <a:ext uri="{FF2B5EF4-FFF2-40B4-BE49-F238E27FC236}">
                <a16:creationId xmlns:a16="http://schemas.microsoft.com/office/drawing/2014/main" id="{EB3E9E85-79E6-E2F7-38CC-9046525023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7163" y="5227638"/>
            <a:ext cx="139700" cy="457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6452" name="Rectangle 25">
            <a:extLst>
              <a:ext uri="{FF2B5EF4-FFF2-40B4-BE49-F238E27FC236}">
                <a16:creationId xmlns:a16="http://schemas.microsoft.com/office/drawing/2014/main" id="{AFDB067B-D132-0F51-B99E-DB7680395E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3163" y="5227638"/>
            <a:ext cx="139700" cy="457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6453" name="Rectangle 26">
            <a:extLst>
              <a:ext uri="{FF2B5EF4-FFF2-40B4-BE49-F238E27FC236}">
                <a16:creationId xmlns:a16="http://schemas.microsoft.com/office/drawing/2014/main" id="{F3B7F450-F0E1-0BC2-DD56-18EC0845F7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5563" y="5227638"/>
            <a:ext cx="228600" cy="457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6454" name="Rectangle 27">
            <a:extLst>
              <a:ext uri="{FF2B5EF4-FFF2-40B4-BE49-F238E27FC236}">
                <a16:creationId xmlns:a16="http://schemas.microsoft.com/office/drawing/2014/main" id="{CE011209-EBCE-6F80-D70F-ACF84C7727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8163" y="5227638"/>
            <a:ext cx="139700" cy="457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6455" name="Rectangle 28">
            <a:extLst>
              <a:ext uri="{FF2B5EF4-FFF2-40B4-BE49-F238E27FC236}">
                <a16:creationId xmlns:a16="http://schemas.microsoft.com/office/drawing/2014/main" id="{ACA516F8-567C-BA8D-E66E-AC5E9FCF50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0363" y="5227638"/>
            <a:ext cx="228600" cy="457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6456" name="Rectangle 38">
            <a:extLst>
              <a:ext uri="{FF2B5EF4-FFF2-40B4-BE49-F238E27FC236}">
                <a16:creationId xmlns:a16="http://schemas.microsoft.com/office/drawing/2014/main" id="{32FD38BF-DD8E-9B3E-EF14-10E6B7E69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2563" y="5208588"/>
            <a:ext cx="76200" cy="457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6457" name="Line 39">
            <a:extLst>
              <a:ext uri="{FF2B5EF4-FFF2-40B4-BE49-F238E27FC236}">
                <a16:creationId xmlns:a16="http://schemas.microsoft.com/office/drawing/2014/main" id="{A0B18C5A-81F8-5A35-ECA3-B4F79619A23D}"/>
              </a:ext>
            </a:extLst>
          </p:cNvPr>
          <p:cNvSpPr>
            <a:spLocks noChangeShapeType="1"/>
          </p:cNvSpPr>
          <p:nvPr/>
        </p:nvSpPr>
        <p:spPr bwMode="auto">
          <a:xfrm>
            <a:off x="3471863" y="5684838"/>
            <a:ext cx="38100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6458" name="Line 40">
            <a:extLst>
              <a:ext uri="{FF2B5EF4-FFF2-40B4-BE49-F238E27FC236}">
                <a16:creationId xmlns:a16="http://schemas.microsoft.com/office/drawing/2014/main" id="{8F84035B-292B-0673-6C66-A7BEDF211BAC}"/>
              </a:ext>
            </a:extLst>
          </p:cNvPr>
          <p:cNvSpPr>
            <a:spLocks noChangeShapeType="1"/>
          </p:cNvSpPr>
          <p:nvPr/>
        </p:nvSpPr>
        <p:spPr bwMode="auto">
          <a:xfrm>
            <a:off x="3471863" y="5208588"/>
            <a:ext cx="38100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46459" name="Picture 43" descr="Click To Preview">
            <a:extLst>
              <a:ext uri="{FF2B5EF4-FFF2-40B4-BE49-F238E27FC236}">
                <a16:creationId xmlns:a16="http://schemas.microsoft.com/office/drawing/2014/main" id="{1F5B0549-9E6A-AF5E-5C4A-A280748A9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88" y="4745038"/>
            <a:ext cx="731837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60" name="Line 44">
            <a:extLst>
              <a:ext uri="{FF2B5EF4-FFF2-40B4-BE49-F238E27FC236}">
                <a16:creationId xmlns:a16="http://schemas.microsoft.com/office/drawing/2014/main" id="{F5DB81D9-80F9-5233-8109-69DC12691E37}"/>
              </a:ext>
            </a:extLst>
          </p:cNvPr>
          <p:cNvSpPr>
            <a:spLocks noChangeShapeType="1"/>
          </p:cNvSpPr>
          <p:nvPr/>
        </p:nvSpPr>
        <p:spPr bwMode="auto">
          <a:xfrm>
            <a:off x="2317750" y="5208588"/>
            <a:ext cx="1036638" cy="230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6461" name="Line 46">
            <a:extLst>
              <a:ext uri="{FF2B5EF4-FFF2-40B4-BE49-F238E27FC236}">
                <a16:creationId xmlns:a16="http://schemas.microsoft.com/office/drawing/2014/main" id="{B2FDC438-88C6-1239-69F9-90CF3AAB6E5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55850" y="5438775"/>
            <a:ext cx="998538" cy="384175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46462" name="Picture 47" descr="MCj03963060000[1]">
            <a:extLst>
              <a:ext uri="{FF2B5EF4-FFF2-40B4-BE49-F238E27FC236}">
                <a16:creationId xmlns:a16="http://schemas.microsoft.com/office/drawing/2014/main" id="{0CCBEBD3-AE49-09CC-2E16-80ECC84D5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554663"/>
            <a:ext cx="679450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Slide Number Placeholder 3">
            <a:extLst>
              <a:ext uri="{FF2B5EF4-FFF2-40B4-BE49-F238E27FC236}">
                <a16:creationId xmlns:a16="http://schemas.microsoft.com/office/drawing/2014/main" id="{4172F759-D81E-C07E-E575-1D2D048CB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EA056C-5C01-B44B-B567-87A840AAD078}" type="slidenum">
              <a:rPr kumimoji="1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1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8482" name="Rectangle 2">
            <a:extLst>
              <a:ext uri="{FF2B5EF4-FFF2-40B4-BE49-F238E27FC236}">
                <a16:creationId xmlns:a16="http://schemas.microsoft.com/office/drawing/2014/main" id="{E5F47D92-962C-04B1-77BB-0E2F829A0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Strict Priority</a:t>
            </a:r>
          </a:p>
        </p:txBody>
      </p:sp>
      <p:sp>
        <p:nvSpPr>
          <p:cNvPr id="148483" name="Rectangle 3">
            <a:extLst>
              <a:ext uri="{FF2B5EF4-FFF2-40B4-BE49-F238E27FC236}">
                <a16:creationId xmlns:a16="http://schemas.microsoft.com/office/drawing/2014/main" id="{CCF3167E-DF0B-1272-1029-CA5085F7A7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458200" cy="4052888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Multiple levels of priority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Always transmit high-priority traffic, when present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Isolation for the high-priority traffic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Almost like it has a dedicated link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Except for (small) delay for packet transmission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But, lower priority traffic may starve </a:t>
            </a:r>
            <a:r>
              <a:rPr lang="en-US" altLang="en-US">
                <a:ea typeface="ＭＳ Ｐゴシック" panose="020B0600070205080204" pitchFamily="34" charset="-128"/>
                <a:sym typeface="Wingdings" pitchFamily="2" charset="2"/>
              </a:rPr>
              <a:t>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48484" name="Line 5">
            <a:extLst>
              <a:ext uri="{FF2B5EF4-FFF2-40B4-BE49-F238E27FC236}">
                <a16:creationId xmlns:a16="http://schemas.microsoft.com/office/drawing/2014/main" id="{C312BAF5-564F-8935-6347-F3DB8FE9CFC0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6813" y="5902325"/>
            <a:ext cx="253523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8485" name="Line 6">
            <a:extLst>
              <a:ext uri="{FF2B5EF4-FFF2-40B4-BE49-F238E27FC236}">
                <a16:creationId xmlns:a16="http://schemas.microsoft.com/office/drawing/2014/main" id="{E4B4EB99-299D-E658-A6AB-E86FCF46351C}"/>
              </a:ext>
            </a:extLst>
          </p:cNvPr>
          <p:cNvSpPr>
            <a:spLocks noChangeShapeType="1"/>
          </p:cNvSpPr>
          <p:nvPr/>
        </p:nvSpPr>
        <p:spPr bwMode="auto">
          <a:xfrm>
            <a:off x="2398713" y="6286500"/>
            <a:ext cx="253523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8486" name="Rectangle 7">
            <a:extLst>
              <a:ext uri="{FF2B5EF4-FFF2-40B4-BE49-F238E27FC236}">
                <a16:creationId xmlns:a16="http://schemas.microsoft.com/office/drawing/2014/main" id="{9874E6F9-9A9D-0379-26B0-385E69E4F6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4075" y="5902325"/>
            <a:ext cx="307975" cy="384175"/>
          </a:xfrm>
          <a:prstGeom prst="rect">
            <a:avLst/>
          </a:prstGeom>
          <a:solidFill>
            <a:srgbClr val="339966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8487" name="Rectangle 9">
            <a:extLst>
              <a:ext uri="{FF2B5EF4-FFF2-40B4-BE49-F238E27FC236}">
                <a16:creationId xmlns:a16="http://schemas.microsoft.com/office/drawing/2014/main" id="{82A99753-3F91-152A-6A64-F1E04368CD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7688" y="5902325"/>
            <a:ext cx="307975" cy="384175"/>
          </a:xfrm>
          <a:prstGeom prst="rect">
            <a:avLst/>
          </a:prstGeom>
          <a:solidFill>
            <a:srgbClr val="339966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8488" name="Rectangle 10">
            <a:extLst>
              <a:ext uri="{FF2B5EF4-FFF2-40B4-BE49-F238E27FC236}">
                <a16:creationId xmlns:a16="http://schemas.microsoft.com/office/drawing/2014/main" id="{672C623A-498B-FA06-6842-FD71EC656E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9713" y="5902325"/>
            <a:ext cx="307975" cy="384175"/>
          </a:xfrm>
          <a:prstGeom prst="rect">
            <a:avLst/>
          </a:prstGeom>
          <a:solidFill>
            <a:srgbClr val="339966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8489" name="Rectangle 11">
            <a:extLst>
              <a:ext uri="{FF2B5EF4-FFF2-40B4-BE49-F238E27FC236}">
                <a16:creationId xmlns:a16="http://schemas.microsoft.com/office/drawing/2014/main" id="{F4EC262A-00E3-BB57-4951-F86114C241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1738" y="5902325"/>
            <a:ext cx="307975" cy="384175"/>
          </a:xfrm>
          <a:prstGeom prst="rect">
            <a:avLst/>
          </a:prstGeom>
          <a:solidFill>
            <a:srgbClr val="339966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8490" name="Rectangle 12">
            <a:extLst>
              <a:ext uri="{FF2B5EF4-FFF2-40B4-BE49-F238E27FC236}">
                <a16:creationId xmlns:a16="http://schemas.microsoft.com/office/drawing/2014/main" id="{E6351D68-867C-7A93-E866-2C03616A7E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5350" y="5902325"/>
            <a:ext cx="307975" cy="384175"/>
          </a:xfrm>
          <a:prstGeom prst="rect">
            <a:avLst/>
          </a:prstGeom>
          <a:solidFill>
            <a:srgbClr val="339966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8491" name="Line 13">
            <a:extLst>
              <a:ext uri="{FF2B5EF4-FFF2-40B4-BE49-F238E27FC236}">
                <a16:creationId xmlns:a16="http://schemas.microsoft.com/office/drawing/2014/main" id="{3C0406F2-9F72-032F-0891-04C59E58F328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6813" y="5172075"/>
            <a:ext cx="253523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8492" name="Line 14">
            <a:extLst>
              <a:ext uri="{FF2B5EF4-FFF2-40B4-BE49-F238E27FC236}">
                <a16:creationId xmlns:a16="http://schemas.microsoft.com/office/drawing/2014/main" id="{0CF2EE17-50DF-8373-2133-57BF1DD696BC}"/>
              </a:ext>
            </a:extLst>
          </p:cNvPr>
          <p:cNvSpPr>
            <a:spLocks noChangeShapeType="1"/>
          </p:cNvSpPr>
          <p:nvPr/>
        </p:nvSpPr>
        <p:spPr bwMode="auto">
          <a:xfrm>
            <a:off x="2398713" y="5556250"/>
            <a:ext cx="253523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8493" name="Rectangle 15">
            <a:extLst>
              <a:ext uri="{FF2B5EF4-FFF2-40B4-BE49-F238E27FC236}">
                <a16:creationId xmlns:a16="http://schemas.microsoft.com/office/drawing/2014/main" id="{1862627A-0E0F-4BEE-F5FB-C16E34CD29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4075" y="5172075"/>
            <a:ext cx="307975" cy="384175"/>
          </a:xfrm>
          <a:prstGeom prst="rect">
            <a:avLst/>
          </a:prstGeom>
          <a:solidFill>
            <a:srgbClr val="FF33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8494" name="Rectangle 16">
            <a:extLst>
              <a:ext uri="{FF2B5EF4-FFF2-40B4-BE49-F238E27FC236}">
                <a16:creationId xmlns:a16="http://schemas.microsoft.com/office/drawing/2014/main" id="{278DCB04-A9D1-0F61-ED2F-44EB202B58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7688" y="5172075"/>
            <a:ext cx="307975" cy="384175"/>
          </a:xfrm>
          <a:prstGeom prst="rect">
            <a:avLst/>
          </a:prstGeom>
          <a:solidFill>
            <a:srgbClr val="FF33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8495" name="Rectangle 17">
            <a:extLst>
              <a:ext uri="{FF2B5EF4-FFF2-40B4-BE49-F238E27FC236}">
                <a16:creationId xmlns:a16="http://schemas.microsoft.com/office/drawing/2014/main" id="{B17C6535-0E44-048A-9245-3BDAA0ED57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9713" y="5172075"/>
            <a:ext cx="307975" cy="384175"/>
          </a:xfrm>
          <a:prstGeom prst="rect">
            <a:avLst/>
          </a:prstGeom>
          <a:solidFill>
            <a:srgbClr val="FF33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8496" name="Oval 20">
            <a:extLst>
              <a:ext uri="{FF2B5EF4-FFF2-40B4-BE49-F238E27FC236}">
                <a16:creationId xmlns:a16="http://schemas.microsoft.com/office/drawing/2014/main" id="{6CF0977D-5ED7-2278-07C1-6C6570ABAB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6413" y="5441950"/>
            <a:ext cx="614362" cy="536575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8497" name="Line 21">
            <a:extLst>
              <a:ext uri="{FF2B5EF4-FFF2-40B4-BE49-F238E27FC236}">
                <a16:creationId xmlns:a16="http://schemas.microsoft.com/office/drawing/2014/main" id="{5E40A0E7-652C-07D5-E64A-F8A237C7ECC2}"/>
              </a:ext>
            </a:extLst>
          </p:cNvPr>
          <p:cNvSpPr>
            <a:spLocks noChangeShapeType="1"/>
          </p:cNvSpPr>
          <p:nvPr/>
        </p:nvSpPr>
        <p:spPr bwMode="auto">
          <a:xfrm>
            <a:off x="5010150" y="5326063"/>
            <a:ext cx="614363" cy="30797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8498" name="Line 22">
            <a:extLst>
              <a:ext uri="{FF2B5EF4-FFF2-40B4-BE49-F238E27FC236}">
                <a16:creationId xmlns:a16="http://schemas.microsoft.com/office/drawing/2014/main" id="{0F1ABE2C-B653-84F6-3A9C-BB42A819A8F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10150" y="5826125"/>
            <a:ext cx="576263" cy="2682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8499" name="Line 23">
            <a:extLst>
              <a:ext uri="{FF2B5EF4-FFF2-40B4-BE49-F238E27FC236}">
                <a16:creationId xmlns:a16="http://schemas.microsoft.com/office/drawing/2014/main" id="{A9887B72-3A58-73A7-C38A-08666D9249A1}"/>
              </a:ext>
            </a:extLst>
          </p:cNvPr>
          <p:cNvSpPr>
            <a:spLocks noChangeShapeType="1"/>
          </p:cNvSpPr>
          <p:nvPr/>
        </p:nvSpPr>
        <p:spPr bwMode="auto">
          <a:xfrm>
            <a:off x="6162675" y="5672138"/>
            <a:ext cx="12287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Slide Number Placeholder 3">
            <a:extLst>
              <a:ext uri="{FF2B5EF4-FFF2-40B4-BE49-F238E27FC236}">
                <a16:creationId xmlns:a16="http://schemas.microsoft.com/office/drawing/2014/main" id="{BA9F9EA7-3F23-1E55-6550-FE672E7D6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D85198-B072-F24C-A880-96D53A32EE54}" type="slidenum">
              <a:rPr kumimoji="1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1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0530" name="Rectangle 2">
            <a:extLst>
              <a:ext uri="{FF2B5EF4-FFF2-40B4-BE49-F238E27FC236}">
                <a16:creationId xmlns:a16="http://schemas.microsoft.com/office/drawing/2014/main" id="{29B1BEBA-C373-A678-A35C-F4A2A17CA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Weighted Fair Scheduling</a:t>
            </a:r>
          </a:p>
        </p:txBody>
      </p:sp>
      <p:sp>
        <p:nvSpPr>
          <p:cNvPr id="150531" name="Rectangle 3">
            <a:extLst>
              <a:ext uri="{FF2B5EF4-FFF2-40B4-BE49-F238E27FC236}">
                <a16:creationId xmlns:a16="http://schemas.microsoft.com/office/drawing/2014/main" id="{4B5D7D67-B6BD-FF66-4610-A2ABF15EBB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Weighted fair scheduling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Assign each queue a fraction of the link bandwidth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Rotate across queues on a small time scale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>
                <a:ea typeface="ＭＳ Ｐゴシック" panose="020B0600070205080204" pitchFamily="34" charset="-128"/>
              </a:rPr>
              <a:t>Work-conserving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Send extra traffic from one queue if others are idle</a:t>
            </a:r>
          </a:p>
        </p:txBody>
      </p:sp>
      <p:sp>
        <p:nvSpPr>
          <p:cNvPr id="150532" name="Rectangle 4">
            <a:extLst>
              <a:ext uri="{FF2B5EF4-FFF2-40B4-BE49-F238E27FC236}">
                <a16:creationId xmlns:a16="http://schemas.microsoft.com/office/drawing/2014/main" id="{7BEC7647-FA9D-1BFF-5870-24A0A1A1BC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2400" y="3706813"/>
            <a:ext cx="538163" cy="728662"/>
          </a:xfrm>
          <a:prstGeom prst="rect">
            <a:avLst/>
          </a:prstGeom>
          <a:solidFill>
            <a:srgbClr val="FF33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0533" name="Rectangle 5">
            <a:extLst>
              <a:ext uri="{FF2B5EF4-FFF2-40B4-BE49-F238E27FC236}">
                <a16:creationId xmlns:a16="http://schemas.microsoft.com/office/drawing/2014/main" id="{FA69FAD3-8E24-A541-ACF5-C7B7C917BA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2463" y="3706813"/>
            <a:ext cx="538162" cy="728662"/>
          </a:xfrm>
          <a:prstGeom prst="rect">
            <a:avLst/>
          </a:prstGeom>
          <a:solidFill>
            <a:srgbClr val="0000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0534" name="Rectangle 6">
            <a:extLst>
              <a:ext uri="{FF2B5EF4-FFF2-40B4-BE49-F238E27FC236}">
                <a16:creationId xmlns:a16="http://schemas.microsoft.com/office/drawing/2014/main" id="{8148373D-9DF0-9EDA-AFB8-567ACF8ADD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5300" y="3706813"/>
            <a:ext cx="538163" cy="728662"/>
          </a:xfrm>
          <a:prstGeom prst="rect">
            <a:avLst/>
          </a:prstGeom>
          <a:solidFill>
            <a:srgbClr val="00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0535" name="Rectangle 7">
            <a:extLst>
              <a:ext uri="{FF2B5EF4-FFF2-40B4-BE49-F238E27FC236}">
                <a16:creationId xmlns:a16="http://schemas.microsoft.com/office/drawing/2014/main" id="{01CBC918-6DFE-BC15-570D-6C02617A52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7138" y="3706813"/>
            <a:ext cx="538162" cy="728662"/>
          </a:xfrm>
          <a:prstGeom prst="rect">
            <a:avLst/>
          </a:prstGeom>
          <a:solidFill>
            <a:srgbClr val="FF33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0536" name="Rectangle 8">
            <a:extLst>
              <a:ext uri="{FF2B5EF4-FFF2-40B4-BE49-F238E27FC236}">
                <a16:creationId xmlns:a16="http://schemas.microsoft.com/office/drawing/2014/main" id="{C996B0C9-CF23-A6B1-A2B9-2230294DD1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1563" y="3706813"/>
            <a:ext cx="538162" cy="728662"/>
          </a:xfrm>
          <a:prstGeom prst="rect">
            <a:avLst/>
          </a:prstGeom>
          <a:solidFill>
            <a:srgbClr val="FF33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0537" name="Rectangle 9">
            <a:extLst>
              <a:ext uri="{FF2B5EF4-FFF2-40B4-BE49-F238E27FC236}">
                <a16:creationId xmlns:a16="http://schemas.microsoft.com/office/drawing/2014/main" id="{74B8462E-675A-2C3E-87E4-20309D8004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1625" y="3706813"/>
            <a:ext cx="538163" cy="728662"/>
          </a:xfrm>
          <a:prstGeom prst="rect">
            <a:avLst/>
          </a:prstGeom>
          <a:solidFill>
            <a:srgbClr val="0000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0538" name="Rectangle 10">
            <a:extLst>
              <a:ext uri="{FF2B5EF4-FFF2-40B4-BE49-F238E27FC236}">
                <a16:creationId xmlns:a16="http://schemas.microsoft.com/office/drawing/2014/main" id="{7C0C0C64-7541-6282-3FE9-81FF28E12F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4463" y="3706813"/>
            <a:ext cx="538162" cy="728662"/>
          </a:xfrm>
          <a:prstGeom prst="rect">
            <a:avLst/>
          </a:prstGeom>
          <a:solidFill>
            <a:srgbClr val="00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0539" name="Rectangle 11">
            <a:extLst>
              <a:ext uri="{FF2B5EF4-FFF2-40B4-BE49-F238E27FC236}">
                <a16:creationId xmlns:a16="http://schemas.microsoft.com/office/drawing/2014/main" id="{F490618A-4C0F-36E3-FBE4-3A46B1DA24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300" y="3706813"/>
            <a:ext cx="538163" cy="728662"/>
          </a:xfrm>
          <a:prstGeom prst="rect">
            <a:avLst/>
          </a:prstGeom>
          <a:solidFill>
            <a:srgbClr val="FF33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0540" name="Rectangle 16">
            <a:extLst>
              <a:ext uri="{FF2B5EF4-FFF2-40B4-BE49-F238E27FC236}">
                <a16:creationId xmlns:a16="http://schemas.microsoft.com/office/drawing/2014/main" id="{8DADFD7E-7EB4-5451-55A6-8094FA00A0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0725" y="3706813"/>
            <a:ext cx="538163" cy="728662"/>
          </a:xfrm>
          <a:prstGeom prst="rect">
            <a:avLst/>
          </a:prstGeom>
          <a:solidFill>
            <a:srgbClr val="FF33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0541" name="Rectangle 17">
            <a:extLst>
              <a:ext uri="{FF2B5EF4-FFF2-40B4-BE49-F238E27FC236}">
                <a16:creationId xmlns:a16="http://schemas.microsoft.com/office/drawing/2014/main" id="{A5DDF436-F270-D760-9B65-56A9971A7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0788" y="3706813"/>
            <a:ext cx="538162" cy="728662"/>
          </a:xfrm>
          <a:prstGeom prst="rect">
            <a:avLst/>
          </a:prstGeom>
          <a:solidFill>
            <a:srgbClr val="0000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0542" name="Rectangle 18">
            <a:extLst>
              <a:ext uri="{FF2B5EF4-FFF2-40B4-BE49-F238E27FC236}">
                <a16:creationId xmlns:a16="http://schemas.microsoft.com/office/drawing/2014/main" id="{EA656885-78C0-2F6E-A5B4-7A311441A7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3625" y="3706813"/>
            <a:ext cx="538163" cy="728662"/>
          </a:xfrm>
          <a:prstGeom prst="rect">
            <a:avLst/>
          </a:prstGeom>
          <a:solidFill>
            <a:srgbClr val="00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0543" name="Rectangle 19">
            <a:extLst>
              <a:ext uri="{FF2B5EF4-FFF2-40B4-BE49-F238E27FC236}">
                <a16:creationId xmlns:a16="http://schemas.microsoft.com/office/drawing/2014/main" id="{A5B20562-3368-27E2-83AC-16A6348039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5463" y="3706813"/>
            <a:ext cx="538162" cy="728662"/>
          </a:xfrm>
          <a:prstGeom prst="rect">
            <a:avLst/>
          </a:prstGeom>
          <a:solidFill>
            <a:srgbClr val="FF33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0544" name="Text Box 20">
            <a:extLst>
              <a:ext uri="{FF2B5EF4-FFF2-40B4-BE49-F238E27FC236}">
                <a16:creationId xmlns:a16="http://schemas.microsoft.com/office/drawing/2014/main" id="{09A62B20-05FE-7728-2E42-93E1E71DC6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4388" y="4545013"/>
            <a:ext cx="525303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50% red</a:t>
            </a:r>
            <a:r>
              <a:rPr kumimoji="1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, </a:t>
            </a:r>
            <a:r>
              <a:rPr kumimoji="1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25% blue</a:t>
            </a:r>
            <a:r>
              <a:rPr kumimoji="1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, </a:t>
            </a:r>
            <a:r>
              <a:rPr kumimoji="1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25% green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Slide Number Placeholder 3">
            <a:extLst>
              <a:ext uri="{FF2B5EF4-FFF2-40B4-BE49-F238E27FC236}">
                <a16:creationId xmlns:a16="http://schemas.microsoft.com/office/drawing/2014/main" id="{514129A1-EAA9-D541-4270-B40ACDCA3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CFD9F6-BB7A-2C45-8CF0-873FF5A7C715}" type="slidenum">
              <a:rPr kumimoji="1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1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2578" name="Rectangle 2">
            <a:extLst>
              <a:ext uri="{FF2B5EF4-FFF2-40B4-BE49-F238E27FC236}">
                <a16:creationId xmlns:a16="http://schemas.microsoft.com/office/drawing/2014/main" id="{7FF0EAE8-8CE8-9F99-F34A-8D6A14C86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Implementation Trade-Offs</a:t>
            </a:r>
          </a:p>
        </p:txBody>
      </p:sp>
      <p:sp>
        <p:nvSpPr>
          <p:cNvPr id="152579" name="Rectangle 3">
            <a:extLst>
              <a:ext uri="{FF2B5EF4-FFF2-40B4-BE49-F238E27FC236}">
                <a16:creationId xmlns:a16="http://schemas.microsoft.com/office/drawing/2014/main" id="{CB5DCCC4-826A-E2E6-F3B4-D5144608D3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FIFO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One queue, trivial scheduler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Strict priority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One queue per priority level, simple scheduler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Weighted fair scheduling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One queue per class, and more complex scheduler</a:t>
            </a:r>
          </a:p>
          <a:p>
            <a:pPr lvl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3477F3-1454-EC79-BE8A-B655D9421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1E7658-8E9E-354F-8DE0-8AEAF9E6AF1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472A6C-463A-F51F-A0CD-68D686A410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7180" y="257461"/>
            <a:ext cx="8549640" cy="66005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5B994A-9686-BEEF-D481-E9639C7C233D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TCP Congestion Control</a:t>
            </a:r>
          </a:p>
        </p:txBody>
      </p:sp>
    </p:spTree>
    <p:extLst>
      <p:ext uri="{BB962C8B-B14F-4D97-AF65-F5344CB8AC3E}">
        <p14:creationId xmlns:p14="http://schemas.microsoft.com/office/powerpoint/2010/main" val="38729247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3477F3-1454-EC79-BE8A-B655D9421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1E7658-8E9E-354F-8DE0-8AEAF9E6AF1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472A6C-463A-F51F-A0CD-68D686A410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7180" y="257461"/>
            <a:ext cx="8549640" cy="66005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5B994A-9686-BEEF-D481-E9639C7C233D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TCP Congestion Control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FC180D-25AE-95DE-268F-29760370C072}"/>
              </a:ext>
            </a:extLst>
          </p:cNvPr>
          <p:cNvSpPr txBox="1"/>
          <p:nvPr/>
        </p:nvSpPr>
        <p:spPr>
          <a:xfrm>
            <a:off x="0" y="6400573"/>
            <a:ext cx="9144000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Should TCP increment CWND during Dup-ACKs?</a:t>
            </a:r>
          </a:p>
        </p:txBody>
      </p:sp>
    </p:spTree>
    <p:extLst>
      <p:ext uri="{BB962C8B-B14F-4D97-AF65-F5344CB8AC3E}">
        <p14:creationId xmlns:p14="http://schemas.microsoft.com/office/powerpoint/2010/main" val="308284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8395A66-718D-DB8E-79CC-D5AC65316BAF}"/>
              </a:ext>
            </a:extLst>
          </p:cNvPr>
          <p:cNvCxnSpPr>
            <a:cxnSpLocks/>
          </p:cNvCxnSpPr>
          <p:nvPr/>
        </p:nvCxnSpPr>
        <p:spPr>
          <a:xfrm>
            <a:off x="2076450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02B0831-A4B7-FF91-ABA0-D9C870D8CFFD}"/>
              </a:ext>
            </a:extLst>
          </p:cNvPr>
          <p:cNvCxnSpPr>
            <a:cxnSpLocks/>
          </p:cNvCxnSpPr>
          <p:nvPr/>
        </p:nvCxnSpPr>
        <p:spPr>
          <a:xfrm>
            <a:off x="2574925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555CC7F-BDBA-5D67-3B6F-BF6F1D950A9F}"/>
              </a:ext>
            </a:extLst>
          </p:cNvPr>
          <p:cNvCxnSpPr>
            <a:cxnSpLocks/>
          </p:cNvCxnSpPr>
          <p:nvPr/>
        </p:nvCxnSpPr>
        <p:spPr>
          <a:xfrm>
            <a:off x="3074988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218C4AB-F68B-6045-372C-7869651E7C1F}"/>
              </a:ext>
            </a:extLst>
          </p:cNvPr>
          <p:cNvCxnSpPr>
            <a:cxnSpLocks/>
          </p:cNvCxnSpPr>
          <p:nvPr/>
        </p:nvCxnSpPr>
        <p:spPr>
          <a:xfrm>
            <a:off x="3573463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1985E41-A8A3-E9A3-6C25-6B01CB93E5A8}"/>
              </a:ext>
            </a:extLst>
          </p:cNvPr>
          <p:cNvCxnSpPr>
            <a:cxnSpLocks/>
          </p:cNvCxnSpPr>
          <p:nvPr/>
        </p:nvCxnSpPr>
        <p:spPr>
          <a:xfrm>
            <a:off x="4073525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273EEB8-56CC-466D-64F9-F86C008D7CEA}"/>
              </a:ext>
            </a:extLst>
          </p:cNvPr>
          <p:cNvCxnSpPr>
            <a:cxnSpLocks/>
          </p:cNvCxnSpPr>
          <p:nvPr/>
        </p:nvCxnSpPr>
        <p:spPr>
          <a:xfrm>
            <a:off x="4572000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840BFA5-7AAD-698F-2423-7425B4738D76}"/>
              </a:ext>
            </a:extLst>
          </p:cNvPr>
          <p:cNvCxnSpPr>
            <a:cxnSpLocks/>
          </p:cNvCxnSpPr>
          <p:nvPr/>
        </p:nvCxnSpPr>
        <p:spPr>
          <a:xfrm>
            <a:off x="5070475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800A7BB-58AF-77FE-4776-0B7CBB1970AB}"/>
              </a:ext>
            </a:extLst>
          </p:cNvPr>
          <p:cNvCxnSpPr>
            <a:cxnSpLocks/>
          </p:cNvCxnSpPr>
          <p:nvPr/>
        </p:nvCxnSpPr>
        <p:spPr>
          <a:xfrm>
            <a:off x="5570538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D8D88F8-F9C7-0A91-C633-8E67AE427BF2}"/>
              </a:ext>
            </a:extLst>
          </p:cNvPr>
          <p:cNvCxnSpPr>
            <a:cxnSpLocks/>
          </p:cNvCxnSpPr>
          <p:nvPr/>
        </p:nvCxnSpPr>
        <p:spPr>
          <a:xfrm>
            <a:off x="6069013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136263D-B30F-7F55-1B32-BF82C100E1CA}"/>
              </a:ext>
            </a:extLst>
          </p:cNvPr>
          <p:cNvCxnSpPr>
            <a:cxnSpLocks/>
          </p:cNvCxnSpPr>
          <p:nvPr/>
        </p:nvCxnSpPr>
        <p:spPr>
          <a:xfrm>
            <a:off x="6569075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90FF729-9191-C2EA-2A08-84D77477A651}"/>
              </a:ext>
            </a:extLst>
          </p:cNvPr>
          <p:cNvCxnSpPr>
            <a:cxnSpLocks/>
          </p:cNvCxnSpPr>
          <p:nvPr/>
        </p:nvCxnSpPr>
        <p:spPr>
          <a:xfrm>
            <a:off x="7067550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B60E0DC-EFE4-D2E5-437C-03A51D6FEA92}"/>
              </a:ext>
            </a:extLst>
          </p:cNvPr>
          <p:cNvCxnSpPr>
            <a:cxnSpLocks/>
          </p:cNvCxnSpPr>
          <p:nvPr/>
        </p:nvCxnSpPr>
        <p:spPr>
          <a:xfrm>
            <a:off x="7567613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12BA156-2AFF-28B3-FCB4-37E06C3E95E6}"/>
              </a:ext>
            </a:extLst>
          </p:cNvPr>
          <p:cNvCxnSpPr>
            <a:cxnSpLocks/>
          </p:cNvCxnSpPr>
          <p:nvPr/>
        </p:nvCxnSpPr>
        <p:spPr>
          <a:xfrm>
            <a:off x="8066088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55A8BBA-E936-1A27-F66D-20CC30A316B0}"/>
              </a:ext>
            </a:extLst>
          </p:cNvPr>
          <p:cNvCxnSpPr>
            <a:cxnSpLocks/>
          </p:cNvCxnSpPr>
          <p:nvPr/>
        </p:nvCxnSpPr>
        <p:spPr>
          <a:xfrm>
            <a:off x="8566150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3587FEE-2836-C225-1281-CAFE109C543C}"/>
              </a:ext>
            </a:extLst>
          </p:cNvPr>
          <p:cNvCxnSpPr>
            <a:cxnSpLocks/>
            <a:stCxn id="67630" idx="3"/>
          </p:cNvCxnSpPr>
          <p:nvPr/>
        </p:nvCxnSpPr>
        <p:spPr>
          <a:xfrm>
            <a:off x="685800" y="3232150"/>
            <a:ext cx="8226425" cy="4763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6B01B59-ABD7-7829-AB8D-587848115EE7}"/>
              </a:ext>
            </a:extLst>
          </p:cNvPr>
          <p:cNvCxnSpPr>
            <a:cxnSpLocks/>
            <a:stCxn id="67631" idx="3"/>
          </p:cNvCxnSpPr>
          <p:nvPr/>
        </p:nvCxnSpPr>
        <p:spPr>
          <a:xfrm>
            <a:off x="701675" y="4765675"/>
            <a:ext cx="8210550" cy="7938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602" name="TextBox 7">
            <a:extLst>
              <a:ext uri="{FF2B5EF4-FFF2-40B4-BE49-F238E27FC236}">
                <a16:creationId xmlns:a16="http://schemas.microsoft.com/office/drawing/2014/main" id="{DDC6869D-13FF-2247-A751-F1FE7D158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4675" y="2830513"/>
            <a:ext cx="493713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13</a:t>
            </a:r>
          </a:p>
        </p:txBody>
      </p:sp>
      <p:sp>
        <p:nvSpPr>
          <p:cNvPr id="67603" name="TextBox 8">
            <a:extLst>
              <a:ext uri="{FF2B5EF4-FFF2-40B4-BE49-F238E27FC236}">
                <a16:creationId xmlns:a16="http://schemas.microsoft.com/office/drawing/2014/main" id="{88962830-D1AD-9B47-475B-1DEC7BA27E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2513" y="2830513"/>
            <a:ext cx="493712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14</a:t>
            </a:r>
          </a:p>
        </p:txBody>
      </p:sp>
      <p:sp>
        <p:nvSpPr>
          <p:cNvPr id="67604" name="TextBox 9">
            <a:extLst>
              <a:ext uri="{FF2B5EF4-FFF2-40B4-BE49-F238E27FC236}">
                <a16:creationId xmlns:a16="http://schemas.microsoft.com/office/drawing/2014/main" id="{12980212-16B1-7E13-659A-30D2D874A2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1463" y="2830513"/>
            <a:ext cx="493712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15</a:t>
            </a:r>
          </a:p>
        </p:txBody>
      </p:sp>
      <p:sp>
        <p:nvSpPr>
          <p:cNvPr id="67605" name="TextBox 10">
            <a:extLst>
              <a:ext uri="{FF2B5EF4-FFF2-40B4-BE49-F238E27FC236}">
                <a16:creationId xmlns:a16="http://schemas.microsoft.com/office/drawing/2014/main" id="{9127CAC5-127B-E27F-41B4-42E9E4042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1525" y="2830513"/>
            <a:ext cx="492125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16</a:t>
            </a:r>
          </a:p>
        </p:txBody>
      </p:sp>
      <p:sp>
        <p:nvSpPr>
          <p:cNvPr id="67606" name="TextBox 11">
            <a:extLst>
              <a:ext uri="{FF2B5EF4-FFF2-40B4-BE49-F238E27FC236}">
                <a16:creationId xmlns:a16="http://schemas.microsoft.com/office/drawing/2014/main" id="{3A952147-8BD4-9CF8-9F48-637E33E36F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2830513"/>
            <a:ext cx="493713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17</a:t>
            </a:r>
          </a:p>
        </p:txBody>
      </p:sp>
      <p:sp>
        <p:nvSpPr>
          <p:cNvPr id="67607" name="TextBox 12">
            <a:extLst>
              <a:ext uri="{FF2B5EF4-FFF2-40B4-BE49-F238E27FC236}">
                <a16:creationId xmlns:a16="http://schemas.microsoft.com/office/drawing/2014/main" id="{52F803E5-1402-880D-34A9-8D7291AD98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0063" y="2830513"/>
            <a:ext cx="492125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18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58F5B4E-BFC5-F460-84FD-6CC969228A16}"/>
              </a:ext>
            </a:extLst>
          </p:cNvPr>
          <p:cNvCxnSpPr>
            <a:cxnSpLocks/>
            <a:stCxn id="67602" idx="2"/>
          </p:cNvCxnSpPr>
          <p:nvPr/>
        </p:nvCxnSpPr>
        <p:spPr>
          <a:xfrm>
            <a:off x="2090738" y="3230563"/>
            <a:ext cx="984250" cy="15430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582F5B9C-2D72-AF3D-BBC7-465168F600A7}"/>
              </a:ext>
            </a:extLst>
          </p:cNvPr>
          <p:cNvCxnSpPr>
            <a:cxnSpLocks/>
            <a:endCxn id="67606" idx="2"/>
          </p:cNvCxnSpPr>
          <p:nvPr/>
        </p:nvCxnSpPr>
        <p:spPr>
          <a:xfrm flipV="1">
            <a:off x="3074988" y="3230563"/>
            <a:ext cx="982662" cy="154305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A8E4DA0A-C842-C570-07D5-7B00DE8A861F}"/>
              </a:ext>
            </a:extLst>
          </p:cNvPr>
          <p:cNvCxnSpPr>
            <a:cxnSpLocks/>
          </p:cNvCxnSpPr>
          <p:nvPr/>
        </p:nvCxnSpPr>
        <p:spPr>
          <a:xfrm>
            <a:off x="2570163" y="3236913"/>
            <a:ext cx="434975" cy="6842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611" name="TextBox 52">
            <a:extLst>
              <a:ext uri="{FF2B5EF4-FFF2-40B4-BE49-F238E27FC236}">
                <a16:creationId xmlns:a16="http://schemas.microsoft.com/office/drawing/2014/main" id="{3AEDCE71-8114-2576-5144-27562C17BF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6238" y="3797300"/>
            <a:ext cx="3381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X</a:t>
            </a:r>
          </a:p>
        </p:txBody>
      </p:sp>
      <p:sp>
        <p:nvSpPr>
          <p:cNvPr id="67612" name="TextBox 53">
            <a:extLst>
              <a:ext uri="{FF2B5EF4-FFF2-40B4-BE49-F238E27FC236}">
                <a16:creationId xmlns:a16="http://schemas.microsoft.com/office/drawing/2014/main" id="{3939B8A8-5B46-28B1-7871-8484973BC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7338" y="4779963"/>
            <a:ext cx="492125" cy="40005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14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3DA566D0-6F63-BF03-91B3-7B79BE2D6408}"/>
              </a:ext>
            </a:extLst>
          </p:cNvPr>
          <p:cNvCxnSpPr>
            <a:cxnSpLocks/>
          </p:cNvCxnSpPr>
          <p:nvPr/>
        </p:nvCxnSpPr>
        <p:spPr>
          <a:xfrm>
            <a:off x="3070225" y="3244850"/>
            <a:ext cx="982663" cy="15430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83DC3742-2D61-49A2-6D45-6BE449104619}"/>
              </a:ext>
            </a:extLst>
          </p:cNvPr>
          <p:cNvCxnSpPr>
            <a:cxnSpLocks/>
          </p:cNvCxnSpPr>
          <p:nvPr/>
        </p:nvCxnSpPr>
        <p:spPr>
          <a:xfrm>
            <a:off x="3573463" y="3244850"/>
            <a:ext cx="982662" cy="15430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F8012C1D-0885-224D-5478-BA27046CEB26}"/>
              </a:ext>
            </a:extLst>
          </p:cNvPr>
          <p:cNvCxnSpPr>
            <a:cxnSpLocks/>
          </p:cNvCxnSpPr>
          <p:nvPr/>
        </p:nvCxnSpPr>
        <p:spPr>
          <a:xfrm>
            <a:off x="4076700" y="3244850"/>
            <a:ext cx="982663" cy="15430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ABF936E-EE8B-3483-7F4A-FDFA3774F0F1}"/>
              </a:ext>
            </a:extLst>
          </p:cNvPr>
          <p:cNvCxnSpPr>
            <a:cxnSpLocks/>
          </p:cNvCxnSpPr>
          <p:nvPr/>
        </p:nvCxnSpPr>
        <p:spPr>
          <a:xfrm>
            <a:off x="4579938" y="3244850"/>
            <a:ext cx="982662" cy="15430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53E0234A-1701-E187-E775-4E10A2992F6C}"/>
              </a:ext>
            </a:extLst>
          </p:cNvPr>
          <p:cNvCxnSpPr>
            <a:cxnSpLocks/>
          </p:cNvCxnSpPr>
          <p:nvPr/>
        </p:nvCxnSpPr>
        <p:spPr>
          <a:xfrm flipV="1">
            <a:off x="4092575" y="3222625"/>
            <a:ext cx="982663" cy="154305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0FF454BF-84C2-5320-8BD4-79FCDF32934F}"/>
              </a:ext>
            </a:extLst>
          </p:cNvPr>
          <p:cNvCxnSpPr>
            <a:cxnSpLocks/>
          </p:cNvCxnSpPr>
          <p:nvPr/>
        </p:nvCxnSpPr>
        <p:spPr>
          <a:xfrm flipV="1">
            <a:off x="4583113" y="3230563"/>
            <a:ext cx="982662" cy="154305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C1EF5360-F36F-1B38-B389-66E837C3B05E}"/>
              </a:ext>
            </a:extLst>
          </p:cNvPr>
          <p:cNvCxnSpPr>
            <a:cxnSpLocks/>
          </p:cNvCxnSpPr>
          <p:nvPr/>
        </p:nvCxnSpPr>
        <p:spPr>
          <a:xfrm flipV="1">
            <a:off x="5075238" y="3238500"/>
            <a:ext cx="982662" cy="1541463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C95F9AA4-B274-3963-4752-29D299699246}"/>
              </a:ext>
            </a:extLst>
          </p:cNvPr>
          <p:cNvCxnSpPr>
            <a:cxnSpLocks/>
          </p:cNvCxnSpPr>
          <p:nvPr/>
        </p:nvCxnSpPr>
        <p:spPr>
          <a:xfrm flipV="1">
            <a:off x="5565775" y="3244850"/>
            <a:ext cx="982663" cy="154305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621" name="TextBox 62">
            <a:extLst>
              <a:ext uri="{FF2B5EF4-FFF2-40B4-BE49-F238E27FC236}">
                <a16:creationId xmlns:a16="http://schemas.microsoft.com/office/drawing/2014/main" id="{AD9B1E2B-88B2-B986-22D2-9B935D4113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5238" y="4768850"/>
            <a:ext cx="492125" cy="40005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14</a:t>
            </a:r>
          </a:p>
        </p:txBody>
      </p:sp>
      <p:sp>
        <p:nvSpPr>
          <p:cNvPr id="67622" name="TextBox 92159">
            <a:extLst>
              <a:ext uri="{FF2B5EF4-FFF2-40B4-BE49-F238E27FC236}">
                <a16:creationId xmlns:a16="http://schemas.microsoft.com/office/drawing/2014/main" id="{8A66E9B2-1DBE-B125-7EBE-F44827D7E1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5775" y="4772025"/>
            <a:ext cx="492125" cy="40005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14</a:t>
            </a:r>
          </a:p>
        </p:txBody>
      </p:sp>
      <p:sp>
        <p:nvSpPr>
          <p:cNvPr id="67623" name="TextBox 92162">
            <a:extLst>
              <a:ext uri="{FF2B5EF4-FFF2-40B4-BE49-F238E27FC236}">
                <a16:creationId xmlns:a16="http://schemas.microsoft.com/office/drawing/2014/main" id="{9AF7C3D0-2F94-9399-AD8C-1A0C6BE29E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4725" y="4775200"/>
            <a:ext cx="492125" cy="40005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14</a:t>
            </a:r>
          </a:p>
        </p:txBody>
      </p:sp>
      <p:sp>
        <p:nvSpPr>
          <p:cNvPr id="92164" name="TextBox 92163">
            <a:extLst>
              <a:ext uri="{FF2B5EF4-FFF2-40B4-BE49-F238E27FC236}">
                <a16:creationId xmlns:a16="http://schemas.microsoft.com/office/drawing/2014/main" id="{7519C6CD-9F04-7B4B-C6A4-13A6AEAC1AE8}"/>
              </a:ext>
            </a:extLst>
          </p:cNvPr>
          <p:cNvSpPr txBox="1"/>
          <p:nvPr/>
        </p:nvSpPr>
        <p:spPr>
          <a:xfrm>
            <a:off x="5861050" y="2817813"/>
            <a:ext cx="492125" cy="40005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14</a:t>
            </a:r>
          </a:p>
        </p:txBody>
      </p:sp>
      <p:cxnSp>
        <p:nvCxnSpPr>
          <p:cNvPr id="92165" name="Straight Arrow Connector 92164">
            <a:extLst>
              <a:ext uri="{FF2B5EF4-FFF2-40B4-BE49-F238E27FC236}">
                <a16:creationId xmlns:a16="http://schemas.microsoft.com/office/drawing/2014/main" id="{668482C6-1BE3-11F4-F640-DF701B5785D7}"/>
              </a:ext>
            </a:extLst>
          </p:cNvPr>
          <p:cNvCxnSpPr>
            <a:cxnSpLocks/>
          </p:cNvCxnSpPr>
          <p:nvPr/>
        </p:nvCxnSpPr>
        <p:spPr>
          <a:xfrm>
            <a:off x="6067425" y="3236913"/>
            <a:ext cx="982663" cy="15430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626" name="TextBox 92165">
            <a:extLst>
              <a:ext uri="{FF2B5EF4-FFF2-40B4-BE49-F238E27FC236}">
                <a16:creationId xmlns:a16="http://schemas.microsoft.com/office/drawing/2014/main" id="{8FFFAC9B-8C73-CAEF-6158-A4876891A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7363" y="4764088"/>
            <a:ext cx="493712" cy="40005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19</a:t>
            </a:r>
          </a:p>
        </p:txBody>
      </p:sp>
      <p:cxnSp>
        <p:nvCxnSpPr>
          <p:cNvPr id="92167" name="Straight Arrow Connector 92166">
            <a:extLst>
              <a:ext uri="{FF2B5EF4-FFF2-40B4-BE49-F238E27FC236}">
                <a16:creationId xmlns:a16="http://schemas.microsoft.com/office/drawing/2014/main" id="{65EC8B72-BD74-B148-E27D-7A9F61B40C54}"/>
              </a:ext>
            </a:extLst>
          </p:cNvPr>
          <p:cNvCxnSpPr>
            <a:cxnSpLocks/>
          </p:cNvCxnSpPr>
          <p:nvPr/>
        </p:nvCxnSpPr>
        <p:spPr>
          <a:xfrm flipV="1">
            <a:off x="7083425" y="3230563"/>
            <a:ext cx="982663" cy="154305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628" name="TextBox 92167">
            <a:extLst>
              <a:ext uri="{FF2B5EF4-FFF2-40B4-BE49-F238E27FC236}">
                <a16:creationId xmlns:a16="http://schemas.microsoft.com/office/drawing/2014/main" id="{DFF65220-D6C1-4A00-D784-8DEB12781D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3813" y="2298700"/>
            <a:ext cx="1108076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STHRES</a:t>
            </a:r>
          </a:p>
        </p:txBody>
      </p:sp>
      <p:sp>
        <p:nvSpPr>
          <p:cNvPr id="67629" name="TextBox 92168">
            <a:extLst>
              <a:ext uri="{FF2B5EF4-FFF2-40B4-BE49-F238E27FC236}">
                <a16:creationId xmlns:a16="http://schemas.microsoft.com/office/drawing/2014/main" id="{D368495E-0AD4-3ED7-B1B0-5EFFC482F6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3813" y="1854200"/>
            <a:ext cx="80010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CWND</a:t>
            </a:r>
          </a:p>
        </p:txBody>
      </p:sp>
      <p:sp>
        <p:nvSpPr>
          <p:cNvPr id="67630" name="TextBox 92169">
            <a:extLst>
              <a:ext uri="{FF2B5EF4-FFF2-40B4-BE49-F238E27FC236}">
                <a16:creationId xmlns:a16="http://schemas.microsoft.com/office/drawing/2014/main" id="{743836EF-D0E7-C7AA-6D01-A5152E655B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675" y="3032125"/>
            <a:ext cx="492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TX</a:t>
            </a:r>
          </a:p>
        </p:txBody>
      </p:sp>
      <p:sp>
        <p:nvSpPr>
          <p:cNvPr id="67631" name="TextBox 92170">
            <a:extLst>
              <a:ext uri="{FF2B5EF4-FFF2-40B4-BE49-F238E27FC236}">
                <a16:creationId xmlns:a16="http://schemas.microsoft.com/office/drawing/2014/main" id="{C3098295-B2CE-168D-1145-C99B6892B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" y="4565650"/>
            <a:ext cx="492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RX</a:t>
            </a:r>
          </a:p>
        </p:txBody>
      </p:sp>
      <p:sp>
        <p:nvSpPr>
          <p:cNvPr id="67632" name="TextBox 92171">
            <a:extLst>
              <a:ext uri="{FF2B5EF4-FFF2-40B4-BE49-F238E27FC236}">
                <a16:creationId xmlns:a16="http://schemas.microsoft.com/office/drawing/2014/main" id="{C5275016-1533-0230-E990-4F7F008A0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3" y="1355725"/>
            <a:ext cx="1108076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&lt;Open&gt;</a:t>
            </a:r>
          </a:p>
        </p:txBody>
      </p:sp>
      <p:sp>
        <p:nvSpPr>
          <p:cNvPr id="67633" name="TextBox 92190">
            <a:extLst>
              <a:ext uri="{FF2B5EF4-FFF2-40B4-BE49-F238E27FC236}">
                <a16:creationId xmlns:a16="http://schemas.microsoft.com/office/drawing/2014/main" id="{669E512D-EF72-DE30-0579-1ADA9DCF0B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4288" y="2822933"/>
            <a:ext cx="493713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19</a:t>
            </a:r>
          </a:p>
        </p:txBody>
      </p:sp>
      <p:sp>
        <p:nvSpPr>
          <p:cNvPr id="67634" name="TextBox 92191">
            <a:extLst>
              <a:ext uri="{FF2B5EF4-FFF2-40B4-BE49-F238E27FC236}">
                <a16:creationId xmlns:a16="http://schemas.microsoft.com/office/drawing/2014/main" id="{619A36C2-11F3-2824-DFDB-3446958B86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1" y="2826108"/>
            <a:ext cx="492125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20</a:t>
            </a:r>
          </a:p>
        </p:txBody>
      </p:sp>
      <p:cxnSp>
        <p:nvCxnSpPr>
          <p:cNvPr id="92196" name="Straight Connector 92195">
            <a:extLst>
              <a:ext uri="{FF2B5EF4-FFF2-40B4-BE49-F238E27FC236}">
                <a16:creationId xmlns:a16="http://schemas.microsoft.com/office/drawing/2014/main" id="{4908682E-F6FC-87BE-7FD6-F30FE041901B}"/>
              </a:ext>
            </a:extLst>
          </p:cNvPr>
          <p:cNvCxnSpPr>
            <a:cxnSpLocks/>
          </p:cNvCxnSpPr>
          <p:nvPr/>
        </p:nvCxnSpPr>
        <p:spPr>
          <a:xfrm>
            <a:off x="1074738" y="1466850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92196">
            <a:extLst>
              <a:ext uri="{FF2B5EF4-FFF2-40B4-BE49-F238E27FC236}">
                <a16:creationId xmlns:a16="http://schemas.microsoft.com/office/drawing/2014/main" id="{169E9096-5EC9-3596-27C0-C446EEE83252}"/>
              </a:ext>
            </a:extLst>
          </p:cNvPr>
          <p:cNvCxnSpPr>
            <a:cxnSpLocks/>
          </p:cNvCxnSpPr>
          <p:nvPr/>
        </p:nvCxnSpPr>
        <p:spPr>
          <a:xfrm>
            <a:off x="1574800" y="1466850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92198">
            <a:extLst>
              <a:ext uri="{FF2B5EF4-FFF2-40B4-BE49-F238E27FC236}">
                <a16:creationId xmlns:a16="http://schemas.microsoft.com/office/drawing/2014/main" id="{C4B7C954-2496-468D-F226-1851DCD00CE9}"/>
              </a:ext>
            </a:extLst>
          </p:cNvPr>
          <p:cNvSpPr txBox="1"/>
          <p:nvPr/>
        </p:nvSpPr>
        <p:spPr>
          <a:xfrm>
            <a:off x="1392238" y="1866900"/>
            <a:ext cx="338137" cy="40005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5</a:t>
            </a:r>
          </a:p>
        </p:txBody>
      </p:sp>
      <p:cxnSp>
        <p:nvCxnSpPr>
          <p:cNvPr id="92200" name="Straight Arrow Connector 92199">
            <a:extLst>
              <a:ext uri="{FF2B5EF4-FFF2-40B4-BE49-F238E27FC236}">
                <a16:creationId xmlns:a16="http://schemas.microsoft.com/office/drawing/2014/main" id="{B3578396-1FC3-DB56-5375-1D312C4DE2F6}"/>
              </a:ext>
            </a:extLst>
          </p:cNvPr>
          <p:cNvCxnSpPr>
            <a:cxnSpLocks/>
          </p:cNvCxnSpPr>
          <p:nvPr/>
        </p:nvCxnSpPr>
        <p:spPr>
          <a:xfrm>
            <a:off x="-23813" y="2292350"/>
            <a:ext cx="8936038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92201">
            <a:extLst>
              <a:ext uri="{FF2B5EF4-FFF2-40B4-BE49-F238E27FC236}">
                <a16:creationId xmlns:a16="http://schemas.microsoft.com/office/drawing/2014/main" id="{F638AA64-B0F0-D9DB-51C6-5FC3310277B7}"/>
              </a:ext>
            </a:extLst>
          </p:cNvPr>
          <p:cNvCxnSpPr>
            <a:cxnSpLocks/>
          </p:cNvCxnSpPr>
          <p:nvPr/>
        </p:nvCxnSpPr>
        <p:spPr>
          <a:xfrm>
            <a:off x="0" y="1776413"/>
            <a:ext cx="8936038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203" name="TextBox 92202">
            <a:extLst>
              <a:ext uri="{FF2B5EF4-FFF2-40B4-BE49-F238E27FC236}">
                <a16:creationId xmlns:a16="http://schemas.microsoft.com/office/drawing/2014/main" id="{D852A219-9E08-B7A4-C527-B10D5FC0B448}"/>
              </a:ext>
            </a:extLst>
          </p:cNvPr>
          <p:cNvSpPr txBox="1"/>
          <p:nvPr/>
        </p:nvSpPr>
        <p:spPr>
          <a:xfrm>
            <a:off x="1406525" y="1317625"/>
            <a:ext cx="338138" cy="40005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6</a:t>
            </a:r>
          </a:p>
        </p:txBody>
      </p:sp>
      <p:sp>
        <p:nvSpPr>
          <p:cNvPr id="7" name="TextBox 92203">
            <a:extLst>
              <a:ext uri="{FF2B5EF4-FFF2-40B4-BE49-F238E27FC236}">
                <a16:creationId xmlns:a16="http://schemas.microsoft.com/office/drawing/2014/main" id="{CC38CE45-22A2-F1B0-D55D-9E4FD05076F8}"/>
              </a:ext>
            </a:extLst>
          </p:cNvPr>
          <p:cNvSpPr txBox="1"/>
          <p:nvPr/>
        </p:nvSpPr>
        <p:spPr>
          <a:xfrm>
            <a:off x="1308100" y="2332038"/>
            <a:ext cx="554038" cy="33972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N/A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6990ECB8-4A2F-96BB-20ED-909E95474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75711" y="-138111"/>
            <a:ext cx="9439833" cy="1143000"/>
          </a:xfrm>
        </p:spPr>
        <p:txBody>
          <a:bodyPr/>
          <a:lstStyle/>
          <a:p>
            <a:r>
              <a:rPr lang="en-US" altLang="en-US" sz="3600" dirty="0">
                <a:ea typeface="ＭＳ Ｐゴシック" panose="020B0600070205080204" pitchFamily="34" charset="-128"/>
              </a:rPr>
              <a:t>Revisiting Dup ACKs (without Fast-Recovery)</a:t>
            </a:r>
          </a:p>
        </p:txBody>
      </p:sp>
      <p:sp>
        <p:nvSpPr>
          <p:cNvPr id="13" name="TextBox 92162">
            <a:extLst>
              <a:ext uri="{FF2B5EF4-FFF2-40B4-BE49-F238E27FC236}">
                <a16:creationId xmlns:a16="http://schemas.microsoft.com/office/drawing/2014/main" id="{C300AF87-A8BE-2F1D-3245-D7C0E790BC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6850" y="4772025"/>
            <a:ext cx="492125" cy="40005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14</a:t>
            </a:r>
          </a:p>
        </p:txBody>
      </p:sp>
      <p:sp>
        <p:nvSpPr>
          <p:cNvPr id="14" name="TextBox 92191">
            <a:extLst>
              <a:ext uri="{FF2B5EF4-FFF2-40B4-BE49-F238E27FC236}">
                <a16:creationId xmlns:a16="http://schemas.microsoft.com/office/drawing/2014/main" id="{1DC2E8FE-CC18-4877-E181-B9ED733509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8062" y="2824521"/>
            <a:ext cx="492125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110353468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8395A66-718D-DB8E-79CC-D5AC65316BAF}"/>
              </a:ext>
            </a:extLst>
          </p:cNvPr>
          <p:cNvCxnSpPr>
            <a:cxnSpLocks/>
          </p:cNvCxnSpPr>
          <p:nvPr/>
        </p:nvCxnSpPr>
        <p:spPr>
          <a:xfrm>
            <a:off x="2076450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02B0831-A4B7-FF91-ABA0-D9C870D8CFFD}"/>
              </a:ext>
            </a:extLst>
          </p:cNvPr>
          <p:cNvCxnSpPr>
            <a:cxnSpLocks/>
          </p:cNvCxnSpPr>
          <p:nvPr/>
        </p:nvCxnSpPr>
        <p:spPr>
          <a:xfrm>
            <a:off x="2574925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555CC7F-BDBA-5D67-3B6F-BF6F1D950A9F}"/>
              </a:ext>
            </a:extLst>
          </p:cNvPr>
          <p:cNvCxnSpPr>
            <a:cxnSpLocks/>
          </p:cNvCxnSpPr>
          <p:nvPr/>
        </p:nvCxnSpPr>
        <p:spPr>
          <a:xfrm>
            <a:off x="3074988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218C4AB-F68B-6045-372C-7869651E7C1F}"/>
              </a:ext>
            </a:extLst>
          </p:cNvPr>
          <p:cNvCxnSpPr>
            <a:cxnSpLocks/>
          </p:cNvCxnSpPr>
          <p:nvPr/>
        </p:nvCxnSpPr>
        <p:spPr>
          <a:xfrm>
            <a:off x="3573463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1985E41-A8A3-E9A3-6C25-6B01CB93E5A8}"/>
              </a:ext>
            </a:extLst>
          </p:cNvPr>
          <p:cNvCxnSpPr>
            <a:cxnSpLocks/>
          </p:cNvCxnSpPr>
          <p:nvPr/>
        </p:nvCxnSpPr>
        <p:spPr>
          <a:xfrm>
            <a:off x="4073525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273EEB8-56CC-466D-64F9-F86C008D7CEA}"/>
              </a:ext>
            </a:extLst>
          </p:cNvPr>
          <p:cNvCxnSpPr>
            <a:cxnSpLocks/>
          </p:cNvCxnSpPr>
          <p:nvPr/>
        </p:nvCxnSpPr>
        <p:spPr>
          <a:xfrm>
            <a:off x="4572000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840BFA5-7AAD-698F-2423-7425B4738D76}"/>
              </a:ext>
            </a:extLst>
          </p:cNvPr>
          <p:cNvCxnSpPr>
            <a:cxnSpLocks/>
          </p:cNvCxnSpPr>
          <p:nvPr/>
        </p:nvCxnSpPr>
        <p:spPr>
          <a:xfrm>
            <a:off x="5070475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800A7BB-58AF-77FE-4776-0B7CBB1970AB}"/>
              </a:ext>
            </a:extLst>
          </p:cNvPr>
          <p:cNvCxnSpPr>
            <a:cxnSpLocks/>
          </p:cNvCxnSpPr>
          <p:nvPr/>
        </p:nvCxnSpPr>
        <p:spPr>
          <a:xfrm>
            <a:off x="5570538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D8D88F8-F9C7-0A91-C633-8E67AE427BF2}"/>
              </a:ext>
            </a:extLst>
          </p:cNvPr>
          <p:cNvCxnSpPr>
            <a:cxnSpLocks/>
          </p:cNvCxnSpPr>
          <p:nvPr/>
        </p:nvCxnSpPr>
        <p:spPr>
          <a:xfrm>
            <a:off x="6069013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136263D-B30F-7F55-1B32-BF82C100E1CA}"/>
              </a:ext>
            </a:extLst>
          </p:cNvPr>
          <p:cNvCxnSpPr>
            <a:cxnSpLocks/>
          </p:cNvCxnSpPr>
          <p:nvPr/>
        </p:nvCxnSpPr>
        <p:spPr>
          <a:xfrm>
            <a:off x="6569075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90FF729-9191-C2EA-2A08-84D77477A651}"/>
              </a:ext>
            </a:extLst>
          </p:cNvPr>
          <p:cNvCxnSpPr>
            <a:cxnSpLocks/>
          </p:cNvCxnSpPr>
          <p:nvPr/>
        </p:nvCxnSpPr>
        <p:spPr>
          <a:xfrm>
            <a:off x="7067550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B60E0DC-EFE4-D2E5-437C-03A51D6FEA92}"/>
              </a:ext>
            </a:extLst>
          </p:cNvPr>
          <p:cNvCxnSpPr>
            <a:cxnSpLocks/>
            <a:endCxn id="67626" idx="0"/>
          </p:cNvCxnSpPr>
          <p:nvPr/>
        </p:nvCxnSpPr>
        <p:spPr>
          <a:xfrm>
            <a:off x="7567613" y="1465263"/>
            <a:ext cx="7429" cy="3322637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12BA156-2AFF-28B3-FCB4-37E06C3E95E6}"/>
              </a:ext>
            </a:extLst>
          </p:cNvPr>
          <p:cNvCxnSpPr>
            <a:cxnSpLocks/>
          </p:cNvCxnSpPr>
          <p:nvPr/>
        </p:nvCxnSpPr>
        <p:spPr>
          <a:xfrm>
            <a:off x="8066088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55A8BBA-E936-1A27-F66D-20CC30A316B0}"/>
              </a:ext>
            </a:extLst>
          </p:cNvPr>
          <p:cNvCxnSpPr>
            <a:cxnSpLocks/>
          </p:cNvCxnSpPr>
          <p:nvPr/>
        </p:nvCxnSpPr>
        <p:spPr>
          <a:xfrm>
            <a:off x="8566150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3587FEE-2836-C225-1281-CAFE109C543C}"/>
              </a:ext>
            </a:extLst>
          </p:cNvPr>
          <p:cNvCxnSpPr>
            <a:cxnSpLocks/>
            <a:stCxn id="67630" idx="3"/>
          </p:cNvCxnSpPr>
          <p:nvPr/>
        </p:nvCxnSpPr>
        <p:spPr>
          <a:xfrm>
            <a:off x="685800" y="3232150"/>
            <a:ext cx="8226425" cy="4763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6B01B59-ABD7-7829-AB8D-587848115EE7}"/>
              </a:ext>
            </a:extLst>
          </p:cNvPr>
          <p:cNvCxnSpPr>
            <a:cxnSpLocks/>
            <a:stCxn id="67631" idx="3"/>
          </p:cNvCxnSpPr>
          <p:nvPr/>
        </p:nvCxnSpPr>
        <p:spPr>
          <a:xfrm>
            <a:off x="701675" y="4765675"/>
            <a:ext cx="8210550" cy="7938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602" name="TextBox 7">
            <a:extLst>
              <a:ext uri="{FF2B5EF4-FFF2-40B4-BE49-F238E27FC236}">
                <a16:creationId xmlns:a16="http://schemas.microsoft.com/office/drawing/2014/main" id="{DDC6869D-13FF-2247-A751-F1FE7D158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4675" y="2830513"/>
            <a:ext cx="493713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13</a:t>
            </a:r>
          </a:p>
        </p:txBody>
      </p:sp>
      <p:sp>
        <p:nvSpPr>
          <p:cNvPr id="67603" name="TextBox 8">
            <a:extLst>
              <a:ext uri="{FF2B5EF4-FFF2-40B4-BE49-F238E27FC236}">
                <a16:creationId xmlns:a16="http://schemas.microsoft.com/office/drawing/2014/main" id="{88962830-D1AD-9B47-475B-1DEC7BA27E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2513" y="2830513"/>
            <a:ext cx="493712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14</a:t>
            </a:r>
          </a:p>
        </p:txBody>
      </p:sp>
      <p:sp>
        <p:nvSpPr>
          <p:cNvPr id="67604" name="TextBox 9">
            <a:extLst>
              <a:ext uri="{FF2B5EF4-FFF2-40B4-BE49-F238E27FC236}">
                <a16:creationId xmlns:a16="http://schemas.microsoft.com/office/drawing/2014/main" id="{12980212-16B1-7E13-659A-30D2D874A2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1463" y="2830513"/>
            <a:ext cx="493712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15</a:t>
            </a:r>
          </a:p>
        </p:txBody>
      </p:sp>
      <p:sp>
        <p:nvSpPr>
          <p:cNvPr id="67605" name="TextBox 10">
            <a:extLst>
              <a:ext uri="{FF2B5EF4-FFF2-40B4-BE49-F238E27FC236}">
                <a16:creationId xmlns:a16="http://schemas.microsoft.com/office/drawing/2014/main" id="{9127CAC5-127B-E27F-41B4-42E9E4042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1525" y="2830513"/>
            <a:ext cx="492125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16</a:t>
            </a:r>
          </a:p>
        </p:txBody>
      </p:sp>
      <p:sp>
        <p:nvSpPr>
          <p:cNvPr id="67606" name="TextBox 11">
            <a:extLst>
              <a:ext uri="{FF2B5EF4-FFF2-40B4-BE49-F238E27FC236}">
                <a16:creationId xmlns:a16="http://schemas.microsoft.com/office/drawing/2014/main" id="{3A952147-8BD4-9CF8-9F48-637E33E36F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2830513"/>
            <a:ext cx="493713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17</a:t>
            </a:r>
          </a:p>
        </p:txBody>
      </p:sp>
      <p:sp>
        <p:nvSpPr>
          <p:cNvPr id="67607" name="TextBox 12">
            <a:extLst>
              <a:ext uri="{FF2B5EF4-FFF2-40B4-BE49-F238E27FC236}">
                <a16:creationId xmlns:a16="http://schemas.microsoft.com/office/drawing/2014/main" id="{52F803E5-1402-880D-34A9-8D7291AD98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0063" y="2830513"/>
            <a:ext cx="492125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18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58F5B4E-BFC5-F460-84FD-6CC969228A16}"/>
              </a:ext>
            </a:extLst>
          </p:cNvPr>
          <p:cNvCxnSpPr>
            <a:cxnSpLocks/>
            <a:stCxn id="67602" idx="2"/>
          </p:cNvCxnSpPr>
          <p:nvPr/>
        </p:nvCxnSpPr>
        <p:spPr>
          <a:xfrm>
            <a:off x="2090738" y="3230563"/>
            <a:ext cx="984250" cy="15430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582F5B9C-2D72-AF3D-BBC7-465168F600A7}"/>
              </a:ext>
            </a:extLst>
          </p:cNvPr>
          <p:cNvCxnSpPr>
            <a:cxnSpLocks/>
            <a:endCxn id="67606" idx="2"/>
          </p:cNvCxnSpPr>
          <p:nvPr/>
        </p:nvCxnSpPr>
        <p:spPr>
          <a:xfrm flipV="1">
            <a:off x="3074988" y="3230563"/>
            <a:ext cx="982662" cy="154305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A8E4DA0A-C842-C570-07D5-7B00DE8A861F}"/>
              </a:ext>
            </a:extLst>
          </p:cNvPr>
          <p:cNvCxnSpPr>
            <a:cxnSpLocks/>
          </p:cNvCxnSpPr>
          <p:nvPr/>
        </p:nvCxnSpPr>
        <p:spPr>
          <a:xfrm>
            <a:off x="2570163" y="3236913"/>
            <a:ext cx="434975" cy="6842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611" name="TextBox 52">
            <a:extLst>
              <a:ext uri="{FF2B5EF4-FFF2-40B4-BE49-F238E27FC236}">
                <a16:creationId xmlns:a16="http://schemas.microsoft.com/office/drawing/2014/main" id="{3AEDCE71-8114-2576-5144-27562C17BF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6238" y="3797300"/>
            <a:ext cx="3381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X</a:t>
            </a:r>
          </a:p>
        </p:txBody>
      </p:sp>
      <p:sp>
        <p:nvSpPr>
          <p:cNvPr id="67612" name="TextBox 53">
            <a:extLst>
              <a:ext uri="{FF2B5EF4-FFF2-40B4-BE49-F238E27FC236}">
                <a16:creationId xmlns:a16="http://schemas.microsoft.com/office/drawing/2014/main" id="{3939B8A8-5B46-28B1-7871-8484973BC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7338" y="4779963"/>
            <a:ext cx="492125" cy="40005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14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3DA566D0-6F63-BF03-91B3-7B79BE2D6408}"/>
              </a:ext>
            </a:extLst>
          </p:cNvPr>
          <p:cNvCxnSpPr>
            <a:cxnSpLocks/>
          </p:cNvCxnSpPr>
          <p:nvPr/>
        </p:nvCxnSpPr>
        <p:spPr>
          <a:xfrm>
            <a:off x="3070225" y="3244850"/>
            <a:ext cx="412714" cy="6480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83DC3742-2D61-49A2-6D45-6BE449104619}"/>
              </a:ext>
            </a:extLst>
          </p:cNvPr>
          <p:cNvCxnSpPr>
            <a:cxnSpLocks/>
          </p:cNvCxnSpPr>
          <p:nvPr/>
        </p:nvCxnSpPr>
        <p:spPr>
          <a:xfrm>
            <a:off x="3573463" y="3244850"/>
            <a:ext cx="982662" cy="15430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F8012C1D-0885-224D-5478-BA27046CEB26}"/>
              </a:ext>
            </a:extLst>
          </p:cNvPr>
          <p:cNvCxnSpPr>
            <a:cxnSpLocks/>
          </p:cNvCxnSpPr>
          <p:nvPr/>
        </p:nvCxnSpPr>
        <p:spPr>
          <a:xfrm>
            <a:off x="4076700" y="3244850"/>
            <a:ext cx="982663" cy="15430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ABF936E-EE8B-3483-7F4A-FDFA3774F0F1}"/>
              </a:ext>
            </a:extLst>
          </p:cNvPr>
          <p:cNvCxnSpPr>
            <a:cxnSpLocks/>
          </p:cNvCxnSpPr>
          <p:nvPr/>
        </p:nvCxnSpPr>
        <p:spPr>
          <a:xfrm>
            <a:off x="4579938" y="3244850"/>
            <a:ext cx="982662" cy="15430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0FF454BF-84C2-5320-8BD4-79FCDF32934F}"/>
              </a:ext>
            </a:extLst>
          </p:cNvPr>
          <p:cNvCxnSpPr>
            <a:cxnSpLocks/>
          </p:cNvCxnSpPr>
          <p:nvPr/>
        </p:nvCxnSpPr>
        <p:spPr>
          <a:xfrm flipV="1">
            <a:off x="4583113" y="3230563"/>
            <a:ext cx="982662" cy="154305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C1EF5360-F36F-1B38-B389-66E837C3B05E}"/>
              </a:ext>
            </a:extLst>
          </p:cNvPr>
          <p:cNvCxnSpPr>
            <a:cxnSpLocks/>
          </p:cNvCxnSpPr>
          <p:nvPr/>
        </p:nvCxnSpPr>
        <p:spPr>
          <a:xfrm flipV="1">
            <a:off x="5075238" y="3238500"/>
            <a:ext cx="982662" cy="1541463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C95F9AA4-B274-3963-4752-29D299699246}"/>
              </a:ext>
            </a:extLst>
          </p:cNvPr>
          <p:cNvCxnSpPr>
            <a:cxnSpLocks/>
          </p:cNvCxnSpPr>
          <p:nvPr/>
        </p:nvCxnSpPr>
        <p:spPr>
          <a:xfrm flipV="1">
            <a:off x="5565775" y="3244850"/>
            <a:ext cx="982663" cy="154305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622" name="TextBox 92159">
            <a:extLst>
              <a:ext uri="{FF2B5EF4-FFF2-40B4-BE49-F238E27FC236}">
                <a16:creationId xmlns:a16="http://schemas.microsoft.com/office/drawing/2014/main" id="{8A66E9B2-1DBE-B125-7EBE-F44827D7E1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5775" y="4772025"/>
            <a:ext cx="492125" cy="40005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14</a:t>
            </a:r>
          </a:p>
        </p:txBody>
      </p:sp>
      <p:sp>
        <p:nvSpPr>
          <p:cNvPr id="67623" name="TextBox 92162">
            <a:extLst>
              <a:ext uri="{FF2B5EF4-FFF2-40B4-BE49-F238E27FC236}">
                <a16:creationId xmlns:a16="http://schemas.microsoft.com/office/drawing/2014/main" id="{9AF7C3D0-2F94-9399-AD8C-1A0C6BE29E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4725" y="4775200"/>
            <a:ext cx="492125" cy="40005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14</a:t>
            </a:r>
          </a:p>
        </p:txBody>
      </p:sp>
      <p:sp>
        <p:nvSpPr>
          <p:cNvPr id="92164" name="TextBox 92163">
            <a:extLst>
              <a:ext uri="{FF2B5EF4-FFF2-40B4-BE49-F238E27FC236}">
                <a16:creationId xmlns:a16="http://schemas.microsoft.com/office/drawing/2014/main" id="{7519C6CD-9F04-7B4B-C6A4-13A6AEAC1AE8}"/>
              </a:ext>
            </a:extLst>
          </p:cNvPr>
          <p:cNvSpPr txBox="1"/>
          <p:nvPr/>
        </p:nvSpPr>
        <p:spPr>
          <a:xfrm>
            <a:off x="6302833" y="2817813"/>
            <a:ext cx="492125" cy="40005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14</a:t>
            </a:r>
          </a:p>
        </p:txBody>
      </p:sp>
      <p:cxnSp>
        <p:nvCxnSpPr>
          <p:cNvPr id="92165" name="Straight Arrow Connector 92164">
            <a:extLst>
              <a:ext uri="{FF2B5EF4-FFF2-40B4-BE49-F238E27FC236}">
                <a16:creationId xmlns:a16="http://schemas.microsoft.com/office/drawing/2014/main" id="{668482C6-1BE3-11F4-F640-DF701B5785D7}"/>
              </a:ext>
            </a:extLst>
          </p:cNvPr>
          <p:cNvCxnSpPr>
            <a:cxnSpLocks/>
          </p:cNvCxnSpPr>
          <p:nvPr/>
        </p:nvCxnSpPr>
        <p:spPr>
          <a:xfrm>
            <a:off x="6570861" y="3236913"/>
            <a:ext cx="982663" cy="15430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626" name="TextBox 92165">
            <a:extLst>
              <a:ext uri="{FF2B5EF4-FFF2-40B4-BE49-F238E27FC236}">
                <a16:creationId xmlns:a16="http://schemas.microsoft.com/office/drawing/2014/main" id="{8FFFAC9B-8C73-CAEF-6158-A4876891A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5765" y="4787900"/>
            <a:ext cx="338554" cy="40011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?</a:t>
            </a:r>
          </a:p>
        </p:txBody>
      </p:sp>
      <p:cxnSp>
        <p:nvCxnSpPr>
          <p:cNvPr id="92167" name="Straight Arrow Connector 92166">
            <a:extLst>
              <a:ext uri="{FF2B5EF4-FFF2-40B4-BE49-F238E27FC236}">
                <a16:creationId xmlns:a16="http://schemas.microsoft.com/office/drawing/2014/main" id="{65EC8B72-BD74-B148-E27D-7A9F61B40C54}"/>
              </a:ext>
            </a:extLst>
          </p:cNvPr>
          <p:cNvCxnSpPr>
            <a:cxnSpLocks/>
          </p:cNvCxnSpPr>
          <p:nvPr/>
        </p:nvCxnSpPr>
        <p:spPr>
          <a:xfrm flipV="1">
            <a:off x="7586861" y="3230563"/>
            <a:ext cx="982663" cy="154305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628" name="TextBox 92167">
            <a:extLst>
              <a:ext uri="{FF2B5EF4-FFF2-40B4-BE49-F238E27FC236}">
                <a16:creationId xmlns:a16="http://schemas.microsoft.com/office/drawing/2014/main" id="{DFF65220-D6C1-4A00-D784-8DEB12781D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3813" y="2298700"/>
            <a:ext cx="1108076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STHRES</a:t>
            </a:r>
          </a:p>
        </p:txBody>
      </p:sp>
      <p:sp>
        <p:nvSpPr>
          <p:cNvPr id="67629" name="TextBox 92168">
            <a:extLst>
              <a:ext uri="{FF2B5EF4-FFF2-40B4-BE49-F238E27FC236}">
                <a16:creationId xmlns:a16="http://schemas.microsoft.com/office/drawing/2014/main" id="{D368495E-0AD4-3ED7-B1B0-5EFFC482F6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3813" y="1854200"/>
            <a:ext cx="80010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CWND</a:t>
            </a:r>
          </a:p>
        </p:txBody>
      </p:sp>
      <p:sp>
        <p:nvSpPr>
          <p:cNvPr id="67630" name="TextBox 92169">
            <a:extLst>
              <a:ext uri="{FF2B5EF4-FFF2-40B4-BE49-F238E27FC236}">
                <a16:creationId xmlns:a16="http://schemas.microsoft.com/office/drawing/2014/main" id="{743836EF-D0E7-C7AA-6D01-A5152E655B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675" y="3032125"/>
            <a:ext cx="492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TX</a:t>
            </a:r>
          </a:p>
        </p:txBody>
      </p:sp>
      <p:sp>
        <p:nvSpPr>
          <p:cNvPr id="67631" name="TextBox 92170">
            <a:extLst>
              <a:ext uri="{FF2B5EF4-FFF2-40B4-BE49-F238E27FC236}">
                <a16:creationId xmlns:a16="http://schemas.microsoft.com/office/drawing/2014/main" id="{C3098295-B2CE-168D-1145-C99B6892B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" y="4565650"/>
            <a:ext cx="492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RX</a:t>
            </a:r>
          </a:p>
        </p:txBody>
      </p:sp>
      <p:sp>
        <p:nvSpPr>
          <p:cNvPr id="67632" name="TextBox 92171">
            <a:extLst>
              <a:ext uri="{FF2B5EF4-FFF2-40B4-BE49-F238E27FC236}">
                <a16:creationId xmlns:a16="http://schemas.microsoft.com/office/drawing/2014/main" id="{C5275016-1533-0230-E990-4F7F008A0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3" y="1355725"/>
            <a:ext cx="1108076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&lt;Open&gt;</a:t>
            </a:r>
          </a:p>
        </p:txBody>
      </p:sp>
      <p:cxnSp>
        <p:nvCxnSpPr>
          <p:cNvPr id="92196" name="Straight Connector 92195">
            <a:extLst>
              <a:ext uri="{FF2B5EF4-FFF2-40B4-BE49-F238E27FC236}">
                <a16:creationId xmlns:a16="http://schemas.microsoft.com/office/drawing/2014/main" id="{4908682E-F6FC-87BE-7FD6-F30FE041901B}"/>
              </a:ext>
            </a:extLst>
          </p:cNvPr>
          <p:cNvCxnSpPr>
            <a:cxnSpLocks/>
          </p:cNvCxnSpPr>
          <p:nvPr/>
        </p:nvCxnSpPr>
        <p:spPr>
          <a:xfrm>
            <a:off x="1074738" y="1466850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92196">
            <a:extLst>
              <a:ext uri="{FF2B5EF4-FFF2-40B4-BE49-F238E27FC236}">
                <a16:creationId xmlns:a16="http://schemas.microsoft.com/office/drawing/2014/main" id="{169E9096-5EC9-3596-27C0-C446EEE83252}"/>
              </a:ext>
            </a:extLst>
          </p:cNvPr>
          <p:cNvCxnSpPr>
            <a:cxnSpLocks/>
          </p:cNvCxnSpPr>
          <p:nvPr/>
        </p:nvCxnSpPr>
        <p:spPr>
          <a:xfrm>
            <a:off x="1574800" y="1466850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92198">
            <a:extLst>
              <a:ext uri="{FF2B5EF4-FFF2-40B4-BE49-F238E27FC236}">
                <a16:creationId xmlns:a16="http://schemas.microsoft.com/office/drawing/2014/main" id="{C4B7C954-2496-468D-F226-1851DCD00CE9}"/>
              </a:ext>
            </a:extLst>
          </p:cNvPr>
          <p:cNvSpPr txBox="1"/>
          <p:nvPr/>
        </p:nvSpPr>
        <p:spPr>
          <a:xfrm>
            <a:off x="1392238" y="1866900"/>
            <a:ext cx="338137" cy="40005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5</a:t>
            </a:r>
          </a:p>
        </p:txBody>
      </p:sp>
      <p:cxnSp>
        <p:nvCxnSpPr>
          <p:cNvPr id="92200" name="Straight Arrow Connector 92199">
            <a:extLst>
              <a:ext uri="{FF2B5EF4-FFF2-40B4-BE49-F238E27FC236}">
                <a16:creationId xmlns:a16="http://schemas.microsoft.com/office/drawing/2014/main" id="{B3578396-1FC3-DB56-5375-1D312C4DE2F6}"/>
              </a:ext>
            </a:extLst>
          </p:cNvPr>
          <p:cNvCxnSpPr>
            <a:cxnSpLocks/>
          </p:cNvCxnSpPr>
          <p:nvPr/>
        </p:nvCxnSpPr>
        <p:spPr>
          <a:xfrm>
            <a:off x="-23813" y="2292350"/>
            <a:ext cx="8936038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92201">
            <a:extLst>
              <a:ext uri="{FF2B5EF4-FFF2-40B4-BE49-F238E27FC236}">
                <a16:creationId xmlns:a16="http://schemas.microsoft.com/office/drawing/2014/main" id="{F638AA64-B0F0-D9DB-51C6-5FC3310277B7}"/>
              </a:ext>
            </a:extLst>
          </p:cNvPr>
          <p:cNvCxnSpPr>
            <a:cxnSpLocks/>
          </p:cNvCxnSpPr>
          <p:nvPr/>
        </p:nvCxnSpPr>
        <p:spPr>
          <a:xfrm>
            <a:off x="0" y="1776413"/>
            <a:ext cx="8936038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203" name="TextBox 92202">
            <a:extLst>
              <a:ext uri="{FF2B5EF4-FFF2-40B4-BE49-F238E27FC236}">
                <a16:creationId xmlns:a16="http://schemas.microsoft.com/office/drawing/2014/main" id="{D852A219-9E08-B7A4-C527-B10D5FC0B448}"/>
              </a:ext>
            </a:extLst>
          </p:cNvPr>
          <p:cNvSpPr txBox="1"/>
          <p:nvPr/>
        </p:nvSpPr>
        <p:spPr>
          <a:xfrm>
            <a:off x="1406525" y="1317625"/>
            <a:ext cx="338138" cy="40005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6</a:t>
            </a:r>
          </a:p>
        </p:txBody>
      </p:sp>
      <p:sp>
        <p:nvSpPr>
          <p:cNvPr id="7" name="TextBox 92203">
            <a:extLst>
              <a:ext uri="{FF2B5EF4-FFF2-40B4-BE49-F238E27FC236}">
                <a16:creationId xmlns:a16="http://schemas.microsoft.com/office/drawing/2014/main" id="{CC38CE45-22A2-F1B0-D55D-9E4FD05076F8}"/>
              </a:ext>
            </a:extLst>
          </p:cNvPr>
          <p:cNvSpPr txBox="1"/>
          <p:nvPr/>
        </p:nvSpPr>
        <p:spPr>
          <a:xfrm>
            <a:off x="1308100" y="2332038"/>
            <a:ext cx="554038" cy="33972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N/A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8B7CCF-B5A0-FE11-74A6-BBA71EF2C273}"/>
              </a:ext>
            </a:extLst>
          </p:cNvPr>
          <p:cNvSpPr txBox="1"/>
          <p:nvPr/>
        </p:nvSpPr>
        <p:spPr>
          <a:xfrm>
            <a:off x="0" y="5453104"/>
            <a:ext cx="9144000" cy="5232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 if there are multiple losses in an RTT?</a:t>
            </a:r>
          </a:p>
        </p:txBody>
      </p:sp>
      <p:sp>
        <p:nvSpPr>
          <p:cNvPr id="10" name="TextBox 52">
            <a:extLst>
              <a:ext uri="{FF2B5EF4-FFF2-40B4-BE49-F238E27FC236}">
                <a16:creationId xmlns:a16="http://schemas.microsoft.com/office/drawing/2014/main" id="{C14537DD-932A-B05B-B1BD-E19B56981D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7563" y="3785735"/>
            <a:ext cx="3381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X</a:t>
            </a:r>
          </a:p>
        </p:txBody>
      </p:sp>
      <p:sp>
        <p:nvSpPr>
          <p:cNvPr id="12" name="TextBox 92190">
            <a:extLst>
              <a:ext uri="{FF2B5EF4-FFF2-40B4-BE49-F238E27FC236}">
                <a16:creationId xmlns:a16="http://schemas.microsoft.com/office/drawing/2014/main" id="{03C054EF-54A0-DEFA-7FD4-38CA4C8828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5805" y="2822933"/>
            <a:ext cx="493713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19</a:t>
            </a:r>
          </a:p>
        </p:txBody>
      </p:sp>
      <p:sp>
        <p:nvSpPr>
          <p:cNvPr id="13" name="TextBox 92191">
            <a:extLst>
              <a:ext uri="{FF2B5EF4-FFF2-40B4-BE49-F238E27FC236}">
                <a16:creationId xmlns:a16="http://schemas.microsoft.com/office/drawing/2014/main" id="{A7D85011-FAE8-58D0-5327-B4760193CF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9518" y="2826108"/>
            <a:ext cx="492125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20</a:t>
            </a:r>
          </a:p>
        </p:txBody>
      </p:sp>
      <p:sp>
        <p:nvSpPr>
          <p:cNvPr id="14" name="TextBox 92162">
            <a:extLst>
              <a:ext uri="{FF2B5EF4-FFF2-40B4-BE49-F238E27FC236}">
                <a16:creationId xmlns:a16="http://schemas.microsoft.com/office/drawing/2014/main" id="{E109A2DD-74BB-8672-1888-AECCFE23C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6850" y="4772025"/>
            <a:ext cx="492125" cy="40005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14</a:t>
            </a:r>
          </a:p>
        </p:txBody>
      </p:sp>
      <p:sp>
        <p:nvSpPr>
          <p:cNvPr id="15" name="TextBox 92191">
            <a:extLst>
              <a:ext uri="{FF2B5EF4-FFF2-40B4-BE49-F238E27FC236}">
                <a16:creationId xmlns:a16="http://schemas.microsoft.com/office/drawing/2014/main" id="{79BF4156-3961-6657-B4CB-88DC84E137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9579" y="2824521"/>
            <a:ext cx="492125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21</a:t>
            </a: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5A8000DE-698E-3716-E9D6-5B7616C207A9}"/>
              </a:ext>
            </a:extLst>
          </p:cNvPr>
          <p:cNvSpPr txBox="1">
            <a:spLocks/>
          </p:cNvSpPr>
          <p:nvPr/>
        </p:nvSpPr>
        <p:spPr bwMode="auto">
          <a:xfrm>
            <a:off x="-275711" y="-138111"/>
            <a:ext cx="943983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Revisiting Dup ACKs (without Fast-Recovery)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8872096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7072AC-6F61-EDC8-C676-53A999A0F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554D0D-11FB-DC4A-81C2-D0DAB89419B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26025B-756B-EF41-02C4-A6EBD4F84BBA}"/>
              </a:ext>
            </a:extLst>
          </p:cNvPr>
          <p:cNvSpPr txBox="1"/>
          <p:nvPr/>
        </p:nvSpPr>
        <p:spPr>
          <a:xfrm>
            <a:off x="102741" y="92468"/>
            <a:ext cx="535165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TCP Selective ACK (SACK): RFC 2018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https://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www.rfc-editor.org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rfc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/rfc2018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D0BDEF-523D-0418-0E69-E3F6D57CC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41" y="2428875"/>
            <a:ext cx="3098800" cy="167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0E5849-BFFC-56CF-0ABD-FC8711E2CC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428875"/>
            <a:ext cx="4025900" cy="429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66502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26025B-756B-EF41-02C4-A6EBD4F84BBA}"/>
              </a:ext>
            </a:extLst>
          </p:cNvPr>
          <p:cNvSpPr txBox="1"/>
          <p:nvPr/>
        </p:nvSpPr>
        <p:spPr>
          <a:xfrm>
            <a:off x="102741" y="92468"/>
            <a:ext cx="53516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TCP Selective ACK (SACK): RFC 2018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A28A74-1CF8-443D-C557-B00E97DCB971}"/>
              </a:ext>
            </a:extLst>
          </p:cNvPr>
          <p:cNvSpPr txBox="1"/>
          <p:nvPr/>
        </p:nvSpPr>
        <p:spPr>
          <a:xfrm>
            <a:off x="-53788" y="6408837"/>
            <a:ext cx="68343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[REF-1]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https://www.rfc-editor.org/rfc/rfc2018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[REF-2] https://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www.excentis.com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/blog/measuring-throughput-effect-of-used-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tcp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-settings/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D529A11-B698-12A5-C308-CA337EF76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344" y="595116"/>
            <a:ext cx="6571725" cy="566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1927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Slide Number Placeholder 1">
            <a:extLst>
              <a:ext uri="{FF2B5EF4-FFF2-40B4-BE49-F238E27FC236}">
                <a16:creationId xmlns:a16="http://schemas.microsoft.com/office/drawing/2014/main" id="{9F62A0D0-157C-39A3-7A75-029E556C76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72BD7D-D43C-334F-A268-09EB00923605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7FB95B-8098-71E1-0B9D-2BF8033FCC00}"/>
              </a:ext>
            </a:extLst>
          </p:cNvPr>
          <p:cNvSpPr txBox="1">
            <a:spLocks/>
          </p:cNvSpPr>
          <p:nvPr/>
        </p:nvSpPr>
        <p:spPr>
          <a:xfrm>
            <a:off x="304800" y="128588"/>
            <a:ext cx="8534400" cy="65087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80000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TCP: Abstraction of Reliable Bytes Stream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	</a:t>
            </a:r>
          </a:p>
        </p:txBody>
      </p:sp>
      <p:pic>
        <p:nvPicPr>
          <p:cNvPr id="88067" name="Picture 5">
            <a:extLst>
              <a:ext uri="{FF2B5EF4-FFF2-40B4-BE49-F238E27FC236}">
                <a16:creationId xmlns:a16="http://schemas.microsoft.com/office/drawing/2014/main" id="{09F52C5D-B26B-5280-CFC5-463C2F9EF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13" y="1816100"/>
            <a:ext cx="6245225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E45395-8365-535D-A1D6-A50AA8C452D6}"/>
              </a:ext>
            </a:extLst>
          </p:cNvPr>
          <p:cNvSpPr txBox="1"/>
          <p:nvPr/>
        </p:nvSpPr>
        <p:spPr>
          <a:xfrm>
            <a:off x="1192213" y="5105400"/>
            <a:ext cx="6437312" cy="1385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Flows contend for two resources: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	1) Link bandwidth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	2) Queue space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91947E-0598-49E1-6254-F302DAC7A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1E7658-8E9E-354F-8DE0-8AEAF9E6AF1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5A53C2-D68D-951D-735E-9511AEABE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302" y="2165257"/>
            <a:ext cx="9404604" cy="25274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68A556-C523-82D2-F7B8-A481D4932D57}"/>
              </a:ext>
            </a:extLst>
          </p:cNvPr>
          <p:cNvSpPr txBox="1"/>
          <p:nvPr/>
        </p:nvSpPr>
        <p:spPr>
          <a:xfrm>
            <a:off x="0" y="5983665"/>
            <a:ext cx="8189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Slides courtesy: https://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cseweb.ucsd.edu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/classes/wi01/cse222/lectures/attack-18.pdf</a:t>
            </a:r>
          </a:p>
        </p:txBody>
      </p:sp>
    </p:spTree>
    <p:extLst>
      <p:ext uri="{BB962C8B-B14F-4D97-AF65-F5344CB8AC3E}">
        <p14:creationId xmlns:p14="http://schemas.microsoft.com/office/powerpoint/2010/main" val="134353053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417A47-3916-7614-5F4E-08485D216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1E7658-8E9E-354F-8DE0-8AEAF9E6AF1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3A9F96-9A93-5202-5EE1-9B131929BB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61" t="52135" r="19561" b="12510"/>
          <a:stretch/>
        </p:blipFill>
        <p:spPr>
          <a:xfrm>
            <a:off x="-45389" y="28920"/>
            <a:ext cx="9047666" cy="680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74217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23791A-8BF8-FC1E-BB25-F7B6235DD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1E7658-8E9E-354F-8DE0-8AEAF9E6AF1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D565B6-84C2-F392-E7AB-AF3046253A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37" t="12285" r="19950" b="52659"/>
          <a:stretch/>
        </p:blipFill>
        <p:spPr>
          <a:xfrm>
            <a:off x="0" y="0"/>
            <a:ext cx="9144000" cy="694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31164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23791A-8BF8-FC1E-BB25-F7B6235DD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1E7658-8E9E-354F-8DE0-8AEAF9E6AF1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D565B6-84C2-F392-E7AB-AF3046253A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37" t="52435" r="19755" b="12509"/>
          <a:stretch/>
        </p:blipFill>
        <p:spPr>
          <a:xfrm>
            <a:off x="0" y="0"/>
            <a:ext cx="90560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52165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CA1F82-870E-71FB-3137-2D6F0A12B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1E7658-8E9E-354F-8DE0-8AEAF9E6AF1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5EE556-23CE-D342-3393-FD03ABC5AE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37" t="12434" r="20143" b="52509"/>
          <a:stretch/>
        </p:blipFill>
        <p:spPr>
          <a:xfrm>
            <a:off x="0" y="0"/>
            <a:ext cx="9144000" cy="696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0022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le 1">
            <a:extLst>
              <a:ext uri="{FF2B5EF4-FFF2-40B4-BE49-F238E27FC236}">
                <a16:creationId xmlns:a16="http://schemas.microsoft.com/office/drawing/2014/main" id="{76420A72-9F60-8144-AF37-FB1CB12E2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160338"/>
            <a:ext cx="86868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Congestion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 sz="2800">
                <a:solidFill>
                  <a:schemeClr val="tx1"/>
                </a:solidFill>
                <a:ea typeface="ＭＳ Ｐゴシック" panose="020B0600070205080204" pitchFamily="34" charset="-128"/>
              </a:rPr>
              <a:t>A network is considered congested if contention for resources leads toward queue build-ups and packet drops</a:t>
            </a:r>
          </a:p>
        </p:txBody>
      </p:sp>
      <p:sp>
        <p:nvSpPr>
          <p:cNvPr id="89090" name="Content Placeholder 2">
            <a:extLst>
              <a:ext uri="{FF2B5EF4-FFF2-40B4-BE49-F238E27FC236}">
                <a16:creationId xmlns:a16="http://schemas.microsoft.com/office/drawing/2014/main" id="{7E0C98DD-90D6-02A8-93B0-8CF9267B52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747838"/>
            <a:ext cx="8534400" cy="4906962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Best-effort network does not </a:t>
            </a: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a typeface="ＭＳ Ｐゴシック" panose="020B0600070205080204" pitchFamily="34" charset="-128"/>
              </a:rPr>
              <a:t>block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r>
              <a:rPr lang="en-US" altLang="ja-JP">
                <a:ea typeface="ＭＳ Ｐゴシック" panose="020B0600070205080204" pitchFamily="34" charset="-128"/>
              </a:rPr>
              <a:t> calls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So, they can easily become overloaded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Congestion == </a:t>
            </a: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a typeface="ＭＳ Ｐゴシック" panose="020B0600070205080204" pitchFamily="34" charset="-128"/>
              </a:rPr>
              <a:t>Load higher than capacity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endParaRPr lang="en-US" altLang="ja-JP">
              <a:ea typeface="ＭＳ Ｐゴシック" panose="020B0600070205080204" pitchFamily="34" charset="-128"/>
            </a:endParaRPr>
          </a:p>
          <a:p>
            <a:r>
              <a:rPr lang="en-US" altLang="en-US">
                <a:ea typeface="ＭＳ Ｐゴシック" panose="020B0600070205080204" pitchFamily="34" charset="-128"/>
              </a:rPr>
              <a:t>Examples of congestion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Link layer: Ethernet frame collisions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Network layer: full IP packet buffers 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Excess packets are simply dropped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And the sender can simply retransmit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887DDF-5BFD-82AC-5F52-04440BB446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9275" y="4146550"/>
            <a:ext cx="381000" cy="381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A2E15EC-A857-1143-E211-52F2581FAF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8275" y="4146550"/>
            <a:ext cx="381000" cy="3810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72FEDF7-D861-2A27-117B-B0410F9F4B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7275" y="4146550"/>
            <a:ext cx="381000" cy="3810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E736CAE-1E61-539A-5822-BC1633D7F1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6275" y="4146550"/>
            <a:ext cx="381000" cy="3810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6DB8592-33FF-D6EF-EAFC-E97895FBEF0F}"/>
              </a:ext>
            </a:extLst>
          </p:cNvPr>
          <p:cNvCxnSpPr>
            <a:cxnSpLocks noChangeShapeType="1"/>
            <a:endCxn id="21" idx="1"/>
          </p:cNvCxnSpPr>
          <p:nvPr/>
        </p:nvCxnSpPr>
        <p:spPr bwMode="auto">
          <a:xfrm flipV="1">
            <a:off x="6492875" y="4337050"/>
            <a:ext cx="533400" cy="38100"/>
          </a:xfrm>
          <a:prstGeom prst="straightConnector1">
            <a:avLst/>
          </a:prstGeom>
          <a:noFill/>
          <a:ln w="41275">
            <a:solidFill>
              <a:schemeClr val="tx1"/>
            </a:solidFill>
            <a:round/>
            <a:headEnd/>
            <a:tailEnd type="arrow" w="lg" len="lg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19E44CA-961E-4301-41B0-29E669D00075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8550275" y="4298950"/>
            <a:ext cx="533400" cy="38100"/>
          </a:xfrm>
          <a:prstGeom prst="straightConnector1">
            <a:avLst/>
          </a:prstGeom>
          <a:noFill/>
          <a:ln w="41275">
            <a:solidFill>
              <a:schemeClr val="tx1"/>
            </a:solidFill>
            <a:round/>
            <a:headEnd/>
            <a:tailEnd type="arrow" w="lg" len="lg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89097" name="TextBox 28">
            <a:extLst>
              <a:ext uri="{FF2B5EF4-FFF2-40B4-BE49-F238E27FC236}">
                <a16:creationId xmlns:a16="http://schemas.microsoft.com/office/drawing/2014/main" id="{6A9F7749-794D-05EC-4E3C-652C1224E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7275" y="4603750"/>
            <a:ext cx="9540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queue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Slide Number Placeholder 1">
            <a:extLst>
              <a:ext uri="{FF2B5EF4-FFF2-40B4-BE49-F238E27FC236}">
                <a16:creationId xmlns:a16="http://schemas.microsoft.com/office/drawing/2014/main" id="{3847D2E7-C86E-9574-2092-B5D8D7DD5D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FE62F2-1B64-7544-90E2-D34F884C3E16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90114" name="Picture 2">
            <a:extLst>
              <a:ext uri="{FF2B5EF4-FFF2-40B4-BE49-F238E27FC236}">
                <a16:creationId xmlns:a16="http://schemas.microsoft.com/office/drawing/2014/main" id="{79463DEC-5426-F3DE-3AEB-2D9F5F8DA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1316038"/>
            <a:ext cx="614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Title 1">
            <a:extLst>
              <a:ext uri="{FF2B5EF4-FFF2-40B4-BE49-F238E27FC236}">
                <a16:creationId xmlns:a16="http://schemas.microsoft.com/office/drawing/2014/main" id="{D55C1C4C-F478-777D-16B8-97405F9895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Throughput vs Load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66405B7-EABD-455B-011A-DBD36241B3C3}"/>
              </a:ext>
            </a:extLst>
          </p:cNvPr>
          <p:cNvSpPr/>
          <p:nvPr/>
        </p:nvSpPr>
        <p:spPr>
          <a:xfrm>
            <a:off x="3573463" y="2162175"/>
            <a:ext cx="2073275" cy="576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0ECA26-6333-23C0-3D09-B55F8681F67A}"/>
              </a:ext>
            </a:extLst>
          </p:cNvPr>
          <p:cNvSpPr/>
          <p:nvPr/>
        </p:nvSpPr>
        <p:spPr>
          <a:xfrm>
            <a:off x="4622800" y="2593975"/>
            <a:ext cx="2997200" cy="26400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8346EA-13E7-AABA-ECDB-24225190FB28}"/>
              </a:ext>
            </a:extLst>
          </p:cNvPr>
          <p:cNvSpPr/>
          <p:nvPr/>
        </p:nvSpPr>
        <p:spPr>
          <a:xfrm>
            <a:off x="3343275" y="1873250"/>
            <a:ext cx="2073275" cy="576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B99868-59EB-12BD-13D6-9AC7ECEBF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1188" y="1647825"/>
            <a:ext cx="6451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Goodput: Application-level throughput.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F9CA82-D9A1-D860-8F6A-D4196AE161AD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1114425" y="3306763"/>
            <a:ext cx="1476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Goodput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Slide Number Placeholder 1">
            <a:extLst>
              <a:ext uri="{FF2B5EF4-FFF2-40B4-BE49-F238E27FC236}">
                <a16:creationId xmlns:a16="http://schemas.microsoft.com/office/drawing/2014/main" id="{2F3549A7-2069-6744-6274-4BF3BFD3B0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F8C2FE-D996-D045-AD42-98149DEC8908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92162" name="Picture 2">
            <a:extLst>
              <a:ext uri="{FF2B5EF4-FFF2-40B4-BE49-F238E27FC236}">
                <a16:creationId xmlns:a16="http://schemas.microsoft.com/office/drawing/2014/main" id="{4CD954C7-8445-6066-0206-92695D7D4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1316038"/>
            <a:ext cx="614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Title 1">
            <a:extLst>
              <a:ext uri="{FF2B5EF4-FFF2-40B4-BE49-F238E27FC236}">
                <a16:creationId xmlns:a16="http://schemas.microsoft.com/office/drawing/2014/main" id="{86C53D3F-0E6C-8F3C-2B1B-CFBAECF70E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Throughput vs Load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7DA763-E8B8-21D7-DE3D-625CD5C4E17F}"/>
              </a:ext>
            </a:extLst>
          </p:cNvPr>
          <p:cNvSpPr/>
          <p:nvPr/>
        </p:nvSpPr>
        <p:spPr>
          <a:xfrm>
            <a:off x="5222875" y="2468563"/>
            <a:ext cx="2997200" cy="27654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Slide Number Placeholder 1">
            <a:extLst>
              <a:ext uri="{FF2B5EF4-FFF2-40B4-BE49-F238E27FC236}">
                <a16:creationId xmlns:a16="http://schemas.microsoft.com/office/drawing/2014/main" id="{19F91DD3-6F54-EFEA-D77A-9F190ADA49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9F569C-01AC-B847-9403-5FB817AD30FA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94210" name="Picture 2">
            <a:extLst>
              <a:ext uri="{FF2B5EF4-FFF2-40B4-BE49-F238E27FC236}">
                <a16:creationId xmlns:a16="http://schemas.microsoft.com/office/drawing/2014/main" id="{E3E785EB-E67A-5B29-A997-9354E0E39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1316038"/>
            <a:ext cx="614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Title 1">
            <a:extLst>
              <a:ext uri="{FF2B5EF4-FFF2-40B4-BE49-F238E27FC236}">
                <a16:creationId xmlns:a16="http://schemas.microsoft.com/office/drawing/2014/main" id="{DBE79B43-134F-80E6-B7C3-E4AB477C7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Congestion Collapse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itle 1">
            <a:extLst>
              <a:ext uri="{FF2B5EF4-FFF2-40B4-BE49-F238E27FC236}">
                <a16:creationId xmlns:a16="http://schemas.microsoft.com/office/drawing/2014/main" id="{BD03DFF8-8B22-CFA5-475E-34BBE68F0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Congestion Collapse is real !!</a:t>
            </a:r>
          </a:p>
        </p:txBody>
      </p:sp>
      <p:sp>
        <p:nvSpPr>
          <p:cNvPr id="96258" name="Content Placeholder 2">
            <a:extLst>
              <a:ext uri="{FF2B5EF4-FFF2-40B4-BE49-F238E27FC236}">
                <a16:creationId xmlns:a16="http://schemas.microsoft.com/office/drawing/2014/main" id="{B8326146-4C1A-4D9F-F518-5160E4EFD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Easily leads to </a:t>
            </a:r>
            <a:r>
              <a:rPr lang="en-US" altLang="en-US" i="1">
                <a:ea typeface="ＭＳ Ｐゴシック" panose="020B0600070205080204" pitchFamily="34" charset="-128"/>
              </a:rPr>
              <a:t>congestion collapse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Senders retransmit the lost packets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Leading to even </a:t>
            </a:r>
            <a:r>
              <a:rPr lang="en-US" altLang="en-US" i="1">
                <a:ea typeface="ＭＳ Ｐゴシック" panose="020B0600070205080204" pitchFamily="34" charset="-128"/>
              </a:rPr>
              <a:t>greater </a:t>
            </a:r>
            <a:r>
              <a:rPr lang="en-US" altLang="en-US">
                <a:ea typeface="ＭＳ Ｐゴシック" panose="020B0600070205080204" pitchFamily="34" charset="-128"/>
              </a:rPr>
              <a:t>load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… and even </a:t>
            </a:r>
            <a:r>
              <a:rPr lang="en-US" altLang="en-US" i="1">
                <a:ea typeface="ＭＳ Ｐゴシック" panose="020B0600070205080204" pitchFamily="34" charset="-128"/>
              </a:rPr>
              <a:t>more </a:t>
            </a:r>
            <a:r>
              <a:rPr lang="en-US" altLang="en-US">
                <a:ea typeface="ＭＳ Ｐゴシック" panose="020B0600070205080204" pitchFamily="34" charset="-128"/>
              </a:rPr>
              <a:t>packet loss</a:t>
            </a:r>
          </a:p>
        </p:txBody>
      </p:sp>
      <p:sp>
        <p:nvSpPr>
          <p:cNvPr id="96259" name="Slide Number Placeholder 3">
            <a:extLst>
              <a:ext uri="{FF2B5EF4-FFF2-40B4-BE49-F238E27FC236}">
                <a16:creationId xmlns:a16="http://schemas.microsoft.com/office/drawing/2014/main" id="{66BA798A-7BAC-1A17-8C89-272A8E05C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D94034-92B3-7544-896A-CD5CD064E710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6260" name="Text Box 14">
            <a:extLst>
              <a:ext uri="{FF2B5EF4-FFF2-40B4-BE49-F238E27FC236}">
                <a16:creationId xmlns:a16="http://schemas.microsoft.com/office/drawing/2014/main" id="{6A02B48B-8348-D424-2265-1A150D552C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3962400"/>
            <a:ext cx="3330575" cy="122555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Increase in load that results in a </a:t>
            </a:r>
            <a:r>
              <a:rPr kumimoji="0" lang="en-US" altLang="en-US" sz="24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decrease</a:t>
            </a: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in useful work done.</a:t>
            </a:r>
          </a:p>
        </p:txBody>
      </p:sp>
      <p:pic>
        <p:nvPicPr>
          <p:cNvPr id="96261" name="Picture 12">
            <a:extLst>
              <a:ext uri="{FF2B5EF4-FFF2-40B4-BE49-F238E27FC236}">
                <a16:creationId xmlns:a16="http://schemas.microsoft.com/office/drawing/2014/main" id="{7220DE2A-D1CB-3375-8AE7-AAC3C84A5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3411538"/>
            <a:ext cx="3816350" cy="302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>
            <a:extLst>
              <a:ext uri="{FF2B5EF4-FFF2-40B4-BE49-F238E27FC236}">
                <a16:creationId xmlns:a16="http://schemas.microsoft.com/office/drawing/2014/main" id="{94B0B3B1-A9A2-5A73-7AF3-9E67E9FC7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Detect and Respond to Congestion</a:t>
            </a:r>
          </a:p>
        </p:txBody>
      </p:sp>
      <p:sp>
        <p:nvSpPr>
          <p:cNvPr id="97282" name="Rectangle 10">
            <a:extLst>
              <a:ext uri="{FF2B5EF4-FFF2-40B4-BE49-F238E27FC236}">
                <a16:creationId xmlns:a16="http://schemas.microsoft.com/office/drawing/2014/main" id="{FACF1BF2-4D20-D5A7-F57E-E3D128434B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0" y="4572000"/>
            <a:ext cx="6019800" cy="1554163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What does the end host see?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What can the end host change?</a:t>
            </a:r>
          </a:p>
        </p:txBody>
      </p:sp>
      <p:sp>
        <p:nvSpPr>
          <p:cNvPr id="97283" name="Slide Number Placeholder 3">
            <a:extLst>
              <a:ext uri="{FF2B5EF4-FFF2-40B4-BE49-F238E27FC236}">
                <a16:creationId xmlns:a16="http://schemas.microsoft.com/office/drawing/2014/main" id="{25ECB3F1-5E1C-5A9D-6AA5-2676F596B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6F7FB3-B13A-E44D-928F-5CC85152875B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70084" name="Cloud">
            <a:extLst>
              <a:ext uri="{FF2B5EF4-FFF2-40B4-BE49-F238E27FC236}">
                <a16:creationId xmlns:a16="http://schemas.microsoft.com/office/drawing/2014/main" id="{D2C5AF12-1659-68DE-15E9-EEAC4AF091F9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2420938" y="1700213"/>
            <a:ext cx="4262437" cy="2855912"/>
          </a:xfrm>
          <a:custGeom>
            <a:avLst/>
            <a:gdLst>
              <a:gd name="T0" fmla="*/ 13221 w 21600"/>
              <a:gd name="T1" fmla="*/ 1427956 h 21600"/>
              <a:gd name="T2" fmla="*/ 2131219 w 21600"/>
              <a:gd name="T3" fmla="*/ 2852871 h 21600"/>
              <a:gd name="T4" fmla="*/ 4258885 w 21600"/>
              <a:gd name="T5" fmla="*/ 1427956 h 21600"/>
              <a:gd name="T6" fmla="*/ 2131219 w 21600"/>
              <a:gd name="T7" fmla="*/ 163289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-1" y="8613"/>
                  <a:pt x="-1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4" y="13940"/>
                  <a:pt x="474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-1"/>
                  <a:pt x="16758" y="-1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-1"/>
                  <a:pt x="13174" y="-1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49"/>
                  <a:pt x="9358" y="649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1"/>
                  <a:pt x="5288" y="1971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97285" name="Picture 5" descr="j0285750">
            <a:extLst>
              <a:ext uri="{FF2B5EF4-FFF2-40B4-BE49-F238E27FC236}">
                <a16:creationId xmlns:a16="http://schemas.microsoft.com/office/drawing/2014/main" id="{7A6C238E-22EA-D2A1-025F-E2A7E053D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963" y="2468563"/>
            <a:ext cx="1824037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6" name="Picture 6" descr="j0285750">
            <a:extLst>
              <a:ext uri="{FF2B5EF4-FFF2-40B4-BE49-F238E27FC236}">
                <a16:creationId xmlns:a16="http://schemas.microsoft.com/office/drawing/2014/main" id="{8F878B6E-AC05-71EF-D053-D948917E3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2506663"/>
            <a:ext cx="1824038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7" name="Line 7">
            <a:extLst>
              <a:ext uri="{FF2B5EF4-FFF2-40B4-BE49-F238E27FC236}">
                <a16:creationId xmlns:a16="http://schemas.microsoft.com/office/drawing/2014/main" id="{E311D065-AB31-78F6-0130-05E269874035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4488" y="2968625"/>
            <a:ext cx="884237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7288" name="Line 8">
            <a:extLst>
              <a:ext uri="{FF2B5EF4-FFF2-40B4-BE49-F238E27FC236}">
                <a16:creationId xmlns:a16="http://schemas.microsoft.com/office/drawing/2014/main" id="{F7ED68F7-7221-3F73-C0F5-26B4392550C6}"/>
              </a:ext>
            </a:extLst>
          </p:cNvPr>
          <p:cNvSpPr>
            <a:spLocks noChangeShapeType="1"/>
          </p:cNvSpPr>
          <p:nvPr/>
        </p:nvSpPr>
        <p:spPr bwMode="auto">
          <a:xfrm>
            <a:off x="6684963" y="2968625"/>
            <a:ext cx="884237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7289" name="Text Box 9">
            <a:extLst>
              <a:ext uri="{FF2B5EF4-FFF2-40B4-BE49-F238E27FC236}">
                <a16:creationId xmlns:a16="http://schemas.microsoft.com/office/drawing/2014/main" id="{9C9C7459-58C9-7C59-8F26-3EADFE5E7F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6888" y="2514600"/>
            <a:ext cx="6461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?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>
            <a:extLst>
              <a:ext uri="{FF2B5EF4-FFF2-40B4-BE49-F238E27FC236}">
                <a16:creationId xmlns:a16="http://schemas.microsoft.com/office/drawing/2014/main" id="{7EDEAEB1-8C11-DBFF-EE36-108330DF8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1143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Congestion in a Drop-Tail FIFO Queue</a:t>
            </a:r>
          </a:p>
        </p:txBody>
      </p:sp>
      <p:sp>
        <p:nvSpPr>
          <p:cNvPr id="985091" name="Rectangle 3">
            <a:extLst>
              <a:ext uri="{FF2B5EF4-FFF2-40B4-BE49-F238E27FC236}">
                <a16:creationId xmlns:a16="http://schemas.microsoft.com/office/drawing/2014/main" id="{A5CAE1E3-6245-1059-03BD-3F7DBD80E8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458200" cy="2362200"/>
          </a:xfrm>
        </p:spPr>
        <p:txBody>
          <a:bodyPr/>
          <a:lstStyle/>
          <a:p>
            <a:pPr eaLnBrk="1" hangingPunct="1"/>
            <a:r>
              <a:rPr lang="en-US" altLang="en-US" sz="3000">
                <a:ea typeface="ＭＳ Ｐゴシック" panose="020B0600070205080204" pitchFamily="34" charset="-128"/>
              </a:rPr>
              <a:t>Access to the bandwidth: first-in first-out queue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Packets transmitted in the order they arrive</a:t>
            </a:r>
          </a:p>
          <a:p>
            <a:pPr eaLnBrk="1" hangingPunct="1"/>
            <a:endParaRPr lang="en-US" altLang="en-US" sz="200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sz="2000"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99331" name="Slide Number Placeholder 3">
            <a:extLst>
              <a:ext uri="{FF2B5EF4-FFF2-40B4-BE49-F238E27FC236}">
                <a16:creationId xmlns:a16="http://schemas.microsoft.com/office/drawing/2014/main" id="{40B586B9-7CE4-722D-F215-B2030EE0E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4B149B-C190-224A-844E-F831A2F2B19D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" name="Group 22">
            <a:extLst>
              <a:ext uri="{FF2B5EF4-FFF2-40B4-BE49-F238E27FC236}">
                <a16:creationId xmlns:a16="http://schemas.microsoft.com/office/drawing/2014/main" id="{F5A5CB64-2CB1-B326-5CB9-75100E909756}"/>
              </a:ext>
            </a:extLst>
          </p:cNvPr>
          <p:cNvGrpSpPr>
            <a:grpSpLocks/>
          </p:cNvGrpSpPr>
          <p:nvPr/>
        </p:nvGrpSpPr>
        <p:grpSpPr bwMode="auto">
          <a:xfrm>
            <a:off x="1806575" y="2684463"/>
            <a:ext cx="5684838" cy="698500"/>
            <a:chOff x="1806575" y="2684463"/>
            <a:chExt cx="5684838" cy="698500"/>
          </a:xfrm>
        </p:grpSpPr>
        <p:sp>
          <p:nvSpPr>
            <p:cNvPr id="99344" name="Rectangle 4">
              <a:extLst>
                <a:ext uri="{FF2B5EF4-FFF2-40B4-BE49-F238E27FC236}">
                  <a16:creationId xmlns:a16="http://schemas.microsoft.com/office/drawing/2014/main" id="{DA4104B3-5C22-27F9-3B6D-FEC0B45F3D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3088" y="2690813"/>
              <a:ext cx="536575" cy="692150"/>
            </a:xfrm>
            <a:prstGeom prst="rect">
              <a:avLst/>
            </a:prstGeom>
            <a:solidFill>
              <a:srgbClr val="CCFF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99345" name="Rectangle 5">
              <a:extLst>
                <a:ext uri="{FF2B5EF4-FFF2-40B4-BE49-F238E27FC236}">
                  <a16:creationId xmlns:a16="http://schemas.microsoft.com/office/drawing/2014/main" id="{884475F7-E154-2993-9279-7B54CE1390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9663" y="2690813"/>
              <a:ext cx="536575" cy="692150"/>
            </a:xfrm>
            <a:prstGeom prst="rect">
              <a:avLst/>
            </a:prstGeom>
            <a:solidFill>
              <a:srgbClr val="CCFF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99346" name="Rectangle 6">
              <a:extLst>
                <a:ext uri="{FF2B5EF4-FFF2-40B4-BE49-F238E27FC236}">
                  <a16:creationId xmlns:a16="http://schemas.microsoft.com/office/drawing/2014/main" id="{47754F4E-BA2E-15B8-1993-F56D611972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7825" y="2690813"/>
              <a:ext cx="536575" cy="692150"/>
            </a:xfrm>
            <a:prstGeom prst="rect">
              <a:avLst/>
            </a:prstGeom>
            <a:solidFill>
              <a:srgbClr val="CCFF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99347" name="Rectangle 7">
              <a:extLst>
                <a:ext uri="{FF2B5EF4-FFF2-40B4-BE49-F238E27FC236}">
                  <a16:creationId xmlns:a16="http://schemas.microsoft.com/office/drawing/2014/main" id="{AF7DC404-403B-7195-0254-5914F32DFE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94400" y="2690813"/>
              <a:ext cx="536575" cy="692150"/>
            </a:xfrm>
            <a:prstGeom prst="rect">
              <a:avLst/>
            </a:prstGeom>
            <a:solidFill>
              <a:srgbClr val="CCFF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99348" name="Rectangle 8">
              <a:extLst>
                <a:ext uri="{FF2B5EF4-FFF2-40B4-BE49-F238E27FC236}">
                  <a16:creationId xmlns:a16="http://schemas.microsoft.com/office/drawing/2014/main" id="{24024996-FA33-5E15-B747-A2541225D4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6513" y="2690813"/>
              <a:ext cx="536575" cy="69215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99349" name="Rectangle 9">
              <a:extLst>
                <a:ext uri="{FF2B5EF4-FFF2-40B4-BE49-F238E27FC236}">
                  <a16:creationId xmlns:a16="http://schemas.microsoft.com/office/drawing/2014/main" id="{6EAAD442-8F4E-100A-CA27-EC80BD2E5E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6763" y="2690813"/>
              <a:ext cx="536575" cy="69215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99350" name="Rectangle 10">
              <a:extLst>
                <a:ext uri="{FF2B5EF4-FFF2-40B4-BE49-F238E27FC236}">
                  <a16:creationId xmlns:a16="http://schemas.microsoft.com/office/drawing/2014/main" id="{3A44EEAA-768C-0440-0DB7-5578A524C9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575" y="2689225"/>
              <a:ext cx="536575" cy="692150"/>
            </a:xfrm>
            <a:prstGeom prst="rect">
              <a:avLst/>
            </a:prstGeom>
            <a:solidFill>
              <a:srgbClr val="CCFF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99351" name="Freeform 11">
              <a:extLst>
                <a:ext uri="{FF2B5EF4-FFF2-40B4-BE49-F238E27FC236}">
                  <a16:creationId xmlns:a16="http://schemas.microsoft.com/office/drawing/2014/main" id="{1327FA08-47BB-AC19-6120-DA4CACA920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0438" y="2684463"/>
              <a:ext cx="1919287" cy="352425"/>
            </a:xfrm>
            <a:custGeom>
              <a:avLst/>
              <a:gdLst>
                <a:gd name="T0" fmla="*/ 0 w 1209"/>
                <a:gd name="T1" fmla="*/ 2147483646 h 222"/>
                <a:gd name="T2" fmla="*/ 2147483646 w 1209"/>
                <a:gd name="T3" fmla="*/ 2147483646 h 222"/>
                <a:gd name="T4" fmla="*/ 2147483646 w 1209"/>
                <a:gd name="T5" fmla="*/ 2147483646 h 222"/>
                <a:gd name="T6" fmla="*/ 0 60000 65536"/>
                <a:gd name="T7" fmla="*/ 0 60000 65536"/>
                <a:gd name="T8" fmla="*/ 0 60000 65536"/>
                <a:gd name="T9" fmla="*/ 0 w 1209"/>
                <a:gd name="T10" fmla="*/ 0 h 222"/>
                <a:gd name="T11" fmla="*/ 1209 w 1209"/>
                <a:gd name="T12" fmla="*/ 222 h 22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09" h="222">
                  <a:moveTo>
                    <a:pt x="0" y="197"/>
                  </a:moveTo>
                  <a:cubicBezTo>
                    <a:pt x="81" y="98"/>
                    <a:pt x="162" y="0"/>
                    <a:pt x="363" y="4"/>
                  </a:cubicBezTo>
                  <a:cubicBezTo>
                    <a:pt x="564" y="8"/>
                    <a:pt x="886" y="115"/>
                    <a:pt x="1209" y="222"/>
                  </a:cubicBezTo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99352" name="Line 12">
              <a:extLst>
                <a:ext uri="{FF2B5EF4-FFF2-40B4-BE49-F238E27FC236}">
                  <a16:creationId xmlns:a16="http://schemas.microsoft.com/office/drawing/2014/main" id="{3C7D5F32-293A-5530-C6FC-C9D490D4E4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30975" y="2997200"/>
              <a:ext cx="960438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3" name="Group 23">
            <a:extLst>
              <a:ext uri="{FF2B5EF4-FFF2-40B4-BE49-F238E27FC236}">
                <a16:creationId xmlns:a16="http://schemas.microsoft.com/office/drawing/2014/main" id="{3C15C32F-FF35-6A15-8EAB-0127AC3D19AD}"/>
              </a:ext>
            </a:extLst>
          </p:cNvPr>
          <p:cNvGrpSpPr>
            <a:grpSpLocks/>
          </p:cNvGrpSpPr>
          <p:nvPr/>
        </p:nvGrpSpPr>
        <p:grpSpPr bwMode="auto">
          <a:xfrm>
            <a:off x="1651000" y="4695825"/>
            <a:ext cx="5840413" cy="1323975"/>
            <a:chOff x="1651000" y="4695825"/>
            <a:chExt cx="5840413" cy="1323975"/>
          </a:xfrm>
        </p:grpSpPr>
        <p:sp>
          <p:nvSpPr>
            <p:cNvPr id="99335" name="Rectangle 13">
              <a:extLst>
                <a:ext uri="{FF2B5EF4-FFF2-40B4-BE49-F238E27FC236}">
                  <a16:creationId xmlns:a16="http://schemas.microsoft.com/office/drawing/2014/main" id="{BAF590D5-5E7E-00A5-3F8D-AB05F81DDA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3088" y="5070475"/>
              <a:ext cx="536575" cy="692150"/>
            </a:xfrm>
            <a:prstGeom prst="rect">
              <a:avLst/>
            </a:prstGeom>
            <a:solidFill>
              <a:srgbClr val="CCFF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99336" name="Rectangle 14">
              <a:extLst>
                <a:ext uri="{FF2B5EF4-FFF2-40B4-BE49-F238E27FC236}">
                  <a16:creationId xmlns:a16="http://schemas.microsoft.com/office/drawing/2014/main" id="{3F6AADE6-4AAE-45D8-2A56-2ADF4275ED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9663" y="5070475"/>
              <a:ext cx="536575" cy="692150"/>
            </a:xfrm>
            <a:prstGeom prst="rect">
              <a:avLst/>
            </a:prstGeom>
            <a:solidFill>
              <a:srgbClr val="CCFF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99337" name="Rectangle 15">
              <a:extLst>
                <a:ext uri="{FF2B5EF4-FFF2-40B4-BE49-F238E27FC236}">
                  <a16:creationId xmlns:a16="http://schemas.microsoft.com/office/drawing/2014/main" id="{0DF1316E-3696-E1C8-5BE2-342EC0DEC4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7825" y="5070475"/>
              <a:ext cx="536575" cy="692150"/>
            </a:xfrm>
            <a:prstGeom prst="rect">
              <a:avLst/>
            </a:prstGeom>
            <a:solidFill>
              <a:srgbClr val="CCFF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99338" name="Rectangle 16">
              <a:extLst>
                <a:ext uri="{FF2B5EF4-FFF2-40B4-BE49-F238E27FC236}">
                  <a16:creationId xmlns:a16="http://schemas.microsoft.com/office/drawing/2014/main" id="{004CE84C-AEC4-30DF-00DB-6E3D7CE6F9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94400" y="5070475"/>
              <a:ext cx="536575" cy="692150"/>
            </a:xfrm>
            <a:prstGeom prst="rect">
              <a:avLst/>
            </a:prstGeom>
            <a:solidFill>
              <a:srgbClr val="CCFF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99339" name="Rectangle 17">
              <a:extLst>
                <a:ext uri="{FF2B5EF4-FFF2-40B4-BE49-F238E27FC236}">
                  <a16:creationId xmlns:a16="http://schemas.microsoft.com/office/drawing/2014/main" id="{8015B4F0-FA0A-ABBB-5E73-34296D5C6D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6513" y="5070475"/>
              <a:ext cx="536575" cy="692150"/>
            </a:xfrm>
            <a:prstGeom prst="rect">
              <a:avLst/>
            </a:prstGeom>
            <a:solidFill>
              <a:srgbClr val="CCFF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99340" name="Rectangle 18">
              <a:extLst>
                <a:ext uri="{FF2B5EF4-FFF2-40B4-BE49-F238E27FC236}">
                  <a16:creationId xmlns:a16="http://schemas.microsoft.com/office/drawing/2014/main" id="{BBD7FE78-AFE1-C1E9-53BC-B501CD78F3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6763" y="5070475"/>
              <a:ext cx="536575" cy="692150"/>
            </a:xfrm>
            <a:prstGeom prst="rect">
              <a:avLst/>
            </a:prstGeom>
            <a:solidFill>
              <a:srgbClr val="CCFF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99341" name="Rectangle 19">
              <a:extLst>
                <a:ext uri="{FF2B5EF4-FFF2-40B4-BE49-F238E27FC236}">
                  <a16:creationId xmlns:a16="http://schemas.microsoft.com/office/drawing/2014/main" id="{DD72CE6B-A0B2-7DD2-80DC-60004AAD3C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575" y="5068888"/>
              <a:ext cx="536575" cy="692150"/>
            </a:xfrm>
            <a:prstGeom prst="rect">
              <a:avLst/>
            </a:prstGeom>
            <a:solidFill>
              <a:srgbClr val="CCFF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99342" name="Line 21">
              <a:extLst>
                <a:ext uri="{FF2B5EF4-FFF2-40B4-BE49-F238E27FC236}">
                  <a16:creationId xmlns:a16="http://schemas.microsoft.com/office/drawing/2014/main" id="{CE2DE4DD-3AF7-DDE0-3EA4-45E93EF560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30975" y="5376863"/>
              <a:ext cx="960438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99343" name="TextBox 23">
              <a:extLst>
                <a:ext uri="{FF2B5EF4-FFF2-40B4-BE49-F238E27FC236}">
                  <a16:creationId xmlns:a16="http://schemas.microsoft.com/office/drawing/2014/main" id="{1D40598B-B149-CC6E-D01F-8E8287EC9F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1000" y="4695825"/>
              <a:ext cx="787400" cy="1323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Zapf Dingbats" charset="2"/>
                  <a:ea typeface="ＭＳ Ｐゴシック" panose="020B0600070205080204" pitchFamily="34" charset="-128"/>
                  <a:cs typeface="+mn-cs"/>
                </a:rPr>
                <a:t>✗</a:t>
              </a:r>
              <a:endPara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C1870B36-3631-4653-0500-91F10D02960A}"/>
              </a:ext>
            </a:extLst>
          </p:cNvPr>
          <p:cNvSpPr txBox="1">
            <a:spLocks/>
          </p:cNvSpPr>
          <p:nvPr/>
        </p:nvSpPr>
        <p:spPr bwMode="auto">
          <a:xfrm>
            <a:off x="457200" y="3810000"/>
            <a:ext cx="8534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000" b="0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Access to the buffer space: drop-tail queuing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If the queue is full, drop the incoming packet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5091" grpId="0" build="p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>
            <a:extLst>
              <a:ext uri="{FF2B5EF4-FFF2-40B4-BE49-F238E27FC236}">
                <a16:creationId xmlns:a16="http://schemas.microsoft.com/office/drawing/2014/main" id="{78E332A9-942F-7472-11BC-FE200CFDD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How it Looks to the End Host</a:t>
            </a:r>
          </a:p>
        </p:txBody>
      </p:sp>
      <p:sp>
        <p:nvSpPr>
          <p:cNvPr id="101378" name="Rectangle 3">
            <a:extLst>
              <a:ext uri="{FF2B5EF4-FFF2-40B4-BE49-F238E27FC236}">
                <a16:creationId xmlns:a16="http://schemas.microsoft.com/office/drawing/2014/main" id="{6FF99625-085E-9DF6-7BD3-07C88174D4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tabLst>
                <a:tab pos="1541463" algn="l"/>
              </a:tabLst>
            </a:pPr>
            <a:r>
              <a:rPr lang="en-US" altLang="en-US">
                <a:ea typeface="ＭＳ Ｐゴシック" panose="020B0600070205080204" pitchFamily="34" charset="-128"/>
              </a:rPr>
              <a:t>Delay:  </a:t>
            </a:r>
            <a:r>
              <a:rPr lang="en-US" altLang="en-US" sz="3000">
                <a:solidFill>
                  <a:srgbClr val="000000"/>
                </a:solidFill>
                <a:ea typeface="ＭＳ Ｐゴシック" panose="020B0600070205080204" pitchFamily="34" charset="-128"/>
              </a:rPr>
              <a:t>Packet experiences high delay</a:t>
            </a:r>
          </a:p>
          <a:p>
            <a:pPr eaLnBrk="1" hangingPunct="1">
              <a:lnSpc>
                <a:spcPct val="90000"/>
              </a:lnSpc>
              <a:tabLst>
                <a:tab pos="1541463" algn="l"/>
              </a:tabLst>
            </a:pPr>
            <a:r>
              <a:rPr lang="en-US" altLang="en-US">
                <a:ea typeface="ＭＳ Ｐゴシック" panose="020B0600070205080204" pitchFamily="34" charset="-128"/>
              </a:rPr>
              <a:t>Loss:  	</a:t>
            </a:r>
            <a:r>
              <a:rPr lang="en-US" altLang="en-US" sz="3000">
                <a:solidFill>
                  <a:schemeClr val="tx1"/>
                </a:solidFill>
                <a:ea typeface="ＭＳ Ｐゴシック" panose="020B0600070205080204" pitchFamily="34" charset="-128"/>
              </a:rPr>
              <a:t>Packet gets dropped along path</a:t>
            </a:r>
          </a:p>
          <a:p>
            <a:pPr eaLnBrk="1" hangingPunct="1">
              <a:lnSpc>
                <a:spcPct val="90000"/>
              </a:lnSpc>
              <a:tabLst>
                <a:tab pos="1541463" algn="l"/>
              </a:tabLst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01379" name="Slide Number Placeholder 3">
            <a:extLst>
              <a:ext uri="{FF2B5EF4-FFF2-40B4-BE49-F238E27FC236}">
                <a16:creationId xmlns:a16="http://schemas.microsoft.com/office/drawing/2014/main" id="{3C3D5C61-D765-4C50-03CE-A61FCFF25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745B2B-7488-3848-8C7E-E070CC0F9C65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1380" name="Rectangle 13">
            <a:extLst>
              <a:ext uri="{FF2B5EF4-FFF2-40B4-BE49-F238E27FC236}">
                <a16:creationId xmlns:a16="http://schemas.microsoft.com/office/drawing/2014/main" id="{558EB802-DC8E-E38A-8C7F-59FF2EA72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3088" y="4892675"/>
            <a:ext cx="536575" cy="692150"/>
          </a:xfrm>
          <a:prstGeom prst="rect">
            <a:avLst/>
          </a:prstGeom>
          <a:solidFill>
            <a:srgbClr val="CC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1381" name="Rectangle 14">
            <a:extLst>
              <a:ext uri="{FF2B5EF4-FFF2-40B4-BE49-F238E27FC236}">
                <a16:creationId xmlns:a16="http://schemas.microsoft.com/office/drawing/2014/main" id="{C97D9C4F-9EF0-2D5B-6B25-AACFC28BD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9663" y="4892675"/>
            <a:ext cx="536575" cy="692150"/>
          </a:xfrm>
          <a:prstGeom prst="rect">
            <a:avLst/>
          </a:prstGeom>
          <a:solidFill>
            <a:srgbClr val="CC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1382" name="Rectangle 15">
            <a:extLst>
              <a:ext uri="{FF2B5EF4-FFF2-40B4-BE49-F238E27FC236}">
                <a16:creationId xmlns:a16="http://schemas.microsoft.com/office/drawing/2014/main" id="{2F127EE4-7369-6427-42F9-55843CAF6E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7825" y="4892675"/>
            <a:ext cx="536575" cy="692150"/>
          </a:xfrm>
          <a:prstGeom prst="rect">
            <a:avLst/>
          </a:prstGeom>
          <a:solidFill>
            <a:srgbClr val="CC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1383" name="Rectangle 16">
            <a:extLst>
              <a:ext uri="{FF2B5EF4-FFF2-40B4-BE49-F238E27FC236}">
                <a16:creationId xmlns:a16="http://schemas.microsoft.com/office/drawing/2014/main" id="{F6B4E8EC-CEC7-FF99-C502-B5EC6AF25F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4400" y="4892675"/>
            <a:ext cx="536575" cy="692150"/>
          </a:xfrm>
          <a:prstGeom prst="rect">
            <a:avLst/>
          </a:prstGeom>
          <a:solidFill>
            <a:srgbClr val="CC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1384" name="Rectangle 17">
            <a:extLst>
              <a:ext uri="{FF2B5EF4-FFF2-40B4-BE49-F238E27FC236}">
                <a16:creationId xmlns:a16="http://schemas.microsoft.com/office/drawing/2014/main" id="{9B6E53B4-6DE9-EABA-F4A4-58283C09D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6513" y="4892675"/>
            <a:ext cx="536575" cy="692150"/>
          </a:xfrm>
          <a:prstGeom prst="rect">
            <a:avLst/>
          </a:prstGeom>
          <a:solidFill>
            <a:srgbClr val="CC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1385" name="Rectangle 18">
            <a:extLst>
              <a:ext uri="{FF2B5EF4-FFF2-40B4-BE49-F238E27FC236}">
                <a16:creationId xmlns:a16="http://schemas.microsoft.com/office/drawing/2014/main" id="{D925F73C-6B63-793E-55D6-8F05E2069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6763" y="4892675"/>
            <a:ext cx="536575" cy="692150"/>
          </a:xfrm>
          <a:prstGeom prst="rect">
            <a:avLst/>
          </a:prstGeom>
          <a:solidFill>
            <a:srgbClr val="CC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1386" name="Rectangle 19">
            <a:extLst>
              <a:ext uri="{FF2B5EF4-FFF2-40B4-BE49-F238E27FC236}">
                <a16:creationId xmlns:a16="http://schemas.microsoft.com/office/drawing/2014/main" id="{1FF8E231-273B-2602-C34D-D52EB8A13C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6575" y="4891088"/>
            <a:ext cx="536575" cy="692150"/>
          </a:xfrm>
          <a:prstGeom prst="rect">
            <a:avLst/>
          </a:prstGeom>
          <a:solidFill>
            <a:srgbClr val="CC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1387" name="Line 21">
            <a:extLst>
              <a:ext uri="{FF2B5EF4-FFF2-40B4-BE49-F238E27FC236}">
                <a16:creationId xmlns:a16="http://schemas.microsoft.com/office/drawing/2014/main" id="{9107A52A-9C42-44F5-FFCF-DCB391807258}"/>
              </a:ext>
            </a:extLst>
          </p:cNvPr>
          <p:cNvSpPr>
            <a:spLocks noChangeShapeType="1"/>
          </p:cNvSpPr>
          <p:nvPr/>
        </p:nvSpPr>
        <p:spPr bwMode="auto">
          <a:xfrm>
            <a:off x="6530975" y="5199063"/>
            <a:ext cx="960438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1388" name="TextBox 14">
            <a:extLst>
              <a:ext uri="{FF2B5EF4-FFF2-40B4-BE49-F238E27FC236}">
                <a16:creationId xmlns:a16="http://schemas.microsoft.com/office/drawing/2014/main" id="{5AED67C6-3033-BAD9-FECF-1B62B7E26D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000" y="4495800"/>
            <a:ext cx="7874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Zapf Dingbats" charset="2"/>
                <a:ea typeface="ＭＳ Ｐゴシック" panose="020B0600070205080204" pitchFamily="34" charset="-128"/>
                <a:cs typeface="+mn-cs"/>
              </a:rPr>
              <a:t>✗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Number Placeholder 1">
            <a:extLst>
              <a:ext uri="{FF2B5EF4-FFF2-40B4-BE49-F238E27FC236}">
                <a16:creationId xmlns:a16="http://schemas.microsoft.com/office/drawing/2014/main" id="{761EA723-1CF9-061A-2088-65A8DCE434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9AB156B-2DA0-A740-9DCC-BB30569EBE94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7586" name="TextBox 2">
            <a:extLst>
              <a:ext uri="{FF2B5EF4-FFF2-40B4-BE49-F238E27FC236}">
                <a16:creationId xmlns:a16="http://schemas.microsoft.com/office/drawing/2014/main" id="{180F8BD0-32EA-80BC-F5BC-434D36B497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" y="3167063"/>
            <a:ext cx="9144000" cy="6461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Summary of TCP learned so far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2">
            <a:extLst>
              <a:ext uri="{FF2B5EF4-FFF2-40B4-BE49-F238E27FC236}">
                <a16:creationId xmlns:a16="http://schemas.microsoft.com/office/drawing/2014/main" id="{B561505C-AA27-849B-26AB-E09AFFF12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How it Looks to the End Host</a:t>
            </a:r>
          </a:p>
        </p:txBody>
      </p:sp>
      <p:sp>
        <p:nvSpPr>
          <p:cNvPr id="103426" name="Rectangle 3">
            <a:extLst>
              <a:ext uri="{FF2B5EF4-FFF2-40B4-BE49-F238E27FC236}">
                <a16:creationId xmlns:a16="http://schemas.microsoft.com/office/drawing/2014/main" id="{90BE7798-CC1A-B79D-BEC2-37025703C7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tabLst>
                <a:tab pos="1541463" algn="l"/>
              </a:tabLst>
            </a:pPr>
            <a:r>
              <a:rPr lang="en-US" altLang="en-US">
                <a:ea typeface="ＭＳ Ｐゴシック" panose="020B0600070205080204" pitchFamily="34" charset="-128"/>
              </a:rPr>
              <a:t>Delay:  </a:t>
            </a:r>
            <a:r>
              <a:rPr lang="en-US" altLang="en-US" sz="3000">
                <a:solidFill>
                  <a:srgbClr val="000000"/>
                </a:solidFill>
                <a:ea typeface="ＭＳ Ｐゴシック" panose="020B0600070205080204" pitchFamily="34" charset="-128"/>
              </a:rPr>
              <a:t>Packet experiences high delay</a:t>
            </a:r>
          </a:p>
          <a:p>
            <a:pPr eaLnBrk="1" hangingPunct="1">
              <a:lnSpc>
                <a:spcPct val="90000"/>
              </a:lnSpc>
              <a:tabLst>
                <a:tab pos="1541463" algn="l"/>
              </a:tabLst>
            </a:pPr>
            <a:r>
              <a:rPr lang="en-US" altLang="en-US">
                <a:ea typeface="ＭＳ Ｐゴシック" panose="020B0600070205080204" pitchFamily="34" charset="-128"/>
              </a:rPr>
              <a:t>Loss:  	</a:t>
            </a:r>
            <a:r>
              <a:rPr lang="en-US" altLang="en-US" sz="3000">
                <a:solidFill>
                  <a:schemeClr val="tx1"/>
                </a:solidFill>
                <a:ea typeface="ＭＳ Ｐゴシック" panose="020B0600070205080204" pitchFamily="34" charset="-128"/>
              </a:rPr>
              <a:t>Packet gets dropped along path</a:t>
            </a:r>
          </a:p>
          <a:p>
            <a:pPr eaLnBrk="1" hangingPunct="1">
              <a:lnSpc>
                <a:spcPct val="90000"/>
              </a:lnSpc>
              <a:tabLst>
                <a:tab pos="1541463" algn="l"/>
              </a:tabLst>
            </a:pPr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tabLst>
                <a:tab pos="1541463" algn="l"/>
              </a:tabLst>
            </a:pPr>
            <a:r>
              <a:rPr lang="en-US" altLang="en-US">
                <a:ea typeface="ＭＳ Ｐゴシック" panose="020B0600070205080204" pitchFamily="34" charset="-128"/>
              </a:rPr>
              <a:t>How does TCP sender learn this?</a:t>
            </a:r>
          </a:p>
        </p:txBody>
      </p:sp>
      <p:sp>
        <p:nvSpPr>
          <p:cNvPr id="103427" name="Slide Number Placeholder 3">
            <a:extLst>
              <a:ext uri="{FF2B5EF4-FFF2-40B4-BE49-F238E27FC236}">
                <a16:creationId xmlns:a16="http://schemas.microsoft.com/office/drawing/2014/main" id="{4735F9C9-64AF-FF51-CF7A-A72B2A346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AEE871-8EA7-DF4F-9411-B03DA43FBD14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3428" name="Rectangle 13">
            <a:extLst>
              <a:ext uri="{FF2B5EF4-FFF2-40B4-BE49-F238E27FC236}">
                <a16:creationId xmlns:a16="http://schemas.microsoft.com/office/drawing/2014/main" id="{1FB91A75-4D86-5F16-A5AA-67261D9E45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3088" y="4892675"/>
            <a:ext cx="536575" cy="692150"/>
          </a:xfrm>
          <a:prstGeom prst="rect">
            <a:avLst/>
          </a:prstGeom>
          <a:solidFill>
            <a:srgbClr val="CC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3429" name="Rectangle 14">
            <a:extLst>
              <a:ext uri="{FF2B5EF4-FFF2-40B4-BE49-F238E27FC236}">
                <a16:creationId xmlns:a16="http://schemas.microsoft.com/office/drawing/2014/main" id="{AA8344C8-F680-4DF6-1AD2-C4C38FE3B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9663" y="4892675"/>
            <a:ext cx="536575" cy="692150"/>
          </a:xfrm>
          <a:prstGeom prst="rect">
            <a:avLst/>
          </a:prstGeom>
          <a:solidFill>
            <a:srgbClr val="CC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3430" name="Rectangle 15">
            <a:extLst>
              <a:ext uri="{FF2B5EF4-FFF2-40B4-BE49-F238E27FC236}">
                <a16:creationId xmlns:a16="http://schemas.microsoft.com/office/drawing/2014/main" id="{14227F75-5A2C-8B3E-F1DF-E9453170FB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7825" y="4892675"/>
            <a:ext cx="536575" cy="692150"/>
          </a:xfrm>
          <a:prstGeom prst="rect">
            <a:avLst/>
          </a:prstGeom>
          <a:solidFill>
            <a:srgbClr val="CC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3431" name="Rectangle 16">
            <a:extLst>
              <a:ext uri="{FF2B5EF4-FFF2-40B4-BE49-F238E27FC236}">
                <a16:creationId xmlns:a16="http://schemas.microsoft.com/office/drawing/2014/main" id="{9D4AE1D8-12D8-AC83-37FC-3AAB41AD81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4400" y="4892675"/>
            <a:ext cx="536575" cy="692150"/>
          </a:xfrm>
          <a:prstGeom prst="rect">
            <a:avLst/>
          </a:prstGeom>
          <a:solidFill>
            <a:srgbClr val="CC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3432" name="Rectangle 17">
            <a:extLst>
              <a:ext uri="{FF2B5EF4-FFF2-40B4-BE49-F238E27FC236}">
                <a16:creationId xmlns:a16="http://schemas.microsoft.com/office/drawing/2014/main" id="{928410C7-300E-5B1E-DCA0-D013EBFA41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6513" y="4892675"/>
            <a:ext cx="536575" cy="692150"/>
          </a:xfrm>
          <a:prstGeom prst="rect">
            <a:avLst/>
          </a:prstGeom>
          <a:solidFill>
            <a:srgbClr val="CC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3433" name="Rectangle 18">
            <a:extLst>
              <a:ext uri="{FF2B5EF4-FFF2-40B4-BE49-F238E27FC236}">
                <a16:creationId xmlns:a16="http://schemas.microsoft.com/office/drawing/2014/main" id="{78A9DC7B-605E-2E9E-FC19-F37931439B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6763" y="4892675"/>
            <a:ext cx="536575" cy="692150"/>
          </a:xfrm>
          <a:prstGeom prst="rect">
            <a:avLst/>
          </a:prstGeom>
          <a:solidFill>
            <a:srgbClr val="CC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3434" name="Rectangle 19">
            <a:extLst>
              <a:ext uri="{FF2B5EF4-FFF2-40B4-BE49-F238E27FC236}">
                <a16:creationId xmlns:a16="http://schemas.microsoft.com/office/drawing/2014/main" id="{3A390745-EA32-ACF2-7BC4-20CBF557E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6575" y="4891088"/>
            <a:ext cx="536575" cy="692150"/>
          </a:xfrm>
          <a:prstGeom prst="rect">
            <a:avLst/>
          </a:prstGeom>
          <a:solidFill>
            <a:srgbClr val="CC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3435" name="Line 21">
            <a:extLst>
              <a:ext uri="{FF2B5EF4-FFF2-40B4-BE49-F238E27FC236}">
                <a16:creationId xmlns:a16="http://schemas.microsoft.com/office/drawing/2014/main" id="{B875BC8C-1EDD-A43C-F547-BD5C04C01FD7}"/>
              </a:ext>
            </a:extLst>
          </p:cNvPr>
          <p:cNvSpPr>
            <a:spLocks noChangeShapeType="1"/>
          </p:cNvSpPr>
          <p:nvPr/>
        </p:nvSpPr>
        <p:spPr bwMode="auto">
          <a:xfrm>
            <a:off x="6530975" y="5199063"/>
            <a:ext cx="960438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3436" name="TextBox 14">
            <a:extLst>
              <a:ext uri="{FF2B5EF4-FFF2-40B4-BE49-F238E27FC236}">
                <a16:creationId xmlns:a16="http://schemas.microsoft.com/office/drawing/2014/main" id="{AD9A9F1D-698F-301D-6E34-F309E8325F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000" y="4495800"/>
            <a:ext cx="7874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Zapf Dingbats" charset="2"/>
                <a:ea typeface="ＭＳ Ｐゴシック" panose="020B0600070205080204" pitchFamily="34" charset="-128"/>
                <a:cs typeface="+mn-cs"/>
              </a:rPr>
              <a:t>✗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>
            <a:extLst>
              <a:ext uri="{FF2B5EF4-FFF2-40B4-BE49-F238E27FC236}">
                <a16:creationId xmlns:a16="http://schemas.microsoft.com/office/drawing/2014/main" id="{AD755C5A-6EB4-8F63-DFEE-57FF32F82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How it Looks to the End Host</a:t>
            </a:r>
          </a:p>
        </p:txBody>
      </p:sp>
      <p:sp>
        <p:nvSpPr>
          <p:cNvPr id="105474" name="Rectangle 3">
            <a:extLst>
              <a:ext uri="{FF2B5EF4-FFF2-40B4-BE49-F238E27FC236}">
                <a16:creationId xmlns:a16="http://schemas.microsoft.com/office/drawing/2014/main" id="{9B34B6CB-616D-E4B6-6F00-532C424AC9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tabLst>
                <a:tab pos="1541463" algn="l"/>
              </a:tabLst>
            </a:pPr>
            <a:r>
              <a:rPr lang="en-US" altLang="en-US">
                <a:ea typeface="ＭＳ Ｐゴシック" panose="020B0600070205080204" pitchFamily="34" charset="-128"/>
              </a:rPr>
              <a:t>Delay:  </a:t>
            </a:r>
            <a:r>
              <a:rPr lang="en-US" altLang="en-US" sz="3000">
                <a:solidFill>
                  <a:srgbClr val="000000"/>
                </a:solidFill>
                <a:ea typeface="ＭＳ Ｐゴシック" panose="020B0600070205080204" pitchFamily="34" charset="-128"/>
              </a:rPr>
              <a:t>Packet experiences high delay</a:t>
            </a:r>
          </a:p>
          <a:p>
            <a:pPr eaLnBrk="1" hangingPunct="1">
              <a:lnSpc>
                <a:spcPct val="90000"/>
              </a:lnSpc>
              <a:tabLst>
                <a:tab pos="1541463" algn="l"/>
              </a:tabLst>
            </a:pPr>
            <a:r>
              <a:rPr lang="en-US" altLang="en-US">
                <a:ea typeface="ＭＳ Ｐゴシック" panose="020B0600070205080204" pitchFamily="34" charset="-128"/>
              </a:rPr>
              <a:t>Loss:  	</a:t>
            </a:r>
            <a:r>
              <a:rPr lang="en-US" altLang="en-US" sz="3000">
                <a:solidFill>
                  <a:schemeClr val="tx1"/>
                </a:solidFill>
                <a:ea typeface="ＭＳ Ｐゴシック" panose="020B0600070205080204" pitchFamily="34" charset="-128"/>
              </a:rPr>
              <a:t>Packet gets dropped along path</a:t>
            </a:r>
          </a:p>
          <a:p>
            <a:pPr eaLnBrk="1" hangingPunct="1">
              <a:lnSpc>
                <a:spcPct val="90000"/>
              </a:lnSpc>
              <a:tabLst>
                <a:tab pos="1541463" algn="l"/>
              </a:tabLst>
            </a:pPr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tabLst>
                <a:tab pos="1541463" algn="l"/>
              </a:tabLst>
            </a:pPr>
            <a:r>
              <a:rPr lang="en-US" altLang="en-US">
                <a:ea typeface="ＭＳ Ｐゴシック" panose="020B0600070205080204" pitchFamily="34" charset="-128"/>
              </a:rPr>
              <a:t>How does TCP sender learn this?</a:t>
            </a:r>
          </a:p>
          <a:p>
            <a:pPr lvl="1" eaLnBrk="1" hangingPunct="1">
              <a:lnSpc>
                <a:spcPct val="90000"/>
              </a:lnSpc>
              <a:tabLst>
                <a:tab pos="1541463" algn="l"/>
              </a:tabLst>
            </a:pPr>
            <a:r>
              <a:rPr lang="en-US" altLang="en-US">
                <a:solidFill>
                  <a:srgbClr val="800000"/>
                </a:solidFill>
                <a:ea typeface="ＭＳ Ｐゴシック" panose="020B0600070205080204" pitchFamily="34" charset="-128"/>
              </a:rPr>
              <a:t>Delay: 	</a:t>
            </a:r>
            <a:r>
              <a:rPr lang="en-US" altLang="en-US">
                <a:ea typeface="ＭＳ Ｐゴシック" panose="020B0600070205080204" pitchFamily="34" charset="-128"/>
              </a:rPr>
              <a:t>Round-trip time estimate</a:t>
            </a:r>
          </a:p>
          <a:p>
            <a:pPr lvl="1" eaLnBrk="1" hangingPunct="1">
              <a:lnSpc>
                <a:spcPct val="90000"/>
              </a:lnSpc>
              <a:tabLst>
                <a:tab pos="1541463" algn="l"/>
              </a:tabLst>
            </a:pPr>
            <a:r>
              <a:rPr lang="en-US" altLang="en-US">
                <a:solidFill>
                  <a:srgbClr val="800000"/>
                </a:solidFill>
                <a:ea typeface="ＭＳ Ｐゴシック" panose="020B0600070205080204" pitchFamily="34" charset="-128"/>
              </a:rPr>
              <a:t>Loss:   </a:t>
            </a:r>
            <a:r>
              <a:rPr lang="en-US" altLang="en-US">
                <a:ea typeface="ＭＳ Ｐゴシック" panose="020B0600070205080204" pitchFamily="34" charset="-128"/>
              </a:rPr>
              <a:t>	Timeout and/or duplicate acknowledgments</a:t>
            </a:r>
          </a:p>
        </p:txBody>
      </p:sp>
      <p:sp>
        <p:nvSpPr>
          <p:cNvPr id="105475" name="Slide Number Placeholder 3">
            <a:extLst>
              <a:ext uri="{FF2B5EF4-FFF2-40B4-BE49-F238E27FC236}">
                <a16:creationId xmlns:a16="http://schemas.microsoft.com/office/drawing/2014/main" id="{FB625B48-1BD8-F03C-4B09-AE9015FE5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5923A0-6641-7049-B385-4C805D9618D0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5476" name="Rectangle 13">
            <a:extLst>
              <a:ext uri="{FF2B5EF4-FFF2-40B4-BE49-F238E27FC236}">
                <a16:creationId xmlns:a16="http://schemas.microsoft.com/office/drawing/2014/main" id="{7D6482B8-07B8-63F9-1DBD-8AE1B7981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3088" y="4892675"/>
            <a:ext cx="536575" cy="692150"/>
          </a:xfrm>
          <a:prstGeom prst="rect">
            <a:avLst/>
          </a:prstGeom>
          <a:solidFill>
            <a:srgbClr val="CC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5477" name="Rectangle 14">
            <a:extLst>
              <a:ext uri="{FF2B5EF4-FFF2-40B4-BE49-F238E27FC236}">
                <a16:creationId xmlns:a16="http://schemas.microsoft.com/office/drawing/2014/main" id="{955A6D4D-2883-A139-CC25-10A87FC88C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9663" y="4892675"/>
            <a:ext cx="536575" cy="692150"/>
          </a:xfrm>
          <a:prstGeom prst="rect">
            <a:avLst/>
          </a:prstGeom>
          <a:solidFill>
            <a:srgbClr val="CC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5478" name="Rectangle 15">
            <a:extLst>
              <a:ext uri="{FF2B5EF4-FFF2-40B4-BE49-F238E27FC236}">
                <a16:creationId xmlns:a16="http://schemas.microsoft.com/office/drawing/2014/main" id="{F74E5CB6-C42E-D504-161B-0835A446E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7825" y="4892675"/>
            <a:ext cx="536575" cy="692150"/>
          </a:xfrm>
          <a:prstGeom prst="rect">
            <a:avLst/>
          </a:prstGeom>
          <a:solidFill>
            <a:srgbClr val="CC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5479" name="Rectangle 16">
            <a:extLst>
              <a:ext uri="{FF2B5EF4-FFF2-40B4-BE49-F238E27FC236}">
                <a16:creationId xmlns:a16="http://schemas.microsoft.com/office/drawing/2014/main" id="{68D3851C-C6AE-9D18-050D-D75B6746D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4400" y="4892675"/>
            <a:ext cx="536575" cy="692150"/>
          </a:xfrm>
          <a:prstGeom prst="rect">
            <a:avLst/>
          </a:prstGeom>
          <a:solidFill>
            <a:srgbClr val="CC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5480" name="Rectangle 17">
            <a:extLst>
              <a:ext uri="{FF2B5EF4-FFF2-40B4-BE49-F238E27FC236}">
                <a16:creationId xmlns:a16="http://schemas.microsoft.com/office/drawing/2014/main" id="{0602EB6D-70B6-1A6D-3909-5A72129F23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6513" y="4892675"/>
            <a:ext cx="536575" cy="692150"/>
          </a:xfrm>
          <a:prstGeom prst="rect">
            <a:avLst/>
          </a:prstGeom>
          <a:solidFill>
            <a:srgbClr val="CC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5481" name="Rectangle 18">
            <a:extLst>
              <a:ext uri="{FF2B5EF4-FFF2-40B4-BE49-F238E27FC236}">
                <a16:creationId xmlns:a16="http://schemas.microsoft.com/office/drawing/2014/main" id="{25621D11-0888-77FD-BE15-CB6A6F5C7F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6763" y="4892675"/>
            <a:ext cx="536575" cy="692150"/>
          </a:xfrm>
          <a:prstGeom prst="rect">
            <a:avLst/>
          </a:prstGeom>
          <a:solidFill>
            <a:srgbClr val="CC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5482" name="Rectangle 19">
            <a:extLst>
              <a:ext uri="{FF2B5EF4-FFF2-40B4-BE49-F238E27FC236}">
                <a16:creationId xmlns:a16="http://schemas.microsoft.com/office/drawing/2014/main" id="{CB69B580-4568-0433-9AC1-C53B69BA50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6575" y="4891088"/>
            <a:ext cx="536575" cy="692150"/>
          </a:xfrm>
          <a:prstGeom prst="rect">
            <a:avLst/>
          </a:prstGeom>
          <a:solidFill>
            <a:srgbClr val="CC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5483" name="Line 21">
            <a:extLst>
              <a:ext uri="{FF2B5EF4-FFF2-40B4-BE49-F238E27FC236}">
                <a16:creationId xmlns:a16="http://schemas.microsoft.com/office/drawing/2014/main" id="{C1D0A2C6-81A6-F9DB-9E92-0F11289C846E}"/>
              </a:ext>
            </a:extLst>
          </p:cNvPr>
          <p:cNvSpPr>
            <a:spLocks noChangeShapeType="1"/>
          </p:cNvSpPr>
          <p:nvPr/>
        </p:nvSpPr>
        <p:spPr bwMode="auto">
          <a:xfrm>
            <a:off x="6530975" y="5199063"/>
            <a:ext cx="960438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5484" name="TextBox 14">
            <a:extLst>
              <a:ext uri="{FF2B5EF4-FFF2-40B4-BE49-F238E27FC236}">
                <a16:creationId xmlns:a16="http://schemas.microsoft.com/office/drawing/2014/main" id="{69FC49E1-7ED9-A366-1420-2DD6FC5765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000" y="4495800"/>
            <a:ext cx="7874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Zapf Dingbats" charset="2"/>
                <a:ea typeface="ＭＳ Ｐゴシック" panose="020B0600070205080204" pitchFamily="34" charset="-128"/>
                <a:cs typeface="+mn-cs"/>
              </a:rPr>
              <a:t>✗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itle 1">
            <a:extLst>
              <a:ext uri="{FF2B5EF4-FFF2-40B4-BE49-F238E27FC236}">
                <a16:creationId xmlns:a16="http://schemas.microsoft.com/office/drawing/2014/main" id="{B6F76691-D10C-682E-141F-C51442564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Detecting Congestion</a:t>
            </a:r>
          </a:p>
        </p:txBody>
      </p:sp>
      <p:sp>
        <p:nvSpPr>
          <p:cNvPr id="107522" name="Content Placeholder 2">
            <a:extLst>
              <a:ext uri="{FF2B5EF4-FFF2-40B4-BE49-F238E27FC236}">
                <a16:creationId xmlns:a16="http://schemas.microsoft.com/office/drawing/2014/main" id="{B5A69240-9242-D833-FBCB-94241F1A0A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3600">
                <a:ea typeface="ＭＳ Ｐゴシック" panose="020B0600070205080204" pitchFamily="34" charset="-128"/>
              </a:rPr>
              <a:t>Link layer</a:t>
            </a:r>
          </a:p>
          <a:p>
            <a:pPr lvl="1"/>
            <a:r>
              <a:rPr lang="en-US" altLang="en-US" sz="3200">
                <a:ea typeface="ＭＳ Ｐゴシック" panose="020B0600070205080204" pitchFamily="34" charset="-128"/>
              </a:rPr>
              <a:t>Carrier sense multiple access </a:t>
            </a:r>
          </a:p>
          <a:p>
            <a:pPr lvl="1"/>
            <a:r>
              <a:rPr lang="en-US" altLang="en-US" sz="3200">
                <a:ea typeface="ＭＳ Ｐゴシック" panose="020B0600070205080204" pitchFamily="34" charset="-128"/>
              </a:rPr>
              <a:t>Seeing your own frame collide with others</a:t>
            </a:r>
          </a:p>
          <a:p>
            <a:r>
              <a:rPr lang="en-US" altLang="en-US" sz="3600">
                <a:ea typeface="ＭＳ Ｐゴシック" panose="020B0600070205080204" pitchFamily="34" charset="-128"/>
              </a:rPr>
              <a:t>Network layer</a:t>
            </a:r>
          </a:p>
          <a:p>
            <a:pPr lvl="1"/>
            <a:r>
              <a:rPr lang="en-US" altLang="en-US" sz="3200">
                <a:ea typeface="ＭＳ Ｐゴシック" panose="020B0600070205080204" pitchFamily="34" charset="-128"/>
              </a:rPr>
              <a:t>Observing end-to-end performance</a:t>
            </a:r>
          </a:p>
          <a:p>
            <a:pPr lvl="1"/>
            <a:r>
              <a:rPr lang="en-US" altLang="en-US" sz="3200">
                <a:ea typeface="ＭＳ Ｐゴシック" panose="020B0600070205080204" pitchFamily="34" charset="-128"/>
              </a:rPr>
              <a:t>Packet delay or loss over the path</a:t>
            </a:r>
          </a:p>
          <a:p>
            <a:pPr lvl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07523" name="Slide Number Placeholder 3">
            <a:extLst>
              <a:ext uri="{FF2B5EF4-FFF2-40B4-BE49-F238E27FC236}">
                <a16:creationId xmlns:a16="http://schemas.microsoft.com/office/drawing/2014/main" id="{DFDB0FB8-E697-1D06-2550-7B898A805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A65561-63C0-BE40-8AA2-5FCB9BC1465E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2">
            <a:extLst>
              <a:ext uri="{FF2B5EF4-FFF2-40B4-BE49-F238E27FC236}">
                <a16:creationId xmlns:a16="http://schemas.microsoft.com/office/drawing/2014/main" id="{CFFA30F6-7A41-1120-AE56-5C77CAE6E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How TCP detects packet losses</a:t>
            </a:r>
          </a:p>
        </p:txBody>
      </p:sp>
      <p:sp>
        <p:nvSpPr>
          <p:cNvPr id="67586" name="Rectangle 3">
            <a:extLst>
              <a:ext uri="{FF2B5EF4-FFF2-40B4-BE49-F238E27FC236}">
                <a16:creationId xmlns:a16="http://schemas.microsoft.com/office/drawing/2014/main" id="{4AE0BFAA-BE94-996C-EACF-EAC1266CD3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3910013"/>
            <a:ext cx="8534400" cy="232410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(2) Timeout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Packet# n is lost and detected via a timeout</a:t>
            </a:r>
          </a:p>
        </p:txBody>
      </p:sp>
      <p:sp>
        <p:nvSpPr>
          <p:cNvPr id="108547" name="Slide Number Placeholder 3">
            <a:extLst>
              <a:ext uri="{FF2B5EF4-FFF2-40B4-BE49-F238E27FC236}">
                <a16:creationId xmlns:a16="http://schemas.microsoft.com/office/drawing/2014/main" id="{0BD254D8-53C8-8BD5-6901-73E10D620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8BCF1C-38FC-7B4D-8CA7-8CE67833C4C2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7588" name="Rectangle 3">
            <a:extLst>
              <a:ext uri="{FF2B5EF4-FFF2-40B4-BE49-F238E27FC236}">
                <a16:creationId xmlns:a16="http://schemas.microsoft.com/office/drawing/2014/main" id="{5F95EEAB-212C-8D43-CF67-72A60DCFEA8D}"/>
              </a:ext>
            </a:extLst>
          </p:cNvPr>
          <p:cNvSpPr txBox="1">
            <a:spLocks/>
          </p:cNvSpPr>
          <p:nvPr/>
        </p:nvSpPr>
        <p:spPr bwMode="auto">
          <a:xfrm>
            <a:off x="381000" y="1219200"/>
            <a:ext cx="8534400" cy="243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(1) Duplicate ACKs</a:t>
            </a:r>
          </a:p>
          <a:p>
            <a:pPr marL="742950" marR="0" lvl="1" indent="-28575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Packet# n is lost, but packets n+1, n+2, etc. are received and ACKs are sent.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" grpId="0" build="p"/>
      <p:bldP spid="6758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2">
            <a:extLst>
              <a:ext uri="{FF2B5EF4-FFF2-40B4-BE49-F238E27FC236}">
                <a16:creationId xmlns:a16="http://schemas.microsoft.com/office/drawing/2014/main" id="{D0DBCB64-EA56-B234-F404-5DB5C19FF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Responding to Congestion</a:t>
            </a:r>
          </a:p>
        </p:txBody>
      </p:sp>
      <p:sp>
        <p:nvSpPr>
          <p:cNvPr id="110594" name="Rectangle 3">
            <a:extLst>
              <a:ext uri="{FF2B5EF4-FFF2-40B4-BE49-F238E27FC236}">
                <a16:creationId xmlns:a16="http://schemas.microsoft.com/office/drawing/2014/main" id="{A90208F9-AA1C-037D-C90C-CB64AC6BA6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Upon detecting congestion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Decrease the sending rate</a:t>
            </a:r>
          </a:p>
        </p:txBody>
      </p:sp>
      <p:sp>
        <p:nvSpPr>
          <p:cNvPr id="110595" name="Slide Number Placeholder 3">
            <a:extLst>
              <a:ext uri="{FF2B5EF4-FFF2-40B4-BE49-F238E27FC236}">
                <a16:creationId xmlns:a16="http://schemas.microsoft.com/office/drawing/2014/main" id="{E4002CBD-9172-3A3F-9796-C98E25CE7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4BDFD8-FD45-3F4F-8E49-237F43B4BA45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2">
            <a:extLst>
              <a:ext uri="{FF2B5EF4-FFF2-40B4-BE49-F238E27FC236}">
                <a16:creationId xmlns:a16="http://schemas.microsoft.com/office/drawing/2014/main" id="{4DC61B85-0276-A12C-1FED-72F9C1698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Responding to Congestion</a:t>
            </a:r>
          </a:p>
        </p:txBody>
      </p:sp>
      <p:sp>
        <p:nvSpPr>
          <p:cNvPr id="112642" name="Rectangle 3">
            <a:extLst>
              <a:ext uri="{FF2B5EF4-FFF2-40B4-BE49-F238E27FC236}">
                <a16:creationId xmlns:a16="http://schemas.microsoft.com/office/drawing/2014/main" id="{1999EB4B-F1E7-21F0-AFCF-423E46102C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Upon detecting congestion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Decrease the sending rate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But, what if conditions change?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If more bandwidth becomes available, 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… unfortunate to keep sending at a low rate</a:t>
            </a:r>
          </a:p>
        </p:txBody>
      </p:sp>
      <p:sp>
        <p:nvSpPr>
          <p:cNvPr id="112643" name="Slide Number Placeholder 3">
            <a:extLst>
              <a:ext uri="{FF2B5EF4-FFF2-40B4-BE49-F238E27FC236}">
                <a16:creationId xmlns:a16="http://schemas.microsoft.com/office/drawing/2014/main" id="{1BDACF14-4611-781C-FB3B-F3701CC9D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AEFA6E-83DF-3B4B-94C0-75A3D8CD0979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12644" name="Picture 4">
            <a:extLst>
              <a:ext uri="{FF2B5EF4-FFF2-40B4-BE49-F238E27FC236}">
                <a16:creationId xmlns:a16="http://schemas.microsoft.com/office/drawing/2014/main" id="{41A3A574-138A-541F-050B-0F528E508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613" y="4286250"/>
            <a:ext cx="3470275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Picture 4">
            <a:extLst>
              <a:ext uri="{FF2B5EF4-FFF2-40B4-BE49-F238E27FC236}">
                <a16:creationId xmlns:a16="http://schemas.microsoft.com/office/drawing/2014/main" id="{0C4F4847-73AC-0F1A-30D3-CD9F5C802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613" y="4286250"/>
            <a:ext cx="3470275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0" name="Rectangle 2">
            <a:extLst>
              <a:ext uri="{FF2B5EF4-FFF2-40B4-BE49-F238E27FC236}">
                <a16:creationId xmlns:a16="http://schemas.microsoft.com/office/drawing/2014/main" id="{C279C020-6A4F-FD64-0FA1-405DFD0F0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Responding to Congestion</a:t>
            </a:r>
          </a:p>
        </p:txBody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EC2CB20C-D5B3-996B-8139-27E0676906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Upon detecting congestion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Decrease the sending rate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But, what if conditions change?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If more bandwidth becomes available, 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… unfortunate to keep sending at a low rate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Upon </a:t>
            </a:r>
            <a:r>
              <a:rPr lang="en-US" altLang="en-US" i="1">
                <a:ea typeface="ＭＳ Ｐゴシック" panose="020B0600070205080204" pitchFamily="34" charset="-128"/>
              </a:rPr>
              <a:t>not </a:t>
            </a:r>
            <a:r>
              <a:rPr lang="en-US" altLang="en-US">
                <a:ea typeface="ＭＳ Ｐゴシック" panose="020B0600070205080204" pitchFamily="34" charset="-128"/>
              </a:rPr>
              <a:t>detecting congestion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Increase sending rate, a little at a time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See if packets get through</a:t>
            </a:r>
          </a:p>
        </p:txBody>
      </p:sp>
      <p:sp>
        <p:nvSpPr>
          <p:cNvPr id="114692" name="Slide Number Placeholder 3">
            <a:extLst>
              <a:ext uri="{FF2B5EF4-FFF2-40B4-BE49-F238E27FC236}">
                <a16:creationId xmlns:a16="http://schemas.microsoft.com/office/drawing/2014/main" id="{070CC329-08F8-CF6A-B8F5-E1AD4C836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4D9021-AD78-AF4E-939C-3E991A18F5CA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Title 4">
            <a:extLst>
              <a:ext uri="{FF2B5EF4-FFF2-40B4-BE49-F238E27FC236}">
                <a16:creationId xmlns:a16="http://schemas.microsoft.com/office/drawing/2014/main" id="{3F940EDD-1507-E1FB-1272-F9FEE2CDB8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TCP Congestion Control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88AB1B6C-1A44-EC4E-2727-9C5DBEA1F2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Arial" pitchFamily="1" charset="0"/>
              <a:buNone/>
              <a:defRPr/>
            </a:pPr>
            <a:endParaRPr lang="en-US"/>
          </a:p>
        </p:txBody>
      </p:sp>
      <p:sp>
        <p:nvSpPr>
          <p:cNvPr id="116739" name="Slide Number Placeholder 3">
            <a:extLst>
              <a:ext uri="{FF2B5EF4-FFF2-40B4-BE49-F238E27FC236}">
                <a16:creationId xmlns:a16="http://schemas.microsoft.com/office/drawing/2014/main" id="{B58F2BB6-D9B0-83EF-34C9-067042F1D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716D12-2314-084D-95E2-19195DEFA43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Slide Number Placeholder 1">
            <a:extLst>
              <a:ext uri="{FF2B5EF4-FFF2-40B4-BE49-F238E27FC236}">
                <a16:creationId xmlns:a16="http://schemas.microsoft.com/office/drawing/2014/main" id="{67F87A1E-2C6E-9744-DF70-EE927942A1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3BF754-B53B-A64A-9C2C-E36E43C2D867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17762" name="Picture 2">
            <a:extLst>
              <a:ext uri="{FF2B5EF4-FFF2-40B4-BE49-F238E27FC236}">
                <a16:creationId xmlns:a16="http://schemas.microsoft.com/office/drawing/2014/main" id="{50F65DFB-1E6C-BEBB-15C0-A4CA5FFAA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50" y="1203325"/>
            <a:ext cx="636270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3" name="Content Placeholder 2">
            <a:extLst>
              <a:ext uri="{FF2B5EF4-FFF2-40B4-BE49-F238E27FC236}">
                <a16:creationId xmlns:a16="http://schemas.microsoft.com/office/drawing/2014/main" id="{0050D15C-FED6-6574-3F3F-240598AE24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17463"/>
            <a:ext cx="8763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ACK works as the indicator and the window controls the flow.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150E06-939A-8A4C-D062-C2A58E015B33}"/>
              </a:ext>
            </a:extLst>
          </p:cNvPr>
          <p:cNvSpPr txBox="1"/>
          <p:nvPr/>
        </p:nvSpPr>
        <p:spPr>
          <a:xfrm>
            <a:off x="0" y="2927350"/>
            <a:ext cx="9144000" cy="5842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Congestion_window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: Calculated by the sender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Slide Number Placeholder 1">
            <a:extLst>
              <a:ext uri="{FF2B5EF4-FFF2-40B4-BE49-F238E27FC236}">
                <a16:creationId xmlns:a16="http://schemas.microsoft.com/office/drawing/2014/main" id="{B861ECED-8490-232C-6165-F73A07F0B3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93F1CA-2BF4-0546-9618-1AE8C73DB9C3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18786" name="Picture 2">
            <a:extLst>
              <a:ext uri="{FF2B5EF4-FFF2-40B4-BE49-F238E27FC236}">
                <a16:creationId xmlns:a16="http://schemas.microsoft.com/office/drawing/2014/main" id="{265D1D38-97BD-F8BA-C0A9-44C99624A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50" y="1203325"/>
            <a:ext cx="636270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99B4E3-CD9A-8A50-329A-B0198A6B35A9}"/>
              </a:ext>
            </a:extLst>
          </p:cNvPr>
          <p:cNvSpPr txBox="1"/>
          <p:nvPr/>
        </p:nvSpPr>
        <p:spPr>
          <a:xfrm>
            <a:off x="0" y="2927350"/>
            <a:ext cx="9144000" cy="107791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How to find the right window size?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When to change? How much?</a:t>
            </a:r>
          </a:p>
        </p:txBody>
      </p:sp>
      <p:sp>
        <p:nvSpPr>
          <p:cNvPr id="118788" name="Content Placeholder 2">
            <a:extLst>
              <a:ext uri="{FF2B5EF4-FFF2-40B4-BE49-F238E27FC236}">
                <a16:creationId xmlns:a16="http://schemas.microsoft.com/office/drawing/2014/main" id="{B94A1C0B-B8A9-3FE1-6A74-8D8F18208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17463"/>
            <a:ext cx="8763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ACK works as the indicator and the window controls the flow.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Number Placeholder 1">
            <a:extLst>
              <a:ext uri="{FF2B5EF4-FFF2-40B4-BE49-F238E27FC236}">
                <a16:creationId xmlns:a16="http://schemas.microsoft.com/office/drawing/2014/main" id="{5FAFDB09-C637-3DEB-8870-E22CB9D7B7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798313-3CA4-BD47-B398-D8005A49A653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8610" name="Picture 1">
            <a:extLst>
              <a:ext uri="{FF2B5EF4-FFF2-40B4-BE49-F238E27FC236}">
                <a16:creationId xmlns:a16="http://schemas.microsoft.com/office/drawing/2014/main" id="{55CB2C31-AE48-13FC-6D18-CB5040AB6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888" y="1606550"/>
            <a:ext cx="5356225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CBC63DB-95D5-C633-AD4C-BD9A3C51F66A}"/>
              </a:ext>
            </a:extLst>
          </p:cNvPr>
          <p:cNvSpPr txBox="1">
            <a:spLocks/>
          </p:cNvSpPr>
          <p:nvPr/>
        </p:nvSpPr>
        <p:spPr>
          <a:xfrm>
            <a:off x="304800" y="128588"/>
            <a:ext cx="8534400" cy="65087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80000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TCP: Abstraction of Reliable Bytes Stream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	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Title 1">
            <a:extLst>
              <a:ext uri="{FF2B5EF4-FFF2-40B4-BE49-F238E27FC236}">
                <a16:creationId xmlns:a16="http://schemas.microsoft.com/office/drawing/2014/main" id="{ECF7FDFC-BB67-0A0C-D69E-F1BA281D9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TCP Congestion Control</a:t>
            </a:r>
          </a:p>
        </p:txBody>
      </p:sp>
      <p:sp>
        <p:nvSpPr>
          <p:cNvPr id="119810" name="Content Placeholder 2">
            <a:extLst>
              <a:ext uri="{FF2B5EF4-FFF2-40B4-BE49-F238E27FC236}">
                <a16:creationId xmlns:a16="http://schemas.microsoft.com/office/drawing/2014/main" id="{270A82EE-5895-4CD2-CC8A-49A4D0F06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19200"/>
            <a:ext cx="8763000" cy="4906963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Additive increase, multiplicative decrease (AIMD)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On packet loss, divide congestion window in half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On success for last window, increase window linearly</a:t>
            </a:r>
          </a:p>
        </p:txBody>
      </p:sp>
      <p:sp>
        <p:nvSpPr>
          <p:cNvPr id="119811" name="Slide Number Placeholder 3">
            <a:extLst>
              <a:ext uri="{FF2B5EF4-FFF2-40B4-BE49-F238E27FC236}">
                <a16:creationId xmlns:a16="http://schemas.microsoft.com/office/drawing/2014/main" id="{822D7258-0B9F-8F9D-E91F-F62E02DCC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7865FF-E0B3-0E49-B351-2594D9AB0217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9812" name="Freeform 3">
            <a:extLst>
              <a:ext uri="{FF2B5EF4-FFF2-40B4-BE49-F238E27FC236}">
                <a16:creationId xmlns:a16="http://schemas.microsoft.com/office/drawing/2014/main" id="{30E6AB65-AD5A-D826-38BF-9546B3F2ECB3}"/>
              </a:ext>
            </a:extLst>
          </p:cNvPr>
          <p:cNvSpPr>
            <a:spLocks/>
          </p:cNvSpPr>
          <p:nvPr/>
        </p:nvSpPr>
        <p:spPr bwMode="auto">
          <a:xfrm>
            <a:off x="1371600" y="3200400"/>
            <a:ext cx="7010400" cy="2667000"/>
          </a:xfrm>
          <a:custGeom>
            <a:avLst/>
            <a:gdLst>
              <a:gd name="T0" fmla="*/ 0 w 4416"/>
              <a:gd name="T1" fmla="*/ 0 h 1968"/>
              <a:gd name="T2" fmla="*/ 0 w 4416"/>
              <a:gd name="T3" fmla="*/ 2147483646 h 1968"/>
              <a:gd name="T4" fmla="*/ 2147483646 w 4416"/>
              <a:gd name="T5" fmla="*/ 2147483646 h 1968"/>
              <a:gd name="T6" fmla="*/ 0 60000 65536"/>
              <a:gd name="T7" fmla="*/ 0 60000 65536"/>
              <a:gd name="T8" fmla="*/ 0 60000 65536"/>
              <a:gd name="T9" fmla="*/ 0 w 4416"/>
              <a:gd name="T10" fmla="*/ 0 h 1968"/>
              <a:gd name="T11" fmla="*/ 4416 w 4416"/>
              <a:gd name="T12" fmla="*/ 1968 h 19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416" h="1968">
                <a:moveTo>
                  <a:pt x="0" y="0"/>
                </a:moveTo>
                <a:lnTo>
                  <a:pt x="0" y="1968"/>
                </a:lnTo>
                <a:lnTo>
                  <a:pt x="4416" y="1968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9813" name="Freeform 4">
            <a:extLst>
              <a:ext uri="{FF2B5EF4-FFF2-40B4-BE49-F238E27FC236}">
                <a16:creationId xmlns:a16="http://schemas.microsoft.com/office/drawing/2014/main" id="{7AD02370-E2F5-51DD-1AB9-E2D58E1E67C0}"/>
              </a:ext>
            </a:extLst>
          </p:cNvPr>
          <p:cNvSpPr>
            <a:spLocks/>
          </p:cNvSpPr>
          <p:nvPr/>
        </p:nvSpPr>
        <p:spPr bwMode="auto">
          <a:xfrm>
            <a:off x="1371600" y="3886200"/>
            <a:ext cx="7162800" cy="1981200"/>
          </a:xfrm>
          <a:custGeom>
            <a:avLst/>
            <a:gdLst>
              <a:gd name="T0" fmla="*/ 0 w 4512"/>
              <a:gd name="T1" fmla="*/ 2147483646 h 1248"/>
              <a:gd name="T2" fmla="*/ 2147483646 w 4512"/>
              <a:gd name="T3" fmla="*/ 2147483646 h 1248"/>
              <a:gd name="T4" fmla="*/ 2147483646 w 4512"/>
              <a:gd name="T5" fmla="*/ 2147483646 h 1248"/>
              <a:gd name="T6" fmla="*/ 2147483646 w 4512"/>
              <a:gd name="T7" fmla="*/ 2147483646 h 1248"/>
              <a:gd name="T8" fmla="*/ 2147483646 w 4512"/>
              <a:gd name="T9" fmla="*/ 2147483646 h 1248"/>
              <a:gd name="T10" fmla="*/ 2147483646 w 4512"/>
              <a:gd name="T11" fmla="*/ 0 h 1248"/>
              <a:gd name="T12" fmla="*/ 2147483646 w 4512"/>
              <a:gd name="T13" fmla="*/ 2147483646 h 1248"/>
              <a:gd name="T14" fmla="*/ 2147483646 w 4512"/>
              <a:gd name="T15" fmla="*/ 2147483646 h 1248"/>
              <a:gd name="T16" fmla="*/ 2147483646 w 4512"/>
              <a:gd name="T17" fmla="*/ 2147483646 h 1248"/>
              <a:gd name="T18" fmla="*/ 2147483646 w 4512"/>
              <a:gd name="T19" fmla="*/ 2147483646 h 1248"/>
              <a:gd name="T20" fmla="*/ 2147483646 w 4512"/>
              <a:gd name="T21" fmla="*/ 2147483646 h 1248"/>
              <a:gd name="T22" fmla="*/ 2147483646 w 4512"/>
              <a:gd name="T23" fmla="*/ 2147483646 h 124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512"/>
              <a:gd name="T37" fmla="*/ 0 h 1248"/>
              <a:gd name="T38" fmla="*/ 4512 w 4512"/>
              <a:gd name="T39" fmla="*/ 1248 h 124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512" h="1248">
                <a:moveTo>
                  <a:pt x="0" y="1248"/>
                </a:moveTo>
                <a:lnTo>
                  <a:pt x="1152" y="336"/>
                </a:lnTo>
                <a:lnTo>
                  <a:pt x="1152" y="816"/>
                </a:lnTo>
                <a:lnTo>
                  <a:pt x="1536" y="528"/>
                </a:lnTo>
                <a:lnTo>
                  <a:pt x="1536" y="960"/>
                </a:lnTo>
                <a:lnTo>
                  <a:pt x="2832" y="0"/>
                </a:lnTo>
                <a:lnTo>
                  <a:pt x="2832" y="720"/>
                </a:lnTo>
                <a:lnTo>
                  <a:pt x="3504" y="240"/>
                </a:lnTo>
                <a:lnTo>
                  <a:pt x="3504" y="864"/>
                </a:lnTo>
                <a:lnTo>
                  <a:pt x="4224" y="288"/>
                </a:lnTo>
                <a:lnTo>
                  <a:pt x="4224" y="816"/>
                </a:lnTo>
                <a:lnTo>
                  <a:pt x="4512" y="576"/>
                </a:lnTo>
              </a:path>
            </a:pathLst>
          </a:cu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9814" name="Text Box 5">
            <a:extLst>
              <a:ext uri="{FF2B5EF4-FFF2-40B4-BE49-F238E27FC236}">
                <a16:creationId xmlns:a16="http://schemas.microsoft.com/office/drawing/2014/main" id="{C217F618-4F7A-53D6-BBAA-D9E6D07BA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1713" y="5791200"/>
            <a:ext cx="268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</a:t>
            </a:r>
          </a:p>
        </p:txBody>
      </p:sp>
      <p:sp>
        <p:nvSpPr>
          <p:cNvPr id="119815" name="Text Box 6">
            <a:extLst>
              <a:ext uri="{FF2B5EF4-FFF2-40B4-BE49-F238E27FC236}">
                <a16:creationId xmlns:a16="http://schemas.microsoft.com/office/drawing/2014/main" id="{4F36D88A-78B1-3B2A-0B38-CD5C30FC58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13" y="4038600"/>
            <a:ext cx="1182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Window</a:t>
            </a:r>
          </a:p>
        </p:txBody>
      </p:sp>
      <p:sp>
        <p:nvSpPr>
          <p:cNvPr id="119816" name="Line 7">
            <a:extLst>
              <a:ext uri="{FF2B5EF4-FFF2-40B4-BE49-F238E27FC236}">
                <a16:creationId xmlns:a16="http://schemas.microsoft.com/office/drawing/2014/main" id="{B56F4183-0EA7-D269-7FA2-C676441F419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2400" y="5410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9817" name="Line 8">
            <a:extLst>
              <a:ext uri="{FF2B5EF4-FFF2-40B4-BE49-F238E27FC236}">
                <a16:creationId xmlns:a16="http://schemas.microsoft.com/office/drawing/2014/main" id="{31BDA0E8-FDD4-D6CA-13E3-77512925D25E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2400" y="4724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9818" name="Line 9">
            <a:extLst>
              <a:ext uri="{FF2B5EF4-FFF2-40B4-BE49-F238E27FC236}">
                <a16:creationId xmlns:a16="http://schemas.microsoft.com/office/drawing/2014/main" id="{9AA29163-E9A7-80A1-7932-395F7FC9268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1000" y="47244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9819" name="Text Box 10">
            <a:extLst>
              <a:ext uri="{FF2B5EF4-FFF2-40B4-BE49-F238E27FC236}">
                <a16:creationId xmlns:a16="http://schemas.microsoft.com/office/drawing/2014/main" id="{4198A6F5-A284-A53F-D672-99624A2749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4922838"/>
            <a:ext cx="1093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halved</a:t>
            </a:r>
          </a:p>
        </p:txBody>
      </p:sp>
      <p:sp>
        <p:nvSpPr>
          <p:cNvPr id="119820" name="Line 11">
            <a:extLst>
              <a:ext uri="{FF2B5EF4-FFF2-40B4-BE49-F238E27FC236}">
                <a16:creationId xmlns:a16="http://schemas.microsoft.com/office/drawing/2014/main" id="{61241074-C62C-27FC-D487-442CEFDAD34E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0400" y="35052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9821" name="Line 12">
            <a:extLst>
              <a:ext uri="{FF2B5EF4-FFF2-40B4-BE49-F238E27FC236}">
                <a16:creationId xmlns:a16="http://schemas.microsoft.com/office/drawing/2014/main" id="{CC2C65B5-0E33-CA32-3DDF-CD3FE0AF9BED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37338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9822" name="Line 13">
            <a:extLst>
              <a:ext uri="{FF2B5EF4-FFF2-40B4-BE49-F238E27FC236}">
                <a16:creationId xmlns:a16="http://schemas.microsoft.com/office/drawing/2014/main" id="{FD4FD371-726D-2628-8B3C-9120556485D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67400" y="3200400"/>
            <a:ext cx="36513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9823" name="Line 14">
            <a:extLst>
              <a:ext uri="{FF2B5EF4-FFF2-40B4-BE49-F238E27FC236}">
                <a16:creationId xmlns:a16="http://schemas.microsoft.com/office/drawing/2014/main" id="{28B3DBC7-A113-C3D5-E638-3BFAD775667A}"/>
              </a:ext>
            </a:extLst>
          </p:cNvPr>
          <p:cNvSpPr>
            <a:spLocks noChangeShapeType="1"/>
          </p:cNvSpPr>
          <p:nvPr/>
        </p:nvSpPr>
        <p:spPr bwMode="auto">
          <a:xfrm>
            <a:off x="6934200" y="33528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9824" name="Line 15">
            <a:extLst>
              <a:ext uri="{FF2B5EF4-FFF2-40B4-BE49-F238E27FC236}">
                <a16:creationId xmlns:a16="http://schemas.microsoft.com/office/drawing/2014/main" id="{3AE746B8-5DA2-4DB7-18FE-B942113809C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77200" y="34290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9825" name="Text Box 16">
            <a:extLst>
              <a:ext uri="{FF2B5EF4-FFF2-40B4-BE49-F238E27FC236}">
                <a16:creationId xmlns:a16="http://schemas.microsoft.com/office/drawing/2014/main" id="{5C86D8FE-A870-A2CC-2E30-6A2672FC8C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7325" y="3117850"/>
            <a:ext cx="8080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Loss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7B19DEB9-24EB-62EE-32B7-0A6680EA8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Why Exponential decrease?</a:t>
            </a:r>
          </a:p>
        </p:txBody>
      </p:sp>
      <p:sp>
        <p:nvSpPr>
          <p:cNvPr id="35842" name="Content Placeholder 2">
            <a:extLst>
              <a:ext uri="{FF2B5EF4-FFF2-40B4-BE49-F238E27FC236}">
                <a16:creationId xmlns:a16="http://schemas.microsoft.com/office/drawing/2014/main" id="{A99C9970-77E0-9052-82BC-982BE10E61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Respond aggressively to bad news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Congestion is (very) bad for everyone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Need to react aggressively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Nice theoretical properties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Makes efficient use of network resources</a:t>
            </a:r>
          </a:p>
          <a:p>
            <a:pPr lvl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5843" name="Slide Number Placeholder 3">
            <a:extLst>
              <a:ext uri="{FF2B5EF4-FFF2-40B4-BE49-F238E27FC236}">
                <a16:creationId xmlns:a16="http://schemas.microsoft.com/office/drawing/2014/main" id="{CC2F0FA1-B97E-5D6F-69A6-F62E1E989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BBCF6B-6528-5C4E-9B06-D6035275E2EB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4">
            <a:extLst>
              <a:ext uri="{FF2B5EF4-FFF2-40B4-BE49-F238E27FC236}">
                <a16:creationId xmlns:a16="http://schemas.microsoft.com/office/drawing/2014/main" id="{61FED873-667A-EE11-B5B9-F69FB0C53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TCP Congestion Window</a:t>
            </a:r>
          </a:p>
        </p:txBody>
      </p:sp>
      <p:sp>
        <p:nvSpPr>
          <p:cNvPr id="987141" name="Rectangle 5">
            <a:extLst>
              <a:ext uri="{FF2B5EF4-FFF2-40B4-BE49-F238E27FC236}">
                <a16:creationId xmlns:a16="http://schemas.microsoft.com/office/drawing/2014/main" id="{CF6875CD-D27B-6D9E-9D97-EDBB0D6EF9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3000">
                <a:ea typeface="ＭＳ Ｐゴシック" panose="020B0600070205080204" pitchFamily="34" charset="-128"/>
              </a:rPr>
              <a:t>Each TCP sender maintains a congestion window</a:t>
            </a:r>
          </a:p>
          <a:p>
            <a:pPr lvl="1" eaLnBrk="1" hangingPunct="1">
              <a:lnSpc>
                <a:spcPct val="90000"/>
              </a:lnSpc>
              <a:spcAft>
                <a:spcPts val="2400"/>
              </a:spcAft>
            </a:pPr>
            <a:r>
              <a:rPr lang="en-US" altLang="en-US" sz="2600">
                <a:ea typeface="ＭＳ Ｐゴシック" panose="020B0600070205080204" pitchFamily="34" charset="-128"/>
              </a:rPr>
              <a:t>Max number of bytes to have in transit (not yet ACK</a:t>
            </a:r>
            <a:r>
              <a:rPr lang="ja-JP" altLang="en-US" sz="2600">
                <a:ea typeface="ＭＳ Ｐゴシック" panose="020B0600070205080204" pitchFamily="34" charset="-128"/>
              </a:rPr>
              <a:t>’</a:t>
            </a:r>
            <a:r>
              <a:rPr lang="en-US" altLang="ja-JP" sz="2600">
                <a:ea typeface="ＭＳ Ｐゴシック" panose="020B0600070205080204" pitchFamily="34" charset="-128"/>
              </a:rPr>
              <a:t>d)</a:t>
            </a:r>
            <a:endParaRPr lang="en-US" altLang="ja-JP" sz="12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3000">
                <a:ea typeface="ＭＳ Ｐゴシック" panose="020B0600070205080204" pitchFamily="34" charset="-128"/>
              </a:rPr>
              <a:t>Adapting the congestion window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600">
                <a:solidFill>
                  <a:srgbClr val="0000FF"/>
                </a:solidFill>
                <a:ea typeface="ＭＳ Ｐゴシック" panose="020B0600070205080204" pitchFamily="34" charset="-128"/>
              </a:rPr>
              <a:t>Decrease </a:t>
            </a:r>
            <a:r>
              <a:rPr lang="en-US" altLang="en-US" sz="2600">
                <a:ea typeface="ＭＳ Ｐゴシック" panose="020B0600070205080204" pitchFamily="34" charset="-128"/>
              </a:rPr>
              <a:t>upon losing a packet: backing off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600">
                <a:solidFill>
                  <a:srgbClr val="0000FF"/>
                </a:solidFill>
                <a:ea typeface="ＭＳ Ｐゴシック" panose="020B0600070205080204" pitchFamily="34" charset="-128"/>
              </a:rPr>
              <a:t>Increase </a:t>
            </a:r>
            <a:r>
              <a:rPr lang="en-US" altLang="en-US" sz="2600">
                <a:ea typeface="ＭＳ Ｐゴシック" panose="020B0600070205080204" pitchFamily="34" charset="-128"/>
              </a:rPr>
              <a:t>upon success: optimistically exploring</a:t>
            </a:r>
          </a:p>
          <a:p>
            <a:pPr lvl="1" eaLnBrk="1" hangingPunct="1">
              <a:lnSpc>
                <a:spcPct val="90000"/>
              </a:lnSpc>
              <a:spcAft>
                <a:spcPts val="2400"/>
              </a:spcAft>
            </a:pPr>
            <a:r>
              <a:rPr lang="en-US" altLang="en-US" sz="2600">
                <a:ea typeface="ＭＳ Ｐゴシック" panose="020B0600070205080204" pitchFamily="34" charset="-128"/>
              </a:rPr>
              <a:t>Always struggling to find right transfer rate</a:t>
            </a:r>
            <a:endParaRPr lang="en-US" altLang="en-US" sz="12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3000">
                <a:ea typeface="ＭＳ Ｐゴシック" panose="020B0600070205080204" pitchFamily="34" charset="-128"/>
              </a:rPr>
              <a:t>Tradeoff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600">
                <a:solidFill>
                  <a:srgbClr val="0000FF"/>
                </a:solidFill>
                <a:ea typeface="ＭＳ Ｐゴシック" panose="020B0600070205080204" pitchFamily="34" charset="-128"/>
              </a:rPr>
              <a:t>Pro: </a:t>
            </a:r>
            <a:r>
              <a:rPr lang="en-US" altLang="en-US" sz="2600">
                <a:ea typeface="ＭＳ Ｐゴシック" panose="020B0600070205080204" pitchFamily="34" charset="-128"/>
              </a:rPr>
              <a:t>avoids needing explicit network feedback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600">
                <a:solidFill>
                  <a:srgbClr val="0000FF"/>
                </a:solidFill>
                <a:ea typeface="ＭＳ Ｐゴシック" panose="020B0600070205080204" pitchFamily="34" charset="-128"/>
              </a:rPr>
              <a:t>Con: </a:t>
            </a:r>
            <a:r>
              <a:rPr lang="en-US" altLang="en-US" sz="2600">
                <a:ea typeface="ＭＳ Ｐゴシック" panose="020B0600070205080204" pitchFamily="34" charset="-128"/>
              </a:rPr>
              <a:t>continually under- and over-shoots </a:t>
            </a:r>
            <a:r>
              <a:rPr lang="ja-JP" altLang="en-US" sz="2600">
                <a:ea typeface="ＭＳ Ｐゴシック" panose="020B0600070205080204" pitchFamily="34" charset="-128"/>
              </a:rPr>
              <a:t>“</a:t>
            </a:r>
            <a:r>
              <a:rPr lang="en-US" altLang="ja-JP" sz="2600">
                <a:ea typeface="ＭＳ Ｐゴシック" panose="020B0600070205080204" pitchFamily="34" charset="-128"/>
              </a:rPr>
              <a:t>right</a:t>
            </a:r>
            <a:r>
              <a:rPr lang="ja-JP" altLang="en-US" sz="2600">
                <a:ea typeface="ＭＳ Ｐゴシック" panose="020B0600070205080204" pitchFamily="34" charset="-128"/>
              </a:rPr>
              <a:t>”</a:t>
            </a:r>
            <a:r>
              <a:rPr lang="en-US" altLang="ja-JP" sz="2600">
                <a:ea typeface="ＭＳ Ｐゴシック" panose="020B0600070205080204" pitchFamily="34" charset="-128"/>
              </a:rPr>
              <a:t> rate</a:t>
            </a:r>
            <a:endParaRPr lang="en-US" altLang="en-US" sz="2600">
              <a:ea typeface="ＭＳ Ｐゴシック" panose="020B0600070205080204" pitchFamily="34" charset="-128"/>
            </a:endParaRPr>
          </a:p>
        </p:txBody>
      </p:sp>
      <p:sp>
        <p:nvSpPr>
          <p:cNvPr id="36867" name="Slide Number Placeholder 3">
            <a:extLst>
              <a:ext uri="{FF2B5EF4-FFF2-40B4-BE49-F238E27FC236}">
                <a16:creationId xmlns:a16="http://schemas.microsoft.com/office/drawing/2014/main" id="{D22DC37A-D660-C7D3-3EA3-7C996A01D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6518F64-D721-5A47-9DCF-243D34463BF5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1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1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1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1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1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1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1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1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7141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C9FD8B48-B387-873D-0D90-0DD0A76BB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>
                <a:ea typeface="ＭＳ Ｐゴシック" panose="020B0600070205080204" pitchFamily="34" charset="-128"/>
              </a:rPr>
              <a:t>Additive Increase, Multiplicative Decrease </a:t>
            </a:r>
          </a:p>
        </p:txBody>
      </p:sp>
      <p:sp>
        <p:nvSpPr>
          <p:cNvPr id="38914" name="Rectangle 3">
            <a:extLst>
              <a:ext uri="{FF2B5EF4-FFF2-40B4-BE49-F238E27FC236}">
                <a16:creationId xmlns:a16="http://schemas.microsoft.com/office/drawing/2014/main" id="{5982E41F-33E5-E461-8A11-66B06F7637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How much to adapt?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Additive increase:  On success of last window of data, increase window by 1 Max Segment Size (MSS)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Multiplicative decrease:  On loss of packet, divide congestion window in half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Much quicker to slow than speed up!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Over-sized windows (causing loss) are much worse than under-sized windows (causing lower thruput)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AIMD:  A necessary condition for stability of TCP</a:t>
            </a:r>
          </a:p>
          <a:p>
            <a:pPr lvl="2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8915" name="Slide Number Placeholder 3">
            <a:extLst>
              <a:ext uri="{FF2B5EF4-FFF2-40B4-BE49-F238E27FC236}">
                <a16:creationId xmlns:a16="http://schemas.microsoft.com/office/drawing/2014/main" id="{D4A2964E-992C-C7DB-9E1F-A8F43BFF5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E295DA-BB57-BC40-8B21-8A3EF7E54F99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8">
            <a:extLst>
              <a:ext uri="{FF2B5EF4-FFF2-40B4-BE49-F238E27FC236}">
                <a16:creationId xmlns:a16="http://schemas.microsoft.com/office/drawing/2014/main" id="{B918A928-64E4-D602-249A-5147BAC02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Leads to the TCP </a:t>
            </a: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a typeface="ＭＳ Ｐゴシック" panose="020B0600070205080204" pitchFamily="34" charset="-128"/>
              </a:rPr>
              <a:t>Sawtooth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0962" name="Slide Number Placeholder 2">
            <a:extLst>
              <a:ext uri="{FF2B5EF4-FFF2-40B4-BE49-F238E27FC236}">
                <a16:creationId xmlns:a16="http://schemas.microsoft.com/office/drawing/2014/main" id="{A687A40F-CA53-3F95-92EA-DB7B8256D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A42E2C-DD4D-8445-9DA6-9549B6A62AA6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63" name="Freeform 3">
            <a:extLst>
              <a:ext uri="{FF2B5EF4-FFF2-40B4-BE49-F238E27FC236}">
                <a16:creationId xmlns:a16="http://schemas.microsoft.com/office/drawing/2014/main" id="{2A682E82-9AF7-8366-DBD1-9D1A32A4F222}"/>
              </a:ext>
            </a:extLst>
          </p:cNvPr>
          <p:cNvSpPr>
            <a:spLocks/>
          </p:cNvSpPr>
          <p:nvPr/>
        </p:nvSpPr>
        <p:spPr bwMode="auto">
          <a:xfrm>
            <a:off x="1143000" y="2286000"/>
            <a:ext cx="7010400" cy="3124200"/>
          </a:xfrm>
          <a:custGeom>
            <a:avLst/>
            <a:gdLst>
              <a:gd name="T0" fmla="*/ 0 w 4416"/>
              <a:gd name="T1" fmla="*/ 0 h 1968"/>
              <a:gd name="T2" fmla="*/ 0 w 4416"/>
              <a:gd name="T3" fmla="*/ 2147483646 h 1968"/>
              <a:gd name="T4" fmla="*/ 2147483646 w 4416"/>
              <a:gd name="T5" fmla="*/ 2147483646 h 1968"/>
              <a:gd name="T6" fmla="*/ 0 60000 65536"/>
              <a:gd name="T7" fmla="*/ 0 60000 65536"/>
              <a:gd name="T8" fmla="*/ 0 60000 65536"/>
              <a:gd name="T9" fmla="*/ 0 w 4416"/>
              <a:gd name="T10" fmla="*/ 0 h 1968"/>
              <a:gd name="T11" fmla="*/ 4416 w 4416"/>
              <a:gd name="T12" fmla="*/ 1968 h 19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416" h="1968">
                <a:moveTo>
                  <a:pt x="0" y="0"/>
                </a:moveTo>
                <a:lnTo>
                  <a:pt x="0" y="1968"/>
                </a:lnTo>
                <a:lnTo>
                  <a:pt x="4416" y="1968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64" name="Freeform 4">
            <a:extLst>
              <a:ext uri="{FF2B5EF4-FFF2-40B4-BE49-F238E27FC236}">
                <a16:creationId xmlns:a16="http://schemas.microsoft.com/office/drawing/2014/main" id="{6CF4DAD4-5470-BADC-ED92-88232E09AF95}"/>
              </a:ext>
            </a:extLst>
          </p:cNvPr>
          <p:cNvSpPr>
            <a:spLocks/>
          </p:cNvSpPr>
          <p:nvPr/>
        </p:nvSpPr>
        <p:spPr bwMode="auto">
          <a:xfrm>
            <a:off x="1143000" y="3429000"/>
            <a:ext cx="7162800" cy="1981200"/>
          </a:xfrm>
          <a:custGeom>
            <a:avLst/>
            <a:gdLst>
              <a:gd name="T0" fmla="*/ 0 w 4512"/>
              <a:gd name="T1" fmla="*/ 2147483646 h 1248"/>
              <a:gd name="T2" fmla="*/ 2147483646 w 4512"/>
              <a:gd name="T3" fmla="*/ 2147483646 h 1248"/>
              <a:gd name="T4" fmla="*/ 2147483646 w 4512"/>
              <a:gd name="T5" fmla="*/ 2147483646 h 1248"/>
              <a:gd name="T6" fmla="*/ 2147483646 w 4512"/>
              <a:gd name="T7" fmla="*/ 2147483646 h 1248"/>
              <a:gd name="T8" fmla="*/ 2147483646 w 4512"/>
              <a:gd name="T9" fmla="*/ 2147483646 h 1248"/>
              <a:gd name="T10" fmla="*/ 2147483646 w 4512"/>
              <a:gd name="T11" fmla="*/ 0 h 1248"/>
              <a:gd name="T12" fmla="*/ 2147483646 w 4512"/>
              <a:gd name="T13" fmla="*/ 2147483646 h 1248"/>
              <a:gd name="T14" fmla="*/ 2147483646 w 4512"/>
              <a:gd name="T15" fmla="*/ 2147483646 h 1248"/>
              <a:gd name="T16" fmla="*/ 2147483646 w 4512"/>
              <a:gd name="T17" fmla="*/ 2147483646 h 1248"/>
              <a:gd name="T18" fmla="*/ 2147483646 w 4512"/>
              <a:gd name="T19" fmla="*/ 2147483646 h 1248"/>
              <a:gd name="T20" fmla="*/ 2147483646 w 4512"/>
              <a:gd name="T21" fmla="*/ 2147483646 h 1248"/>
              <a:gd name="T22" fmla="*/ 2147483646 w 4512"/>
              <a:gd name="T23" fmla="*/ 2147483646 h 124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512"/>
              <a:gd name="T37" fmla="*/ 0 h 1248"/>
              <a:gd name="T38" fmla="*/ 4512 w 4512"/>
              <a:gd name="T39" fmla="*/ 1248 h 124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512" h="1248">
                <a:moveTo>
                  <a:pt x="0" y="1248"/>
                </a:moveTo>
                <a:lnTo>
                  <a:pt x="1152" y="336"/>
                </a:lnTo>
                <a:lnTo>
                  <a:pt x="1152" y="816"/>
                </a:lnTo>
                <a:lnTo>
                  <a:pt x="1536" y="528"/>
                </a:lnTo>
                <a:lnTo>
                  <a:pt x="1536" y="960"/>
                </a:lnTo>
                <a:lnTo>
                  <a:pt x="2832" y="0"/>
                </a:lnTo>
                <a:lnTo>
                  <a:pt x="2832" y="720"/>
                </a:lnTo>
                <a:lnTo>
                  <a:pt x="3504" y="240"/>
                </a:lnTo>
                <a:lnTo>
                  <a:pt x="3504" y="864"/>
                </a:lnTo>
                <a:lnTo>
                  <a:pt x="4224" y="288"/>
                </a:lnTo>
                <a:lnTo>
                  <a:pt x="4224" y="816"/>
                </a:lnTo>
                <a:lnTo>
                  <a:pt x="4512" y="576"/>
                </a:lnTo>
              </a:path>
            </a:pathLst>
          </a:cu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65" name="Text Box 5">
            <a:extLst>
              <a:ext uri="{FF2B5EF4-FFF2-40B4-BE49-F238E27FC236}">
                <a16:creationId xmlns:a16="http://schemas.microsoft.com/office/drawing/2014/main" id="{A68AA923-4C4C-8032-6A7F-DA2C925672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3113" y="5334000"/>
            <a:ext cx="268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</a:t>
            </a:r>
          </a:p>
        </p:txBody>
      </p:sp>
      <p:sp>
        <p:nvSpPr>
          <p:cNvPr id="40966" name="Text Box 6">
            <a:extLst>
              <a:ext uri="{FF2B5EF4-FFF2-40B4-BE49-F238E27FC236}">
                <a16:creationId xmlns:a16="http://schemas.microsoft.com/office/drawing/2014/main" id="{F89DF234-0684-36D1-8473-AB3AEB5FDE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913" y="1752600"/>
            <a:ext cx="1182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Window</a:t>
            </a:r>
          </a:p>
        </p:txBody>
      </p:sp>
      <p:sp>
        <p:nvSpPr>
          <p:cNvPr id="40967" name="Line 7">
            <a:extLst>
              <a:ext uri="{FF2B5EF4-FFF2-40B4-BE49-F238E27FC236}">
                <a16:creationId xmlns:a16="http://schemas.microsoft.com/office/drawing/2014/main" id="{F3E86FA3-6189-2255-9B69-F5EA42A3CB50}"/>
              </a:ext>
            </a:extLst>
          </p:cNvPr>
          <p:cNvSpPr>
            <a:spLocks noChangeShapeType="1"/>
          </p:cNvSpPr>
          <p:nvPr/>
        </p:nvSpPr>
        <p:spPr bwMode="auto">
          <a:xfrm>
            <a:off x="3733800" y="49530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68" name="Line 8">
            <a:extLst>
              <a:ext uri="{FF2B5EF4-FFF2-40B4-BE49-F238E27FC236}">
                <a16:creationId xmlns:a16="http://schemas.microsoft.com/office/drawing/2014/main" id="{247ACE61-6AFE-9D5D-73AA-2A629B77CDFC}"/>
              </a:ext>
            </a:extLst>
          </p:cNvPr>
          <p:cNvSpPr>
            <a:spLocks noChangeShapeType="1"/>
          </p:cNvSpPr>
          <p:nvPr/>
        </p:nvSpPr>
        <p:spPr bwMode="auto">
          <a:xfrm>
            <a:off x="3733800" y="4267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69" name="Line 9">
            <a:extLst>
              <a:ext uri="{FF2B5EF4-FFF2-40B4-BE49-F238E27FC236}">
                <a16:creationId xmlns:a16="http://schemas.microsoft.com/office/drawing/2014/main" id="{103DA9C2-2099-992A-8959-2E01C8C5A1A5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2400" y="42672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70" name="Text Box 10">
            <a:extLst>
              <a:ext uri="{FF2B5EF4-FFF2-40B4-BE49-F238E27FC236}">
                <a16:creationId xmlns:a16="http://schemas.microsoft.com/office/drawing/2014/main" id="{0057FC5D-B9CC-4D27-85B6-35C5205E16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5125" y="4465638"/>
            <a:ext cx="1093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halved</a:t>
            </a:r>
          </a:p>
        </p:txBody>
      </p:sp>
      <p:sp>
        <p:nvSpPr>
          <p:cNvPr id="40971" name="Line 11">
            <a:extLst>
              <a:ext uri="{FF2B5EF4-FFF2-40B4-BE49-F238E27FC236}">
                <a16:creationId xmlns:a16="http://schemas.microsoft.com/office/drawing/2014/main" id="{6AD83742-C6B9-964C-4680-96B36226DCA6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30480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72" name="Line 12">
            <a:extLst>
              <a:ext uri="{FF2B5EF4-FFF2-40B4-BE49-F238E27FC236}">
                <a16:creationId xmlns:a16="http://schemas.microsoft.com/office/drawing/2014/main" id="{BC8E5031-32D8-1D62-904E-6DA3CCA77262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1400" y="3276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73" name="Line 13">
            <a:extLst>
              <a:ext uri="{FF2B5EF4-FFF2-40B4-BE49-F238E27FC236}">
                <a16:creationId xmlns:a16="http://schemas.microsoft.com/office/drawing/2014/main" id="{2B101A3C-7FBF-E140-BE46-1ADCDD05DB2B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8800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74" name="Line 14">
            <a:extLst>
              <a:ext uri="{FF2B5EF4-FFF2-40B4-BE49-F238E27FC236}">
                <a16:creationId xmlns:a16="http://schemas.microsoft.com/office/drawing/2014/main" id="{F96E77FC-89A1-6975-87D5-8B2BA174ADD3}"/>
              </a:ext>
            </a:extLst>
          </p:cNvPr>
          <p:cNvSpPr>
            <a:spLocks noChangeShapeType="1"/>
          </p:cNvSpPr>
          <p:nvPr/>
        </p:nvSpPr>
        <p:spPr bwMode="auto">
          <a:xfrm>
            <a:off x="6705600" y="2895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75" name="Line 15">
            <a:extLst>
              <a:ext uri="{FF2B5EF4-FFF2-40B4-BE49-F238E27FC236}">
                <a16:creationId xmlns:a16="http://schemas.microsoft.com/office/drawing/2014/main" id="{9A4580CF-7AD8-2BF4-7B45-982B65E630DC}"/>
              </a:ext>
            </a:extLst>
          </p:cNvPr>
          <p:cNvSpPr>
            <a:spLocks noChangeShapeType="1"/>
          </p:cNvSpPr>
          <p:nvPr/>
        </p:nvSpPr>
        <p:spPr bwMode="auto">
          <a:xfrm>
            <a:off x="7848600" y="29718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76" name="Text Box 16">
            <a:extLst>
              <a:ext uri="{FF2B5EF4-FFF2-40B4-BE49-F238E27FC236}">
                <a16:creationId xmlns:a16="http://schemas.microsoft.com/office/drawing/2014/main" id="{5FC74AE4-ABE4-2960-B186-B16D882247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4763" y="2590800"/>
            <a:ext cx="8080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Loss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>
            <a:extLst>
              <a:ext uri="{FF2B5EF4-FFF2-40B4-BE49-F238E27FC236}">
                <a16:creationId xmlns:a16="http://schemas.microsoft.com/office/drawing/2014/main" id="{53A65362-64A1-D7C8-D188-A780AF135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700">
                <a:ea typeface="ＭＳ Ｐゴシック" panose="020B0600070205080204" pitchFamily="34" charset="-128"/>
              </a:rPr>
              <a:t>Receiver/Advertised Window </a:t>
            </a:r>
            <a:br>
              <a:rPr lang="en-US" altLang="en-US" sz="3700">
                <a:ea typeface="ＭＳ Ｐゴシック" panose="020B0600070205080204" pitchFamily="34" charset="-128"/>
              </a:rPr>
            </a:br>
            <a:r>
              <a:rPr lang="en-US" altLang="en-US" sz="3700">
                <a:ea typeface="ＭＳ Ｐゴシック" panose="020B0600070205080204" pitchFamily="34" charset="-128"/>
              </a:rPr>
              <a:t>vs. Congestion Window</a:t>
            </a:r>
          </a:p>
        </p:txBody>
      </p:sp>
      <p:sp>
        <p:nvSpPr>
          <p:cNvPr id="122882" name="Rectangle 3">
            <a:extLst>
              <a:ext uri="{FF2B5EF4-FFF2-40B4-BE49-F238E27FC236}">
                <a16:creationId xmlns:a16="http://schemas.microsoft.com/office/drawing/2014/main" id="{26B76B64-BB06-7E6A-1516-68838666E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3000">
                <a:ea typeface="ＭＳ Ｐゴシック" panose="020B0600070205080204" pitchFamily="34" charset="-128"/>
              </a:rPr>
              <a:t>Flow control</a:t>
            </a:r>
          </a:p>
          <a:p>
            <a:pPr lvl="1" eaLnBrk="1" hangingPunct="1"/>
            <a:r>
              <a:rPr lang="en-US" altLang="en-US" sz="2600">
                <a:ea typeface="ＭＳ Ｐゴシック" panose="020B0600070205080204" pitchFamily="34" charset="-128"/>
              </a:rPr>
              <a:t>Keep a </a:t>
            </a:r>
            <a:r>
              <a:rPr lang="en-US" altLang="en-US" sz="2600" i="1">
                <a:ea typeface="ＭＳ Ｐゴシック" panose="020B0600070205080204" pitchFamily="34" charset="-128"/>
              </a:rPr>
              <a:t>fast sender</a:t>
            </a:r>
            <a:r>
              <a:rPr lang="en-US" altLang="en-US" sz="2600">
                <a:ea typeface="ＭＳ Ｐゴシック" panose="020B0600070205080204" pitchFamily="34" charset="-128"/>
              </a:rPr>
              <a:t> from overwhelming </a:t>
            </a:r>
            <a:r>
              <a:rPr lang="en-US" altLang="en-US" sz="2600" i="1">
                <a:ea typeface="ＭＳ Ｐゴシック" panose="020B0600070205080204" pitchFamily="34" charset="-128"/>
              </a:rPr>
              <a:t>a slow receiver</a:t>
            </a:r>
          </a:p>
          <a:p>
            <a:pPr eaLnBrk="1" hangingPunct="1"/>
            <a:r>
              <a:rPr lang="en-US" altLang="en-US" sz="3000">
                <a:ea typeface="ＭＳ Ｐゴシック" panose="020B0600070205080204" pitchFamily="34" charset="-128"/>
              </a:rPr>
              <a:t>Congestion control</a:t>
            </a:r>
          </a:p>
          <a:p>
            <a:pPr lvl="1" eaLnBrk="1" hangingPunct="1"/>
            <a:r>
              <a:rPr lang="en-US" altLang="en-US" sz="2600">
                <a:ea typeface="ＭＳ Ｐゴシック" panose="020B0600070205080204" pitchFamily="34" charset="-128"/>
              </a:rPr>
              <a:t>Keep a </a:t>
            </a:r>
            <a:r>
              <a:rPr lang="en-US" altLang="en-US" sz="2600" i="1">
                <a:ea typeface="ＭＳ Ｐゴシック" panose="020B0600070205080204" pitchFamily="34" charset="-128"/>
              </a:rPr>
              <a:t>set of senders</a:t>
            </a:r>
            <a:r>
              <a:rPr lang="en-US" altLang="en-US" sz="2600">
                <a:ea typeface="ＭＳ Ｐゴシック" panose="020B0600070205080204" pitchFamily="34" charset="-128"/>
              </a:rPr>
              <a:t> from overloading the </a:t>
            </a:r>
            <a:r>
              <a:rPr lang="en-US" altLang="en-US" sz="2600" i="1">
                <a:ea typeface="ＭＳ Ｐゴシック" panose="020B0600070205080204" pitchFamily="34" charset="-128"/>
              </a:rPr>
              <a:t>network</a:t>
            </a:r>
          </a:p>
          <a:p>
            <a:pPr lvl="1" eaLnBrk="1" hangingPunct="1">
              <a:buFont typeface="Arial" panose="020B0604020202020204" pitchFamily="34" charset="0"/>
              <a:buNone/>
            </a:pPr>
            <a:endParaRPr lang="en-US" altLang="en-US" sz="2000" i="1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3000">
                <a:ea typeface="ＭＳ Ｐゴシック" panose="020B0600070205080204" pitchFamily="34" charset="-128"/>
              </a:rPr>
              <a:t>Different concepts, but similar mechanisms</a:t>
            </a:r>
          </a:p>
          <a:p>
            <a:pPr lvl="1" eaLnBrk="1" hangingPunct="1"/>
            <a:r>
              <a:rPr lang="en-US" altLang="en-US" sz="2600">
                <a:ea typeface="ＭＳ Ｐゴシック" panose="020B0600070205080204" pitchFamily="34" charset="-128"/>
              </a:rPr>
              <a:t>TCP flow control:  receiver window</a:t>
            </a:r>
          </a:p>
          <a:p>
            <a:pPr lvl="1" eaLnBrk="1" hangingPunct="1"/>
            <a:r>
              <a:rPr lang="en-US" altLang="en-US" sz="2600">
                <a:ea typeface="ＭＳ Ｐゴシック" panose="020B0600070205080204" pitchFamily="34" charset="-128"/>
              </a:rPr>
              <a:t>TCP congestion control:  congestion window</a:t>
            </a:r>
          </a:p>
          <a:p>
            <a:pPr lvl="1" eaLnBrk="1" hangingPunct="1"/>
            <a:r>
              <a:rPr lang="en-US" altLang="en-US" sz="2600">
                <a:ea typeface="ＭＳ Ｐゴシック" panose="020B0600070205080204" pitchFamily="34" charset="-128"/>
              </a:rPr>
              <a:t>Sender TCP window = </a:t>
            </a:r>
          </a:p>
          <a:p>
            <a:pPr lvl="1" eaLnBrk="1" hangingPunct="1">
              <a:buFont typeface="Arial" panose="020B0604020202020204" pitchFamily="34" charset="0"/>
              <a:buNone/>
            </a:pPr>
            <a:r>
              <a:rPr lang="en-US" altLang="en-US" sz="2600">
                <a:solidFill>
                  <a:srgbClr val="0000FF"/>
                </a:solidFill>
                <a:ea typeface="ＭＳ Ｐゴシック" panose="020B0600070205080204" pitchFamily="34" charset="-128"/>
              </a:rPr>
              <a:t>		    min { congestion window, receiver window }</a:t>
            </a:r>
            <a:endParaRPr lang="en-US" altLang="en-US" sz="2600" i="1">
              <a:solidFill>
                <a:srgbClr val="0000F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43011" name="Slide Number Placeholder 3">
            <a:extLst>
              <a:ext uri="{FF2B5EF4-FFF2-40B4-BE49-F238E27FC236}">
                <a16:creationId xmlns:a16="http://schemas.microsoft.com/office/drawing/2014/main" id="{F99231D3-D122-7078-DE3A-FB651787E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D83111-1B5C-2D4B-818B-0B72B7358E04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4">
            <a:extLst>
              <a:ext uri="{FF2B5EF4-FFF2-40B4-BE49-F238E27FC236}">
                <a16:creationId xmlns:a16="http://schemas.microsoft.com/office/drawing/2014/main" id="{F8EA83D6-8010-EDA4-EA3D-A715EEC0E4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16696"/>
            <a:ext cx="9144000" cy="883754"/>
          </a:xfrm>
          <a:solidFill>
            <a:schemeClr val="tx2">
              <a:lumMod val="75000"/>
            </a:schemeClr>
          </a:solidFill>
        </p:spPr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  <a:ea typeface="ＭＳ Ｐゴシック" panose="020B0600070205080204" pitchFamily="34" charset="-128"/>
              </a:rPr>
              <a:t>Congestion control: Slow start</a:t>
            </a:r>
          </a:p>
        </p:txBody>
      </p:sp>
      <p:sp>
        <p:nvSpPr>
          <p:cNvPr id="45059" name="Slide Number Placeholder 3">
            <a:extLst>
              <a:ext uri="{FF2B5EF4-FFF2-40B4-BE49-F238E27FC236}">
                <a16:creationId xmlns:a16="http://schemas.microsoft.com/office/drawing/2014/main" id="{9482FFE2-ABEC-26CB-DDB5-BC216877F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945219-5A1F-D846-848B-F86B61BC56C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8">
            <a:extLst>
              <a:ext uri="{FF2B5EF4-FFF2-40B4-BE49-F238E27FC236}">
                <a16:creationId xmlns:a16="http://schemas.microsoft.com/office/drawing/2014/main" id="{87A9DB3C-3D15-877B-31F3-45336E1CD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How Should a New Flow Start?</a:t>
            </a:r>
          </a:p>
        </p:txBody>
      </p:sp>
      <p:sp>
        <p:nvSpPr>
          <p:cNvPr id="46082" name="Slide Number Placeholder 2">
            <a:extLst>
              <a:ext uri="{FF2B5EF4-FFF2-40B4-BE49-F238E27FC236}">
                <a16:creationId xmlns:a16="http://schemas.microsoft.com/office/drawing/2014/main" id="{C9F11E19-C3BD-FF8E-C1C3-8F1600382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A432AF-E9E3-FE41-A027-19C0ACBDD63D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6083" name="Freeform 3">
            <a:extLst>
              <a:ext uri="{FF2B5EF4-FFF2-40B4-BE49-F238E27FC236}">
                <a16:creationId xmlns:a16="http://schemas.microsoft.com/office/drawing/2014/main" id="{DADBF5AB-6974-20E0-5A6E-76586EB5A230}"/>
              </a:ext>
            </a:extLst>
          </p:cNvPr>
          <p:cNvSpPr>
            <a:spLocks/>
          </p:cNvSpPr>
          <p:nvPr/>
        </p:nvSpPr>
        <p:spPr bwMode="auto">
          <a:xfrm>
            <a:off x="1143000" y="2286000"/>
            <a:ext cx="7010400" cy="3124200"/>
          </a:xfrm>
          <a:custGeom>
            <a:avLst/>
            <a:gdLst>
              <a:gd name="T0" fmla="*/ 0 w 4416"/>
              <a:gd name="T1" fmla="*/ 0 h 1968"/>
              <a:gd name="T2" fmla="*/ 0 w 4416"/>
              <a:gd name="T3" fmla="*/ 2147483646 h 1968"/>
              <a:gd name="T4" fmla="*/ 2147483646 w 4416"/>
              <a:gd name="T5" fmla="*/ 2147483646 h 1968"/>
              <a:gd name="T6" fmla="*/ 0 60000 65536"/>
              <a:gd name="T7" fmla="*/ 0 60000 65536"/>
              <a:gd name="T8" fmla="*/ 0 60000 65536"/>
              <a:gd name="T9" fmla="*/ 0 w 4416"/>
              <a:gd name="T10" fmla="*/ 0 h 1968"/>
              <a:gd name="T11" fmla="*/ 4416 w 4416"/>
              <a:gd name="T12" fmla="*/ 1968 h 19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416" h="1968">
                <a:moveTo>
                  <a:pt x="0" y="0"/>
                </a:moveTo>
                <a:lnTo>
                  <a:pt x="0" y="1968"/>
                </a:lnTo>
                <a:lnTo>
                  <a:pt x="4416" y="1968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6084" name="Freeform 4">
            <a:extLst>
              <a:ext uri="{FF2B5EF4-FFF2-40B4-BE49-F238E27FC236}">
                <a16:creationId xmlns:a16="http://schemas.microsoft.com/office/drawing/2014/main" id="{C9758CB8-CCBD-5B4E-390F-9A598ED3EA76}"/>
              </a:ext>
            </a:extLst>
          </p:cNvPr>
          <p:cNvSpPr>
            <a:spLocks/>
          </p:cNvSpPr>
          <p:nvPr/>
        </p:nvSpPr>
        <p:spPr bwMode="auto">
          <a:xfrm>
            <a:off x="1143000" y="3429000"/>
            <a:ext cx="7162800" cy="1981200"/>
          </a:xfrm>
          <a:custGeom>
            <a:avLst/>
            <a:gdLst>
              <a:gd name="T0" fmla="*/ 0 w 4512"/>
              <a:gd name="T1" fmla="*/ 2147483646 h 1248"/>
              <a:gd name="T2" fmla="*/ 2147483646 w 4512"/>
              <a:gd name="T3" fmla="*/ 2147483646 h 1248"/>
              <a:gd name="T4" fmla="*/ 2147483646 w 4512"/>
              <a:gd name="T5" fmla="*/ 2147483646 h 1248"/>
              <a:gd name="T6" fmla="*/ 2147483646 w 4512"/>
              <a:gd name="T7" fmla="*/ 2147483646 h 1248"/>
              <a:gd name="T8" fmla="*/ 2147483646 w 4512"/>
              <a:gd name="T9" fmla="*/ 2147483646 h 1248"/>
              <a:gd name="T10" fmla="*/ 2147483646 w 4512"/>
              <a:gd name="T11" fmla="*/ 0 h 1248"/>
              <a:gd name="T12" fmla="*/ 2147483646 w 4512"/>
              <a:gd name="T13" fmla="*/ 2147483646 h 1248"/>
              <a:gd name="T14" fmla="*/ 2147483646 w 4512"/>
              <a:gd name="T15" fmla="*/ 2147483646 h 1248"/>
              <a:gd name="T16" fmla="*/ 2147483646 w 4512"/>
              <a:gd name="T17" fmla="*/ 2147483646 h 1248"/>
              <a:gd name="T18" fmla="*/ 2147483646 w 4512"/>
              <a:gd name="T19" fmla="*/ 2147483646 h 1248"/>
              <a:gd name="T20" fmla="*/ 2147483646 w 4512"/>
              <a:gd name="T21" fmla="*/ 2147483646 h 1248"/>
              <a:gd name="T22" fmla="*/ 2147483646 w 4512"/>
              <a:gd name="T23" fmla="*/ 2147483646 h 124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512"/>
              <a:gd name="T37" fmla="*/ 0 h 1248"/>
              <a:gd name="T38" fmla="*/ 4512 w 4512"/>
              <a:gd name="T39" fmla="*/ 1248 h 124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512" h="1248">
                <a:moveTo>
                  <a:pt x="0" y="1248"/>
                </a:moveTo>
                <a:lnTo>
                  <a:pt x="1152" y="336"/>
                </a:lnTo>
                <a:lnTo>
                  <a:pt x="1152" y="816"/>
                </a:lnTo>
                <a:lnTo>
                  <a:pt x="1536" y="528"/>
                </a:lnTo>
                <a:lnTo>
                  <a:pt x="1536" y="960"/>
                </a:lnTo>
                <a:lnTo>
                  <a:pt x="2832" y="0"/>
                </a:lnTo>
                <a:lnTo>
                  <a:pt x="2832" y="720"/>
                </a:lnTo>
                <a:lnTo>
                  <a:pt x="3504" y="240"/>
                </a:lnTo>
                <a:lnTo>
                  <a:pt x="3504" y="864"/>
                </a:lnTo>
                <a:lnTo>
                  <a:pt x="4224" y="288"/>
                </a:lnTo>
                <a:lnTo>
                  <a:pt x="4224" y="816"/>
                </a:lnTo>
                <a:lnTo>
                  <a:pt x="4512" y="576"/>
                </a:lnTo>
              </a:path>
            </a:pathLst>
          </a:cu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6085" name="Text Box 5">
            <a:extLst>
              <a:ext uri="{FF2B5EF4-FFF2-40B4-BE49-F238E27FC236}">
                <a16:creationId xmlns:a16="http://schemas.microsoft.com/office/drawing/2014/main" id="{6CB0A4D1-A33D-2324-DA5D-57FB821AB2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3113" y="5334000"/>
            <a:ext cx="268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</a:t>
            </a:r>
          </a:p>
        </p:txBody>
      </p:sp>
      <p:sp>
        <p:nvSpPr>
          <p:cNvPr id="46086" name="Text Box 6">
            <a:extLst>
              <a:ext uri="{FF2B5EF4-FFF2-40B4-BE49-F238E27FC236}">
                <a16:creationId xmlns:a16="http://schemas.microsoft.com/office/drawing/2014/main" id="{57F36440-9DAC-02AC-B40E-E13CDFAAD7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913" y="1752600"/>
            <a:ext cx="1182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Window</a:t>
            </a:r>
          </a:p>
        </p:txBody>
      </p:sp>
      <p:sp>
        <p:nvSpPr>
          <p:cNvPr id="46087" name="Line 7">
            <a:extLst>
              <a:ext uri="{FF2B5EF4-FFF2-40B4-BE49-F238E27FC236}">
                <a16:creationId xmlns:a16="http://schemas.microsoft.com/office/drawing/2014/main" id="{71C391B5-F55A-DEB7-532A-E8C0E5A99253}"/>
              </a:ext>
            </a:extLst>
          </p:cNvPr>
          <p:cNvSpPr>
            <a:spLocks noChangeShapeType="1"/>
          </p:cNvSpPr>
          <p:nvPr/>
        </p:nvSpPr>
        <p:spPr bwMode="auto">
          <a:xfrm>
            <a:off x="3733800" y="49530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6088" name="Line 8">
            <a:extLst>
              <a:ext uri="{FF2B5EF4-FFF2-40B4-BE49-F238E27FC236}">
                <a16:creationId xmlns:a16="http://schemas.microsoft.com/office/drawing/2014/main" id="{288BCAB3-F064-B044-B42B-1AD562AAA0E3}"/>
              </a:ext>
            </a:extLst>
          </p:cNvPr>
          <p:cNvSpPr>
            <a:spLocks noChangeShapeType="1"/>
          </p:cNvSpPr>
          <p:nvPr/>
        </p:nvSpPr>
        <p:spPr bwMode="auto">
          <a:xfrm>
            <a:off x="3733800" y="4267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6089" name="Line 9">
            <a:extLst>
              <a:ext uri="{FF2B5EF4-FFF2-40B4-BE49-F238E27FC236}">
                <a16:creationId xmlns:a16="http://schemas.microsoft.com/office/drawing/2014/main" id="{FEBA0A79-6751-67D9-E4D5-9621ABAB7F5A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2400" y="42672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6090" name="Text Box 10">
            <a:extLst>
              <a:ext uri="{FF2B5EF4-FFF2-40B4-BE49-F238E27FC236}">
                <a16:creationId xmlns:a16="http://schemas.microsoft.com/office/drawing/2014/main" id="{D41C9E28-34D8-BB86-9B01-A14BDF5460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5125" y="4465638"/>
            <a:ext cx="1093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halved</a:t>
            </a:r>
          </a:p>
        </p:txBody>
      </p:sp>
      <p:sp>
        <p:nvSpPr>
          <p:cNvPr id="46091" name="Line 11">
            <a:extLst>
              <a:ext uri="{FF2B5EF4-FFF2-40B4-BE49-F238E27FC236}">
                <a16:creationId xmlns:a16="http://schemas.microsoft.com/office/drawing/2014/main" id="{1C0933D3-3360-EEA6-F68C-A2A10E89FFDB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30480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6092" name="Line 12">
            <a:extLst>
              <a:ext uri="{FF2B5EF4-FFF2-40B4-BE49-F238E27FC236}">
                <a16:creationId xmlns:a16="http://schemas.microsoft.com/office/drawing/2014/main" id="{87BA629C-00E8-913F-30E0-01A4CBBFBD88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1400" y="3276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6093" name="Line 13">
            <a:extLst>
              <a:ext uri="{FF2B5EF4-FFF2-40B4-BE49-F238E27FC236}">
                <a16:creationId xmlns:a16="http://schemas.microsoft.com/office/drawing/2014/main" id="{2A340475-7A46-EFC7-3A1F-17DDE9AE9964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8800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6094" name="Line 14">
            <a:extLst>
              <a:ext uri="{FF2B5EF4-FFF2-40B4-BE49-F238E27FC236}">
                <a16:creationId xmlns:a16="http://schemas.microsoft.com/office/drawing/2014/main" id="{3BD0AB88-82AF-F161-B91F-D8F0850393E8}"/>
              </a:ext>
            </a:extLst>
          </p:cNvPr>
          <p:cNvSpPr>
            <a:spLocks noChangeShapeType="1"/>
          </p:cNvSpPr>
          <p:nvPr/>
        </p:nvSpPr>
        <p:spPr bwMode="auto">
          <a:xfrm>
            <a:off x="6705600" y="2895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6095" name="Line 15">
            <a:extLst>
              <a:ext uri="{FF2B5EF4-FFF2-40B4-BE49-F238E27FC236}">
                <a16:creationId xmlns:a16="http://schemas.microsoft.com/office/drawing/2014/main" id="{4DEF85A0-5E05-F95F-9F04-28A322A7C87F}"/>
              </a:ext>
            </a:extLst>
          </p:cNvPr>
          <p:cNvSpPr>
            <a:spLocks noChangeShapeType="1"/>
          </p:cNvSpPr>
          <p:nvPr/>
        </p:nvSpPr>
        <p:spPr bwMode="auto">
          <a:xfrm>
            <a:off x="7848600" y="29718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6096" name="Text Box 16">
            <a:extLst>
              <a:ext uri="{FF2B5EF4-FFF2-40B4-BE49-F238E27FC236}">
                <a16:creationId xmlns:a16="http://schemas.microsoft.com/office/drawing/2014/main" id="{B43755E2-1157-0F20-2C8B-F5085AB7C8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4763" y="2590800"/>
            <a:ext cx="8080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Loss</a:t>
            </a:r>
          </a:p>
        </p:txBody>
      </p:sp>
      <p:sp>
        <p:nvSpPr>
          <p:cNvPr id="46097" name="Text Box 18">
            <a:extLst>
              <a:ext uri="{FF2B5EF4-FFF2-40B4-BE49-F238E27FC236}">
                <a16:creationId xmlns:a16="http://schemas.microsoft.com/office/drawing/2014/main" id="{4B368F06-88DB-2579-2223-F7807FD8AC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425" y="1228725"/>
            <a:ext cx="85629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Start slow (a small CWND) to avoid overloading network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8">
            <a:extLst>
              <a:ext uri="{FF2B5EF4-FFF2-40B4-BE49-F238E27FC236}">
                <a16:creationId xmlns:a16="http://schemas.microsoft.com/office/drawing/2014/main" id="{47D8FAE6-1A5F-1869-B0B1-D4BE9BD83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How Should a New Flow Start?</a:t>
            </a:r>
          </a:p>
        </p:txBody>
      </p:sp>
      <p:sp>
        <p:nvSpPr>
          <p:cNvPr id="48130" name="Slide Number Placeholder 2">
            <a:extLst>
              <a:ext uri="{FF2B5EF4-FFF2-40B4-BE49-F238E27FC236}">
                <a16:creationId xmlns:a16="http://schemas.microsoft.com/office/drawing/2014/main" id="{CBD4205D-266C-F6C8-5F66-7D0917EAB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5981F1-1292-5241-ADA3-627F967FC277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8131" name="Freeform 3">
            <a:extLst>
              <a:ext uri="{FF2B5EF4-FFF2-40B4-BE49-F238E27FC236}">
                <a16:creationId xmlns:a16="http://schemas.microsoft.com/office/drawing/2014/main" id="{9E4C5000-BB0D-F015-D3D7-4216304A687A}"/>
              </a:ext>
            </a:extLst>
          </p:cNvPr>
          <p:cNvSpPr>
            <a:spLocks/>
          </p:cNvSpPr>
          <p:nvPr/>
        </p:nvSpPr>
        <p:spPr bwMode="auto">
          <a:xfrm>
            <a:off x="1143000" y="2286000"/>
            <a:ext cx="7010400" cy="3124200"/>
          </a:xfrm>
          <a:custGeom>
            <a:avLst/>
            <a:gdLst>
              <a:gd name="T0" fmla="*/ 0 w 4416"/>
              <a:gd name="T1" fmla="*/ 0 h 1968"/>
              <a:gd name="T2" fmla="*/ 0 w 4416"/>
              <a:gd name="T3" fmla="*/ 2147483646 h 1968"/>
              <a:gd name="T4" fmla="*/ 2147483646 w 4416"/>
              <a:gd name="T5" fmla="*/ 2147483646 h 1968"/>
              <a:gd name="T6" fmla="*/ 0 60000 65536"/>
              <a:gd name="T7" fmla="*/ 0 60000 65536"/>
              <a:gd name="T8" fmla="*/ 0 60000 65536"/>
              <a:gd name="T9" fmla="*/ 0 w 4416"/>
              <a:gd name="T10" fmla="*/ 0 h 1968"/>
              <a:gd name="T11" fmla="*/ 4416 w 4416"/>
              <a:gd name="T12" fmla="*/ 1968 h 19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416" h="1968">
                <a:moveTo>
                  <a:pt x="0" y="0"/>
                </a:moveTo>
                <a:lnTo>
                  <a:pt x="0" y="1968"/>
                </a:lnTo>
                <a:lnTo>
                  <a:pt x="4416" y="1968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8132" name="Freeform 4">
            <a:extLst>
              <a:ext uri="{FF2B5EF4-FFF2-40B4-BE49-F238E27FC236}">
                <a16:creationId xmlns:a16="http://schemas.microsoft.com/office/drawing/2014/main" id="{06355AF7-DA89-1239-7861-808872E54A7B}"/>
              </a:ext>
            </a:extLst>
          </p:cNvPr>
          <p:cNvSpPr>
            <a:spLocks/>
          </p:cNvSpPr>
          <p:nvPr/>
        </p:nvSpPr>
        <p:spPr bwMode="auto">
          <a:xfrm>
            <a:off x="1143000" y="3429000"/>
            <a:ext cx="7162800" cy="1981200"/>
          </a:xfrm>
          <a:custGeom>
            <a:avLst/>
            <a:gdLst>
              <a:gd name="T0" fmla="*/ 0 w 4512"/>
              <a:gd name="T1" fmla="*/ 2147483646 h 1248"/>
              <a:gd name="T2" fmla="*/ 2147483646 w 4512"/>
              <a:gd name="T3" fmla="*/ 2147483646 h 1248"/>
              <a:gd name="T4" fmla="*/ 2147483646 w 4512"/>
              <a:gd name="T5" fmla="*/ 2147483646 h 1248"/>
              <a:gd name="T6" fmla="*/ 2147483646 w 4512"/>
              <a:gd name="T7" fmla="*/ 2147483646 h 1248"/>
              <a:gd name="T8" fmla="*/ 2147483646 w 4512"/>
              <a:gd name="T9" fmla="*/ 2147483646 h 1248"/>
              <a:gd name="T10" fmla="*/ 2147483646 w 4512"/>
              <a:gd name="T11" fmla="*/ 0 h 1248"/>
              <a:gd name="T12" fmla="*/ 2147483646 w 4512"/>
              <a:gd name="T13" fmla="*/ 2147483646 h 1248"/>
              <a:gd name="T14" fmla="*/ 2147483646 w 4512"/>
              <a:gd name="T15" fmla="*/ 2147483646 h 1248"/>
              <a:gd name="T16" fmla="*/ 2147483646 w 4512"/>
              <a:gd name="T17" fmla="*/ 2147483646 h 1248"/>
              <a:gd name="T18" fmla="*/ 2147483646 w 4512"/>
              <a:gd name="T19" fmla="*/ 2147483646 h 1248"/>
              <a:gd name="T20" fmla="*/ 2147483646 w 4512"/>
              <a:gd name="T21" fmla="*/ 2147483646 h 1248"/>
              <a:gd name="T22" fmla="*/ 2147483646 w 4512"/>
              <a:gd name="T23" fmla="*/ 2147483646 h 124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512"/>
              <a:gd name="T37" fmla="*/ 0 h 1248"/>
              <a:gd name="T38" fmla="*/ 4512 w 4512"/>
              <a:gd name="T39" fmla="*/ 1248 h 124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512" h="1248">
                <a:moveTo>
                  <a:pt x="0" y="1248"/>
                </a:moveTo>
                <a:lnTo>
                  <a:pt x="1152" y="336"/>
                </a:lnTo>
                <a:lnTo>
                  <a:pt x="1152" y="816"/>
                </a:lnTo>
                <a:lnTo>
                  <a:pt x="1536" y="528"/>
                </a:lnTo>
                <a:lnTo>
                  <a:pt x="1536" y="960"/>
                </a:lnTo>
                <a:lnTo>
                  <a:pt x="2832" y="0"/>
                </a:lnTo>
                <a:lnTo>
                  <a:pt x="2832" y="720"/>
                </a:lnTo>
                <a:lnTo>
                  <a:pt x="3504" y="240"/>
                </a:lnTo>
                <a:lnTo>
                  <a:pt x="3504" y="864"/>
                </a:lnTo>
                <a:lnTo>
                  <a:pt x="4224" y="288"/>
                </a:lnTo>
                <a:lnTo>
                  <a:pt x="4224" y="816"/>
                </a:lnTo>
                <a:lnTo>
                  <a:pt x="4512" y="576"/>
                </a:lnTo>
              </a:path>
            </a:pathLst>
          </a:cu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8133" name="Text Box 5">
            <a:extLst>
              <a:ext uri="{FF2B5EF4-FFF2-40B4-BE49-F238E27FC236}">
                <a16:creationId xmlns:a16="http://schemas.microsoft.com/office/drawing/2014/main" id="{AE969DE3-43A0-D58D-2AF8-AD476E5B10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3113" y="5334000"/>
            <a:ext cx="268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</a:t>
            </a:r>
          </a:p>
        </p:txBody>
      </p:sp>
      <p:sp>
        <p:nvSpPr>
          <p:cNvPr id="48134" name="Text Box 6">
            <a:extLst>
              <a:ext uri="{FF2B5EF4-FFF2-40B4-BE49-F238E27FC236}">
                <a16:creationId xmlns:a16="http://schemas.microsoft.com/office/drawing/2014/main" id="{A212A4BD-DE74-B93B-46CE-C26582C2AF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913" y="1752600"/>
            <a:ext cx="1182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Window</a:t>
            </a:r>
          </a:p>
        </p:txBody>
      </p:sp>
      <p:sp>
        <p:nvSpPr>
          <p:cNvPr id="48135" name="Line 7">
            <a:extLst>
              <a:ext uri="{FF2B5EF4-FFF2-40B4-BE49-F238E27FC236}">
                <a16:creationId xmlns:a16="http://schemas.microsoft.com/office/drawing/2014/main" id="{873D15EF-2F4E-FE31-E5C7-08C068BB13C7}"/>
              </a:ext>
            </a:extLst>
          </p:cNvPr>
          <p:cNvSpPr>
            <a:spLocks noChangeShapeType="1"/>
          </p:cNvSpPr>
          <p:nvPr/>
        </p:nvSpPr>
        <p:spPr bwMode="auto">
          <a:xfrm>
            <a:off x="3733800" y="49530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8136" name="Line 8">
            <a:extLst>
              <a:ext uri="{FF2B5EF4-FFF2-40B4-BE49-F238E27FC236}">
                <a16:creationId xmlns:a16="http://schemas.microsoft.com/office/drawing/2014/main" id="{382F644C-88E9-9A09-D362-24B5C1C0809C}"/>
              </a:ext>
            </a:extLst>
          </p:cNvPr>
          <p:cNvSpPr>
            <a:spLocks noChangeShapeType="1"/>
          </p:cNvSpPr>
          <p:nvPr/>
        </p:nvSpPr>
        <p:spPr bwMode="auto">
          <a:xfrm>
            <a:off x="3733800" y="4267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8137" name="Line 9">
            <a:extLst>
              <a:ext uri="{FF2B5EF4-FFF2-40B4-BE49-F238E27FC236}">
                <a16:creationId xmlns:a16="http://schemas.microsoft.com/office/drawing/2014/main" id="{C46D7A6E-B76B-53D5-8F16-55C0E63644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2400" y="42672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8138" name="Text Box 10">
            <a:extLst>
              <a:ext uri="{FF2B5EF4-FFF2-40B4-BE49-F238E27FC236}">
                <a16:creationId xmlns:a16="http://schemas.microsoft.com/office/drawing/2014/main" id="{2ED7F9FE-BA68-40FA-70FA-F6F064A96E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5125" y="4465638"/>
            <a:ext cx="1093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halved</a:t>
            </a:r>
          </a:p>
        </p:txBody>
      </p:sp>
      <p:sp>
        <p:nvSpPr>
          <p:cNvPr id="48139" name="Line 11">
            <a:extLst>
              <a:ext uri="{FF2B5EF4-FFF2-40B4-BE49-F238E27FC236}">
                <a16:creationId xmlns:a16="http://schemas.microsoft.com/office/drawing/2014/main" id="{602DB14E-2070-22AB-EFA9-8804C67E8B0E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30480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8140" name="Line 12">
            <a:extLst>
              <a:ext uri="{FF2B5EF4-FFF2-40B4-BE49-F238E27FC236}">
                <a16:creationId xmlns:a16="http://schemas.microsoft.com/office/drawing/2014/main" id="{728B0E01-BFAE-5808-B761-027A4539AE49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1400" y="3276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8141" name="Line 13">
            <a:extLst>
              <a:ext uri="{FF2B5EF4-FFF2-40B4-BE49-F238E27FC236}">
                <a16:creationId xmlns:a16="http://schemas.microsoft.com/office/drawing/2014/main" id="{1D9CA49B-CCB9-B256-E62F-BE2C097F1857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8800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8142" name="Line 14">
            <a:extLst>
              <a:ext uri="{FF2B5EF4-FFF2-40B4-BE49-F238E27FC236}">
                <a16:creationId xmlns:a16="http://schemas.microsoft.com/office/drawing/2014/main" id="{45D4FA42-46E7-19E7-7450-4182DA6B7F79}"/>
              </a:ext>
            </a:extLst>
          </p:cNvPr>
          <p:cNvSpPr>
            <a:spLocks noChangeShapeType="1"/>
          </p:cNvSpPr>
          <p:nvPr/>
        </p:nvSpPr>
        <p:spPr bwMode="auto">
          <a:xfrm>
            <a:off x="6705600" y="2895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8143" name="Line 15">
            <a:extLst>
              <a:ext uri="{FF2B5EF4-FFF2-40B4-BE49-F238E27FC236}">
                <a16:creationId xmlns:a16="http://schemas.microsoft.com/office/drawing/2014/main" id="{9F94E01E-E22B-2EB9-D997-45DD7A3B4DA3}"/>
              </a:ext>
            </a:extLst>
          </p:cNvPr>
          <p:cNvSpPr>
            <a:spLocks noChangeShapeType="1"/>
          </p:cNvSpPr>
          <p:nvPr/>
        </p:nvSpPr>
        <p:spPr bwMode="auto">
          <a:xfrm>
            <a:off x="7848600" y="29718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8144" name="Text Box 16">
            <a:extLst>
              <a:ext uri="{FF2B5EF4-FFF2-40B4-BE49-F238E27FC236}">
                <a16:creationId xmlns:a16="http://schemas.microsoft.com/office/drawing/2014/main" id="{BEAC2D95-2D87-128C-EE25-F002115ACF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4763" y="2590800"/>
            <a:ext cx="8080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Loss</a:t>
            </a:r>
          </a:p>
        </p:txBody>
      </p:sp>
      <p:sp>
        <p:nvSpPr>
          <p:cNvPr id="48145" name="AutoShape 17">
            <a:extLst>
              <a:ext uri="{FF2B5EF4-FFF2-40B4-BE49-F238E27FC236}">
                <a16:creationId xmlns:a16="http://schemas.microsoft.com/office/drawing/2014/main" id="{6D90294D-4DF0-8C92-5677-5DB5CC08B8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5638800"/>
            <a:ext cx="3276600" cy="914400"/>
          </a:xfrm>
          <a:prstGeom prst="wedgeRectCallout">
            <a:avLst>
              <a:gd name="adj1" fmla="val -64972"/>
              <a:gd name="adj2" fmla="val -111718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But, could take a long time to get started!</a:t>
            </a:r>
          </a:p>
        </p:txBody>
      </p:sp>
      <p:sp>
        <p:nvSpPr>
          <p:cNvPr id="48146" name="Text Box 18">
            <a:extLst>
              <a:ext uri="{FF2B5EF4-FFF2-40B4-BE49-F238E27FC236}">
                <a16:creationId xmlns:a16="http://schemas.microsoft.com/office/drawing/2014/main" id="{70A48C00-99D3-037E-3CA1-7BEBCBC174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425" y="1228725"/>
            <a:ext cx="85629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Start slow (a small CWND) to avoid overloading network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>
            <a:extLst>
              <a:ext uri="{FF2B5EF4-FFF2-40B4-BE49-F238E27FC236}">
                <a16:creationId xmlns:a16="http://schemas.microsoft.com/office/drawing/2014/main" id="{6BD2A562-6ECC-3C2C-5126-AB20B76C4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z="4500">
                <a:ea typeface="ＭＳ Ｐゴシック" panose="020B0600070205080204" pitchFamily="34" charset="-128"/>
              </a:rPr>
              <a:t>“</a:t>
            </a:r>
            <a:r>
              <a:rPr lang="en-US" altLang="ja-JP" sz="4500">
                <a:ea typeface="ＭＳ Ｐゴシック" panose="020B0600070205080204" pitchFamily="34" charset="-128"/>
              </a:rPr>
              <a:t>Slow Start</a:t>
            </a:r>
            <a:r>
              <a:rPr lang="ja-JP" altLang="en-US" sz="4500">
                <a:ea typeface="ＭＳ Ｐゴシック" panose="020B0600070205080204" pitchFamily="34" charset="-128"/>
              </a:rPr>
              <a:t>”</a:t>
            </a:r>
            <a:r>
              <a:rPr lang="en-US" altLang="ja-JP" sz="4500">
                <a:ea typeface="ＭＳ Ｐゴシック" panose="020B0600070205080204" pitchFamily="34" charset="-128"/>
              </a:rPr>
              <a:t> Phase</a:t>
            </a:r>
            <a:endParaRPr lang="en-US" altLang="en-US" sz="4500">
              <a:ea typeface="ＭＳ Ｐゴシック" panose="020B0600070205080204" pitchFamily="34" charset="-128"/>
            </a:endParaRPr>
          </a:p>
        </p:txBody>
      </p:sp>
      <p:sp>
        <p:nvSpPr>
          <p:cNvPr id="996355" name="Rectangle 3">
            <a:extLst>
              <a:ext uri="{FF2B5EF4-FFF2-40B4-BE49-F238E27FC236}">
                <a16:creationId xmlns:a16="http://schemas.microsoft.com/office/drawing/2014/main" id="{D756A94E-80F9-7D69-B24C-55C53C1054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Start with a small congestion window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Initially, CWND is 1 MSS</a:t>
            </a:r>
          </a:p>
          <a:p>
            <a:pPr lvl="1" eaLnBrk="1" hangingPunct="1">
              <a:lnSpc>
                <a:spcPct val="90000"/>
              </a:lnSpc>
              <a:spcAft>
                <a:spcPts val="1800"/>
              </a:spcAft>
            </a:pPr>
            <a:r>
              <a:rPr lang="en-US" altLang="en-US">
                <a:ea typeface="ＭＳ Ｐゴシック" panose="020B0600070205080204" pitchFamily="34" charset="-128"/>
              </a:rPr>
              <a:t>So, initial sending rate is MSS / RTT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Could be pretty wasteful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Might be much less than actual bandwidth</a:t>
            </a:r>
          </a:p>
          <a:p>
            <a:pPr lvl="1" eaLnBrk="1" hangingPunct="1">
              <a:lnSpc>
                <a:spcPct val="90000"/>
              </a:lnSpc>
              <a:spcAft>
                <a:spcPts val="1800"/>
              </a:spcAft>
            </a:pPr>
            <a:r>
              <a:rPr lang="en-US" altLang="en-US">
                <a:ea typeface="ＭＳ Ｐゴシック" panose="020B0600070205080204" pitchFamily="34" charset="-128"/>
              </a:rPr>
              <a:t>Linear increase takes a long time to accelerate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Slow-start phase (really </a:t>
            </a: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a typeface="ＭＳ Ｐゴシック" panose="020B0600070205080204" pitchFamily="34" charset="-128"/>
              </a:rPr>
              <a:t>fast start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r>
              <a:rPr lang="en-US" altLang="ja-JP">
                <a:ea typeface="ＭＳ Ｐゴシック" panose="020B0600070205080204" pitchFamily="34" charset="-128"/>
              </a:rPr>
              <a:t>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Sender starts at a slow rate (hence the name)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… but increases rate exponentially until the first loss</a:t>
            </a:r>
          </a:p>
          <a:p>
            <a:pPr lvl="1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0179" name="Slide Number Placeholder 3">
            <a:extLst>
              <a:ext uri="{FF2B5EF4-FFF2-40B4-BE49-F238E27FC236}">
                <a16:creationId xmlns:a16="http://schemas.microsoft.com/office/drawing/2014/main" id="{37BEA58A-6BCD-232F-B29A-AC73FBA27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594FCA-EB66-F041-ACE6-D19797862C88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635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Number Placeholder 1">
            <a:extLst>
              <a:ext uri="{FF2B5EF4-FFF2-40B4-BE49-F238E27FC236}">
                <a16:creationId xmlns:a16="http://schemas.microsoft.com/office/drawing/2014/main" id="{C4FA4B31-3875-D093-6FA0-E82E2440E6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419651-A284-E14F-B658-A0E33A47F694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9634" name="Picture 2">
            <a:extLst>
              <a:ext uri="{FF2B5EF4-FFF2-40B4-BE49-F238E27FC236}">
                <a16:creationId xmlns:a16="http://schemas.microsoft.com/office/drawing/2014/main" id="{898967CC-AB79-7534-5582-A5CA0AA3B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971550"/>
            <a:ext cx="7556500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577736-F7A1-4CE0-DF6B-3F4CB9AA59A4}"/>
              </a:ext>
            </a:extLst>
          </p:cNvPr>
          <p:cNvSpPr txBox="1">
            <a:spLocks/>
          </p:cNvSpPr>
          <p:nvPr/>
        </p:nvSpPr>
        <p:spPr>
          <a:xfrm>
            <a:off x="304800" y="128588"/>
            <a:ext cx="8534400" cy="65087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80000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TCP: Abstraction of Reliable Bytes Stream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	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66">
            <a:extLst>
              <a:ext uri="{FF2B5EF4-FFF2-40B4-BE49-F238E27FC236}">
                <a16:creationId xmlns:a16="http://schemas.microsoft.com/office/drawing/2014/main" id="{64055961-6437-4E46-C90B-E9DF529F6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Slow Start in Action</a:t>
            </a:r>
          </a:p>
        </p:txBody>
      </p:sp>
      <p:sp>
        <p:nvSpPr>
          <p:cNvPr id="52226" name="Slide Number Placeholder 2">
            <a:extLst>
              <a:ext uri="{FF2B5EF4-FFF2-40B4-BE49-F238E27FC236}">
                <a16:creationId xmlns:a16="http://schemas.microsoft.com/office/drawing/2014/main" id="{BF395E99-67EC-26AD-69E2-595CB59AB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26DFD8-1134-E140-8C29-0A207477B1E9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2227" name="Text Box 3">
            <a:extLst>
              <a:ext uri="{FF2B5EF4-FFF2-40B4-BE49-F238E27FC236}">
                <a16:creationId xmlns:a16="http://schemas.microsoft.com/office/drawing/2014/main" id="{C38F8E62-D637-0570-9AFD-F90703A28B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8475" y="1238250"/>
            <a:ext cx="55308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Double CWND per round-trip time</a:t>
            </a:r>
          </a:p>
        </p:txBody>
      </p:sp>
      <p:sp>
        <p:nvSpPr>
          <p:cNvPr id="52228" name="Line 4">
            <a:extLst>
              <a:ext uri="{FF2B5EF4-FFF2-40B4-BE49-F238E27FC236}">
                <a16:creationId xmlns:a16="http://schemas.microsoft.com/office/drawing/2014/main" id="{5835FAE7-8413-27C9-0D95-839DB395BCED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1600" y="3200400"/>
            <a:ext cx="685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2229" name="Line 5">
            <a:extLst>
              <a:ext uri="{FF2B5EF4-FFF2-40B4-BE49-F238E27FC236}">
                <a16:creationId xmlns:a16="http://schemas.microsoft.com/office/drawing/2014/main" id="{AEE36E50-A62B-1D54-0F13-C3590109BF12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5400" y="5029200"/>
            <a:ext cx="6934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97382" name="Line 6">
            <a:extLst>
              <a:ext uri="{FF2B5EF4-FFF2-40B4-BE49-F238E27FC236}">
                <a16:creationId xmlns:a16="http://schemas.microsoft.com/office/drawing/2014/main" id="{76F73226-C19F-424F-538E-C56CADF9136F}"/>
              </a:ext>
            </a:extLst>
          </p:cNvPr>
          <p:cNvSpPr>
            <a:spLocks noChangeShapeType="1"/>
          </p:cNvSpPr>
          <p:nvPr/>
        </p:nvSpPr>
        <p:spPr bwMode="auto">
          <a:xfrm>
            <a:off x="1600200" y="3200400"/>
            <a:ext cx="838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97383" name="Line 7">
            <a:extLst>
              <a:ext uri="{FF2B5EF4-FFF2-40B4-BE49-F238E27FC236}">
                <a16:creationId xmlns:a16="http://schemas.microsoft.com/office/drawing/2014/main" id="{07C823E1-7EBA-F7D0-7CC5-BAD13603F92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38400" y="3200400"/>
            <a:ext cx="9906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97384" name="Line 8">
            <a:extLst>
              <a:ext uri="{FF2B5EF4-FFF2-40B4-BE49-F238E27FC236}">
                <a16:creationId xmlns:a16="http://schemas.microsoft.com/office/drawing/2014/main" id="{9BA5A099-0293-5869-30CE-DDC342715C2E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3200400"/>
            <a:ext cx="838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97385" name="Line 9">
            <a:extLst>
              <a:ext uri="{FF2B5EF4-FFF2-40B4-BE49-F238E27FC236}">
                <a16:creationId xmlns:a16="http://schemas.microsoft.com/office/drawing/2014/main" id="{48612216-FC51-93E0-D79F-36D4EF2D33F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67200" y="3200400"/>
            <a:ext cx="9906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97386" name="Line 10">
            <a:extLst>
              <a:ext uri="{FF2B5EF4-FFF2-40B4-BE49-F238E27FC236}">
                <a16:creationId xmlns:a16="http://schemas.microsoft.com/office/drawing/2014/main" id="{C8DBEB47-7A4E-A951-C986-0758AE88B66D}"/>
              </a:ext>
            </a:extLst>
          </p:cNvPr>
          <p:cNvSpPr>
            <a:spLocks noChangeShapeType="1"/>
          </p:cNvSpPr>
          <p:nvPr/>
        </p:nvSpPr>
        <p:spPr bwMode="auto">
          <a:xfrm>
            <a:off x="3733800" y="3200400"/>
            <a:ext cx="838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97387" name="Line 11">
            <a:extLst>
              <a:ext uri="{FF2B5EF4-FFF2-40B4-BE49-F238E27FC236}">
                <a16:creationId xmlns:a16="http://schemas.microsoft.com/office/drawing/2014/main" id="{13638270-9367-CDC4-2628-72D2B209A2C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72000" y="3200400"/>
            <a:ext cx="9906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97388" name="Line 12">
            <a:extLst>
              <a:ext uri="{FF2B5EF4-FFF2-40B4-BE49-F238E27FC236}">
                <a16:creationId xmlns:a16="http://schemas.microsoft.com/office/drawing/2014/main" id="{61E6F5D3-CEF2-80D6-664F-BB5AF156C327}"/>
              </a:ext>
            </a:extLst>
          </p:cNvPr>
          <p:cNvSpPr>
            <a:spLocks noChangeShapeType="1"/>
          </p:cNvSpPr>
          <p:nvPr/>
        </p:nvSpPr>
        <p:spPr bwMode="auto">
          <a:xfrm>
            <a:off x="5257800" y="3200400"/>
            <a:ext cx="838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97389" name="Line 13">
            <a:extLst>
              <a:ext uri="{FF2B5EF4-FFF2-40B4-BE49-F238E27FC236}">
                <a16:creationId xmlns:a16="http://schemas.microsoft.com/office/drawing/2014/main" id="{8474968D-F10A-D999-8D02-4B77C9B4A43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96000" y="3203575"/>
            <a:ext cx="989013" cy="1825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97390" name="Line 14">
            <a:extLst>
              <a:ext uri="{FF2B5EF4-FFF2-40B4-BE49-F238E27FC236}">
                <a16:creationId xmlns:a16="http://schemas.microsoft.com/office/drawing/2014/main" id="{B01D26AB-C116-B3CF-1FF2-E6ACB9D5FC5A}"/>
              </a:ext>
            </a:extLst>
          </p:cNvPr>
          <p:cNvSpPr>
            <a:spLocks noChangeShapeType="1"/>
          </p:cNvSpPr>
          <p:nvPr/>
        </p:nvSpPr>
        <p:spPr bwMode="auto">
          <a:xfrm>
            <a:off x="5562600" y="3200400"/>
            <a:ext cx="838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97391" name="Line 15">
            <a:extLst>
              <a:ext uri="{FF2B5EF4-FFF2-40B4-BE49-F238E27FC236}">
                <a16:creationId xmlns:a16="http://schemas.microsoft.com/office/drawing/2014/main" id="{47E49331-CF9E-FA7E-5907-91C29D22925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00800" y="3200400"/>
            <a:ext cx="9906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97392" name="Line 16">
            <a:extLst>
              <a:ext uri="{FF2B5EF4-FFF2-40B4-BE49-F238E27FC236}">
                <a16:creationId xmlns:a16="http://schemas.microsoft.com/office/drawing/2014/main" id="{4C64FC60-DD82-F431-2707-AF702735C9E4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3200400"/>
            <a:ext cx="838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97393" name="Line 17">
            <a:extLst>
              <a:ext uri="{FF2B5EF4-FFF2-40B4-BE49-F238E27FC236}">
                <a16:creationId xmlns:a16="http://schemas.microsoft.com/office/drawing/2014/main" id="{99BEE170-2F65-8E6A-5365-ED949C6F068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81800" y="3200400"/>
            <a:ext cx="9906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97394" name="Rectangle 18">
            <a:extLst>
              <a:ext uri="{FF2B5EF4-FFF2-40B4-BE49-F238E27FC236}">
                <a16:creationId xmlns:a16="http://schemas.microsoft.com/office/drawing/2014/main" id="{094A0B06-D823-D999-B089-A1589A72DA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2971800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97395" name="Line 19">
            <a:extLst>
              <a:ext uri="{FF2B5EF4-FFF2-40B4-BE49-F238E27FC236}">
                <a16:creationId xmlns:a16="http://schemas.microsoft.com/office/drawing/2014/main" id="{9FB82E6B-4471-9B63-42F0-4BF443F2F158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29718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97396" name="Rectangle 20">
            <a:extLst>
              <a:ext uri="{FF2B5EF4-FFF2-40B4-BE49-F238E27FC236}">
                <a16:creationId xmlns:a16="http://schemas.microsoft.com/office/drawing/2014/main" id="{CF46A9CD-D26B-7F77-7D6D-A0DAE9E35D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2971800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97397" name="Line 21">
            <a:extLst>
              <a:ext uri="{FF2B5EF4-FFF2-40B4-BE49-F238E27FC236}">
                <a16:creationId xmlns:a16="http://schemas.microsoft.com/office/drawing/2014/main" id="{5E1DB52D-E2BE-E039-D56E-A573D71016EA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7600" y="2973388"/>
            <a:ext cx="0" cy="153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97398" name="Rectangle 22">
            <a:extLst>
              <a:ext uri="{FF2B5EF4-FFF2-40B4-BE49-F238E27FC236}">
                <a16:creationId xmlns:a16="http://schemas.microsoft.com/office/drawing/2014/main" id="{F03D2024-C17C-43DF-F7C8-74E01365E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2971800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97399" name="Line 23">
            <a:extLst>
              <a:ext uri="{FF2B5EF4-FFF2-40B4-BE49-F238E27FC236}">
                <a16:creationId xmlns:a16="http://schemas.microsoft.com/office/drawing/2014/main" id="{A5236D08-68F7-9D2E-0E6B-BEDDC0AD6141}"/>
              </a:ext>
            </a:extLst>
          </p:cNvPr>
          <p:cNvSpPr>
            <a:spLocks noChangeShapeType="1"/>
          </p:cNvSpPr>
          <p:nvPr/>
        </p:nvSpPr>
        <p:spPr bwMode="auto">
          <a:xfrm>
            <a:off x="4038600" y="29718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97400" name="Rectangle 24">
            <a:extLst>
              <a:ext uri="{FF2B5EF4-FFF2-40B4-BE49-F238E27FC236}">
                <a16:creationId xmlns:a16="http://schemas.microsoft.com/office/drawing/2014/main" id="{FBC07617-FE83-E84A-3914-564A0253A1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2971800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97401" name="Line 25">
            <a:extLst>
              <a:ext uri="{FF2B5EF4-FFF2-40B4-BE49-F238E27FC236}">
                <a16:creationId xmlns:a16="http://schemas.microsoft.com/office/drawing/2014/main" id="{65EBCA75-4019-D730-F69E-6FA2169B518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86400" y="2973388"/>
            <a:ext cx="7938" cy="777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97402" name="Rectangle 26">
            <a:extLst>
              <a:ext uri="{FF2B5EF4-FFF2-40B4-BE49-F238E27FC236}">
                <a16:creationId xmlns:a16="http://schemas.microsoft.com/office/drawing/2014/main" id="{DF1DC653-782A-254D-1501-8A2E2D4017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2971800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97403" name="Line 27">
            <a:extLst>
              <a:ext uri="{FF2B5EF4-FFF2-40B4-BE49-F238E27FC236}">
                <a16:creationId xmlns:a16="http://schemas.microsoft.com/office/drawing/2014/main" id="{F499D1BF-408D-ED00-B1FB-53BB48F78311}"/>
              </a:ext>
            </a:extLst>
          </p:cNvPr>
          <p:cNvSpPr>
            <a:spLocks noChangeShapeType="1"/>
          </p:cNvSpPr>
          <p:nvPr/>
        </p:nvSpPr>
        <p:spPr bwMode="auto">
          <a:xfrm>
            <a:off x="5867400" y="29718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97404" name="Rectangle 28">
            <a:extLst>
              <a:ext uri="{FF2B5EF4-FFF2-40B4-BE49-F238E27FC236}">
                <a16:creationId xmlns:a16="http://schemas.microsoft.com/office/drawing/2014/main" id="{EB764212-48AE-85E2-716E-5729FB9AFF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2971800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97405" name="Line 29">
            <a:extLst>
              <a:ext uri="{FF2B5EF4-FFF2-40B4-BE49-F238E27FC236}">
                <a16:creationId xmlns:a16="http://schemas.microsoft.com/office/drawing/2014/main" id="{9E73AE7C-8452-EEEC-8811-B7E10ED1AD4E}"/>
              </a:ext>
            </a:extLst>
          </p:cNvPr>
          <p:cNvSpPr>
            <a:spLocks noChangeShapeType="1"/>
          </p:cNvSpPr>
          <p:nvPr/>
        </p:nvSpPr>
        <p:spPr bwMode="auto">
          <a:xfrm>
            <a:off x="7315200" y="2973388"/>
            <a:ext cx="0" cy="153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97406" name="Rectangle 30">
            <a:extLst>
              <a:ext uri="{FF2B5EF4-FFF2-40B4-BE49-F238E27FC236}">
                <a16:creationId xmlns:a16="http://schemas.microsoft.com/office/drawing/2014/main" id="{FEEC39AA-8020-5068-11F2-6F96B39836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0" y="2971800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97407" name="Line 31">
            <a:extLst>
              <a:ext uri="{FF2B5EF4-FFF2-40B4-BE49-F238E27FC236}">
                <a16:creationId xmlns:a16="http://schemas.microsoft.com/office/drawing/2014/main" id="{201041CD-6823-A4D0-CE78-E34F9030C88D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6200" y="2973388"/>
            <a:ext cx="0" cy="1508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97408" name="Rectangle 32">
            <a:extLst>
              <a:ext uri="{FF2B5EF4-FFF2-40B4-BE49-F238E27FC236}">
                <a16:creationId xmlns:a16="http://schemas.microsoft.com/office/drawing/2014/main" id="{27B81FFE-DBE2-3475-776F-4B0EF5CF6A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971800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97409" name="Line 33">
            <a:extLst>
              <a:ext uri="{FF2B5EF4-FFF2-40B4-BE49-F238E27FC236}">
                <a16:creationId xmlns:a16="http://schemas.microsoft.com/office/drawing/2014/main" id="{373AEEE9-168E-B9A7-4069-00C6C5AC630F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29718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97410" name="Rectangle 34">
            <a:extLst>
              <a:ext uri="{FF2B5EF4-FFF2-40B4-BE49-F238E27FC236}">
                <a16:creationId xmlns:a16="http://schemas.microsoft.com/office/drawing/2014/main" id="{586C3B79-D5D7-3BB0-5ED8-8189911C0A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2971800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97411" name="Line 35">
            <a:extLst>
              <a:ext uri="{FF2B5EF4-FFF2-40B4-BE49-F238E27FC236}">
                <a16:creationId xmlns:a16="http://schemas.microsoft.com/office/drawing/2014/main" id="{605CE5F9-8072-DE00-CA29-D7231206EA6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77200" y="29718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97412" name="Rectangle 36">
            <a:extLst>
              <a:ext uri="{FF2B5EF4-FFF2-40B4-BE49-F238E27FC236}">
                <a16:creationId xmlns:a16="http://schemas.microsoft.com/office/drawing/2014/main" id="{A9565A7A-D468-BBA9-3802-93BCCECFF6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2971800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97413" name="Line 37">
            <a:extLst>
              <a:ext uri="{FF2B5EF4-FFF2-40B4-BE49-F238E27FC236}">
                <a16:creationId xmlns:a16="http://schemas.microsoft.com/office/drawing/2014/main" id="{30AA0116-52C6-9250-DD58-E65D8C2CCE9D}"/>
              </a:ext>
            </a:extLst>
          </p:cNvPr>
          <p:cNvSpPr>
            <a:spLocks noChangeShapeType="1"/>
          </p:cNvSpPr>
          <p:nvPr/>
        </p:nvSpPr>
        <p:spPr bwMode="auto">
          <a:xfrm>
            <a:off x="8458200" y="29718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97414" name="Line 38">
            <a:extLst>
              <a:ext uri="{FF2B5EF4-FFF2-40B4-BE49-F238E27FC236}">
                <a16:creationId xmlns:a16="http://schemas.microsoft.com/office/drawing/2014/main" id="{C2B01479-FD90-BB63-F985-CEB7C35872F1}"/>
              </a:ext>
            </a:extLst>
          </p:cNvPr>
          <p:cNvSpPr>
            <a:spLocks noChangeShapeType="1"/>
          </p:cNvSpPr>
          <p:nvPr/>
        </p:nvSpPr>
        <p:spPr bwMode="auto">
          <a:xfrm>
            <a:off x="7086600" y="3276600"/>
            <a:ext cx="30480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97415" name="Line 39">
            <a:extLst>
              <a:ext uri="{FF2B5EF4-FFF2-40B4-BE49-F238E27FC236}">
                <a16:creationId xmlns:a16="http://schemas.microsoft.com/office/drawing/2014/main" id="{AF5F77DA-9795-7E93-3988-96E35C44A62A}"/>
              </a:ext>
            </a:extLst>
          </p:cNvPr>
          <p:cNvSpPr>
            <a:spLocks noChangeShapeType="1"/>
          </p:cNvSpPr>
          <p:nvPr/>
        </p:nvSpPr>
        <p:spPr bwMode="auto">
          <a:xfrm>
            <a:off x="7391400" y="3276600"/>
            <a:ext cx="290513" cy="5810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97416" name="Line 40">
            <a:extLst>
              <a:ext uri="{FF2B5EF4-FFF2-40B4-BE49-F238E27FC236}">
                <a16:creationId xmlns:a16="http://schemas.microsoft.com/office/drawing/2014/main" id="{05CBDC6E-7AA9-809E-DA10-BD0D525A2F3F}"/>
              </a:ext>
            </a:extLst>
          </p:cNvPr>
          <p:cNvSpPr>
            <a:spLocks noChangeShapeType="1"/>
          </p:cNvSpPr>
          <p:nvPr/>
        </p:nvSpPr>
        <p:spPr bwMode="auto">
          <a:xfrm>
            <a:off x="7772400" y="3276600"/>
            <a:ext cx="290513" cy="5810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97417" name="Line 41">
            <a:extLst>
              <a:ext uri="{FF2B5EF4-FFF2-40B4-BE49-F238E27FC236}">
                <a16:creationId xmlns:a16="http://schemas.microsoft.com/office/drawing/2014/main" id="{7EC04555-7F34-943A-F317-D4982EF913A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77200" y="3200400"/>
            <a:ext cx="30480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97418" name="Text Box 42">
            <a:extLst>
              <a:ext uri="{FF2B5EF4-FFF2-40B4-BE49-F238E27FC236}">
                <a16:creationId xmlns:a16="http://schemas.microsoft.com/office/drawing/2014/main" id="{965E5176-C109-21DF-7596-A300C7D129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3875088"/>
            <a:ext cx="330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D</a:t>
            </a:r>
          </a:p>
        </p:txBody>
      </p:sp>
      <p:sp>
        <p:nvSpPr>
          <p:cNvPr id="997419" name="Text Box 43">
            <a:extLst>
              <a:ext uri="{FF2B5EF4-FFF2-40B4-BE49-F238E27FC236}">
                <a16:creationId xmlns:a16="http://schemas.microsoft.com/office/drawing/2014/main" id="{F3C4DD74-39D5-7263-1CC2-EF345D2E78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1600" y="3886200"/>
            <a:ext cx="3333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A</a:t>
            </a:r>
          </a:p>
        </p:txBody>
      </p:sp>
      <p:sp>
        <p:nvSpPr>
          <p:cNvPr id="997420" name="Text Box 44">
            <a:extLst>
              <a:ext uri="{FF2B5EF4-FFF2-40B4-BE49-F238E27FC236}">
                <a16:creationId xmlns:a16="http://schemas.microsoft.com/office/drawing/2014/main" id="{F329E2C9-7F6F-F35D-25AF-25647D5034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3810000"/>
            <a:ext cx="330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D</a:t>
            </a:r>
          </a:p>
        </p:txBody>
      </p:sp>
      <p:sp>
        <p:nvSpPr>
          <p:cNvPr id="997421" name="Text Box 45">
            <a:extLst>
              <a:ext uri="{FF2B5EF4-FFF2-40B4-BE49-F238E27FC236}">
                <a16:creationId xmlns:a16="http://schemas.microsoft.com/office/drawing/2014/main" id="{DF396C12-ABC1-745E-DCBC-EF4F783C92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4600" y="3810000"/>
            <a:ext cx="330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D</a:t>
            </a:r>
          </a:p>
        </p:txBody>
      </p:sp>
      <p:sp>
        <p:nvSpPr>
          <p:cNvPr id="997422" name="Text Box 46">
            <a:extLst>
              <a:ext uri="{FF2B5EF4-FFF2-40B4-BE49-F238E27FC236}">
                <a16:creationId xmlns:a16="http://schemas.microsoft.com/office/drawing/2014/main" id="{30CBDF7D-ECD9-05D8-E2ED-858C5C4A00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3810000"/>
            <a:ext cx="3333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A</a:t>
            </a:r>
          </a:p>
        </p:txBody>
      </p:sp>
      <p:sp>
        <p:nvSpPr>
          <p:cNvPr id="997423" name="Text Box 47">
            <a:extLst>
              <a:ext uri="{FF2B5EF4-FFF2-40B4-BE49-F238E27FC236}">
                <a16:creationId xmlns:a16="http://schemas.microsoft.com/office/drawing/2014/main" id="{8A3F51F1-FF9B-EEB5-0EB6-299E21646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3810000"/>
            <a:ext cx="3333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A</a:t>
            </a:r>
          </a:p>
        </p:txBody>
      </p:sp>
      <p:sp>
        <p:nvSpPr>
          <p:cNvPr id="997424" name="Text Box 48">
            <a:extLst>
              <a:ext uri="{FF2B5EF4-FFF2-40B4-BE49-F238E27FC236}">
                <a16:creationId xmlns:a16="http://schemas.microsoft.com/office/drawing/2014/main" id="{C5EFE5B4-E31D-F554-E9AB-8CDB3AC07D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3810000"/>
            <a:ext cx="330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D</a:t>
            </a:r>
          </a:p>
        </p:txBody>
      </p:sp>
      <p:sp>
        <p:nvSpPr>
          <p:cNvPr id="997425" name="Text Box 49">
            <a:extLst>
              <a:ext uri="{FF2B5EF4-FFF2-40B4-BE49-F238E27FC236}">
                <a16:creationId xmlns:a16="http://schemas.microsoft.com/office/drawing/2014/main" id="{C4270F45-CD5B-3A59-0129-E6DA1C7E01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3400" y="3810000"/>
            <a:ext cx="330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D</a:t>
            </a:r>
          </a:p>
        </p:txBody>
      </p:sp>
      <p:sp>
        <p:nvSpPr>
          <p:cNvPr id="997426" name="Text Box 50">
            <a:extLst>
              <a:ext uri="{FF2B5EF4-FFF2-40B4-BE49-F238E27FC236}">
                <a16:creationId xmlns:a16="http://schemas.microsoft.com/office/drawing/2014/main" id="{7EFAE5AD-1321-EE24-9685-2CE27C9DDE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4235450"/>
            <a:ext cx="3333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A</a:t>
            </a:r>
          </a:p>
        </p:txBody>
      </p:sp>
      <p:sp>
        <p:nvSpPr>
          <p:cNvPr id="997427" name="Text Box 51">
            <a:extLst>
              <a:ext uri="{FF2B5EF4-FFF2-40B4-BE49-F238E27FC236}">
                <a16:creationId xmlns:a16="http://schemas.microsoft.com/office/drawing/2014/main" id="{38A3C036-2D26-3E89-2E5A-022269F0E2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8425" y="4235450"/>
            <a:ext cx="3333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A</a:t>
            </a:r>
          </a:p>
        </p:txBody>
      </p:sp>
      <p:sp>
        <p:nvSpPr>
          <p:cNvPr id="997428" name="Text Box 52">
            <a:extLst>
              <a:ext uri="{FF2B5EF4-FFF2-40B4-BE49-F238E27FC236}">
                <a16:creationId xmlns:a16="http://schemas.microsoft.com/office/drawing/2014/main" id="{2EA19240-04E5-EC43-8A25-B1C8EF797A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4400" y="3810000"/>
            <a:ext cx="330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D</a:t>
            </a:r>
          </a:p>
        </p:txBody>
      </p:sp>
      <p:sp>
        <p:nvSpPr>
          <p:cNvPr id="997429" name="Text Box 53">
            <a:extLst>
              <a:ext uri="{FF2B5EF4-FFF2-40B4-BE49-F238E27FC236}">
                <a16:creationId xmlns:a16="http://schemas.microsoft.com/office/drawing/2014/main" id="{1CB912D9-3DFC-358D-51CC-FF105615E1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4235450"/>
            <a:ext cx="3333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A</a:t>
            </a:r>
          </a:p>
        </p:txBody>
      </p:sp>
      <p:sp>
        <p:nvSpPr>
          <p:cNvPr id="52278" name="Text Box 54">
            <a:extLst>
              <a:ext uri="{FF2B5EF4-FFF2-40B4-BE49-F238E27FC236}">
                <a16:creationId xmlns:a16="http://schemas.microsoft.com/office/drawing/2014/main" id="{CF5B0326-DCE3-955C-10F3-07D462951E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895600"/>
            <a:ext cx="698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Src</a:t>
            </a:r>
          </a:p>
        </p:txBody>
      </p:sp>
      <p:sp>
        <p:nvSpPr>
          <p:cNvPr id="52279" name="Text Box 55">
            <a:extLst>
              <a:ext uri="{FF2B5EF4-FFF2-40B4-BE49-F238E27FC236}">
                <a16:creationId xmlns:a16="http://schemas.microsoft.com/office/drawing/2014/main" id="{D0F2ADA3-4C34-2082-4B5A-AF871259FA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724400"/>
            <a:ext cx="862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Dest</a:t>
            </a:r>
          </a:p>
        </p:txBody>
      </p:sp>
      <p:sp>
        <p:nvSpPr>
          <p:cNvPr id="997432" name="Line 56">
            <a:extLst>
              <a:ext uri="{FF2B5EF4-FFF2-40B4-BE49-F238E27FC236}">
                <a16:creationId xmlns:a16="http://schemas.microsoft.com/office/drawing/2014/main" id="{2CEB7E20-3DDB-BC5E-BC5F-599849FD2329}"/>
              </a:ext>
            </a:extLst>
          </p:cNvPr>
          <p:cNvSpPr>
            <a:spLocks noChangeShapeType="1"/>
          </p:cNvSpPr>
          <p:nvPr/>
        </p:nvSpPr>
        <p:spPr bwMode="auto">
          <a:xfrm>
            <a:off x="6324600" y="3200400"/>
            <a:ext cx="838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97433" name="Text Box 57">
            <a:extLst>
              <a:ext uri="{FF2B5EF4-FFF2-40B4-BE49-F238E27FC236}">
                <a16:creationId xmlns:a16="http://schemas.microsoft.com/office/drawing/2014/main" id="{2253590B-C315-67CB-83C2-EA5317052E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5400" y="3778250"/>
            <a:ext cx="330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D</a:t>
            </a:r>
          </a:p>
        </p:txBody>
      </p:sp>
      <p:sp>
        <p:nvSpPr>
          <p:cNvPr id="997434" name="Rectangle 58">
            <a:extLst>
              <a:ext uri="{FF2B5EF4-FFF2-40B4-BE49-F238E27FC236}">
                <a16:creationId xmlns:a16="http://schemas.microsoft.com/office/drawing/2014/main" id="{D0B72EF1-AA28-879F-F06E-C96BF052B4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2971800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97435" name="Line 59">
            <a:extLst>
              <a:ext uri="{FF2B5EF4-FFF2-40B4-BE49-F238E27FC236}">
                <a16:creationId xmlns:a16="http://schemas.microsoft.com/office/drawing/2014/main" id="{ECC3C6C5-EA25-FE26-FAF4-32B385C31BF9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9400" y="29718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97436" name="Line 60">
            <a:extLst>
              <a:ext uri="{FF2B5EF4-FFF2-40B4-BE49-F238E27FC236}">
                <a16:creationId xmlns:a16="http://schemas.microsoft.com/office/drawing/2014/main" id="{3EF59580-0A3E-E6DA-F596-412C6337002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62800" y="3200400"/>
            <a:ext cx="9906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97437" name="Text Box 61">
            <a:extLst>
              <a:ext uri="{FF2B5EF4-FFF2-40B4-BE49-F238E27FC236}">
                <a16:creationId xmlns:a16="http://schemas.microsoft.com/office/drawing/2014/main" id="{7BB9E302-A2B2-6B76-E724-E4FA062A4E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4235450"/>
            <a:ext cx="3333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A</a:t>
            </a:r>
          </a:p>
        </p:txBody>
      </p:sp>
      <p:sp>
        <p:nvSpPr>
          <p:cNvPr id="997438" name="Text Box 62">
            <a:extLst>
              <a:ext uri="{FF2B5EF4-FFF2-40B4-BE49-F238E27FC236}">
                <a16:creationId xmlns:a16="http://schemas.microsoft.com/office/drawing/2014/main" id="{6BD863C2-712C-F118-3F30-C03AF97F06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2438400"/>
            <a:ext cx="323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sp>
        <p:nvSpPr>
          <p:cNvPr id="997439" name="Text Box 63">
            <a:extLst>
              <a:ext uri="{FF2B5EF4-FFF2-40B4-BE49-F238E27FC236}">
                <a16:creationId xmlns:a16="http://schemas.microsoft.com/office/drawing/2014/main" id="{6AF5EC52-51F5-9F11-5448-B2A03D594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2451100"/>
            <a:ext cx="373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2</a:t>
            </a:r>
          </a:p>
        </p:txBody>
      </p:sp>
      <p:sp>
        <p:nvSpPr>
          <p:cNvPr id="997440" name="Text Box 64">
            <a:extLst>
              <a:ext uri="{FF2B5EF4-FFF2-40B4-BE49-F238E27FC236}">
                <a16:creationId xmlns:a16="http://schemas.microsoft.com/office/drawing/2014/main" id="{36E1EA5E-81E9-5C3D-7D78-9C234001D2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2463800"/>
            <a:ext cx="3762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4</a:t>
            </a:r>
          </a:p>
        </p:txBody>
      </p:sp>
      <p:sp>
        <p:nvSpPr>
          <p:cNvPr id="997441" name="Text Box 65">
            <a:extLst>
              <a:ext uri="{FF2B5EF4-FFF2-40B4-BE49-F238E27FC236}">
                <a16:creationId xmlns:a16="http://schemas.microsoft.com/office/drawing/2014/main" id="{ECB5D9D7-519F-30D9-773A-345F83839F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2476500"/>
            <a:ext cx="373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7394" grpId="0" animBg="1"/>
      <p:bldP spid="997396" grpId="0" animBg="1"/>
      <p:bldP spid="997398" grpId="0" animBg="1"/>
      <p:bldP spid="997400" grpId="0" animBg="1"/>
      <p:bldP spid="997402" grpId="0" animBg="1"/>
      <p:bldP spid="997404" grpId="0" animBg="1"/>
      <p:bldP spid="997406" grpId="0" animBg="1"/>
      <p:bldP spid="997408" grpId="0" animBg="1"/>
      <p:bldP spid="997410" grpId="0" animBg="1"/>
      <p:bldP spid="997412" grpId="0" animBg="1"/>
      <p:bldP spid="997418" grpId="0"/>
      <p:bldP spid="997419" grpId="0"/>
      <p:bldP spid="997420" grpId="0"/>
      <p:bldP spid="997421" grpId="0"/>
      <p:bldP spid="997422" grpId="0"/>
      <p:bldP spid="997423" grpId="0"/>
      <p:bldP spid="997424" grpId="0"/>
      <p:bldP spid="997425" grpId="0"/>
      <p:bldP spid="997426" grpId="0"/>
      <p:bldP spid="997427" grpId="0"/>
      <p:bldP spid="997428" grpId="0"/>
      <p:bldP spid="997429" grpId="0"/>
      <p:bldP spid="997433" grpId="0"/>
      <p:bldP spid="997434" grpId="0" animBg="1"/>
      <p:bldP spid="997437" grpId="0"/>
      <p:bldP spid="997438" grpId="0"/>
      <p:bldP spid="997439" grpId="0"/>
      <p:bldP spid="997440" grpId="0"/>
      <p:bldP spid="99744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8">
            <a:extLst>
              <a:ext uri="{FF2B5EF4-FFF2-40B4-BE49-F238E27FC236}">
                <a16:creationId xmlns:a16="http://schemas.microsoft.com/office/drawing/2014/main" id="{137FBCC4-CBBD-CB5C-D77E-1EF47EB4C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Slow Start and the TCP Sawtooth</a:t>
            </a:r>
          </a:p>
        </p:txBody>
      </p:sp>
      <p:sp>
        <p:nvSpPr>
          <p:cNvPr id="134146" name="Content Placeholder 20">
            <a:extLst>
              <a:ext uri="{FF2B5EF4-FFF2-40B4-BE49-F238E27FC236}">
                <a16:creationId xmlns:a16="http://schemas.microsoft.com/office/drawing/2014/main" id="{24D3C016-9DA0-B7FD-7126-91CDE7EAE2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4197350"/>
            <a:ext cx="8763000" cy="2316163"/>
          </a:xfrm>
        </p:spPr>
        <p:txBody>
          <a:bodyPr/>
          <a:lstStyle/>
          <a:p>
            <a:pPr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Why is this called “slow start”?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altLang="en-US" dirty="0">
                <a:solidFill>
                  <a:schemeClr val="tx1"/>
                </a:solidFill>
                <a:ea typeface="ＭＳ Ｐゴシック" panose="020B0600070205080204" pitchFamily="34" charset="-128"/>
              </a:rPr>
              <a:t>TCP originally had </a:t>
            </a:r>
            <a:r>
              <a:rPr lang="en-US" altLang="en-US" i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no </a:t>
            </a:r>
            <a:r>
              <a:rPr lang="en-US" altLang="en-US" dirty="0">
                <a:solidFill>
                  <a:schemeClr val="tx1"/>
                </a:solidFill>
                <a:ea typeface="ＭＳ Ｐゴシック" panose="020B0600070205080204" pitchFamily="34" charset="-128"/>
              </a:rPr>
              <a:t>congestion control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Source would start by sending entire receiver window</a:t>
            </a:r>
          </a:p>
          <a:p>
            <a:pPr lvl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Led to congestion collapse! </a:t>
            </a:r>
          </a:p>
          <a:p>
            <a:pPr lvl="1">
              <a:defRPr/>
            </a:pP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 dirty="0">
                <a:ea typeface="ＭＳ Ｐゴシック" panose="020B0600070205080204" pitchFamily="34" charset="-128"/>
              </a:rPr>
              <a:t>Slow start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r>
              <a:rPr lang="en-US" altLang="ja-JP" dirty="0">
                <a:ea typeface="ＭＳ Ｐゴシック" panose="020B0600070205080204" pitchFamily="34" charset="-128"/>
              </a:rPr>
              <a:t> is, comparatively, slower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54275" name="Slide Number Placeholder 2">
            <a:extLst>
              <a:ext uri="{FF2B5EF4-FFF2-40B4-BE49-F238E27FC236}">
                <a16:creationId xmlns:a16="http://schemas.microsoft.com/office/drawing/2014/main" id="{30480AB7-1B4E-8BBC-4423-425A57303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CDF446-511E-5C47-9247-22A28432FCED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4276" name="Freeform 3">
            <a:extLst>
              <a:ext uri="{FF2B5EF4-FFF2-40B4-BE49-F238E27FC236}">
                <a16:creationId xmlns:a16="http://schemas.microsoft.com/office/drawing/2014/main" id="{BDB683DB-CD7A-804A-789B-AED5BC0BEA17}"/>
              </a:ext>
            </a:extLst>
          </p:cNvPr>
          <p:cNvSpPr>
            <a:spLocks/>
          </p:cNvSpPr>
          <p:nvPr/>
        </p:nvSpPr>
        <p:spPr bwMode="auto">
          <a:xfrm>
            <a:off x="1524000" y="1066800"/>
            <a:ext cx="7010400" cy="2819400"/>
          </a:xfrm>
          <a:custGeom>
            <a:avLst/>
            <a:gdLst>
              <a:gd name="T0" fmla="*/ 0 w 4416"/>
              <a:gd name="T1" fmla="*/ 0 h 1968"/>
              <a:gd name="T2" fmla="*/ 0 w 4416"/>
              <a:gd name="T3" fmla="*/ 2147483646 h 1968"/>
              <a:gd name="T4" fmla="*/ 2147483646 w 4416"/>
              <a:gd name="T5" fmla="*/ 2147483646 h 1968"/>
              <a:gd name="T6" fmla="*/ 0 60000 65536"/>
              <a:gd name="T7" fmla="*/ 0 60000 65536"/>
              <a:gd name="T8" fmla="*/ 0 60000 65536"/>
              <a:gd name="T9" fmla="*/ 0 w 4416"/>
              <a:gd name="T10" fmla="*/ 0 h 1968"/>
              <a:gd name="T11" fmla="*/ 4416 w 4416"/>
              <a:gd name="T12" fmla="*/ 1968 h 19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416" h="1968">
                <a:moveTo>
                  <a:pt x="0" y="0"/>
                </a:moveTo>
                <a:lnTo>
                  <a:pt x="0" y="1968"/>
                </a:lnTo>
                <a:lnTo>
                  <a:pt x="4416" y="1968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4277" name="Text Box 5">
            <a:extLst>
              <a:ext uri="{FF2B5EF4-FFF2-40B4-BE49-F238E27FC236}">
                <a16:creationId xmlns:a16="http://schemas.microsoft.com/office/drawing/2014/main" id="{EC9D7989-B367-4616-CB31-021488FA3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4113" y="3886200"/>
            <a:ext cx="268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</a:t>
            </a:r>
          </a:p>
        </p:txBody>
      </p:sp>
      <p:sp>
        <p:nvSpPr>
          <p:cNvPr id="54278" name="Text Box 6">
            <a:extLst>
              <a:ext uri="{FF2B5EF4-FFF2-40B4-BE49-F238E27FC236}">
                <a16:creationId xmlns:a16="http://schemas.microsoft.com/office/drawing/2014/main" id="{C011582C-1E31-2C75-8F22-262227260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113" y="1905000"/>
            <a:ext cx="1182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Window</a:t>
            </a:r>
          </a:p>
        </p:txBody>
      </p:sp>
      <p:sp>
        <p:nvSpPr>
          <p:cNvPr id="54279" name="Line 7">
            <a:extLst>
              <a:ext uri="{FF2B5EF4-FFF2-40B4-BE49-F238E27FC236}">
                <a16:creationId xmlns:a16="http://schemas.microsoft.com/office/drawing/2014/main" id="{DCCE0002-DCBF-021B-582F-994D9CEE6BC3}"/>
              </a:ext>
            </a:extLst>
          </p:cNvPr>
          <p:cNvSpPr>
            <a:spLocks noChangeShapeType="1"/>
          </p:cNvSpPr>
          <p:nvPr/>
        </p:nvSpPr>
        <p:spPr bwMode="auto">
          <a:xfrm>
            <a:off x="3856038" y="3505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4280" name="Line 8">
            <a:extLst>
              <a:ext uri="{FF2B5EF4-FFF2-40B4-BE49-F238E27FC236}">
                <a16:creationId xmlns:a16="http://schemas.microsoft.com/office/drawing/2014/main" id="{58912849-5028-65F7-B1B9-331F291190DD}"/>
              </a:ext>
            </a:extLst>
          </p:cNvPr>
          <p:cNvSpPr>
            <a:spLocks noChangeShapeType="1"/>
          </p:cNvSpPr>
          <p:nvPr/>
        </p:nvSpPr>
        <p:spPr bwMode="auto">
          <a:xfrm>
            <a:off x="3856038" y="2819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4281" name="Line 9">
            <a:extLst>
              <a:ext uri="{FF2B5EF4-FFF2-40B4-BE49-F238E27FC236}">
                <a16:creationId xmlns:a16="http://schemas.microsoft.com/office/drawing/2014/main" id="{48DB56A1-188B-781E-57DC-B2FA7DC88E80}"/>
              </a:ext>
            </a:extLst>
          </p:cNvPr>
          <p:cNvSpPr>
            <a:spLocks noChangeShapeType="1"/>
          </p:cNvSpPr>
          <p:nvPr/>
        </p:nvSpPr>
        <p:spPr bwMode="auto">
          <a:xfrm>
            <a:off x="4084638" y="28194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4282" name="Text Box 10">
            <a:extLst>
              <a:ext uri="{FF2B5EF4-FFF2-40B4-BE49-F238E27FC236}">
                <a16:creationId xmlns:a16="http://schemas.microsoft.com/office/drawing/2014/main" id="{EDB8F386-431C-0E6C-F78B-084CC8B43D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7363" y="3017838"/>
            <a:ext cx="1093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halved</a:t>
            </a:r>
          </a:p>
        </p:txBody>
      </p:sp>
      <p:sp>
        <p:nvSpPr>
          <p:cNvPr id="54283" name="Line 11">
            <a:extLst>
              <a:ext uri="{FF2B5EF4-FFF2-40B4-BE49-F238E27FC236}">
                <a16:creationId xmlns:a16="http://schemas.microsoft.com/office/drawing/2014/main" id="{3C282029-BD1F-F3E6-5EDF-BF46889CF261}"/>
              </a:ext>
            </a:extLst>
          </p:cNvPr>
          <p:cNvSpPr>
            <a:spLocks noChangeShapeType="1"/>
          </p:cNvSpPr>
          <p:nvPr/>
        </p:nvSpPr>
        <p:spPr bwMode="auto">
          <a:xfrm>
            <a:off x="3094038" y="16002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4284" name="Line 12">
            <a:extLst>
              <a:ext uri="{FF2B5EF4-FFF2-40B4-BE49-F238E27FC236}">
                <a16:creationId xmlns:a16="http://schemas.microsoft.com/office/drawing/2014/main" id="{25F3497E-D904-C6FD-E51B-8A69ED9BF746}"/>
              </a:ext>
            </a:extLst>
          </p:cNvPr>
          <p:cNvSpPr>
            <a:spLocks noChangeShapeType="1"/>
          </p:cNvSpPr>
          <p:nvPr/>
        </p:nvSpPr>
        <p:spPr bwMode="auto">
          <a:xfrm>
            <a:off x="3703638" y="18288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4285" name="Line 13">
            <a:extLst>
              <a:ext uri="{FF2B5EF4-FFF2-40B4-BE49-F238E27FC236}">
                <a16:creationId xmlns:a16="http://schemas.microsoft.com/office/drawing/2014/main" id="{2F1DBF22-2316-A7FE-48AD-8613E6E72A99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1038" y="10668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4286" name="Line 14">
            <a:extLst>
              <a:ext uri="{FF2B5EF4-FFF2-40B4-BE49-F238E27FC236}">
                <a16:creationId xmlns:a16="http://schemas.microsoft.com/office/drawing/2014/main" id="{B9CEB2BF-D5A1-1D47-349D-653A5FF9AC57}"/>
              </a:ext>
            </a:extLst>
          </p:cNvPr>
          <p:cNvSpPr>
            <a:spLocks noChangeShapeType="1"/>
          </p:cNvSpPr>
          <p:nvPr/>
        </p:nvSpPr>
        <p:spPr bwMode="auto">
          <a:xfrm>
            <a:off x="6827838" y="14478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4287" name="Line 15">
            <a:extLst>
              <a:ext uri="{FF2B5EF4-FFF2-40B4-BE49-F238E27FC236}">
                <a16:creationId xmlns:a16="http://schemas.microsoft.com/office/drawing/2014/main" id="{284F4B87-AF4E-428D-F101-14546FFF81C1}"/>
              </a:ext>
            </a:extLst>
          </p:cNvPr>
          <p:cNvSpPr>
            <a:spLocks noChangeShapeType="1"/>
          </p:cNvSpPr>
          <p:nvPr/>
        </p:nvSpPr>
        <p:spPr bwMode="auto">
          <a:xfrm>
            <a:off x="7970838" y="15240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4288" name="Text Box 16">
            <a:extLst>
              <a:ext uri="{FF2B5EF4-FFF2-40B4-BE49-F238E27FC236}">
                <a16:creationId xmlns:a16="http://schemas.microsoft.com/office/drawing/2014/main" id="{FE7E596E-2A86-C4E7-5A3B-D6BE7D51F9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1143000"/>
            <a:ext cx="8080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Loss</a:t>
            </a:r>
          </a:p>
        </p:txBody>
      </p:sp>
      <p:sp>
        <p:nvSpPr>
          <p:cNvPr id="134161" name="AutoShape 17">
            <a:extLst>
              <a:ext uri="{FF2B5EF4-FFF2-40B4-BE49-F238E27FC236}">
                <a16:creationId xmlns:a16="http://schemas.microsoft.com/office/drawing/2014/main" id="{9B3D68D3-198A-6D15-CD9F-47C42ECB05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3733800"/>
            <a:ext cx="3733800" cy="457200"/>
          </a:xfrm>
          <a:prstGeom prst="wedgeRectCallout">
            <a:avLst>
              <a:gd name="adj1" fmla="val -52519"/>
              <a:gd name="adj2" fmla="val -128727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Exponential </a:t>
            </a:r>
            <a:r>
              <a:rPr kumimoji="0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“</a:t>
            </a:r>
            <a:r>
              <a:rPr kumimoji="0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slow start</a:t>
            </a:r>
            <a:r>
              <a:rPr kumimoji="0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”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4290" name="Picture 19" descr="tcp.png">
            <a:extLst>
              <a:ext uri="{FF2B5EF4-FFF2-40B4-BE49-F238E27FC236}">
                <a16:creationId xmlns:a16="http://schemas.microsoft.com/office/drawing/2014/main" id="{026205F9-4A83-9D9B-6E06-F1C9D64024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4"/>
          <a:stretch>
            <a:fillRect/>
          </a:stretch>
        </p:blipFill>
        <p:spPr bwMode="auto">
          <a:xfrm>
            <a:off x="3094038" y="1935163"/>
            <a:ext cx="5370512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91" name="Freeform 14">
            <a:extLst>
              <a:ext uri="{FF2B5EF4-FFF2-40B4-BE49-F238E27FC236}">
                <a16:creationId xmlns:a16="http://schemas.microsoft.com/office/drawing/2014/main" id="{652A253E-FC26-75CA-55F3-3903622DEDBE}"/>
              </a:ext>
            </a:extLst>
          </p:cNvPr>
          <p:cNvSpPr>
            <a:spLocks/>
          </p:cNvSpPr>
          <p:nvPr/>
        </p:nvSpPr>
        <p:spPr bwMode="auto">
          <a:xfrm>
            <a:off x="1524000" y="2484438"/>
            <a:ext cx="1590675" cy="1408112"/>
          </a:xfrm>
          <a:custGeom>
            <a:avLst/>
            <a:gdLst>
              <a:gd name="T0" fmla="*/ 2147483646 w 1152"/>
              <a:gd name="T1" fmla="*/ 0 h 864"/>
              <a:gd name="T2" fmla="*/ 2147483646 w 1152"/>
              <a:gd name="T3" fmla="*/ 2147483646 h 864"/>
              <a:gd name="T4" fmla="*/ 2147483646 w 1152"/>
              <a:gd name="T5" fmla="*/ 2147483646 h 864"/>
              <a:gd name="T6" fmla="*/ 2147483646 w 1152"/>
              <a:gd name="T7" fmla="*/ 2147483646 h 864"/>
              <a:gd name="T8" fmla="*/ 0 w 1152"/>
              <a:gd name="T9" fmla="*/ 2147483646 h 8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52"/>
              <a:gd name="T16" fmla="*/ 0 h 864"/>
              <a:gd name="T17" fmla="*/ 1152 w 1152"/>
              <a:gd name="T18" fmla="*/ 864 h 8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52" h="864">
                <a:moveTo>
                  <a:pt x="1152" y="0"/>
                </a:moveTo>
                <a:cubicBezTo>
                  <a:pt x="1132" y="116"/>
                  <a:pt x="1112" y="232"/>
                  <a:pt x="1056" y="336"/>
                </a:cubicBezTo>
                <a:cubicBezTo>
                  <a:pt x="1000" y="440"/>
                  <a:pt x="928" y="544"/>
                  <a:pt x="816" y="624"/>
                </a:cubicBezTo>
                <a:cubicBezTo>
                  <a:pt x="704" y="704"/>
                  <a:pt x="520" y="776"/>
                  <a:pt x="384" y="816"/>
                </a:cubicBezTo>
                <a:cubicBezTo>
                  <a:pt x="248" y="856"/>
                  <a:pt x="124" y="860"/>
                  <a:pt x="0" y="864"/>
                </a:cubicBezTo>
              </a:path>
            </a:pathLst>
          </a:cu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1" name="AutoShape 17">
            <a:extLst>
              <a:ext uri="{FF2B5EF4-FFF2-40B4-BE49-F238E27FC236}">
                <a16:creationId xmlns:a16="http://schemas.microsoft.com/office/drawing/2014/main" id="{E1442E06-194C-027A-5349-357479B3A0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2113" y="2778125"/>
            <a:ext cx="3733800" cy="814388"/>
          </a:xfrm>
          <a:prstGeom prst="wedgeRectCallout">
            <a:avLst>
              <a:gd name="adj1" fmla="val -104560"/>
              <a:gd name="adj2" fmla="val -20606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Linear </a:t>
            </a:r>
            <a:r>
              <a:rPr kumimoji="0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“</a:t>
            </a:r>
            <a:r>
              <a:rPr kumimoji="0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congestion avoidance</a:t>
            </a:r>
            <a:r>
              <a:rPr kumimoji="0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”</a:t>
            </a:r>
            <a:r>
              <a:rPr kumimoji="0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 phase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61" grpId="0" animBg="1"/>
      <p:bldP spid="2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Number Placeholder 3">
            <a:extLst>
              <a:ext uri="{FF2B5EF4-FFF2-40B4-BE49-F238E27FC236}">
                <a16:creationId xmlns:a16="http://schemas.microsoft.com/office/drawing/2014/main" id="{7F2221F4-B797-CB5B-D56B-ABFC761C7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8373EE-3AB2-D745-85A6-A16F1E6B7A1A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6322" name="Rectangle 2">
            <a:extLst>
              <a:ext uri="{FF2B5EF4-FFF2-40B4-BE49-F238E27FC236}">
                <a16:creationId xmlns:a16="http://schemas.microsoft.com/office/drawing/2014/main" id="{A9095D89-5AD2-AB5E-D49F-51EC20C3A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75" y="76200"/>
            <a:ext cx="8569325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Response to the two types of losses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3">
            <a:extLst>
              <a:ext uri="{FF2B5EF4-FFF2-40B4-BE49-F238E27FC236}">
                <a16:creationId xmlns:a16="http://schemas.microsoft.com/office/drawing/2014/main" id="{1334E5F0-C297-BB34-07E4-AA2A2C4971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(1) Triple duplicate ACK (Fast retransmit)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Packet n is lost, but packets n+1, n+2, etc. arrive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Then, sender quickly resends packet n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Do a multiplicative decrease and keep going</a:t>
            </a:r>
          </a:p>
        </p:txBody>
      </p:sp>
      <p:sp>
        <p:nvSpPr>
          <p:cNvPr id="58370" name="Slide Number Placeholder 3">
            <a:extLst>
              <a:ext uri="{FF2B5EF4-FFF2-40B4-BE49-F238E27FC236}">
                <a16:creationId xmlns:a16="http://schemas.microsoft.com/office/drawing/2014/main" id="{109DA619-AD51-E4F1-65B2-68B0740E6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64F364-630E-8C41-BF91-8092A683A45B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8371" name="Rectangle 2">
            <a:extLst>
              <a:ext uri="{FF2B5EF4-FFF2-40B4-BE49-F238E27FC236}">
                <a16:creationId xmlns:a16="http://schemas.microsoft.com/office/drawing/2014/main" id="{A9E84638-B73E-115E-2B13-9F554D2EB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75" y="76200"/>
            <a:ext cx="8569325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Response to the two types of losses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Content Placeholder 1">
            <a:extLst>
              <a:ext uri="{FF2B5EF4-FFF2-40B4-BE49-F238E27FC236}">
                <a16:creationId xmlns:a16="http://schemas.microsoft.com/office/drawing/2014/main" id="{FDF4E678-96B3-3E63-C190-5631C276C68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663575"/>
            <a:ext cx="8294688" cy="5937250"/>
          </a:xfrm>
        </p:spPr>
      </p:pic>
      <p:sp>
        <p:nvSpPr>
          <p:cNvPr id="60418" name="Rectangle 2">
            <a:extLst>
              <a:ext uri="{FF2B5EF4-FFF2-40B4-BE49-F238E27FC236}">
                <a16:creationId xmlns:a16="http://schemas.microsoft.com/office/drawing/2014/main" id="{FB53F7EA-503C-DE2F-4CC2-0999DEF5D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ea typeface="ＭＳ Ｐゴシック" panose="020B0600070205080204" pitchFamily="34" charset="-128"/>
              </a:rPr>
              <a:t>Fast retransmit</a:t>
            </a:r>
          </a:p>
        </p:txBody>
      </p:sp>
      <p:sp>
        <p:nvSpPr>
          <p:cNvPr id="60419" name="Slide Number Placeholder 3">
            <a:extLst>
              <a:ext uri="{FF2B5EF4-FFF2-40B4-BE49-F238E27FC236}">
                <a16:creationId xmlns:a16="http://schemas.microsoft.com/office/drawing/2014/main" id="{37CD1BA6-764E-4C2D-C96A-205A877B9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A26E1F-F306-594D-9E28-3D385BDD3D8B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A0A1F1F-1E2E-6BC2-526D-F16666BE0D56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2690813"/>
            <a:ext cx="2924175" cy="400050"/>
            <a:chOff x="457200" y="2691275"/>
            <a:chExt cx="2924245" cy="400110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2E9E1FC5-110F-7396-468B-53D9F6E2CD32}"/>
                </a:ext>
              </a:extLst>
            </p:cNvPr>
            <p:cNvCxnSpPr>
              <a:cxnSpLocks/>
            </p:cNvCxnSpPr>
            <p:nvPr/>
          </p:nvCxnSpPr>
          <p:spPr>
            <a:xfrm>
              <a:off x="2036801" y="2891330"/>
              <a:ext cx="1344644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431" name="TextBox 3">
              <a:extLst>
                <a:ext uri="{FF2B5EF4-FFF2-40B4-BE49-F238E27FC236}">
                  <a16:creationId xmlns:a16="http://schemas.microsoft.com/office/drawing/2014/main" id="{EAEE3F01-FF90-F453-A98F-1A9353A135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00" y="2691275"/>
              <a:ext cx="176662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ACK for 2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2C49CFE-154A-078A-9F13-0634DDF17BA3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3201988"/>
            <a:ext cx="3152775" cy="708025"/>
            <a:chOff x="228599" y="2679578"/>
            <a:chExt cx="3152846" cy="707886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4BC1DD4-584F-FCEC-C546-AB18D0358FD7}"/>
                </a:ext>
              </a:extLst>
            </p:cNvPr>
            <p:cNvCxnSpPr>
              <a:cxnSpLocks/>
            </p:cNvCxnSpPr>
            <p:nvPr/>
          </p:nvCxnSpPr>
          <p:spPr>
            <a:xfrm>
              <a:off x="2036803" y="2890674"/>
              <a:ext cx="1344642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429" name="TextBox 11">
              <a:extLst>
                <a:ext uri="{FF2B5EF4-FFF2-40B4-BE49-F238E27FC236}">
                  <a16:creationId xmlns:a16="http://schemas.microsoft.com/office/drawing/2014/main" id="{1FDF536C-D4B1-AEA1-3B95-002ED5FF1D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599" y="2679578"/>
              <a:ext cx="2223829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1</a:t>
              </a:r>
              <a:r>
                <a:rPr kumimoji="0" lang="en-US" altLang="en-US" sz="2000" b="1" i="0" u="none" strike="noStrike" kern="1200" cap="none" spc="0" normalizeH="0" baseline="30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st</a:t>
              </a: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 Dup-ACK for 2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9968D8D-DFA0-4CA4-7AE9-DB0159DD34E1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3803650"/>
            <a:ext cx="3152775" cy="400050"/>
            <a:chOff x="228599" y="2679578"/>
            <a:chExt cx="3152846" cy="400110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0F1937F-D5FE-62E9-CB16-F6ADD1D03A4F}"/>
                </a:ext>
              </a:extLst>
            </p:cNvPr>
            <p:cNvCxnSpPr>
              <a:cxnSpLocks/>
            </p:cNvCxnSpPr>
            <p:nvPr/>
          </p:nvCxnSpPr>
          <p:spPr>
            <a:xfrm>
              <a:off x="2036803" y="2890748"/>
              <a:ext cx="1344642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427" name="TextBox 14">
              <a:extLst>
                <a:ext uri="{FF2B5EF4-FFF2-40B4-BE49-F238E27FC236}">
                  <a16:creationId xmlns:a16="http://schemas.microsoft.com/office/drawing/2014/main" id="{41E2EE26-0F6E-784C-A647-9D3E55396B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599" y="2679578"/>
              <a:ext cx="222382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2</a:t>
              </a:r>
              <a:r>
                <a:rPr kumimoji="0" lang="en-US" altLang="en-US" sz="2000" b="1" i="0" u="none" strike="noStrike" kern="1200" cap="none" spc="0" normalizeH="0" baseline="30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nd</a:t>
              </a: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 Dup-ACK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1FB4E28-0E86-7883-6107-5F042509BBCB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4157663"/>
            <a:ext cx="3152775" cy="400050"/>
            <a:chOff x="228599" y="2679578"/>
            <a:chExt cx="3152846" cy="400110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9D290615-6F46-0F5D-F95D-DCCFF7D3B760}"/>
                </a:ext>
              </a:extLst>
            </p:cNvPr>
            <p:cNvCxnSpPr>
              <a:cxnSpLocks/>
            </p:cNvCxnSpPr>
            <p:nvPr/>
          </p:nvCxnSpPr>
          <p:spPr>
            <a:xfrm>
              <a:off x="2036803" y="2890747"/>
              <a:ext cx="1344642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425" name="TextBox 17">
              <a:extLst>
                <a:ext uri="{FF2B5EF4-FFF2-40B4-BE49-F238E27FC236}">
                  <a16:creationId xmlns:a16="http://schemas.microsoft.com/office/drawing/2014/main" id="{E32165FF-6843-9A38-E6CC-096AFE761F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599" y="2679578"/>
              <a:ext cx="222382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3</a:t>
              </a:r>
              <a:r>
                <a:rPr kumimoji="0" lang="en-US" altLang="en-US" sz="2000" b="1" i="0" u="none" strike="noStrike" kern="1200" cap="none" spc="0" normalizeH="0" baseline="30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rd</a:t>
              </a: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 Dup-ACK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>
            <a:extLst>
              <a:ext uri="{FF2B5EF4-FFF2-40B4-BE49-F238E27FC236}">
                <a16:creationId xmlns:a16="http://schemas.microsoft.com/office/drawing/2014/main" id="{69331D38-7FE6-0D32-D50A-158943739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>
                <a:ea typeface="ＭＳ Ｐゴシック" panose="020B0600070205080204" pitchFamily="34" charset="-128"/>
              </a:rPr>
              <a:t>Congestion window during Fast retransmit</a:t>
            </a:r>
          </a:p>
        </p:txBody>
      </p:sp>
      <p:sp>
        <p:nvSpPr>
          <p:cNvPr id="62466" name="Slide Number Placeholder 2">
            <a:extLst>
              <a:ext uri="{FF2B5EF4-FFF2-40B4-BE49-F238E27FC236}">
                <a16:creationId xmlns:a16="http://schemas.microsoft.com/office/drawing/2014/main" id="{5156996D-2684-DF7F-3AEA-374D303D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7A1FF3-A72B-8F42-811D-26F21A1C24DC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2467" name="Freeform 3">
            <a:extLst>
              <a:ext uri="{FF2B5EF4-FFF2-40B4-BE49-F238E27FC236}">
                <a16:creationId xmlns:a16="http://schemas.microsoft.com/office/drawing/2014/main" id="{B014E8BC-0566-C828-C653-DB6F91239DEE}"/>
              </a:ext>
            </a:extLst>
          </p:cNvPr>
          <p:cNvSpPr>
            <a:spLocks/>
          </p:cNvSpPr>
          <p:nvPr/>
        </p:nvSpPr>
        <p:spPr bwMode="auto">
          <a:xfrm>
            <a:off x="914400" y="1524000"/>
            <a:ext cx="7010400" cy="2819400"/>
          </a:xfrm>
          <a:custGeom>
            <a:avLst/>
            <a:gdLst>
              <a:gd name="T0" fmla="*/ 0 w 4416"/>
              <a:gd name="T1" fmla="*/ 0 h 1968"/>
              <a:gd name="T2" fmla="*/ 0 w 4416"/>
              <a:gd name="T3" fmla="*/ 2147483646 h 1968"/>
              <a:gd name="T4" fmla="*/ 2147483646 w 4416"/>
              <a:gd name="T5" fmla="*/ 2147483646 h 1968"/>
              <a:gd name="T6" fmla="*/ 0 60000 65536"/>
              <a:gd name="T7" fmla="*/ 0 60000 65536"/>
              <a:gd name="T8" fmla="*/ 0 60000 65536"/>
              <a:gd name="T9" fmla="*/ 0 w 4416"/>
              <a:gd name="T10" fmla="*/ 0 h 1968"/>
              <a:gd name="T11" fmla="*/ 4416 w 4416"/>
              <a:gd name="T12" fmla="*/ 1968 h 19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416" h="1968">
                <a:moveTo>
                  <a:pt x="0" y="0"/>
                </a:moveTo>
                <a:lnTo>
                  <a:pt x="0" y="1968"/>
                </a:lnTo>
                <a:lnTo>
                  <a:pt x="4416" y="1968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2468" name="Freeform 14">
            <a:extLst>
              <a:ext uri="{FF2B5EF4-FFF2-40B4-BE49-F238E27FC236}">
                <a16:creationId xmlns:a16="http://schemas.microsoft.com/office/drawing/2014/main" id="{CF1E54E2-BCB0-8B62-8BD1-8E797562F6B4}"/>
              </a:ext>
            </a:extLst>
          </p:cNvPr>
          <p:cNvSpPr>
            <a:spLocks/>
          </p:cNvSpPr>
          <p:nvPr/>
        </p:nvSpPr>
        <p:spPr bwMode="auto">
          <a:xfrm>
            <a:off x="914400" y="2895600"/>
            <a:ext cx="1828800" cy="1371600"/>
          </a:xfrm>
          <a:custGeom>
            <a:avLst/>
            <a:gdLst>
              <a:gd name="T0" fmla="*/ 2147483646 w 1152"/>
              <a:gd name="T1" fmla="*/ 0 h 864"/>
              <a:gd name="T2" fmla="*/ 2147483646 w 1152"/>
              <a:gd name="T3" fmla="*/ 2147483646 h 864"/>
              <a:gd name="T4" fmla="*/ 2147483646 w 1152"/>
              <a:gd name="T5" fmla="*/ 2147483646 h 864"/>
              <a:gd name="T6" fmla="*/ 2147483646 w 1152"/>
              <a:gd name="T7" fmla="*/ 2147483646 h 864"/>
              <a:gd name="T8" fmla="*/ 0 w 1152"/>
              <a:gd name="T9" fmla="*/ 2147483646 h 8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52"/>
              <a:gd name="T16" fmla="*/ 0 h 864"/>
              <a:gd name="T17" fmla="*/ 1152 w 1152"/>
              <a:gd name="T18" fmla="*/ 864 h 8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52" h="864">
                <a:moveTo>
                  <a:pt x="1152" y="0"/>
                </a:moveTo>
                <a:cubicBezTo>
                  <a:pt x="1132" y="116"/>
                  <a:pt x="1112" y="232"/>
                  <a:pt x="1056" y="336"/>
                </a:cubicBezTo>
                <a:cubicBezTo>
                  <a:pt x="1000" y="440"/>
                  <a:pt x="928" y="544"/>
                  <a:pt x="816" y="624"/>
                </a:cubicBezTo>
                <a:cubicBezTo>
                  <a:pt x="704" y="704"/>
                  <a:pt x="520" y="776"/>
                  <a:pt x="384" y="816"/>
                </a:cubicBezTo>
                <a:cubicBezTo>
                  <a:pt x="248" y="856"/>
                  <a:pt x="124" y="860"/>
                  <a:pt x="0" y="864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2469" name="Text Box 16">
            <a:extLst>
              <a:ext uri="{FF2B5EF4-FFF2-40B4-BE49-F238E27FC236}">
                <a16:creationId xmlns:a16="http://schemas.microsoft.com/office/drawing/2014/main" id="{B4F132FE-B1D8-B5B5-699C-20A613995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3113" y="4419600"/>
            <a:ext cx="268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</a:t>
            </a:r>
          </a:p>
        </p:txBody>
      </p:sp>
      <p:sp>
        <p:nvSpPr>
          <p:cNvPr id="62470" name="Text Box 17">
            <a:extLst>
              <a:ext uri="{FF2B5EF4-FFF2-40B4-BE49-F238E27FC236}">
                <a16:creationId xmlns:a16="http://schemas.microsoft.com/office/drawing/2014/main" id="{4E16FB5A-29EC-5C83-194F-CED7FAD8BC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313" y="990600"/>
            <a:ext cx="1352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Window</a:t>
            </a:r>
          </a:p>
        </p:txBody>
      </p:sp>
      <p:sp>
        <p:nvSpPr>
          <p:cNvPr id="62471" name="Freeform 19">
            <a:extLst>
              <a:ext uri="{FF2B5EF4-FFF2-40B4-BE49-F238E27FC236}">
                <a16:creationId xmlns:a16="http://schemas.microsoft.com/office/drawing/2014/main" id="{88F097A3-1036-B0FC-91FD-8F6DBC07E1C3}"/>
              </a:ext>
            </a:extLst>
          </p:cNvPr>
          <p:cNvSpPr>
            <a:spLocks/>
          </p:cNvSpPr>
          <p:nvPr/>
        </p:nvSpPr>
        <p:spPr bwMode="auto">
          <a:xfrm>
            <a:off x="2743200" y="2362200"/>
            <a:ext cx="2667000" cy="1524000"/>
          </a:xfrm>
          <a:custGeom>
            <a:avLst/>
            <a:gdLst>
              <a:gd name="T0" fmla="*/ 0 w 1680"/>
              <a:gd name="T1" fmla="*/ 2147483646 h 960"/>
              <a:gd name="T2" fmla="*/ 0 w 1680"/>
              <a:gd name="T3" fmla="*/ 2147483646 h 960"/>
              <a:gd name="T4" fmla="*/ 2147483646 w 1680"/>
              <a:gd name="T5" fmla="*/ 2147483646 h 960"/>
              <a:gd name="T6" fmla="*/ 2147483646 w 1680"/>
              <a:gd name="T7" fmla="*/ 2147483646 h 960"/>
              <a:gd name="T8" fmla="*/ 2147483646 w 1680"/>
              <a:gd name="T9" fmla="*/ 0 h 9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80"/>
              <a:gd name="T16" fmla="*/ 0 h 960"/>
              <a:gd name="T17" fmla="*/ 1680 w 1680"/>
              <a:gd name="T18" fmla="*/ 960 h 9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80" h="960">
                <a:moveTo>
                  <a:pt x="0" y="336"/>
                </a:moveTo>
                <a:lnTo>
                  <a:pt x="0" y="816"/>
                </a:lnTo>
                <a:lnTo>
                  <a:pt x="384" y="528"/>
                </a:lnTo>
                <a:lnTo>
                  <a:pt x="384" y="960"/>
                </a:lnTo>
                <a:lnTo>
                  <a:pt x="1680" y="0"/>
                </a:lnTo>
              </a:path>
            </a:pathLst>
          </a:cu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2472" name="Freeform 20">
            <a:extLst>
              <a:ext uri="{FF2B5EF4-FFF2-40B4-BE49-F238E27FC236}">
                <a16:creationId xmlns:a16="http://schemas.microsoft.com/office/drawing/2014/main" id="{B74E7A88-0BF0-BC77-1BC0-D4F1CCF3362E}"/>
              </a:ext>
            </a:extLst>
          </p:cNvPr>
          <p:cNvSpPr>
            <a:spLocks/>
          </p:cNvSpPr>
          <p:nvPr/>
        </p:nvSpPr>
        <p:spPr bwMode="auto">
          <a:xfrm>
            <a:off x="7388225" y="2662238"/>
            <a:ext cx="1600200" cy="990600"/>
          </a:xfrm>
          <a:custGeom>
            <a:avLst/>
            <a:gdLst>
              <a:gd name="T0" fmla="*/ 0 w 1008"/>
              <a:gd name="T1" fmla="*/ 0 h 624"/>
              <a:gd name="T2" fmla="*/ 0 w 1008"/>
              <a:gd name="T3" fmla="*/ 2147483646 h 624"/>
              <a:gd name="T4" fmla="*/ 2147483646 w 1008"/>
              <a:gd name="T5" fmla="*/ 2147483646 h 624"/>
              <a:gd name="T6" fmla="*/ 2147483646 w 1008"/>
              <a:gd name="T7" fmla="*/ 2147483646 h 624"/>
              <a:gd name="T8" fmla="*/ 2147483646 w 1008"/>
              <a:gd name="T9" fmla="*/ 2147483646 h 6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08"/>
              <a:gd name="T16" fmla="*/ 0 h 624"/>
              <a:gd name="T17" fmla="*/ 1008 w 1008"/>
              <a:gd name="T18" fmla="*/ 624 h 6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08" h="624">
                <a:moveTo>
                  <a:pt x="0" y="0"/>
                </a:moveTo>
                <a:lnTo>
                  <a:pt x="0" y="624"/>
                </a:lnTo>
                <a:lnTo>
                  <a:pt x="720" y="48"/>
                </a:lnTo>
                <a:lnTo>
                  <a:pt x="720" y="576"/>
                </a:lnTo>
                <a:lnTo>
                  <a:pt x="1008" y="336"/>
                </a:lnTo>
              </a:path>
            </a:pathLst>
          </a:cu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2473" name="Freeform 21">
            <a:extLst>
              <a:ext uri="{FF2B5EF4-FFF2-40B4-BE49-F238E27FC236}">
                <a16:creationId xmlns:a16="http://schemas.microsoft.com/office/drawing/2014/main" id="{B214102B-8F02-38FD-62B7-8ED6234F5D4C}"/>
              </a:ext>
            </a:extLst>
          </p:cNvPr>
          <p:cNvSpPr>
            <a:spLocks/>
          </p:cNvSpPr>
          <p:nvPr/>
        </p:nvSpPr>
        <p:spPr bwMode="auto">
          <a:xfrm>
            <a:off x="5788025" y="3352800"/>
            <a:ext cx="914400" cy="990600"/>
          </a:xfrm>
          <a:custGeom>
            <a:avLst/>
            <a:gdLst>
              <a:gd name="T0" fmla="*/ 2147483646 w 1152"/>
              <a:gd name="T1" fmla="*/ 0 h 864"/>
              <a:gd name="T2" fmla="*/ 2147483646 w 1152"/>
              <a:gd name="T3" fmla="*/ 2147483646 h 864"/>
              <a:gd name="T4" fmla="*/ 2147483646 w 1152"/>
              <a:gd name="T5" fmla="*/ 2147483646 h 864"/>
              <a:gd name="T6" fmla="*/ 2147483646 w 1152"/>
              <a:gd name="T7" fmla="*/ 2147483646 h 864"/>
              <a:gd name="T8" fmla="*/ 0 w 1152"/>
              <a:gd name="T9" fmla="*/ 2147483646 h 8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52"/>
              <a:gd name="T16" fmla="*/ 0 h 864"/>
              <a:gd name="T17" fmla="*/ 1152 w 1152"/>
              <a:gd name="T18" fmla="*/ 864 h 8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52" h="864">
                <a:moveTo>
                  <a:pt x="1152" y="0"/>
                </a:moveTo>
                <a:cubicBezTo>
                  <a:pt x="1132" y="116"/>
                  <a:pt x="1112" y="232"/>
                  <a:pt x="1056" y="336"/>
                </a:cubicBezTo>
                <a:cubicBezTo>
                  <a:pt x="1000" y="440"/>
                  <a:pt x="928" y="544"/>
                  <a:pt x="816" y="624"/>
                </a:cubicBezTo>
                <a:cubicBezTo>
                  <a:pt x="704" y="704"/>
                  <a:pt x="520" y="776"/>
                  <a:pt x="384" y="816"/>
                </a:cubicBezTo>
                <a:cubicBezTo>
                  <a:pt x="248" y="856"/>
                  <a:pt x="124" y="860"/>
                  <a:pt x="0" y="864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2474" name="Line 22">
            <a:extLst>
              <a:ext uri="{FF2B5EF4-FFF2-40B4-BE49-F238E27FC236}">
                <a16:creationId xmlns:a16="http://schemas.microsoft.com/office/drawing/2014/main" id="{2D70169C-9429-625F-1E69-6093EC4463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02425" y="2667000"/>
            <a:ext cx="685800" cy="6858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2475" name="Line 23">
            <a:extLst>
              <a:ext uri="{FF2B5EF4-FFF2-40B4-BE49-F238E27FC236}">
                <a16:creationId xmlns:a16="http://schemas.microsoft.com/office/drawing/2014/main" id="{72471746-9812-3C30-2885-0F7C5D6E427C}"/>
              </a:ext>
            </a:extLst>
          </p:cNvPr>
          <p:cNvSpPr>
            <a:spLocks noChangeShapeType="1"/>
          </p:cNvSpPr>
          <p:nvPr/>
        </p:nvSpPr>
        <p:spPr bwMode="auto">
          <a:xfrm>
            <a:off x="5800725" y="2362200"/>
            <a:ext cx="0" cy="19812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2476" name="Line 23">
            <a:extLst>
              <a:ext uri="{FF2B5EF4-FFF2-40B4-BE49-F238E27FC236}">
                <a16:creationId xmlns:a16="http://schemas.microsoft.com/office/drawing/2014/main" id="{C6550AAA-F1D5-60E2-21F9-3B71A7BA8BA6}"/>
              </a:ext>
            </a:extLst>
          </p:cNvPr>
          <p:cNvSpPr>
            <a:spLocks noChangeShapeType="1"/>
          </p:cNvSpPr>
          <p:nvPr/>
        </p:nvSpPr>
        <p:spPr bwMode="auto">
          <a:xfrm>
            <a:off x="5410200" y="2354263"/>
            <a:ext cx="377825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8" name="Line 33">
            <a:extLst>
              <a:ext uri="{FF2B5EF4-FFF2-40B4-BE49-F238E27FC236}">
                <a16:creationId xmlns:a16="http://schemas.microsoft.com/office/drawing/2014/main" id="{4B93B6B1-B97B-7511-73B7-5CD73957482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70188" y="2270125"/>
            <a:ext cx="411162" cy="57943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" name="Text Box 36">
            <a:extLst>
              <a:ext uri="{FF2B5EF4-FFF2-40B4-BE49-F238E27FC236}">
                <a16:creationId xmlns:a16="http://schemas.microsoft.com/office/drawing/2014/main" id="{C8185C16-026B-B842-1F34-07CCFE770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7300" y="1400175"/>
            <a:ext cx="54435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Packet loss (3-dup ack, fast retransmit, multiplicative decrease)</a:t>
            </a:r>
          </a:p>
        </p:txBody>
      </p:sp>
      <p:sp>
        <p:nvSpPr>
          <p:cNvPr id="20" name="Line 33">
            <a:extLst>
              <a:ext uri="{FF2B5EF4-FFF2-40B4-BE49-F238E27FC236}">
                <a16:creationId xmlns:a16="http://schemas.microsoft.com/office/drawing/2014/main" id="{A20CA9EB-B15B-2084-10E1-F4B53C4F967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65500" y="2578100"/>
            <a:ext cx="411163" cy="57943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1" name="Line 33">
            <a:extLst>
              <a:ext uri="{FF2B5EF4-FFF2-40B4-BE49-F238E27FC236}">
                <a16:creationId xmlns:a16="http://schemas.microsoft.com/office/drawing/2014/main" id="{3CEF0E5F-29DF-8E03-7A8B-B390D2B22E4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04100" y="2052638"/>
            <a:ext cx="411163" cy="57943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2" name="Line 33">
            <a:extLst>
              <a:ext uri="{FF2B5EF4-FFF2-40B4-BE49-F238E27FC236}">
                <a16:creationId xmlns:a16="http://schemas.microsoft.com/office/drawing/2014/main" id="{730830E9-8F79-D168-22D8-0F6C79C88AF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39163" y="2119313"/>
            <a:ext cx="411162" cy="57943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>
            <a:extLst>
              <a:ext uri="{FF2B5EF4-FFF2-40B4-BE49-F238E27FC236}">
                <a16:creationId xmlns:a16="http://schemas.microsoft.com/office/drawing/2014/main" id="{CF2CDB4A-2726-C5CA-5A66-72CC0ECA1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Two Kinds of Loss in TCP</a:t>
            </a:r>
          </a:p>
        </p:txBody>
      </p:sp>
      <p:sp>
        <p:nvSpPr>
          <p:cNvPr id="64514" name="Rectangle 3">
            <a:extLst>
              <a:ext uri="{FF2B5EF4-FFF2-40B4-BE49-F238E27FC236}">
                <a16:creationId xmlns:a16="http://schemas.microsoft.com/office/drawing/2014/main" id="{93AB968B-C297-2D1C-AC28-2B61B1DAF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3910013"/>
            <a:ext cx="8534400" cy="232410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(2) Timeout (Repeat slow start – slow start restart)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Packet n is lost and detected via a timeout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Blasting entire CWND would cause another burst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Better to start over with a low CWND</a:t>
            </a:r>
          </a:p>
        </p:txBody>
      </p:sp>
      <p:sp>
        <p:nvSpPr>
          <p:cNvPr id="64515" name="Slide Number Placeholder 3">
            <a:extLst>
              <a:ext uri="{FF2B5EF4-FFF2-40B4-BE49-F238E27FC236}">
                <a16:creationId xmlns:a16="http://schemas.microsoft.com/office/drawing/2014/main" id="{1085B212-3A14-0510-7661-6AC9C91BB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06E8EF-BAC4-BB4A-B360-AA69C386D460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4516" name="Rectangle 3">
            <a:extLst>
              <a:ext uri="{FF2B5EF4-FFF2-40B4-BE49-F238E27FC236}">
                <a16:creationId xmlns:a16="http://schemas.microsoft.com/office/drawing/2014/main" id="{06FF5E20-0510-32CC-5668-98880F46E291}"/>
              </a:ext>
            </a:extLst>
          </p:cNvPr>
          <p:cNvSpPr txBox="1">
            <a:spLocks/>
          </p:cNvSpPr>
          <p:nvPr/>
        </p:nvSpPr>
        <p:spPr bwMode="auto">
          <a:xfrm>
            <a:off x="381000" y="1219200"/>
            <a:ext cx="8534400" cy="243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(1) Triple duplicate ACK (Fast retransmit)</a:t>
            </a:r>
          </a:p>
          <a:p>
            <a:pPr marL="742950" marR="0" lvl="1" indent="-28575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Packet n is lost, but packets n+1, n+2, etc. arrive</a:t>
            </a:r>
          </a:p>
          <a:p>
            <a:pPr marL="742950" marR="0" lvl="1" indent="-28575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Then, sender quickly resends packet n</a:t>
            </a:r>
          </a:p>
          <a:p>
            <a:pPr marL="742950" marR="0" lvl="1" indent="-28575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Do a multiplicative decrease and keep going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>
            <a:extLst>
              <a:ext uri="{FF2B5EF4-FFF2-40B4-BE49-F238E27FC236}">
                <a16:creationId xmlns:a16="http://schemas.microsoft.com/office/drawing/2014/main" id="{32371071-9AA9-FE86-44CB-C4B4F4970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>
                <a:ea typeface="ＭＳ Ｐゴシック" panose="020B0600070205080204" pitchFamily="34" charset="-128"/>
              </a:rPr>
              <a:t>Repeating Slow Start After Timeout </a:t>
            </a:r>
            <a:br>
              <a:rPr lang="en-US" altLang="en-US" sz="3600">
                <a:ea typeface="ＭＳ Ｐゴシック" panose="020B0600070205080204" pitchFamily="34" charset="-128"/>
              </a:rPr>
            </a:br>
            <a:r>
              <a:rPr lang="en-US" altLang="en-US" sz="3600">
                <a:ea typeface="ＭＳ Ｐゴシック" panose="020B0600070205080204" pitchFamily="34" charset="-128"/>
              </a:rPr>
              <a:t>(slow-start restart)</a:t>
            </a:r>
          </a:p>
        </p:txBody>
      </p:sp>
      <p:sp>
        <p:nvSpPr>
          <p:cNvPr id="66562" name="Slide Number Placeholder 2">
            <a:extLst>
              <a:ext uri="{FF2B5EF4-FFF2-40B4-BE49-F238E27FC236}">
                <a16:creationId xmlns:a16="http://schemas.microsoft.com/office/drawing/2014/main" id="{EE872B24-EC05-A15F-A758-6CB5DBDA5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B67E99-AE0B-7443-B639-D61CEF222E35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6563" name="Freeform 3">
            <a:extLst>
              <a:ext uri="{FF2B5EF4-FFF2-40B4-BE49-F238E27FC236}">
                <a16:creationId xmlns:a16="http://schemas.microsoft.com/office/drawing/2014/main" id="{E458FD9A-14F1-63B1-6DE0-44F82F134E34}"/>
              </a:ext>
            </a:extLst>
          </p:cNvPr>
          <p:cNvSpPr>
            <a:spLocks/>
          </p:cNvSpPr>
          <p:nvPr/>
        </p:nvSpPr>
        <p:spPr bwMode="auto">
          <a:xfrm>
            <a:off x="914400" y="1524000"/>
            <a:ext cx="7010400" cy="2819400"/>
          </a:xfrm>
          <a:custGeom>
            <a:avLst/>
            <a:gdLst>
              <a:gd name="T0" fmla="*/ 0 w 4416"/>
              <a:gd name="T1" fmla="*/ 0 h 1968"/>
              <a:gd name="T2" fmla="*/ 0 w 4416"/>
              <a:gd name="T3" fmla="*/ 2147483646 h 1968"/>
              <a:gd name="T4" fmla="*/ 2147483646 w 4416"/>
              <a:gd name="T5" fmla="*/ 2147483646 h 1968"/>
              <a:gd name="T6" fmla="*/ 0 60000 65536"/>
              <a:gd name="T7" fmla="*/ 0 60000 65536"/>
              <a:gd name="T8" fmla="*/ 0 60000 65536"/>
              <a:gd name="T9" fmla="*/ 0 w 4416"/>
              <a:gd name="T10" fmla="*/ 0 h 1968"/>
              <a:gd name="T11" fmla="*/ 4416 w 4416"/>
              <a:gd name="T12" fmla="*/ 1968 h 19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416" h="1968">
                <a:moveTo>
                  <a:pt x="0" y="0"/>
                </a:moveTo>
                <a:lnTo>
                  <a:pt x="0" y="1968"/>
                </a:lnTo>
                <a:lnTo>
                  <a:pt x="4416" y="1968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6564" name="Freeform 14">
            <a:extLst>
              <a:ext uri="{FF2B5EF4-FFF2-40B4-BE49-F238E27FC236}">
                <a16:creationId xmlns:a16="http://schemas.microsoft.com/office/drawing/2014/main" id="{C197CFD6-E9E9-ABE0-2275-B65BD40EDBDC}"/>
              </a:ext>
            </a:extLst>
          </p:cNvPr>
          <p:cNvSpPr>
            <a:spLocks/>
          </p:cNvSpPr>
          <p:nvPr/>
        </p:nvSpPr>
        <p:spPr bwMode="auto">
          <a:xfrm>
            <a:off x="914400" y="2895600"/>
            <a:ext cx="1828800" cy="1371600"/>
          </a:xfrm>
          <a:custGeom>
            <a:avLst/>
            <a:gdLst>
              <a:gd name="T0" fmla="*/ 2147483646 w 1152"/>
              <a:gd name="T1" fmla="*/ 0 h 864"/>
              <a:gd name="T2" fmla="*/ 2147483646 w 1152"/>
              <a:gd name="T3" fmla="*/ 2147483646 h 864"/>
              <a:gd name="T4" fmla="*/ 2147483646 w 1152"/>
              <a:gd name="T5" fmla="*/ 2147483646 h 864"/>
              <a:gd name="T6" fmla="*/ 2147483646 w 1152"/>
              <a:gd name="T7" fmla="*/ 2147483646 h 864"/>
              <a:gd name="T8" fmla="*/ 0 w 1152"/>
              <a:gd name="T9" fmla="*/ 2147483646 h 8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52"/>
              <a:gd name="T16" fmla="*/ 0 h 864"/>
              <a:gd name="T17" fmla="*/ 1152 w 1152"/>
              <a:gd name="T18" fmla="*/ 864 h 8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52" h="864">
                <a:moveTo>
                  <a:pt x="1152" y="0"/>
                </a:moveTo>
                <a:cubicBezTo>
                  <a:pt x="1132" y="116"/>
                  <a:pt x="1112" y="232"/>
                  <a:pt x="1056" y="336"/>
                </a:cubicBezTo>
                <a:cubicBezTo>
                  <a:pt x="1000" y="440"/>
                  <a:pt x="928" y="544"/>
                  <a:pt x="816" y="624"/>
                </a:cubicBezTo>
                <a:cubicBezTo>
                  <a:pt x="704" y="704"/>
                  <a:pt x="520" y="776"/>
                  <a:pt x="384" y="816"/>
                </a:cubicBezTo>
                <a:cubicBezTo>
                  <a:pt x="248" y="856"/>
                  <a:pt x="124" y="860"/>
                  <a:pt x="0" y="864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6565" name="Text Box 16">
            <a:extLst>
              <a:ext uri="{FF2B5EF4-FFF2-40B4-BE49-F238E27FC236}">
                <a16:creationId xmlns:a16="http://schemas.microsoft.com/office/drawing/2014/main" id="{9D1323EA-5C78-D448-5A4A-B76DDC4CD9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3113" y="4419600"/>
            <a:ext cx="268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</a:t>
            </a:r>
          </a:p>
        </p:txBody>
      </p:sp>
      <p:sp>
        <p:nvSpPr>
          <p:cNvPr id="66566" name="Text Box 17">
            <a:extLst>
              <a:ext uri="{FF2B5EF4-FFF2-40B4-BE49-F238E27FC236}">
                <a16:creationId xmlns:a16="http://schemas.microsoft.com/office/drawing/2014/main" id="{58859C7A-621A-8210-702A-DA8806753A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313" y="990600"/>
            <a:ext cx="1352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Window</a:t>
            </a:r>
          </a:p>
        </p:txBody>
      </p:sp>
      <p:sp>
        <p:nvSpPr>
          <p:cNvPr id="66567" name="Text Box 18">
            <a:extLst>
              <a:ext uri="{FF2B5EF4-FFF2-40B4-BE49-F238E27FC236}">
                <a16:creationId xmlns:a16="http://schemas.microsoft.com/office/drawing/2014/main" id="{E1E886B7-156D-CA19-95CB-E75050180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38" y="5745163"/>
            <a:ext cx="78327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Slow-start restart: 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Go back to CWND of 1, but take advantage of knowing the previous value of CWND.</a:t>
            </a:r>
          </a:p>
        </p:txBody>
      </p:sp>
      <p:sp>
        <p:nvSpPr>
          <p:cNvPr id="66568" name="Freeform 19">
            <a:extLst>
              <a:ext uri="{FF2B5EF4-FFF2-40B4-BE49-F238E27FC236}">
                <a16:creationId xmlns:a16="http://schemas.microsoft.com/office/drawing/2014/main" id="{D48D38F4-1D6A-C2A7-F4DD-FB01180CF718}"/>
              </a:ext>
            </a:extLst>
          </p:cNvPr>
          <p:cNvSpPr>
            <a:spLocks/>
          </p:cNvSpPr>
          <p:nvPr/>
        </p:nvSpPr>
        <p:spPr bwMode="auto">
          <a:xfrm>
            <a:off x="2743200" y="2362200"/>
            <a:ext cx="2667000" cy="1524000"/>
          </a:xfrm>
          <a:custGeom>
            <a:avLst/>
            <a:gdLst>
              <a:gd name="T0" fmla="*/ 0 w 1680"/>
              <a:gd name="T1" fmla="*/ 2147483646 h 960"/>
              <a:gd name="T2" fmla="*/ 0 w 1680"/>
              <a:gd name="T3" fmla="*/ 2147483646 h 960"/>
              <a:gd name="T4" fmla="*/ 2147483646 w 1680"/>
              <a:gd name="T5" fmla="*/ 2147483646 h 960"/>
              <a:gd name="T6" fmla="*/ 2147483646 w 1680"/>
              <a:gd name="T7" fmla="*/ 2147483646 h 960"/>
              <a:gd name="T8" fmla="*/ 2147483646 w 1680"/>
              <a:gd name="T9" fmla="*/ 0 h 9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80"/>
              <a:gd name="T16" fmla="*/ 0 h 960"/>
              <a:gd name="T17" fmla="*/ 1680 w 1680"/>
              <a:gd name="T18" fmla="*/ 960 h 9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80" h="960">
                <a:moveTo>
                  <a:pt x="0" y="336"/>
                </a:moveTo>
                <a:lnTo>
                  <a:pt x="0" y="816"/>
                </a:lnTo>
                <a:lnTo>
                  <a:pt x="384" y="528"/>
                </a:lnTo>
                <a:lnTo>
                  <a:pt x="384" y="960"/>
                </a:lnTo>
                <a:lnTo>
                  <a:pt x="1680" y="0"/>
                </a:lnTo>
              </a:path>
            </a:pathLst>
          </a:cu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6569" name="Freeform 20">
            <a:extLst>
              <a:ext uri="{FF2B5EF4-FFF2-40B4-BE49-F238E27FC236}">
                <a16:creationId xmlns:a16="http://schemas.microsoft.com/office/drawing/2014/main" id="{9321F1F9-799E-73CC-FAE6-53037954E689}"/>
              </a:ext>
            </a:extLst>
          </p:cNvPr>
          <p:cNvSpPr>
            <a:spLocks/>
          </p:cNvSpPr>
          <p:nvPr/>
        </p:nvSpPr>
        <p:spPr bwMode="auto">
          <a:xfrm>
            <a:off x="7388225" y="2662238"/>
            <a:ext cx="1600200" cy="990600"/>
          </a:xfrm>
          <a:custGeom>
            <a:avLst/>
            <a:gdLst>
              <a:gd name="T0" fmla="*/ 0 w 1008"/>
              <a:gd name="T1" fmla="*/ 0 h 624"/>
              <a:gd name="T2" fmla="*/ 0 w 1008"/>
              <a:gd name="T3" fmla="*/ 2147483646 h 624"/>
              <a:gd name="T4" fmla="*/ 2147483646 w 1008"/>
              <a:gd name="T5" fmla="*/ 2147483646 h 624"/>
              <a:gd name="T6" fmla="*/ 2147483646 w 1008"/>
              <a:gd name="T7" fmla="*/ 2147483646 h 624"/>
              <a:gd name="T8" fmla="*/ 2147483646 w 1008"/>
              <a:gd name="T9" fmla="*/ 2147483646 h 6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08"/>
              <a:gd name="T16" fmla="*/ 0 h 624"/>
              <a:gd name="T17" fmla="*/ 1008 w 1008"/>
              <a:gd name="T18" fmla="*/ 624 h 6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08" h="624">
                <a:moveTo>
                  <a:pt x="0" y="0"/>
                </a:moveTo>
                <a:lnTo>
                  <a:pt x="0" y="624"/>
                </a:lnTo>
                <a:lnTo>
                  <a:pt x="720" y="48"/>
                </a:lnTo>
                <a:lnTo>
                  <a:pt x="720" y="576"/>
                </a:lnTo>
                <a:lnTo>
                  <a:pt x="1008" y="336"/>
                </a:lnTo>
              </a:path>
            </a:pathLst>
          </a:cu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6570" name="Freeform 21">
            <a:extLst>
              <a:ext uri="{FF2B5EF4-FFF2-40B4-BE49-F238E27FC236}">
                <a16:creationId xmlns:a16="http://schemas.microsoft.com/office/drawing/2014/main" id="{C83C9259-C67B-3693-D30D-0DB12FEC09F6}"/>
              </a:ext>
            </a:extLst>
          </p:cNvPr>
          <p:cNvSpPr>
            <a:spLocks/>
          </p:cNvSpPr>
          <p:nvPr/>
        </p:nvSpPr>
        <p:spPr bwMode="auto">
          <a:xfrm>
            <a:off x="5788025" y="3352800"/>
            <a:ext cx="914400" cy="990600"/>
          </a:xfrm>
          <a:custGeom>
            <a:avLst/>
            <a:gdLst>
              <a:gd name="T0" fmla="*/ 2147483646 w 1152"/>
              <a:gd name="T1" fmla="*/ 0 h 864"/>
              <a:gd name="T2" fmla="*/ 2147483646 w 1152"/>
              <a:gd name="T3" fmla="*/ 2147483646 h 864"/>
              <a:gd name="T4" fmla="*/ 2147483646 w 1152"/>
              <a:gd name="T5" fmla="*/ 2147483646 h 864"/>
              <a:gd name="T6" fmla="*/ 2147483646 w 1152"/>
              <a:gd name="T7" fmla="*/ 2147483646 h 864"/>
              <a:gd name="T8" fmla="*/ 0 w 1152"/>
              <a:gd name="T9" fmla="*/ 2147483646 h 8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52"/>
              <a:gd name="T16" fmla="*/ 0 h 864"/>
              <a:gd name="T17" fmla="*/ 1152 w 1152"/>
              <a:gd name="T18" fmla="*/ 864 h 8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52" h="864">
                <a:moveTo>
                  <a:pt x="1152" y="0"/>
                </a:moveTo>
                <a:cubicBezTo>
                  <a:pt x="1132" y="116"/>
                  <a:pt x="1112" y="232"/>
                  <a:pt x="1056" y="336"/>
                </a:cubicBezTo>
                <a:cubicBezTo>
                  <a:pt x="1000" y="440"/>
                  <a:pt x="928" y="544"/>
                  <a:pt x="816" y="624"/>
                </a:cubicBezTo>
                <a:cubicBezTo>
                  <a:pt x="704" y="704"/>
                  <a:pt x="520" y="776"/>
                  <a:pt x="384" y="816"/>
                </a:cubicBezTo>
                <a:cubicBezTo>
                  <a:pt x="248" y="856"/>
                  <a:pt x="124" y="860"/>
                  <a:pt x="0" y="864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6571" name="Line 22">
            <a:extLst>
              <a:ext uri="{FF2B5EF4-FFF2-40B4-BE49-F238E27FC236}">
                <a16:creationId xmlns:a16="http://schemas.microsoft.com/office/drawing/2014/main" id="{BC57AD1C-5E63-80E3-8CCD-35DD5AEF3FF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02425" y="2667000"/>
            <a:ext cx="685800" cy="6858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6572" name="Line 23">
            <a:extLst>
              <a:ext uri="{FF2B5EF4-FFF2-40B4-BE49-F238E27FC236}">
                <a16:creationId xmlns:a16="http://schemas.microsoft.com/office/drawing/2014/main" id="{6CA4D4C0-1921-172C-993A-83F9AD5C4A1B}"/>
              </a:ext>
            </a:extLst>
          </p:cNvPr>
          <p:cNvSpPr>
            <a:spLocks noChangeShapeType="1"/>
          </p:cNvSpPr>
          <p:nvPr/>
        </p:nvSpPr>
        <p:spPr bwMode="auto">
          <a:xfrm>
            <a:off x="5800725" y="2362200"/>
            <a:ext cx="0" cy="19812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01496" name="AutoShape 24">
            <a:extLst>
              <a:ext uri="{FF2B5EF4-FFF2-40B4-BE49-F238E27FC236}">
                <a16:creationId xmlns:a16="http://schemas.microsoft.com/office/drawing/2014/main" id="{BC56E2E6-5969-A5DF-0073-6488A19A4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2400" y="4510088"/>
            <a:ext cx="2590800" cy="1165225"/>
          </a:xfrm>
          <a:prstGeom prst="wedgeRectCallout">
            <a:avLst>
              <a:gd name="adj1" fmla="val -54449"/>
              <a:gd name="adj2" fmla="val -77648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Slow start until reaching half of previous </a:t>
            </a:r>
            <a:r>
              <a:rPr kumimoji="0" lang="en-US" altLang="en-US" sz="2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cwnd</a:t>
            </a:r>
            <a:r>
              <a:rPr kumimoji="0" lang="en-US" altLang="en-US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.</a:t>
            </a:r>
          </a:p>
        </p:txBody>
      </p:sp>
      <p:sp>
        <p:nvSpPr>
          <p:cNvPr id="61455" name="Line 33">
            <a:extLst>
              <a:ext uri="{FF2B5EF4-FFF2-40B4-BE49-F238E27FC236}">
                <a16:creationId xmlns:a16="http://schemas.microsoft.com/office/drawing/2014/main" id="{6D2D6ADE-A533-A6A2-B807-0B02BC46C62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56238" y="1698625"/>
            <a:ext cx="411162" cy="57943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1457" name="Text Box 36">
            <a:extLst>
              <a:ext uri="{FF2B5EF4-FFF2-40B4-BE49-F238E27FC236}">
                <a16:creationId xmlns:a16="http://schemas.microsoft.com/office/drawing/2014/main" id="{90A9B7BD-3A1F-8A39-1A88-AE9788640E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1241425"/>
            <a:ext cx="1295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timeout</a:t>
            </a:r>
          </a:p>
        </p:txBody>
      </p:sp>
      <p:sp>
        <p:nvSpPr>
          <p:cNvPr id="66576" name="Line 23">
            <a:extLst>
              <a:ext uri="{FF2B5EF4-FFF2-40B4-BE49-F238E27FC236}">
                <a16:creationId xmlns:a16="http://schemas.microsoft.com/office/drawing/2014/main" id="{19C0C156-0061-3C3C-1168-06E79CBBEE10}"/>
              </a:ext>
            </a:extLst>
          </p:cNvPr>
          <p:cNvSpPr>
            <a:spLocks noChangeShapeType="1"/>
          </p:cNvSpPr>
          <p:nvPr/>
        </p:nvSpPr>
        <p:spPr bwMode="auto">
          <a:xfrm>
            <a:off x="5410200" y="2354263"/>
            <a:ext cx="377825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6577" name="Line 33">
            <a:extLst>
              <a:ext uri="{FF2B5EF4-FFF2-40B4-BE49-F238E27FC236}">
                <a16:creationId xmlns:a16="http://schemas.microsoft.com/office/drawing/2014/main" id="{5A96479A-307D-180C-161C-593CF4CC2B3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70188" y="2270125"/>
            <a:ext cx="411162" cy="57943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6578" name="Text Box 36">
            <a:extLst>
              <a:ext uri="{FF2B5EF4-FFF2-40B4-BE49-F238E27FC236}">
                <a16:creationId xmlns:a16="http://schemas.microsoft.com/office/drawing/2014/main" id="{A215DE21-7896-FAFE-7C1B-9DAABA18C1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1501775"/>
            <a:ext cx="35433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Packet loss (3-dup ack, fast retransmit)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1496" grpId="0" animBg="1" autoUpdateAnimBg="0"/>
      <p:bldP spid="6145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>
            <a:extLst>
              <a:ext uri="{FF2B5EF4-FFF2-40B4-BE49-F238E27FC236}">
                <a16:creationId xmlns:a16="http://schemas.microsoft.com/office/drawing/2014/main" id="{8FA0FC5B-C4B5-909B-350A-55981354F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ea typeface="ＭＳ Ｐゴシック" panose="020B0600070205080204" pitchFamily="34" charset="-128"/>
              </a:rPr>
              <a:t>Repeating Slow Start After Idle Period</a:t>
            </a:r>
          </a:p>
        </p:txBody>
      </p:sp>
      <p:sp>
        <p:nvSpPr>
          <p:cNvPr id="68610" name="Rectangle 3">
            <a:extLst>
              <a:ext uri="{FF2B5EF4-FFF2-40B4-BE49-F238E27FC236}">
                <a16:creationId xmlns:a16="http://schemas.microsoft.com/office/drawing/2014/main" id="{B27C93EE-8B9D-4DE5-E4B3-DCCDE559C6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spcAft>
                <a:spcPts val="1800"/>
              </a:spcAft>
            </a:pPr>
            <a:r>
              <a:rPr lang="en-US" altLang="en-US">
                <a:ea typeface="ＭＳ Ｐゴシック" panose="020B0600070205080204" pitchFamily="34" charset="-128"/>
              </a:rPr>
              <a:t>Suppose a TCP connection goes idle for a while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Eventually, the network conditions change</a:t>
            </a:r>
          </a:p>
          <a:p>
            <a:pPr lvl="1" eaLnBrk="1" hangingPunct="1">
              <a:lnSpc>
                <a:spcPct val="90000"/>
              </a:lnSpc>
              <a:spcAft>
                <a:spcPts val="1800"/>
              </a:spcAft>
            </a:pPr>
            <a:r>
              <a:rPr lang="en-US" altLang="en-US">
                <a:ea typeface="ＭＳ Ｐゴシック" panose="020B0600070205080204" pitchFamily="34" charset="-128"/>
              </a:rPr>
              <a:t>Maybe many more flows are traversing the link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Dangerous to start transmitting at the old rate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Previously-idle TCP sender might blast network</a:t>
            </a:r>
          </a:p>
          <a:p>
            <a:pPr lvl="1" eaLnBrk="1" hangingPunct="1">
              <a:lnSpc>
                <a:spcPct val="90000"/>
              </a:lnSpc>
              <a:spcAft>
                <a:spcPts val="1800"/>
              </a:spcAft>
            </a:pPr>
            <a:r>
              <a:rPr lang="en-US" altLang="en-US">
                <a:ea typeface="ＭＳ Ｐゴシック" panose="020B0600070205080204" pitchFamily="34" charset="-128"/>
              </a:rPr>
              <a:t>… causing excessive congestion and packet loss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So, some TCP implementations repeat slow start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Slow-start restart after an idle period</a:t>
            </a:r>
          </a:p>
        </p:txBody>
      </p:sp>
      <p:sp>
        <p:nvSpPr>
          <p:cNvPr id="68611" name="Slide Number Placeholder 3">
            <a:extLst>
              <a:ext uri="{FF2B5EF4-FFF2-40B4-BE49-F238E27FC236}">
                <a16:creationId xmlns:a16="http://schemas.microsoft.com/office/drawing/2014/main" id="{A8258518-9401-C6E1-AF53-17DA55568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D7D8C3-11E2-BA4C-8D59-1D183A703292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>
            <a:extLst>
              <a:ext uri="{FF2B5EF4-FFF2-40B4-BE49-F238E27FC236}">
                <a16:creationId xmlns:a16="http://schemas.microsoft.com/office/drawing/2014/main" id="{2CAE12BE-9F1F-8519-7D57-AD6E3D2AF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TCP congestion control</a:t>
            </a:r>
          </a:p>
        </p:txBody>
      </p:sp>
      <p:sp>
        <p:nvSpPr>
          <p:cNvPr id="70658" name="TextBox 3">
            <a:extLst>
              <a:ext uri="{FF2B5EF4-FFF2-40B4-BE49-F238E27FC236}">
                <a16:creationId xmlns:a16="http://schemas.microsoft.com/office/drawing/2014/main" id="{9C6ADB8D-77E7-FA8F-8AD1-B10881C5C4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975" y="2146300"/>
            <a:ext cx="7489825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Conservation of packets: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If the connection is running at the available capacity (bandwidth) then a packet is not injected into the network unless a packet is taken out.</a:t>
            </a: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Number Placeholder 1">
            <a:extLst>
              <a:ext uri="{FF2B5EF4-FFF2-40B4-BE49-F238E27FC236}">
                <a16:creationId xmlns:a16="http://schemas.microsoft.com/office/drawing/2014/main" id="{666C0B1E-7EAA-967B-F1D7-C1DEBADE80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3D0689-E18F-2743-A996-9B477FACB3FC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B7760D-D327-1349-8902-C999BBFF3A21}"/>
              </a:ext>
            </a:extLst>
          </p:cNvPr>
          <p:cNvSpPr txBox="1">
            <a:spLocks/>
          </p:cNvSpPr>
          <p:nvPr/>
        </p:nvSpPr>
        <p:spPr>
          <a:xfrm>
            <a:off x="304800" y="128588"/>
            <a:ext cx="8534400" cy="65087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80000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TCP: Abstraction of Reliable Bytes Stream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	</a:t>
            </a:r>
          </a:p>
        </p:txBody>
      </p:sp>
      <p:pic>
        <p:nvPicPr>
          <p:cNvPr id="70659" name="Picture 4">
            <a:extLst>
              <a:ext uri="{FF2B5EF4-FFF2-40B4-BE49-F238E27FC236}">
                <a16:creationId xmlns:a16="http://schemas.microsoft.com/office/drawing/2014/main" id="{FF728516-2F9B-53DE-B0B0-854781B04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971550"/>
            <a:ext cx="7556500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>
            <a:extLst>
              <a:ext uri="{FF2B5EF4-FFF2-40B4-BE49-F238E27FC236}">
                <a16:creationId xmlns:a16="http://schemas.microsoft.com/office/drawing/2014/main" id="{75FC6730-DFE6-DA5D-A40A-968AE93B2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TCP congestion control: CWND graph</a:t>
            </a:r>
          </a:p>
        </p:txBody>
      </p:sp>
      <p:pic>
        <p:nvPicPr>
          <p:cNvPr id="72706" name="Picture 2">
            <a:extLst>
              <a:ext uri="{FF2B5EF4-FFF2-40B4-BE49-F238E27FC236}">
                <a16:creationId xmlns:a16="http://schemas.microsoft.com/office/drawing/2014/main" id="{351AC1C5-6667-5CBC-8558-FDCCCDEAD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990725"/>
            <a:ext cx="7556500" cy="414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lide Number Placeholder 1">
            <a:extLst>
              <a:ext uri="{FF2B5EF4-FFF2-40B4-BE49-F238E27FC236}">
                <a16:creationId xmlns:a16="http://schemas.microsoft.com/office/drawing/2014/main" id="{0D72C9AC-134A-870B-3EB9-E409C3BD05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548C0C-322A-1B43-AE52-FC06F5556C67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E9BD6C66-D30C-BD21-F0C8-82155B5216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Implementation details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E46C0A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Update Time: Per RTT vs Per ACK</a:t>
            </a: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Slide Number Placeholder 1">
            <a:extLst>
              <a:ext uri="{FF2B5EF4-FFF2-40B4-BE49-F238E27FC236}">
                <a16:creationId xmlns:a16="http://schemas.microsoft.com/office/drawing/2014/main" id="{3D4EC59C-FF08-DF4E-A70A-E1E0A40213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59E586-E24D-7A4A-A953-5B4C39DCA5C2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5778" name="Rectangle 2">
            <a:extLst>
              <a:ext uri="{FF2B5EF4-FFF2-40B4-BE49-F238E27FC236}">
                <a16:creationId xmlns:a16="http://schemas.microsoft.com/office/drawing/2014/main" id="{EFB9F0C7-0DD5-054F-11C1-050C4564B4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Implementation details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E46C0A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Update Time: Per RTT vs Per ACK</a:t>
            </a: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sp>
        <p:nvSpPr>
          <p:cNvPr id="75779" name="Text Box 3">
            <a:extLst>
              <a:ext uri="{FF2B5EF4-FFF2-40B4-BE49-F238E27FC236}">
                <a16:creationId xmlns:a16="http://schemas.microsoft.com/office/drawing/2014/main" id="{F376AA4F-7AB7-07C0-93A2-E18ACCF182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1488" y="2211388"/>
            <a:ext cx="55308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Double CWND per round-trip time</a:t>
            </a:r>
          </a:p>
        </p:txBody>
      </p:sp>
      <p:sp>
        <p:nvSpPr>
          <p:cNvPr id="75780" name="Line 4">
            <a:extLst>
              <a:ext uri="{FF2B5EF4-FFF2-40B4-BE49-F238E27FC236}">
                <a16:creationId xmlns:a16="http://schemas.microsoft.com/office/drawing/2014/main" id="{0FFE09ED-FFE9-DD50-39BB-101248DB9766}"/>
              </a:ext>
            </a:extLst>
          </p:cNvPr>
          <p:cNvSpPr>
            <a:spLocks noChangeShapeType="1"/>
          </p:cNvSpPr>
          <p:nvPr/>
        </p:nvSpPr>
        <p:spPr bwMode="auto">
          <a:xfrm>
            <a:off x="1344613" y="4173538"/>
            <a:ext cx="685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5781" name="Line 5">
            <a:extLst>
              <a:ext uri="{FF2B5EF4-FFF2-40B4-BE49-F238E27FC236}">
                <a16:creationId xmlns:a16="http://schemas.microsoft.com/office/drawing/2014/main" id="{B204E41B-EEC3-E53E-F04A-FC1E76F098AB}"/>
              </a:ext>
            </a:extLst>
          </p:cNvPr>
          <p:cNvSpPr>
            <a:spLocks noChangeShapeType="1"/>
          </p:cNvSpPr>
          <p:nvPr/>
        </p:nvSpPr>
        <p:spPr bwMode="auto">
          <a:xfrm>
            <a:off x="1268413" y="6002338"/>
            <a:ext cx="6934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5782" name="Line 6">
            <a:extLst>
              <a:ext uri="{FF2B5EF4-FFF2-40B4-BE49-F238E27FC236}">
                <a16:creationId xmlns:a16="http://schemas.microsoft.com/office/drawing/2014/main" id="{87CCCE2E-4BE5-8BE5-C2A4-4ED3F427CA81}"/>
              </a:ext>
            </a:extLst>
          </p:cNvPr>
          <p:cNvSpPr>
            <a:spLocks noChangeShapeType="1"/>
          </p:cNvSpPr>
          <p:nvPr/>
        </p:nvSpPr>
        <p:spPr bwMode="auto">
          <a:xfrm>
            <a:off x="1573213" y="4173538"/>
            <a:ext cx="838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5783" name="Line 7">
            <a:extLst>
              <a:ext uri="{FF2B5EF4-FFF2-40B4-BE49-F238E27FC236}">
                <a16:creationId xmlns:a16="http://schemas.microsoft.com/office/drawing/2014/main" id="{38176886-8A69-DE1C-4417-2EAF25CB717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11413" y="4173538"/>
            <a:ext cx="9906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5784" name="Line 8">
            <a:extLst>
              <a:ext uri="{FF2B5EF4-FFF2-40B4-BE49-F238E27FC236}">
                <a16:creationId xmlns:a16="http://schemas.microsoft.com/office/drawing/2014/main" id="{2E300752-16C4-E346-72D3-1B4D85A25AA6}"/>
              </a:ext>
            </a:extLst>
          </p:cNvPr>
          <p:cNvSpPr>
            <a:spLocks noChangeShapeType="1"/>
          </p:cNvSpPr>
          <p:nvPr/>
        </p:nvSpPr>
        <p:spPr bwMode="auto">
          <a:xfrm>
            <a:off x="3402013" y="4173538"/>
            <a:ext cx="838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5785" name="Line 9">
            <a:extLst>
              <a:ext uri="{FF2B5EF4-FFF2-40B4-BE49-F238E27FC236}">
                <a16:creationId xmlns:a16="http://schemas.microsoft.com/office/drawing/2014/main" id="{D506B4F6-107A-FB24-F877-5F8BAE773AB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40213" y="4173538"/>
            <a:ext cx="9906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5786" name="Line 10">
            <a:extLst>
              <a:ext uri="{FF2B5EF4-FFF2-40B4-BE49-F238E27FC236}">
                <a16:creationId xmlns:a16="http://schemas.microsoft.com/office/drawing/2014/main" id="{E658379F-3804-F447-D4CA-350A187721C8}"/>
              </a:ext>
            </a:extLst>
          </p:cNvPr>
          <p:cNvSpPr>
            <a:spLocks noChangeShapeType="1"/>
          </p:cNvSpPr>
          <p:nvPr/>
        </p:nvSpPr>
        <p:spPr bwMode="auto">
          <a:xfrm>
            <a:off x="3706813" y="4173538"/>
            <a:ext cx="838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5787" name="Line 11">
            <a:extLst>
              <a:ext uri="{FF2B5EF4-FFF2-40B4-BE49-F238E27FC236}">
                <a16:creationId xmlns:a16="http://schemas.microsoft.com/office/drawing/2014/main" id="{F84FF995-24E5-34A9-C174-BBA8DCF8F1F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45013" y="4173538"/>
            <a:ext cx="9906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5788" name="Line 12">
            <a:extLst>
              <a:ext uri="{FF2B5EF4-FFF2-40B4-BE49-F238E27FC236}">
                <a16:creationId xmlns:a16="http://schemas.microsoft.com/office/drawing/2014/main" id="{2B8414D7-7016-243E-78A2-1B5E2F1A5130}"/>
              </a:ext>
            </a:extLst>
          </p:cNvPr>
          <p:cNvSpPr>
            <a:spLocks noChangeShapeType="1"/>
          </p:cNvSpPr>
          <p:nvPr/>
        </p:nvSpPr>
        <p:spPr bwMode="auto">
          <a:xfrm>
            <a:off x="5230813" y="4173538"/>
            <a:ext cx="838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5789" name="Line 13">
            <a:extLst>
              <a:ext uri="{FF2B5EF4-FFF2-40B4-BE49-F238E27FC236}">
                <a16:creationId xmlns:a16="http://schemas.microsoft.com/office/drawing/2014/main" id="{1F220D76-C9F2-7F47-9107-D0B702949C9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69013" y="4176713"/>
            <a:ext cx="989012" cy="1825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5790" name="Line 14">
            <a:extLst>
              <a:ext uri="{FF2B5EF4-FFF2-40B4-BE49-F238E27FC236}">
                <a16:creationId xmlns:a16="http://schemas.microsoft.com/office/drawing/2014/main" id="{73C55676-B5E2-1524-3C25-A4ADA5BA6430}"/>
              </a:ext>
            </a:extLst>
          </p:cNvPr>
          <p:cNvSpPr>
            <a:spLocks noChangeShapeType="1"/>
          </p:cNvSpPr>
          <p:nvPr/>
        </p:nvSpPr>
        <p:spPr bwMode="auto">
          <a:xfrm>
            <a:off x="5535613" y="4173538"/>
            <a:ext cx="838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5791" name="Line 15">
            <a:extLst>
              <a:ext uri="{FF2B5EF4-FFF2-40B4-BE49-F238E27FC236}">
                <a16:creationId xmlns:a16="http://schemas.microsoft.com/office/drawing/2014/main" id="{B3E793EE-3A7B-D1A3-2F5A-8314AB386C9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73813" y="4173538"/>
            <a:ext cx="9906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5792" name="Line 16">
            <a:extLst>
              <a:ext uri="{FF2B5EF4-FFF2-40B4-BE49-F238E27FC236}">
                <a16:creationId xmlns:a16="http://schemas.microsoft.com/office/drawing/2014/main" id="{5DEBEF2D-58F8-71C2-5425-10E00FEDECD9}"/>
              </a:ext>
            </a:extLst>
          </p:cNvPr>
          <p:cNvSpPr>
            <a:spLocks noChangeShapeType="1"/>
          </p:cNvSpPr>
          <p:nvPr/>
        </p:nvSpPr>
        <p:spPr bwMode="auto">
          <a:xfrm>
            <a:off x="5916613" y="4173538"/>
            <a:ext cx="838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5793" name="Line 17">
            <a:extLst>
              <a:ext uri="{FF2B5EF4-FFF2-40B4-BE49-F238E27FC236}">
                <a16:creationId xmlns:a16="http://schemas.microsoft.com/office/drawing/2014/main" id="{8C6E0832-0504-EA80-5269-46C9FE601AA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54813" y="4173538"/>
            <a:ext cx="9906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5794" name="Rectangle 18">
            <a:extLst>
              <a:ext uri="{FF2B5EF4-FFF2-40B4-BE49-F238E27FC236}">
                <a16:creationId xmlns:a16="http://schemas.microsoft.com/office/drawing/2014/main" id="{E8CD7F7F-C12B-A5F0-03B4-A708014031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3213" y="3944938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5795" name="Line 19">
            <a:extLst>
              <a:ext uri="{FF2B5EF4-FFF2-40B4-BE49-F238E27FC236}">
                <a16:creationId xmlns:a16="http://schemas.microsoft.com/office/drawing/2014/main" id="{1018CA43-2936-EF0A-9A78-85E86EA00389}"/>
              </a:ext>
            </a:extLst>
          </p:cNvPr>
          <p:cNvSpPr>
            <a:spLocks noChangeShapeType="1"/>
          </p:cNvSpPr>
          <p:nvPr/>
        </p:nvSpPr>
        <p:spPr bwMode="auto">
          <a:xfrm>
            <a:off x="1801813" y="3944938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5796" name="Rectangle 20">
            <a:extLst>
              <a:ext uri="{FF2B5EF4-FFF2-40B4-BE49-F238E27FC236}">
                <a16:creationId xmlns:a16="http://schemas.microsoft.com/office/drawing/2014/main" id="{9FB26365-3110-3860-B5AD-D3E2E2F66F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2013" y="3944938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5797" name="Line 21">
            <a:extLst>
              <a:ext uri="{FF2B5EF4-FFF2-40B4-BE49-F238E27FC236}">
                <a16:creationId xmlns:a16="http://schemas.microsoft.com/office/drawing/2014/main" id="{8DB01E35-3A82-B906-BAB4-5DA9DA987E6F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0613" y="3946525"/>
            <a:ext cx="0" cy="153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5798" name="Rectangle 22">
            <a:extLst>
              <a:ext uri="{FF2B5EF4-FFF2-40B4-BE49-F238E27FC236}">
                <a16:creationId xmlns:a16="http://schemas.microsoft.com/office/drawing/2014/main" id="{D9D4BA21-A26A-76C3-A446-E93260C598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3013" y="3944938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5799" name="Line 23">
            <a:extLst>
              <a:ext uri="{FF2B5EF4-FFF2-40B4-BE49-F238E27FC236}">
                <a16:creationId xmlns:a16="http://schemas.microsoft.com/office/drawing/2014/main" id="{CC9545E7-F85B-0B1F-A50F-FF6C8928DBC2}"/>
              </a:ext>
            </a:extLst>
          </p:cNvPr>
          <p:cNvSpPr>
            <a:spLocks noChangeShapeType="1"/>
          </p:cNvSpPr>
          <p:nvPr/>
        </p:nvSpPr>
        <p:spPr bwMode="auto">
          <a:xfrm>
            <a:off x="4011613" y="3944938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5800" name="Rectangle 24">
            <a:extLst>
              <a:ext uri="{FF2B5EF4-FFF2-40B4-BE49-F238E27FC236}">
                <a16:creationId xmlns:a16="http://schemas.microsoft.com/office/drawing/2014/main" id="{9239D5FA-5680-83A3-F0E4-438060B1EF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0813" y="3944938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5801" name="Line 25">
            <a:extLst>
              <a:ext uri="{FF2B5EF4-FFF2-40B4-BE49-F238E27FC236}">
                <a16:creationId xmlns:a16="http://schemas.microsoft.com/office/drawing/2014/main" id="{07FD01E3-2142-D623-16BA-2CCBB6F5EA8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59413" y="3946525"/>
            <a:ext cx="7937" cy="777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5802" name="Rectangle 26">
            <a:extLst>
              <a:ext uri="{FF2B5EF4-FFF2-40B4-BE49-F238E27FC236}">
                <a16:creationId xmlns:a16="http://schemas.microsoft.com/office/drawing/2014/main" id="{3A1E5845-473E-30C8-7FF6-44DE0A0579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1813" y="3944938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5803" name="Line 27">
            <a:extLst>
              <a:ext uri="{FF2B5EF4-FFF2-40B4-BE49-F238E27FC236}">
                <a16:creationId xmlns:a16="http://schemas.microsoft.com/office/drawing/2014/main" id="{C4264BFB-CC09-486F-A788-EA0B87DAACE9}"/>
              </a:ext>
            </a:extLst>
          </p:cNvPr>
          <p:cNvSpPr>
            <a:spLocks noChangeShapeType="1"/>
          </p:cNvSpPr>
          <p:nvPr/>
        </p:nvSpPr>
        <p:spPr bwMode="auto">
          <a:xfrm>
            <a:off x="5840413" y="3944938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5804" name="Rectangle 28">
            <a:extLst>
              <a:ext uri="{FF2B5EF4-FFF2-40B4-BE49-F238E27FC236}">
                <a16:creationId xmlns:a16="http://schemas.microsoft.com/office/drawing/2014/main" id="{0EE1DE53-A3B9-41DC-67CB-9BDBAB2FBB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9613" y="3944938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5805" name="Line 29">
            <a:extLst>
              <a:ext uri="{FF2B5EF4-FFF2-40B4-BE49-F238E27FC236}">
                <a16:creationId xmlns:a16="http://schemas.microsoft.com/office/drawing/2014/main" id="{EBB29DD2-6331-628B-5A6F-19A5DF08F665}"/>
              </a:ext>
            </a:extLst>
          </p:cNvPr>
          <p:cNvSpPr>
            <a:spLocks noChangeShapeType="1"/>
          </p:cNvSpPr>
          <p:nvPr/>
        </p:nvSpPr>
        <p:spPr bwMode="auto">
          <a:xfrm>
            <a:off x="7288213" y="3946525"/>
            <a:ext cx="0" cy="153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5806" name="Rectangle 30">
            <a:extLst>
              <a:ext uri="{FF2B5EF4-FFF2-40B4-BE49-F238E27FC236}">
                <a16:creationId xmlns:a16="http://schemas.microsoft.com/office/drawing/2014/main" id="{81650608-FFB9-87BD-EC9E-F9BB446735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0613" y="3944938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5807" name="Line 31">
            <a:extLst>
              <a:ext uri="{FF2B5EF4-FFF2-40B4-BE49-F238E27FC236}">
                <a16:creationId xmlns:a16="http://schemas.microsoft.com/office/drawing/2014/main" id="{91DEE0C7-530F-71E5-8085-5B0C8877334F}"/>
              </a:ext>
            </a:extLst>
          </p:cNvPr>
          <p:cNvSpPr>
            <a:spLocks noChangeShapeType="1"/>
          </p:cNvSpPr>
          <p:nvPr/>
        </p:nvSpPr>
        <p:spPr bwMode="auto">
          <a:xfrm>
            <a:off x="7669213" y="3946525"/>
            <a:ext cx="0" cy="1508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5808" name="Rectangle 32">
            <a:extLst>
              <a:ext uri="{FF2B5EF4-FFF2-40B4-BE49-F238E27FC236}">
                <a16:creationId xmlns:a16="http://schemas.microsoft.com/office/drawing/2014/main" id="{C0123BD6-A6B6-3595-770D-8AC13983C9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2813" y="3944938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5809" name="Line 33">
            <a:extLst>
              <a:ext uri="{FF2B5EF4-FFF2-40B4-BE49-F238E27FC236}">
                <a16:creationId xmlns:a16="http://schemas.microsoft.com/office/drawing/2014/main" id="{E3CC3A89-CC48-D850-CD96-BEDF91382A83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1413" y="3944938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5810" name="Rectangle 34">
            <a:extLst>
              <a:ext uri="{FF2B5EF4-FFF2-40B4-BE49-F238E27FC236}">
                <a16:creationId xmlns:a16="http://schemas.microsoft.com/office/drawing/2014/main" id="{79C47716-C96F-2BA7-5F33-12CD9A7439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1613" y="3944938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5811" name="Line 35">
            <a:extLst>
              <a:ext uri="{FF2B5EF4-FFF2-40B4-BE49-F238E27FC236}">
                <a16:creationId xmlns:a16="http://schemas.microsoft.com/office/drawing/2014/main" id="{526CC5D3-967A-6272-4C7C-F02A5E638CB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3944938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5812" name="Rectangle 36">
            <a:extLst>
              <a:ext uri="{FF2B5EF4-FFF2-40B4-BE49-F238E27FC236}">
                <a16:creationId xmlns:a16="http://schemas.microsoft.com/office/drawing/2014/main" id="{F5B93733-20E3-135D-7ABD-B67CE9D9F1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2613" y="3944938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5813" name="Line 37">
            <a:extLst>
              <a:ext uri="{FF2B5EF4-FFF2-40B4-BE49-F238E27FC236}">
                <a16:creationId xmlns:a16="http://schemas.microsoft.com/office/drawing/2014/main" id="{2B1A1E7E-B9DD-5057-DDA2-1F7E804C82A2}"/>
              </a:ext>
            </a:extLst>
          </p:cNvPr>
          <p:cNvSpPr>
            <a:spLocks noChangeShapeType="1"/>
          </p:cNvSpPr>
          <p:nvPr/>
        </p:nvSpPr>
        <p:spPr bwMode="auto">
          <a:xfrm>
            <a:off x="8431213" y="3944938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5814" name="Line 38">
            <a:extLst>
              <a:ext uri="{FF2B5EF4-FFF2-40B4-BE49-F238E27FC236}">
                <a16:creationId xmlns:a16="http://schemas.microsoft.com/office/drawing/2014/main" id="{A5006470-0057-9071-5C58-F6D200C3A80F}"/>
              </a:ext>
            </a:extLst>
          </p:cNvPr>
          <p:cNvSpPr>
            <a:spLocks noChangeShapeType="1"/>
          </p:cNvSpPr>
          <p:nvPr/>
        </p:nvSpPr>
        <p:spPr bwMode="auto">
          <a:xfrm>
            <a:off x="7059613" y="4249738"/>
            <a:ext cx="30480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5815" name="Line 39">
            <a:extLst>
              <a:ext uri="{FF2B5EF4-FFF2-40B4-BE49-F238E27FC236}">
                <a16:creationId xmlns:a16="http://schemas.microsoft.com/office/drawing/2014/main" id="{697AD60E-00F9-2270-A8DD-C006839EAB05}"/>
              </a:ext>
            </a:extLst>
          </p:cNvPr>
          <p:cNvSpPr>
            <a:spLocks noChangeShapeType="1"/>
          </p:cNvSpPr>
          <p:nvPr/>
        </p:nvSpPr>
        <p:spPr bwMode="auto">
          <a:xfrm>
            <a:off x="7364413" y="4249738"/>
            <a:ext cx="290512" cy="5810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5816" name="Line 40">
            <a:extLst>
              <a:ext uri="{FF2B5EF4-FFF2-40B4-BE49-F238E27FC236}">
                <a16:creationId xmlns:a16="http://schemas.microsoft.com/office/drawing/2014/main" id="{E69BD3C3-3DB2-229D-E72F-6A42BF667D2A}"/>
              </a:ext>
            </a:extLst>
          </p:cNvPr>
          <p:cNvSpPr>
            <a:spLocks noChangeShapeType="1"/>
          </p:cNvSpPr>
          <p:nvPr/>
        </p:nvSpPr>
        <p:spPr bwMode="auto">
          <a:xfrm>
            <a:off x="7745413" y="4249738"/>
            <a:ext cx="290512" cy="5810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5817" name="Line 41">
            <a:extLst>
              <a:ext uri="{FF2B5EF4-FFF2-40B4-BE49-F238E27FC236}">
                <a16:creationId xmlns:a16="http://schemas.microsoft.com/office/drawing/2014/main" id="{3EA2A157-1737-8AF9-F94B-804DB7EF688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4173538"/>
            <a:ext cx="30480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5818" name="Text Box 42">
            <a:extLst>
              <a:ext uri="{FF2B5EF4-FFF2-40B4-BE49-F238E27FC236}">
                <a16:creationId xmlns:a16="http://schemas.microsoft.com/office/drawing/2014/main" id="{1F2F1DD5-94EF-9F9B-92C2-4FEB5DFB7A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9413" y="4848225"/>
            <a:ext cx="330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D</a:t>
            </a:r>
          </a:p>
        </p:txBody>
      </p:sp>
      <p:sp>
        <p:nvSpPr>
          <p:cNvPr id="75819" name="Text Box 43">
            <a:extLst>
              <a:ext uri="{FF2B5EF4-FFF2-40B4-BE49-F238E27FC236}">
                <a16:creationId xmlns:a16="http://schemas.microsoft.com/office/drawing/2014/main" id="{42A34067-3597-1D0B-F48E-52721FCFA7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4613" y="4859338"/>
            <a:ext cx="3333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A</a:t>
            </a:r>
          </a:p>
        </p:txBody>
      </p:sp>
      <p:sp>
        <p:nvSpPr>
          <p:cNvPr id="75820" name="Text Box 44">
            <a:extLst>
              <a:ext uri="{FF2B5EF4-FFF2-40B4-BE49-F238E27FC236}">
                <a16:creationId xmlns:a16="http://schemas.microsoft.com/office/drawing/2014/main" id="{33AB7710-97A4-4FF8-5F2E-6B505CF5F8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8213" y="4783138"/>
            <a:ext cx="330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D</a:t>
            </a:r>
          </a:p>
        </p:txBody>
      </p:sp>
      <p:sp>
        <p:nvSpPr>
          <p:cNvPr id="75821" name="Text Box 45">
            <a:extLst>
              <a:ext uri="{FF2B5EF4-FFF2-40B4-BE49-F238E27FC236}">
                <a16:creationId xmlns:a16="http://schemas.microsoft.com/office/drawing/2014/main" id="{4858A94F-EFD7-CA38-5912-1ADDD3E080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7613" y="4783138"/>
            <a:ext cx="330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D</a:t>
            </a:r>
          </a:p>
        </p:txBody>
      </p:sp>
      <p:sp>
        <p:nvSpPr>
          <p:cNvPr id="75822" name="Text Box 46">
            <a:extLst>
              <a:ext uri="{FF2B5EF4-FFF2-40B4-BE49-F238E27FC236}">
                <a16:creationId xmlns:a16="http://schemas.microsoft.com/office/drawing/2014/main" id="{812771E0-0297-DFB0-0052-6D3C6919BE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8813" y="4783138"/>
            <a:ext cx="3333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A</a:t>
            </a:r>
          </a:p>
        </p:txBody>
      </p:sp>
      <p:sp>
        <p:nvSpPr>
          <p:cNvPr id="75823" name="Text Box 47">
            <a:extLst>
              <a:ext uri="{FF2B5EF4-FFF2-40B4-BE49-F238E27FC236}">
                <a16:creationId xmlns:a16="http://schemas.microsoft.com/office/drawing/2014/main" id="{2579A263-622D-9E2B-FB0C-E83414A7D5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3613" y="4783138"/>
            <a:ext cx="3333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A</a:t>
            </a:r>
          </a:p>
        </p:txBody>
      </p:sp>
      <p:sp>
        <p:nvSpPr>
          <p:cNvPr id="75824" name="Text Box 48">
            <a:extLst>
              <a:ext uri="{FF2B5EF4-FFF2-40B4-BE49-F238E27FC236}">
                <a16:creationId xmlns:a16="http://schemas.microsoft.com/office/drawing/2014/main" id="{ABB68FD0-0E34-E3C5-2386-77BF4395D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7013" y="4783138"/>
            <a:ext cx="330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D</a:t>
            </a:r>
          </a:p>
        </p:txBody>
      </p:sp>
      <p:sp>
        <p:nvSpPr>
          <p:cNvPr id="75825" name="Text Box 49">
            <a:extLst>
              <a:ext uri="{FF2B5EF4-FFF2-40B4-BE49-F238E27FC236}">
                <a16:creationId xmlns:a16="http://schemas.microsoft.com/office/drawing/2014/main" id="{07A3CBAB-313D-5472-444B-05425B0891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6413" y="4783138"/>
            <a:ext cx="330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D</a:t>
            </a:r>
          </a:p>
        </p:txBody>
      </p:sp>
      <p:sp>
        <p:nvSpPr>
          <p:cNvPr id="75826" name="Text Box 50">
            <a:extLst>
              <a:ext uri="{FF2B5EF4-FFF2-40B4-BE49-F238E27FC236}">
                <a16:creationId xmlns:a16="http://schemas.microsoft.com/office/drawing/2014/main" id="{6178566E-85CB-0822-3FF9-E99B31634D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9013" y="5208588"/>
            <a:ext cx="3333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A</a:t>
            </a:r>
          </a:p>
        </p:txBody>
      </p:sp>
      <p:sp>
        <p:nvSpPr>
          <p:cNvPr id="75827" name="Text Box 51">
            <a:extLst>
              <a:ext uri="{FF2B5EF4-FFF2-40B4-BE49-F238E27FC236}">
                <a16:creationId xmlns:a16="http://schemas.microsoft.com/office/drawing/2014/main" id="{E703F6F7-C1AD-DB1C-5A93-6EF38FAA91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1438" y="5208588"/>
            <a:ext cx="3333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A</a:t>
            </a:r>
          </a:p>
        </p:txBody>
      </p:sp>
      <p:sp>
        <p:nvSpPr>
          <p:cNvPr id="75828" name="Text Box 52">
            <a:extLst>
              <a:ext uri="{FF2B5EF4-FFF2-40B4-BE49-F238E27FC236}">
                <a16:creationId xmlns:a16="http://schemas.microsoft.com/office/drawing/2014/main" id="{695BC865-9FFF-1385-E2CA-1749D2EDD1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7413" y="4783138"/>
            <a:ext cx="330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D</a:t>
            </a:r>
          </a:p>
        </p:txBody>
      </p:sp>
      <p:sp>
        <p:nvSpPr>
          <p:cNvPr id="75829" name="Text Box 53">
            <a:extLst>
              <a:ext uri="{FF2B5EF4-FFF2-40B4-BE49-F238E27FC236}">
                <a16:creationId xmlns:a16="http://schemas.microsoft.com/office/drawing/2014/main" id="{A699F5BC-A1F7-DA89-4983-D577B2440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1013" y="5208588"/>
            <a:ext cx="3333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A</a:t>
            </a:r>
          </a:p>
        </p:txBody>
      </p:sp>
      <p:sp>
        <p:nvSpPr>
          <p:cNvPr id="75830" name="Text Box 54">
            <a:extLst>
              <a:ext uri="{FF2B5EF4-FFF2-40B4-BE49-F238E27FC236}">
                <a16:creationId xmlns:a16="http://schemas.microsoft.com/office/drawing/2014/main" id="{5A27427B-E303-F681-E2E8-3181926B8F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613" y="3868738"/>
            <a:ext cx="698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Src</a:t>
            </a:r>
          </a:p>
        </p:txBody>
      </p:sp>
      <p:sp>
        <p:nvSpPr>
          <p:cNvPr id="75831" name="Text Box 55">
            <a:extLst>
              <a:ext uri="{FF2B5EF4-FFF2-40B4-BE49-F238E27FC236}">
                <a16:creationId xmlns:a16="http://schemas.microsoft.com/office/drawing/2014/main" id="{90586078-F306-13E9-7945-BBED153A05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613" y="5697538"/>
            <a:ext cx="862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Dest</a:t>
            </a:r>
          </a:p>
        </p:txBody>
      </p:sp>
      <p:sp>
        <p:nvSpPr>
          <p:cNvPr id="75832" name="Line 56">
            <a:extLst>
              <a:ext uri="{FF2B5EF4-FFF2-40B4-BE49-F238E27FC236}">
                <a16:creationId xmlns:a16="http://schemas.microsoft.com/office/drawing/2014/main" id="{F4F9988F-6A39-591B-E811-E18A9D6A4D07}"/>
              </a:ext>
            </a:extLst>
          </p:cNvPr>
          <p:cNvSpPr>
            <a:spLocks noChangeShapeType="1"/>
          </p:cNvSpPr>
          <p:nvPr/>
        </p:nvSpPr>
        <p:spPr bwMode="auto">
          <a:xfrm>
            <a:off x="6297613" y="4173538"/>
            <a:ext cx="838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5833" name="Text Box 57">
            <a:extLst>
              <a:ext uri="{FF2B5EF4-FFF2-40B4-BE49-F238E27FC236}">
                <a16:creationId xmlns:a16="http://schemas.microsoft.com/office/drawing/2014/main" id="{1AFEED66-ABA0-0492-D351-CB8AF7BED0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8413" y="4751388"/>
            <a:ext cx="330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D</a:t>
            </a:r>
          </a:p>
        </p:txBody>
      </p:sp>
      <p:sp>
        <p:nvSpPr>
          <p:cNvPr id="75834" name="Rectangle 58">
            <a:extLst>
              <a:ext uri="{FF2B5EF4-FFF2-40B4-BE49-F238E27FC236}">
                <a16:creationId xmlns:a16="http://schemas.microsoft.com/office/drawing/2014/main" id="{589A08D3-21E5-280D-AD55-5FF3FA35EA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3813" y="3944938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5835" name="Line 59">
            <a:extLst>
              <a:ext uri="{FF2B5EF4-FFF2-40B4-BE49-F238E27FC236}">
                <a16:creationId xmlns:a16="http://schemas.microsoft.com/office/drawing/2014/main" id="{DACE4EDD-160C-2386-C064-2C1A5993431C}"/>
              </a:ext>
            </a:extLst>
          </p:cNvPr>
          <p:cNvSpPr>
            <a:spLocks noChangeShapeType="1"/>
          </p:cNvSpPr>
          <p:nvPr/>
        </p:nvSpPr>
        <p:spPr bwMode="auto">
          <a:xfrm>
            <a:off x="6602413" y="3944938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5836" name="Line 60">
            <a:extLst>
              <a:ext uri="{FF2B5EF4-FFF2-40B4-BE49-F238E27FC236}">
                <a16:creationId xmlns:a16="http://schemas.microsoft.com/office/drawing/2014/main" id="{19750B7A-1D34-A8FC-17CC-40873F44CF4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35813" y="4173538"/>
            <a:ext cx="9906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5837" name="Text Box 61">
            <a:extLst>
              <a:ext uri="{FF2B5EF4-FFF2-40B4-BE49-F238E27FC236}">
                <a16:creationId xmlns:a16="http://schemas.microsoft.com/office/drawing/2014/main" id="{E54BF6E1-1B65-4CE3-6ED0-950EB4CDAC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2013" y="5208588"/>
            <a:ext cx="3333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A</a:t>
            </a:r>
          </a:p>
        </p:txBody>
      </p:sp>
      <p:sp>
        <p:nvSpPr>
          <p:cNvPr id="75838" name="Text Box 62">
            <a:extLst>
              <a:ext uri="{FF2B5EF4-FFF2-40B4-BE49-F238E27FC236}">
                <a16:creationId xmlns:a16="http://schemas.microsoft.com/office/drawing/2014/main" id="{ED1B962B-38E7-DB96-EAC0-677BC1C330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3213" y="3411538"/>
            <a:ext cx="323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sp>
        <p:nvSpPr>
          <p:cNvPr id="75839" name="Text Box 63">
            <a:extLst>
              <a:ext uri="{FF2B5EF4-FFF2-40B4-BE49-F238E27FC236}">
                <a16:creationId xmlns:a16="http://schemas.microsoft.com/office/drawing/2014/main" id="{778E6271-BFEC-40DB-68A2-6748DA916C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0613" y="3424238"/>
            <a:ext cx="3730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2</a:t>
            </a:r>
          </a:p>
        </p:txBody>
      </p:sp>
      <p:sp>
        <p:nvSpPr>
          <p:cNvPr id="75840" name="Text Box 64">
            <a:extLst>
              <a:ext uri="{FF2B5EF4-FFF2-40B4-BE49-F238E27FC236}">
                <a16:creationId xmlns:a16="http://schemas.microsoft.com/office/drawing/2014/main" id="{15855B4B-21A6-1083-587E-06FA9AA022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8013" y="3436938"/>
            <a:ext cx="3762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4</a:t>
            </a:r>
          </a:p>
        </p:txBody>
      </p:sp>
      <p:sp>
        <p:nvSpPr>
          <p:cNvPr id="75841" name="Text Box 65">
            <a:extLst>
              <a:ext uri="{FF2B5EF4-FFF2-40B4-BE49-F238E27FC236}">
                <a16:creationId xmlns:a16="http://schemas.microsoft.com/office/drawing/2014/main" id="{945D9AD7-F250-4E7E-56F4-3885D61E23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5413" y="3449638"/>
            <a:ext cx="3730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8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Number Placeholder 1">
            <a:extLst>
              <a:ext uri="{FF2B5EF4-FFF2-40B4-BE49-F238E27FC236}">
                <a16:creationId xmlns:a16="http://schemas.microsoft.com/office/drawing/2014/main" id="{7E955BB4-7B3C-57AF-B6C2-D1F0C7852B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2F0EB0-2E6D-1E4D-A4E2-4BAB569718B7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093C54A5-8466-2F6F-B512-D27FE48DD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Implementation details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E46C0A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Update Time: Per RTT vs Per ACK</a:t>
            </a: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sp>
        <p:nvSpPr>
          <p:cNvPr id="76803" name="Text Box 3">
            <a:extLst>
              <a:ext uri="{FF2B5EF4-FFF2-40B4-BE49-F238E27FC236}">
                <a16:creationId xmlns:a16="http://schemas.microsoft.com/office/drawing/2014/main" id="{68092619-E9E4-A9D1-880D-21A5D08ECB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1488" y="2211388"/>
            <a:ext cx="55308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Double CWND per round-trip time</a:t>
            </a:r>
          </a:p>
        </p:txBody>
      </p:sp>
      <p:sp>
        <p:nvSpPr>
          <p:cNvPr id="76804" name="Line 4">
            <a:extLst>
              <a:ext uri="{FF2B5EF4-FFF2-40B4-BE49-F238E27FC236}">
                <a16:creationId xmlns:a16="http://schemas.microsoft.com/office/drawing/2014/main" id="{9C785F79-AC29-39E5-D0E0-D15A346D1929}"/>
              </a:ext>
            </a:extLst>
          </p:cNvPr>
          <p:cNvSpPr>
            <a:spLocks noChangeShapeType="1"/>
          </p:cNvSpPr>
          <p:nvPr/>
        </p:nvSpPr>
        <p:spPr bwMode="auto">
          <a:xfrm>
            <a:off x="1344613" y="4173538"/>
            <a:ext cx="685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5" name="Line 5">
            <a:extLst>
              <a:ext uri="{FF2B5EF4-FFF2-40B4-BE49-F238E27FC236}">
                <a16:creationId xmlns:a16="http://schemas.microsoft.com/office/drawing/2014/main" id="{3668D993-CC81-5AA8-AFBA-3B548757C379}"/>
              </a:ext>
            </a:extLst>
          </p:cNvPr>
          <p:cNvSpPr>
            <a:spLocks noChangeShapeType="1"/>
          </p:cNvSpPr>
          <p:nvPr/>
        </p:nvSpPr>
        <p:spPr bwMode="auto">
          <a:xfrm>
            <a:off x="1268413" y="6002338"/>
            <a:ext cx="6934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6" name="Line 6">
            <a:extLst>
              <a:ext uri="{FF2B5EF4-FFF2-40B4-BE49-F238E27FC236}">
                <a16:creationId xmlns:a16="http://schemas.microsoft.com/office/drawing/2014/main" id="{2BD81796-A103-B1BC-0CDB-5FB63CF414E9}"/>
              </a:ext>
            </a:extLst>
          </p:cNvPr>
          <p:cNvSpPr>
            <a:spLocks noChangeShapeType="1"/>
          </p:cNvSpPr>
          <p:nvPr/>
        </p:nvSpPr>
        <p:spPr bwMode="auto">
          <a:xfrm>
            <a:off x="1573213" y="4173538"/>
            <a:ext cx="838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7" name="Line 7">
            <a:extLst>
              <a:ext uri="{FF2B5EF4-FFF2-40B4-BE49-F238E27FC236}">
                <a16:creationId xmlns:a16="http://schemas.microsoft.com/office/drawing/2014/main" id="{41758C24-9BF7-1246-1FD9-5FF2CEB9797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11413" y="4173538"/>
            <a:ext cx="9906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8" name="Line 8">
            <a:extLst>
              <a:ext uri="{FF2B5EF4-FFF2-40B4-BE49-F238E27FC236}">
                <a16:creationId xmlns:a16="http://schemas.microsoft.com/office/drawing/2014/main" id="{93558F07-BD4A-5F1B-C334-AA52853028D6}"/>
              </a:ext>
            </a:extLst>
          </p:cNvPr>
          <p:cNvSpPr>
            <a:spLocks noChangeShapeType="1"/>
          </p:cNvSpPr>
          <p:nvPr/>
        </p:nvSpPr>
        <p:spPr bwMode="auto">
          <a:xfrm>
            <a:off x="3402013" y="4173538"/>
            <a:ext cx="838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09" name="Line 9">
            <a:extLst>
              <a:ext uri="{FF2B5EF4-FFF2-40B4-BE49-F238E27FC236}">
                <a16:creationId xmlns:a16="http://schemas.microsoft.com/office/drawing/2014/main" id="{74750D43-0637-684A-1302-B1578DCC89A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40213" y="4173538"/>
            <a:ext cx="9906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10" name="Line 10">
            <a:extLst>
              <a:ext uri="{FF2B5EF4-FFF2-40B4-BE49-F238E27FC236}">
                <a16:creationId xmlns:a16="http://schemas.microsoft.com/office/drawing/2014/main" id="{86ADE9DB-7A6B-F597-9CA3-542DA6BB5977}"/>
              </a:ext>
            </a:extLst>
          </p:cNvPr>
          <p:cNvSpPr>
            <a:spLocks noChangeShapeType="1"/>
          </p:cNvSpPr>
          <p:nvPr/>
        </p:nvSpPr>
        <p:spPr bwMode="auto">
          <a:xfrm>
            <a:off x="3706813" y="4173538"/>
            <a:ext cx="838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11" name="Line 11">
            <a:extLst>
              <a:ext uri="{FF2B5EF4-FFF2-40B4-BE49-F238E27FC236}">
                <a16:creationId xmlns:a16="http://schemas.microsoft.com/office/drawing/2014/main" id="{24ABA17E-3DF2-46B7-95E6-87B87FE7D5F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45013" y="4173538"/>
            <a:ext cx="9906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12" name="Line 12">
            <a:extLst>
              <a:ext uri="{FF2B5EF4-FFF2-40B4-BE49-F238E27FC236}">
                <a16:creationId xmlns:a16="http://schemas.microsoft.com/office/drawing/2014/main" id="{AC4579F5-F922-00AB-D3B6-86AD15E3D209}"/>
              </a:ext>
            </a:extLst>
          </p:cNvPr>
          <p:cNvSpPr>
            <a:spLocks noChangeShapeType="1"/>
          </p:cNvSpPr>
          <p:nvPr/>
        </p:nvSpPr>
        <p:spPr bwMode="auto">
          <a:xfrm>
            <a:off x="5230813" y="4173538"/>
            <a:ext cx="838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13" name="Line 13">
            <a:extLst>
              <a:ext uri="{FF2B5EF4-FFF2-40B4-BE49-F238E27FC236}">
                <a16:creationId xmlns:a16="http://schemas.microsoft.com/office/drawing/2014/main" id="{6BC8E735-3426-F23F-7211-FE25FEBF47E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69013" y="4176713"/>
            <a:ext cx="989012" cy="1825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14" name="Line 14">
            <a:extLst>
              <a:ext uri="{FF2B5EF4-FFF2-40B4-BE49-F238E27FC236}">
                <a16:creationId xmlns:a16="http://schemas.microsoft.com/office/drawing/2014/main" id="{E550E2C3-58B7-72CD-62A9-8BA93CB8D898}"/>
              </a:ext>
            </a:extLst>
          </p:cNvPr>
          <p:cNvSpPr>
            <a:spLocks noChangeShapeType="1"/>
          </p:cNvSpPr>
          <p:nvPr/>
        </p:nvSpPr>
        <p:spPr bwMode="auto">
          <a:xfrm>
            <a:off x="5535613" y="4173538"/>
            <a:ext cx="838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15" name="Line 15">
            <a:extLst>
              <a:ext uri="{FF2B5EF4-FFF2-40B4-BE49-F238E27FC236}">
                <a16:creationId xmlns:a16="http://schemas.microsoft.com/office/drawing/2014/main" id="{352E8EDF-0F5B-6845-A193-3F6B79DDB7C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73813" y="4173538"/>
            <a:ext cx="9906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16" name="Line 16">
            <a:extLst>
              <a:ext uri="{FF2B5EF4-FFF2-40B4-BE49-F238E27FC236}">
                <a16:creationId xmlns:a16="http://schemas.microsoft.com/office/drawing/2014/main" id="{2736B9F8-197C-8868-AF66-10D6DC4FCFD2}"/>
              </a:ext>
            </a:extLst>
          </p:cNvPr>
          <p:cNvSpPr>
            <a:spLocks noChangeShapeType="1"/>
          </p:cNvSpPr>
          <p:nvPr/>
        </p:nvSpPr>
        <p:spPr bwMode="auto">
          <a:xfrm>
            <a:off x="5916613" y="4173538"/>
            <a:ext cx="838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17" name="Line 17">
            <a:extLst>
              <a:ext uri="{FF2B5EF4-FFF2-40B4-BE49-F238E27FC236}">
                <a16:creationId xmlns:a16="http://schemas.microsoft.com/office/drawing/2014/main" id="{E8C4746B-F75B-F08B-23AC-8CE3243A1C2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54813" y="4173538"/>
            <a:ext cx="9906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18" name="Rectangle 18">
            <a:extLst>
              <a:ext uri="{FF2B5EF4-FFF2-40B4-BE49-F238E27FC236}">
                <a16:creationId xmlns:a16="http://schemas.microsoft.com/office/drawing/2014/main" id="{64FF6BA8-9696-D765-8B26-8CE84E569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3213" y="3944938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19" name="Line 19">
            <a:extLst>
              <a:ext uri="{FF2B5EF4-FFF2-40B4-BE49-F238E27FC236}">
                <a16:creationId xmlns:a16="http://schemas.microsoft.com/office/drawing/2014/main" id="{F25426DC-774E-89A8-43AD-946855BB48FD}"/>
              </a:ext>
            </a:extLst>
          </p:cNvPr>
          <p:cNvSpPr>
            <a:spLocks noChangeShapeType="1"/>
          </p:cNvSpPr>
          <p:nvPr/>
        </p:nvSpPr>
        <p:spPr bwMode="auto">
          <a:xfrm>
            <a:off x="1801813" y="3944938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20" name="Rectangle 20">
            <a:extLst>
              <a:ext uri="{FF2B5EF4-FFF2-40B4-BE49-F238E27FC236}">
                <a16:creationId xmlns:a16="http://schemas.microsoft.com/office/drawing/2014/main" id="{7AA6FC3F-6F75-0B34-2DD4-5EB39280DB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2013" y="3944938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21" name="Line 21">
            <a:extLst>
              <a:ext uri="{FF2B5EF4-FFF2-40B4-BE49-F238E27FC236}">
                <a16:creationId xmlns:a16="http://schemas.microsoft.com/office/drawing/2014/main" id="{EDC735C2-9FB0-560C-87C8-BEF9D5C631AE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0613" y="3946525"/>
            <a:ext cx="0" cy="153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22" name="Rectangle 22">
            <a:extLst>
              <a:ext uri="{FF2B5EF4-FFF2-40B4-BE49-F238E27FC236}">
                <a16:creationId xmlns:a16="http://schemas.microsoft.com/office/drawing/2014/main" id="{44A86015-960B-BA99-29D6-CA54152C0E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3013" y="3944938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23" name="Line 23">
            <a:extLst>
              <a:ext uri="{FF2B5EF4-FFF2-40B4-BE49-F238E27FC236}">
                <a16:creationId xmlns:a16="http://schemas.microsoft.com/office/drawing/2014/main" id="{19162963-76A7-90DE-8F79-5796FEB187BA}"/>
              </a:ext>
            </a:extLst>
          </p:cNvPr>
          <p:cNvSpPr>
            <a:spLocks noChangeShapeType="1"/>
          </p:cNvSpPr>
          <p:nvPr/>
        </p:nvSpPr>
        <p:spPr bwMode="auto">
          <a:xfrm>
            <a:off x="4011613" y="3944938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24" name="Rectangle 24">
            <a:extLst>
              <a:ext uri="{FF2B5EF4-FFF2-40B4-BE49-F238E27FC236}">
                <a16:creationId xmlns:a16="http://schemas.microsoft.com/office/drawing/2014/main" id="{A399268E-F915-A33C-60B5-7240E5642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0813" y="3944938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25" name="Line 25">
            <a:extLst>
              <a:ext uri="{FF2B5EF4-FFF2-40B4-BE49-F238E27FC236}">
                <a16:creationId xmlns:a16="http://schemas.microsoft.com/office/drawing/2014/main" id="{56FAAC56-340F-21FD-95D3-2E792D3DA75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59413" y="3946525"/>
            <a:ext cx="7937" cy="777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26" name="Rectangle 26">
            <a:extLst>
              <a:ext uri="{FF2B5EF4-FFF2-40B4-BE49-F238E27FC236}">
                <a16:creationId xmlns:a16="http://schemas.microsoft.com/office/drawing/2014/main" id="{F7098923-40F4-D390-8EED-13B069E3B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1813" y="3944938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27" name="Line 27">
            <a:extLst>
              <a:ext uri="{FF2B5EF4-FFF2-40B4-BE49-F238E27FC236}">
                <a16:creationId xmlns:a16="http://schemas.microsoft.com/office/drawing/2014/main" id="{F93DD682-46EA-0BEF-D4E6-84F33F2188F2}"/>
              </a:ext>
            </a:extLst>
          </p:cNvPr>
          <p:cNvSpPr>
            <a:spLocks noChangeShapeType="1"/>
          </p:cNvSpPr>
          <p:nvPr/>
        </p:nvSpPr>
        <p:spPr bwMode="auto">
          <a:xfrm>
            <a:off x="5840413" y="3944938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28" name="Rectangle 28">
            <a:extLst>
              <a:ext uri="{FF2B5EF4-FFF2-40B4-BE49-F238E27FC236}">
                <a16:creationId xmlns:a16="http://schemas.microsoft.com/office/drawing/2014/main" id="{0EC84AD7-A852-70B3-2073-1D959CD078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9613" y="3944938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29" name="Line 29">
            <a:extLst>
              <a:ext uri="{FF2B5EF4-FFF2-40B4-BE49-F238E27FC236}">
                <a16:creationId xmlns:a16="http://schemas.microsoft.com/office/drawing/2014/main" id="{922F78A2-2CDD-8C5E-9650-38500E0A069D}"/>
              </a:ext>
            </a:extLst>
          </p:cNvPr>
          <p:cNvSpPr>
            <a:spLocks noChangeShapeType="1"/>
          </p:cNvSpPr>
          <p:nvPr/>
        </p:nvSpPr>
        <p:spPr bwMode="auto">
          <a:xfrm>
            <a:off x="7288213" y="3946525"/>
            <a:ext cx="0" cy="153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30" name="Rectangle 30">
            <a:extLst>
              <a:ext uri="{FF2B5EF4-FFF2-40B4-BE49-F238E27FC236}">
                <a16:creationId xmlns:a16="http://schemas.microsoft.com/office/drawing/2014/main" id="{3871DE2A-F223-8DFA-5DD8-8690FF07F9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0613" y="3944938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31" name="Line 31">
            <a:extLst>
              <a:ext uri="{FF2B5EF4-FFF2-40B4-BE49-F238E27FC236}">
                <a16:creationId xmlns:a16="http://schemas.microsoft.com/office/drawing/2014/main" id="{05972725-6226-40E2-3FD2-69F1B73B5145}"/>
              </a:ext>
            </a:extLst>
          </p:cNvPr>
          <p:cNvSpPr>
            <a:spLocks noChangeShapeType="1"/>
          </p:cNvSpPr>
          <p:nvPr/>
        </p:nvSpPr>
        <p:spPr bwMode="auto">
          <a:xfrm>
            <a:off x="7669213" y="3946525"/>
            <a:ext cx="0" cy="1508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32" name="Rectangle 32">
            <a:extLst>
              <a:ext uri="{FF2B5EF4-FFF2-40B4-BE49-F238E27FC236}">
                <a16:creationId xmlns:a16="http://schemas.microsoft.com/office/drawing/2014/main" id="{5A9EC1DE-E22B-BC77-DA6E-0F216D593F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2813" y="3944938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33" name="Line 33">
            <a:extLst>
              <a:ext uri="{FF2B5EF4-FFF2-40B4-BE49-F238E27FC236}">
                <a16:creationId xmlns:a16="http://schemas.microsoft.com/office/drawing/2014/main" id="{76C8167A-ACC6-0853-572E-51ACEF3A847C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1413" y="3944938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34" name="Rectangle 34">
            <a:extLst>
              <a:ext uri="{FF2B5EF4-FFF2-40B4-BE49-F238E27FC236}">
                <a16:creationId xmlns:a16="http://schemas.microsoft.com/office/drawing/2014/main" id="{3F0F91FE-971E-67B4-A2D9-50D566CEA4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1613" y="3944938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35" name="Line 35">
            <a:extLst>
              <a:ext uri="{FF2B5EF4-FFF2-40B4-BE49-F238E27FC236}">
                <a16:creationId xmlns:a16="http://schemas.microsoft.com/office/drawing/2014/main" id="{5B90CA3C-FFA9-B82C-7AAC-15125CD8CAF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3944938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36" name="Rectangle 36">
            <a:extLst>
              <a:ext uri="{FF2B5EF4-FFF2-40B4-BE49-F238E27FC236}">
                <a16:creationId xmlns:a16="http://schemas.microsoft.com/office/drawing/2014/main" id="{7C01AF7C-17C6-7995-D0C4-80F79B1072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2613" y="3944938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37" name="Line 37">
            <a:extLst>
              <a:ext uri="{FF2B5EF4-FFF2-40B4-BE49-F238E27FC236}">
                <a16:creationId xmlns:a16="http://schemas.microsoft.com/office/drawing/2014/main" id="{DB037A8F-CCD9-85D5-401A-1E3DA163347C}"/>
              </a:ext>
            </a:extLst>
          </p:cNvPr>
          <p:cNvSpPr>
            <a:spLocks noChangeShapeType="1"/>
          </p:cNvSpPr>
          <p:nvPr/>
        </p:nvSpPr>
        <p:spPr bwMode="auto">
          <a:xfrm>
            <a:off x="8431213" y="3944938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38" name="Line 38">
            <a:extLst>
              <a:ext uri="{FF2B5EF4-FFF2-40B4-BE49-F238E27FC236}">
                <a16:creationId xmlns:a16="http://schemas.microsoft.com/office/drawing/2014/main" id="{092B379B-CC0D-870C-B953-217073C8CE29}"/>
              </a:ext>
            </a:extLst>
          </p:cNvPr>
          <p:cNvSpPr>
            <a:spLocks noChangeShapeType="1"/>
          </p:cNvSpPr>
          <p:nvPr/>
        </p:nvSpPr>
        <p:spPr bwMode="auto">
          <a:xfrm>
            <a:off x="7059613" y="4249738"/>
            <a:ext cx="30480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39" name="Line 39">
            <a:extLst>
              <a:ext uri="{FF2B5EF4-FFF2-40B4-BE49-F238E27FC236}">
                <a16:creationId xmlns:a16="http://schemas.microsoft.com/office/drawing/2014/main" id="{726C57C5-B526-1A1A-A7E7-3BAABEEED313}"/>
              </a:ext>
            </a:extLst>
          </p:cNvPr>
          <p:cNvSpPr>
            <a:spLocks noChangeShapeType="1"/>
          </p:cNvSpPr>
          <p:nvPr/>
        </p:nvSpPr>
        <p:spPr bwMode="auto">
          <a:xfrm>
            <a:off x="7364413" y="4249738"/>
            <a:ext cx="290512" cy="5810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40" name="Line 40">
            <a:extLst>
              <a:ext uri="{FF2B5EF4-FFF2-40B4-BE49-F238E27FC236}">
                <a16:creationId xmlns:a16="http://schemas.microsoft.com/office/drawing/2014/main" id="{B0BB76CF-A666-95A4-CDE6-838B89EC3038}"/>
              </a:ext>
            </a:extLst>
          </p:cNvPr>
          <p:cNvSpPr>
            <a:spLocks noChangeShapeType="1"/>
          </p:cNvSpPr>
          <p:nvPr/>
        </p:nvSpPr>
        <p:spPr bwMode="auto">
          <a:xfrm>
            <a:off x="7745413" y="4249738"/>
            <a:ext cx="290512" cy="5810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41" name="Line 41">
            <a:extLst>
              <a:ext uri="{FF2B5EF4-FFF2-40B4-BE49-F238E27FC236}">
                <a16:creationId xmlns:a16="http://schemas.microsoft.com/office/drawing/2014/main" id="{C818AEBE-2E0A-86CF-1CDE-F22D9F0D3E2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4173538"/>
            <a:ext cx="30480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42" name="Text Box 42">
            <a:extLst>
              <a:ext uri="{FF2B5EF4-FFF2-40B4-BE49-F238E27FC236}">
                <a16:creationId xmlns:a16="http://schemas.microsoft.com/office/drawing/2014/main" id="{19697947-8286-7BA5-343F-7A4DA790F2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9413" y="4848225"/>
            <a:ext cx="330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D</a:t>
            </a:r>
          </a:p>
        </p:txBody>
      </p:sp>
      <p:sp>
        <p:nvSpPr>
          <p:cNvPr id="76843" name="Text Box 43">
            <a:extLst>
              <a:ext uri="{FF2B5EF4-FFF2-40B4-BE49-F238E27FC236}">
                <a16:creationId xmlns:a16="http://schemas.microsoft.com/office/drawing/2014/main" id="{F3854C9F-A0EA-2BA2-683E-7901FC2BFD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4613" y="4859338"/>
            <a:ext cx="3333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A</a:t>
            </a:r>
          </a:p>
        </p:txBody>
      </p:sp>
      <p:sp>
        <p:nvSpPr>
          <p:cNvPr id="76844" name="Text Box 44">
            <a:extLst>
              <a:ext uri="{FF2B5EF4-FFF2-40B4-BE49-F238E27FC236}">
                <a16:creationId xmlns:a16="http://schemas.microsoft.com/office/drawing/2014/main" id="{6A2F65FB-6CC1-9915-C55F-BEA47DFFBE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8213" y="4783138"/>
            <a:ext cx="330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D</a:t>
            </a:r>
          </a:p>
        </p:txBody>
      </p:sp>
      <p:sp>
        <p:nvSpPr>
          <p:cNvPr id="76845" name="Text Box 45">
            <a:extLst>
              <a:ext uri="{FF2B5EF4-FFF2-40B4-BE49-F238E27FC236}">
                <a16:creationId xmlns:a16="http://schemas.microsoft.com/office/drawing/2014/main" id="{1C96E43D-F36E-083A-82E5-47C77E8706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7613" y="4783138"/>
            <a:ext cx="330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D</a:t>
            </a:r>
          </a:p>
        </p:txBody>
      </p:sp>
      <p:sp>
        <p:nvSpPr>
          <p:cNvPr id="76846" name="Text Box 46">
            <a:extLst>
              <a:ext uri="{FF2B5EF4-FFF2-40B4-BE49-F238E27FC236}">
                <a16:creationId xmlns:a16="http://schemas.microsoft.com/office/drawing/2014/main" id="{16F8714E-D3BB-86D3-4038-96B65B1ACE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8813" y="4783138"/>
            <a:ext cx="3333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A</a:t>
            </a:r>
          </a:p>
        </p:txBody>
      </p:sp>
      <p:sp>
        <p:nvSpPr>
          <p:cNvPr id="76847" name="Text Box 47">
            <a:extLst>
              <a:ext uri="{FF2B5EF4-FFF2-40B4-BE49-F238E27FC236}">
                <a16:creationId xmlns:a16="http://schemas.microsoft.com/office/drawing/2014/main" id="{19D97379-DFCD-93CC-AB34-3AF3D4CABC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3613" y="4783138"/>
            <a:ext cx="3333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A</a:t>
            </a:r>
          </a:p>
        </p:txBody>
      </p:sp>
      <p:sp>
        <p:nvSpPr>
          <p:cNvPr id="76848" name="Text Box 48">
            <a:extLst>
              <a:ext uri="{FF2B5EF4-FFF2-40B4-BE49-F238E27FC236}">
                <a16:creationId xmlns:a16="http://schemas.microsoft.com/office/drawing/2014/main" id="{89CBEDE1-0DAE-628C-00E0-A24108A1C6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7013" y="4783138"/>
            <a:ext cx="330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D</a:t>
            </a:r>
          </a:p>
        </p:txBody>
      </p:sp>
      <p:sp>
        <p:nvSpPr>
          <p:cNvPr id="76849" name="Text Box 49">
            <a:extLst>
              <a:ext uri="{FF2B5EF4-FFF2-40B4-BE49-F238E27FC236}">
                <a16:creationId xmlns:a16="http://schemas.microsoft.com/office/drawing/2014/main" id="{2F740624-C040-C812-9447-A64E26CEB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6413" y="4783138"/>
            <a:ext cx="330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D</a:t>
            </a:r>
          </a:p>
        </p:txBody>
      </p:sp>
      <p:sp>
        <p:nvSpPr>
          <p:cNvPr id="76850" name="Text Box 50">
            <a:extLst>
              <a:ext uri="{FF2B5EF4-FFF2-40B4-BE49-F238E27FC236}">
                <a16:creationId xmlns:a16="http://schemas.microsoft.com/office/drawing/2014/main" id="{BF770E7A-76A7-3541-2C6C-B32D2F6926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9013" y="5208588"/>
            <a:ext cx="3333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A</a:t>
            </a:r>
          </a:p>
        </p:txBody>
      </p:sp>
      <p:sp>
        <p:nvSpPr>
          <p:cNvPr id="76851" name="Text Box 51">
            <a:extLst>
              <a:ext uri="{FF2B5EF4-FFF2-40B4-BE49-F238E27FC236}">
                <a16:creationId xmlns:a16="http://schemas.microsoft.com/office/drawing/2014/main" id="{1DA1EA8F-C8B0-9E75-ACE9-A430D8DFE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1438" y="5208588"/>
            <a:ext cx="3333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A</a:t>
            </a:r>
          </a:p>
        </p:txBody>
      </p:sp>
      <p:sp>
        <p:nvSpPr>
          <p:cNvPr id="76852" name="Text Box 52">
            <a:extLst>
              <a:ext uri="{FF2B5EF4-FFF2-40B4-BE49-F238E27FC236}">
                <a16:creationId xmlns:a16="http://schemas.microsoft.com/office/drawing/2014/main" id="{B80B307D-9FBD-3651-A3D2-868C31C5C9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7413" y="4783138"/>
            <a:ext cx="330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D</a:t>
            </a:r>
          </a:p>
        </p:txBody>
      </p:sp>
      <p:sp>
        <p:nvSpPr>
          <p:cNvPr id="76853" name="Text Box 53">
            <a:extLst>
              <a:ext uri="{FF2B5EF4-FFF2-40B4-BE49-F238E27FC236}">
                <a16:creationId xmlns:a16="http://schemas.microsoft.com/office/drawing/2014/main" id="{4A7F5720-7C50-2394-D98A-654B930D15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1013" y="5208588"/>
            <a:ext cx="3333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A</a:t>
            </a:r>
          </a:p>
        </p:txBody>
      </p:sp>
      <p:sp>
        <p:nvSpPr>
          <p:cNvPr id="76854" name="Text Box 54">
            <a:extLst>
              <a:ext uri="{FF2B5EF4-FFF2-40B4-BE49-F238E27FC236}">
                <a16:creationId xmlns:a16="http://schemas.microsoft.com/office/drawing/2014/main" id="{0FADE084-8C2C-03BD-1A58-AF0529E633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613" y="3868738"/>
            <a:ext cx="698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Src</a:t>
            </a:r>
          </a:p>
        </p:txBody>
      </p:sp>
      <p:sp>
        <p:nvSpPr>
          <p:cNvPr id="76855" name="Text Box 55">
            <a:extLst>
              <a:ext uri="{FF2B5EF4-FFF2-40B4-BE49-F238E27FC236}">
                <a16:creationId xmlns:a16="http://schemas.microsoft.com/office/drawing/2014/main" id="{73066A1F-9AEC-7D0D-AA8A-E3DE8775AC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613" y="5697538"/>
            <a:ext cx="862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Dest</a:t>
            </a:r>
          </a:p>
        </p:txBody>
      </p:sp>
      <p:sp>
        <p:nvSpPr>
          <p:cNvPr id="76856" name="Line 56">
            <a:extLst>
              <a:ext uri="{FF2B5EF4-FFF2-40B4-BE49-F238E27FC236}">
                <a16:creationId xmlns:a16="http://schemas.microsoft.com/office/drawing/2014/main" id="{E9E3E7C1-5E3D-4324-6657-A7A8225D580E}"/>
              </a:ext>
            </a:extLst>
          </p:cNvPr>
          <p:cNvSpPr>
            <a:spLocks noChangeShapeType="1"/>
          </p:cNvSpPr>
          <p:nvPr/>
        </p:nvSpPr>
        <p:spPr bwMode="auto">
          <a:xfrm>
            <a:off x="6297613" y="4173538"/>
            <a:ext cx="838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57" name="Text Box 57">
            <a:extLst>
              <a:ext uri="{FF2B5EF4-FFF2-40B4-BE49-F238E27FC236}">
                <a16:creationId xmlns:a16="http://schemas.microsoft.com/office/drawing/2014/main" id="{788F9606-495C-DA17-23F1-5E5E84032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8413" y="4751388"/>
            <a:ext cx="330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D</a:t>
            </a:r>
          </a:p>
        </p:txBody>
      </p:sp>
      <p:sp>
        <p:nvSpPr>
          <p:cNvPr id="76858" name="Rectangle 58">
            <a:extLst>
              <a:ext uri="{FF2B5EF4-FFF2-40B4-BE49-F238E27FC236}">
                <a16:creationId xmlns:a16="http://schemas.microsoft.com/office/drawing/2014/main" id="{0A36B1D2-A1BC-92FC-F93C-798E95B2E5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3813" y="3944938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59" name="Line 59">
            <a:extLst>
              <a:ext uri="{FF2B5EF4-FFF2-40B4-BE49-F238E27FC236}">
                <a16:creationId xmlns:a16="http://schemas.microsoft.com/office/drawing/2014/main" id="{AFCBA492-6A5B-72BF-8833-6A4A0AD16F18}"/>
              </a:ext>
            </a:extLst>
          </p:cNvPr>
          <p:cNvSpPr>
            <a:spLocks noChangeShapeType="1"/>
          </p:cNvSpPr>
          <p:nvPr/>
        </p:nvSpPr>
        <p:spPr bwMode="auto">
          <a:xfrm>
            <a:off x="6602413" y="3944938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60" name="Line 60">
            <a:extLst>
              <a:ext uri="{FF2B5EF4-FFF2-40B4-BE49-F238E27FC236}">
                <a16:creationId xmlns:a16="http://schemas.microsoft.com/office/drawing/2014/main" id="{C89ECC9E-058F-2350-7378-549E388377E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35813" y="4173538"/>
            <a:ext cx="9906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861" name="Text Box 61">
            <a:extLst>
              <a:ext uri="{FF2B5EF4-FFF2-40B4-BE49-F238E27FC236}">
                <a16:creationId xmlns:a16="http://schemas.microsoft.com/office/drawing/2014/main" id="{CD25C593-C385-72DC-4056-3643B0E5A5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2013" y="5208588"/>
            <a:ext cx="3333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A</a:t>
            </a:r>
          </a:p>
        </p:txBody>
      </p:sp>
      <p:sp>
        <p:nvSpPr>
          <p:cNvPr id="76862" name="Text Box 62">
            <a:extLst>
              <a:ext uri="{FF2B5EF4-FFF2-40B4-BE49-F238E27FC236}">
                <a16:creationId xmlns:a16="http://schemas.microsoft.com/office/drawing/2014/main" id="{DD36A5B2-0642-DD52-84D5-9928917C62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3213" y="3411538"/>
            <a:ext cx="323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sp>
        <p:nvSpPr>
          <p:cNvPr id="76863" name="Text Box 63">
            <a:extLst>
              <a:ext uri="{FF2B5EF4-FFF2-40B4-BE49-F238E27FC236}">
                <a16:creationId xmlns:a16="http://schemas.microsoft.com/office/drawing/2014/main" id="{78CB5430-E3F0-76F0-6254-CB100D7AC6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0613" y="3424238"/>
            <a:ext cx="3730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2</a:t>
            </a:r>
          </a:p>
        </p:txBody>
      </p:sp>
      <p:sp>
        <p:nvSpPr>
          <p:cNvPr id="76864" name="Text Box 64">
            <a:extLst>
              <a:ext uri="{FF2B5EF4-FFF2-40B4-BE49-F238E27FC236}">
                <a16:creationId xmlns:a16="http://schemas.microsoft.com/office/drawing/2014/main" id="{46D6FF60-2EBC-5C66-F8A9-C57414BA03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8013" y="3436938"/>
            <a:ext cx="3762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4</a:t>
            </a:r>
          </a:p>
        </p:txBody>
      </p:sp>
      <p:sp>
        <p:nvSpPr>
          <p:cNvPr id="76865" name="Text Box 65">
            <a:extLst>
              <a:ext uri="{FF2B5EF4-FFF2-40B4-BE49-F238E27FC236}">
                <a16:creationId xmlns:a16="http://schemas.microsoft.com/office/drawing/2014/main" id="{7092DB08-CB2C-1EA3-546A-FEEE85B47C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5413" y="3449638"/>
            <a:ext cx="3730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8</a:t>
            </a:r>
          </a:p>
        </p:txBody>
      </p:sp>
      <p:sp>
        <p:nvSpPr>
          <p:cNvPr id="67" name="Text Box 3">
            <a:extLst>
              <a:ext uri="{FF2B5EF4-FFF2-40B4-BE49-F238E27FC236}">
                <a16:creationId xmlns:a16="http://schemas.microsoft.com/office/drawing/2014/main" id="{99DDB7C1-B49E-6097-326C-AB993D6B1A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588" y="2786063"/>
            <a:ext cx="77739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E46C0A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Implemented as CWND = CWND + 1 (per ACK)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Slide Number Placeholder 1">
            <a:extLst>
              <a:ext uri="{FF2B5EF4-FFF2-40B4-BE49-F238E27FC236}">
                <a16:creationId xmlns:a16="http://schemas.microsoft.com/office/drawing/2014/main" id="{1B9934B1-D2AE-2AB2-F4A6-DDB78B5865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FD5647-C5A7-3448-841D-D38D121CFB8B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7826" name="Rectangle 2">
            <a:extLst>
              <a:ext uri="{FF2B5EF4-FFF2-40B4-BE49-F238E27FC236}">
                <a16:creationId xmlns:a16="http://schemas.microsoft.com/office/drawing/2014/main" id="{7CE4E0AF-7014-B359-7669-B19C02373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Implementation details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E46C0A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Update Time: Per RTT vs Per ACK</a:t>
            </a: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sp>
        <p:nvSpPr>
          <p:cNvPr id="77827" name="Text Box 3">
            <a:extLst>
              <a:ext uri="{FF2B5EF4-FFF2-40B4-BE49-F238E27FC236}">
                <a16:creationId xmlns:a16="http://schemas.microsoft.com/office/drawing/2014/main" id="{284F6234-BB4E-D5B4-AB59-81380B39D2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663" y="2211388"/>
            <a:ext cx="730408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Linear increase of CWND per round-trip time</a:t>
            </a:r>
          </a:p>
        </p:txBody>
      </p:sp>
      <p:sp>
        <p:nvSpPr>
          <p:cNvPr id="77828" name="Line 4">
            <a:extLst>
              <a:ext uri="{FF2B5EF4-FFF2-40B4-BE49-F238E27FC236}">
                <a16:creationId xmlns:a16="http://schemas.microsoft.com/office/drawing/2014/main" id="{98340AD2-7ACB-EDEB-FC39-D08B164C08AE}"/>
              </a:ext>
            </a:extLst>
          </p:cNvPr>
          <p:cNvSpPr>
            <a:spLocks noChangeShapeType="1"/>
          </p:cNvSpPr>
          <p:nvPr/>
        </p:nvSpPr>
        <p:spPr bwMode="auto">
          <a:xfrm>
            <a:off x="1344613" y="4173538"/>
            <a:ext cx="685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7829" name="Line 5">
            <a:extLst>
              <a:ext uri="{FF2B5EF4-FFF2-40B4-BE49-F238E27FC236}">
                <a16:creationId xmlns:a16="http://schemas.microsoft.com/office/drawing/2014/main" id="{4BAE7D4E-5760-7C77-9C1A-2B99BF4C5136}"/>
              </a:ext>
            </a:extLst>
          </p:cNvPr>
          <p:cNvSpPr>
            <a:spLocks noChangeShapeType="1"/>
          </p:cNvSpPr>
          <p:nvPr/>
        </p:nvSpPr>
        <p:spPr bwMode="auto">
          <a:xfrm>
            <a:off x="1268413" y="6002338"/>
            <a:ext cx="6934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7830" name="Line 6">
            <a:extLst>
              <a:ext uri="{FF2B5EF4-FFF2-40B4-BE49-F238E27FC236}">
                <a16:creationId xmlns:a16="http://schemas.microsoft.com/office/drawing/2014/main" id="{7B73079D-1ECF-65E1-52C7-C29C2070962A}"/>
              </a:ext>
            </a:extLst>
          </p:cNvPr>
          <p:cNvSpPr>
            <a:spLocks noChangeShapeType="1"/>
          </p:cNvSpPr>
          <p:nvPr/>
        </p:nvSpPr>
        <p:spPr bwMode="auto">
          <a:xfrm>
            <a:off x="1573213" y="4173538"/>
            <a:ext cx="838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7831" name="Line 7">
            <a:extLst>
              <a:ext uri="{FF2B5EF4-FFF2-40B4-BE49-F238E27FC236}">
                <a16:creationId xmlns:a16="http://schemas.microsoft.com/office/drawing/2014/main" id="{FBC159C2-67BA-F7B4-F118-87B1CD474E0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11413" y="4173538"/>
            <a:ext cx="9906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7832" name="Line 8">
            <a:extLst>
              <a:ext uri="{FF2B5EF4-FFF2-40B4-BE49-F238E27FC236}">
                <a16:creationId xmlns:a16="http://schemas.microsoft.com/office/drawing/2014/main" id="{48B7E50C-0ED7-3C0A-87A9-6656119063B6}"/>
              </a:ext>
            </a:extLst>
          </p:cNvPr>
          <p:cNvSpPr>
            <a:spLocks noChangeShapeType="1"/>
          </p:cNvSpPr>
          <p:nvPr/>
        </p:nvSpPr>
        <p:spPr bwMode="auto">
          <a:xfrm>
            <a:off x="3402013" y="4173538"/>
            <a:ext cx="838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7833" name="Line 9">
            <a:extLst>
              <a:ext uri="{FF2B5EF4-FFF2-40B4-BE49-F238E27FC236}">
                <a16:creationId xmlns:a16="http://schemas.microsoft.com/office/drawing/2014/main" id="{5481D8CC-1431-B2BB-FBE6-438E93ED52E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40213" y="4173538"/>
            <a:ext cx="9906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7834" name="Line 10">
            <a:extLst>
              <a:ext uri="{FF2B5EF4-FFF2-40B4-BE49-F238E27FC236}">
                <a16:creationId xmlns:a16="http://schemas.microsoft.com/office/drawing/2014/main" id="{15FB6C7A-5ED7-54EB-56B5-65AF53267039}"/>
              </a:ext>
            </a:extLst>
          </p:cNvPr>
          <p:cNvSpPr>
            <a:spLocks noChangeShapeType="1"/>
          </p:cNvSpPr>
          <p:nvPr/>
        </p:nvSpPr>
        <p:spPr bwMode="auto">
          <a:xfrm>
            <a:off x="3706813" y="4173538"/>
            <a:ext cx="838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7835" name="Line 11">
            <a:extLst>
              <a:ext uri="{FF2B5EF4-FFF2-40B4-BE49-F238E27FC236}">
                <a16:creationId xmlns:a16="http://schemas.microsoft.com/office/drawing/2014/main" id="{F818F27E-3AA6-FF88-8987-5F75A229D2C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45013" y="4173538"/>
            <a:ext cx="9906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7836" name="Line 12">
            <a:extLst>
              <a:ext uri="{FF2B5EF4-FFF2-40B4-BE49-F238E27FC236}">
                <a16:creationId xmlns:a16="http://schemas.microsoft.com/office/drawing/2014/main" id="{FD82881A-6D1F-52D0-DE62-C120B583FAAA}"/>
              </a:ext>
            </a:extLst>
          </p:cNvPr>
          <p:cNvSpPr>
            <a:spLocks noChangeShapeType="1"/>
          </p:cNvSpPr>
          <p:nvPr/>
        </p:nvSpPr>
        <p:spPr bwMode="auto">
          <a:xfrm>
            <a:off x="5230813" y="4173538"/>
            <a:ext cx="838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7837" name="Line 13">
            <a:extLst>
              <a:ext uri="{FF2B5EF4-FFF2-40B4-BE49-F238E27FC236}">
                <a16:creationId xmlns:a16="http://schemas.microsoft.com/office/drawing/2014/main" id="{A2A03380-7DD5-F8AA-068A-9DDCC6A5C07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69013" y="4176713"/>
            <a:ext cx="989012" cy="1825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7838" name="Line 14">
            <a:extLst>
              <a:ext uri="{FF2B5EF4-FFF2-40B4-BE49-F238E27FC236}">
                <a16:creationId xmlns:a16="http://schemas.microsoft.com/office/drawing/2014/main" id="{3CF4819D-FE07-2275-205C-82F477670E5E}"/>
              </a:ext>
            </a:extLst>
          </p:cNvPr>
          <p:cNvSpPr>
            <a:spLocks noChangeShapeType="1"/>
          </p:cNvSpPr>
          <p:nvPr/>
        </p:nvSpPr>
        <p:spPr bwMode="auto">
          <a:xfrm>
            <a:off x="5535613" y="4173538"/>
            <a:ext cx="838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7839" name="Line 15">
            <a:extLst>
              <a:ext uri="{FF2B5EF4-FFF2-40B4-BE49-F238E27FC236}">
                <a16:creationId xmlns:a16="http://schemas.microsoft.com/office/drawing/2014/main" id="{A022DA2E-C39E-B569-20FA-E61758564AF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73813" y="4173538"/>
            <a:ext cx="9906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7840" name="Line 16">
            <a:extLst>
              <a:ext uri="{FF2B5EF4-FFF2-40B4-BE49-F238E27FC236}">
                <a16:creationId xmlns:a16="http://schemas.microsoft.com/office/drawing/2014/main" id="{A6E750A1-BB29-FF2F-95AE-F92744679E44}"/>
              </a:ext>
            </a:extLst>
          </p:cNvPr>
          <p:cNvSpPr>
            <a:spLocks noChangeShapeType="1"/>
          </p:cNvSpPr>
          <p:nvPr/>
        </p:nvSpPr>
        <p:spPr bwMode="auto">
          <a:xfrm>
            <a:off x="5916613" y="4173538"/>
            <a:ext cx="838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7841" name="Line 17">
            <a:extLst>
              <a:ext uri="{FF2B5EF4-FFF2-40B4-BE49-F238E27FC236}">
                <a16:creationId xmlns:a16="http://schemas.microsoft.com/office/drawing/2014/main" id="{B26ABECE-D85A-C170-CB6C-27A79971EDC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54813" y="4173538"/>
            <a:ext cx="9906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7842" name="Rectangle 18">
            <a:extLst>
              <a:ext uri="{FF2B5EF4-FFF2-40B4-BE49-F238E27FC236}">
                <a16:creationId xmlns:a16="http://schemas.microsoft.com/office/drawing/2014/main" id="{31C31ECC-F3AC-394A-532E-6DEF4244B3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3213" y="3944938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7843" name="Line 19">
            <a:extLst>
              <a:ext uri="{FF2B5EF4-FFF2-40B4-BE49-F238E27FC236}">
                <a16:creationId xmlns:a16="http://schemas.microsoft.com/office/drawing/2014/main" id="{F87C5C0B-7127-56CC-D90B-0575CB1B6E44}"/>
              </a:ext>
            </a:extLst>
          </p:cNvPr>
          <p:cNvSpPr>
            <a:spLocks noChangeShapeType="1"/>
          </p:cNvSpPr>
          <p:nvPr/>
        </p:nvSpPr>
        <p:spPr bwMode="auto">
          <a:xfrm>
            <a:off x="1801813" y="3944938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7844" name="Rectangle 20">
            <a:extLst>
              <a:ext uri="{FF2B5EF4-FFF2-40B4-BE49-F238E27FC236}">
                <a16:creationId xmlns:a16="http://schemas.microsoft.com/office/drawing/2014/main" id="{A322684A-E22B-8B70-D1DE-01A3A58137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2013" y="3944938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7845" name="Line 21">
            <a:extLst>
              <a:ext uri="{FF2B5EF4-FFF2-40B4-BE49-F238E27FC236}">
                <a16:creationId xmlns:a16="http://schemas.microsoft.com/office/drawing/2014/main" id="{BCA433D3-48CF-7AA7-1FB0-DAAD9B88F190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0613" y="3946525"/>
            <a:ext cx="0" cy="153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7846" name="Rectangle 22">
            <a:extLst>
              <a:ext uri="{FF2B5EF4-FFF2-40B4-BE49-F238E27FC236}">
                <a16:creationId xmlns:a16="http://schemas.microsoft.com/office/drawing/2014/main" id="{4D190690-9B45-AB09-94F8-045277F0AB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3013" y="3944938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7847" name="Line 23">
            <a:extLst>
              <a:ext uri="{FF2B5EF4-FFF2-40B4-BE49-F238E27FC236}">
                <a16:creationId xmlns:a16="http://schemas.microsoft.com/office/drawing/2014/main" id="{5B4C0DF9-5A30-6BE7-B280-BA8D750ED269}"/>
              </a:ext>
            </a:extLst>
          </p:cNvPr>
          <p:cNvSpPr>
            <a:spLocks noChangeShapeType="1"/>
          </p:cNvSpPr>
          <p:nvPr/>
        </p:nvSpPr>
        <p:spPr bwMode="auto">
          <a:xfrm>
            <a:off x="4011613" y="3944938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7848" name="Rectangle 24">
            <a:extLst>
              <a:ext uri="{FF2B5EF4-FFF2-40B4-BE49-F238E27FC236}">
                <a16:creationId xmlns:a16="http://schemas.microsoft.com/office/drawing/2014/main" id="{97B27829-89A5-C1B5-120A-20B73496CA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0813" y="3944938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7849" name="Line 25">
            <a:extLst>
              <a:ext uri="{FF2B5EF4-FFF2-40B4-BE49-F238E27FC236}">
                <a16:creationId xmlns:a16="http://schemas.microsoft.com/office/drawing/2014/main" id="{15F52E5C-E56C-5447-F1DB-207DB82A368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59413" y="3946525"/>
            <a:ext cx="7937" cy="777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7850" name="Rectangle 26">
            <a:extLst>
              <a:ext uri="{FF2B5EF4-FFF2-40B4-BE49-F238E27FC236}">
                <a16:creationId xmlns:a16="http://schemas.microsoft.com/office/drawing/2014/main" id="{7E567E7A-886F-5A0C-67B3-C78ED072EA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1813" y="3944938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7851" name="Line 27">
            <a:extLst>
              <a:ext uri="{FF2B5EF4-FFF2-40B4-BE49-F238E27FC236}">
                <a16:creationId xmlns:a16="http://schemas.microsoft.com/office/drawing/2014/main" id="{BCCD9C9B-9815-B51F-3F03-359F67DE62AD}"/>
              </a:ext>
            </a:extLst>
          </p:cNvPr>
          <p:cNvSpPr>
            <a:spLocks noChangeShapeType="1"/>
          </p:cNvSpPr>
          <p:nvPr/>
        </p:nvSpPr>
        <p:spPr bwMode="auto">
          <a:xfrm>
            <a:off x="5840413" y="3944938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7852" name="Rectangle 28">
            <a:extLst>
              <a:ext uri="{FF2B5EF4-FFF2-40B4-BE49-F238E27FC236}">
                <a16:creationId xmlns:a16="http://schemas.microsoft.com/office/drawing/2014/main" id="{221F5A4C-7BFB-B3A4-7E24-0287D37A41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9613" y="3944938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7853" name="Line 29">
            <a:extLst>
              <a:ext uri="{FF2B5EF4-FFF2-40B4-BE49-F238E27FC236}">
                <a16:creationId xmlns:a16="http://schemas.microsoft.com/office/drawing/2014/main" id="{50FE5F71-DA93-2868-8FC8-D60A68D2BE35}"/>
              </a:ext>
            </a:extLst>
          </p:cNvPr>
          <p:cNvSpPr>
            <a:spLocks noChangeShapeType="1"/>
          </p:cNvSpPr>
          <p:nvPr/>
        </p:nvSpPr>
        <p:spPr bwMode="auto">
          <a:xfrm>
            <a:off x="7288213" y="3946525"/>
            <a:ext cx="0" cy="153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7854" name="Rectangle 30">
            <a:extLst>
              <a:ext uri="{FF2B5EF4-FFF2-40B4-BE49-F238E27FC236}">
                <a16:creationId xmlns:a16="http://schemas.microsoft.com/office/drawing/2014/main" id="{CDA8B2AC-DC4B-853D-739A-5B252C157B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0613" y="3944938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7855" name="Line 31">
            <a:extLst>
              <a:ext uri="{FF2B5EF4-FFF2-40B4-BE49-F238E27FC236}">
                <a16:creationId xmlns:a16="http://schemas.microsoft.com/office/drawing/2014/main" id="{C0CE1ECA-CB22-A7E1-05DF-32FFE7536E8E}"/>
              </a:ext>
            </a:extLst>
          </p:cNvPr>
          <p:cNvSpPr>
            <a:spLocks noChangeShapeType="1"/>
          </p:cNvSpPr>
          <p:nvPr/>
        </p:nvSpPr>
        <p:spPr bwMode="auto">
          <a:xfrm>
            <a:off x="7669213" y="3946525"/>
            <a:ext cx="0" cy="1508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7856" name="Rectangle 32">
            <a:extLst>
              <a:ext uri="{FF2B5EF4-FFF2-40B4-BE49-F238E27FC236}">
                <a16:creationId xmlns:a16="http://schemas.microsoft.com/office/drawing/2014/main" id="{AE29CB3D-FE98-700E-99E1-EEC7767A67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2813" y="3944938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7857" name="Line 33">
            <a:extLst>
              <a:ext uri="{FF2B5EF4-FFF2-40B4-BE49-F238E27FC236}">
                <a16:creationId xmlns:a16="http://schemas.microsoft.com/office/drawing/2014/main" id="{D364DF13-BEE4-AA29-72C2-E0DC410351B7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1413" y="3944938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7858" name="Rectangle 34">
            <a:extLst>
              <a:ext uri="{FF2B5EF4-FFF2-40B4-BE49-F238E27FC236}">
                <a16:creationId xmlns:a16="http://schemas.microsoft.com/office/drawing/2014/main" id="{B5B61EC5-3A75-4BB1-74B9-7FAACA3907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1613" y="3944938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7859" name="Line 35">
            <a:extLst>
              <a:ext uri="{FF2B5EF4-FFF2-40B4-BE49-F238E27FC236}">
                <a16:creationId xmlns:a16="http://schemas.microsoft.com/office/drawing/2014/main" id="{E7F871A2-C85B-3C1D-461D-C016817515B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3944938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7860" name="Rectangle 36">
            <a:extLst>
              <a:ext uri="{FF2B5EF4-FFF2-40B4-BE49-F238E27FC236}">
                <a16:creationId xmlns:a16="http://schemas.microsoft.com/office/drawing/2014/main" id="{724E75B9-046E-8D0F-85DA-D1337515DD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2613" y="3944938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7861" name="Line 37">
            <a:extLst>
              <a:ext uri="{FF2B5EF4-FFF2-40B4-BE49-F238E27FC236}">
                <a16:creationId xmlns:a16="http://schemas.microsoft.com/office/drawing/2014/main" id="{88EEBD42-986C-2476-D2C8-F644D2FEA339}"/>
              </a:ext>
            </a:extLst>
          </p:cNvPr>
          <p:cNvSpPr>
            <a:spLocks noChangeShapeType="1"/>
          </p:cNvSpPr>
          <p:nvPr/>
        </p:nvSpPr>
        <p:spPr bwMode="auto">
          <a:xfrm>
            <a:off x="8431213" y="3944938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7862" name="Line 38">
            <a:extLst>
              <a:ext uri="{FF2B5EF4-FFF2-40B4-BE49-F238E27FC236}">
                <a16:creationId xmlns:a16="http://schemas.microsoft.com/office/drawing/2014/main" id="{8A97EE7E-996B-52C0-D271-25555C78EDA4}"/>
              </a:ext>
            </a:extLst>
          </p:cNvPr>
          <p:cNvSpPr>
            <a:spLocks noChangeShapeType="1"/>
          </p:cNvSpPr>
          <p:nvPr/>
        </p:nvSpPr>
        <p:spPr bwMode="auto">
          <a:xfrm>
            <a:off x="7059613" y="4249738"/>
            <a:ext cx="30480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7863" name="Line 39">
            <a:extLst>
              <a:ext uri="{FF2B5EF4-FFF2-40B4-BE49-F238E27FC236}">
                <a16:creationId xmlns:a16="http://schemas.microsoft.com/office/drawing/2014/main" id="{77B56E51-B920-1624-9ABB-1F20A7A1010A}"/>
              </a:ext>
            </a:extLst>
          </p:cNvPr>
          <p:cNvSpPr>
            <a:spLocks noChangeShapeType="1"/>
          </p:cNvSpPr>
          <p:nvPr/>
        </p:nvSpPr>
        <p:spPr bwMode="auto">
          <a:xfrm>
            <a:off x="7364413" y="4249738"/>
            <a:ext cx="290512" cy="5810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7864" name="Line 40">
            <a:extLst>
              <a:ext uri="{FF2B5EF4-FFF2-40B4-BE49-F238E27FC236}">
                <a16:creationId xmlns:a16="http://schemas.microsoft.com/office/drawing/2014/main" id="{26C88CB4-689E-EC07-0D28-39CE821BD1E1}"/>
              </a:ext>
            </a:extLst>
          </p:cNvPr>
          <p:cNvSpPr>
            <a:spLocks noChangeShapeType="1"/>
          </p:cNvSpPr>
          <p:nvPr/>
        </p:nvSpPr>
        <p:spPr bwMode="auto">
          <a:xfrm>
            <a:off x="7745413" y="4249738"/>
            <a:ext cx="290512" cy="5810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7865" name="Text Box 42">
            <a:extLst>
              <a:ext uri="{FF2B5EF4-FFF2-40B4-BE49-F238E27FC236}">
                <a16:creationId xmlns:a16="http://schemas.microsoft.com/office/drawing/2014/main" id="{9D0C7AC6-7966-1774-5557-503AABB35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9413" y="4848225"/>
            <a:ext cx="330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D</a:t>
            </a:r>
          </a:p>
        </p:txBody>
      </p:sp>
      <p:sp>
        <p:nvSpPr>
          <p:cNvPr id="77866" name="Text Box 43">
            <a:extLst>
              <a:ext uri="{FF2B5EF4-FFF2-40B4-BE49-F238E27FC236}">
                <a16:creationId xmlns:a16="http://schemas.microsoft.com/office/drawing/2014/main" id="{482F604F-FB59-E037-E701-5B72D54F4A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4613" y="4859338"/>
            <a:ext cx="3333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A</a:t>
            </a:r>
          </a:p>
        </p:txBody>
      </p:sp>
      <p:sp>
        <p:nvSpPr>
          <p:cNvPr id="77867" name="Text Box 44">
            <a:extLst>
              <a:ext uri="{FF2B5EF4-FFF2-40B4-BE49-F238E27FC236}">
                <a16:creationId xmlns:a16="http://schemas.microsoft.com/office/drawing/2014/main" id="{F4269342-7745-8020-65BC-9E7C7A2659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8213" y="4783138"/>
            <a:ext cx="330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D</a:t>
            </a:r>
          </a:p>
        </p:txBody>
      </p:sp>
      <p:sp>
        <p:nvSpPr>
          <p:cNvPr id="77868" name="Text Box 45">
            <a:extLst>
              <a:ext uri="{FF2B5EF4-FFF2-40B4-BE49-F238E27FC236}">
                <a16:creationId xmlns:a16="http://schemas.microsoft.com/office/drawing/2014/main" id="{118AE850-DB3E-FF5E-B00F-E60ED46C8B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7613" y="4783138"/>
            <a:ext cx="330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D</a:t>
            </a:r>
          </a:p>
        </p:txBody>
      </p:sp>
      <p:sp>
        <p:nvSpPr>
          <p:cNvPr id="77869" name="Text Box 46">
            <a:extLst>
              <a:ext uri="{FF2B5EF4-FFF2-40B4-BE49-F238E27FC236}">
                <a16:creationId xmlns:a16="http://schemas.microsoft.com/office/drawing/2014/main" id="{9E1DC369-DE4B-058F-C99A-E73B4CF9B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8813" y="4783138"/>
            <a:ext cx="3333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A</a:t>
            </a:r>
          </a:p>
        </p:txBody>
      </p:sp>
      <p:sp>
        <p:nvSpPr>
          <p:cNvPr id="77870" name="Text Box 47">
            <a:extLst>
              <a:ext uri="{FF2B5EF4-FFF2-40B4-BE49-F238E27FC236}">
                <a16:creationId xmlns:a16="http://schemas.microsoft.com/office/drawing/2014/main" id="{A276D4C9-26F8-44A5-4E43-243BB5F754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3613" y="4783138"/>
            <a:ext cx="3333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A</a:t>
            </a:r>
          </a:p>
        </p:txBody>
      </p:sp>
      <p:sp>
        <p:nvSpPr>
          <p:cNvPr id="77871" name="Text Box 48">
            <a:extLst>
              <a:ext uri="{FF2B5EF4-FFF2-40B4-BE49-F238E27FC236}">
                <a16:creationId xmlns:a16="http://schemas.microsoft.com/office/drawing/2014/main" id="{83BD6796-61A6-EDCB-8126-50485B4607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7013" y="4783138"/>
            <a:ext cx="330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D</a:t>
            </a:r>
          </a:p>
        </p:txBody>
      </p:sp>
      <p:sp>
        <p:nvSpPr>
          <p:cNvPr id="77872" name="Text Box 49">
            <a:extLst>
              <a:ext uri="{FF2B5EF4-FFF2-40B4-BE49-F238E27FC236}">
                <a16:creationId xmlns:a16="http://schemas.microsoft.com/office/drawing/2014/main" id="{559E841E-91B1-1EE5-CF6D-59C0693277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6413" y="4783138"/>
            <a:ext cx="330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D</a:t>
            </a:r>
          </a:p>
        </p:txBody>
      </p:sp>
      <p:sp>
        <p:nvSpPr>
          <p:cNvPr id="77873" name="Text Box 50">
            <a:extLst>
              <a:ext uri="{FF2B5EF4-FFF2-40B4-BE49-F238E27FC236}">
                <a16:creationId xmlns:a16="http://schemas.microsoft.com/office/drawing/2014/main" id="{F7A3CDBA-588A-4AA9-EDC8-B384D9D74D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9013" y="5208588"/>
            <a:ext cx="3333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A</a:t>
            </a:r>
          </a:p>
        </p:txBody>
      </p:sp>
      <p:sp>
        <p:nvSpPr>
          <p:cNvPr id="77874" name="Text Box 51">
            <a:extLst>
              <a:ext uri="{FF2B5EF4-FFF2-40B4-BE49-F238E27FC236}">
                <a16:creationId xmlns:a16="http://schemas.microsoft.com/office/drawing/2014/main" id="{8C7C32FB-D9BA-99C9-61B0-AD38F83EF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1438" y="5208588"/>
            <a:ext cx="3333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A</a:t>
            </a:r>
          </a:p>
        </p:txBody>
      </p:sp>
      <p:sp>
        <p:nvSpPr>
          <p:cNvPr id="77875" name="Text Box 52">
            <a:extLst>
              <a:ext uri="{FF2B5EF4-FFF2-40B4-BE49-F238E27FC236}">
                <a16:creationId xmlns:a16="http://schemas.microsoft.com/office/drawing/2014/main" id="{75F0AF26-8AAC-6A8F-F0F4-6FE3352796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7413" y="4783138"/>
            <a:ext cx="330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D</a:t>
            </a:r>
          </a:p>
        </p:txBody>
      </p:sp>
      <p:sp>
        <p:nvSpPr>
          <p:cNvPr id="77876" name="Text Box 53">
            <a:extLst>
              <a:ext uri="{FF2B5EF4-FFF2-40B4-BE49-F238E27FC236}">
                <a16:creationId xmlns:a16="http://schemas.microsoft.com/office/drawing/2014/main" id="{C90C68E7-F066-E1D7-22D2-27A73A8707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1013" y="5208588"/>
            <a:ext cx="3333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A</a:t>
            </a:r>
          </a:p>
        </p:txBody>
      </p:sp>
      <p:sp>
        <p:nvSpPr>
          <p:cNvPr id="77877" name="Text Box 54">
            <a:extLst>
              <a:ext uri="{FF2B5EF4-FFF2-40B4-BE49-F238E27FC236}">
                <a16:creationId xmlns:a16="http://schemas.microsoft.com/office/drawing/2014/main" id="{936901F7-1152-1C52-DED5-24AE8CE4AA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613" y="3868738"/>
            <a:ext cx="698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Src</a:t>
            </a:r>
          </a:p>
        </p:txBody>
      </p:sp>
      <p:sp>
        <p:nvSpPr>
          <p:cNvPr id="77878" name="Text Box 55">
            <a:extLst>
              <a:ext uri="{FF2B5EF4-FFF2-40B4-BE49-F238E27FC236}">
                <a16:creationId xmlns:a16="http://schemas.microsoft.com/office/drawing/2014/main" id="{F98E5779-6DEE-C2D1-2261-9769FD2DCE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613" y="5697538"/>
            <a:ext cx="862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Dest</a:t>
            </a:r>
          </a:p>
        </p:txBody>
      </p:sp>
      <p:sp>
        <p:nvSpPr>
          <p:cNvPr id="77879" name="Text Box 57">
            <a:extLst>
              <a:ext uri="{FF2B5EF4-FFF2-40B4-BE49-F238E27FC236}">
                <a16:creationId xmlns:a16="http://schemas.microsoft.com/office/drawing/2014/main" id="{19797F53-66D6-3540-6841-4061127F87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8413" y="4751388"/>
            <a:ext cx="330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D</a:t>
            </a:r>
          </a:p>
        </p:txBody>
      </p:sp>
      <p:sp>
        <p:nvSpPr>
          <p:cNvPr id="77880" name="Text Box 62">
            <a:extLst>
              <a:ext uri="{FF2B5EF4-FFF2-40B4-BE49-F238E27FC236}">
                <a16:creationId xmlns:a16="http://schemas.microsoft.com/office/drawing/2014/main" id="{55D23B62-336F-90CE-6D74-CB58C14FC4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3213" y="3411538"/>
            <a:ext cx="323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sp>
        <p:nvSpPr>
          <p:cNvPr id="77881" name="Text Box 63">
            <a:extLst>
              <a:ext uri="{FF2B5EF4-FFF2-40B4-BE49-F238E27FC236}">
                <a16:creationId xmlns:a16="http://schemas.microsoft.com/office/drawing/2014/main" id="{E6C1DABA-F3BE-AD1E-7A9A-02750E0F09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0613" y="3424238"/>
            <a:ext cx="3730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2</a:t>
            </a:r>
          </a:p>
        </p:txBody>
      </p:sp>
      <p:sp>
        <p:nvSpPr>
          <p:cNvPr id="77882" name="Text Box 64">
            <a:extLst>
              <a:ext uri="{FF2B5EF4-FFF2-40B4-BE49-F238E27FC236}">
                <a16:creationId xmlns:a16="http://schemas.microsoft.com/office/drawing/2014/main" id="{C18E973C-6DEA-190B-34FD-2662F1E56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8013" y="3436938"/>
            <a:ext cx="3762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3</a:t>
            </a:r>
          </a:p>
        </p:txBody>
      </p:sp>
      <p:sp>
        <p:nvSpPr>
          <p:cNvPr id="77883" name="Text Box 65">
            <a:extLst>
              <a:ext uri="{FF2B5EF4-FFF2-40B4-BE49-F238E27FC236}">
                <a16:creationId xmlns:a16="http://schemas.microsoft.com/office/drawing/2014/main" id="{15169D0C-3D90-8891-4894-C13325B598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5413" y="3449638"/>
            <a:ext cx="3730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4</a:t>
            </a:r>
          </a:p>
        </p:txBody>
      </p:sp>
      <p:sp>
        <p:nvSpPr>
          <p:cNvPr id="67" name="Text Box 3">
            <a:extLst>
              <a:ext uri="{FF2B5EF4-FFF2-40B4-BE49-F238E27FC236}">
                <a16:creationId xmlns:a16="http://schemas.microsoft.com/office/drawing/2014/main" id="{C8151422-B457-A64C-C44E-C26FDD8BDB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786063"/>
            <a:ext cx="89900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E46C0A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Implemented as CWND = CWND + 1/CWND (per ACK)</a:t>
            </a:r>
          </a:p>
        </p:txBody>
      </p:sp>
      <p:sp>
        <p:nvSpPr>
          <p:cNvPr id="77885" name="Line 41">
            <a:extLst>
              <a:ext uri="{FF2B5EF4-FFF2-40B4-BE49-F238E27FC236}">
                <a16:creationId xmlns:a16="http://schemas.microsoft.com/office/drawing/2014/main" id="{7A5299BA-9A56-7CDF-A96C-E4C3847EB08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4173538"/>
            <a:ext cx="30480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>
            <a:extLst>
              <a:ext uri="{FF2B5EF4-FFF2-40B4-BE49-F238E27FC236}">
                <a16:creationId xmlns:a16="http://schemas.microsoft.com/office/drawing/2014/main" id="{AAB9DDB6-B5D5-A563-8D76-FD22CD581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TCP congestion control: CWND graph</a:t>
            </a:r>
          </a:p>
        </p:txBody>
      </p:sp>
      <p:pic>
        <p:nvPicPr>
          <p:cNvPr id="78850" name="Picture 2">
            <a:extLst>
              <a:ext uri="{FF2B5EF4-FFF2-40B4-BE49-F238E27FC236}">
                <a16:creationId xmlns:a16="http://schemas.microsoft.com/office/drawing/2014/main" id="{94834B70-D0F7-BBB0-3C7A-B0CA9F99B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990725"/>
            <a:ext cx="7556500" cy="414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C1E97F7-414E-4931-BB2C-35ED6F5B5E77}"/>
              </a:ext>
            </a:extLst>
          </p:cNvPr>
          <p:cNvGrpSpPr>
            <a:grpSpLocks/>
          </p:cNvGrpSpPr>
          <p:nvPr/>
        </p:nvGrpSpPr>
        <p:grpSpPr bwMode="auto">
          <a:xfrm>
            <a:off x="17463" y="5703888"/>
            <a:ext cx="1552575" cy="966787"/>
            <a:chOff x="17424" y="5704086"/>
            <a:chExt cx="1552652" cy="966994"/>
          </a:xfrm>
        </p:grpSpPr>
        <p:sp>
          <p:nvSpPr>
            <p:cNvPr id="78885" name="TextBox 3">
              <a:extLst>
                <a:ext uri="{FF2B5EF4-FFF2-40B4-BE49-F238E27FC236}">
                  <a16:creationId xmlns:a16="http://schemas.microsoft.com/office/drawing/2014/main" id="{8E91B88B-6B5B-45C2-50F2-7667884C79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424" y="6270944"/>
              <a:ext cx="1552652" cy="400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77933C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CWND = 1</a:t>
              </a:r>
            </a:p>
          </p:txBody>
        </p:sp>
        <p:sp>
          <p:nvSpPr>
            <p:cNvPr id="2" name="Freeform 1">
              <a:extLst>
                <a:ext uri="{FF2B5EF4-FFF2-40B4-BE49-F238E27FC236}">
                  <a16:creationId xmlns:a16="http://schemas.microsoft.com/office/drawing/2014/main" id="{F4EB1E4A-D6EA-0331-691C-F73F4A762C35}"/>
                </a:ext>
              </a:extLst>
            </p:cNvPr>
            <p:cNvSpPr/>
            <p:nvPr/>
          </p:nvSpPr>
          <p:spPr>
            <a:xfrm>
              <a:off x="641342" y="5704086"/>
              <a:ext cx="628681" cy="601791"/>
            </a:xfrm>
            <a:custGeom>
              <a:avLst/>
              <a:gdLst>
                <a:gd name="connsiteX0" fmla="*/ 0 w 627797"/>
                <a:gd name="connsiteY0" fmla="*/ 601180 h 601180"/>
                <a:gd name="connsiteX1" fmla="*/ 122830 w 627797"/>
                <a:gd name="connsiteY1" fmla="*/ 96213 h 601180"/>
                <a:gd name="connsiteX2" fmla="*/ 627797 w 627797"/>
                <a:gd name="connsiteY2" fmla="*/ 678 h 601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7797" h="601180">
                  <a:moveTo>
                    <a:pt x="0" y="601180"/>
                  </a:moveTo>
                  <a:cubicBezTo>
                    <a:pt x="9098" y="398738"/>
                    <a:pt x="18197" y="196297"/>
                    <a:pt x="122830" y="96213"/>
                  </a:cubicBezTo>
                  <a:cubicBezTo>
                    <a:pt x="227463" y="-3871"/>
                    <a:pt x="427630" y="-1597"/>
                    <a:pt x="627797" y="678"/>
                  </a:cubicBezTo>
                </a:path>
              </a:pathLst>
            </a:custGeom>
            <a:noFill/>
            <a:ln w="44450">
              <a:solidFill>
                <a:schemeClr val="accent3">
                  <a:lumMod val="75000"/>
                </a:schemeClr>
              </a:solidFill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399FC12-30CC-19A6-5D7F-FA1CB730CF07}"/>
              </a:ext>
            </a:extLst>
          </p:cNvPr>
          <p:cNvGrpSpPr>
            <a:grpSpLocks/>
          </p:cNvGrpSpPr>
          <p:nvPr/>
        </p:nvGrpSpPr>
        <p:grpSpPr bwMode="auto">
          <a:xfrm>
            <a:off x="1127125" y="1122363"/>
            <a:ext cx="2984500" cy="1371600"/>
            <a:chOff x="-443714" y="5906567"/>
            <a:chExt cx="2984523" cy="1371074"/>
          </a:xfrm>
        </p:grpSpPr>
        <p:sp>
          <p:nvSpPr>
            <p:cNvPr id="78883" name="TextBox 7">
              <a:extLst>
                <a:ext uri="{FF2B5EF4-FFF2-40B4-BE49-F238E27FC236}">
                  <a16:creationId xmlns:a16="http://schemas.microsoft.com/office/drawing/2014/main" id="{CB24212D-B43F-4AB9-F9F1-84BB316E86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443714" y="5906567"/>
              <a:ext cx="2984523" cy="707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77933C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First packet loss (3-dup acks)</a:t>
              </a: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689517FA-69F4-ABD4-DFBD-F1D5C6DDD6D7}"/>
                </a:ext>
              </a:extLst>
            </p:cNvPr>
            <p:cNvSpPr/>
            <p:nvPr/>
          </p:nvSpPr>
          <p:spPr>
            <a:xfrm rot="9763329">
              <a:off x="734220" y="6676209"/>
              <a:ext cx="628655" cy="601432"/>
            </a:xfrm>
            <a:custGeom>
              <a:avLst/>
              <a:gdLst>
                <a:gd name="connsiteX0" fmla="*/ 0 w 627797"/>
                <a:gd name="connsiteY0" fmla="*/ 601180 h 601180"/>
                <a:gd name="connsiteX1" fmla="*/ 122830 w 627797"/>
                <a:gd name="connsiteY1" fmla="*/ 96213 h 601180"/>
                <a:gd name="connsiteX2" fmla="*/ 627797 w 627797"/>
                <a:gd name="connsiteY2" fmla="*/ 678 h 601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7797" h="601180">
                  <a:moveTo>
                    <a:pt x="0" y="601180"/>
                  </a:moveTo>
                  <a:cubicBezTo>
                    <a:pt x="9098" y="398738"/>
                    <a:pt x="18197" y="196297"/>
                    <a:pt x="122830" y="96213"/>
                  </a:cubicBezTo>
                  <a:cubicBezTo>
                    <a:pt x="227463" y="-3871"/>
                    <a:pt x="427630" y="-1597"/>
                    <a:pt x="627797" y="678"/>
                  </a:cubicBezTo>
                </a:path>
              </a:pathLst>
            </a:custGeom>
            <a:noFill/>
            <a:ln w="44450">
              <a:solidFill>
                <a:schemeClr val="accent3">
                  <a:lumMod val="75000"/>
                </a:schemeClr>
              </a:solidFill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7C68713-79CB-0296-CC3E-D63F4BBE99EC}"/>
              </a:ext>
            </a:extLst>
          </p:cNvPr>
          <p:cNvGrpSpPr>
            <a:grpSpLocks/>
          </p:cNvGrpSpPr>
          <p:nvPr/>
        </p:nvGrpSpPr>
        <p:grpSpPr bwMode="auto">
          <a:xfrm>
            <a:off x="1276350" y="3076575"/>
            <a:ext cx="2984500" cy="1012825"/>
            <a:chOff x="-437386" y="6264633"/>
            <a:chExt cx="2984523" cy="1013008"/>
          </a:xfrm>
        </p:grpSpPr>
        <p:sp>
          <p:nvSpPr>
            <p:cNvPr id="78881" name="TextBox 10">
              <a:extLst>
                <a:ext uri="{FF2B5EF4-FFF2-40B4-BE49-F238E27FC236}">
                  <a16:creationId xmlns:a16="http://schemas.microsoft.com/office/drawing/2014/main" id="{4007362B-CAB8-C097-9201-CC482EB78A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437386" y="6264633"/>
              <a:ext cx="2984523" cy="400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77933C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CWND = CWND/2</a:t>
              </a: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882920B-B967-0804-7B77-95DDE1537C3B}"/>
                </a:ext>
              </a:extLst>
            </p:cNvPr>
            <p:cNvSpPr/>
            <p:nvPr/>
          </p:nvSpPr>
          <p:spPr>
            <a:xfrm rot="9763329">
              <a:off x="734198" y="6675870"/>
              <a:ext cx="628655" cy="601771"/>
            </a:xfrm>
            <a:custGeom>
              <a:avLst/>
              <a:gdLst>
                <a:gd name="connsiteX0" fmla="*/ 0 w 627797"/>
                <a:gd name="connsiteY0" fmla="*/ 601180 h 601180"/>
                <a:gd name="connsiteX1" fmla="*/ 122830 w 627797"/>
                <a:gd name="connsiteY1" fmla="*/ 96213 h 601180"/>
                <a:gd name="connsiteX2" fmla="*/ 627797 w 627797"/>
                <a:gd name="connsiteY2" fmla="*/ 678 h 601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7797" h="601180">
                  <a:moveTo>
                    <a:pt x="0" y="601180"/>
                  </a:moveTo>
                  <a:cubicBezTo>
                    <a:pt x="9098" y="398738"/>
                    <a:pt x="18197" y="196297"/>
                    <a:pt x="122830" y="96213"/>
                  </a:cubicBezTo>
                  <a:cubicBezTo>
                    <a:pt x="227463" y="-3871"/>
                    <a:pt x="427630" y="-1597"/>
                    <a:pt x="627797" y="678"/>
                  </a:cubicBezTo>
                </a:path>
              </a:pathLst>
            </a:custGeom>
            <a:noFill/>
            <a:ln w="44450">
              <a:solidFill>
                <a:schemeClr val="accent3">
                  <a:lumMod val="75000"/>
                </a:schemeClr>
              </a:solidFill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DEE5BED-CA46-53A6-C08A-A98B6AB48449}"/>
              </a:ext>
            </a:extLst>
          </p:cNvPr>
          <p:cNvGrpSpPr>
            <a:grpSpLocks/>
          </p:cNvGrpSpPr>
          <p:nvPr/>
        </p:nvGrpSpPr>
        <p:grpSpPr bwMode="auto">
          <a:xfrm>
            <a:off x="3170238" y="1674813"/>
            <a:ext cx="3629025" cy="1331912"/>
            <a:chOff x="-654934" y="6001646"/>
            <a:chExt cx="3629265" cy="1331192"/>
          </a:xfrm>
        </p:grpSpPr>
        <p:sp>
          <p:nvSpPr>
            <p:cNvPr id="78879" name="TextBox 13">
              <a:extLst>
                <a:ext uri="{FF2B5EF4-FFF2-40B4-BE49-F238E27FC236}">
                  <a16:creationId xmlns:a16="http://schemas.microsoft.com/office/drawing/2014/main" id="{506672A4-BE6D-35A2-4863-AEFBDEC7EC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654934" y="6001646"/>
              <a:ext cx="3629265" cy="7076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77933C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Congestion avoidance CWND = CWND + (1/CWND)</a:t>
              </a: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946EA898-67C8-CADB-6C01-695D79C310A1}"/>
                </a:ext>
              </a:extLst>
            </p:cNvPr>
            <p:cNvSpPr/>
            <p:nvPr/>
          </p:nvSpPr>
          <p:spPr>
            <a:xfrm rot="11836671" flipH="1">
              <a:off x="-567616" y="6731501"/>
              <a:ext cx="344511" cy="601337"/>
            </a:xfrm>
            <a:custGeom>
              <a:avLst/>
              <a:gdLst>
                <a:gd name="connsiteX0" fmla="*/ 0 w 627797"/>
                <a:gd name="connsiteY0" fmla="*/ 601180 h 601180"/>
                <a:gd name="connsiteX1" fmla="*/ 122830 w 627797"/>
                <a:gd name="connsiteY1" fmla="*/ 96213 h 601180"/>
                <a:gd name="connsiteX2" fmla="*/ 627797 w 627797"/>
                <a:gd name="connsiteY2" fmla="*/ 678 h 601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7797" h="601180">
                  <a:moveTo>
                    <a:pt x="0" y="601180"/>
                  </a:moveTo>
                  <a:cubicBezTo>
                    <a:pt x="9098" y="398738"/>
                    <a:pt x="18197" y="196297"/>
                    <a:pt x="122830" y="96213"/>
                  </a:cubicBezTo>
                  <a:cubicBezTo>
                    <a:pt x="227463" y="-3871"/>
                    <a:pt x="427630" y="-1597"/>
                    <a:pt x="627797" y="678"/>
                  </a:cubicBezTo>
                </a:path>
              </a:pathLst>
            </a:custGeom>
            <a:noFill/>
            <a:ln w="44450">
              <a:solidFill>
                <a:schemeClr val="accent3">
                  <a:lumMod val="75000"/>
                </a:schemeClr>
              </a:solidFill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66352AB-0ECE-7CB4-296A-F5C03463E8F4}"/>
              </a:ext>
            </a:extLst>
          </p:cNvPr>
          <p:cNvGrpSpPr>
            <a:grpSpLocks/>
          </p:cNvGrpSpPr>
          <p:nvPr/>
        </p:nvGrpSpPr>
        <p:grpSpPr bwMode="auto">
          <a:xfrm>
            <a:off x="3775075" y="2486025"/>
            <a:ext cx="3638550" cy="708025"/>
            <a:chOff x="860838" y="6938588"/>
            <a:chExt cx="3638197" cy="707886"/>
          </a:xfrm>
        </p:grpSpPr>
        <p:sp>
          <p:nvSpPr>
            <p:cNvPr id="78877" name="TextBox 16">
              <a:extLst>
                <a:ext uri="{FF2B5EF4-FFF2-40B4-BE49-F238E27FC236}">
                  <a16:creationId xmlns:a16="http://schemas.microsoft.com/office/drawing/2014/main" id="{35CCCB1D-3860-FABA-82BF-6D4EE54042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14825" y="6938588"/>
              <a:ext cx="298421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77933C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Packet loss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77933C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(3-dup acks)</a:t>
              </a: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1C3B5F62-194E-B4F2-2605-ACA1D5F074CC}"/>
                </a:ext>
              </a:extLst>
            </p:cNvPr>
            <p:cNvSpPr/>
            <p:nvPr/>
          </p:nvSpPr>
          <p:spPr>
            <a:xfrm rot="9763329" flipV="1">
              <a:off x="860838" y="7236979"/>
              <a:ext cx="774625" cy="269822"/>
            </a:xfrm>
            <a:custGeom>
              <a:avLst/>
              <a:gdLst>
                <a:gd name="connsiteX0" fmla="*/ 0 w 627797"/>
                <a:gd name="connsiteY0" fmla="*/ 601180 h 601180"/>
                <a:gd name="connsiteX1" fmla="*/ 122830 w 627797"/>
                <a:gd name="connsiteY1" fmla="*/ 96213 h 601180"/>
                <a:gd name="connsiteX2" fmla="*/ 627797 w 627797"/>
                <a:gd name="connsiteY2" fmla="*/ 678 h 601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7797" h="601180">
                  <a:moveTo>
                    <a:pt x="0" y="601180"/>
                  </a:moveTo>
                  <a:cubicBezTo>
                    <a:pt x="9098" y="398738"/>
                    <a:pt x="18197" y="196297"/>
                    <a:pt x="122830" y="96213"/>
                  </a:cubicBezTo>
                  <a:cubicBezTo>
                    <a:pt x="227463" y="-3871"/>
                    <a:pt x="427630" y="-1597"/>
                    <a:pt x="627797" y="678"/>
                  </a:cubicBezTo>
                </a:path>
              </a:pathLst>
            </a:custGeom>
            <a:noFill/>
            <a:ln w="44450">
              <a:solidFill>
                <a:schemeClr val="accent3">
                  <a:lumMod val="75000"/>
                </a:schemeClr>
              </a:solidFill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791B874-49F4-9602-5319-D4978F7A1A84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2470150" y="4573588"/>
            <a:ext cx="2984500" cy="942975"/>
            <a:chOff x="-582241" y="6029786"/>
            <a:chExt cx="2984523" cy="1074779"/>
          </a:xfrm>
        </p:grpSpPr>
        <p:sp>
          <p:nvSpPr>
            <p:cNvPr id="78875" name="TextBox 19">
              <a:extLst>
                <a:ext uri="{FF2B5EF4-FFF2-40B4-BE49-F238E27FC236}">
                  <a16:creationId xmlns:a16="http://schemas.microsoft.com/office/drawing/2014/main" id="{380C0447-95F2-12EC-A706-53D835EAD0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V="1">
              <a:off x="-582241" y="6029786"/>
              <a:ext cx="2984523" cy="399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77933C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CWND = CWND/2</a:t>
              </a: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67F5682A-0743-7691-596E-3E1AE74E88CC}"/>
                </a:ext>
              </a:extLst>
            </p:cNvPr>
            <p:cNvSpPr/>
            <p:nvPr/>
          </p:nvSpPr>
          <p:spPr>
            <a:xfrm rot="9763329">
              <a:off x="595693" y="6503847"/>
              <a:ext cx="628655" cy="600718"/>
            </a:xfrm>
            <a:custGeom>
              <a:avLst/>
              <a:gdLst>
                <a:gd name="connsiteX0" fmla="*/ 0 w 627797"/>
                <a:gd name="connsiteY0" fmla="*/ 601180 h 601180"/>
                <a:gd name="connsiteX1" fmla="*/ 122830 w 627797"/>
                <a:gd name="connsiteY1" fmla="*/ 96213 h 601180"/>
                <a:gd name="connsiteX2" fmla="*/ 627797 w 627797"/>
                <a:gd name="connsiteY2" fmla="*/ 678 h 601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7797" h="601180">
                  <a:moveTo>
                    <a:pt x="0" y="601180"/>
                  </a:moveTo>
                  <a:cubicBezTo>
                    <a:pt x="9098" y="398738"/>
                    <a:pt x="18197" y="196297"/>
                    <a:pt x="122830" y="96213"/>
                  </a:cubicBezTo>
                  <a:cubicBezTo>
                    <a:pt x="227463" y="-3871"/>
                    <a:pt x="427630" y="-1597"/>
                    <a:pt x="627797" y="678"/>
                  </a:cubicBezTo>
                </a:path>
              </a:pathLst>
            </a:custGeom>
            <a:noFill/>
            <a:ln w="44450">
              <a:solidFill>
                <a:schemeClr val="accent3">
                  <a:lumMod val="75000"/>
                </a:schemeClr>
              </a:solidFill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5F53889-E8C8-63EA-9CB3-20D57916FD64}"/>
              </a:ext>
            </a:extLst>
          </p:cNvPr>
          <p:cNvGrpSpPr>
            <a:grpSpLocks/>
          </p:cNvGrpSpPr>
          <p:nvPr/>
        </p:nvGrpSpPr>
        <p:grpSpPr bwMode="auto">
          <a:xfrm>
            <a:off x="4759325" y="3135313"/>
            <a:ext cx="4384675" cy="400050"/>
            <a:chOff x="828905" y="6938588"/>
            <a:chExt cx="4385443" cy="400110"/>
          </a:xfrm>
        </p:grpSpPr>
        <p:sp>
          <p:nvSpPr>
            <p:cNvPr id="78873" name="TextBox 22">
              <a:extLst>
                <a:ext uri="{FF2B5EF4-FFF2-40B4-BE49-F238E27FC236}">
                  <a16:creationId xmlns:a16="http://schemas.microsoft.com/office/drawing/2014/main" id="{E0BE5E74-AC28-DC02-2C6B-6900865C3C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14825" y="6938588"/>
              <a:ext cx="369952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77933C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Time out(no acks)</a:t>
              </a: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0F423B9B-C080-EF18-7F47-5051F27FCD53}"/>
                </a:ext>
              </a:extLst>
            </p:cNvPr>
            <p:cNvSpPr/>
            <p:nvPr/>
          </p:nvSpPr>
          <p:spPr>
            <a:xfrm rot="9763329" flipV="1">
              <a:off x="828905" y="7251372"/>
              <a:ext cx="708149" cy="46045"/>
            </a:xfrm>
            <a:custGeom>
              <a:avLst/>
              <a:gdLst>
                <a:gd name="connsiteX0" fmla="*/ 0 w 627797"/>
                <a:gd name="connsiteY0" fmla="*/ 601180 h 601180"/>
                <a:gd name="connsiteX1" fmla="*/ 122830 w 627797"/>
                <a:gd name="connsiteY1" fmla="*/ 96213 h 601180"/>
                <a:gd name="connsiteX2" fmla="*/ 627797 w 627797"/>
                <a:gd name="connsiteY2" fmla="*/ 678 h 601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7797" h="601180">
                  <a:moveTo>
                    <a:pt x="0" y="601180"/>
                  </a:moveTo>
                  <a:cubicBezTo>
                    <a:pt x="9098" y="398738"/>
                    <a:pt x="18197" y="196297"/>
                    <a:pt x="122830" y="96213"/>
                  </a:cubicBezTo>
                  <a:cubicBezTo>
                    <a:pt x="227463" y="-3871"/>
                    <a:pt x="427630" y="-1597"/>
                    <a:pt x="627797" y="678"/>
                  </a:cubicBezTo>
                </a:path>
              </a:pathLst>
            </a:custGeom>
            <a:noFill/>
            <a:ln w="44450">
              <a:solidFill>
                <a:schemeClr val="accent3">
                  <a:lumMod val="75000"/>
                </a:schemeClr>
              </a:solidFill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D512BC7-6B15-E802-6F83-3736ECC6F87E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4681538" y="3913188"/>
            <a:ext cx="2984500" cy="798512"/>
            <a:chOff x="347381" y="7107436"/>
            <a:chExt cx="2984523" cy="908489"/>
          </a:xfrm>
        </p:grpSpPr>
        <p:sp>
          <p:nvSpPr>
            <p:cNvPr id="78871" name="TextBox 25">
              <a:extLst>
                <a:ext uri="{FF2B5EF4-FFF2-40B4-BE49-F238E27FC236}">
                  <a16:creationId xmlns:a16="http://schemas.microsoft.com/office/drawing/2014/main" id="{473E65E9-D25C-4991-B781-5EC7DFCFAC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V="1">
              <a:off x="347381" y="7560777"/>
              <a:ext cx="2984523" cy="455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77933C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SSTHRES = CWND/2</a:t>
              </a: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6EB8EDDA-05FD-9F06-8784-A4D1A4618C3F}"/>
                </a:ext>
              </a:extLst>
            </p:cNvPr>
            <p:cNvSpPr/>
            <p:nvPr/>
          </p:nvSpPr>
          <p:spPr>
            <a:xfrm rot="9763329" flipV="1">
              <a:off x="755371" y="7107436"/>
              <a:ext cx="452441" cy="590608"/>
            </a:xfrm>
            <a:custGeom>
              <a:avLst/>
              <a:gdLst>
                <a:gd name="connsiteX0" fmla="*/ 0 w 627797"/>
                <a:gd name="connsiteY0" fmla="*/ 601180 h 601180"/>
                <a:gd name="connsiteX1" fmla="*/ 122830 w 627797"/>
                <a:gd name="connsiteY1" fmla="*/ 96213 h 601180"/>
                <a:gd name="connsiteX2" fmla="*/ 627797 w 627797"/>
                <a:gd name="connsiteY2" fmla="*/ 678 h 601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7797" h="601180">
                  <a:moveTo>
                    <a:pt x="0" y="601180"/>
                  </a:moveTo>
                  <a:cubicBezTo>
                    <a:pt x="9098" y="398738"/>
                    <a:pt x="18197" y="196297"/>
                    <a:pt x="122830" y="96213"/>
                  </a:cubicBezTo>
                  <a:cubicBezTo>
                    <a:pt x="227463" y="-3871"/>
                    <a:pt x="427630" y="-1597"/>
                    <a:pt x="627797" y="678"/>
                  </a:cubicBezTo>
                </a:path>
              </a:pathLst>
            </a:custGeom>
            <a:noFill/>
            <a:ln w="44450">
              <a:solidFill>
                <a:schemeClr val="accent3">
                  <a:lumMod val="75000"/>
                </a:schemeClr>
              </a:solidFill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C93D237-2AF6-51C0-3967-5D3B075A5566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3962400" y="5854700"/>
            <a:ext cx="2984500" cy="714375"/>
            <a:chOff x="-471893" y="6316536"/>
            <a:chExt cx="2984523" cy="813082"/>
          </a:xfrm>
        </p:grpSpPr>
        <p:sp>
          <p:nvSpPr>
            <p:cNvPr id="78869" name="TextBox 28">
              <a:extLst>
                <a:ext uri="{FF2B5EF4-FFF2-40B4-BE49-F238E27FC236}">
                  <a16:creationId xmlns:a16="http://schemas.microsoft.com/office/drawing/2014/main" id="{AC121B84-24C4-2473-61C7-B4748541EF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V="1">
              <a:off x="-471893" y="6316536"/>
              <a:ext cx="2984523" cy="455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77933C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Slow Start restart</a:t>
              </a: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4BC6A64B-0D00-F9AE-EB2F-89197DB6AA6A}"/>
                </a:ext>
              </a:extLst>
            </p:cNvPr>
            <p:cNvSpPr/>
            <p:nvPr/>
          </p:nvSpPr>
          <p:spPr>
            <a:xfrm rot="9763329">
              <a:off x="629840" y="6757407"/>
              <a:ext cx="449266" cy="372211"/>
            </a:xfrm>
            <a:custGeom>
              <a:avLst/>
              <a:gdLst>
                <a:gd name="connsiteX0" fmla="*/ 0 w 627797"/>
                <a:gd name="connsiteY0" fmla="*/ 601180 h 601180"/>
                <a:gd name="connsiteX1" fmla="*/ 122830 w 627797"/>
                <a:gd name="connsiteY1" fmla="*/ 96213 h 601180"/>
                <a:gd name="connsiteX2" fmla="*/ 627797 w 627797"/>
                <a:gd name="connsiteY2" fmla="*/ 678 h 601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7797" h="601180">
                  <a:moveTo>
                    <a:pt x="0" y="601180"/>
                  </a:moveTo>
                  <a:cubicBezTo>
                    <a:pt x="9098" y="398738"/>
                    <a:pt x="18197" y="196297"/>
                    <a:pt x="122830" y="96213"/>
                  </a:cubicBezTo>
                  <a:cubicBezTo>
                    <a:pt x="227463" y="-3871"/>
                    <a:pt x="427630" y="-1597"/>
                    <a:pt x="627797" y="678"/>
                  </a:cubicBezTo>
                </a:path>
              </a:pathLst>
            </a:custGeom>
            <a:noFill/>
            <a:ln w="44450">
              <a:solidFill>
                <a:schemeClr val="accent3">
                  <a:lumMod val="75000"/>
                </a:schemeClr>
              </a:solidFill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280F951-AEFD-69E6-B920-51A6C2FE07C0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5707063" y="4752975"/>
            <a:ext cx="2984500" cy="733425"/>
            <a:chOff x="374869" y="6294920"/>
            <a:chExt cx="2984523" cy="834698"/>
          </a:xfrm>
        </p:grpSpPr>
        <p:sp>
          <p:nvSpPr>
            <p:cNvPr id="78867" name="TextBox 31">
              <a:extLst>
                <a:ext uri="{FF2B5EF4-FFF2-40B4-BE49-F238E27FC236}">
                  <a16:creationId xmlns:a16="http://schemas.microsoft.com/office/drawing/2014/main" id="{02008C39-7917-B912-DC12-3AAC220C52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V="1">
              <a:off x="374869" y="6294920"/>
              <a:ext cx="2984523" cy="455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77933C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Slow Start end</a:t>
              </a: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18CE547F-BD19-CD5B-B78F-5ED068C8F90E}"/>
                </a:ext>
              </a:extLst>
            </p:cNvPr>
            <p:cNvSpPr/>
            <p:nvPr/>
          </p:nvSpPr>
          <p:spPr>
            <a:xfrm rot="9763329">
              <a:off x="630458" y="6757437"/>
              <a:ext cx="449266" cy="372181"/>
            </a:xfrm>
            <a:custGeom>
              <a:avLst/>
              <a:gdLst>
                <a:gd name="connsiteX0" fmla="*/ 0 w 627797"/>
                <a:gd name="connsiteY0" fmla="*/ 601180 h 601180"/>
                <a:gd name="connsiteX1" fmla="*/ 122830 w 627797"/>
                <a:gd name="connsiteY1" fmla="*/ 96213 h 601180"/>
                <a:gd name="connsiteX2" fmla="*/ 627797 w 627797"/>
                <a:gd name="connsiteY2" fmla="*/ 678 h 601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7797" h="601180">
                  <a:moveTo>
                    <a:pt x="0" y="601180"/>
                  </a:moveTo>
                  <a:cubicBezTo>
                    <a:pt x="9098" y="398738"/>
                    <a:pt x="18197" y="196297"/>
                    <a:pt x="122830" y="96213"/>
                  </a:cubicBezTo>
                  <a:cubicBezTo>
                    <a:pt x="227463" y="-3871"/>
                    <a:pt x="427630" y="-1597"/>
                    <a:pt x="627797" y="678"/>
                  </a:cubicBezTo>
                </a:path>
              </a:pathLst>
            </a:custGeom>
            <a:noFill/>
            <a:ln w="44450">
              <a:solidFill>
                <a:schemeClr val="accent3">
                  <a:lumMod val="75000"/>
                </a:schemeClr>
              </a:solidFill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80A0B0F-2864-1BD4-A851-5DB13C7D6A78}"/>
              </a:ext>
            </a:extLst>
          </p:cNvPr>
          <p:cNvGrpSpPr>
            <a:grpSpLocks/>
          </p:cNvGrpSpPr>
          <p:nvPr/>
        </p:nvGrpSpPr>
        <p:grpSpPr bwMode="auto">
          <a:xfrm>
            <a:off x="6677025" y="3470275"/>
            <a:ext cx="4498975" cy="1631950"/>
            <a:chOff x="501007" y="6197610"/>
            <a:chExt cx="4498096" cy="1631216"/>
          </a:xfrm>
        </p:grpSpPr>
        <p:sp>
          <p:nvSpPr>
            <p:cNvPr id="78865" name="TextBox 37">
              <a:extLst>
                <a:ext uri="{FF2B5EF4-FFF2-40B4-BE49-F238E27FC236}">
                  <a16:creationId xmlns:a16="http://schemas.microsoft.com/office/drawing/2014/main" id="{6D9400D8-7F12-CB8A-5A06-703D5D6F74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69200" y="6197610"/>
              <a:ext cx="3629903" cy="1631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77933C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Congestion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77933C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avoidance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77933C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CWND =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77933C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CWND +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77933C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(1/CWND)</a:t>
              </a: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9B95301E-1A74-9F0C-CEBD-28D48984B264}"/>
                </a:ext>
              </a:extLst>
            </p:cNvPr>
            <p:cNvSpPr/>
            <p:nvPr/>
          </p:nvSpPr>
          <p:spPr>
            <a:xfrm rot="11836671">
              <a:off x="501007" y="6273776"/>
              <a:ext cx="845973" cy="369722"/>
            </a:xfrm>
            <a:custGeom>
              <a:avLst/>
              <a:gdLst>
                <a:gd name="connsiteX0" fmla="*/ 0 w 627797"/>
                <a:gd name="connsiteY0" fmla="*/ 601180 h 601180"/>
                <a:gd name="connsiteX1" fmla="*/ 122830 w 627797"/>
                <a:gd name="connsiteY1" fmla="*/ 96213 h 601180"/>
                <a:gd name="connsiteX2" fmla="*/ 627797 w 627797"/>
                <a:gd name="connsiteY2" fmla="*/ 678 h 601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7797" h="601180">
                  <a:moveTo>
                    <a:pt x="0" y="601180"/>
                  </a:moveTo>
                  <a:cubicBezTo>
                    <a:pt x="9098" y="398738"/>
                    <a:pt x="18197" y="196297"/>
                    <a:pt x="122830" y="96213"/>
                  </a:cubicBezTo>
                  <a:cubicBezTo>
                    <a:pt x="227463" y="-3871"/>
                    <a:pt x="427630" y="-1597"/>
                    <a:pt x="627797" y="678"/>
                  </a:cubicBezTo>
                </a:path>
              </a:pathLst>
            </a:custGeom>
            <a:noFill/>
            <a:ln w="44450">
              <a:solidFill>
                <a:schemeClr val="accent3">
                  <a:lumMod val="75000"/>
                </a:schemeClr>
              </a:solidFill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AE77DD4-7D5C-783B-FDD6-1D59DF1A35EC}"/>
              </a:ext>
            </a:extLst>
          </p:cNvPr>
          <p:cNvGrpSpPr>
            <a:grpSpLocks/>
          </p:cNvGrpSpPr>
          <p:nvPr/>
        </p:nvGrpSpPr>
        <p:grpSpPr bwMode="auto">
          <a:xfrm>
            <a:off x="1308100" y="4965700"/>
            <a:ext cx="1997075" cy="1339850"/>
            <a:chOff x="17424" y="5331014"/>
            <a:chExt cx="1996516" cy="1340066"/>
          </a:xfrm>
        </p:grpSpPr>
        <p:sp>
          <p:nvSpPr>
            <p:cNvPr id="78863" name="TextBox 40">
              <a:extLst>
                <a:ext uri="{FF2B5EF4-FFF2-40B4-BE49-F238E27FC236}">
                  <a16:creationId xmlns:a16="http://schemas.microsoft.com/office/drawing/2014/main" id="{A6E883A6-F773-F004-1D70-FFAE2AE33F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424" y="6270966"/>
              <a:ext cx="1996516" cy="400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77933C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rPr>
                <a:t>Slow start</a:t>
              </a: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A6B9BB6F-5EBC-A085-94E6-4B9CB0C280C1}"/>
                </a:ext>
              </a:extLst>
            </p:cNvPr>
            <p:cNvSpPr/>
            <p:nvPr/>
          </p:nvSpPr>
          <p:spPr>
            <a:xfrm flipH="1">
              <a:off x="595112" y="5331014"/>
              <a:ext cx="447550" cy="1074911"/>
            </a:xfrm>
            <a:custGeom>
              <a:avLst/>
              <a:gdLst>
                <a:gd name="connsiteX0" fmla="*/ 0 w 627797"/>
                <a:gd name="connsiteY0" fmla="*/ 601180 h 601180"/>
                <a:gd name="connsiteX1" fmla="*/ 122830 w 627797"/>
                <a:gd name="connsiteY1" fmla="*/ 96213 h 601180"/>
                <a:gd name="connsiteX2" fmla="*/ 627797 w 627797"/>
                <a:gd name="connsiteY2" fmla="*/ 678 h 601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7797" h="601180">
                  <a:moveTo>
                    <a:pt x="0" y="601180"/>
                  </a:moveTo>
                  <a:cubicBezTo>
                    <a:pt x="9098" y="398738"/>
                    <a:pt x="18197" y="196297"/>
                    <a:pt x="122830" y="96213"/>
                  </a:cubicBezTo>
                  <a:cubicBezTo>
                    <a:pt x="227463" y="-3871"/>
                    <a:pt x="427630" y="-1597"/>
                    <a:pt x="627797" y="678"/>
                  </a:cubicBezTo>
                </a:path>
              </a:pathLst>
            </a:custGeom>
            <a:noFill/>
            <a:ln w="44450">
              <a:solidFill>
                <a:schemeClr val="accent3">
                  <a:lumMod val="75000"/>
                </a:schemeClr>
              </a:solidFill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>
            <a:extLst>
              <a:ext uri="{FF2B5EF4-FFF2-40B4-BE49-F238E27FC236}">
                <a16:creationId xmlns:a16="http://schemas.microsoft.com/office/drawing/2014/main" id="{E46F3EBC-574E-B01D-01B0-3CDC780FF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TCP congestion control</a:t>
            </a:r>
          </a:p>
        </p:txBody>
      </p:sp>
      <p:pic>
        <p:nvPicPr>
          <p:cNvPr id="80898" name="Picture 1">
            <a:extLst>
              <a:ext uri="{FF2B5EF4-FFF2-40B4-BE49-F238E27FC236}">
                <a16:creationId xmlns:a16="http://schemas.microsoft.com/office/drawing/2014/main" id="{5C3AAFC7-9DF0-D371-E574-93F66A783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3" y="1243013"/>
            <a:ext cx="7483475" cy="566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TextBox 1">
            <a:extLst>
              <a:ext uri="{FF2B5EF4-FFF2-40B4-BE49-F238E27FC236}">
                <a16:creationId xmlns:a16="http://schemas.microsoft.com/office/drawing/2014/main" id="{A71C9137-99E0-4C09-6E01-58A415ADA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877888"/>
            <a:ext cx="4800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SSTHRES = Slow-start threshold</a:t>
            </a:r>
          </a:p>
        </p:txBody>
      </p:sp>
    </p:spTree>
  </p:cSld>
  <p:clrMapOvr>
    <a:masterClrMapping/>
  </p:clrMapOvr>
  <p:transition spd="slow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>
            <a:extLst>
              <a:ext uri="{FF2B5EF4-FFF2-40B4-BE49-F238E27FC236}">
                <a16:creationId xmlns:a16="http://schemas.microsoft.com/office/drawing/2014/main" id="{17CFAEDD-F82E-F1BE-91E4-86441AAFF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535738"/>
            <a:ext cx="4267200" cy="3048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rgbClr val="33CC33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rgbClr val="33CC33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rgbClr val="33CC33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rgbClr val="33CC33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rgbClr val="33CC33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rgbClr val="33CC33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rgbClr val="33CC33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rgbClr val="33CC33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rgbClr val="33CC33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Copyright, 1996 © Dale Carnegie &amp; Associates, In</a:t>
            </a: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2946" name="Rectangle 10">
            <a:extLst>
              <a:ext uri="{FF2B5EF4-FFF2-40B4-BE49-F238E27FC236}">
                <a16:creationId xmlns:a16="http://schemas.microsoft.com/office/drawing/2014/main" id="{361ACE23-E74E-B615-C994-E39F63A1F3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1200" y="3097213"/>
            <a:ext cx="77216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1. Development of Congestion Control over TCP versions</a:t>
            </a:r>
            <a:endParaRPr lang="en-US" altLang="en-US" sz="320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>
            <a:extLst>
              <a:ext uri="{FF2B5EF4-FFF2-40B4-BE49-F238E27FC236}">
                <a16:creationId xmlns:a16="http://schemas.microsoft.com/office/drawing/2014/main" id="{ADFBAEB3-5C5B-34E2-C1B2-7B6762098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TCP versions</a:t>
            </a:r>
          </a:p>
        </p:txBody>
      </p:sp>
      <p:sp>
        <p:nvSpPr>
          <p:cNvPr id="84994" name="Rectangle 3">
            <a:extLst>
              <a:ext uri="{FF2B5EF4-FFF2-40B4-BE49-F238E27FC236}">
                <a16:creationId xmlns:a16="http://schemas.microsoft.com/office/drawing/2014/main" id="{2F715AC1-F6AE-40CC-E44D-EC03B96CF7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465263"/>
            <a:ext cx="8178800" cy="5178425"/>
          </a:xfrm>
        </p:spPr>
        <p:txBody>
          <a:bodyPr/>
          <a:lstStyle/>
          <a:p>
            <a:r>
              <a:rPr lang="en-US" altLang="en-US">
                <a:solidFill>
                  <a:srgbClr val="CC3300"/>
                </a:solidFill>
                <a:ea typeface="ＭＳ Ｐゴシック" panose="020B0600070205080204" pitchFamily="34" charset="-128"/>
              </a:rPr>
              <a:t>TCP is not perfectly homogenous (200+)</a:t>
            </a:r>
          </a:p>
        </p:txBody>
      </p:sp>
      <p:sp>
        <p:nvSpPr>
          <p:cNvPr id="84995" name="Text Box 5">
            <a:extLst>
              <a:ext uri="{FF2B5EF4-FFF2-40B4-BE49-F238E27FC236}">
                <a16:creationId xmlns:a16="http://schemas.microsoft.com/office/drawing/2014/main" id="{19676CF8-F0E8-D7DE-FA19-69C5DB7C8F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998663"/>
            <a:ext cx="7508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4.2 BSD first widely available release of TCP/IP (1983)</a:t>
            </a:r>
          </a:p>
        </p:txBody>
      </p:sp>
      <p:sp>
        <p:nvSpPr>
          <p:cNvPr id="84996" name="Text Box 6">
            <a:extLst>
              <a:ext uri="{FF2B5EF4-FFF2-40B4-BE49-F238E27FC236}">
                <a16:creationId xmlns:a16="http://schemas.microsoft.com/office/drawing/2014/main" id="{CEFE9ED2-B2AB-6EA8-FD8A-4B30D30B1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038" y="2741613"/>
            <a:ext cx="2257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4.3 BSD (1986)</a:t>
            </a:r>
          </a:p>
        </p:txBody>
      </p:sp>
      <p:sp>
        <p:nvSpPr>
          <p:cNvPr id="84997" name="Text Box 7">
            <a:extLst>
              <a:ext uri="{FF2B5EF4-FFF2-40B4-BE49-F238E27FC236}">
                <a16:creationId xmlns:a16="http://schemas.microsoft.com/office/drawing/2014/main" id="{C08BC0AD-BC4A-3958-C562-E186637EAC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2688" y="3494088"/>
            <a:ext cx="32877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4.3 BSD Tahoe (1988)</a:t>
            </a:r>
          </a:p>
        </p:txBody>
      </p:sp>
      <p:sp>
        <p:nvSpPr>
          <p:cNvPr id="84998" name="Text Box 8">
            <a:extLst>
              <a:ext uri="{FF2B5EF4-FFF2-40B4-BE49-F238E27FC236}">
                <a16:creationId xmlns:a16="http://schemas.microsoft.com/office/drawing/2014/main" id="{24BB2292-366E-DFA7-8CF5-32D3CDA46D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7338" y="4224338"/>
            <a:ext cx="31384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4.3 BSD Reno (1990)</a:t>
            </a:r>
          </a:p>
        </p:txBody>
      </p:sp>
      <p:sp>
        <p:nvSpPr>
          <p:cNvPr id="84999" name="Text Box 10">
            <a:extLst>
              <a:ext uri="{FF2B5EF4-FFF2-40B4-BE49-F238E27FC236}">
                <a16:creationId xmlns:a16="http://schemas.microsoft.com/office/drawing/2014/main" id="{F58E4912-9FAD-25D3-0044-5992B5AC4C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0663" y="5435600"/>
            <a:ext cx="2511425" cy="469900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Vegas (1994)</a:t>
            </a: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5000" name="Text Box 11">
            <a:extLst>
              <a:ext uri="{FF2B5EF4-FFF2-40B4-BE49-F238E27FC236}">
                <a16:creationId xmlns:a16="http://schemas.microsoft.com/office/drawing/2014/main" id="{096A33C7-FDC5-C113-5F09-32ED99AA1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4463" y="2528888"/>
            <a:ext cx="2460625" cy="469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Windows 95</a:t>
            </a:r>
          </a:p>
        </p:txBody>
      </p:sp>
      <p:sp>
        <p:nvSpPr>
          <p:cNvPr id="85001" name="Text Box 12">
            <a:extLst>
              <a:ext uri="{FF2B5EF4-FFF2-40B4-BE49-F238E27FC236}">
                <a16:creationId xmlns:a16="http://schemas.microsoft.com/office/drawing/2014/main" id="{334417B8-F22E-57DE-AFED-DD942F0145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3889375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SunOS 4.1.3,4.1.4</a:t>
            </a:r>
          </a:p>
        </p:txBody>
      </p:sp>
      <p:sp>
        <p:nvSpPr>
          <p:cNvPr id="85002" name="Line 13">
            <a:extLst>
              <a:ext uri="{FF2B5EF4-FFF2-40B4-BE49-F238E27FC236}">
                <a16:creationId xmlns:a16="http://schemas.microsoft.com/office/drawing/2014/main" id="{F622F770-1DA3-8305-7327-6AE31042D390}"/>
              </a:ext>
            </a:extLst>
          </p:cNvPr>
          <p:cNvSpPr>
            <a:spLocks noChangeShapeType="1"/>
          </p:cNvSpPr>
          <p:nvPr/>
        </p:nvSpPr>
        <p:spPr bwMode="auto">
          <a:xfrm>
            <a:off x="1557338" y="2455863"/>
            <a:ext cx="252412" cy="322262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5003" name="Line 14">
            <a:extLst>
              <a:ext uri="{FF2B5EF4-FFF2-40B4-BE49-F238E27FC236}">
                <a16:creationId xmlns:a16="http://schemas.microsoft.com/office/drawing/2014/main" id="{7E1783A6-644D-705E-B5B1-F8CC40BD2CF1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9763" y="3198813"/>
            <a:ext cx="252412" cy="322262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5004" name="Line 15">
            <a:extLst>
              <a:ext uri="{FF2B5EF4-FFF2-40B4-BE49-F238E27FC236}">
                <a16:creationId xmlns:a16="http://schemas.microsoft.com/office/drawing/2014/main" id="{9DD79B9E-8FD6-815B-6C53-E904040E2A79}"/>
              </a:ext>
            </a:extLst>
          </p:cNvPr>
          <p:cNvSpPr>
            <a:spLocks noChangeShapeType="1"/>
          </p:cNvSpPr>
          <p:nvPr/>
        </p:nvSpPr>
        <p:spPr bwMode="auto">
          <a:xfrm>
            <a:off x="2185988" y="3932238"/>
            <a:ext cx="252412" cy="322262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5005" name="Line 16">
            <a:extLst>
              <a:ext uri="{FF2B5EF4-FFF2-40B4-BE49-F238E27FC236}">
                <a16:creationId xmlns:a16="http://schemas.microsoft.com/office/drawing/2014/main" id="{2115BD2F-6938-E156-F30F-CC75FB520B42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4238" y="4646613"/>
            <a:ext cx="474662" cy="681037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5006" name="Line 17">
            <a:extLst>
              <a:ext uri="{FF2B5EF4-FFF2-40B4-BE49-F238E27FC236}">
                <a16:creationId xmlns:a16="http://schemas.microsoft.com/office/drawing/2014/main" id="{CB557512-CD21-5DD5-BBC9-CD42A12E5E3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62088" y="4665663"/>
            <a:ext cx="438150" cy="530225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5007" name="Line 18">
            <a:extLst>
              <a:ext uri="{FF2B5EF4-FFF2-40B4-BE49-F238E27FC236}">
                <a16:creationId xmlns:a16="http://schemas.microsoft.com/office/drawing/2014/main" id="{CC66FB28-3F06-9E2C-4651-7815D244CFA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90800" y="4656138"/>
            <a:ext cx="90488" cy="376237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5008" name="Text Box 19">
            <a:extLst>
              <a:ext uri="{FF2B5EF4-FFF2-40B4-BE49-F238E27FC236}">
                <a16:creationId xmlns:a16="http://schemas.microsoft.com/office/drawing/2014/main" id="{F66D523A-639F-1139-739F-DC99F7806B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2425" y="5270500"/>
            <a:ext cx="2257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4.4 BSD (1993)</a:t>
            </a:r>
          </a:p>
        </p:txBody>
      </p:sp>
      <p:sp>
        <p:nvSpPr>
          <p:cNvPr id="85009" name="Text Box 20">
            <a:extLst>
              <a:ext uri="{FF2B5EF4-FFF2-40B4-BE49-F238E27FC236}">
                <a16:creationId xmlns:a16="http://schemas.microsoft.com/office/drawing/2014/main" id="{05CE44C6-E096-80C2-88EB-9E41105F86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325" y="5157788"/>
            <a:ext cx="1050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HP/UX</a:t>
            </a:r>
          </a:p>
        </p:txBody>
      </p:sp>
      <p:sp>
        <p:nvSpPr>
          <p:cNvPr id="85010" name="Text Box 21">
            <a:extLst>
              <a:ext uri="{FF2B5EF4-FFF2-40B4-BE49-F238E27FC236}">
                <a16:creationId xmlns:a16="http://schemas.microsoft.com/office/drawing/2014/main" id="{5DD48E6B-DC6F-7190-17BB-004322CDF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2400" y="4406900"/>
            <a:ext cx="2116138" cy="469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Solaris 2.3,2.4</a:t>
            </a:r>
          </a:p>
        </p:txBody>
      </p:sp>
      <p:sp>
        <p:nvSpPr>
          <p:cNvPr id="85011" name="Line 22">
            <a:extLst>
              <a:ext uri="{FF2B5EF4-FFF2-40B4-BE49-F238E27FC236}">
                <a16:creationId xmlns:a16="http://schemas.microsoft.com/office/drawing/2014/main" id="{3D0E3064-CBFA-25A4-5653-A82FAE998CD3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3965575"/>
            <a:ext cx="1219200" cy="152400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5012" name="Text Box 23">
            <a:extLst>
              <a:ext uri="{FF2B5EF4-FFF2-40B4-BE49-F238E27FC236}">
                <a16:creationId xmlns:a16="http://schemas.microsoft.com/office/drawing/2014/main" id="{D3018CB1-A290-71EA-1222-F63F2D4C4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879975"/>
            <a:ext cx="1670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Digital OSF</a:t>
            </a:r>
          </a:p>
        </p:txBody>
      </p:sp>
      <p:sp>
        <p:nvSpPr>
          <p:cNvPr id="85013" name="Text Box 24">
            <a:extLst>
              <a:ext uri="{FF2B5EF4-FFF2-40B4-BE49-F238E27FC236}">
                <a16:creationId xmlns:a16="http://schemas.microsoft.com/office/drawing/2014/main" id="{8DAD4404-4194-1475-E66C-86E68F12DE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6525" y="3013075"/>
            <a:ext cx="2460625" cy="469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Windows NT</a:t>
            </a:r>
          </a:p>
        </p:txBody>
      </p:sp>
      <p:sp>
        <p:nvSpPr>
          <p:cNvPr id="85014" name="Text Box 25">
            <a:extLst>
              <a:ext uri="{FF2B5EF4-FFF2-40B4-BE49-F238E27FC236}">
                <a16:creationId xmlns:a16="http://schemas.microsoft.com/office/drawing/2014/main" id="{319384E0-6A4F-8A19-9D42-7E3278DFEA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3663" y="4722813"/>
            <a:ext cx="1430337" cy="469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Linux 1.0</a:t>
            </a:r>
          </a:p>
        </p:txBody>
      </p:sp>
      <p:sp>
        <p:nvSpPr>
          <p:cNvPr id="85015" name="Line 26">
            <a:extLst>
              <a:ext uri="{FF2B5EF4-FFF2-40B4-BE49-F238E27FC236}">
                <a16:creationId xmlns:a16="http://schemas.microsoft.com/office/drawing/2014/main" id="{9DECEEAE-4C82-3157-0AA3-E694B2CC823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258888" y="4608513"/>
            <a:ext cx="344487" cy="200025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5016" name="Text Box 27">
            <a:extLst>
              <a:ext uri="{FF2B5EF4-FFF2-40B4-BE49-F238E27FC236}">
                <a16:creationId xmlns:a16="http://schemas.microsoft.com/office/drawing/2014/main" id="{A6B747F9-9FBD-883C-671F-DB546D1E6E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788" y="4691063"/>
            <a:ext cx="777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IRIX</a:t>
            </a:r>
          </a:p>
        </p:txBody>
      </p:sp>
      <p:sp>
        <p:nvSpPr>
          <p:cNvPr id="85017" name="Line 28">
            <a:extLst>
              <a:ext uri="{FF2B5EF4-FFF2-40B4-BE49-F238E27FC236}">
                <a16:creationId xmlns:a16="http://schemas.microsoft.com/office/drawing/2014/main" id="{3BA10FDE-5820-B1DB-16AC-FF5563984839}"/>
              </a:ext>
            </a:extLst>
          </p:cNvPr>
          <p:cNvSpPr>
            <a:spLocks noChangeShapeType="1"/>
          </p:cNvSpPr>
          <p:nvPr/>
        </p:nvSpPr>
        <p:spPr bwMode="auto">
          <a:xfrm>
            <a:off x="3949700" y="5676900"/>
            <a:ext cx="252413" cy="322263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5018" name="Text Box 29">
            <a:extLst>
              <a:ext uri="{FF2B5EF4-FFF2-40B4-BE49-F238E27FC236}">
                <a16:creationId xmlns:a16="http://schemas.microsoft.com/office/drawing/2014/main" id="{CD75BD79-29D0-76CB-E655-ACA6CF9063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7550" y="6238875"/>
            <a:ext cx="9302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..... </a:t>
            </a:r>
          </a:p>
        </p:txBody>
      </p:sp>
      <p:sp>
        <p:nvSpPr>
          <p:cNvPr id="85019" name="Text Box 32">
            <a:extLst>
              <a:ext uri="{FF2B5EF4-FFF2-40B4-BE49-F238E27FC236}">
                <a16:creationId xmlns:a16="http://schemas.microsoft.com/office/drawing/2014/main" id="{D3F27023-182D-5C98-F98D-8A64435A44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8563" y="5881688"/>
            <a:ext cx="2647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NewReno (1999)</a:t>
            </a:r>
          </a:p>
        </p:txBody>
      </p:sp>
      <p:sp>
        <p:nvSpPr>
          <p:cNvPr id="85020" name="Line 33">
            <a:extLst>
              <a:ext uri="{FF2B5EF4-FFF2-40B4-BE49-F238E27FC236}">
                <a16:creationId xmlns:a16="http://schemas.microsoft.com/office/drawing/2014/main" id="{7A137D87-108A-222E-E12C-544882CFF021}"/>
              </a:ext>
            </a:extLst>
          </p:cNvPr>
          <p:cNvSpPr>
            <a:spLocks noChangeShapeType="1"/>
          </p:cNvSpPr>
          <p:nvPr/>
        </p:nvSpPr>
        <p:spPr bwMode="auto">
          <a:xfrm>
            <a:off x="4370388" y="6270625"/>
            <a:ext cx="252412" cy="322263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>
            <a:extLst>
              <a:ext uri="{FF2B5EF4-FFF2-40B4-BE49-F238E27FC236}">
                <a16:creationId xmlns:a16="http://schemas.microsoft.com/office/drawing/2014/main" id="{395B7A02-F6D2-5E60-817A-83468AB15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TCP Congestion Controls</a:t>
            </a:r>
          </a:p>
        </p:txBody>
      </p:sp>
      <p:sp>
        <p:nvSpPr>
          <p:cNvPr id="87042" name="Rectangle 3">
            <a:extLst>
              <a:ext uri="{FF2B5EF4-FFF2-40B4-BE49-F238E27FC236}">
                <a16:creationId xmlns:a16="http://schemas.microsoft.com/office/drawing/2014/main" id="{6108F928-F9F4-8F17-D1D9-2831352820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Tahoe (Jacobson 1988)</a:t>
            </a:r>
          </a:p>
          <a:p>
            <a:pPr marL="819150" lvl="1"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Slow Start</a:t>
            </a:r>
          </a:p>
          <a:p>
            <a:pPr marL="819150" lvl="1"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Congestion Avoidance</a:t>
            </a:r>
          </a:p>
          <a:p>
            <a:pPr marL="819150" lvl="1"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Fast Retransmit (FR)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lide Number Placeholder 1">
            <a:extLst>
              <a:ext uri="{FF2B5EF4-FFF2-40B4-BE49-F238E27FC236}">
                <a16:creationId xmlns:a16="http://schemas.microsoft.com/office/drawing/2014/main" id="{EBD822A8-AB17-F3DE-F436-C92796482C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9636D2-BC6A-D84D-A73D-C62BD8507DD8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C4E6ED-9431-592C-9E81-3AACAE672798}"/>
              </a:ext>
            </a:extLst>
          </p:cNvPr>
          <p:cNvSpPr txBox="1">
            <a:spLocks/>
          </p:cNvSpPr>
          <p:nvPr/>
        </p:nvSpPr>
        <p:spPr>
          <a:xfrm>
            <a:off x="304800" y="128588"/>
            <a:ext cx="8534400" cy="65087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80000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TCP: Abstraction of Reliable Bytes Stream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	</a:t>
            </a:r>
          </a:p>
        </p:txBody>
      </p:sp>
      <p:pic>
        <p:nvPicPr>
          <p:cNvPr id="71683" name="Picture 2">
            <a:extLst>
              <a:ext uri="{FF2B5EF4-FFF2-40B4-BE49-F238E27FC236}">
                <a16:creationId xmlns:a16="http://schemas.microsoft.com/office/drawing/2014/main" id="{9F89017E-F8E6-4C2F-6A9A-12255978D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842963"/>
            <a:ext cx="8312150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>
            <a:extLst>
              <a:ext uri="{FF2B5EF4-FFF2-40B4-BE49-F238E27FC236}">
                <a16:creationId xmlns:a16="http://schemas.microsoft.com/office/drawing/2014/main" id="{A248A5CD-9D59-3F1E-7C17-8B3FC499F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TCP Tahoe </a:t>
            </a:r>
            <a:r>
              <a:rPr lang="en-US" altLang="en-US" sz="1800">
                <a:ea typeface="ＭＳ Ｐゴシック" panose="020B0600070205080204" pitchFamily="34" charset="-128"/>
              </a:rPr>
              <a:t>(Jacobson 1988)</a:t>
            </a:r>
          </a:p>
        </p:txBody>
      </p:sp>
      <p:sp>
        <p:nvSpPr>
          <p:cNvPr id="88066" name="Rectangle 18">
            <a:extLst>
              <a:ext uri="{FF2B5EF4-FFF2-40B4-BE49-F238E27FC236}">
                <a16:creationId xmlns:a16="http://schemas.microsoft.com/office/drawing/2014/main" id="{8392096F-DFC7-1242-F50F-2D769BC6D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9000" y="4546600"/>
            <a:ext cx="244475" cy="347663"/>
          </a:xfrm>
          <a:prstGeom prst="rect">
            <a:avLst/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SS</a:t>
            </a:r>
          </a:p>
        </p:txBody>
      </p:sp>
      <p:sp>
        <p:nvSpPr>
          <p:cNvPr id="88067" name="Freeform 6">
            <a:extLst>
              <a:ext uri="{FF2B5EF4-FFF2-40B4-BE49-F238E27FC236}">
                <a16:creationId xmlns:a16="http://schemas.microsoft.com/office/drawing/2014/main" id="{6D3F2258-753D-8371-190F-EB04E2157D6D}"/>
              </a:ext>
            </a:extLst>
          </p:cNvPr>
          <p:cNvSpPr>
            <a:spLocks/>
          </p:cNvSpPr>
          <p:nvPr/>
        </p:nvSpPr>
        <p:spPr bwMode="auto">
          <a:xfrm>
            <a:off x="889000" y="3606800"/>
            <a:ext cx="261938" cy="862013"/>
          </a:xfrm>
          <a:custGeom>
            <a:avLst/>
            <a:gdLst>
              <a:gd name="T0" fmla="*/ 0 w 165"/>
              <a:gd name="T1" fmla="*/ 2147483646 h 543"/>
              <a:gd name="T2" fmla="*/ 2147483646 w 165"/>
              <a:gd name="T3" fmla="*/ 2147483646 h 543"/>
              <a:gd name="T4" fmla="*/ 2147483646 w 165"/>
              <a:gd name="T5" fmla="*/ 2147483646 h 543"/>
              <a:gd name="T6" fmla="*/ 2147483646 w 165"/>
              <a:gd name="T7" fmla="*/ 2147483646 h 543"/>
              <a:gd name="T8" fmla="*/ 2147483646 w 165"/>
              <a:gd name="T9" fmla="*/ 2147483646 h 543"/>
              <a:gd name="T10" fmla="*/ 2147483646 w 165"/>
              <a:gd name="T11" fmla="*/ 2147483646 h 543"/>
              <a:gd name="T12" fmla="*/ 2147483646 w 165"/>
              <a:gd name="T13" fmla="*/ 0 h 54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65" h="543">
                <a:moveTo>
                  <a:pt x="0" y="543"/>
                </a:moveTo>
                <a:cubicBezTo>
                  <a:pt x="24" y="536"/>
                  <a:pt x="49" y="530"/>
                  <a:pt x="65" y="519"/>
                </a:cubicBezTo>
                <a:cubicBezTo>
                  <a:pt x="81" y="508"/>
                  <a:pt x="89" y="493"/>
                  <a:pt x="97" y="478"/>
                </a:cubicBezTo>
                <a:cubicBezTo>
                  <a:pt x="105" y="463"/>
                  <a:pt x="105" y="465"/>
                  <a:pt x="113" y="430"/>
                </a:cubicBezTo>
                <a:cubicBezTo>
                  <a:pt x="121" y="395"/>
                  <a:pt x="138" y="320"/>
                  <a:pt x="146" y="267"/>
                </a:cubicBezTo>
                <a:cubicBezTo>
                  <a:pt x="154" y="214"/>
                  <a:pt x="159" y="157"/>
                  <a:pt x="162" y="113"/>
                </a:cubicBezTo>
                <a:cubicBezTo>
                  <a:pt x="165" y="69"/>
                  <a:pt x="162" y="19"/>
                  <a:pt x="162" y="0"/>
                </a:cubicBezTo>
              </a:path>
            </a:pathLst>
          </a:custGeom>
          <a:noFill/>
          <a:ln w="38100" cap="flat" cmpd="sng">
            <a:solidFill>
              <a:srgbClr val="33CC3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8068" name="Line 7">
            <a:extLst>
              <a:ext uri="{FF2B5EF4-FFF2-40B4-BE49-F238E27FC236}">
                <a16:creationId xmlns:a16="http://schemas.microsoft.com/office/drawing/2014/main" id="{B5E53A10-0847-A79F-4D22-AD2CD185B88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46175" y="2279650"/>
            <a:ext cx="1635125" cy="1327150"/>
          </a:xfrm>
          <a:prstGeom prst="line">
            <a:avLst/>
          </a:prstGeom>
          <a:noFill/>
          <a:ln w="38100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8069" name="Freeform 10">
            <a:extLst>
              <a:ext uri="{FF2B5EF4-FFF2-40B4-BE49-F238E27FC236}">
                <a16:creationId xmlns:a16="http://schemas.microsoft.com/office/drawing/2014/main" id="{07557F84-50C6-B89D-C945-ECF84B07DFFE}"/>
              </a:ext>
            </a:extLst>
          </p:cNvPr>
          <p:cNvSpPr>
            <a:spLocks/>
          </p:cNvSpPr>
          <p:nvPr/>
        </p:nvSpPr>
        <p:spPr bwMode="auto">
          <a:xfrm>
            <a:off x="2716213" y="3473450"/>
            <a:ext cx="274637" cy="992188"/>
          </a:xfrm>
          <a:custGeom>
            <a:avLst/>
            <a:gdLst>
              <a:gd name="T0" fmla="*/ 0 w 165"/>
              <a:gd name="T1" fmla="*/ 2147483646 h 543"/>
              <a:gd name="T2" fmla="*/ 2147483646 w 165"/>
              <a:gd name="T3" fmla="*/ 2147483646 h 543"/>
              <a:gd name="T4" fmla="*/ 2147483646 w 165"/>
              <a:gd name="T5" fmla="*/ 2147483646 h 543"/>
              <a:gd name="T6" fmla="*/ 2147483646 w 165"/>
              <a:gd name="T7" fmla="*/ 2147483646 h 543"/>
              <a:gd name="T8" fmla="*/ 2147483646 w 165"/>
              <a:gd name="T9" fmla="*/ 2147483646 h 543"/>
              <a:gd name="T10" fmla="*/ 2147483646 w 165"/>
              <a:gd name="T11" fmla="*/ 2147483646 h 543"/>
              <a:gd name="T12" fmla="*/ 2147483646 w 165"/>
              <a:gd name="T13" fmla="*/ 0 h 54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65" h="543">
                <a:moveTo>
                  <a:pt x="0" y="543"/>
                </a:moveTo>
                <a:cubicBezTo>
                  <a:pt x="24" y="536"/>
                  <a:pt x="49" y="530"/>
                  <a:pt x="65" y="519"/>
                </a:cubicBezTo>
                <a:cubicBezTo>
                  <a:pt x="81" y="508"/>
                  <a:pt x="89" y="493"/>
                  <a:pt x="97" y="478"/>
                </a:cubicBezTo>
                <a:cubicBezTo>
                  <a:pt x="105" y="463"/>
                  <a:pt x="105" y="465"/>
                  <a:pt x="113" y="430"/>
                </a:cubicBezTo>
                <a:cubicBezTo>
                  <a:pt x="121" y="395"/>
                  <a:pt x="138" y="320"/>
                  <a:pt x="146" y="267"/>
                </a:cubicBezTo>
                <a:cubicBezTo>
                  <a:pt x="154" y="214"/>
                  <a:pt x="159" y="157"/>
                  <a:pt x="162" y="113"/>
                </a:cubicBezTo>
                <a:cubicBezTo>
                  <a:pt x="165" y="69"/>
                  <a:pt x="162" y="19"/>
                  <a:pt x="162" y="0"/>
                </a:cubicBezTo>
              </a:path>
            </a:pathLst>
          </a:custGeom>
          <a:noFill/>
          <a:ln w="38100" cap="flat" cmpd="sng">
            <a:solidFill>
              <a:srgbClr val="33CC3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8070" name="Line 11">
            <a:extLst>
              <a:ext uri="{FF2B5EF4-FFF2-40B4-BE49-F238E27FC236}">
                <a16:creationId xmlns:a16="http://schemas.microsoft.com/office/drawing/2014/main" id="{03596FC6-6FA2-91C4-A0B7-56DD194EEE7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86088" y="2894013"/>
            <a:ext cx="693737" cy="568325"/>
          </a:xfrm>
          <a:prstGeom prst="line">
            <a:avLst/>
          </a:prstGeom>
          <a:noFill/>
          <a:ln w="38100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8071" name="Freeform 12">
            <a:extLst>
              <a:ext uri="{FF2B5EF4-FFF2-40B4-BE49-F238E27FC236}">
                <a16:creationId xmlns:a16="http://schemas.microsoft.com/office/drawing/2014/main" id="{2A8ABE0A-CF54-6A48-813C-DB732283B99E}"/>
              </a:ext>
            </a:extLst>
          </p:cNvPr>
          <p:cNvSpPr>
            <a:spLocks/>
          </p:cNvSpPr>
          <p:nvPr/>
        </p:nvSpPr>
        <p:spPr bwMode="auto">
          <a:xfrm>
            <a:off x="3679825" y="3806825"/>
            <a:ext cx="260350" cy="644525"/>
          </a:xfrm>
          <a:custGeom>
            <a:avLst/>
            <a:gdLst>
              <a:gd name="T0" fmla="*/ 0 w 165"/>
              <a:gd name="T1" fmla="*/ 2147483646 h 543"/>
              <a:gd name="T2" fmla="*/ 2147483646 w 165"/>
              <a:gd name="T3" fmla="*/ 2147483646 h 543"/>
              <a:gd name="T4" fmla="*/ 2147483646 w 165"/>
              <a:gd name="T5" fmla="*/ 2147483646 h 543"/>
              <a:gd name="T6" fmla="*/ 2147483646 w 165"/>
              <a:gd name="T7" fmla="*/ 2147483646 h 543"/>
              <a:gd name="T8" fmla="*/ 2147483646 w 165"/>
              <a:gd name="T9" fmla="*/ 2147483646 h 543"/>
              <a:gd name="T10" fmla="*/ 2147483646 w 165"/>
              <a:gd name="T11" fmla="*/ 2147483646 h 543"/>
              <a:gd name="T12" fmla="*/ 2147483646 w 165"/>
              <a:gd name="T13" fmla="*/ 0 h 54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65" h="543">
                <a:moveTo>
                  <a:pt x="0" y="543"/>
                </a:moveTo>
                <a:cubicBezTo>
                  <a:pt x="24" y="536"/>
                  <a:pt x="49" y="530"/>
                  <a:pt x="65" y="519"/>
                </a:cubicBezTo>
                <a:cubicBezTo>
                  <a:pt x="81" y="508"/>
                  <a:pt x="89" y="493"/>
                  <a:pt x="97" y="478"/>
                </a:cubicBezTo>
                <a:cubicBezTo>
                  <a:pt x="105" y="463"/>
                  <a:pt x="105" y="465"/>
                  <a:pt x="113" y="430"/>
                </a:cubicBezTo>
                <a:cubicBezTo>
                  <a:pt x="121" y="395"/>
                  <a:pt x="138" y="320"/>
                  <a:pt x="146" y="267"/>
                </a:cubicBezTo>
                <a:cubicBezTo>
                  <a:pt x="154" y="214"/>
                  <a:pt x="159" y="157"/>
                  <a:pt x="162" y="113"/>
                </a:cubicBezTo>
                <a:cubicBezTo>
                  <a:pt x="165" y="69"/>
                  <a:pt x="162" y="19"/>
                  <a:pt x="162" y="0"/>
                </a:cubicBezTo>
              </a:path>
            </a:pathLst>
          </a:custGeom>
          <a:noFill/>
          <a:ln w="38100" cap="flat" cmpd="sng">
            <a:solidFill>
              <a:srgbClr val="33CC3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8072" name="Line 13">
            <a:extLst>
              <a:ext uri="{FF2B5EF4-FFF2-40B4-BE49-F238E27FC236}">
                <a16:creationId xmlns:a16="http://schemas.microsoft.com/office/drawing/2014/main" id="{D62854A5-9F43-69E6-26C4-ABD9F2633E5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37000" y="2028825"/>
            <a:ext cx="2290763" cy="1792288"/>
          </a:xfrm>
          <a:prstGeom prst="line">
            <a:avLst/>
          </a:prstGeom>
          <a:noFill/>
          <a:ln w="38100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8073" name="Freeform 14">
            <a:extLst>
              <a:ext uri="{FF2B5EF4-FFF2-40B4-BE49-F238E27FC236}">
                <a16:creationId xmlns:a16="http://schemas.microsoft.com/office/drawing/2014/main" id="{D676326C-F4DD-9BA4-D150-EC1556E8D529}"/>
              </a:ext>
            </a:extLst>
          </p:cNvPr>
          <p:cNvSpPr>
            <a:spLocks/>
          </p:cNvSpPr>
          <p:nvPr/>
        </p:nvSpPr>
        <p:spPr bwMode="auto">
          <a:xfrm>
            <a:off x="6254750" y="3340100"/>
            <a:ext cx="363538" cy="1135063"/>
          </a:xfrm>
          <a:custGeom>
            <a:avLst/>
            <a:gdLst>
              <a:gd name="T0" fmla="*/ 0 w 165"/>
              <a:gd name="T1" fmla="*/ 2147483646 h 543"/>
              <a:gd name="T2" fmla="*/ 2147483646 w 165"/>
              <a:gd name="T3" fmla="*/ 2147483646 h 543"/>
              <a:gd name="T4" fmla="*/ 2147483646 w 165"/>
              <a:gd name="T5" fmla="*/ 2147483646 h 543"/>
              <a:gd name="T6" fmla="*/ 2147483646 w 165"/>
              <a:gd name="T7" fmla="*/ 2147483646 h 543"/>
              <a:gd name="T8" fmla="*/ 2147483646 w 165"/>
              <a:gd name="T9" fmla="*/ 2147483646 h 543"/>
              <a:gd name="T10" fmla="*/ 2147483646 w 165"/>
              <a:gd name="T11" fmla="*/ 2147483646 h 543"/>
              <a:gd name="T12" fmla="*/ 2147483646 w 165"/>
              <a:gd name="T13" fmla="*/ 0 h 54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65" h="543">
                <a:moveTo>
                  <a:pt x="0" y="543"/>
                </a:moveTo>
                <a:cubicBezTo>
                  <a:pt x="24" y="536"/>
                  <a:pt x="49" y="530"/>
                  <a:pt x="65" y="519"/>
                </a:cubicBezTo>
                <a:cubicBezTo>
                  <a:pt x="81" y="508"/>
                  <a:pt x="89" y="493"/>
                  <a:pt x="97" y="478"/>
                </a:cubicBezTo>
                <a:cubicBezTo>
                  <a:pt x="105" y="463"/>
                  <a:pt x="105" y="465"/>
                  <a:pt x="113" y="430"/>
                </a:cubicBezTo>
                <a:cubicBezTo>
                  <a:pt x="121" y="395"/>
                  <a:pt x="138" y="320"/>
                  <a:pt x="146" y="267"/>
                </a:cubicBezTo>
                <a:cubicBezTo>
                  <a:pt x="154" y="214"/>
                  <a:pt x="159" y="157"/>
                  <a:pt x="162" y="113"/>
                </a:cubicBezTo>
                <a:cubicBezTo>
                  <a:pt x="165" y="69"/>
                  <a:pt x="162" y="19"/>
                  <a:pt x="162" y="0"/>
                </a:cubicBezTo>
              </a:path>
            </a:pathLst>
          </a:custGeom>
          <a:noFill/>
          <a:ln w="38100" cap="flat" cmpd="sng">
            <a:solidFill>
              <a:srgbClr val="33CC3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8074" name="Line 15">
            <a:extLst>
              <a:ext uri="{FF2B5EF4-FFF2-40B4-BE49-F238E27FC236}">
                <a16:creationId xmlns:a16="http://schemas.microsoft.com/office/drawing/2014/main" id="{8AE372ED-F17D-367C-7EB2-3CC28DFA9F0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00825" y="2593975"/>
            <a:ext cx="938213" cy="736600"/>
          </a:xfrm>
          <a:prstGeom prst="line">
            <a:avLst/>
          </a:prstGeom>
          <a:noFill/>
          <a:ln w="38100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8075" name="Text Box 16">
            <a:extLst>
              <a:ext uri="{FF2B5EF4-FFF2-40B4-BE49-F238E27FC236}">
                <a16:creationId xmlns:a16="http://schemas.microsoft.com/office/drawing/2014/main" id="{79CB4888-3664-70F8-B547-F341F6D8E4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5313" y="4271963"/>
            <a:ext cx="6254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time</a:t>
            </a:r>
          </a:p>
        </p:txBody>
      </p:sp>
      <p:sp>
        <p:nvSpPr>
          <p:cNvPr id="88076" name="Text Box 17">
            <a:extLst>
              <a:ext uri="{FF2B5EF4-FFF2-40B4-BE49-F238E27FC236}">
                <a16:creationId xmlns:a16="http://schemas.microsoft.com/office/drawing/2014/main" id="{38D5763F-BDC3-F334-2ABE-B628E47421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775" y="1538288"/>
            <a:ext cx="9540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window</a:t>
            </a:r>
          </a:p>
        </p:txBody>
      </p:sp>
      <p:sp>
        <p:nvSpPr>
          <p:cNvPr id="88077" name="Rectangle 20">
            <a:extLst>
              <a:ext uri="{FF2B5EF4-FFF2-40B4-BE49-F238E27FC236}">
                <a16:creationId xmlns:a16="http://schemas.microsoft.com/office/drawing/2014/main" id="{372C8090-46F8-29A2-7940-1B5664B00C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475" y="4546600"/>
            <a:ext cx="1609725" cy="347663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33CC33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8078" name="Text Box 22">
            <a:extLst>
              <a:ext uri="{FF2B5EF4-FFF2-40B4-BE49-F238E27FC236}">
                <a16:creationId xmlns:a16="http://schemas.microsoft.com/office/drawing/2014/main" id="{8656431E-A5AD-E36F-61C5-BF05456C24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4650" y="4541838"/>
            <a:ext cx="457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CA</a:t>
            </a:r>
          </a:p>
        </p:txBody>
      </p:sp>
      <p:sp>
        <p:nvSpPr>
          <p:cNvPr id="88079" name="Rectangle 23">
            <a:extLst>
              <a:ext uri="{FF2B5EF4-FFF2-40B4-BE49-F238E27FC236}">
                <a16:creationId xmlns:a16="http://schemas.microsoft.com/office/drawing/2014/main" id="{B5FAC726-0EB6-AA43-D9D3-C3F906E36D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1613" y="4543425"/>
            <a:ext cx="204787" cy="347663"/>
          </a:xfrm>
          <a:prstGeom prst="rect">
            <a:avLst/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8080" name="Rectangle 24">
            <a:extLst>
              <a:ext uri="{FF2B5EF4-FFF2-40B4-BE49-F238E27FC236}">
                <a16:creationId xmlns:a16="http://schemas.microsoft.com/office/drawing/2014/main" id="{7F1AEBFD-59F0-FE5D-1B10-6A4C367105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7988" y="4543425"/>
            <a:ext cx="733425" cy="347663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33CC33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8081" name="Rectangle 25">
            <a:extLst>
              <a:ext uri="{FF2B5EF4-FFF2-40B4-BE49-F238E27FC236}">
                <a16:creationId xmlns:a16="http://schemas.microsoft.com/office/drawing/2014/main" id="{31E1824C-F2D0-E51D-E5C4-DDCC7FFB71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25" y="4548188"/>
            <a:ext cx="231775" cy="341312"/>
          </a:xfrm>
          <a:prstGeom prst="rect">
            <a:avLst/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8082" name="Rectangle 26">
            <a:extLst>
              <a:ext uri="{FF2B5EF4-FFF2-40B4-BE49-F238E27FC236}">
                <a16:creationId xmlns:a16="http://schemas.microsoft.com/office/drawing/2014/main" id="{78DF5167-4AF8-9EB6-AD94-F5B1FA63E9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0488" y="4543425"/>
            <a:ext cx="2408237" cy="347663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33CC33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8083" name="Rectangle 27">
            <a:extLst>
              <a:ext uri="{FF2B5EF4-FFF2-40B4-BE49-F238E27FC236}">
                <a16:creationId xmlns:a16="http://schemas.microsoft.com/office/drawing/2014/main" id="{0B50874C-789C-AB48-C440-71523EBDDD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9200" y="4546600"/>
            <a:ext cx="295275" cy="341313"/>
          </a:xfrm>
          <a:prstGeom prst="rect">
            <a:avLst/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8084" name="Rectangle 28">
            <a:extLst>
              <a:ext uri="{FF2B5EF4-FFF2-40B4-BE49-F238E27FC236}">
                <a16:creationId xmlns:a16="http://schemas.microsoft.com/office/drawing/2014/main" id="{EF628C5B-5788-3584-A861-A5EF81A70C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1300" y="4548188"/>
            <a:ext cx="1068388" cy="341312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33CC33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8085" name="Text Box 30">
            <a:extLst>
              <a:ext uri="{FF2B5EF4-FFF2-40B4-BE49-F238E27FC236}">
                <a16:creationId xmlns:a16="http://schemas.microsoft.com/office/drawing/2014/main" id="{58CBE66B-986E-CE40-E26D-337B5562DA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438" y="5314950"/>
            <a:ext cx="2833687" cy="70643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SS: Slow Start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CA: Congestion Avoidance</a:t>
            </a:r>
          </a:p>
        </p:txBody>
      </p:sp>
      <p:sp>
        <p:nvSpPr>
          <p:cNvPr id="88086" name="Line 5">
            <a:extLst>
              <a:ext uri="{FF2B5EF4-FFF2-40B4-BE49-F238E27FC236}">
                <a16:creationId xmlns:a16="http://schemas.microsoft.com/office/drawing/2014/main" id="{074EAC73-55ED-FB8F-B68C-DDB1D7C5C8E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000" y="1944688"/>
            <a:ext cx="0" cy="2511425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8087" name="Line 4">
            <a:extLst>
              <a:ext uri="{FF2B5EF4-FFF2-40B4-BE49-F238E27FC236}">
                <a16:creationId xmlns:a16="http://schemas.microsoft.com/office/drawing/2014/main" id="{22895189-083F-9282-ABC3-5FC561BE79BE}"/>
              </a:ext>
            </a:extLst>
          </p:cNvPr>
          <p:cNvSpPr>
            <a:spLocks noChangeShapeType="1"/>
          </p:cNvSpPr>
          <p:nvPr/>
        </p:nvSpPr>
        <p:spPr bwMode="auto">
          <a:xfrm>
            <a:off x="889000" y="4468813"/>
            <a:ext cx="7277100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>
            <a:extLst>
              <a:ext uri="{FF2B5EF4-FFF2-40B4-BE49-F238E27FC236}">
                <a16:creationId xmlns:a16="http://schemas.microsoft.com/office/drawing/2014/main" id="{F78D2846-A4F0-D470-9869-D5B39057C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Slow Start in Tahoe</a:t>
            </a:r>
          </a:p>
        </p:txBody>
      </p:sp>
      <p:sp>
        <p:nvSpPr>
          <p:cNvPr id="89090" name="Rectangle 3">
            <a:extLst>
              <a:ext uri="{FF2B5EF4-FFF2-40B4-BE49-F238E27FC236}">
                <a16:creationId xmlns:a16="http://schemas.microsoft.com/office/drawing/2014/main" id="{E366B028-C9C2-622A-3797-44ECDF237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00" y="1568450"/>
            <a:ext cx="8318500" cy="417195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Start with </a:t>
            </a:r>
            <a:r>
              <a:rPr lang="en-US" altLang="en-US">
                <a:solidFill>
                  <a:srgbClr val="00CC00"/>
                </a:solidFill>
                <a:ea typeface="ＭＳ Ｐゴシック" panose="020B0600070205080204" pitchFamily="34" charset="-128"/>
              </a:rPr>
              <a:t>cwnd = 1 </a:t>
            </a:r>
            <a:r>
              <a:rPr lang="en-US" altLang="en-US">
                <a:solidFill>
                  <a:schemeClr val="tx2"/>
                </a:solidFill>
                <a:ea typeface="ＭＳ Ｐゴシック" panose="020B0600070205080204" pitchFamily="34" charset="-128"/>
              </a:rPr>
              <a:t>(slow start)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On each successful ACK increment cwnd</a:t>
            </a:r>
          </a:p>
          <a:p>
            <a:pPr>
              <a:buFont typeface="Wingdings" pitchFamily="2" charset="2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			</a:t>
            </a:r>
            <a:r>
              <a:rPr lang="en-US" altLang="en-US">
                <a:solidFill>
                  <a:srgbClr val="00CC00"/>
                </a:solidFill>
                <a:ea typeface="ＭＳ Ｐゴシック" panose="020B0600070205080204" pitchFamily="34" charset="-128"/>
              </a:rPr>
              <a:t>cwnd </a:t>
            </a:r>
            <a:r>
              <a:rPr lang="en-US" altLang="en-US">
                <a:solidFill>
                  <a:srgbClr val="00CC00"/>
                </a:solidFill>
                <a:ea typeface="ＭＳ Ｐゴシック" panose="020B0600070205080204" pitchFamily="34" charset="-128"/>
                <a:sym typeface="Symbol" pitchFamily="2" charset="2"/>
              </a:rPr>
              <a:t></a:t>
            </a:r>
            <a:r>
              <a:rPr lang="en-US" altLang="en-US">
                <a:solidFill>
                  <a:srgbClr val="00CC00"/>
                </a:solidFill>
                <a:ea typeface="ＭＳ Ｐゴシック" panose="020B0600070205080204" pitchFamily="34" charset="-128"/>
              </a:rPr>
              <a:t> cnwd + 1</a:t>
            </a:r>
          </a:p>
          <a:p>
            <a:r>
              <a:rPr lang="en-US" altLang="en-US" u="sng">
                <a:ea typeface="ＭＳ Ｐゴシック" panose="020B0600070205080204" pitchFamily="34" charset="-128"/>
              </a:rPr>
              <a:t>Exponential growth</a:t>
            </a:r>
            <a:r>
              <a:rPr lang="en-US" altLang="en-US">
                <a:ea typeface="ＭＳ Ｐゴシック" panose="020B0600070205080204" pitchFamily="34" charset="-128"/>
              </a:rPr>
              <a:t> of cwnd</a:t>
            </a:r>
          </a:p>
          <a:p>
            <a:pPr>
              <a:buFont typeface="Wingdings" pitchFamily="2" charset="2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		each RTT: </a:t>
            </a:r>
            <a:r>
              <a:rPr lang="en-US" altLang="en-US">
                <a:solidFill>
                  <a:srgbClr val="00CC00"/>
                </a:solidFill>
                <a:ea typeface="ＭＳ Ｐゴシック" panose="020B0600070205080204" pitchFamily="34" charset="-128"/>
              </a:rPr>
              <a:t>cwnd </a:t>
            </a:r>
            <a:r>
              <a:rPr lang="en-US" altLang="en-US">
                <a:solidFill>
                  <a:srgbClr val="00CC00"/>
                </a:solidFill>
                <a:ea typeface="ＭＳ Ｐゴシック" panose="020B0600070205080204" pitchFamily="34" charset="-128"/>
                <a:sym typeface="Symbol" pitchFamily="2" charset="2"/>
              </a:rPr>
              <a:t></a:t>
            </a:r>
            <a:r>
              <a:rPr lang="en-US" altLang="en-US">
                <a:solidFill>
                  <a:srgbClr val="00CC00"/>
                </a:solidFill>
                <a:ea typeface="ＭＳ Ｐゴシック" panose="020B0600070205080204" pitchFamily="34" charset="-128"/>
              </a:rPr>
              <a:t> 2 x cwnd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Enter </a:t>
            </a:r>
            <a:r>
              <a:rPr lang="en-US" altLang="en-US">
                <a:solidFill>
                  <a:srgbClr val="FF0000"/>
                </a:solidFill>
                <a:ea typeface="ＭＳ Ｐゴシック" panose="020B0600070205080204" pitchFamily="34" charset="-128"/>
              </a:rPr>
              <a:t>CA</a:t>
            </a:r>
            <a:r>
              <a:rPr lang="en-US" altLang="en-US">
                <a:ea typeface="ＭＳ Ｐゴシック" panose="020B0600070205080204" pitchFamily="34" charset="-128"/>
              </a:rPr>
              <a:t> when </a:t>
            </a:r>
            <a:r>
              <a:rPr lang="en-US" altLang="en-US">
                <a:solidFill>
                  <a:srgbClr val="00CC00"/>
                </a:solidFill>
                <a:ea typeface="ＭＳ Ｐゴシック" panose="020B0600070205080204" pitchFamily="34" charset="-128"/>
              </a:rPr>
              <a:t>cwnd &gt;= ssthresh</a:t>
            </a:r>
          </a:p>
        </p:txBody>
      </p:sp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>
            <a:extLst>
              <a:ext uri="{FF2B5EF4-FFF2-40B4-BE49-F238E27FC236}">
                <a16:creationId xmlns:a16="http://schemas.microsoft.com/office/drawing/2014/main" id="{BB8CBA3D-557F-1044-0C3E-A6113C556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Slow Start</a:t>
            </a:r>
          </a:p>
        </p:txBody>
      </p:sp>
      <p:sp>
        <p:nvSpPr>
          <p:cNvPr id="705546" name="Line 10">
            <a:extLst>
              <a:ext uri="{FF2B5EF4-FFF2-40B4-BE49-F238E27FC236}">
                <a16:creationId xmlns:a16="http://schemas.microsoft.com/office/drawing/2014/main" id="{9BC482E2-E16D-C7AE-8578-DB5D468FA66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47800" y="2819400"/>
            <a:ext cx="2133600" cy="457200"/>
          </a:xfrm>
          <a:prstGeom prst="line">
            <a:avLst/>
          </a:prstGeom>
          <a:noFill/>
          <a:ln w="25400">
            <a:solidFill>
              <a:srgbClr val="46BA12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05545" name="Line 9">
            <a:extLst>
              <a:ext uri="{FF2B5EF4-FFF2-40B4-BE49-F238E27FC236}">
                <a16:creationId xmlns:a16="http://schemas.microsoft.com/office/drawing/2014/main" id="{54232C27-23A5-03CB-69C1-49467C644AED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7800" y="2362200"/>
            <a:ext cx="2133600" cy="457200"/>
          </a:xfrm>
          <a:prstGeom prst="line">
            <a:avLst/>
          </a:prstGeom>
          <a:noFill/>
          <a:ln w="25400">
            <a:solidFill>
              <a:srgbClr val="993366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05561" name="Line 25">
            <a:extLst>
              <a:ext uri="{FF2B5EF4-FFF2-40B4-BE49-F238E27FC236}">
                <a16:creationId xmlns:a16="http://schemas.microsoft.com/office/drawing/2014/main" id="{600DE630-BCFD-30B8-8EEB-7922CFB8DB6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19225" y="3914775"/>
            <a:ext cx="2133600" cy="457200"/>
          </a:xfrm>
          <a:prstGeom prst="line">
            <a:avLst/>
          </a:prstGeom>
          <a:noFill/>
          <a:ln w="25400">
            <a:solidFill>
              <a:srgbClr val="46BA12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05575" name="Line 39">
            <a:extLst>
              <a:ext uri="{FF2B5EF4-FFF2-40B4-BE49-F238E27FC236}">
                <a16:creationId xmlns:a16="http://schemas.microsoft.com/office/drawing/2014/main" id="{32A51674-A9BA-6387-C4B5-67CEC4E2A513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7800" y="3276600"/>
            <a:ext cx="2133600" cy="457200"/>
          </a:xfrm>
          <a:prstGeom prst="line">
            <a:avLst/>
          </a:prstGeom>
          <a:noFill/>
          <a:ln w="25400">
            <a:solidFill>
              <a:srgbClr val="993366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05577" name="Line 41">
            <a:extLst>
              <a:ext uri="{FF2B5EF4-FFF2-40B4-BE49-F238E27FC236}">
                <a16:creationId xmlns:a16="http://schemas.microsoft.com/office/drawing/2014/main" id="{2BC0E2EC-893B-48AE-2C31-68041A08101D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7800" y="4371975"/>
            <a:ext cx="2133600" cy="457200"/>
          </a:xfrm>
          <a:prstGeom prst="line">
            <a:avLst/>
          </a:prstGeom>
          <a:noFill/>
          <a:ln w="25400">
            <a:solidFill>
              <a:srgbClr val="993366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05579" name="Line 43">
            <a:extLst>
              <a:ext uri="{FF2B5EF4-FFF2-40B4-BE49-F238E27FC236}">
                <a16:creationId xmlns:a16="http://schemas.microsoft.com/office/drawing/2014/main" id="{AC18B140-D459-0D87-4A0B-89DCC75B28E3}"/>
              </a:ext>
            </a:extLst>
          </p:cNvPr>
          <p:cNvSpPr>
            <a:spLocks noChangeShapeType="1"/>
          </p:cNvSpPr>
          <p:nvPr/>
        </p:nvSpPr>
        <p:spPr bwMode="auto">
          <a:xfrm>
            <a:off x="1462088" y="5686425"/>
            <a:ext cx="2133600" cy="457200"/>
          </a:xfrm>
          <a:prstGeom prst="line">
            <a:avLst/>
          </a:prstGeom>
          <a:noFill/>
          <a:ln w="25400">
            <a:solidFill>
              <a:srgbClr val="993366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05580" name="Line 44">
            <a:extLst>
              <a:ext uri="{FF2B5EF4-FFF2-40B4-BE49-F238E27FC236}">
                <a16:creationId xmlns:a16="http://schemas.microsoft.com/office/drawing/2014/main" id="{751B477F-9D69-8A48-D46B-5D69938936E4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7800" y="4552950"/>
            <a:ext cx="2133600" cy="457200"/>
          </a:xfrm>
          <a:prstGeom prst="line">
            <a:avLst/>
          </a:prstGeom>
          <a:noFill/>
          <a:ln w="25400">
            <a:solidFill>
              <a:srgbClr val="993366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05584" name="Line 48">
            <a:extLst>
              <a:ext uri="{FF2B5EF4-FFF2-40B4-BE49-F238E27FC236}">
                <a16:creationId xmlns:a16="http://schemas.microsoft.com/office/drawing/2014/main" id="{C6E10462-366C-CD94-5138-34946E585788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7800" y="4741863"/>
            <a:ext cx="2133600" cy="457200"/>
          </a:xfrm>
          <a:prstGeom prst="line">
            <a:avLst/>
          </a:prstGeom>
          <a:noFill/>
          <a:ln w="25400">
            <a:solidFill>
              <a:srgbClr val="993366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05585" name="Line 49">
            <a:extLst>
              <a:ext uri="{FF2B5EF4-FFF2-40B4-BE49-F238E27FC236}">
                <a16:creationId xmlns:a16="http://schemas.microsoft.com/office/drawing/2014/main" id="{B611F750-C4B8-4180-B17A-CCD4072DFE2F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7800" y="3449638"/>
            <a:ext cx="2133600" cy="457200"/>
          </a:xfrm>
          <a:prstGeom prst="line">
            <a:avLst/>
          </a:prstGeom>
          <a:noFill/>
          <a:ln w="25400">
            <a:solidFill>
              <a:srgbClr val="993366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05589" name="Line 53">
            <a:extLst>
              <a:ext uri="{FF2B5EF4-FFF2-40B4-BE49-F238E27FC236}">
                <a16:creationId xmlns:a16="http://schemas.microsoft.com/office/drawing/2014/main" id="{856CEA1B-FC5F-99E4-442A-78BF2D1802E2}"/>
              </a:ext>
            </a:extLst>
          </p:cNvPr>
          <p:cNvSpPr>
            <a:spLocks noChangeShapeType="1"/>
          </p:cNvSpPr>
          <p:nvPr/>
        </p:nvSpPr>
        <p:spPr bwMode="auto">
          <a:xfrm>
            <a:off x="1455738" y="5867400"/>
            <a:ext cx="1447800" cy="304800"/>
          </a:xfrm>
          <a:prstGeom prst="line">
            <a:avLst/>
          </a:prstGeom>
          <a:noFill/>
          <a:ln w="25400">
            <a:solidFill>
              <a:srgbClr val="993366"/>
            </a:solidFill>
            <a:round/>
            <a:headEnd/>
            <a:tailEnd type="non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05607" name="Text Box 71">
            <a:extLst>
              <a:ext uri="{FF2B5EF4-FFF2-40B4-BE49-F238E27FC236}">
                <a16:creationId xmlns:a16="http://schemas.microsoft.com/office/drawing/2014/main" id="{274B1757-0778-368E-5D53-33F89C1D9B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6588" y="2305050"/>
            <a:ext cx="1363662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data packet</a:t>
            </a:r>
          </a:p>
        </p:txBody>
      </p:sp>
      <p:sp>
        <p:nvSpPr>
          <p:cNvPr id="705608" name="Text Box 72">
            <a:extLst>
              <a:ext uri="{FF2B5EF4-FFF2-40B4-BE49-F238E27FC236}">
                <a16:creationId xmlns:a16="http://schemas.microsoft.com/office/drawing/2014/main" id="{FCA405D3-5998-6E0B-B6F5-C16218C7D4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6625" y="2844800"/>
            <a:ext cx="592138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46BA12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ACK</a:t>
            </a:r>
          </a:p>
        </p:txBody>
      </p:sp>
      <p:sp>
        <p:nvSpPr>
          <p:cNvPr id="705560" name="Line 24">
            <a:extLst>
              <a:ext uri="{FF2B5EF4-FFF2-40B4-BE49-F238E27FC236}">
                <a16:creationId xmlns:a16="http://schemas.microsoft.com/office/drawing/2014/main" id="{87E89D63-205F-22FC-E13E-FC8E6FB6570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19225" y="3733800"/>
            <a:ext cx="2133600" cy="457200"/>
          </a:xfrm>
          <a:prstGeom prst="line">
            <a:avLst/>
          </a:prstGeom>
          <a:noFill/>
          <a:ln w="25400">
            <a:solidFill>
              <a:srgbClr val="46BA12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05576" name="Line 40">
            <a:extLst>
              <a:ext uri="{FF2B5EF4-FFF2-40B4-BE49-F238E27FC236}">
                <a16:creationId xmlns:a16="http://schemas.microsoft.com/office/drawing/2014/main" id="{EAC41878-F65D-DE70-6658-744E03EA9350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7800" y="4191000"/>
            <a:ext cx="2133600" cy="457200"/>
          </a:xfrm>
          <a:prstGeom prst="line">
            <a:avLst/>
          </a:prstGeom>
          <a:noFill/>
          <a:ln w="25400">
            <a:solidFill>
              <a:srgbClr val="993366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05570" name="Line 34">
            <a:extLst>
              <a:ext uri="{FF2B5EF4-FFF2-40B4-BE49-F238E27FC236}">
                <a16:creationId xmlns:a16="http://schemas.microsoft.com/office/drawing/2014/main" id="{618D6247-B9E8-FAED-F661-2762BD604C5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47800" y="4648200"/>
            <a:ext cx="2133600" cy="457200"/>
          </a:xfrm>
          <a:prstGeom prst="line">
            <a:avLst/>
          </a:prstGeom>
          <a:noFill/>
          <a:ln w="25400">
            <a:solidFill>
              <a:srgbClr val="46BA12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05571" name="Line 35">
            <a:extLst>
              <a:ext uri="{FF2B5EF4-FFF2-40B4-BE49-F238E27FC236}">
                <a16:creationId xmlns:a16="http://schemas.microsoft.com/office/drawing/2014/main" id="{9944D94D-63E7-6B71-6CA2-84BA2CB4DAD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47800" y="4837113"/>
            <a:ext cx="2133600" cy="457200"/>
          </a:xfrm>
          <a:prstGeom prst="line">
            <a:avLst/>
          </a:prstGeom>
          <a:noFill/>
          <a:ln w="25400">
            <a:solidFill>
              <a:srgbClr val="46BA12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05572" name="Line 36">
            <a:extLst>
              <a:ext uri="{FF2B5EF4-FFF2-40B4-BE49-F238E27FC236}">
                <a16:creationId xmlns:a16="http://schemas.microsoft.com/office/drawing/2014/main" id="{B86D749D-4B64-72D7-BF68-623108E9497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47800" y="5018088"/>
            <a:ext cx="2133600" cy="457200"/>
          </a:xfrm>
          <a:prstGeom prst="line">
            <a:avLst/>
          </a:prstGeom>
          <a:noFill/>
          <a:ln w="25400">
            <a:solidFill>
              <a:srgbClr val="46BA12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05573" name="Line 37">
            <a:extLst>
              <a:ext uri="{FF2B5EF4-FFF2-40B4-BE49-F238E27FC236}">
                <a16:creationId xmlns:a16="http://schemas.microsoft.com/office/drawing/2014/main" id="{DEDEFC1C-72AD-FFE9-84FD-DCA807D2952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47800" y="5207000"/>
            <a:ext cx="2133600" cy="457200"/>
          </a:xfrm>
          <a:prstGeom prst="line">
            <a:avLst/>
          </a:prstGeom>
          <a:noFill/>
          <a:ln w="25400">
            <a:solidFill>
              <a:srgbClr val="46BA12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05578" name="Line 42">
            <a:extLst>
              <a:ext uri="{FF2B5EF4-FFF2-40B4-BE49-F238E27FC236}">
                <a16:creationId xmlns:a16="http://schemas.microsoft.com/office/drawing/2014/main" id="{154793F1-E92D-82D7-22F2-44E6E76B05F7}"/>
              </a:ext>
            </a:extLst>
          </p:cNvPr>
          <p:cNvSpPr>
            <a:spLocks noChangeShapeType="1"/>
          </p:cNvSpPr>
          <p:nvPr/>
        </p:nvSpPr>
        <p:spPr bwMode="auto">
          <a:xfrm>
            <a:off x="1458913" y="5102225"/>
            <a:ext cx="2133600" cy="457200"/>
          </a:xfrm>
          <a:prstGeom prst="line">
            <a:avLst/>
          </a:prstGeom>
          <a:noFill/>
          <a:ln w="25400">
            <a:solidFill>
              <a:srgbClr val="993366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05588" name="Line 52">
            <a:extLst>
              <a:ext uri="{FF2B5EF4-FFF2-40B4-BE49-F238E27FC236}">
                <a16:creationId xmlns:a16="http://schemas.microsoft.com/office/drawing/2014/main" id="{C32BA29B-C636-0200-6FAC-A3B1FE44DBC0}"/>
              </a:ext>
            </a:extLst>
          </p:cNvPr>
          <p:cNvSpPr>
            <a:spLocks noChangeShapeType="1"/>
          </p:cNvSpPr>
          <p:nvPr/>
        </p:nvSpPr>
        <p:spPr bwMode="auto">
          <a:xfrm>
            <a:off x="1466850" y="5305425"/>
            <a:ext cx="2133600" cy="457200"/>
          </a:xfrm>
          <a:prstGeom prst="line">
            <a:avLst/>
          </a:prstGeom>
          <a:noFill/>
          <a:ln w="25400">
            <a:solidFill>
              <a:srgbClr val="993366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05587" name="Line 51">
            <a:extLst>
              <a:ext uri="{FF2B5EF4-FFF2-40B4-BE49-F238E27FC236}">
                <a16:creationId xmlns:a16="http://schemas.microsoft.com/office/drawing/2014/main" id="{A433DEC5-C723-349A-932F-5ACB1BBB3714}"/>
              </a:ext>
            </a:extLst>
          </p:cNvPr>
          <p:cNvSpPr>
            <a:spLocks noChangeShapeType="1"/>
          </p:cNvSpPr>
          <p:nvPr/>
        </p:nvSpPr>
        <p:spPr bwMode="auto">
          <a:xfrm>
            <a:off x="1463675" y="5492750"/>
            <a:ext cx="2133600" cy="457200"/>
          </a:xfrm>
          <a:prstGeom prst="line">
            <a:avLst/>
          </a:prstGeom>
          <a:noFill/>
          <a:ln w="25400">
            <a:solidFill>
              <a:srgbClr val="993366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90135" name="Picture 74" descr="C:\Documents and Settings\roughan\My Documents\TCP\grampians_1_window.png">
            <a:extLst>
              <a:ext uri="{FF2B5EF4-FFF2-40B4-BE49-F238E27FC236}">
                <a16:creationId xmlns:a16="http://schemas.microsoft.com/office/drawing/2014/main" id="{A175BA14-8967-02B8-ACE5-109BD38F8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188" y="2143125"/>
            <a:ext cx="4722812" cy="354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36" name="Text Box 7">
            <a:extLst>
              <a:ext uri="{FF2B5EF4-FFF2-40B4-BE49-F238E27FC236}">
                <a16:creationId xmlns:a16="http://schemas.microsoft.com/office/drawing/2014/main" id="{E2805326-080C-B8A5-EFC8-8BFC0272BE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3225" y="1524000"/>
            <a:ext cx="1247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receiver</a:t>
            </a:r>
          </a:p>
        </p:txBody>
      </p:sp>
      <p:sp>
        <p:nvSpPr>
          <p:cNvPr id="90137" name="Line 5">
            <a:extLst>
              <a:ext uri="{FF2B5EF4-FFF2-40B4-BE49-F238E27FC236}">
                <a16:creationId xmlns:a16="http://schemas.microsoft.com/office/drawing/2014/main" id="{888CE250-508C-5941-A542-1AA92F80961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81400" y="1905000"/>
            <a:ext cx="0" cy="42957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0138" name="Text Box 6">
            <a:extLst>
              <a:ext uri="{FF2B5EF4-FFF2-40B4-BE49-F238E27FC236}">
                <a16:creationId xmlns:a16="http://schemas.microsoft.com/office/drawing/2014/main" id="{11980CC7-E5E9-1E49-66BA-7BEBD12E3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825" y="1524000"/>
            <a:ext cx="1089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sender</a:t>
            </a:r>
          </a:p>
        </p:txBody>
      </p:sp>
      <p:sp>
        <p:nvSpPr>
          <p:cNvPr id="705600" name="Text Box 64">
            <a:extLst>
              <a:ext uri="{FF2B5EF4-FFF2-40B4-BE49-F238E27FC236}">
                <a16:creationId xmlns:a16="http://schemas.microsoft.com/office/drawing/2014/main" id="{2D45E974-18EE-2B6D-4C85-3A23E6526D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25" y="2603500"/>
            <a:ext cx="8540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1 RTT</a:t>
            </a:r>
          </a:p>
        </p:txBody>
      </p:sp>
      <p:sp>
        <p:nvSpPr>
          <p:cNvPr id="90140" name="Text Box 50">
            <a:extLst>
              <a:ext uri="{FF2B5EF4-FFF2-40B4-BE49-F238E27FC236}">
                <a16:creationId xmlns:a16="http://schemas.microsoft.com/office/drawing/2014/main" id="{4338BF9B-0F82-D283-8672-CEEDF4F3EF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" y="1828800"/>
            <a:ext cx="771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cwnd</a:t>
            </a:r>
          </a:p>
        </p:txBody>
      </p:sp>
      <p:sp>
        <p:nvSpPr>
          <p:cNvPr id="90141" name="Line 4">
            <a:extLst>
              <a:ext uri="{FF2B5EF4-FFF2-40B4-BE49-F238E27FC236}">
                <a16:creationId xmlns:a16="http://schemas.microsoft.com/office/drawing/2014/main" id="{A5695D24-7BDD-DFF7-E3DC-CF4C9802B255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7800" y="1905000"/>
            <a:ext cx="0" cy="42465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0142" name="Text Box 59">
            <a:extLst>
              <a:ext uri="{FF2B5EF4-FFF2-40B4-BE49-F238E27FC236}">
                <a16:creationId xmlns:a16="http://schemas.microsoft.com/office/drawing/2014/main" id="{BE056F1A-F168-412F-8522-BC521AE64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1088" y="2182813"/>
            <a:ext cx="2952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sp>
        <p:nvSpPr>
          <p:cNvPr id="705596" name="Text Box 60">
            <a:extLst>
              <a:ext uri="{FF2B5EF4-FFF2-40B4-BE49-F238E27FC236}">
                <a16:creationId xmlns:a16="http://schemas.microsoft.com/office/drawing/2014/main" id="{84F388C0-2239-148E-FEBA-AEBF4436E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9025" y="3092450"/>
            <a:ext cx="2952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2</a:t>
            </a:r>
          </a:p>
        </p:txBody>
      </p:sp>
      <p:sp>
        <p:nvSpPr>
          <p:cNvPr id="705597" name="Text Box 61">
            <a:extLst>
              <a:ext uri="{FF2B5EF4-FFF2-40B4-BE49-F238E27FC236}">
                <a16:creationId xmlns:a16="http://schemas.microsoft.com/office/drawing/2014/main" id="{A7A1DEC5-A842-A20F-C416-D131AC641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1088" y="3970338"/>
            <a:ext cx="2952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3</a:t>
            </a:r>
          </a:p>
        </p:txBody>
      </p:sp>
      <p:sp>
        <p:nvSpPr>
          <p:cNvPr id="705598" name="Text Box 62">
            <a:extLst>
              <a:ext uri="{FF2B5EF4-FFF2-40B4-BE49-F238E27FC236}">
                <a16:creationId xmlns:a16="http://schemas.microsoft.com/office/drawing/2014/main" id="{F3E14D96-A85C-B52E-8E72-72D35E4799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6325" y="4167188"/>
            <a:ext cx="2952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4</a:t>
            </a:r>
          </a:p>
        </p:txBody>
      </p:sp>
      <p:sp>
        <p:nvSpPr>
          <p:cNvPr id="705599" name="AutoShape 63">
            <a:extLst>
              <a:ext uri="{FF2B5EF4-FFF2-40B4-BE49-F238E27FC236}">
                <a16:creationId xmlns:a16="http://schemas.microsoft.com/office/drawing/2014/main" id="{9B9A9A9A-D58D-DC6D-DD6B-2A2FCCFCF352}"/>
              </a:ext>
            </a:extLst>
          </p:cNvPr>
          <p:cNvSpPr>
            <a:spLocks/>
          </p:cNvSpPr>
          <p:nvPr/>
        </p:nvSpPr>
        <p:spPr bwMode="auto">
          <a:xfrm>
            <a:off x="965200" y="2355850"/>
            <a:ext cx="152400" cy="914400"/>
          </a:xfrm>
          <a:prstGeom prst="leftBrace">
            <a:avLst>
              <a:gd name="adj1" fmla="val 50000"/>
              <a:gd name="adj2" fmla="val 51736"/>
            </a:avLst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33CC33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05603" name="Text Box 67">
            <a:extLst>
              <a:ext uri="{FF2B5EF4-FFF2-40B4-BE49-F238E27FC236}">
                <a16:creationId xmlns:a16="http://schemas.microsoft.com/office/drawing/2014/main" id="{EBA71A62-625B-2BEB-032D-7667088FB8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7913" y="4879975"/>
            <a:ext cx="2952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5</a:t>
            </a:r>
          </a:p>
        </p:txBody>
      </p:sp>
      <p:sp>
        <p:nvSpPr>
          <p:cNvPr id="705604" name="Text Box 68">
            <a:extLst>
              <a:ext uri="{FF2B5EF4-FFF2-40B4-BE49-F238E27FC236}">
                <a16:creationId xmlns:a16="http://schemas.microsoft.com/office/drawing/2014/main" id="{B6228C36-75B6-322B-B144-37B1B1B083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5056188"/>
            <a:ext cx="2952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6</a:t>
            </a:r>
          </a:p>
        </p:txBody>
      </p:sp>
      <p:sp>
        <p:nvSpPr>
          <p:cNvPr id="705605" name="Text Box 69">
            <a:extLst>
              <a:ext uri="{FF2B5EF4-FFF2-40B4-BE49-F238E27FC236}">
                <a16:creationId xmlns:a16="http://schemas.microsoft.com/office/drawing/2014/main" id="{154DC1FB-A9AC-566A-BC0D-570CFA414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1088" y="5248275"/>
            <a:ext cx="2952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7</a:t>
            </a:r>
          </a:p>
        </p:txBody>
      </p:sp>
      <p:sp>
        <p:nvSpPr>
          <p:cNvPr id="705606" name="Text Box 70">
            <a:extLst>
              <a:ext uri="{FF2B5EF4-FFF2-40B4-BE49-F238E27FC236}">
                <a16:creationId xmlns:a16="http://schemas.microsoft.com/office/drawing/2014/main" id="{B6C4E600-8BB6-29F6-72DA-FECED970C5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2675" y="5424488"/>
            <a:ext cx="2952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8</a:t>
            </a:r>
          </a:p>
        </p:txBody>
      </p:sp>
      <p:sp>
        <p:nvSpPr>
          <p:cNvPr id="90151" name="Text Box 75">
            <a:extLst>
              <a:ext uri="{FF2B5EF4-FFF2-40B4-BE49-F238E27FC236}">
                <a16:creationId xmlns:a16="http://schemas.microsoft.com/office/drawing/2014/main" id="{D0CD301B-A0BB-4A21-CDCC-A688298CC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0" y="6165850"/>
            <a:ext cx="48307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cwnd </a:t>
            </a:r>
            <a:r>
              <a:rPr kumimoji="1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  <a:sym typeface="Symbol" pitchFamily="2" charset="2"/>
              </a:rPr>
              <a:t></a:t>
            </a:r>
            <a:r>
              <a:rPr kumimoji="1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 cwnd + 1 (for each ACK)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05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0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05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0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05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05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055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055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056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056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05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05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705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05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055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05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705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705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055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055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705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705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705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0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0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5" dur="500"/>
                                        <p:tgtEl>
                                          <p:spTgt spid="705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70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70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4" dur="500"/>
                                        <p:tgtEl>
                                          <p:spTgt spid="705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705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70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3" dur="500"/>
                                        <p:tgtEl>
                                          <p:spTgt spid="705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705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705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705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705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705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705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705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5607" grpId="0" animBg="1" autoUpdateAnimBg="0"/>
      <p:bldP spid="705608" grpId="0" animBg="1" autoUpdateAnimBg="0"/>
      <p:bldP spid="705600" grpId="0" autoUpdateAnimBg="0"/>
      <p:bldP spid="705596" grpId="0" autoUpdateAnimBg="0"/>
      <p:bldP spid="705597" grpId="0" autoUpdateAnimBg="0"/>
      <p:bldP spid="705598" grpId="0" autoUpdateAnimBg="0"/>
      <p:bldP spid="705599" grpId="0" animBg="1"/>
      <p:bldP spid="705603" grpId="0" autoUpdateAnimBg="0"/>
      <p:bldP spid="705604" grpId="0" autoUpdateAnimBg="0"/>
      <p:bldP spid="705605" grpId="0" autoUpdateAnimBg="0"/>
      <p:bldP spid="705606" grpId="0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2">
            <a:extLst>
              <a:ext uri="{FF2B5EF4-FFF2-40B4-BE49-F238E27FC236}">
                <a16:creationId xmlns:a16="http://schemas.microsoft.com/office/drawing/2014/main" id="{E2EA6BB8-81DE-10AE-32F0-E02FBCF1D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Congestion Avoidance</a:t>
            </a:r>
          </a:p>
        </p:txBody>
      </p:sp>
      <p:sp>
        <p:nvSpPr>
          <p:cNvPr id="91138" name="Rectangle 3">
            <a:extLst>
              <a:ext uri="{FF2B5EF4-FFF2-40B4-BE49-F238E27FC236}">
                <a16:creationId xmlns:a16="http://schemas.microsoft.com/office/drawing/2014/main" id="{F548F2FC-1E27-7C02-36AA-E6358F7F75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9100" y="1460500"/>
            <a:ext cx="8307388" cy="44704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Starts when </a:t>
            </a:r>
            <a:r>
              <a:rPr lang="en-US" altLang="en-US">
                <a:solidFill>
                  <a:srgbClr val="0066FF"/>
                </a:solidFill>
                <a:ea typeface="ＭＳ Ｐゴシック" panose="020B0600070205080204" pitchFamily="34" charset="-128"/>
              </a:rPr>
              <a:t>cwnd </a:t>
            </a:r>
            <a:r>
              <a:rPr lang="en-US" altLang="en-US" b="1">
                <a:solidFill>
                  <a:srgbClr val="0066FF"/>
                </a:solidFill>
                <a:ea typeface="ＭＳ Ｐゴシック" panose="020B0600070205080204" pitchFamily="34" charset="-128"/>
                <a:sym typeface="Symbol" pitchFamily="2" charset="2"/>
              </a:rPr>
              <a:t></a:t>
            </a:r>
            <a:r>
              <a:rPr lang="en-US" altLang="en-US">
                <a:solidFill>
                  <a:srgbClr val="0066FF"/>
                </a:solidFill>
                <a:ea typeface="ＭＳ Ｐゴシック" panose="020B0600070205080204" pitchFamily="34" charset="-128"/>
              </a:rPr>
              <a:t> ssthresh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On each successful ACK:			</a:t>
            </a:r>
            <a:r>
              <a:rPr lang="en-US" altLang="en-US">
                <a:solidFill>
                  <a:srgbClr val="0066FF"/>
                </a:solidFill>
                <a:ea typeface="ＭＳ Ｐゴシック" panose="020B0600070205080204" pitchFamily="34" charset="-128"/>
              </a:rPr>
              <a:t>cwnd </a:t>
            </a:r>
            <a:r>
              <a:rPr lang="en-US" altLang="en-US">
                <a:solidFill>
                  <a:srgbClr val="0066FF"/>
                </a:solidFill>
                <a:ea typeface="ＭＳ Ｐゴシック" panose="020B0600070205080204" pitchFamily="34" charset="-128"/>
                <a:sym typeface="Symbol" pitchFamily="2" charset="2"/>
              </a:rPr>
              <a:t></a:t>
            </a:r>
            <a:r>
              <a:rPr lang="en-US" altLang="en-US">
                <a:solidFill>
                  <a:srgbClr val="0066FF"/>
                </a:solidFill>
                <a:ea typeface="ＭＳ Ｐゴシック" panose="020B0600070205080204" pitchFamily="34" charset="-128"/>
              </a:rPr>
              <a:t> cwnd + 1/cwnd</a:t>
            </a:r>
          </a:p>
          <a:p>
            <a:r>
              <a:rPr lang="en-US" altLang="en-US" u="sng">
                <a:ea typeface="ＭＳ Ｐゴシック" panose="020B0600070205080204" pitchFamily="34" charset="-128"/>
              </a:rPr>
              <a:t>Linear growth</a:t>
            </a:r>
            <a:r>
              <a:rPr lang="en-US" altLang="en-US">
                <a:ea typeface="ＭＳ Ｐゴシック" panose="020B0600070205080204" pitchFamily="34" charset="-128"/>
              </a:rPr>
              <a:t> of cwnd</a:t>
            </a:r>
          </a:p>
          <a:p>
            <a:pPr>
              <a:buFont typeface="Wingdings" pitchFamily="2" charset="2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		each RTT: </a:t>
            </a:r>
            <a:r>
              <a:rPr lang="en-US" altLang="en-US">
                <a:solidFill>
                  <a:srgbClr val="0066FF"/>
                </a:solidFill>
                <a:ea typeface="ＭＳ Ｐゴシック" panose="020B0600070205080204" pitchFamily="34" charset="-128"/>
              </a:rPr>
              <a:t>cwnd </a:t>
            </a:r>
            <a:r>
              <a:rPr lang="en-US" altLang="en-US">
                <a:solidFill>
                  <a:srgbClr val="0066FF"/>
                </a:solidFill>
                <a:ea typeface="ＭＳ Ｐゴシック" panose="020B0600070205080204" pitchFamily="34" charset="-128"/>
                <a:sym typeface="Symbol" pitchFamily="2" charset="2"/>
              </a:rPr>
              <a:t></a:t>
            </a:r>
            <a:r>
              <a:rPr lang="en-US" altLang="en-US">
                <a:solidFill>
                  <a:srgbClr val="0066FF"/>
                </a:solidFill>
                <a:ea typeface="ＭＳ Ｐゴシック" panose="020B0600070205080204" pitchFamily="34" charset="-128"/>
              </a:rPr>
              <a:t> cwnd + 1</a:t>
            </a:r>
          </a:p>
        </p:txBody>
      </p:sp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>
            <a:extLst>
              <a:ext uri="{FF2B5EF4-FFF2-40B4-BE49-F238E27FC236}">
                <a16:creationId xmlns:a16="http://schemas.microsoft.com/office/drawing/2014/main" id="{E2D957AB-F40D-B71C-EEE0-C72A2C2A2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Congestion Avoidance</a:t>
            </a:r>
          </a:p>
        </p:txBody>
      </p:sp>
      <p:sp>
        <p:nvSpPr>
          <p:cNvPr id="92162" name="Line 4">
            <a:extLst>
              <a:ext uri="{FF2B5EF4-FFF2-40B4-BE49-F238E27FC236}">
                <a16:creationId xmlns:a16="http://schemas.microsoft.com/office/drawing/2014/main" id="{E8FF5D25-C2F1-322A-B068-93902961C7E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43000" y="2819400"/>
            <a:ext cx="2133600" cy="457200"/>
          </a:xfrm>
          <a:prstGeom prst="line">
            <a:avLst/>
          </a:prstGeom>
          <a:noFill/>
          <a:ln w="25400">
            <a:solidFill>
              <a:srgbClr val="46BA12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2163" name="Line 5">
            <a:extLst>
              <a:ext uri="{FF2B5EF4-FFF2-40B4-BE49-F238E27FC236}">
                <a16:creationId xmlns:a16="http://schemas.microsoft.com/office/drawing/2014/main" id="{132F601E-35AB-4494-1050-A7079C7393E0}"/>
              </a:ext>
            </a:extLst>
          </p:cNvPr>
          <p:cNvSpPr>
            <a:spLocks noChangeShapeType="1"/>
          </p:cNvSpPr>
          <p:nvPr/>
        </p:nvSpPr>
        <p:spPr bwMode="auto">
          <a:xfrm>
            <a:off x="1143000" y="2362200"/>
            <a:ext cx="2133600" cy="457200"/>
          </a:xfrm>
          <a:prstGeom prst="line">
            <a:avLst/>
          </a:prstGeom>
          <a:noFill/>
          <a:ln w="25400">
            <a:solidFill>
              <a:srgbClr val="993366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2164" name="Line 6">
            <a:extLst>
              <a:ext uri="{FF2B5EF4-FFF2-40B4-BE49-F238E27FC236}">
                <a16:creationId xmlns:a16="http://schemas.microsoft.com/office/drawing/2014/main" id="{50492DEC-49A8-CB46-27C5-546C2EEF191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14425" y="3914775"/>
            <a:ext cx="2133600" cy="457200"/>
          </a:xfrm>
          <a:prstGeom prst="line">
            <a:avLst/>
          </a:prstGeom>
          <a:noFill/>
          <a:ln w="25400">
            <a:solidFill>
              <a:srgbClr val="46BA12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2165" name="Line 7">
            <a:extLst>
              <a:ext uri="{FF2B5EF4-FFF2-40B4-BE49-F238E27FC236}">
                <a16:creationId xmlns:a16="http://schemas.microsoft.com/office/drawing/2014/main" id="{21FDA02B-654E-5258-AF64-5CFA60E02E06}"/>
              </a:ext>
            </a:extLst>
          </p:cNvPr>
          <p:cNvSpPr>
            <a:spLocks noChangeShapeType="1"/>
          </p:cNvSpPr>
          <p:nvPr/>
        </p:nvSpPr>
        <p:spPr bwMode="auto">
          <a:xfrm>
            <a:off x="1143000" y="3276600"/>
            <a:ext cx="2133600" cy="457200"/>
          </a:xfrm>
          <a:prstGeom prst="line">
            <a:avLst/>
          </a:prstGeom>
          <a:noFill/>
          <a:ln w="25400">
            <a:solidFill>
              <a:srgbClr val="993366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2166" name="Line 8">
            <a:extLst>
              <a:ext uri="{FF2B5EF4-FFF2-40B4-BE49-F238E27FC236}">
                <a16:creationId xmlns:a16="http://schemas.microsoft.com/office/drawing/2014/main" id="{2915F7B1-F4E8-07E8-B2C0-489EB1FEE1D0}"/>
              </a:ext>
            </a:extLst>
          </p:cNvPr>
          <p:cNvSpPr>
            <a:spLocks noChangeShapeType="1"/>
          </p:cNvSpPr>
          <p:nvPr/>
        </p:nvSpPr>
        <p:spPr bwMode="auto">
          <a:xfrm>
            <a:off x="1143000" y="4371975"/>
            <a:ext cx="2133600" cy="457200"/>
          </a:xfrm>
          <a:prstGeom prst="line">
            <a:avLst/>
          </a:prstGeom>
          <a:noFill/>
          <a:ln w="25400">
            <a:solidFill>
              <a:srgbClr val="993366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2167" name="Line 9">
            <a:extLst>
              <a:ext uri="{FF2B5EF4-FFF2-40B4-BE49-F238E27FC236}">
                <a16:creationId xmlns:a16="http://schemas.microsoft.com/office/drawing/2014/main" id="{B91550E7-2CAA-0C01-76EE-7218EB6980E8}"/>
              </a:ext>
            </a:extLst>
          </p:cNvPr>
          <p:cNvSpPr>
            <a:spLocks noChangeShapeType="1"/>
          </p:cNvSpPr>
          <p:nvPr/>
        </p:nvSpPr>
        <p:spPr bwMode="auto">
          <a:xfrm>
            <a:off x="1157288" y="5686425"/>
            <a:ext cx="2133600" cy="457200"/>
          </a:xfrm>
          <a:prstGeom prst="line">
            <a:avLst/>
          </a:prstGeom>
          <a:noFill/>
          <a:ln w="25400">
            <a:solidFill>
              <a:srgbClr val="993366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2168" name="Line 10">
            <a:extLst>
              <a:ext uri="{FF2B5EF4-FFF2-40B4-BE49-F238E27FC236}">
                <a16:creationId xmlns:a16="http://schemas.microsoft.com/office/drawing/2014/main" id="{59E68F9E-FD5C-811F-9FB6-C03012B2E93B}"/>
              </a:ext>
            </a:extLst>
          </p:cNvPr>
          <p:cNvSpPr>
            <a:spLocks noChangeShapeType="1"/>
          </p:cNvSpPr>
          <p:nvPr/>
        </p:nvSpPr>
        <p:spPr bwMode="auto">
          <a:xfrm>
            <a:off x="1143000" y="4552950"/>
            <a:ext cx="2133600" cy="457200"/>
          </a:xfrm>
          <a:prstGeom prst="line">
            <a:avLst/>
          </a:prstGeom>
          <a:noFill/>
          <a:ln w="25400">
            <a:solidFill>
              <a:srgbClr val="993366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2169" name="Line 12">
            <a:extLst>
              <a:ext uri="{FF2B5EF4-FFF2-40B4-BE49-F238E27FC236}">
                <a16:creationId xmlns:a16="http://schemas.microsoft.com/office/drawing/2014/main" id="{F6F6C25A-52CC-CB1C-5BD7-2F8D7234C7E8}"/>
              </a:ext>
            </a:extLst>
          </p:cNvPr>
          <p:cNvSpPr>
            <a:spLocks noChangeShapeType="1"/>
          </p:cNvSpPr>
          <p:nvPr/>
        </p:nvSpPr>
        <p:spPr bwMode="auto">
          <a:xfrm>
            <a:off x="1143000" y="3449638"/>
            <a:ext cx="2133600" cy="457200"/>
          </a:xfrm>
          <a:prstGeom prst="line">
            <a:avLst/>
          </a:prstGeom>
          <a:noFill/>
          <a:ln w="25400">
            <a:solidFill>
              <a:srgbClr val="993366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2170" name="Text Box 13">
            <a:extLst>
              <a:ext uri="{FF2B5EF4-FFF2-40B4-BE49-F238E27FC236}">
                <a16:creationId xmlns:a16="http://schemas.microsoft.com/office/drawing/2014/main" id="{62442657-B7C1-33D6-61C4-9729D049D2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1828800"/>
            <a:ext cx="771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cwnd</a:t>
            </a:r>
          </a:p>
        </p:txBody>
      </p:sp>
      <p:sp>
        <p:nvSpPr>
          <p:cNvPr id="92171" name="Line 15">
            <a:extLst>
              <a:ext uri="{FF2B5EF4-FFF2-40B4-BE49-F238E27FC236}">
                <a16:creationId xmlns:a16="http://schemas.microsoft.com/office/drawing/2014/main" id="{33E679BA-0CF1-495D-E1D7-A5518EB0D624}"/>
              </a:ext>
            </a:extLst>
          </p:cNvPr>
          <p:cNvSpPr>
            <a:spLocks noChangeShapeType="1"/>
          </p:cNvSpPr>
          <p:nvPr/>
        </p:nvSpPr>
        <p:spPr bwMode="auto">
          <a:xfrm>
            <a:off x="1143000" y="1905000"/>
            <a:ext cx="0" cy="42465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2172" name="Line 16">
            <a:extLst>
              <a:ext uri="{FF2B5EF4-FFF2-40B4-BE49-F238E27FC236}">
                <a16:creationId xmlns:a16="http://schemas.microsoft.com/office/drawing/2014/main" id="{8862D356-541C-7F00-ADB3-783F5328EAB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76600" y="1905000"/>
            <a:ext cx="0" cy="42957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2173" name="Text Box 17">
            <a:extLst>
              <a:ext uri="{FF2B5EF4-FFF2-40B4-BE49-F238E27FC236}">
                <a16:creationId xmlns:a16="http://schemas.microsoft.com/office/drawing/2014/main" id="{C5B183CA-47E8-F97C-6C92-86D0BC16C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288" y="2182813"/>
            <a:ext cx="2952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sp>
        <p:nvSpPr>
          <p:cNvPr id="92174" name="Text Box 18">
            <a:extLst>
              <a:ext uri="{FF2B5EF4-FFF2-40B4-BE49-F238E27FC236}">
                <a16:creationId xmlns:a16="http://schemas.microsoft.com/office/drawing/2014/main" id="{FACF3251-EE9F-D039-7085-3FEF5F2C3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225" y="3092450"/>
            <a:ext cx="2952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2</a:t>
            </a:r>
          </a:p>
        </p:txBody>
      </p:sp>
      <p:sp>
        <p:nvSpPr>
          <p:cNvPr id="92175" name="Text Box 19">
            <a:extLst>
              <a:ext uri="{FF2B5EF4-FFF2-40B4-BE49-F238E27FC236}">
                <a16:creationId xmlns:a16="http://schemas.microsoft.com/office/drawing/2014/main" id="{B97F9E57-344C-6012-51DB-266A02A228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288" y="4152900"/>
            <a:ext cx="2952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3</a:t>
            </a:r>
          </a:p>
        </p:txBody>
      </p:sp>
      <p:sp>
        <p:nvSpPr>
          <p:cNvPr id="92176" name="AutoShape 21">
            <a:extLst>
              <a:ext uri="{FF2B5EF4-FFF2-40B4-BE49-F238E27FC236}">
                <a16:creationId xmlns:a16="http://schemas.microsoft.com/office/drawing/2014/main" id="{6009ADA4-3A5D-2084-0F0B-34D34AD1B248}"/>
              </a:ext>
            </a:extLst>
          </p:cNvPr>
          <p:cNvSpPr>
            <a:spLocks/>
          </p:cNvSpPr>
          <p:nvPr/>
        </p:nvSpPr>
        <p:spPr bwMode="auto">
          <a:xfrm flipH="1">
            <a:off x="3352800" y="2819400"/>
            <a:ext cx="152400" cy="914400"/>
          </a:xfrm>
          <a:prstGeom prst="leftBrace">
            <a:avLst>
              <a:gd name="adj1" fmla="val 50000"/>
              <a:gd name="adj2" fmla="val 51736"/>
            </a:avLst>
          </a:prstGeom>
          <a:noFill/>
          <a:ln w="254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33CC33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2177" name="Text Box 22">
            <a:extLst>
              <a:ext uri="{FF2B5EF4-FFF2-40B4-BE49-F238E27FC236}">
                <a16:creationId xmlns:a16="http://schemas.microsoft.com/office/drawing/2014/main" id="{1778A606-5204-ADEB-98C9-BA7F1DA73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7575" y="3092450"/>
            <a:ext cx="8540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1 RTT</a:t>
            </a:r>
          </a:p>
        </p:txBody>
      </p:sp>
      <p:sp>
        <p:nvSpPr>
          <p:cNvPr id="92178" name="Text Box 26">
            <a:extLst>
              <a:ext uri="{FF2B5EF4-FFF2-40B4-BE49-F238E27FC236}">
                <a16:creationId xmlns:a16="http://schemas.microsoft.com/office/drawing/2014/main" id="{87958606-E4A3-0CAA-F566-E655650118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5265738"/>
            <a:ext cx="2952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4</a:t>
            </a:r>
          </a:p>
        </p:txBody>
      </p:sp>
      <p:sp>
        <p:nvSpPr>
          <p:cNvPr id="92179" name="Text Box 27">
            <a:extLst>
              <a:ext uri="{FF2B5EF4-FFF2-40B4-BE49-F238E27FC236}">
                <a16:creationId xmlns:a16="http://schemas.microsoft.com/office/drawing/2014/main" id="{DF2B4986-7EA7-64B8-1C62-DAB2A33003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1788" y="2305050"/>
            <a:ext cx="1363662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data packet</a:t>
            </a:r>
          </a:p>
        </p:txBody>
      </p:sp>
      <p:sp>
        <p:nvSpPr>
          <p:cNvPr id="92180" name="Text Box 28">
            <a:extLst>
              <a:ext uri="{FF2B5EF4-FFF2-40B4-BE49-F238E27FC236}">
                <a16:creationId xmlns:a16="http://schemas.microsoft.com/office/drawing/2014/main" id="{BDABAA3A-9F05-5B2E-377F-DBD6443452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1825" y="2844800"/>
            <a:ext cx="592138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46BA12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ACK</a:t>
            </a:r>
          </a:p>
        </p:txBody>
      </p:sp>
      <p:sp>
        <p:nvSpPr>
          <p:cNvPr id="92181" name="Line 29">
            <a:extLst>
              <a:ext uri="{FF2B5EF4-FFF2-40B4-BE49-F238E27FC236}">
                <a16:creationId xmlns:a16="http://schemas.microsoft.com/office/drawing/2014/main" id="{C73C4B9C-022D-9552-9190-A7FF680ABF6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14425" y="3733800"/>
            <a:ext cx="2133600" cy="457200"/>
          </a:xfrm>
          <a:prstGeom prst="line">
            <a:avLst/>
          </a:prstGeom>
          <a:noFill/>
          <a:ln w="25400">
            <a:solidFill>
              <a:srgbClr val="46BA12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2182" name="Line 30">
            <a:extLst>
              <a:ext uri="{FF2B5EF4-FFF2-40B4-BE49-F238E27FC236}">
                <a16:creationId xmlns:a16="http://schemas.microsoft.com/office/drawing/2014/main" id="{8F5C869F-E688-376E-D420-9BA4614A1796}"/>
              </a:ext>
            </a:extLst>
          </p:cNvPr>
          <p:cNvSpPr>
            <a:spLocks noChangeShapeType="1"/>
          </p:cNvSpPr>
          <p:nvPr/>
        </p:nvSpPr>
        <p:spPr bwMode="auto">
          <a:xfrm>
            <a:off x="1143000" y="4191000"/>
            <a:ext cx="2133600" cy="457200"/>
          </a:xfrm>
          <a:prstGeom prst="line">
            <a:avLst/>
          </a:prstGeom>
          <a:noFill/>
          <a:ln w="25400">
            <a:solidFill>
              <a:srgbClr val="993366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2183" name="Line 31">
            <a:extLst>
              <a:ext uri="{FF2B5EF4-FFF2-40B4-BE49-F238E27FC236}">
                <a16:creationId xmlns:a16="http://schemas.microsoft.com/office/drawing/2014/main" id="{B56C6B69-C0EB-C228-3B65-FB81B226B9C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43000" y="4648200"/>
            <a:ext cx="2133600" cy="457200"/>
          </a:xfrm>
          <a:prstGeom prst="line">
            <a:avLst/>
          </a:prstGeom>
          <a:noFill/>
          <a:ln w="25400">
            <a:solidFill>
              <a:srgbClr val="46BA12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2184" name="Line 32">
            <a:extLst>
              <a:ext uri="{FF2B5EF4-FFF2-40B4-BE49-F238E27FC236}">
                <a16:creationId xmlns:a16="http://schemas.microsoft.com/office/drawing/2014/main" id="{97FA9647-7595-DB21-64A2-0675EFCF1ED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43000" y="4837113"/>
            <a:ext cx="2133600" cy="457200"/>
          </a:xfrm>
          <a:prstGeom prst="line">
            <a:avLst/>
          </a:prstGeom>
          <a:noFill/>
          <a:ln w="25400">
            <a:solidFill>
              <a:srgbClr val="46BA12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2185" name="Line 33">
            <a:extLst>
              <a:ext uri="{FF2B5EF4-FFF2-40B4-BE49-F238E27FC236}">
                <a16:creationId xmlns:a16="http://schemas.microsoft.com/office/drawing/2014/main" id="{AA3CA07F-4342-0E08-7F40-FAC19D4405B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43000" y="5018088"/>
            <a:ext cx="2133600" cy="457200"/>
          </a:xfrm>
          <a:prstGeom prst="line">
            <a:avLst/>
          </a:prstGeom>
          <a:noFill/>
          <a:ln w="25400">
            <a:solidFill>
              <a:srgbClr val="46BA12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2186" name="Line 35">
            <a:extLst>
              <a:ext uri="{FF2B5EF4-FFF2-40B4-BE49-F238E27FC236}">
                <a16:creationId xmlns:a16="http://schemas.microsoft.com/office/drawing/2014/main" id="{467249DE-9D92-1634-A955-5B5F5B967DA2}"/>
              </a:ext>
            </a:extLst>
          </p:cNvPr>
          <p:cNvSpPr>
            <a:spLocks noChangeShapeType="1"/>
          </p:cNvSpPr>
          <p:nvPr/>
        </p:nvSpPr>
        <p:spPr bwMode="auto">
          <a:xfrm>
            <a:off x="1154113" y="5102225"/>
            <a:ext cx="2133600" cy="457200"/>
          </a:xfrm>
          <a:prstGeom prst="line">
            <a:avLst/>
          </a:prstGeom>
          <a:noFill/>
          <a:ln w="25400">
            <a:solidFill>
              <a:srgbClr val="993366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2187" name="Line 36">
            <a:extLst>
              <a:ext uri="{FF2B5EF4-FFF2-40B4-BE49-F238E27FC236}">
                <a16:creationId xmlns:a16="http://schemas.microsoft.com/office/drawing/2014/main" id="{99B5342A-38C5-F087-5E0F-0C7CEFE7EC75}"/>
              </a:ext>
            </a:extLst>
          </p:cNvPr>
          <p:cNvSpPr>
            <a:spLocks noChangeShapeType="1"/>
          </p:cNvSpPr>
          <p:nvPr/>
        </p:nvSpPr>
        <p:spPr bwMode="auto">
          <a:xfrm>
            <a:off x="1162050" y="5305425"/>
            <a:ext cx="2133600" cy="457200"/>
          </a:xfrm>
          <a:prstGeom prst="line">
            <a:avLst/>
          </a:prstGeom>
          <a:noFill/>
          <a:ln w="25400">
            <a:solidFill>
              <a:srgbClr val="993366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2188" name="Line 37">
            <a:extLst>
              <a:ext uri="{FF2B5EF4-FFF2-40B4-BE49-F238E27FC236}">
                <a16:creationId xmlns:a16="http://schemas.microsoft.com/office/drawing/2014/main" id="{1DF21536-95EF-8CA0-89E8-A5235C567701}"/>
              </a:ext>
            </a:extLst>
          </p:cNvPr>
          <p:cNvSpPr>
            <a:spLocks noChangeShapeType="1"/>
          </p:cNvSpPr>
          <p:nvPr/>
        </p:nvSpPr>
        <p:spPr bwMode="auto">
          <a:xfrm>
            <a:off x="1158875" y="5492750"/>
            <a:ext cx="2133600" cy="457200"/>
          </a:xfrm>
          <a:prstGeom prst="line">
            <a:avLst/>
          </a:prstGeom>
          <a:noFill/>
          <a:ln w="25400">
            <a:solidFill>
              <a:srgbClr val="993366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92189" name="Picture 38" descr="C:\Documents and Settings\roughan\My Documents\TCP\grampians_2_window.png">
            <a:extLst>
              <a:ext uri="{FF2B5EF4-FFF2-40B4-BE49-F238E27FC236}">
                <a16:creationId xmlns:a16="http://schemas.microsoft.com/office/drawing/2014/main" id="{4BD919D5-53D3-F1AD-28B8-38D737E03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133600"/>
            <a:ext cx="47244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0" name="Text Box 40">
            <a:extLst>
              <a:ext uri="{FF2B5EF4-FFF2-40B4-BE49-F238E27FC236}">
                <a16:creationId xmlns:a16="http://schemas.microsoft.com/office/drawing/2014/main" id="{E792B9A5-B07F-B3E9-A45A-EB7E9E841E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" y="6165850"/>
            <a:ext cx="76025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cwnd </a:t>
            </a:r>
            <a:r>
              <a:rPr kumimoji="1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  <a:sym typeface="Symbol" pitchFamily="2" charset="2"/>
              </a:rPr>
              <a:t></a:t>
            </a:r>
            <a:r>
              <a:rPr kumimoji="1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 cwnd + 1 (for each “cwnd number of ACKS”)</a:t>
            </a:r>
            <a:r>
              <a:rPr kumimoji="1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sp>
        <p:nvSpPr>
          <p:cNvPr id="92191" name="Text Box 41">
            <a:extLst>
              <a:ext uri="{FF2B5EF4-FFF2-40B4-BE49-F238E27FC236}">
                <a16:creationId xmlns:a16="http://schemas.microsoft.com/office/drawing/2014/main" id="{377850F8-0247-56E8-ADF2-678E19D2FC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6525" y="1524000"/>
            <a:ext cx="1247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receiver</a:t>
            </a:r>
          </a:p>
        </p:txBody>
      </p:sp>
      <p:sp>
        <p:nvSpPr>
          <p:cNvPr id="92192" name="Text Box 42">
            <a:extLst>
              <a:ext uri="{FF2B5EF4-FFF2-40B4-BE49-F238E27FC236}">
                <a16:creationId xmlns:a16="http://schemas.microsoft.com/office/drawing/2014/main" id="{48253A8E-1C23-83C3-AD8C-090D6ACDD7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25" y="1524000"/>
            <a:ext cx="1089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sender</a:t>
            </a:r>
          </a:p>
        </p:txBody>
      </p:sp>
    </p:spTree>
  </p:cSld>
  <p:clrMapOvr>
    <a:masterClrMapping/>
  </p:clrMapOvr>
  <p:transition spd="slow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>
            <a:extLst>
              <a:ext uri="{FF2B5EF4-FFF2-40B4-BE49-F238E27FC236}">
                <a16:creationId xmlns:a16="http://schemas.microsoft.com/office/drawing/2014/main" id="{8496E1F8-D8EF-3176-DB9C-442D8F34E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Packet Loss</a:t>
            </a:r>
          </a:p>
        </p:txBody>
      </p:sp>
      <p:sp>
        <p:nvSpPr>
          <p:cNvPr id="93186" name="Rectangle 3">
            <a:extLst>
              <a:ext uri="{FF2B5EF4-FFF2-40B4-BE49-F238E27FC236}">
                <a16:creationId xmlns:a16="http://schemas.microsoft.com/office/drawing/2014/main" id="{137337F9-FF26-D51E-2E4C-27DD9BA6BB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solidFill>
                  <a:srgbClr val="FF0000"/>
                </a:solidFill>
                <a:ea typeface="ＭＳ Ｐゴシック" panose="020B0600070205080204" pitchFamily="34" charset="-128"/>
              </a:rPr>
              <a:t>Assumption</a:t>
            </a:r>
            <a:r>
              <a:rPr lang="en-US" altLang="en-US">
                <a:ea typeface="ＭＳ Ｐゴシック" panose="020B0600070205080204" pitchFamily="34" charset="-128"/>
              </a:rPr>
              <a:t>: loss indicates congestion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Packet loss detected by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Retransmission TimeOuts (RTO timer)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Duplicate ACKs (at least 3)</a:t>
            </a:r>
          </a:p>
        </p:txBody>
      </p:sp>
      <p:grpSp>
        <p:nvGrpSpPr>
          <p:cNvPr id="93187" name="Group 54">
            <a:extLst>
              <a:ext uri="{FF2B5EF4-FFF2-40B4-BE49-F238E27FC236}">
                <a16:creationId xmlns:a16="http://schemas.microsoft.com/office/drawing/2014/main" id="{2DF26B6A-C18D-93E9-1F78-07186216D778}"/>
              </a:ext>
            </a:extLst>
          </p:cNvPr>
          <p:cNvGrpSpPr>
            <a:grpSpLocks/>
          </p:cNvGrpSpPr>
          <p:nvPr/>
        </p:nvGrpSpPr>
        <p:grpSpPr bwMode="auto">
          <a:xfrm>
            <a:off x="288925" y="3811588"/>
            <a:ext cx="8169275" cy="2438400"/>
            <a:chOff x="182" y="2256"/>
            <a:chExt cx="5146" cy="1536"/>
          </a:xfrm>
        </p:grpSpPr>
        <p:sp>
          <p:nvSpPr>
            <p:cNvPr id="93188" name="Rectangle 10">
              <a:extLst>
                <a:ext uri="{FF2B5EF4-FFF2-40B4-BE49-F238E27FC236}">
                  <a16:creationId xmlns:a16="http://schemas.microsoft.com/office/drawing/2014/main" id="{7295330C-D87E-1BA2-2F4D-0AAB7AD862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2544"/>
              <a:ext cx="528" cy="384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1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93189" name="Line 6">
              <a:extLst>
                <a:ext uri="{FF2B5EF4-FFF2-40B4-BE49-F238E27FC236}">
                  <a16:creationId xmlns:a16="http://schemas.microsoft.com/office/drawing/2014/main" id="{0655B51C-F9FB-2F66-7DDF-33BF7D4C7E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" y="2928"/>
              <a:ext cx="504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93190" name="Rectangle 7">
              <a:extLst>
                <a:ext uri="{FF2B5EF4-FFF2-40B4-BE49-F238E27FC236}">
                  <a16:creationId xmlns:a16="http://schemas.microsoft.com/office/drawing/2014/main" id="{82CBD1C1-9860-D423-A02B-01216697E6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" y="2544"/>
              <a:ext cx="528" cy="38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1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93191" name="Rectangle 8">
              <a:extLst>
                <a:ext uri="{FF2B5EF4-FFF2-40B4-BE49-F238E27FC236}">
                  <a16:creationId xmlns:a16="http://schemas.microsoft.com/office/drawing/2014/main" id="{B29ED377-5F61-C898-F399-1AE6EFC2A3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2544"/>
              <a:ext cx="528" cy="38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1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93192" name="Rectangle 9">
              <a:extLst>
                <a:ext uri="{FF2B5EF4-FFF2-40B4-BE49-F238E27FC236}">
                  <a16:creationId xmlns:a16="http://schemas.microsoft.com/office/drawing/2014/main" id="{7288EBDB-38EB-A6B0-D714-E328A4F70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2544"/>
              <a:ext cx="528" cy="38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1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93193" name="Rectangle 11">
              <a:extLst>
                <a:ext uri="{FF2B5EF4-FFF2-40B4-BE49-F238E27FC236}">
                  <a16:creationId xmlns:a16="http://schemas.microsoft.com/office/drawing/2014/main" id="{9B370C8F-CD04-85C2-E3F5-0BCE4480E2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544"/>
              <a:ext cx="528" cy="38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1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93194" name="Rectangle 12">
              <a:extLst>
                <a:ext uri="{FF2B5EF4-FFF2-40B4-BE49-F238E27FC236}">
                  <a16:creationId xmlns:a16="http://schemas.microsoft.com/office/drawing/2014/main" id="{DBBD1BA1-E5C7-CE20-7746-60E17D648C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0" y="2544"/>
              <a:ext cx="528" cy="38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1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93195" name="Text Box 14">
              <a:extLst>
                <a:ext uri="{FF2B5EF4-FFF2-40B4-BE49-F238E27FC236}">
                  <a16:creationId xmlns:a16="http://schemas.microsoft.com/office/drawing/2014/main" id="{F5E0EF2D-3F72-F61C-ABF5-7B81DDB9FD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3" y="2580"/>
              <a:ext cx="23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ＭＳ Ｐゴシック" panose="020B0600070205080204" pitchFamily="34" charset="-128"/>
                  <a:cs typeface="+mn-cs"/>
                </a:rPr>
                <a:t>1</a:t>
              </a:r>
              <a:endPara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93196" name="Text Box 15">
              <a:extLst>
                <a:ext uri="{FF2B5EF4-FFF2-40B4-BE49-F238E27FC236}">
                  <a16:creationId xmlns:a16="http://schemas.microsoft.com/office/drawing/2014/main" id="{E142B684-1FB5-BD58-12C8-EEC84BE293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5" y="2592"/>
              <a:ext cx="23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ＭＳ Ｐゴシック" panose="020B0600070205080204" pitchFamily="34" charset="-128"/>
                  <a:cs typeface="+mn-cs"/>
                </a:rPr>
                <a:t>2</a:t>
              </a:r>
              <a:endPara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93197" name="Text Box 16">
              <a:extLst>
                <a:ext uri="{FF2B5EF4-FFF2-40B4-BE49-F238E27FC236}">
                  <a16:creationId xmlns:a16="http://schemas.microsoft.com/office/drawing/2014/main" id="{35E57B76-D6EE-BBB4-DF11-8CDCCFC6AB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7" y="2592"/>
              <a:ext cx="23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ＭＳ Ｐゴシック" panose="020B0600070205080204" pitchFamily="34" charset="-128"/>
                  <a:cs typeface="+mn-cs"/>
                </a:rPr>
                <a:t>3</a:t>
              </a:r>
              <a:endPara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93198" name="Text Box 17">
              <a:extLst>
                <a:ext uri="{FF2B5EF4-FFF2-40B4-BE49-F238E27FC236}">
                  <a16:creationId xmlns:a16="http://schemas.microsoft.com/office/drawing/2014/main" id="{DF8E53E3-DD93-EBFF-7FA1-019F77BE90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39" y="2592"/>
              <a:ext cx="23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ＭＳ Ｐゴシック" panose="020B0600070205080204" pitchFamily="34" charset="-128"/>
                  <a:cs typeface="+mn-cs"/>
                </a:rPr>
                <a:t>4</a:t>
              </a:r>
              <a:endPara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93199" name="Text Box 18">
              <a:extLst>
                <a:ext uri="{FF2B5EF4-FFF2-40B4-BE49-F238E27FC236}">
                  <a16:creationId xmlns:a16="http://schemas.microsoft.com/office/drawing/2014/main" id="{EBDDD20B-9212-A479-3878-9EF9CFD69A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1" y="2592"/>
              <a:ext cx="23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ＭＳ Ｐゴシック" panose="020B0600070205080204" pitchFamily="34" charset="-128"/>
                  <a:cs typeface="+mn-cs"/>
                </a:rPr>
                <a:t>5</a:t>
              </a:r>
              <a:endPara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93200" name="Text Box 19">
              <a:extLst>
                <a:ext uri="{FF2B5EF4-FFF2-40B4-BE49-F238E27FC236}">
                  <a16:creationId xmlns:a16="http://schemas.microsoft.com/office/drawing/2014/main" id="{5C111465-5BB1-0D5C-4492-A9B90D418C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3" y="2592"/>
              <a:ext cx="23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ＭＳ Ｐゴシック" panose="020B0600070205080204" pitchFamily="34" charset="-128"/>
                  <a:cs typeface="+mn-cs"/>
                </a:rPr>
                <a:t>6</a:t>
              </a:r>
              <a:endPara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93201" name="Line 22">
              <a:extLst>
                <a:ext uri="{FF2B5EF4-FFF2-40B4-BE49-F238E27FC236}">
                  <a16:creationId xmlns:a16="http://schemas.microsoft.com/office/drawing/2014/main" id="{0CF77FB8-691E-A63B-F434-6FC74DED98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8" y="3792"/>
              <a:ext cx="504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93202" name="Rectangle 23">
              <a:extLst>
                <a:ext uri="{FF2B5EF4-FFF2-40B4-BE49-F238E27FC236}">
                  <a16:creationId xmlns:a16="http://schemas.microsoft.com/office/drawing/2014/main" id="{9D542A01-CDF6-A3F4-5986-D95D720A38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9" y="3408"/>
              <a:ext cx="239" cy="38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1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93203" name="Rectangle 25">
              <a:extLst>
                <a:ext uri="{FF2B5EF4-FFF2-40B4-BE49-F238E27FC236}">
                  <a16:creationId xmlns:a16="http://schemas.microsoft.com/office/drawing/2014/main" id="{1214536B-3AF2-E3C1-258C-1A2C545E8F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1" y="3408"/>
              <a:ext cx="239" cy="38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1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93204" name="Text Box 29">
              <a:extLst>
                <a:ext uri="{FF2B5EF4-FFF2-40B4-BE49-F238E27FC236}">
                  <a16:creationId xmlns:a16="http://schemas.microsoft.com/office/drawing/2014/main" id="{CA33A92B-440E-FA8E-F13E-B3C1204B09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" y="3456"/>
              <a:ext cx="23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ＭＳ Ｐゴシック" panose="020B0600070205080204" pitchFamily="34" charset="-128"/>
                  <a:cs typeface="+mn-cs"/>
                </a:rPr>
                <a:t>1</a:t>
              </a:r>
              <a:endPara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93205" name="Text Box 30">
              <a:extLst>
                <a:ext uri="{FF2B5EF4-FFF2-40B4-BE49-F238E27FC236}">
                  <a16:creationId xmlns:a16="http://schemas.microsoft.com/office/drawing/2014/main" id="{53466E19-0B6D-88D1-7520-8E50390C03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0" y="3456"/>
              <a:ext cx="23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ＭＳ Ｐゴシック" panose="020B0600070205080204" pitchFamily="34" charset="-128"/>
                  <a:cs typeface="+mn-cs"/>
                </a:rPr>
                <a:t>2</a:t>
              </a:r>
              <a:endPara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93206" name="Group 38">
              <a:extLst>
                <a:ext uri="{FF2B5EF4-FFF2-40B4-BE49-F238E27FC236}">
                  <a16:creationId xmlns:a16="http://schemas.microsoft.com/office/drawing/2014/main" id="{BE5FD99A-7AD0-6EBC-EC19-0E10C9D031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52" y="3408"/>
              <a:ext cx="240" cy="384"/>
              <a:chOff x="2352" y="3408"/>
              <a:chExt cx="240" cy="384"/>
            </a:xfrm>
          </p:grpSpPr>
          <p:sp>
            <p:nvSpPr>
              <p:cNvPr id="93221" name="Rectangle 24">
                <a:extLst>
                  <a:ext uri="{FF2B5EF4-FFF2-40B4-BE49-F238E27FC236}">
                    <a16:creationId xmlns:a16="http://schemas.microsoft.com/office/drawing/2014/main" id="{1D6FC9EC-859E-A288-093B-3891A68AF5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3" y="3408"/>
                <a:ext cx="239" cy="384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1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CC33"/>
                  </a:solidFill>
                  <a:effectLst/>
                  <a:uLnTx/>
                  <a:uFillTx/>
                  <a:latin typeface="Tahoma" panose="020B0604030504040204" pitchFamily="34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93222" name="Text Box 31">
                <a:extLst>
                  <a:ext uri="{FF2B5EF4-FFF2-40B4-BE49-F238E27FC236}">
                    <a16:creationId xmlns:a16="http://schemas.microsoft.com/office/drawing/2014/main" id="{EFD02087-7559-5C2D-2CFB-5C4D633D7CA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52" y="3456"/>
                <a:ext cx="238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ＭＳ Ｐゴシック" panose="020B0600070205080204" pitchFamily="34" charset="-128"/>
                    <a:cs typeface="+mn-cs"/>
                  </a:rPr>
                  <a:t>3</a:t>
                </a: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sp>
          <p:nvSpPr>
            <p:cNvPr id="93207" name="Text Box 36">
              <a:extLst>
                <a:ext uri="{FF2B5EF4-FFF2-40B4-BE49-F238E27FC236}">
                  <a16:creationId xmlns:a16="http://schemas.microsoft.com/office/drawing/2014/main" id="{FA30000F-7A8D-3F24-1F56-91F3B0CD60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" y="2256"/>
              <a:ext cx="75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ＭＳ Ｐゴシック" panose="020B0600070205080204" pitchFamily="34" charset="-128"/>
                  <a:cs typeface="+mn-cs"/>
                </a:rPr>
                <a:t>Packets</a:t>
              </a:r>
            </a:p>
          </p:txBody>
        </p:sp>
        <p:sp>
          <p:nvSpPr>
            <p:cNvPr id="93208" name="Text Box 37">
              <a:extLst>
                <a:ext uri="{FF2B5EF4-FFF2-40B4-BE49-F238E27FC236}">
                  <a16:creationId xmlns:a16="http://schemas.microsoft.com/office/drawing/2014/main" id="{F3B86E8E-A8BD-F431-92E3-50D380889F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" y="3120"/>
              <a:ext cx="174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ＭＳ Ｐゴシック" panose="020B0600070205080204" pitchFamily="34" charset="-128"/>
                  <a:cs typeface="+mn-cs"/>
                </a:rPr>
                <a:t>Acknowledgements</a:t>
              </a:r>
            </a:p>
          </p:txBody>
        </p:sp>
        <p:sp>
          <p:nvSpPr>
            <p:cNvPr id="93209" name="Rectangle 40">
              <a:extLst>
                <a:ext uri="{FF2B5EF4-FFF2-40B4-BE49-F238E27FC236}">
                  <a16:creationId xmlns:a16="http://schemas.microsoft.com/office/drawing/2014/main" id="{21C8C06E-AA84-2759-B1B8-0260665FB2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7" y="3408"/>
              <a:ext cx="239" cy="384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1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93210" name="Text Box 41">
              <a:extLst>
                <a:ext uri="{FF2B5EF4-FFF2-40B4-BE49-F238E27FC236}">
                  <a16:creationId xmlns:a16="http://schemas.microsoft.com/office/drawing/2014/main" id="{3560B6C2-AD73-DF35-DA2F-4971152F5F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96" y="3456"/>
              <a:ext cx="238" cy="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ＭＳ Ｐゴシック" panose="020B0600070205080204" pitchFamily="34" charset="-128"/>
                  <a:cs typeface="+mn-cs"/>
                </a:rPr>
                <a:t>3</a:t>
              </a:r>
              <a:endPara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93211" name="Group 42">
              <a:extLst>
                <a:ext uri="{FF2B5EF4-FFF2-40B4-BE49-F238E27FC236}">
                  <a16:creationId xmlns:a16="http://schemas.microsoft.com/office/drawing/2014/main" id="{26A3BBED-7876-4471-04F7-9A979B7DAB2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68" y="3408"/>
              <a:ext cx="244" cy="384"/>
              <a:chOff x="2352" y="3408"/>
              <a:chExt cx="244" cy="384"/>
            </a:xfrm>
          </p:grpSpPr>
          <p:sp>
            <p:nvSpPr>
              <p:cNvPr id="93219" name="Rectangle 43">
                <a:extLst>
                  <a:ext uri="{FF2B5EF4-FFF2-40B4-BE49-F238E27FC236}">
                    <a16:creationId xmlns:a16="http://schemas.microsoft.com/office/drawing/2014/main" id="{7C4DD2A0-DB31-8B8B-5C44-832E39F5B8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3" y="3408"/>
                <a:ext cx="239" cy="384"/>
              </a:xfrm>
              <a:prstGeom prst="rect">
                <a:avLst/>
              </a:prstGeom>
              <a:solidFill>
                <a:schemeClr val="accent1"/>
              </a:solidFill>
              <a:ln w="38100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1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CC33"/>
                  </a:solidFill>
                  <a:effectLst/>
                  <a:uLnTx/>
                  <a:uFillTx/>
                  <a:latin typeface="Tahoma" panose="020B0604030504040204" pitchFamily="34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93220" name="Text Box 44">
                <a:extLst>
                  <a:ext uri="{FF2B5EF4-FFF2-40B4-BE49-F238E27FC236}">
                    <a16:creationId xmlns:a16="http://schemas.microsoft.com/office/drawing/2014/main" id="{22639671-E8FC-F721-3B61-9934B3D10F3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52" y="3456"/>
                <a:ext cx="244" cy="333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ＭＳ Ｐゴシック" panose="020B0600070205080204" pitchFamily="34" charset="-128"/>
                    <a:cs typeface="+mn-cs"/>
                  </a:rPr>
                  <a:t>3</a:t>
                </a: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sp>
          <p:nvSpPr>
            <p:cNvPr id="93212" name="Rectangle 45">
              <a:extLst>
                <a:ext uri="{FF2B5EF4-FFF2-40B4-BE49-F238E27FC236}">
                  <a16:creationId xmlns:a16="http://schemas.microsoft.com/office/drawing/2014/main" id="{764D3742-B858-15D7-0A9C-835AB33D5E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542"/>
              <a:ext cx="528" cy="38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1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93213" name="Text Box 46">
              <a:extLst>
                <a:ext uri="{FF2B5EF4-FFF2-40B4-BE49-F238E27FC236}">
                  <a16:creationId xmlns:a16="http://schemas.microsoft.com/office/drawing/2014/main" id="{B8C37821-73F3-CCC1-168A-4872720195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56" y="2590"/>
              <a:ext cx="23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ＭＳ Ｐゴシック" panose="020B0600070205080204" pitchFamily="34" charset="-128"/>
                  <a:cs typeface="+mn-cs"/>
                </a:rPr>
                <a:t>7</a:t>
              </a:r>
              <a:endPara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93214" name="Group 47">
              <a:extLst>
                <a:ext uri="{FF2B5EF4-FFF2-40B4-BE49-F238E27FC236}">
                  <a16:creationId xmlns:a16="http://schemas.microsoft.com/office/drawing/2014/main" id="{5DEFC3D0-CEDE-45AC-BE15-9186C9AFD4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40" y="3406"/>
              <a:ext cx="244" cy="384"/>
              <a:chOff x="2352" y="3408"/>
              <a:chExt cx="244" cy="384"/>
            </a:xfrm>
          </p:grpSpPr>
          <p:sp>
            <p:nvSpPr>
              <p:cNvPr id="93217" name="Rectangle 48">
                <a:extLst>
                  <a:ext uri="{FF2B5EF4-FFF2-40B4-BE49-F238E27FC236}">
                    <a16:creationId xmlns:a16="http://schemas.microsoft.com/office/drawing/2014/main" id="{4823A04C-E5B6-A319-3DBE-3BE285C800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3" y="3408"/>
                <a:ext cx="239" cy="384"/>
              </a:xfrm>
              <a:prstGeom prst="rect">
                <a:avLst/>
              </a:prstGeom>
              <a:solidFill>
                <a:schemeClr val="accent1"/>
              </a:solidFill>
              <a:ln w="38100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1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33CC33"/>
                  </a:solidFill>
                  <a:effectLst/>
                  <a:uLnTx/>
                  <a:uFillTx/>
                  <a:latin typeface="Tahoma" panose="020B0604030504040204" pitchFamily="34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93218" name="Text Box 49">
                <a:extLst>
                  <a:ext uri="{FF2B5EF4-FFF2-40B4-BE49-F238E27FC236}">
                    <a16:creationId xmlns:a16="http://schemas.microsoft.com/office/drawing/2014/main" id="{D6B0B487-40BF-8CDC-8359-B286B889C83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52" y="3456"/>
                <a:ext cx="244" cy="333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ＭＳ Ｐゴシック" panose="020B0600070205080204" pitchFamily="34" charset="-128"/>
                    <a:cs typeface="+mn-cs"/>
                  </a:rPr>
                  <a:t>3</a:t>
                </a: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sp>
          <p:nvSpPr>
            <p:cNvPr id="93215" name="Line 51">
              <a:extLst>
                <a:ext uri="{FF2B5EF4-FFF2-40B4-BE49-F238E27FC236}">
                  <a16:creationId xmlns:a16="http://schemas.microsoft.com/office/drawing/2014/main" id="{9F0F1FED-5208-E7EE-A548-86C050F452A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96" y="2544"/>
              <a:ext cx="528" cy="37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93216" name="Line 53">
              <a:extLst>
                <a:ext uri="{FF2B5EF4-FFF2-40B4-BE49-F238E27FC236}">
                  <a16:creationId xmlns:a16="http://schemas.microsoft.com/office/drawing/2014/main" id="{1AE513E2-CEF7-FF23-9085-C0D1BF98B7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6" y="2544"/>
              <a:ext cx="528" cy="38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</p:spTree>
  </p:cSld>
  <p:clrMapOvr>
    <a:masterClrMapping/>
  </p:clrMapOvr>
  <p:transition spd="slow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>
            <a:extLst>
              <a:ext uri="{FF2B5EF4-FFF2-40B4-BE49-F238E27FC236}">
                <a16:creationId xmlns:a16="http://schemas.microsoft.com/office/drawing/2014/main" id="{EA91E2E5-6359-CACD-8C65-6D5FAB1CC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228600"/>
            <a:ext cx="8051800" cy="833438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Fast Retransmit</a:t>
            </a:r>
          </a:p>
        </p:txBody>
      </p:sp>
      <p:sp>
        <p:nvSpPr>
          <p:cNvPr id="94210" name="Rectangle 3">
            <a:extLst>
              <a:ext uri="{FF2B5EF4-FFF2-40B4-BE49-F238E27FC236}">
                <a16:creationId xmlns:a16="http://schemas.microsoft.com/office/drawing/2014/main" id="{CAB312EE-31B9-B538-0F30-CE903ADD64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7500" y="1358900"/>
            <a:ext cx="8599488" cy="51562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Wait for a timeout is quite long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Immediately retransmits after 3 dupACKs without waiting for timeout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Adjusts ssthresh</a:t>
            </a:r>
          </a:p>
          <a:p>
            <a:pPr>
              <a:buFont typeface="Wingdings" pitchFamily="2" charset="2"/>
              <a:buNone/>
            </a:pPr>
            <a:r>
              <a:rPr lang="en-US" altLang="en-US">
                <a:solidFill>
                  <a:srgbClr val="00CC00"/>
                </a:solidFill>
                <a:ea typeface="ＭＳ Ｐゴシック" panose="020B0600070205080204" pitchFamily="34" charset="-128"/>
              </a:rPr>
              <a:t>		flightsize = min(awnd, cwnd)</a:t>
            </a:r>
          </a:p>
          <a:p>
            <a:pPr>
              <a:buFont typeface="Wingdings" pitchFamily="2" charset="2"/>
              <a:buNone/>
            </a:pPr>
            <a:r>
              <a:rPr lang="en-US" altLang="en-US">
                <a:solidFill>
                  <a:srgbClr val="00CC00"/>
                </a:solidFill>
                <a:ea typeface="ＭＳ Ｐゴシック" panose="020B0600070205080204" pitchFamily="34" charset="-128"/>
              </a:rPr>
              <a:t>		ssthresh </a:t>
            </a:r>
            <a:r>
              <a:rPr lang="en-US" altLang="en-US">
                <a:solidFill>
                  <a:srgbClr val="00CC00"/>
                </a:solidFill>
                <a:ea typeface="ＭＳ Ｐゴシック" panose="020B0600070205080204" pitchFamily="34" charset="-128"/>
                <a:sym typeface="Symbol" pitchFamily="2" charset="2"/>
              </a:rPr>
              <a:t></a:t>
            </a:r>
            <a:r>
              <a:rPr lang="en-US" altLang="en-US">
                <a:solidFill>
                  <a:srgbClr val="00CC00"/>
                </a:solidFill>
                <a:ea typeface="ＭＳ Ｐゴシック" panose="020B0600070205080204" pitchFamily="34" charset="-128"/>
              </a:rPr>
              <a:t> max(flightsize/2, 2)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Enter Slow Start</a:t>
            </a:r>
            <a:r>
              <a:rPr lang="en-US" altLang="en-US">
                <a:solidFill>
                  <a:srgbClr val="00CC00"/>
                </a:solidFill>
                <a:ea typeface="ＭＳ Ｐゴシック" panose="020B0600070205080204" pitchFamily="34" charset="-128"/>
              </a:rPr>
              <a:t> (cwnd = 1)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slow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>
            <a:extLst>
              <a:ext uri="{FF2B5EF4-FFF2-40B4-BE49-F238E27FC236}">
                <a16:creationId xmlns:a16="http://schemas.microsoft.com/office/drawing/2014/main" id="{CD10F5B1-94C1-F584-E75D-0B5C8A2ED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Summary: Tahoe</a:t>
            </a:r>
          </a:p>
        </p:txBody>
      </p:sp>
      <p:sp>
        <p:nvSpPr>
          <p:cNvPr id="95234" name="Rectangle 3">
            <a:extLst>
              <a:ext uri="{FF2B5EF4-FFF2-40B4-BE49-F238E27FC236}">
                <a16:creationId xmlns:a16="http://schemas.microsoft.com/office/drawing/2014/main" id="{2FE78A27-35A7-C54F-5913-D51881DFDA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358900"/>
            <a:ext cx="8307388" cy="2705100"/>
          </a:xfrm>
        </p:spPr>
        <p:txBody>
          <a:bodyPr/>
          <a:lstStyle/>
          <a:p>
            <a:r>
              <a:rPr lang="en-US" altLang="en-US" sz="2800">
                <a:ea typeface="ＭＳ Ｐゴシック" panose="020B0600070205080204" pitchFamily="34" charset="-128"/>
              </a:rPr>
              <a:t>Basic ideas</a:t>
            </a:r>
          </a:p>
          <a:p>
            <a:pPr lvl="1"/>
            <a:r>
              <a:rPr lang="en-US" altLang="en-US" sz="2400">
                <a:ea typeface="ＭＳ Ｐゴシック" panose="020B0600070205080204" pitchFamily="34" charset="-128"/>
              </a:rPr>
              <a:t>Gently probe network for spare capacity</a:t>
            </a:r>
          </a:p>
          <a:p>
            <a:pPr lvl="1"/>
            <a:r>
              <a:rPr lang="en-US" altLang="en-US" sz="2400">
                <a:ea typeface="ＭＳ Ｐゴシック" panose="020B0600070205080204" pitchFamily="34" charset="-128"/>
              </a:rPr>
              <a:t>Drastically reduce rate on congestion</a:t>
            </a:r>
          </a:p>
          <a:p>
            <a:pPr lvl="1"/>
            <a:r>
              <a:rPr lang="en-US" altLang="en-US" sz="2400">
                <a:ea typeface="ＭＳ Ｐゴシック" panose="020B0600070205080204" pitchFamily="34" charset="-128"/>
              </a:rPr>
              <a:t>Windowing: self-clocking</a:t>
            </a:r>
          </a:p>
          <a:p>
            <a:pPr lvl="1"/>
            <a:r>
              <a:rPr lang="en-US" altLang="en-US" sz="2400">
                <a:ea typeface="ＭＳ Ｐゴシック" panose="020B0600070205080204" pitchFamily="34" charset="-128"/>
              </a:rPr>
              <a:t>Other functions: round trip time estimation, error recovery</a:t>
            </a:r>
          </a:p>
          <a:p>
            <a:endParaRPr lang="en-US" altLang="en-US" sz="2800">
              <a:ea typeface="ＭＳ Ｐゴシック" panose="020B0600070205080204" pitchFamily="34" charset="-128"/>
            </a:endParaRPr>
          </a:p>
        </p:txBody>
      </p:sp>
      <p:sp>
        <p:nvSpPr>
          <p:cNvPr id="95235" name="Rectangle 4">
            <a:extLst>
              <a:ext uri="{FF2B5EF4-FFF2-40B4-BE49-F238E27FC236}">
                <a16:creationId xmlns:a16="http://schemas.microsoft.com/office/drawing/2014/main" id="{0A47E24F-DBCD-6405-6519-8060E8D08E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800" y="3990975"/>
            <a:ext cx="8229600" cy="253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0504D"/>
              </a:buClr>
              <a:buSzTx/>
              <a:buFont typeface="Wingdings" pitchFamily="2" charset="2"/>
              <a:buNone/>
              <a:tabLst/>
              <a:defRPr/>
            </a:pPr>
            <a:r>
              <a:rPr kumimoji="1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	</a:t>
            </a:r>
            <a:r>
              <a:rPr kumimoji="1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Console" panose="020B0609040504020204" pitchFamily="49" charset="0"/>
                <a:ea typeface="ＭＳ Ｐゴシック" panose="020B0600070205080204" pitchFamily="34" charset="-128"/>
                <a:cs typeface="+mn-cs"/>
              </a:rPr>
              <a:t>for every ACK {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0504D"/>
              </a:buClr>
              <a:buSzTx/>
              <a:buFont typeface="Wingdings" pitchFamily="2" charset="2"/>
              <a:buNone/>
              <a:tabLst/>
              <a:defRPr/>
            </a:pPr>
            <a:r>
              <a:rPr kumimoji="1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Console" panose="020B0609040504020204" pitchFamily="49" charset="0"/>
                <a:ea typeface="ＭＳ Ｐゴシック" panose="020B0600070205080204" pitchFamily="34" charset="-128"/>
                <a:cs typeface="+mn-cs"/>
              </a:rPr>
              <a:t>	    if (W &lt; ssthresh) then </a:t>
            </a:r>
            <a:r>
              <a:rPr kumimoji="1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Lucida Console" panose="020B0609040504020204" pitchFamily="49" charset="0"/>
                <a:ea typeface="ＭＳ Ｐゴシック" panose="020B0600070205080204" pitchFamily="34" charset="-128"/>
                <a:cs typeface="+mn-cs"/>
              </a:rPr>
              <a:t>W++</a:t>
            </a:r>
            <a:r>
              <a:rPr kumimoji="1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Console" panose="020B0609040504020204" pitchFamily="49" charset="0"/>
                <a:ea typeface="ＭＳ Ｐゴシック" panose="020B0600070205080204" pitchFamily="34" charset="-128"/>
                <a:cs typeface="+mn-cs"/>
              </a:rPr>
              <a:t>  	(SS)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0504D"/>
              </a:buClr>
              <a:buSzTx/>
              <a:buFont typeface="Wingdings" pitchFamily="2" charset="2"/>
              <a:buNone/>
              <a:tabLst/>
              <a:defRPr/>
            </a:pPr>
            <a:r>
              <a:rPr kumimoji="1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Console" panose="020B0609040504020204" pitchFamily="49" charset="0"/>
                <a:ea typeface="ＭＳ Ｐゴシック" panose="020B0600070205080204" pitchFamily="34" charset="-128"/>
                <a:cs typeface="+mn-cs"/>
              </a:rPr>
              <a:t>	    else 	</a:t>
            </a:r>
            <a:r>
              <a:rPr kumimoji="1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Console" panose="020B0609040504020204" pitchFamily="49" charset="0"/>
                <a:ea typeface="ＭＳ Ｐゴシック" panose="020B0600070205080204" pitchFamily="34" charset="-128"/>
                <a:cs typeface="+mn-cs"/>
              </a:rPr>
              <a:t>W += 1/W</a:t>
            </a:r>
            <a:r>
              <a:rPr kumimoji="1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Console" panose="020B0609040504020204" pitchFamily="49" charset="0"/>
                <a:ea typeface="ＭＳ Ｐゴシック" panose="020B0600070205080204" pitchFamily="34" charset="-128"/>
                <a:cs typeface="+mn-cs"/>
              </a:rPr>
              <a:t> 			(CA)	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0504D"/>
              </a:buClr>
              <a:buSzTx/>
              <a:buFont typeface="Wingdings" pitchFamily="2" charset="2"/>
              <a:buNone/>
              <a:tabLst/>
              <a:defRPr/>
            </a:pPr>
            <a:r>
              <a:rPr kumimoji="1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Console" panose="020B0609040504020204" pitchFamily="49" charset="0"/>
                <a:ea typeface="ＭＳ Ｐゴシック" panose="020B0600070205080204" pitchFamily="34" charset="-128"/>
                <a:cs typeface="+mn-cs"/>
              </a:rPr>
              <a:t>	}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0504D"/>
              </a:buClr>
              <a:buSzTx/>
              <a:buFont typeface="Wingdings" pitchFamily="2" charset="2"/>
              <a:buNone/>
              <a:tabLst/>
              <a:defRPr/>
            </a:pPr>
            <a:r>
              <a:rPr kumimoji="1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	</a:t>
            </a:r>
            <a:r>
              <a:rPr kumimoji="1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Console" panose="020B0609040504020204" pitchFamily="49" charset="0"/>
                <a:ea typeface="ＭＳ Ｐゴシック" panose="020B0600070205080204" pitchFamily="34" charset="-128"/>
                <a:cs typeface="+mn-cs"/>
              </a:rPr>
              <a:t>for every loss {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0504D"/>
              </a:buClr>
              <a:buSzTx/>
              <a:buFont typeface="Wingdings" pitchFamily="2" charset="2"/>
              <a:buNone/>
              <a:tabLst/>
              <a:defRPr/>
            </a:pPr>
            <a:r>
              <a:rPr kumimoji="1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Console" panose="020B0609040504020204" pitchFamily="49" charset="0"/>
                <a:ea typeface="ＭＳ Ｐゴシック" panose="020B0600070205080204" pitchFamily="34" charset="-128"/>
                <a:cs typeface="+mn-cs"/>
              </a:rPr>
              <a:t>		ssthresh = W/2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0504D"/>
              </a:buClr>
              <a:buSzTx/>
              <a:buFont typeface="Wingdings" pitchFamily="2" charset="2"/>
              <a:buNone/>
              <a:tabLst/>
              <a:defRPr/>
            </a:pPr>
            <a:r>
              <a:rPr kumimoji="1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Console" panose="020B0609040504020204" pitchFamily="49" charset="0"/>
                <a:ea typeface="ＭＳ Ｐゴシック" panose="020B0600070205080204" pitchFamily="34" charset="-128"/>
                <a:cs typeface="+mn-cs"/>
              </a:rPr>
              <a:t>	    	W  = 1    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0504D"/>
              </a:buClr>
              <a:buSzTx/>
              <a:buFont typeface="Wingdings" pitchFamily="2" charset="2"/>
              <a:buNone/>
              <a:tabLst/>
              <a:defRPr/>
            </a:pPr>
            <a:r>
              <a:rPr kumimoji="1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Console" panose="020B0609040504020204" pitchFamily="49" charset="0"/>
                <a:ea typeface="ＭＳ Ｐゴシック" panose="020B0600070205080204" pitchFamily="34" charset="-128"/>
                <a:cs typeface="+mn-cs"/>
              </a:rPr>
              <a:t>	}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C0504D"/>
              </a:buClr>
              <a:buSzTx/>
              <a:buFont typeface="Wingdings" pitchFamily="2" charset="2"/>
              <a:buNone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5236" name="Rectangle 5">
            <a:extLst>
              <a:ext uri="{FF2B5EF4-FFF2-40B4-BE49-F238E27FC236}">
                <a16:creationId xmlns:a16="http://schemas.microsoft.com/office/drawing/2014/main" id="{19A18F45-7742-9A76-363B-A8EEBFC38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0" y="3954463"/>
            <a:ext cx="7581900" cy="2787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33CC33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>
            <a:extLst>
              <a:ext uri="{FF2B5EF4-FFF2-40B4-BE49-F238E27FC236}">
                <a16:creationId xmlns:a16="http://schemas.microsoft.com/office/drawing/2014/main" id="{C127864A-0A2D-865C-E8D2-CE9CB34D0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TCP Congestion Controls</a:t>
            </a:r>
          </a:p>
        </p:txBody>
      </p:sp>
      <p:sp>
        <p:nvSpPr>
          <p:cNvPr id="405507" name="Rectangle 3">
            <a:extLst>
              <a:ext uri="{FF2B5EF4-FFF2-40B4-BE49-F238E27FC236}">
                <a16:creationId xmlns:a16="http://schemas.microsoft.com/office/drawing/2014/main" id="{DA5DF990-D8EA-62F1-0FFD-4B7919A12F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altLang="en-US" sz="2800" dirty="0">
                <a:solidFill>
                  <a:schemeClr val="bg1">
                    <a:lumMod val="75000"/>
                  </a:schemeClr>
                </a:solidFill>
              </a:rPr>
              <a:t>Tahoe (Jacobson 1988)</a:t>
            </a:r>
          </a:p>
          <a:p>
            <a:pPr marL="819150" lvl="1">
              <a:lnSpc>
                <a:spcPct val="90000"/>
              </a:lnSpc>
              <a:defRPr/>
            </a:pPr>
            <a:r>
              <a:rPr lang="en-US" altLang="en-US" sz="2400" dirty="0">
                <a:solidFill>
                  <a:schemeClr val="bg1">
                    <a:lumMod val="75000"/>
                  </a:schemeClr>
                </a:solidFill>
              </a:rPr>
              <a:t>Slow Start</a:t>
            </a:r>
          </a:p>
          <a:p>
            <a:pPr marL="819150" lvl="1">
              <a:lnSpc>
                <a:spcPct val="90000"/>
              </a:lnSpc>
              <a:defRPr/>
            </a:pPr>
            <a:r>
              <a:rPr lang="en-US" altLang="en-US" sz="2400" dirty="0">
                <a:solidFill>
                  <a:schemeClr val="bg1">
                    <a:lumMod val="75000"/>
                  </a:schemeClr>
                </a:solidFill>
              </a:rPr>
              <a:t>Congestion Avoidance</a:t>
            </a:r>
          </a:p>
          <a:p>
            <a:pPr marL="819150" lvl="1">
              <a:lnSpc>
                <a:spcPct val="90000"/>
              </a:lnSpc>
              <a:defRPr/>
            </a:pPr>
            <a:r>
              <a:rPr lang="en-US" altLang="en-US" sz="2400" dirty="0">
                <a:solidFill>
                  <a:schemeClr val="bg1">
                    <a:lumMod val="75000"/>
                  </a:schemeClr>
                </a:solidFill>
              </a:rPr>
              <a:t>Fast Retransmit (FR)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sz="2800" dirty="0"/>
              <a:t>Reno (Jacobson 1990)</a:t>
            </a:r>
          </a:p>
          <a:p>
            <a:pPr marL="819150" lvl="1">
              <a:lnSpc>
                <a:spcPct val="90000"/>
              </a:lnSpc>
              <a:defRPr/>
            </a:pPr>
            <a:r>
              <a:rPr lang="en-US" altLang="en-US" sz="2400" dirty="0"/>
              <a:t>Fast Recovery</a:t>
            </a:r>
          </a:p>
        </p:txBody>
      </p:sp>
    </p:spTree>
  </p:cSld>
  <p:clrMapOvr>
    <a:masterClrMapping/>
  </p:clrMapOvr>
  <p:transition spd="slow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>
            <a:extLst>
              <a:ext uri="{FF2B5EF4-FFF2-40B4-BE49-F238E27FC236}">
                <a16:creationId xmlns:a16="http://schemas.microsoft.com/office/drawing/2014/main" id="{DF3D2CA8-6A5B-D149-509E-45D923BF8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228600"/>
            <a:ext cx="8434388" cy="814388"/>
          </a:xfrm>
        </p:spPr>
        <p:txBody>
          <a:bodyPr/>
          <a:lstStyle/>
          <a:p>
            <a:r>
              <a:rPr lang="en-US" altLang="en-US" sz="3600">
                <a:ea typeface="ＭＳ Ｐゴシック" panose="020B0600070205080204" pitchFamily="34" charset="-128"/>
              </a:rPr>
              <a:t>Tahoe’s CWND recovers slowly</a:t>
            </a:r>
          </a:p>
        </p:txBody>
      </p:sp>
      <p:sp>
        <p:nvSpPr>
          <p:cNvPr id="97282" name="Rectangle 18">
            <a:extLst>
              <a:ext uri="{FF2B5EF4-FFF2-40B4-BE49-F238E27FC236}">
                <a16:creationId xmlns:a16="http://schemas.microsoft.com/office/drawing/2014/main" id="{3E406DFA-9124-C63C-6BB2-D2062D4B05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9000" y="4546600"/>
            <a:ext cx="244475" cy="347663"/>
          </a:xfrm>
          <a:prstGeom prst="rect">
            <a:avLst/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SS</a:t>
            </a:r>
          </a:p>
        </p:txBody>
      </p:sp>
      <p:sp>
        <p:nvSpPr>
          <p:cNvPr id="97283" name="Freeform 6">
            <a:extLst>
              <a:ext uri="{FF2B5EF4-FFF2-40B4-BE49-F238E27FC236}">
                <a16:creationId xmlns:a16="http://schemas.microsoft.com/office/drawing/2014/main" id="{D8A48209-B71E-7CEF-FEDC-7B0837C2475B}"/>
              </a:ext>
            </a:extLst>
          </p:cNvPr>
          <p:cNvSpPr>
            <a:spLocks/>
          </p:cNvSpPr>
          <p:nvPr/>
        </p:nvSpPr>
        <p:spPr bwMode="auto">
          <a:xfrm>
            <a:off x="889000" y="3606800"/>
            <a:ext cx="261938" cy="862013"/>
          </a:xfrm>
          <a:custGeom>
            <a:avLst/>
            <a:gdLst>
              <a:gd name="T0" fmla="*/ 0 w 165"/>
              <a:gd name="T1" fmla="*/ 2147483646 h 543"/>
              <a:gd name="T2" fmla="*/ 2147483646 w 165"/>
              <a:gd name="T3" fmla="*/ 2147483646 h 543"/>
              <a:gd name="T4" fmla="*/ 2147483646 w 165"/>
              <a:gd name="T5" fmla="*/ 2147483646 h 543"/>
              <a:gd name="T6" fmla="*/ 2147483646 w 165"/>
              <a:gd name="T7" fmla="*/ 2147483646 h 543"/>
              <a:gd name="T8" fmla="*/ 2147483646 w 165"/>
              <a:gd name="T9" fmla="*/ 2147483646 h 543"/>
              <a:gd name="T10" fmla="*/ 2147483646 w 165"/>
              <a:gd name="T11" fmla="*/ 2147483646 h 543"/>
              <a:gd name="T12" fmla="*/ 2147483646 w 165"/>
              <a:gd name="T13" fmla="*/ 0 h 54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65" h="543">
                <a:moveTo>
                  <a:pt x="0" y="543"/>
                </a:moveTo>
                <a:cubicBezTo>
                  <a:pt x="24" y="536"/>
                  <a:pt x="49" y="530"/>
                  <a:pt x="65" y="519"/>
                </a:cubicBezTo>
                <a:cubicBezTo>
                  <a:pt x="81" y="508"/>
                  <a:pt x="89" y="493"/>
                  <a:pt x="97" y="478"/>
                </a:cubicBezTo>
                <a:cubicBezTo>
                  <a:pt x="105" y="463"/>
                  <a:pt x="105" y="465"/>
                  <a:pt x="113" y="430"/>
                </a:cubicBezTo>
                <a:cubicBezTo>
                  <a:pt x="121" y="395"/>
                  <a:pt x="138" y="320"/>
                  <a:pt x="146" y="267"/>
                </a:cubicBezTo>
                <a:cubicBezTo>
                  <a:pt x="154" y="214"/>
                  <a:pt x="159" y="157"/>
                  <a:pt x="162" y="113"/>
                </a:cubicBezTo>
                <a:cubicBezTo>
                  <a:pt x="165" y="69"/>
                  <a:pt x="162" y="19"/>
                  <a:pt x="162" y="0"/>
                </a:cubicBezTo>
              </a:path>
            </a:pathLst>
          </a:custGeom>
          <a:noFill/>
          <a:ln w="38100" cap="flat" cmpd="sng">
            <a:solidFill>
              <a:srgbClr val="33CC3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7284" name="Line 7">
            <a:extLst>
              <a:ext uri="{FF2B5EF4-FFF2-40B4-BE49-F238E27FC236}">
                <a16:creationId xmlns:a16="http://schemas.microsoft.com/office/drawing/2014/main" id="{7C6B47EF-C75F-9469-8583-83128247DB1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46175" y="2279650"/>
            <a:ext cx="1635125" cy="1327150"/>
          </a:xfrm>
          <a:prstGeom prst="line">
            <a:avLst/>
          </a:prstGeom>
          <a:noFill/>
          <a:ln w="38100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7285" name="Freeform 10">
            <a:extLst>
              <a:ext uri="{FF2B5EF4-FFF2-40B4-BE49-F238E27FC236}">
                <a16:creationId xmlns:a16="http://schemas.microsoft.com/office/drawing/2014/main" id="{75EF43D2-EF1F-A036-C1CF-9D7842FFA770}"/>
              </a:ext>
            </a:extLst>
          </p:cNvPr>
          <p:cNvSpPr>
            <a:spLocks/>
          </p:cNvSpPr>
          <p:nvPr/>
        </p:nvSpPr>
        <p:spPr bwMode="auto">
          <a:xfrm>
            <a:off x="2716213" y="3473450"/>
            <a:ext cx="274637" cy="992188"/>
          </a:xfrm>
          <a:custGeom>
            <a:avLst/>
            <a:gdLst>
              <a:gd name="T0" fmla="*/ 0 w 165"/>
              <a:gd name="T1" fmla="*/ 2147483646 h 543"/>
              <a:gd name="T2" fmla="*/ 2147483646 w 165"/>
              <a:gd name="T3" fmla="*/ 2147483646 h 543"/>
              <a:gd name="T4" fmla="*/ 2147483646 w 165"/>
              <a:gd name="T5" fmla="*/ 2147483646 h 543"/>
              <a:gd name="T6" fmla="*/ 2147483646 w 165"/>
              <a:gd name="T7" fmla="*/ 2147483646 h 543"/>
              <a:gd name="T8" fmla="*/ 2147483646 w 165"/>
              <a:gd name="T9" fmla="*/ 2147483646 h 543"/>
              <a:gd name="T10" fmla="*/ 2147483646 w 165"/>
              <a:gd name="T11" fmla="*/ 2147483646 h 543"/>
              <a:gd name="T12" fmla="*/ 2147483646 w 165"/>
              <a:gd name="T13" fmla="*/ 0 h 54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65" h="543">
                <a:moveTo>
                  <a:pt x="0" y="543"/>
                </a:moveTo>
                <a:cubicBezTo>
                  <a:pt x="24" y="536"/>
                  <a:pt x="49" y="530"/>
                  <a:pt x="65" y="519"/>
                </a:cubicBezTo>
                <a:cubicBezTo>
                  <a:pt x="81" y="508"/>
                  <a:pt x="89" y="493"/>
                  <a:pt x="97" y="478"/>
                </a:cubicBezTo>
                <a:cubicBezTo>
                  <a:pt x="105" y="463"/>
                  <a:pt x="105" y="465"/>
                  <a:pt x="113" y="430"/>
                </a:cubicBezTo>
                <a:cubicBezTo>
                  <a:pt x="121" y="395"/>
                  <a:pt x="138" y="320"/>
                  <a:pt x="146" y="267"/>
                </a:cubicBezTo>
                <a:cubicBezTo>
                  <a:pt x="154" y="214"/>
                  <a:pt x="159" y="157"/>
                  <a:pt x="162" y="113"/>
                </a:cubicBezTo>
                <a:cubicBezTo>
                  <a:pt x="165" y="69"/>
                  <a:pt x="162" y="19"/>
                  <a:pt x="162" y="0"/>
                </a:cubicBezTo>
              </a:path>
            </a:pathLst>
          </a:custGeom>
          <a:noFill/>
          <a:ln w="38100" cap="flat" cmpd="sng">
            <a:solidFill>
              <a:srgbClr val="33CC3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7286" name="Line 11">
            <a:extLst>
              <a:ext uri="{FF2B5EF4-FFF2-40B4-BE49-F238E27FC236}">
                <a16:creationId xmlns:a16="http://schemas.microsoft.com/office/drawing/2014/main" id="{414690DF-9CEA-2AB1-CCB6-7E90FB505A4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86088" y="2894013"/>
            <a:ext cx="693737" cy="568325"/>
          </a:xfrm>
          <a:prstGeom prst="line">
            <a:avLst/>
          </a:prstGeom>
          <a:noFill/>
          <a:ln w="38100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7287" name="Freeform 12">
            <a:extLst>
              <a:ext uri="{FF2B5EF4-FFF2-40B4-BE49-F238E27FC236}">
                <a16:creationId xmlns:a16="http://schemas.microsoft.com/office/drawing/2014/main" id="{8A391577-6B95-9171-E60E-3FF365C5A335}"/>
              </a:ext>
            </a:extLst>
          </p:cNvPr>
          <p:cNvSpPr>
            <a:spLocks/>
          </p:cNvSpPr>
          <p:nvPr/>
        </p:nvSpPr>
        <p:spPr bwMode="auto">
          <a:xfrm>
            <a:off x="3679825" y="3806825"/>
            <a:ext cx="260350" cy="644525"/>
          </a:xfrm>
          <a:custGeom>
            <a:avLst/>
            <a:gdLst>
              <a:gd name="T0" fmla="*/ 0 w 165"/>
              <a:gd name="T1" fmla="*/ 2147483646 h 543"/>
              <a:gd name="T2" fmla="*/ 2147483646 w 165"/>
              <a:gd name="T3" fmla="*/ 2147483646 h 543"/>
              <a:gd name="T4" fmla="*/ 2147483646 w 165"/>
              <a:gd name="T5" fmla="*/ 2147483646 h 543"/>
              <a:gd name="T6" fmla="*/ 2147483646 w 165"/>
              <a:gd name="T7" fmla="*/ 2147483646 h 543"/>
              <a:gd name="T8" fmla="*/ 2147483646 w 165"/>
              <a:gd name="T9" fmla="*/ 2147483646 h 543"/>
              <a:gd name="T10" fmla="*/ 2147483646 w 165"/>
              <a:gd name="T11" fmla="*/ 2147483646 h 543"/>
              <a:gd name="T12" fmla="*/ 2147483646 w 165"/>
              <a:gd name="T13" fmla="*/ 0 h 54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65" h="543">
                <a:moveTo>
                  <a:pt x="0" y="543"/>
                </a:moveTo>
                <a:cubicBezTo>
                  <a:pt x="24" y="536"/>
                  <a:pt x="49" y="530"/>
                  <a:pt x="65" y="519"/>
                </a:cubicBezTo>
                <a:cubicBezTo>
                  <a:pt x="81" y="508"/>
                  <a:pt x="89" y="493"/>
                  <a:pt x="97" y="478"/>
                </a:cubicBezTo>
                <a:cubicBezTo>
                  <a:pt x="105" y="463"/>
                  <a:pt x="105" y="465"/>
                  <a:pt x="113" y="430"/>
                </a:cubicBezTo>
                <a:cubicBezTo>
                  <a:pt x="121" y="395"/>
                  <a:pt x="138" y="320"/>
                  <a:pt x="146" y="267"/>
                </a:cubicBezTo>
                <a:cubicBezTo>
                  <a:pt x="154" y="214"/>
                  <a:pt x="159" y="157"/>
                  <a:pt x="162" y="113"/>
                </a:cubicBezTo>
                <a:cubicBezTo>
                  <a:pt x="165" y="69"/>
                  <a:pt x="162" y="19"/>
                  <a:pt x="162" y="0"/>
                </a:cubicBezTo>
              </a:path>
            </a:pathLst>
          </a:custGeom>
          <a:noFill/>
          <a:ln w="38100" cap="flat" cmpd="sng">
            <a:solidFill>
              <a:srgbClr val="33CC3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7288" name="Line 13">
            <a:extLst>
              <a:ext uri="{FF2B5EF4-FFF2-40B4-BE49-F238E27FC236}">
                <a16:creationId xmlns:a16="http://schemas.microsoft.com/office/drawing/2014/main" id="{DD89CFE3-408E-37BA-1093-F8AA906AE5E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37000" y="2028825"/>
            <a:ext cx="2290763" cy="1792288"/>
          </a:xfrm>
          <a:prstGeom prst="line">
            <a:avLst/>
          </a:prstGeom>
          <a:noFill/>
          <a:ln w="38100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7289" name="Freeform 14">
            <a:extLst>
              <a:ext uri="{FF2B5EF4-FFF2-40B4-BE49-F238E27FC236}">
                <a16:creationId xmlns:a16="http://schemas.microsoft.com/office/drawing/2014/main" id="{FB8673E5-2CEE-3FB9-8952-062242016D91}"/>
              </a:ext>
            </a:extLst>
          </p:cNvPr>
          <p:cNvSpPr>
            <a:spLocks/>
          </p:cNvSpPr>
          <p:nvPr/>
        </p:nvSpPr>
        <p:spPr bwMode="auto">
          <a:xfrm>
            <a:off x="6254750" y="3340100"/>
            <a:ext cx="363538" cy="1135063"/>
          </a:xfrm>
          <a:custGeom>
            <a:avLst/>
            <a:gdLst>
              <a:gd name="T0" fmla="*/ 0 w 165"/>
              <a:gd name="T1" fmla="*/ 2147483646 h 543"/>
              <a:gd name="T2" fmla="*/ 2147483646 w 165"/>
              <a:gd name="T3" fmla="*/ 2147483646 h 543"/>
              <a:gd name="T4" fmla="*/ 2147483646 w 165"/>
              <a:gd name="T5" fmla="*/ 2147483646 h 543"/>
              <a:gd name="T6" fmla="*/ 2147483646 w 165"/>
              <a:gd name="T7" fmla="*/ 2147483646 h 543"/>
              <a:gd name="T8" fmla="*/ 2147483646 w 165"/>
              <a:gd name="T9" fmla="*/ 2147483646 h 543"/>
              <a:gd name="T10" fmla="*/ 2147483646 w 165"/>
              <a:gd name="T11" fmla="*/ 2147483646 h 543"/>
              <a:gd name="T12" fmla="*/ 2147483646 w 165"/>
              <a:gd name="T13" fmla="*/ 0 h 54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65" h="543">
                <a:moveTo>
                  <a:pt x="0" y="543"/>
                </a:moveTo>
                <a:cubicBezTo>
                  <a:pt x="24" y="536"/>
                  <a:pt x="49" y="530"/>
                  <a:pt x="65" y="519"/>
                </a:cubicBezTo>
                <a:cubicBezTo>
                  <a:pt x="81" y="508"/>
                  <a:pt x="89" y="493"/>
                  <a:pt x="97" y="478"/>
                </a:cubicBezTo>
                <a:cubicBezTo>
                  <a:pt x="105" y="463"/>
                  <a:pt x="105" y="465"/>
                  <a:pt x="113" y="430"/>
                </a:cubicBezTo>
                <a:cubicBezTo>
                  <a:pt x="121" y="395"/>
                  <a:pt x="138" y="320"/>
                  <a:pt x="146" y="267"/>
                </a:cubicBezTo>
                <a:cubicBezTo>
                  <a:pt x="154" y="214"/>
                  <a:pt x="159" y="157"/>
                  <a:pt x="162" y="113"/>
                </a:cubicBezTo>
                <a:cubicBezTo>
                  <a:pt x="165" y="69"/>
                  <a:pt x="162" y="19"/>
                  <a:pt x="162" y="0"/>
                </a:cubicBezTo>
              </a:path>
            </a:pathLst>
          </a:custGeom>
          <a:noFill/>
          <a:ln w="38100" cap="flat" cmpd="sng">
            <a:solidFill>
              <a:srgbClr val="33CC3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7290" name="Line 15">
            <a:extLst>
              <a:ext uri="{FF2B5EF4-FFF2-40B4-BE49-F238E27FC236}">
                <a16:creationId xmlns:a16="http://schemas.microsoft.com/office/drawing/2014/main" id="{4D605C14-3438-62C5-CCAE-78FF030E86E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00825" y="2593975"/>
            <a:ext cx="938213" cy="736600"/>
          </a:xfrm>
          <a:prstGeom prst="line">
            <a:avLst/>
          </a:prstGeom>
          <a:noFill/>
          <a:ln w="38100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7291" name="Text Box 16">
            <a:extLst>
              <a:ext uri="{FF2B5EF4-FFF2-40B4-BE49-F238E27FC236}">
                <a16:creationId xmlns:a16="http://schemas.microsoft.com/office/drawing/2014/main" id="{3E8A20DB-2AAC-DE93-533A-B5388F6481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5313" y="4271963"/>
            <a:ext cx="6254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time</a:t>
            </a:r>
          </a:p>
        </p:txBody>
      </p:sp>
      <p:sp>
        <p:nvSpPr>
          <p:cNvPr id="97292" name="Text Box 17">
            <a:extLst>
              <a:ext uri="{FF2B5EF4-FFF2-40B4-BE49-F238E27FC236}">
                <a16:creationId xmlns:a16="http://schemas.microsoft.com/office/drawing/2014/main" id="{52D3855E-36B7-4F8D-CEE0-80C832A87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775" y="1538288"/>
            <a:ext cx="9540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window</a:t>
            </a:r>
          </a:p>
        </p:txBody>
      </p:sp>
      <p:sp>
        <p:nvSpPr>
          <p:cNvPr id="97293" name="Rectangle 20">
            <a:extLst>
              <a:ext uri="{FF2B5EF4-FFF2-40B4-BE49-F238E27FC236}">
                <a16:creationId xmlns:a16="http://schemas.microsoft.com/office/drawing/2014/main" id="{D0B2BFB7-182E-BE33-C399-484734CDBC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475" y="4546600"/>
            <a:ext cx="1609725" cy="347663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33CC33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7294" name="Text Box 22">
            <a:extLst>
              <a:ext uri="{FF2B5EF4-FFF2-40B4-BE49-F238E27FC236}">
                <a16:creationId xmlns:a16="http://schemas.microsoft.com/office/drawing/2014/main" id="{0203DCBE-F974-5E22-91FA-C4B0D2F364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4650" y="4541838"/>
            <a:ext cx="457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CA</a:t>
            </a:r>
          </a:p>
        </p:txBody>
      </p:sp>
      <p:sp>
        <p:nvSpPr>
          <p:cNvPr id="97295" name="Rectangle 23">
            <a:extLst>
              <a:ext uri="{FF2B5EF4-FFF2-40B4-BE49-F238E27FC236}">
                <a16:creationId xmlns:a16="http://schemas.microsoft.com/office/drawing/2014/main" id="{E46EA551-E218-4AF1-AEF9-E3FDBDEF58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1613" y="4543425"/>
            <a:ext cx="204787" cy="347663"/>
          </a:xfrm>
          <a:prstGeom prst="rect">
            <a:avLst/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7296" name="Rectangle 24">
            <a:extLst>
              <a:ext uri="{FF2B5EF4-FFF2-40B4-BE49-F238E27FC236}">
                <a16:creationId xmlns:a16="http://schemas.microsoft.com/office/drawing/2014/main" id="{C89C7949-5649-2A7A-09A2-CD0363ACF3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7988" y="4543425"/>
            <a:ext cx="733425" cy="347663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33CC33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7297" name="Rectangle 25">
            <a:extLst>
              <a:ext uri="{FF2B5EF4-FFF2-40B4-BE49-F238E27FC236}">
                <a16:creationId xmlns:a16="http://schemas.microsoft.com/office/drawing/2014/main" id="{CC588F3E-4735-F109-FF53-08BF887991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25" y="4548188"/>
            <a:ext cx="231775" cy="341312"/>
          </a:xfrm>
          <a:prstGeom prst="rect">
            <a:avLst/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7298" name="Rectangle 26">
            <a:extLst>
              <a:ext uri="{FF2B5EF4-FFF2-40B4-BE49-F238E27FC236}">
                <a16:creationId xmlns:a16="http://schemas.microsoft.com/office/drawing/2014/main" id="{50C2AB0F-FDBE-41B6-E953-D1474608A8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0488" y="4543425"/>
            <a:ext cx="2408237" cy="347663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33CC33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7299" name="Rectangle 27">
            <a:extLst>
              <a:ext uri="{FF2B5EF4-FFF2-40B4-BE49-F238E27FC236}">
                <a16:creationId xmlns:a16="http://schemas.microsoft.com/office/drawing/2014/main" id="{E5068A8B-4463-8B37-139C-0D83B9355A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9200" y="4546600"/>
            <a:ext cx="295275" cy="341313"/>
          </a:xfrm>
          <a:prstGeom prst="rect">
            <a:avLst/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7300" name="Rectangle 28">
            <a:extLst>
              <a:ext uri="{FF2B5EF4-FFF2-40B4-BE49-F238E27FC236}">
                <a16:creationId xmlns:a16="http://schemas.microsoft.com/office/drawing/2014/main" id="{40CA7978-0A3B-D774-C088-78E18236EB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1300" y="4548188"/>
            <a:ext cx="1068388" cy="341312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33CC33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7301" name="Text Box 30">
            <a:extLst>
              <a:ext uri="{FF2B5EF4-FFF2-40B4-BE49-F238E27FC236}">
                <a16:creationId xmlns:a16="http://schemas.microsoft.com/office/drawing/2014/main" id="{F00F8D14-6F2E-91D2-4CAE-F03B9EAF3F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438" y="5314950"/>
            <a:ext cx="2833687" cy="70643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SS: Slow Start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CA: Congestion Avoidance</a:t>
            </a:r>
          </a:p>
        </p:txBody>
      </p:sp>
      <p:sp>
        <p:nvSpPr>
          <p:cNvPr id="97302" name="Line 5">
            <a:extLst>
              <a:ext uri="{FF2B5EF4-FFF2-40B4-BE49-F238E27FC236}">
                <a16:creationId xmlns:a16="http://schemas.microsoft.com/office/drawing/2014/main" id="{46D623FF-9386-4E74-C12F-53D19150A61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000" y="1944688"/>
            <a:ext cx="0" cy="2511425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7303" name="Line 4">
            <a:extLst>
              <a:ext uri="{FF2B5EF4-FFF2-40B4-BE49-F238E27FC236}">
                <a16:creationId xmlns:a16="http://schemas.microsoft.com/office/drawing/2014/main" id="{CF19828E-F965-3294-A42C-1871AD42A37D}"/>
              </a:ext>
            </a:extLst>
          </p:cNvPr>
          <p:cNvSpPr>
            <a:spLocks noChangeShapeType="1"/>
          </p:cNvSpPr>
          <p:nvPr/>
        </p:nvSpPr>
        <p:spPr bwMode="auto">
          <a:xfrm>
            <a:off x="889000" y="4468813"/>
            <a:ext cx="7277100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Number Placeholder 1">
            <a:extLst>
              <a:ext uri="{FF2B5EF4-FFF2-40B4-BE49-F238E27FC236}">
                <a16:creationId xmlns:a16="http://schemas.microsoft.com/office/drawing/2014/main" id="{5552973B-57DA-FC7B-D83A-1B4881AC8B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3FB962-50E0-FC42-8409-54A113D9A864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0F4DA82-588A-57CC-0D9D-61B81DB7E3C7}"/>
              </a:ext>
            </a:extLst>
          </p:cNvPr>
          <p:cNvSpPr txBox="1">
            <a:spLocks/>
          </p:cNvSpPr>
          <p:nvPr/>
        </p:nvSpPr>
        <p:spPr>
          <a:xfrm>
            <a:off x="304800" y="128588"/>
            <a:ext cx="8534400" cy="65087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80000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TCP: Abstraction of Reliable Bytes Stream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	</a:t>
            </a:r>
          </a:p>
        </p:txBody>
      </p:sp>
      <p:pic>
        <p:nvPicPr>
          <p:cNvPr id="72707" name="Picture 2">
            <a:extLst>
              <a:ext uri="{FF2B5EF4-FFF2-40B4-BE49-F238E27FC236}">
                <a16:creationId xmlns:a16="http://schemas.microsoft.com/office/drawing/2014/main" id="{5E34D982-7970-49DA-B911-030E26FFB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842963"/>
            <a:ext cx="8312150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8" name="TextBox 5">
            <a:extLst>
              <a:ext uri="{FF2B5EF4-FFF2-40B4-BE49-F238E27FC236}">
                <a16:creationId xmlns:a16="http://schemas.microsoft.com/office/drawing/2014/main" id="{564AF139-B677-C26F-3477-DA7DCA65C5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050" y="5072063"/>
            <a:ext cx="3265488" cy="1016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Flow control: Do not overwhelm the resources at the receiver</a:t>
            </a:r>
          </a:p>
        </p:txBody>
      </p:sp>
      <p:sp>
        <p:nvSpPr>
          <p:cNvPr id="72709" name="TextBox 6">
            <a:extLst>
              <a:ext uri="{FF2B5EF4-FFF2-40B4-BE49-F238E27FC236}">
                <a16:creationId xmlns:a16="http://schemas.microsoft.com/office/drawing/2014/main" id="{08DB95F1-17BF-CA96-4073-377C199F9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2400" y="4330700"/>
            <a:ext cx="2689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AdvertisedWindow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38218FF7-3997-28FA-4F71-1D11A26E52BF}"/>
              </a:ext>
            </a:extLst>
          </p:cNvPr>
          <p:cNvSpPr/>
          <p:nvPr/>
        </p:nvSpPr>
        <p:spPr>
          <a:xfrm>
            <a:off x="1412875" y="2616200"/>
            <a:ext cx="4154488" cy="2401888"/>
          </a:xfrm>
          <a:custGeom>
            <a:avLst/>
            <a:gdLst>
              <a:gd name="connsiteX0" fmla="*/ 4155312 w 4155312"/>
              <a:gd name="connsiteY0" fmla="*/ 2361236 h 2402679"/>
              <a:gd name="connsiteX1" fmla="*/ 2152892 w 4155312"/>
              <a:gd name="connsiteY1" fmla="*/ 2083444 h 2402679"/>
              <a:gd name="connsiteX2" fmla="*/ 0 w 4155312"/>
              <a:gd name="connsiteY2" fmla="*/ 0 h 2402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55312" h="2402679">
                <a:moveTo>
                  <a:pt x="4155312" y="2361236"/>
                </a:moveTo>
                <a:cubicBezTo>
                  <a:pt x="3500378" y="2419109"/>
                  <a:pt x="2845444" y="2476983"/>
                  <a:pt x="2152892" y="2083444"/>
                </a:cubicBezTo>
                <a:cubicBezTo>
                  <a:pt x="1460340" y="1689905"/>
                  <a:pt x="730170" y="844952"/>
                  <a:pt x="0" y="0"/>
                </a:cubicBezTo>
              </a:path>
            </a:pathLst>
          </a:custGeom>
          <a:noFill/>
          <a:ln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>
            <a:extLst>
              <a:ext uri="{FF2B5EF4-FFF2-40B4-BE49-F238E27FC236}">
                <a16:creationId xmlns:a16="http://schemas.microsoft.com/office/drawing/2014/main" id="{A041B037-B698-2F8A-AE10-249137CB0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228600"/>
            <a:ext cx="8434388" cy="814388"/>
          </a:xfrm>
        </p:spPr>
        <p:txBody>
          <a:bodyPr/>
          <a:lstStyle/>
          <a:p>
            <a:r>
              <a:rPr lang="en-US" altLang="en-US" sz="3600">
                <a:ea typeface="ＭＳ Ｐゴシック" panose="020B0600070205080204" pitchFamily="34" charset="-128"/>
              </a:rPr>
              <a:t>TCP Reno</a:t>
            </a:r>
          </a:p>
        </p:txBody>
      </p:sp>
      <p:sp>
        <p:nvSpPr>
          <p:cNvPr id="98306" name="Rectangle 18">
            <a:extLst>
              <a:ext uri="{FF2B5EF4-FFF2-40B4-BE49-F238E27FC236}">
                <a16:creationId xmlns:a16="http://schemas.microsoft.com/office/drawing/2014/main" id="{17707F26-4E12-D65A-78CA-AC62C3C84B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9000" y="4546600"/>
            <a:ext cx="244475" cy="347663"/>
          </a:xfrm>
          <a:prstGeom prst="rect">
            <a:avLst/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SS</a:t>
            </a:r>
          </a:p>
        </p:txBody>
      </p:sp>
      <p:sp>
        <p:nvSpPr>
          <p:cNvPr id="98307" name="Freeform 6">
            <a:extLst>
              <a:ext uri="{FF2B5EF4-FFF2-40B4-BE49-F238E27FC236}">
                <a16:creationId xmlns:a16="http://schemas.microsoft.com/office/drawing/2014/main" id="{4BA414C0-59F0-23CB-519E-350E2C162962}"/>
              </a:ext>
            </a:extLst>
          </p:cNvPr>
          <p:cNvSpPr>
            <a:spLocks/>
          </p:cNvSpPr>
          <p:nvPr/>
        </p:nvSpPr>
        <p:spPr bwMode="auto">
          <a:xfrm>
            <a:off x="889000" y="3606800"/>
            <a:ext cx="261938" cy="862013"/>
          </a:xfrm>
          <a:custGeom>
            <a:avLst/>
            <a:gdLst>
              <a:gd name="T0" fmla="*/ 0 w 165"/>
              <a:gd name="T1" fmla="*/ 2147483646 h 543"/>
              <a:gd name="T2" fmla="*/ 2147483646 w 165"/>
              <a:gd name="T3" fmla="*/ 2147483646 h 543"/>
              <a:gd name="T4" fmla="*/ 2147483646 w 165"/>
              <a:gd name="T5" fmla="*/ 2147483646 h 543"/>
              <a:gd name="T6" fmla="*/ 2147483646 w 165"/>
              <a:gd name="T7" fmla="*/ 2147483646 h 543"/>
              <a:gd name="T8" fmla="*/ 2147483646 w 165"/>
              <a:gd name="T9" fmla="*/ 2147483646 h 543"/>
              <a:gd name="T10" fmla="*/ 2147483646 w 165"/>
              <a:gd name="T11" fmla="*/ 2147483646 h 543"/>
              <a:gd name="T12" fmla="*/ 2147483646 w 165"/>
              <a:gd name="T13" fmla="*/ 0 h 54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65" h="543">
                <a:moveTo>
                  <a:pt x="0" y="543"/>
                </a:moveTo>
                <a:cubicBezTo>
                  <a:pt x="24" y="536"/>
                  <a:pt x="49" y="530"/>
                  <a:pt x="65" y="519"/>
                </a:cubicBezTo>
                <a:cubicBezTo>
                  <a:pt x="81" y="508"/>
                  <a:pt x="89" y="493"/>
                  <a:pt x="97" y="478"/>
                </a:cubicBezTo>
                <a:cubicBezTo>
                  <a:pt x="105" y="463"/>
                  <a:pt x="105" y="465"/>
                  <a:pt x="113" y="430"/>
                </a:cubicBezTo>
                <a:cubicBezTo>
                  <a:pt x="121" y="395"/>
                  <a:pt x="138" y="320"/>
                  <a:pt x="146" y="267"/>
                </a:cubicBezTo>
                <a:cubicBezTo>
                  <a:pt x="154" y="214"/>
                  <a:pt x="159" y="157"/>
                  <a:pt x="162" y="113"/>
                </a:cubicBezTo>
                <a:cubicBezTo>
                  <a:pt x="165" y="69"/>
                  <a:pt x="162" y="19"/>
                  <a:pt x="162" y="0"/>
                </a:cubicBezTo>
              </a:path>
            </a:pathLst>
          </a:custGeom>
          <a:noFill/>
          <a:ln w="38100" cap="flat" cmpd="sng">
            <a:solidFill>
              <a:srgbClr val="33CC3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8308" name="Line 7">
            <a:extLst>
              <a:ext uri="{FF2B5EF4-FFF2-40B4-BE49-F238E27FC236}">
                <a16:creationId xmlns:a16="http://schemas.microsoft.com/office/drawing/2014/main" id="{889617CF-2C8B-CA1E-6BA9-E0921DDE3D3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46175" y="2279650"/>
            <a:ext cx="1635125" cy="1327150"/>
          </a:xfrm>
          <a:prstGeom prst="line">
            <a:avLst/>
          </a:prstGeom>
          <a:noFill/>
          <a:ln w="38100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8309" name="Line 11">
            <a:extLst>
              <a:ext uri="{FF2B5EF4-FFF2-40B4-BE49-F238E27FC236}">
                <a16:creationId xmlns:a16="http://schemas.microsoft.com/office/drawing/2014/main" id="{042F9B04-5FCA-E580-A5BF-DF88AEBCF33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00350" y="2894013"/>
            <a:ext cx="693738" cy="568325"/>
          </a:xfrm>
          <a:prstGeom prst="line">
            <a:avLst/>
          </a:prstGeom>
          <a:noFill/>
          <a:ln w="38100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8310" name="Line 13">
            <a:extLst>
              <a:ext uri="{FF2B5EF4-FFF2-40B4-BE49-F238E27FC236}">
                <a16:creationId xmlns:a16="http://schemas.microsoft.com/office/drawing/2014/main" id="{2F22C5A2-E7C7-B29C-6E40-A0BCD16CB4A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52825" y="2028825"/>
            <a:ext cx="2290763" cy="1792288"/>
          </a:xfrm>
          <a:prstGeom prst="line">
            <a:avLst/>
          </a:prstGeom>
          <a:noFill/>
          <a:ln w="38100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8311" name="Line 15">
            <a:extLst>
              <a:ext uri="{FF2B5EF4-FFF2-40B4-BE49-F238E27FC236}">
                <a16:creationId xmlns:a16="http://schemas.microsoft.com/office/drawing/2014/main" id="{8DD3D974-D1A0-5E9C-A781-46514FF2517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51538" y="2593975"/>
            <a:ext cx="938212" cy="736600"/>
          </a:xfrm>
          <a:prstGeom prst="line">
            <a:avLst/>
          </a:prstGeom>
          <a:noFill/>
          <a:ln w="38100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8312" name="Text Box 16">
            <a:extLst>
              <a:ext uri="{FF2B5EF4-FFF2-40B4-BE49-F238E27FC236}">
                <a16:creationId xmlns:a16="http://schemas.microsoft.com/office/drawing/2014/main" id="{62E57421-539E-3185-9DA3-2E47154D22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5313" y="4271963"/>
            <a:ext cx="6254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time</a:t>
            </a:r>
          </a:p>
        </p:txBody>
      </p:sp>
      <p:sp>
        <p:nvSpPr>
          <p:cNvPr id="98313" name="Text Box 17">
            <a:extLst>
              <a:ext uri="{FF2B5EF4-FFF2-40B4-BE49-F238E27FC236}">
                <a16:creationId xmlns:a16="http://schemas.microsoft.com/office/drawing/2014/main" id="{6ABF9D7F-D3E1-80FD-993C-73EF482F08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775" y="1538288"/>
            <a:ext cx="9540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window</a:t>
            </a:r>
          </a:p>
        </p:txBody>
      </p:sp>
      <p:sp>
        <p:nvSpPr>
          <p:cNvPr id="98314" name="Rectangle 20">
            <a:extLst>
              <a:ext uri="{FF2B5EF4-FFF2-40B4-BE49-F238E27FC236}">
                <a16:creationId xmlns:a16="http://schemas.microsoft.com/office/drawing/2014/main" id="{43C45524-6F21-E3F0-60DF-88FFAC0A07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475" y="4546600"/>
            <a:ext cx="1609725" cy="347663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33CC33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8315" name="Text Box 22">
            <a:extLst>
              <a:ext uri="{FF2B5EF4-FFF2-40B4-BE49-F238E27FC236}">
                <a16:creationId xmlns:a16="http://schemas.microsoft.com/office/drawing/2014/main" id="{EA998FE1-FB53-9BEC-83EE-F6F4949DF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4650" y="4541838"/>
            <a:ext cx="457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CA</a:t>
            </a:r>
          </a:p>
        </p:txBody>
      </p:sp>
      <p:sp>
        <p:nvSpPr>
          <p:cNvPr id="98316" name="Rectangle 24">
            <a:extLst>
              <a:ext uri="{FF2B5EF4-FFF2-40B4-BE49-F238E27FC236}">
                <a16:creationId xmlns:a16="http://schemas.microsoft.com/office/drawing/2014/main" id="{65135B12-134A-A014-3E7A-97E62EA561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2250" y="4543425"/>
            <a:ext cx="733425" cy="347663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33CC33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8317" name="Rectangle 26">
            <a:extLst>
              <a:ext uri="{FF2B5EF4-FFF2-40B4-BE49-F238E27FC236}">
                <a16:creationId xmlns:a16="http://schemas.microsoft.com/office/drawing/2014/main" id="{7CC02069-C5FD-A0F7-96E6-90C5D3D987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4543425"/>
            <a:ext cx="2408237" cy="347663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33CC33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8318" name="Rectangle 28">
            <a:extLst>
              <a:ext uri="{FF2B5EF4-FFF2-40B4-BE49-F238E27FC236}">
                <a16:creationId xmlns:a16="http://schemas.microsoft.com/office/drawing/2014/main" id="{51C80C5E-472C-654E-860D-821FDFD5E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2013" y="4548188"/>
            <a:ext cx="1068387" cy="341312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33CC33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8319" name="Text Box 30">
            <a:extLst>
              <a:ext uri="{FF2B5EF4-FFF2-40B4-BE49-F238E27FC236}">
                <a16:creationId xmlns:a16="http://schemas.microsoft.com/office/drawing/2014/main" id="{7D984BBF-CA10-CED3-F416-1ECECD827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438" y="5314950"/>
            <a:ext cx="2833687" cy="70643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SS: Slow Start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CA: Congestion Avoidance</a:t>
            </a:r>
          </a:p>
        </p:txBody>
      </p:sp>
      <p:sp>
        <p:nvSpPr>
          <p:cNvPr id="98320" name="Line 5">
            <a:extLst>
              <a:ext uri="{FF2B5EF4-FFF2-40B4-BE49-F238E27FC236}">
                <a16:creationId xmlns:a16="http://schemas.microsoft.com/office/drawing/2014/main" id="{AB946705-B2AD-C0A7-0578-3C65BA632F0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000" y="1944688"/>
            <a:ext cx="0" cy="2511425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8321" name="Line 4">
            <a:extLst>
              <a:ext uri="{FF2B5EF4-FFF2-40B4-BE49-F238E27FC236}">
                <a16:creationId xmlns:a16="http://schemas.microsoft.com/office/drawing/2014/main" id="{0907F799-4B73-8F72-7127-9881747231A5}"/>
              </a:ext>
            </a:extLst>
          </p:cNvPr>
          <p:cNvSpPr>
            <a:spLocks noChangeShapeType="1"/>
          </p:cNvSpPr>
          <p:nvPr/>
        </p:nvSpPr>
        <p:spPr bwMode="auto">
          <a:xfrm>
            <a:off x="889000" y="4468813"/>
            <a:ext cx="7277100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8322" name="Text Box 30">
            <a:extLst>
              <a:ext uri="{FF2B5EF4-FFF2-40B4-BE49-F238E27FC236}">
                <a16:creationId xmlns:a16="http://schemas.microsoft.com/office/drawing/2014/main" id="{98C8E07B-C83C-3016-337D-3908F18297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372100"/>
            <a:ext cx="3578225" cy="36988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Fast retransmission/Fast recovery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>
            <a:extLst>
              <a:ext uri="{FF2B5EF4-FFF2-40B4-BE49-F238E27FC236}">
                <a16:creationId xmlns:a16="http://schemas.microsoft.com/office/drawing/2014/main" id="{6FCBAE4F-8C04-9C52-6FD0-AEA71D265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TCP Reno</a:t>
            </a:r>
          </a:p>
        </p:txBody>
      </p:sp>
      <p:pic>
        <p:nvPicPr>
          <p:cNvPr id="99330" name="Picture 1">
            <a:extLst>
              <a:ext uri="{FF2B5EF4-FFF2-40B4-BE49-F238E27FC236}">
                <a16:creationId xmlns:a16="http://schemas.microsoft.com/office/drawing/2014/main" id="{779ABFA0-4748-8A46-030A-4B8DB4A4A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3" y="1243013"/>
            <a:ext cx="7483475" cy="566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>
            <a:extLst>
              <a:ext uri="{FF2B5EF4-FFF2-40B4-BE49-F238E27FC236}">
                <a16:creationId xmlns:a16="http://schemas.microsoft.com/office/drawing/2014/main" id="{780EFDCF-D8BF-9786-AE56-FC25BE1E3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5900"/>
            <a:ext cx="9144000" cy="814388"/>
          </a:xfrm>
        </p:spPr>
        <p:txBody>
          <a:bodyPr/>
          <a:lstStyle/>
          <a:p>
            <a:r>
              <a:rPr lang="en-US" altLang="en-US" sz="3600">
                <a:ea typeface="ＭＳ Ｐゴシック" panose="020B0600070205080204" pitchFamily="34" charset="-128"/>
              </a:rPr>
              <a:t>TCP Reno: details of Fast Recovery</a:t>
            </a:r>
          </a:p>
        </p:txBody>
      </p:sp>
      <p:pic>
        <p:nvPicPr>
          <p:cNvPr id="101378" name="Picture 6">
            <a:extLst>
              <a:ext uri="{FF2B5EF4-FFF2-40B4-BE49-F238E27FC236}">
                <a16:creationId xmlns:a16="http://schemas.microsoft.com/office/drawing/2014/main" id="{FBB8F849-A0D0-18DC-F190-A1DA5D0AB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2216150"/>
            <a:ext cx="8312150" cy="369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2">
            <a:extLst>
              <a:ext uri="{FF2B5EF4-FFF2-40B4-BE49-F238E27FC236}">
                <a16:creationId xmlns:a16="http://schemas.microsoft.com/office/drawing/2014/main" id="{333F8007-3400-44EB-8969-05B78A31A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5900"/>
            <a:ext cx="9144000" cy="814388"/>
          </a:xfrm>
        </p:spPr>
        <p:txBody>
          <a:bodyPr/>
          <a:lstStyle/>
          <a:p>
            <a:r>
              <a:rPr lang="en-US" altLang="en-US" sz="3600">
                <a:ea typeface="ＭＳ Ｐゴシック" panose="020B0600070205080204" pitchFamily="34" charset="-128"/>
              </a:rPr>
              <a:t>TCP Reno: details of Fast Recovery</a:t>
            </a:r>
          </a:p>
        </p:txBody>
      </p:sp>
      <p:pic>
        <p:nvPicPr>
          <p:cNvPr id="103426" name="Picture 2">
            <a:extLst>
              <a:ext uri="{FF2B5EF4-FFF2-40B4-BE49-F238E27FC236}">
                <a16:creationId xmlns:a16="http://schemas.microsoft.com/office/drawing/2014/main" id="{80E7FA17-28B1-DF6C-F026-12E64EADD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1870075"/>
            <a:ext cx="8312150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>
            <a:extLst>
              <a:ext uri="{FF2B5EF4-FFF2-40B4-BE49-F238E27FC236}">
                <a16:creationId xmlns:a16="http://schemas.microsoft.com/office/drawing/2014/main" id="{E661E8EE-C04D-0696-0200-238CBC2AF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TCP Reno</a:t>
            </a:r>
          </a:p>
        </p:txBody>
      </p:sp>
      <p:pic>
        <p:nvPicPr>
          <p:cNvPr id="99330" name="Picture 1">
            <a:extLst>
              <a:ext uri="{FF2B5EF4-FFF2-40B4-BE49-F238E27FC236}">
                <a16:creationId xmlns:a16="http://schemas.microsoft.com/office/drawing/2014/main" id="{2536B54B-A52D-DBE2-DEC3-E337073C0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3" y="1243013"/>
            <a:ext cx="7483475" cy="566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104D480F-4F97-B541-E0BD-8CC6C75739B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2928135 w 9144000"/>
              <a:gd name="connsiteY0" fmla="*/ 2506894 h 6858000"/>
              <a:gd name="connsiteX1" fmla="*/ 2928135 w 9144000"/>
              <a:gd name="connsiteY1" fmla="*/ 4274049 h 6858000"/>
              <a:gd name="connsiteX2" fmla="*/ 3965825 w 9144000"/>
              <a:gd name="connsiteY2" fmla="*/ 4274049 h 6858000"/>
              <a:gd name="connsiteX3" fmla="*/ 3965825 w 9144000"/>
              <a:gd name="connsiteY3" fmla="*/ 2506894 h 6858000"/>
              <a:gd name="connsiteX4" fmla="*/ 0 w 9144000"/>
              <a:gd name="connsiteY4" fmla="*/ 0 h 6858000"/>
              <a:gd name="connsiteX5" fmla="*/ 9144000 w 9144000"/>
              <a:gd name="connsiteY5" fmla="*/ 0 h 6858000"/>
              <a:gd name="connsiteX6" fmla="*/ 9144000 w 9144000"/>
              <a:gd name="connsiteY6" fmla="*/ 6858000 h 6858000"/>
              <a:gd name="connsiteX7" fmla="*/ 0 w 9144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6858000">
                <a:moveTo>
                  <a:pt x="2928135" y="2506894"/>
                </a:moveTo>
                <a:lnTo>
                  <a:pt x="2928135" y="4274049"/>
                </a:lnTo>
                <a:lnTo>
                  <a:pt x="3965825" y="4274049"/>
                </a:lnTo>
                <a:lnTo>
                  <a:pt x="3965825" y="2506894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  <a:alpha val="60000"/>
            </a:schemeClr>
          </a:solidFill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>
            <a:extLst>
              <a:ext uri="{FF2B5EF4-FFF2-40B4-BE49-F238E27FC236}">
                <a16:creationId xmlns:a16="http://schemas.microsoft.com/office/drawing/2014/main" id="{6760A4E2-90A5-00C8-2CD2-E9C8DFF00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5900"/>
            <a:ext cx="9144000" cy="814388"/>
          </a:xfrm>
        </p:spPr>
        <p:txBody>
          <a:bodyPr/>
          <a:lstStyle/>
          <a:p>
            <a:r>
              <a:rPr lang="en-US" altLang="en-US" sz="3600">
                <a:ea typeface="ＭＳ Ｐゴシック" panose="020B0600070205080204" pitchFamily="34" charset="-128"/>
              </a:rPr>
              <a:t>TCP Reno: details of Fast Recovery</a:t>
            </a:r>
          </a:p>
        </p:txBody>
      </p:sp>
      <p:pic>
        <p:nvPicPr>
          <p:cNvPr id="101378" name="Picture 6">
            <a:extLst>
              <a:ext uri="{FF2B5EF4-FFF2-40B4-BE49-F238E27FC236}">
                <a16:creationId xmlns:a16="http://schemas.microsoft.com/office/drawing/2014/main" id="{F52736DB-C03E-05CE-7A5A-FA8C19C23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2216150"/>
            <a:ext cx="8312150" cy="369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B7CAFA31-AB08-9022-60AB-39E15DEC658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3339101 w 9144000"/>
              <a:gd name="connsiteY0" fmla="*/ 3565133 h 6858000"/>
              <a:gd name="connsiteX1" fmla="*/ 3339101 w 9144000"/>
              <a:gd name="connsiteY1" fmla="*/ 4654193 h 6858000"/>
              <a:gd name="connsiteX2" fmla="*/ 4253501 w 9144000"/>
              <a:gd name="connsiteY2" fmla="*/ 4654193 h 6858000"/>
              <a:gd name="connsiteX3" fmla="*/ 4253501 w 9144000"/>
              <a:gd name="connsiteY3" fmla="*/ 3565133 h 6858000"/>
              <a:gd name="connsiteX4" fmla="*/ 0 w 9144000"/>
              <a:gd name="connsiteY4" fmla="*/ 0 h 6858000"/>
              <a:gd name="connsiteX5" fmla="*/ 9144000 w 9144000"/>
              <a:gd name="connsiteY5" fmla="*/ 0 h 6858000"/>
              <a:gd name="connsiteX6" fmla="*/ 9144000 w 9144000"/>
              <a:gd name="connsiteY6" fmla="*/ 6858000 h 6858000"/>
              <a:gd name="connsiteX7" fmla="*/ 0 w 9144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6858000">
                <a:moveTo>
                  <a:pt x="3339101" y="3565133"/>
                </a:moveTo>
                <a:lnTo>
                  <a:pt x="3339101" y="4654193"/>
                </a:lnTo>
                <a:lnTo>
                  <a:pt x="4253501" y="4654193"/>
                </a:lnTo>
                <a:lnTo>
                  <a:pt x="4253501" y="3565133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  <a:alpha val="60000"/>
            </a:schemeClr>
          </a:solidFill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2">
            <a:extLst>
              <a:ext uri="{FF2B5EF4-FFF2-40B4-BE49-F238E27FC236}">
                <a16:creationId xmlns:a16="http://schemas.microsoft.com/office/drawing/2014/main" id="{0362E079-BFD9-E7AD-C22C-F903936C2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5900"/>
            <a:ext cx="9144000" cy="814388"/>
          </a:xfrm>
        </p:spPr>
        <p:txBody>
          <a:bodyPr/>
          <a:lstStyle/>
          <a:p>
            <a:r>
              <a:rPr lang="en-US" altLang="en-US" sz="3600">
                <a:ea typeface="ＭＳ Ｐゴシック" panose="020B0600070205080204" pitchFamily="34" charset="-128"/>
              </a:rPr>
              <a:t>TCP Reno: details of Fast Recovery</a:t>
            </a:r>
          </a:p>
        </p:txBody>
      </p:sp>
      <p:pic>
        <p:nvPicPr>
          <p:cNvPr id="103426" name="Picture 2">
            <a:extLst>
              <a:ext uri="{FF2B5EF4-FFF2-40B4-BE49-F238E27FC236}">
                <a16:creationId xmlns:a16="http://schemas.microsoft.com/office/drawing/2014/main" id="{E93BC875-4B66-FC1D-1891-40A4CBD4A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1870075"/>
            <a:ext cx="8312150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A7D78F1-3234-6D5C-97B7-341F4F31787C}"/>
              </a:ext>
            </a:extLst>
          </p:cNvPr>
          <p:cNvCxnSpPr>
            <a:cxnSpLocks/>
          </p:cNvCxnSpPr>
          <p:nvPr/>
        </p:nvCxnSpPr>
        <p:spPr>
          <a:xfrm>
            <a:off x="2076450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442B5F5-E856-EFD8-36A4-C16EED51F449}"/>
              </a:ext>
            </a:extLst>
          </p:cNvPr>
          <p:cNvCxnSpPr>
            <a:cxnSpLocks/>
          </p:cNvCxnSpPr>
          <p:nvPr/>
        </p:nvCxnSpPr>
        <p:spPr>
          <a:xfrm>
            <a:off x="2574925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59E6254-0950-F1DE-CF3D-4B55B0494061}"/>
              </a:ext>
            </a:extLst>
          </p:cNvPr>
          <p:cNvCxnSpPr>
            <a:cxnSpLocks/>
          </p:cNvCxnSpPr>
          <p:nvPr/>
        </p:nvCxnSpPr>
        <p:spPr>
          <a:xfrm>
            <a:off x="3074988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9520D9B-0FB3-36D9-D56C-BC0B46CEDCB9}"/>
              </a:ext>
            </a:extLst>
          </p:cNvPr>
          <p:cNvCxnSpPr>
            <a:cxnSpLocks/>
          </p:cNvCxnSpPr>
          <p:nvPr/>
        </p:nvCxnSpPr>
        <p:spPr>
          <a:xfrm>
            <a:off x="3573463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5B1A5E8-8DC5-82B6-4802-9639B12F367E}"/>
              </a:ext>
            </a:extLst>
          </p:cNvPr>
          <p:cNvCxnSpPr>
            <a:cxnSpLocks/>
          </p:cNvCxnSpPr>
          <p:nvPr/>
        </p:nvCxnSpPr>
        <p:spPr>
          <a:xfrm>
            <a:off x="4073525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19659F0-6685-0C4F-73C2-118B13F5CF8A}"/>
              </a:ext>
            </a:extLst>
          </p:cNvPr>
          <p:cNvCxnSpPr>
            <a:cxnSpLocks/>
          </p:cNvCxnSpPr>
          <p:nvPr/>
        </p:nvCxnSpPr>
        <p:spPr>
          <a:xfrm>
            <a:off x="4572000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6AFF47B-9848-1379-78CC-5FEE9B0A0051}"/>
              </a:ext>
            </a:extLst>
          </p:cNvPr>
          <p:cNvCxnSpPr>
            <a:cxnSpLocks/>
          </p:cNvCxnSpPr>
          <p:nvPr/>
        </p:nvCxnSpPr>
        <p:spPr>
          <a:xfrm>
            <a:off x="5070475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151E0F3-5865-BE65-1AF5-A97360CDD625}"/>
              </a:ext>
            </a:extLst>
          </p:cNvPr>
          <p:cNvCxnSpPr>
            <a:cxnSpLocks/>
          </p:cNvCxnSpPr>
          <p:nvPr/>
        </p:nvCxnSpPr>
        <p:spPr>
          <a:xfrm>
            <a:off x="5570538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5901F8E-BA50-55F6-6D8B-2BEA66B0415A}"/>
              </a:ext>
            </a:extLst>
          </p:cNvPr>
          <p:cNvCxnSpPr>
            <a:cxnSpLocks/>
          </p:cNvCxnSpPr>
          <p:nvPr/>
        </p:nvCxnSpPr>
        <p:spPr>
          <a:xfrm>
            <a:off x="6069013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178F09F-EE60-27B4-8924-4C2B338DCB09}"/>
              </a:ext>
            </a:extLst>
          </p:cNvPr>
          <p:cNvCxnSpPr>
            <a:cxnSpLocks/>
          </p:cNvCxnSpPr>
          <p:nvPr/>
        </p:nvCxnSpPr>
        <p:spPr>
          <a:xfrm>
            <a:off x="6569075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CDCEDB3-68DA-D0BD-F64E-B5F6B0A562EC}"/>
              </a:ext>
            </a:extLst>
          </p:cNvPr>
          <p:cNvCxnSpPr>
            <a:cxnSpLocks/>
          </p:cNvCxnSpPr>
          <p:nvPr/>
        </p:nvCxnSpPr>
        <p:spPr>
          <a:xfrm>
            <a:off x="7067550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18F7DFE-80FF-B2AB-2014-EE3585CAC788}"/>
              </a:ext>
            </a:extLst>
          </p:cNvPr>
          <p:cNvCxnSpPr>
            <a:cxnSpLocks/>
          </p:cNvCxnSpPr>
          <p:nvPr/>
        </p:nvCxnSpPr>
        <p:spPr>
          <a:xfrm>
            <a:off x="7567613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D89B9ED-F1BC-53D4-36F8-9E769CDFA30A}"/>
              </a:ext>
            </a:extLst>
          </p:cNvPr>
          <p:cNvCxnSpPr>
            <a:cxnSpLocks/>
          </p:cNvCxnSpPr>
          <p:nvPr/>
        </p:nvCxnSpPr>
        <p:spPr>
          <a:xfrm>
            <a:off x="8066088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376042D-350F-2D9F-0875-0725B6143261}"/>
              </a:ext>
            </a:extLst>
          </p:cNvPr>
          <p:cNvCxnSpPr>
            <a:cxnSpLocks/>
          </p:cNvCxnSpPr>
          <p:nvPr/>
        </p:nvCxnSpPr>
        <p:spPr>
          <a:xfrm>
            <a:off x="8566150" y="1465263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487" name="Rectangle 2">
            <a:extLst>
              <a:ext uri="{FF2B5EF4-FFF2-40B4-BE49-F238E27FC236}">
                <a16:creationId xmlns:a16="http://schemas.microsoft.com/office/drawing/2014/main" id="{34786428-0DCC-807A-6029-B2177C5D4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7150"/>
            <a:ext cx="9144000" cy="1143000"/>
          </a:xfrm>
        </p:spPr>
        <p:txBody>
          <a:bodyPr/>
          <a:lstStyle/>
          <a:p>
            <a:r>
              <a:rPr lang="en-US" altLang="en-US" sz="3600">
                <a:ea typeface="ＭＳ Ｐゴシック" panose="020B0600070205080204" pitchFamily="34" charset="-128"/>
              </a:rPr>
              <a:t>Fast Retransmit/Fast Recovery (FR/FR)</a:t>
            </a:r>
            <a:br>
              <a:rPr lang="en-US" altLang="en-US" sz="3600">
                <a:ea typeface="ＭＳ Ｐゴシック" panose="020B0600070205080204" pitchFamily="34" charset="-128"/>
              </a:rPr>
            </a:br>
            <a:r>
              <a:rPr lang="en-US" altLang="en-US" sz="3600">
                <a:ea typeface="ＭＳ Ｐゴシック" panose="020B0600070205080204" pitchFamily="34" charset="-128"/>
              </a:rPr>
              <a:t>(will work on this example during lecture)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D893D79-EF1C-8D82-4107-DD31AC24C390}"/>
              </a:ext>
            </a:extLst>
          </p:cNvPr>
          <p:cNvCxnSpPr>
            <a:cxnSpLocks/>
            <a:stCxn id="105518" idx="3"/>
          </p:cNvCxnSpPr>
          <p:nvPr/>
        </p:nvCxnSpPr>
        <p:spPr>
          <a:xfrm>
            <a:off x="685800" y="3232150"/>
            <a:ext cx="8226425" cy="4763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6B0CD79-A8D8-9D51-0DED-E1E689BB28D3}"/>
              </a:ext>
            </a:extLst>
          </p:cNvPr>
          <p:cNvCxnSpPr>
            <a:cxnSpLocks/>
            <a:stCxn id="105519" idx="3"/>
          </p:cNvCxnSpPr>
          <p:nvPr/>
        </p:nvCxnSpPr>
        <p:spPr>
          <a:xfrm>
            <a:off x="701675" y="4765675"/>
            <a:ext cx="8210550" cy="7938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490" name="TextBox 7">
            <a:extLst>
              <a:ext uri="{FF2B5EF4-FFF2-40B4-BE49-F238E27FC236}">
                <a16:creationId xmlns:a16="http://schemas.microsoft.com/office/drawing/2014/main" id="{73FBA982-E097-EFB4-D01C-829B60CF8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4675" y="2830513"/>
            <a:ext cx="493713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13</a:t>
            </a:r>
          </a:p>
        </p:txBody>
      </p:sp>
      <p:sp>
        <p:nvSpPr>
          <p:cNvPr id="105491" name="TextBox 8">
            <a:extLst>
              <a:ext uri="{FF2B5EF4-FFF2-40B4-BE49-F238E27FC236}">
                <a16:creationId xmlns:a16="http://schemas.microsoft.com/office/drawing/2014/main" id="{D146E49A-E551-3E06-2609-88F749B1F6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2513" y="2830513"/>
            <a:ext cx="493712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14</a:t>
            </a:r>
          </a:p>
        </p:txBody>
      </p:sp>
      <p:sp>
        <p:nvSpPr>
          <p:cNvPr id="105492" name="TextBox 9">
            <a:extLst>
              <a:ext uri="{FF2B5EF4-FFF2-40B4-BE49-F238E27FC236}">
                <a16:creationId xmlns:a16="http://schemas.microsoft.com/office/drawing/2014/main" id="{028B9507-1E03-F1F0-72B1-5A9A7C2DE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1463" y="2830513"/>
            <a:ext cx="493712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15</a:t>
            </a:r>
          </a:p>
        </p:txBody>
      </p:sp>
      <p:sp>
        <p:nvSpPr>
          <p:cNvPr id="105493" name="TextBox 10">
            <a:extLst>
              <a:ext uri="{FF2B5EF4-FFF2-40B4-BE49-F238E27FC236}">
                <a16:creationId xmlns:a16="http://schemas.microsoft.com/office/drawing/2014/main" id="{072E63CF-4B6C-5030-B78B-86637D9E5B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1525" y="2830513"/>
            <a:ext cx="492125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16</a:t>
            </a:r>
          </a:p>
        </p:txBody>
      </p:sp>
      <p:sp>
        <p:nvSpPr>
          <p:cNvPr id="105494" name="TextBox 11">
            <a:extLst>
              <a:ext uri="{FF2B5EF4-FFF2-40B4-BE49-F238E27FC236}">
                <a16:creationId xmlns:a16="http://schemas.microsoft.com/office/drawing/2014/main" id="{7617E6A0-B5F4-7E2C-2BE7-374223374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2830513"/>
            <a:ext cx="493713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17</a:t>
            </a:r>
          </a:p>
        </p:txBody>
      </p:sp>
      <p:sp>
        <p:nvSpPr>
          <p:cNvPr id="105495" name="TextBox 12">
            <a:extLst>
              <a:ext uri="{FF2B5EF4-FFF2-40B4-BE49-F238E27FC236}">
                <a16:creationId xmlns:a16="http://schemas.microsoft.com/office/drawing/2014/main" id="{ADE1619A-B42B-A5E3-FAF7-B5DB74698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0063" y="2830513"/>
            <a:ext cx="492125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18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55E24971-8ACE-3A5B-DCD6-96C98864F4D6}"/>
              </a:ext>
            </a:extLst>
          </p:cNvPr>
          <p:cNvCxnSpPr>
            <a:cxnSpLocks/>
            <a:stCxn id="105490" idx="2"/>
          </p:cNvCxnSpPr>
          <p:nvPr/>
        </p:nvCxnSpPr>
        <p:spPr>
          <a:xfrm>
            <a:off x="2090738" y="3230563"/>
            <a:ext cx="984250" cy="15430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137BE2F-33BF-9238-8B55-7D5301B4F797}"/>
              </a:ext>
            </a:extLst>
          </p:cNvPr>
          <p:cNvCxnSpPr>
            <a:cxnSpLocks/>
            <a:endCxn id="105494" idx="2"/>
          </p:cNvCxnSpPr>
          <p:nvPr/>
        </p:nvCxnSpPr>
        <p:spPr>
          <a:xfrm flipV="1">
            <a:off x="3074988" y="3230563"/>
            <a:ext cx="982662" cy="154305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9725F225-08F3-5A36-3F01-90372696BBCF}"/>
              </a:ext>
            </a:extLst>
          </p:cNvPr>
          <p:cNvCxnSpPr>
            <a:cxnSpLocks/>
          </p:cNvCxnSpPr>
          <p:nvPr/>
        </p:nvCxnSpPr>
        <p:spPr>
          <a:xfrm>
            <a:off x="2570163" y="3236913"/>
            <a:ext cx="434975" cy="6842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499" name="TextBox 52">
            <a:extLst>
              <a:ext uri="{FF2B5EF4-FFF2-40B4-BE49-F238E27FC236}">
                <a16:creationId xmlns:a16="http://schemas.microsoft.com/office/drawing/2014/main" id="{DAA2651A-03B0-261D-B080-A12323993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6238" y="3797300"/>
            <a:ext cx="3381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X</a:t>
            </a:r>
          </a:p>
        </p:txBody>
      </p:sp>
      <p:sp>
        <p:nvSpPr>
          <p:cNvPr id="105500" name="TextBox 53">
            <a:extLst>
              <a:ext uri="{FF2B5EF4-FFF2-40B4-BE49-F238E27FC236}">
                <a16:creationId xmlns:a16="http://schemas.microsoft.com/office/drawing/2014/main" id="{A19BE90A-5C08-8021-75ED-DC262ACD2D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7338" y="4779963"/>
            <a:ext cx="492125" cy="40005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14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4C6931DB-D679-8C8F-ECC9-25EDA12648FD}"/>
              </a:ext>
            </a:extLst>
          </p:cNvPr>
          <p:cNvCxnSpPr>
            <a:cxnSpLocks/>
          </p:cNvCxnSpPr>
          <p:nvPr/>
        </p:nvCxnSpPr>
        <p:spPr>
          <a:xfrm>
            <a:off x="3070225" y="3244850"/>
            <a:ext cx="982663" cy="15430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EF8E5478-E58B-10A7-1A49-F0F6F692ED1A}"/>
              </a:ext>
            </a:extLst>
          </p:cNvPr>
          <p:cNvCxnSpPr>
            <a:cxnSpLocks/>
          </p:cNvCxnSpPr>
          <p:nvPr/>
        </p:nvCxnSpPr>
        <p:spPr>
          <a:xfrm>
            <a:off x="3573463" y="3244850"/>
            <a:ext cx="982662" cy="15430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41E8463A-0BFC-70F2-8788-65AE98CDCAD7}"/>
              </a:ext>
            </a:extLst>
          </p:cNvPr>
          <p:cNvCxnSpPr>
            <a:cxnSpLocks/>
          </p:cNvCxnSpPr>
          <p:nvPr/>
        </p:nvCxnSpPr>
        <p:spPr>
          <a:xfrm>
            <a:off x="4076700" y="3244850"/>
            <a:ext cx="982663" cy="15430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325CB0C2-1A54-C199-3F02-DB9DB4DC00E3}"/>
              </a:ext>
            </a:extLst>
          </p:cNvPr>
          <p:cNvCxnSpPr>
            <a:cxnSpLocks/>
          </p:cNvCxnSpPr>
          <p:nvPr/>
        </p:nvCxnSpPr>
        <p:spPr>
          <a:xfrm>
            <a:off x="4579938" y="3244850"/>
            <a:ext cx="982662" cy="15430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BE0864C7-98F5-3DD1-8599-8A6C6CA3FAAB}"/>
              </a:ext>
            </a:extLst>
          </p:cNvPr>
          <p:cNvCxnSpPr>
            <a:cxnSpLocks/>
          </p:cNvCxnSpPr>
          <p:nvPr/>
        </p:nvCxnSpPr>
        <p:spPr>
          <a:xfrm flipV="1">
            <a:off x="4092575" y="3222625"/>
            <a:ext cx="982663" cy="154305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A5107EF0-B3F8-7669-3D07-26636069B9E6}"/>
              </a:ext>
            </a:extLst>
          </p:cNvPr>
          <p:cNvCxnSpPr>
            <a:cxnSpLocks/>
          </p:cNvCxnSpPr>
          <p:nvPr/>
        </p:nvCxnSpPr>
        <p:spPr>
          <a:xfrm flipV="1">
            <a:off x="4583113" y="3230563"/>
            <a:ext cx="982662" cy="154305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596C58A5-5B6B-E664-E76E-7D4C4AF087C3}"/>
              </a:ext>
            </a:extLst>
          </p:cNvPr>
          <p:cNvCxnSpPr>
            <a:cxnSpLocks/>
          </p:cNvCxnSpPr>
          <p:nvPr/>
        </p:nvCxnSpPr>
        <p:spPr>
          <a:xfrm flipV="1">
            <a:off x="5075238" y="3238500"/>
            <a:ext cx="982662" cy="1541463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7911F4C8-A7DD-5301-4E71-1297F862DD66}"/>
              </a:ext>
            </a:extLst>
          </p:cNvPr>
          <p:cNvCxnSpPr>
            <a:cxnSpLocks/>
          </p:cNvCxnSpPr>
          <p:nvPr/>
        </p:nvCxnSpPr>
        <p:spPr>
          <a:xfrm flipV="1">
            <a:off x="5565775" y="3244850"/>
            <a:ext cx="982663" cy="154305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509" name="TextBox 62">
            <a:extLst>
              <a:ext uri="{FF2B5EF4-FFF2-40B4-BE49-F238E27FC236}">
                <a16:creationId xmlns:a16="http://schemas.microsoft.com/office/drawing/2014/main" id="{14D8D04E-8E4E-E7E2-218B-0D7B2F4C41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5238" y="4768850"/>
            <a:ext cx="492125" cy="40005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14</a:t>
            </a:r>
          </a:p>
        </p:txBody>
      </p:sp>
      <p:sp>
        <p:nvSpPr>
          <p:cNvPr id="105510" name="TextBox 92159">
            <a:extLst>
              <a:ext uri="{FF2B5EF4-FFF2-40B4-BE49-F238E27FC236}">
                <a16:creationId xmlns:a16="http://schemas.microsoft.com/office/drawing/2014/main" id="{42C0A0EF-A65B-DA0C-44E6-E216284132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5775" y="4772025"/>
            <a:ext cx="492125" cy="40005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14</a:t>
            </a:r>
          </a:p>
        </p:txBody>
      </p:sp>
      <p:sp>
        <p:nvSpPr>
          <p:cNvPr id="105511" name="TextBox 92162">
            <a:extLst>
              <a:ext uri="{FF2B5EF4-FFF2-40B4-BE49-F238E27FC236}">
                <a16:creationId xmlns:a16="http://schemas.microsoft.com/office/drawing/2014/main" id="{00A9E41C-BACF-C77E-2992-7BDA73FCB5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4725" y="4775200"/>
            <a:ext cx="492125" cy="40005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14</a:t>
            </a:r>
          </a:p>
        </p:txBody>
      </p:sp>
      <p:sp>
        <p:nvSpPr>
          <p:cNvPr id="92164" name="TextBox 92163">
            <a:extLst>
              <a:ext uri="{FF2B5EF4-FFF2-40B4-BE49-F238E27FC236}">
                <a16:creationId xmlns:a16="http://schemas.microsoft.com/office/drawing/2014/main" id="{5800E729-C072-2530-4C14-6B1F69108E48}"/>
              </a:ext>
            </a:extLst>
          </p:cNvPr>
          <p:cNvSpPr txBox="1"/>
          <p:nvPr/>
        </p:nvSpPr>
        <p:spPr>
          <a:xfrm>
            <a:off x="5861050" y="2817813"/>
            <a:ext cx="492125" cy="40005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14</a:t>
            </a:r>
          </a:p>
        </p:txBody>
      </p:sp>
      <p:cxnSp>
        <p:nvCxnSpPr>
          <p:cNvPr id="92165" name="Straight Arrow Connector 92164">
            <a:extLst>
              <a:ext uri="{FF2B5EF4-FFF2-40B4-BE49-F238E27FC236}">
                <a16:creationId xmlns:a16="http://schemas.microsoft.com/office/drawing/2014/main" id="{D8B995C7-9283-3DE1-FA89-A9293284BD8F}"/>
              </a:ext>
            </a:extLst>
          </p:cNvPr>
          <p:cNvCxnSpPr>
            <a:cxnSpLocks/>
          </p:cNvCxnSpPr>
          <p:nvPr/>
        </p:nvCxnSpPr>
        <p:spPr>
          <a:xfrm>
            <a:off x="6067425" y="3236913"/>
            <a:ext cx="982663" cy="15430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514" name="TextBox 92165">
            <a:extLst>
              <a:ext uri="{FF2B5EF4-FFF2-40B4-BE49-F238E27FC236}">
                <a16:creationId xmlns:a16="http://schemas.microsoft.com/office/drawing/2014/main" id="{6444F90F-EA70-22B1-4F4D-896224A2C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7363" y="4764088"/>
            <a:ext cx="493712" cy="40005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19</a:t>
            </a:r>
          </a:p>
        </p:txBody>
      </p:sp>
      <p:cxnSp>
        <p:nvCxnSpPr>
          <p:cNvPr id="92167" name="Straight Arrow Connector 92166">
            <a:extLst>
              <a:ext uri="{FF2B5EF4-FFF2-40B4-BE49-F238E27FC236}">
                <a16:creationId xmlns:a16="http://schemas.microsoft.com/office/drawing/2014/main" id="{9BC7112E-465C-06FC-16FD-E2EE85A3FC33}"/>
              </a:ext>
            </a:extLst>
          </p:cNvPr>
          <p:cNvCxnSpPr>
            <a:cxnSpLocks/>
          </p:cNvCxnSpPr>
          <p:nvPr/>
        </p:nvCxnSpPr>
        <p:spPr>
          <a:xfrm flipV="1">
            <a:off x="7083425" y="3230563"/>
            <a:ext cx="982663" cy="154305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516" name="TextBox 92167">
            <a:extLst>
              <a:ext uri="{FF2B5EF4-FFF2-40B4-BE49-F238E27FC236}">
                <a16:creationId xmlns:a16="http://schemas.microsoft.com/office/drawing/2014/main" id="{B7D326A1-3071-4B17-F7D9-FEB0A2FEE9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3813" y="2298700"/>
            <a:ext cx="1108076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STHRES</a:t>
            </a:r>
          </a:p>
        </p:txBody>
      </p:sp>
      <p:sp>
        <p:nvSpPr>
          <p:cNvPr id="105517" name="TextBox 92168">
            <a:extLst>
              <a:ext uri="{FF2B5EF4-FFF2-40B4-BE49-F238E27FC236}">
                <a16:creationId xmlns:a16="http://schemas.microsoft.com/office/drawing/2014/main" id="{196BC1BE-5163-1DE4-9351-68B2188B4D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3813" y="1854200"/>
            <a:ext cx="80010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CWND</a:t>
            </a:r>
          </a:p>
        </p:txBody>
      </p:sp>
      <p:sp>
        <p:nvSpPr>
          <p:cNvPr id="105518" name="TextBox 92169">
            <a:extLst>
              <a:ext uri="{FF2B5EF4-FFF2-40B4-BE49-F238E27FC236}">
                <a16:creationId xmlns:a16="http://schemas.microsoft.com/office/drawing/2014/main" id="{6ABEF25C-8541-F4C8-3267-8ACA3F20FB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675" y="3032125"/>
            <a:ext cx="492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TX</a:t>
            </a:r>
          </a:p>
        </p:txBody>
      </p:sp>
      <p:sp>
        <p:nvSpPr>
          <p:cNvPr id="105519" name="TextBox 92170">
            <a:extLst>
              <a:ext uri="{FF2B5EF4-FFF2-40B4-BE49-F238E27FC236}">
                <a16:creationId xmlns:a16="http://schemas.microsoft.com/office/drawing/2014/main" id="{330D5EC0-56AF-C44D-4A8B-1B621EA665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" y="4565650"/>
            <a:ext cx="492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RX</a:t>
            </a:r>
          </a:p>
        </p:txBody>
      </p:sp>
      <p:sp>
        <p:nvSpPr>
          <p:cNvPr id="105520" name="TextBox 92171">
            <a:extLst>
              <a:ext uri="{FF2B5EF4-FFF2-40B4-BE49-F238E27FC236}">
                <a16:creationId xmlns:a16="http://schemas.microsoft.com/office/drawing/2014/main" id="{39C11C34-DDBD-1CBE-25F7-24DF4CF6FE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3" y="1355725"/>
            <a:ext cx="1108076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&lt;Open&gt;</a:t>
            </a:r>
          </a:p>
        </p:txBody>
      </p:sp>
      <p:sp>
        <p:nvSpPr>
          <p:cNvPr id="105521" name="TextBox 92190">
            <a:extLst>
              <a:ext uri="{FF2B5EF4-FFF2-40B4-BE49-F238E27FC236}">
                <a16:creationId xmlns:a16="http://schemas.microsoft.com/office/drawing/2014/main" id="{DB03396B-9250-D033-214A-46C20145BB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5900" y="2833688"/>
            <a:ext cx="493713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19</a:t>
            </a:r>
          </a:p>
        </p:txBody>
      </p:sp>
      <p:sp>
        <p:nvSpPr>
          <p:cNvPr id="105522" name="TextBox 92191">
            <a:extLst>
              <a:ext uri="{FF2B5EF4-FFF2-40B4-BE49-F238E27FC236}">
                <a16:creationId xmlns:a16="http://schemas.microsoft.com/office/drawing/2014/main" id="{1980815E-A5D0-8715-9B31-EFA1778F95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9613" y="2836863"/>
            <a:ext cx="492125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20</a:t>
            </a:r>
          </a:p>
        </p:txBody>
      </p:sp>
      <p:cxnSp>
        <p:nvCxnSpPr>
          <p:cNvPr id="92196" name="Straight Connector 92195">
            <a:extLst>
              <a:ext uri="{FF2B5EF4-FFF2-40B4-BE49-F238E27FC236}">
                <a16:creationId xmlns:a16="http://schemas.microsoft.com/office/drawing/2014/main" id="{1445B0CE-8CA7-0BC2-3633-2597026BD301}"/>
              </a:ext>
            </a:extLst>
          </p:cNvPr>
          <p:cNvCxnSpPr>
            <a:cxnSpLocks/>
          </p:cNvCxnSpPr>
          <p:nvPr/>
        </p:nvCxnSpPr>
        <p:spPr>
          <a:xfrm>
            <a:off x="1074738" y="1466850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92196">
            <a:extLst>
              <a:ext uri="{FF2B5EF4-FFF2-40B4-BE49-F238E27FC236}">
                <a16:creationId xmlns:a16="http://schemas.microsoft.com/office/drawing/2014/main" id="{59CA9F0D-BEA9-94A2-D40D-0530171FDA0B}"/>
              </a:ext>
            </a:extLst>
          </p:cNvPr>
          <p:cNvCxnSpPr>
            <a:cxnSpLocks/>
          </p:cNvCxnSpPr>
          <p:nvPr/>
        </p:nvCxnSpPr>
        <p:spPr>
          <a:xfrm>
            <a:off x="1574800" y="1466850"/>
            <a:ext cx="0" cy="38449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92198">
            <a:extLst>
              <a:ext uri="{FF2B5EF4-FFF2-40B4-BE49-F238E27FC236}">
                <a16:creationId xmlns:a16="http://schemas.microsoft.com/office/drawing/2014/main" id="{FD8703E0-332E-98C5-8F78-316151CA3FB2}"/>
              </a:ext>
            </a:extLst>
          </p:cNvPr>
          <p:cNvSpPr txBox="1"/>
          <p:nvPr/>
        </p:nvSpPr>
        <p:spPr>
          <a:xfrm>
            <a:off x="1392238" y="1866900"/>
            <a:ext cx="338137" cy="40005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6</a:t>
            </a:r>
          </a:p>
        </p:txBody>
      </p:sp>
      <p:cxnSp>
        <p:nvCxnSpPr>
          <p:cNvPr id="92200" name="Straight Arrow Connector 92199">
            <a:extLst>
              <a:ext uri="{FF2B5EF4-FFF2-40B4-BE49-F238E27FC236}">
                <a16:creationId xmlns:a16="http://schemas.microsoft.com/office/drawing/2014/main" id="{1E2441C9-7DF2-5F97-5308-B2420C30ECE1}"/>
              </a:ext>
            </a:extLst>
          </p:cNvPr>
          <p:cNvCxnSpPr>
            <a:cxnSpLocks/>
          </p:cNvCxnSpPr>
          <p:nvPr/>
        </p:nvCxnSpPr>
        <p:spPr>
          <a:xfrm>
            <a:off x="-23813" y="2292350"/>
            <a:ext cx="8936038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92201">
            <a:extLst>
              <a:ext uri="{FF2B5EF4-FFF2-40B4-BE49-F238E27FC236}">
                <a16:creationId xmlns:a16="http://schemas.microsoft.com/office/drawing/2014/main" id="{83A925B0-A324-F5BB-B83B-FB8F34EE199F}"/>
              </a:ext>
            </a:extLst>
          </p:cNvPr>
          <p:cNvCxnSpPr>
            <a:cxnSpLocks/>
          </p:cNvCxnSpPr>
          <p:nvPr/>
        </p:nvCxnSpPr>
        <p:spPr>
          <a:xfrm>
            <a:off x="0" y="1776413"/>
            <a:ext cx="8936038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203" name="TextBox 92202">
            <a:extLst>
              <a:ext uri="{FF2B5EF4-FFF2-40B4-BE49-F238E27FC236}">
                <a16:creationId xmlns:a16="http://schemas.microsoft.com/office/drawing/2014/main" id="{D766A81F-6309-9134-AE4A-21D82BA24FEB}"/>
              </a:ext>
            </a:extLst>
          </p:cNvPr>
          <p:cNvSpPr txBox="1"/>
          <p:nvPr/>
        </p:nvSpPr>
        <p:spPr>
          <a:xfrm>
            <a:off x="1406525" y="1317625"/>
            <a:ext cx="338138" cy="40005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6</a:t>
            </a:r>
          </a:p>
        </p:txBody>
      </p:sp>
      <p:sp>
        <p:nvSpPr>
          <p:cNvPr id="7" name="TextBox 92203">
            <a:extLst>
              <a:ext uri="{FF2B5EF4-FFF2-40B4-BE49-F238E27FC236}">
                <a16:creationId xmlns:a16="http://schemas.microsoft.com/office/drawing/2014/main" id="{0317037C-63BE-54D4-BB39-A42979A2CBF7}"/>
              </a:ext>
            </a:extLst>
          </p:cNvPr>
          <p:cNvSpPr txBox="1"/>
          <p:nvPr/>
        </p:nvSpPr>
        <p:spPr>
          <a:xfrm>
            <a:off x="1308100" y="2332038"/>
            <a:ext cx="554038" cy="33972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N/A</a:t>
            </a:r>
          </a:p>
        </p:txBody>
      </p:sp>
    </p:spTree>
  </p:cSld>
  <p:clrMapOvr>
    <a:masterClrMapping/>
  </p:clrMapOvr>
  <p:transition spd="slow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>
            <a:extLst>
              <a:ext uri="{FF2B5EF4-FFF2-40B4-BE49-F238E27FC236}">
                <a16:creationId xmlns:a16="http://schemas.microsoft.com/office/drawing/2014/main" id="{527BA854-20B4-DDF5-4550-CAE47859D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7150"/>
            <a:ext cx="9144000" cy="1143000"/>
          </a:xfrm>
        </p:spPr>
        <p:txBody>
          <a:bodyPr/>
          <a:lstStyle/>
          <a:p>
            <a:r>
              <a:rPr lang="en-US" altLang="en-US" sz="3600">
                <a:ea typeface="ＭＳ Ｐゴシック" panose="020B0600070205080204" pitchFamily="34" charset="-128"/>
              </a:rPr>
              <a:t>Fast Retransmit/Fast Recovery (FR/FR)</a:t>
            </a:r>
            <a:br>
              <a:rPr lang="en-US" altLang="en-US" sz="3600">
                <a:ea typeface="ＭＳ Ｐゴシック" panose="020B0600070205080204" pitchFamily="34" charset="-128"/>
              </a:rPr>
            </a:br>
            <a:endParaRPr lang="en-US" altLang="en-US" sz="3600">
              <a:ea typeface="ＭＳ Ｐゴシック" panose="020B0600070205080204" pitchFamily="34" charset="-128"/>
            </a:endParaRPr>
          </a:p>
        </p:txBody>
      </p:sp>
      <p:pic>
        <p:nvPicPr>
          <p:cNvPr id="107522" name="Picture 4" descr="Applied Sciences | Free Full-Text | Enhanced Multistream Fast TCP: Rapid  Bandwidth Utilization after Fast-Recovery Phase">
            <a:extLst>
              <a:ext uri="{FF2B5EF4-FFF2-40B4-BE49-F238E27FC236}">
                <a16:creationId xmlns:a16="http://schemas.microsoft.com/office/drawing/2014/main" id="{A5D2C852-9D0D-CF7E-2233-C86E467A8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3" y="471488"/>
            <a:ext cx="5089525" cy="601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3" name="TextBox 8">
            <a:extLst>
              <a:ext uri="{FF2B5EF4-FFF2-40B4-BE49-F238E27FC236}">
                <a16:creationId xmlns:a16="http://schemas.microsoft.com/office/drawing/2014/main" id="{8CF24742-6C6E-D359-3294-2492969C30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0013" y="6584950"/>
            <a:ext cx="58626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[Ref] https://</a:t>
            </a: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www.mdpi.com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/2076-3417/9/21/4698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518A88-3566-1BA9-470C-15BEBD17A4E7}"/>
              </a:ext>
            </a:extLst>
          </p:cNvPr>
          <p:cNvSpPr/>
          <p:nvPr/>
        </p:nvSpPr>
        <p:spPr>
          <a:xfrm>
            <a:off x="2767013" y="1085850"/>
            <a:ext cx="346075" cy="195897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B5F827-180A-2E40-8EBE-D604CF7619E8}"/>
              </a:ext>
            </a:extLst>
          </p:cNvPr>
          <p:cNvSpPr txBox="1"/>
          <p:nvPr/>
        </p:nvSpPr>
        <p:spPr>
          <a:xfrm>
            <a:off x="2693988" y="1865313"/>
            <a:ext cx="49212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10</a:t>
            </a:r>
          </a:p>
        </p:txBody>
      </p:sp>
      <p:sp>
        <p:nvSpPr>
          <p:cNvPr id="2" name="TextBox 8">
            <a:extLst>
              <a:ext uri="{FF2B5EF4-FFF2-40B4-BE49-F238E27FC236}">
                <a16:creationId xmlns:a16="http://schemas.microsoft.com/office/drawing/2014/main" id="{FD42F9A5-A161-972C-764B-4BB310FD1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6985" y="5818748"/>
            <a:ext cx="31470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TSF = Segments in flight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2">
            <a:extLst>
              <a:ext uri="{FF2B5EF4-FFF2-40B4-BE49-F238E27FC236}">
                <a16:creationId xmlns:a16="http://schemas.microsoft.com/office/drawing/2014/main" id="{FDF2A608-5D2E-9A69-C7C2-8AFA92568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Fast Retransmit/Fast Recovery (FR/FR)</a:t>
            </a:r>
          </a:p>
        </p:txBody>
      </p:sp>
      <p:sp>
        <p:nvSpPr>
          <p:cNvPr id="108546" name="Rectangle 3">
            <a:extLst>
              <a:ext uri="{FF2B5EF4-FFF2-40B4-BE49-F238E27FC236}">
                <a16:creationId xmlns:a16="http://schemas.microsoft.com/office/drawing/2014/main" id="{68B09C80-4DEA-1DCF-AEC8-72DB98054F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Motivation: prevent `pipe</a:t>
            </a:r>
            <a:r>
              <a:rPr lang="ja-JP" altLang="en-US" sz="2800">
                <a:latin typeface="Arial" panose="020B0604020202020204" pitchFamily="34" charset="0"/>
                <a:ea typeface="ＭＳ Ｐゴシック" panose="020B0600070205080204" pitchFamily="34" charset="-128"/>
              </a:rPr>
              <a:t>’</a:t>
            </a:r>
            <a:r>
              <a:rPr lang="en-US" altLang="ja-JP" sz="2800">
                <a:ea typeface="ＭＳ Ｐゴシック" panose="020B0600070205080204" pitchFamily="34" charset="-128"/>
              </a:rPr>
              <a:t> from emptying after fast retransmit</a:t>
            </a:r>
          </a:p>
          <a:p>
            <a:pPr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Idea: each dupACK represents a packet having left the pipe (successfully received)</a:t>
            </a:r>
          </a:p>
          <a:p>
            <a:pPr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Enter FR/FR after 3 dupACKs</a:t>
            </a:r>
          </a:p>
          <a:p>
            <a:pPr lvl="1">
              <a:lnSpc>
                <a:spcPct val="90000"/>
              </a:lnSpc>
            </a:pPr>
            <a:r>
              <a:rPr lang="en-US" altLang="en-US" sz="2400">
                <a:solidFill>
                  <a:schemeClr val="tx2"/>
                </a:solidFill>
                <a:ea typeface="ＭＳ Ｐゴシック" panose="020B0600070205080204" pitchFamily="34" charset="-128"/>
              </a:rPr>
              <a:t>Set</a:t>
            </a:r>
            <a:r>
              <a:rPr lang="en-US" altLang="en-US" sz="2400">
                <a:solidFill>
                  <a:srgbClr val="00CC00"/>
                </a:solidFill>
                <a:ea typeface="ＭＳ Ｐゴシック" panose="020B0600070205080204" pitchFamily="34" charset="-128"/>
              </a:rPr>
              <a:t> ssthresh </a:t>
            </a:r>
            <a:r>
              <a:rPr lang="en-US" altLang="en-US" sz="2400">
                <a:solidFill>
                  <a:srgbClr val="00CC00"/>
                </a:solidFill>
                <a:ea typeface="ＭＳ Ｐゴシック" panose="020B0600070205080204" pitchFamily="34" charset="-128"/>
                <a:sym typeface="Symbol" pitchFamily="2" charset="2"/>
              </a:rPr>
              <a:t></a:t>
            </a:r>
            <a:r>
              <a:rPr lang="en-US" altLang="en-US" sz="2400">
                <a:solidFill>
                  <a:srgbClr val="00CC00"/>
                </a:solidFill>
                <a:ea typeface="ＭＳ Ｐゴシック" panose="020B0600070205080204" pitchFamily="34" charset="-128"/>
              </a:rPr>
              <a:t> max(flightsize/2, 2)</a:t>
            </a:r>
          </a:p>
          <a:p>
            <a:pPr lvl="1"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Retransmit lost packet</a:t>
            </a:r>
          </a:p>
          <a:p>
            <a:pPr lvl="1"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Set </a:t>
            </a:r>
            <a:r>
              <a:rPr lang="en-US" altLang="en-US" sz="2400">
                <a:solidFill>
                  <a:srgbClr val="00CC00"/>
                </a:solidFill>
                <a:ea typeface="ＭＳ Ｐゴシック" panose="020B0600070205080204" pitchFamily="34" charset="-128"/>
              </a:rPr>
              <a:t>cwnd</a:t>
            </a:r>
            <a:r>
              <a:rPr lang="en-US" altLang="en-US" sz="2400">
                <a:ea typeface="ＭＳ Ｐゴシック" panose="020B0600070205080204" pitchFamily="34" charset="-128"/>
              </a:rPr>
              <a:t> </a:t>
            </a:r>
            <a:r>
              <a:rPr lang="en-US" altLang="en-US" sz="2400">
                <a:solidFill>
                  <a:srgbClr val="00CC00"/>
                </a:solidFill>
                <a:ea typeface="ＭＳ Ｐゴシック" panose="020B0600070205080204" pitchFamily="34" charset="-128"/>
                <a:sym typeface="Symbol" pitchFamily="2" charset="2"/>
              </a:rPr>
              <a:t></a:t>
            </a:r>
            <a:r>
              <a:rPr lang="en-US" altLang="en-US" sz="2400">
                <a:solidFill>
                  <a:srgbClr val="00CC00"/>
                </a:solidFill>
                <a:ea typeface="ＭＳ Ｐゴシック" panose="020B0600070205080204" pitchFamily="34" charset="-128"/>
              </a:rPr>
              <a:t> ssthresh +</a:t>
            </a:r>
            <a:r>
              <a:rPr lang="en-US" altLang="en-US" sz="2400">
                <a:ea typeface="ＭＳ Ｐゴシック" panose="020B0600070205080204" pitchFamily="34" charset="-128"/>
              </a:rPr>
              <a:t> </a:t>
            </a:r>
            <a:r>
              <a:rPr lang="en-US" altLang="en-US" sz="2400">
                <a:solidFill>
                  <a:srgbClr val="3333FF"/>
                </a:solidFill>
                <a:ea typeface="ＭＳ Ｐゴシック" panose="020B0600070205080204" pitchFamily="34" charset="-128"/>
              </a:rPr>
              <a:t>ndup</a:t>
            </a:r>
            <a:r>
              <a:rPr lang="en-US" altLang="en-US" sz="2400">
                <a:ea typeface="ＭＳ Ｐゴシック" panose="020B0600070205080204" pitchFamily="34" charset="-128"/>
              </a:rPr>
              <a:t> (window inflation)</a:t>
            </a:r>
          </a:p>
          <a:p>
            <a:pPr lvl="1"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Wait till W=min(awnd, cwnd) is large enough; transmit </a:t>
            </a:r>
            <a:r>
              <a:rPr lang="en-US" altLang="en-US" sz="2400">
                <a:solidFill>
                  <a:srgbClr val="00CC00"/>
                </a:solidFill>
                <a:ea typeface="ＭＳ Ｐゴシック" panose="020B0600070205080204" pitchFamily="34" charset="-128"/>
              </a:rPr>
              <a:t>new</a:t>
            </a:r>
            <a:r>
              <a:rPr lang="en-US" altLang="en-US" sz="2400">
                <a:ea typeface="ＭＳ Ｐゴシック" panose="020B0600070205080204" pitchFamily="34" charset="-128"/>
              </a:rPr>
              <a:t> packet(s)</a:t>
            </a:r>
          </a:p>
          <a:p>
            <a:pPr lvl="1"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On non-dup ACK (1 RTT later), set </a:t>
            </a:r>
            <a:r>
              <a:rPr lang="en-US" altLang="en-US" sz="2400">
                <a:solidFill>
                  <a:srgbClr val="00CC00"/>
                </a:solidFill>
                <a:ea typeface="ＭＳ Ｐゴシック" panose="020B0600070205080204" pitchFamily="34" charset="-128"/>
              </a:rPr>
              <a:t>cwnd</a:t>
            </a:r>
            <a:r>
              <a:rPr lang="en-US" altLang="en-US" sz="2400">
                <a:ea typeface="ＭＳ Ｐゴシック" panose="020B0600070205080204" pitchFamily="34" charset="-128"/>
              </a:rPr>
              <a:t> </a:t>
            </a:r>
            <a:r>
              <a:rPr lang="en-US" altLang="en-US" sz="2400">
                <a:solidFill>
                  <a:srgbClr val="00CC00"/>
                </a:solidFill>
                <a:ea typeface="ＭＳ Ｐゴシック" panose="020B0600070205080204" pitchFamily="34" charset="-128"/>
                <a:sym typeface="Symbol" pitchFamily="2" charset="2"/>
              </a:rPr>
              <a:t></a:t>
            </a:r>
            <a:r>
              <a:rPr lang="en-US" altLang="en-US" sz="2400">
                <a:solidFill>
                  <a:srgbClr val="00CC00"/>
                </a:solidFill>
                <a:ea typeface="ＭＳ Ｐゴシック" panose="020B0600070205080204" pitchFamily="34" charset="-128"/>
              </a:rPr>
              <a:t> ssthresh </a:t>
            </a:r>
            <a:r>
              <a:rPr lang="en-US" altLang="en-US" sz="2400">
                <a:solidFill>
                  <a:schemeClr val="tx2"/>
                </a:solidFill>
                <a:ea typeface="ＭＳ Ｐゴシック" panose="020B0600070205080204" pitchFamily="34" charset="-128"/>
              </a:rPr>
              <a:t>(window deflation)</a:t>
            </a:r>
          </a:p>
          <a:p>
            <a:pPr>
              <a:lnSpc>
                <a:spcPct val="90000"/>
              </a:lnSpc>
            </a:pPr>
            <a:r>
              <a:rPr lang="en-US" altLang="en-US" sz="2800">
                <a:solidFill>
                  <a:schemeClr val="tx2"/>
                </a:solidFill>
                <a:ea typeface="ＭＳ Ｐゴシック" panose="020B0600070205080204" pitchFamily="34" charset="-128"/>
              </a:rPr>
              <a:t>Enter </a:t>
            </a:r>
            <a:r>
              <a:rPr lang="en-US" altLang="en-US" sz="2800">
                <a:solidFill>
                  <a:srgbClr val="FF0000"/>
                </a:solidFill>
                <a:ea typeface="ＭＳ Ｐゴシック" panose="020B0600070205080204" pitchFamily="34" charset="-128"/>
              </a:rPr>
              <a:t>CA</a:t>
            </a:r>
            <a:endParaRPr lang="en-US" altLang="en-US" sz="2800">
              <a:solidFill>
                <a:schemeClr val="tx2"/>
              </a:solidFill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Slide Number Placeholder 1">
            <a:extLst>
              <a:ext uri="{FF2B5EF4-FFF2-40B4-BE49-F238E27FC236}">
                <a16:creationId xmlns:a16="http://schemas.microsoft.com/office/drawing/2014/main" id="{3757E4B7-C49C-75F5-F4C5-BDE46A7B71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2B9111-06B2-FE42-BF77-BF39475D8503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EB8742C-29AE-2577-B524-E6D5A0C14956}"/>
              </a:ext>
            </a:extLst>
          </p:cNvPr>
          <p:cNvSpPr txBox="1">
            <a:spLocks/>
          </p:cNvSpPr>
          <p:nvPr/>
        </p:nvSpPr>
        <p:spPr>
          <a:xfrm>
            <a:off x="304800" y="128588"/>
            <a:ext cx="8534400" cy="65087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80000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TCP: Abstraction of Reliable Bytes Stream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	</a:t>
            </a:r>
          </a:p>
        </p:txBody>
      </p:sp>
      <p:pic>
        <p:nvPicPr>
          <p:cNvPr id="73731" name="Picture 5">
            <a:extLst>
              <a:ext uri="{FF2B5EF4-FFF2-40B4-BE49-F238E27FC236}">
                <a16:creationId xmlns:a16="http://schemas.microsoft.com/office/drawing/2014/main" id="{48E48C89-6E03-7BBB-5D41-085066B4E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842963"/>
            <a:ext cx="8312150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0593" name="AutoShape 15">
            <a:extLst>
              <a:ext uri="{FF2B5EF4-FFF2-40B4-BE49-F238E27FC236}">
                <a16:creationId xmlns:a16="http://schemas.microsoft.com/office/drawing/2014/main" id="{E6FBB620-ABE6-E266-E7B0-BE7EE9F408A0}"/>
              </a:ext>
            </a:extLst>
          </p:cNvPr>
          <p:cNvCxnSpPr>
            <a:cxnSpLocks noChangeShapeType="1"/>
            <a:stCxn id="110601" idx="3"/>
            <a:endCxn id="110602" idx="0"/>
          </p:cNvCxnSpPr>
          <p:nvPr/>
        </p:nvCxnSpPr>
        <p:spPr bwMode="auto">
          <a:xfrm flipV="1">
            <a:off x="3873500" y="4435475"/>
            <a:ext cx="2460625" cy="147638"/>
          </a:xfrm>
          <a:prstGeom prst="curvedConnector4">
            <a:avLst>
              <a:gd name="adj1" fmla="val -51"/>
              <a:gd name="adj2" fmla="val 375269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0594" name="Rectangle 2">
            <a:extLst>
              <a:ext uri="{FF2B5EF4-FFF2-40B4-BE49-F238E27FC236}">
                <a16:creationId xmlns:a16="http://schemas.microsoft.com/office/drawing/2014/main" id="{E9FDB019-4C16-CA43-E5D7-845B41E30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Summary: Reno</a:t>
            </a:r>
          </a:p>
        </p:txBody>
      </p:sp>
      <p:sp>
        <p:nvSpPr>
          <p:cNvPr id="110595" name="Rectangle 3">
            <a:extLst>
              <a:ext uri="{FF2B5EF4-FFF2-40B4-BE49-F238E27FC236}">
                <a16:creationId xmlns:a16="http://schemas.microsoft.com/office/drawing/2014/main" id="{EEA6948C-1A46-1518-1447-9A0E5AC42C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358900"/>
            <a:ext cx="8307388" cy="21717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Basic ideas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Fast recovery avoids slow start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dupACKs: fast retransmit + fast recovery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Timeout: fast retransmit + slow start</a:t>
            </a:r>
          </a:p>
        </p:txBody>
      </p:sp>
      <p:sp>
        <p:nvSpPr>
          <p:cNvPr id="110596" name="Rectangle 6">
            <a:extLst>
              <a:ext uri="{FF2B5EF4-FFF2-40B4-BE49-F238E27FC236}">
                <a16:creationId xmlns:a16="http://schemas.microsoft.com/office/drawing/2014/main" id="{1CC62763-07AE-CFA7-5C59-EC3A99F3F9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00" y="3771900"/>
            <a:ext cx="7251700" cy="2895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33CC33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0597" name="Text Box 7">
            <a:extLst>
              <a:ext uri="{FF2B5EF4-FFF2-40B4-BE49-F238E27FC236}">
                <a16:creationId xmlns:a16="http://schemas.microsoft.com/office/drawing/2014/main" id="{AED3A931-0864-D4A5-EDAE-2BB47202EC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9788" y="5997575"/>
            <a:ext cx="1731962" cy="376238"/>
          </a:xfrm>
          <a:prstGeom prst="rect">
            <a:avLst/>
          </a:prstGeom>
          <a:noFill/>
          <a:ln w="9525">
            <a:solidFill>
              <a:srgbClr val="00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Lucida Console" panose="020B0609040504020204" pitchFamily="49" charset="0"/>
                <a:ea typeface="ＭＳ Ｐゴシック" panose="020B0600070205080204" pitchFamily="34" charset="-128"/>
                <a:cs typeface="+mn-cs"/>
              </a:rPr>
              <a:t>slow start</a:t>
            </a:r>
          </a:p>
        </p:txBody>
      </p:sp>
      <p:sp>
        <p:nvSpPr>
          <p:cNvPr id="110598" name="Text Box 13">
            <a:extLst>
              <a:ext uri="{FF2B5EF4-FFF2-40B4-BE49-F238E27FC236}">
                <a16:creationId xmlns:a16="http://schemas.microsoft.com/office/drawing/2014/main" id="{98742A2E-9A7B-1957-79F6-1E571E283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4825" y="5946775"/>
            <a:ext cx="1574800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Console" panose="020B0609040504020204" pitchFamily="49" charset="0"/>
                <a:ea typeface="ＭＳ Ｐゴシック" panose="020B0600070205080204" pitchFamily="34" charset="-128"/>
                <a:cs typeface="+mn-cs"/>
              </a:rPr>
              <a:t>retransmit</a:t>
            </a:r>
          </a:p>
        </p:txBody>
      </p:sp>
      <p:sp>
        <p:nvSpPr>
          <p:cNvPr id="110599" name="Line 18">
            <a:extLst>
              <a:ext uri="{FF2B5EF4-FFF2-40B4-BE49-F238E27FC236}">
                <a16:creationId xmlns:a16="http://schemas.microsoft.com/office/drawing/2014/main" id="{1B546887-8790-4577-33B4-593C1C8FB0FB}"/>
              </a:ext>
            </a:extLst>
          </p:cNvPr>
          <p:cNvSpPr>
            <a:spLocks noChangeShapeType="1"/>
          </p:cNvSpPr>
          <p:nvPr/>
        </p:nvSpPr>
        <p:spPr bwMode="auto">
          <a:xfrm>
            <a:off x="3784600" y="4902200"/>
            <a:ext cx="2552700" cy="1041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0600" name="Line 19">
            <a:extLst>
              <a:ext uri="{FF2B5EF4-FFF2-40B4-BE49-F238E27FC236}">
                <a16:creationId xmlns:a16="http://schemas.microsoft.com/office/drawing/2014/main" id="{5D92A12E-7A5D-0D7D-4E99-BE5D2D2CC79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22700" y="6146800"/>
            <a:ext cx="17653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0601" name="Text Box 8">
            <a:extLst>
              <a:ext uri="{FF2B5EF4-FFF2-40B4-BE49-F238E27FC236}">
                <a16:creationId xmlns:a16="http://schemas.microsoft.com/office/drawing/2014/main" id="{AFFE2B2B-9770-DE3D-70EA-16A062074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9950" y="4257675"/>
            <a:ext cx="1733550" cy="6508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Console" panose="020B0609040504020204" pitchFamily="49" charset="0"/>
                <a:ea typeface="ＭＳ Ｐゴシック" panose="020B0600070205080204" pitchFamily="34" charset="-128"/>
                <a:cs typeface="+mn-cs"/>
              </a:rPr>
              <a:t>congestion avoidance</a:t>
            </a:r>
          </a:p>
        </p:txBody>
      </p:sp>
      <p:sp>
        <p:nvSpPr>
          <p:cNvPr id="110602" name="Text Box 10">
            <a:extLst>
              <a:ext uri="{FF2B5EF4-FFF2-40B4-BE49-F238E27FC236}">
                <a16:creationId xmlns:a16="http://schemas.microsoft.com/office/drawing/2014/main" id="{C4684A3F-A92D-FD67-194F-C7FDAC552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6725" y="4435475"/>
            <a:ext cx="1574800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Console" panose="020B0609040504020204" pitchFamily="49" charset="0"/>
                <a:ea typeface="ＭＳ Ｐゴシック" panose="020B0600070205080204" pitchFamily="34" charset="-128"/>
                <a:cs typeface="+mn-cs"/>
              </a:rPr>
              <a:t>   FR/FR  </a:t>
            </a:r>
          </a:p>
        </p:txBody>
      </p:sp>
      <p:sp>
        <p:nvSpPr>
          <p:cNvPr id="110603" name="Line 20">
            <a:extLst>
              <a:ext uri="{FF2B5EF4-FFF2-40B4-BE49-F238E27FC236}">
                <a16:creationId xmlns:a16="http://schemas.microsoft.com/office/drawing/2014/main" id="{21385101-DE0A-AC56-1326-A9781B7B950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73500" y="4622800"/>
            <a:ext cx="1658938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0604" name="Line 21">
            <a:extLst>
              <a:ext uri="{FF2B5EF4-FFF2-40B4-BE49-F238E27FC236}">
                <a16:creationId xmlns:a16="http://schemas.microsoft.com/office/drawing/2014/main" id="{98F28F7F-42D3-7C01-760A-F976C5B8A83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71800" y="4902200"/>
            <a:ext cx="0" cy="10922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0605" name="Text Box 23">
            <a:extLst>
              <a:ext uri="{FF2B5EF4-FFF2-40B4-BE49-F238E27FC236}">
                <a16:creationId xmlns:a16="http://schemas.microsoft.com/office/drawing/2014/main" id="{B41E1E5C-15B7-DF9C-CA47-AE96E2419A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9950" y="3775075"/>
            <a:ext cx="11509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Console" panose="020B0609040504020204" pitchFamily="49" charset="0"/>
                <a:ea typeface="ＭＳ Ｐゴシック" panose="020B0600070205080204" pitchFamily="34" charset="-128"/>
                <a:cs typeface="+mn-cs"/>
              </a:rPr>
              <a:t>dupACKs</a:t>
            </a:r>
          </a:p>
        </p:txBody>
      </p:sp>
      <p:sp>
        <p:nvSpPr>
          <p:cNvPr id="110606" name="Text Box 24">
            <a:extLst>
              <a:ext uri="{FF2B5EF4-FFF2-40B4-BE49-F238E27FC236}">
                <a16:creationId xmlns:a16="http://schemas.microsoft.com/office/drawing/2014/main" id="{1C9D8053-940D-5D54-465D-C640ED3C05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5725" y="5260975"/>
            <a:ext cx="11509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Console" panose="020B0609040504020204" pitchFamily="49" charset="0"/>
                <a:ea typeface="ＭＳ Ｐゴシック" panose="020B0600070205080204" pitchFamily="34" charset="-128"/>
                <a:cs typeface="+mn-cs"/>
              </a:rPr>
              <a:t>timeout</a:t>
            </a:r>
          </a:p>
        </p:txBody>
      </p:sp>
      <p:sp>
        <p:nvSpPr>
          <p:cNvPr id="110607" name="Freeform 29">
            <a:extLst>
              <a:ext uri="{FF2B5EF4-FFF2-40B4-BE49-F238E27FC236}">
                <a16:creationId xmlns:a16="http://schemas.microsoft.com/office/drawing/2014/main" id="{04EFE041-16B5-8DC8-F780-D1CB5B3279E4}"/>
              </a:ext>
            </a:extLst>
          </p:cNvPr>
          <p:cNvSpPr>
            <a:spLocks/>
          </p:cNvSpPr>
          <p:nvPr/>
        </p:nvSpPr>
        <p:spPr bwMode="auto">
          <a:xfrm>
            <a:off x="3835400" y="5592763"/>
            <a:ext cx="1752600" cy="401637"/>
          </a:xfrm>
          <a:custGeom>
            <a:avLst/>
            <a:gdLst>
              <a:gd name="T0" fmla="*/ 0 w 1104"/>
              <a:gd name="T1" fmla="*/ 2147483646 h 253"/>
              <a:gd name="T2" fmla="*/ 2147483646 w 1104"/>
              <a:gd name="T3" fmla="*/ 2147483646 h 253"/>
              <a:gd name="T4" fmla="*/ 2147483646 w 1104"/>
              <a:gd name="T5" fmla="*/ 2147483646 h 2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04" h="253">
                <a:moveTo>
                  <a:pt x="0" y="253"/>
                </a:moveTo>
                <a:cubicBezTo>
                  <a:pt x="160" y="131"/>
                  <a:pt x="320" y="10"/>
                  <a:pt x="504" y="5"/>
                </a:cubicBezTo>
                <a:cubicBezTo>
                  <a:pt x="688" y="0"/>
                  <a:pt x="896" y="110"/>
                  <a:pt x="1104" y="221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2">
            <a:extLst>
              <a:ext uri="{FF2B5EF4-FFF2-40B4-BE49-F238E27FC236}">
                <a16:creationId xmlns:a16="http://schemas.microsoft.com/office/drawing/2014/main" id="{4A8140C7-2F49-2677-643D-8EDF44E49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TCP congestion control: CWND graph</a:t>
            </a:r>
          </a:p>
        </p:txBody>
      </p:sp>
      <p:pic>
        <p:nvPicPr>
          <p:cNvPr id="111618" name="Picture 2">
            <a:extLst>
              <a:ext uri="{FF2B5EF4-FFF2-40B4-BE49-F238E27FC236}">
                <a16:creationId xmlns:a16="http://schemas.microsoft.com/office/drawing/2014/main" id="{94E59968-AF79-5DD7-767B-518783E9C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990725"/>
            <a:ext cx="7556500" cy="414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19" name="Picture 1">
            <a:extLst>
              <a:ext uri="{FF2B5EF4-FFF2-40B4-BE49-F238E27FC236}">
                <a16:creationId xmlns:a16="http://schemas.microsoft.com/office/drawing/2014/main" id="{BCC1F924-D764-C7CD-62AB-63985DE2A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988" y="1009650"/>
            <a:ext cx="4167187" cy="214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>
            <a:extLst>
              <a:ext uri="{FF2B5EF4-FFF2-40B4-BE49-F238E27FC236}">
                <a16:creationId xmlns:a16="http://schemas.microsoft.com/office/drawing/2014/main" id="{C22ED94A-72BA-7075-1B0D-AAC8CFE28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500" y="228600"/>
            <a:ext cx="8483600" cy="814388"/>
          </a:xfrm>
        </p:spPr>
        <p:txBody>
          <a:bodyPr/>
          <a:lstStyle/>
          <a:p>
            <a:r>
              <a:rPr lang="en-US" altLang="en-US" sz="3600">
                <a:ea typeface="ＭＳ Ｐゴシック" panose="020B0600070205080204" pitchFamily="34" charset="-128"/>
              </a:rPr>
              <a:t>Problem with Reno</a:t>
            </a:r>
            <a:endParaRPr lang="en-US" altLang="en-US" sz="1600">
              <a:ea typeface="ＭＳ Ｐゴシック" panose="020B0600070205080204" pitchFamily="34" charset="-128"/>
            </a:endParaRPr>
          </a:p>
        </p:txBody>
      </p:sp>
      <p:sp>
        <p:nvSpPr>
          <p:cNvPr id="113666" name="Rectangle 3">
            <a:extLst>
              <a:ext uri="{FF2B5EF4-FFF2-40B4-BE49-F238E27FC236}">
                <a16:creationId xmlns:a16="http://schemas.microsoft.com/office/drawing/2014/main" id="{FB5F22C1-507F-4D2F-2C47-37AAF64231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4500" y="1435100"/>
            <a:ext cx="8307388" cy="51689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Reno retransmit at most 1 lost packet per RTT</a:t>
            </a:r>
          </a:p>
          <a:p>
            <a:pPr lvl="1"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Pipe can be emptied during “Fast Retransmit/Fast Recovery” with multiple losses</a:t>
            </a:r>
          </a:p>
          <a:p>
            <a:pPr>
              <a:lnSpc>
                <a:spcPct val="9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Solution: TCP with Selective Acknowledgements (SACK) provides better estimate of packets in pipe</a:t>
            </a:r>
          </a:p>
          <a:p>
            <a:pPr lvl="1"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SACK TCP option describes received packets</a:t>
            </a:r>
          </a:p>
          <a:p>
            <a:pPr lvl="1"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On 3 dupACKs: retransmits, halves window, enters FR</a:t>
            </a:r>
          </a:p>
          <a:p>
            <a:pPr lvl="1"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Updates </a:t>
            </a:r>
            <a:r>
              <a:rPr lang="en-US" altLang="en-US" sz="2400">
                <a:solidFill>
                  <a:srgbClr val="00CC00"/>
                </a:solidFill>
                <a:ea typeface="ＭＳ Ｐゴシック" panose="020B0600070205080204" pitchFamily="34" charset="-128"/>
              </a:rPr>
              <a:t>pipe</a:t>
            </a:r>
            <a:r>
              <a:rPr lang="en-US" altLang="en-US" sz="2400">
                <a:ea typeface="ＭＳ Ｐゴシック" panose="020B0600070205080204" pitchFamily="34" charset="-128"/>
              </a:rPr>
              <a:t> = packets in pipe</a:t>
            </a:r>
          </a:p>
          <a:p>
            <a:pPr lvl="2">
              <a:lnSpc>
                <a:spcPct val="90000"/>
              </a:lnSpc>
            </a:pPr>
            <a:r>
              <a:rPr lang="en-US" altLang="en-US" sz="2000">
                <a:ea typeface="ＭＳ Ｐゴシック" panose="020B0600070205080204" pitchFamily="34" charset="-128"/>
              </a:rPr>
              <a:t>Increment when lost or new packets sent</a:t>
            </a:r>
          </a:p>
          <a:p>
            <a:pPr lvl="2">
              <a:lnSpc>
                <a:spcPct val="90000"/>
              </a:lnSpc>
            </a:pPr>
            <a:r>
              <a:rPr lang="en-US" altLang="en-US" sz="2000">
                <a:ea typeface="ＭＳ Ｐゴシック" panose="020B0600070205080204" pitchFamily="34" charset="-128"/>
              </a:rPr>
              <a:t>Decrement when dupACK received</a:t>
            </a:r>
          </a:p>
          <a:p>
            <a:pPr lvl="1"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Transmits a (lost or new) packet when </a:t>
            </a:r>
            <a:r>
              <a:rPr lang="en-US" altLang="en-US" sz="2400">
                <a:solidFill>
                  <a:srgbClr val="00CC00"/>
                </a:solidFill>
                <a:ea typeface="ＭＳ Ｐゴシック" panose="020B0600070205080204" pitchFamily="34" charset="-128"/>
              </a:rPr>
              <a:t>pipe &lt; cwnd</a:t>
            </a:r>
          </a:p>
          <a:p>
            <a:pPr lvl="1">
              <a:lnSpc>
                <a:spcPct val="90000"/>
              </a:lnSpc>
            </a:pPr>
            <a:r>
              <a:rPr lang="en-US" altLang="en-US" sz="2400">
                <a:ea typeface="ＭＳ Ｐゴシック" panose="020B0600070205080204" pitchFamily="34" charset="-128"/>
              </a:rPr>
              <a:t>Exit FR when all packets outstanding when FR was entered are acknowledged</a:t>
            </a:r>
          </a:p>
        </p:txBody>
      </p:sp>
    </p:spTree>
  </p:cSld>
  <p:clrMapOvr>
    <a:masterClrMapping/>
  </p:clrMapOvr>
  <p:transition spd="slow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>
            <a:extLst>
              <a:ext uri="{FF2B5EF4-FFF2-40B4-BE49-F238E27FC236}">
                <a16:creationId xmlns:a16="http://schemas.microsoft.com/office/drawing/2014/main" id="{CCC81886-4249-BF3D-5E21-5E9F775C8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TCP Vegas </a:t>
            </a:r>
            <a:r>
              <a:rPr lang="en-US" altLang="en-US" sz="1800">
                <a:ea typeface="ＭＳ Ｐゴシック" panose="020B0600070205080204" pitchFamily="34" charset="-128"/>
              </a:rPr>
              <a:t>(Brakmo &amp; Peterson 1994)</a:t>
            </a:r>
          </a:p>
        </p:txBody>
      </p:sp>
      <p:sp>
        <p:nvSpPr>
          <p:cNvPr id="115714" name="Rectangle 3">
            <a:extLst>
              <a:ext uri="{FF2B5EF4-FFF2-40B4-BE49-F238E27FC236}">
                <a16:creationId xmlns:a16="http://schemas.microsoft.com/office/drawing/2014/main" id="{7CFE2E51-DFA0-1D95-662F-8F395D427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5014913"/>
            <a:ext cx="8686800" cy="1041400"/>
          </a:xfrm>
        </p:spPr>
        <p:txBody>
          <a:bodyPr/>
          <a:lstStyle/>
          <a:p>
            <a:r>
              <a:rPr lang="en-US" altLang="en-US" sz="2800">
                <a:ea typeface="ＭＳ Ｐゴシック" panose="020B0600070205080204" pitchFamily="34" charset="-128"/>
              </a:rPr>
              <a:t>Considers packet delay, not loss, as a hint for congestion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Reno with a new congestion avoidance algorithm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Converges (provided buffer is large) !</a:t>
            </a:r>
          </a:p>
        </p:txBody>
      </p:sp>
      <p:sp>
        <p:nvSpPr>
          <p:cNvPr id="115715" name="Rectangle 5">
            <a:extLst>
              <a:ext uri="{FF2B5EF4-FFF2-40B4-BE49-F238E27FC236}">
                <a16:creationId xmlns:a16="http://schemas.microsoft.com/office/drawing/2014/main" id="{DFAE8FC1-3586-411C-F3AD-7DD583AD24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4394200"/>
            <a:ext cx="244475" cy="347663"/>
          </a:xfrm>
          <a:prstGeom prst="rect">
            <a:avLst/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SS</a:t>
            </a:r>
          </a:p>
        </p:txBody>
      </p:sp>
      <p:sp>
        <p:nvSpPr>
          <p:cNvPr id="115716" name="Line 6">
            <a:extLst>
              <a:ext uri="{FF2B5EF4-FFF2-40B4-BE49-F238E27FC236}">
                <a16:creationId xmlns:a16="http://schemas.microsoft.com/office/drawing/2014/main" id="{517ADD9E-2511-0123-3F35-D428E3A8D392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400" y="4316413"/>
            <a:ext cx="6970713" cy="7937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5717" name="Line 7">
            <a:extLst>
              <a:ext uri="{FF2B5EF4-FFF2-40B4-BE49-F238E27FC236}">
                <a16:creationId xmlns:a16="http://schemas.microsoft.com/office/drawing/2014/main" id="{D54A99DB-2F31-62C3-0893-BB8422B448F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4400" y="1792288"/>
            <a:ext cx="0" cy="2511425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5718" name="Freeform 9">
            <a:extLst>
              <a:ext uri="{FF2B5EF4-FFF2-40B4-BE49-F238E27FC236}">
                <a16:creationId xmlns:a16="http://schemas.microsoft.com/office/drawing/2014/main" id="{7C8BBAA1-D782-6842-7885-1436E1C5AB5E}"/>
              </a:ext>
            </a:extLst>
          </p:cNvPr>
          <p:cNvSpPr>
            <a:spLocks/>
          </p:cNvSpPr>
          <p:nvPr/>
        </p:nvSpPr>
        <p:spPr bwMode="auto">
          <a:xfrm>
            <a:off x="914400" y="3454400"/>
            <a:ext cx="261938" cy="862013"/>
          </a:xfrm>
          <a:custGeom>
            <a:avLst/>
            <a:gdLst>
              <a:gd name="T0" fmla="*/ 0 w 165"/>
              <a:gd name="T1" fmla="*/ 2147483646 h 543"/>
              <a:gd name="T2" fmla="*/ 2147483646 w 165"/>
              <a:gd name="T3" fmla="*/ 2147483646 h 543"/>
              <a:gd name="T4" fmla="*/ 2147483646 w 165"/>
              <a:gd name="T5" fmla="*/ 2147483646 h 543"/>
              <a:gd name="T6" fmla="*/ 2147483646 w 165"/>
              <a:gd name="T7" fmla="*/ 2147483646 h 543"/>
              <a:gd name="T8" fmla="*/ 2147483646 w 165"/>
              <a:gd name="T9" fmla="*/ 2147483646 h 543"/>
              <a:gd name="T10" fmla="*/ 2147483646 w 165"/>
              <a:gd name="T11" fmla="*/ 2147483646 h 543"/>
              <a:gd name="T12" fmla="*/ 2147483646 w 165"/>
              <a:gd name="T13" fmla="*/ 0 h 54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65" h="543">
                <a:moveTo>
                  <a:pt x="0" y="543"/>
                </a:moveTo>
                <a:cubicBezTo>
                  <a:pt x="24" y="536"/>
                  <a:pt x="49" y="530"/>
                  <a:pt x="65" y="519"/>
                </a:cubicBezTo>
                <a:cubicBezTo>
                  <a:pt x="81" y="508"/>
                  <a:pt x="89" y="493"/>
                  <a:pt x="97" y="478"/>
                </a:cubicBezTo>
                <a:cubicBezTo>
                  <a:pt x="105" y="463"/>
                  <a:pt x="105" y="465"/>
                  <a:pt x="113" y="430"/>
                </a:cubicBezTo>
                <a:cubicBezTo>
                  <a:pt x="121" y="395"/>
                  <a:pt x="138" y="320"/>
                  <a:pt x="146" y="267"/>
                </a:cubicBezTo>
                <a:cubicBezTo>
                  <a:pt x="154" y="214"/>
                  <a:pt x="159" y="157"/>
                  <a:pt x="162" y="113"/>
                </a:cubicBezTo>
                <a:cubicBezTo>
                  <a:pt x="165" y="69"/>
                  <a:pt x="162" y="19"/>
                  <a:pt x="162" y="0"/>
                </a:cubicBezTo>
              </a:path>
            </a:pathLst>
          </a:custGeom>
          <a:noFill/>
          <a:ln w="25400" cap="flat" cmpd="sng">
            <a:solidFill>
              <a:srgbClr val="3366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5719" name="Text Box 17">
            <a:extLst>
              <a:ext uri="{FF2B5EF4-FFF2-40B4-BE49-F238E27FC236}">
                <a16:creationId xmlns:a16="http://schemas.microsoft.com/office/drawing/2014/main" id="{B5982E0C-18CC-99F4-C4D1-1C7CE49968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2900" y="4119563"/>
            <a:ext cx="6254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time</a:t>
            </a:r>
          </a:p>
        </p:txBody>
      </p:sp>
      <p:sp>
        <p:nvSpPr>
          <p:cNvPr id="115720" name="Text Box 18">
            <a:extLst>
              <a:ext uri="{FF2B5EF4-FFF2-40B4-BE49-F238E27FC236}">
                <a16:creationId xmlns:a16="http://schemas.microsoft.com/office/drawing/2014/main" id="{21858F72-33C4-0F0A-E832-F87598EF2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175" y="1385888"/>
            <a:ext cx="9540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window</a:t>
            </a:r>
          </a:p>
        </p:txBody>
      </p:sp>
      <p:sp>
        <p:nvSpPr>
          <p:cNvPr id="115721" name="Rectangle 19">
            <a:extLst>
              <a:ext uri="{FF2B5EF4-FFF2-40B4-BE49-F238E27FC236}">
                <a16:creationId xmlns:a16="http://schemas.microsoft.com/office/drawing/2014/main" id="{311115F8-3888-3566-B03E-2C6000FD40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8875" y="4394200"/>
            <a:ext cx="6016625" cy="347663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33CC33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5722" name="Text Box 20">
            <a:extLst>
              <a:ext uri="{FF2B5EF4-FFF2-40B4-BE49-F238E27FC236}">
                <a16:creationId xmlns:a16="http://schemas.microsoft.com/office/drawing/2014/main" id="{A3E5C666-D728-0DAA-FE00-8F05CE1BA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6350" y="4389438"/>
            <a:ext cx="457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CA</a:t>
            </a:r>
          </a:p>
        </p:txBody>
      </p:sp>
      <p:sp>
        <p:nvSpPr>
          <p:cNvPr id="115723" name="Freeform 28">
            <a:extLst>
              <a:ext uri="{FF2B5EF4-FFF2-40B4-BE49-F238E27FC236}">
                <a16:creationId xmlns:a16="http://schemas.microsoft.com/office/drawing/2014/main" id="{FBF51005-9881-FCAD-0A05-C5AF5191D635}"/>
              </a:ext>
            </a:extLst>
          </p:cNvPr>
          <p:cNvSpPr>
            <a:spLocks/>
          </p:cNvSpPr>
          <p:nvPr/>
        </p:nvSpPr>
        <p:spPr bwMode="auto">
          <a:xfrm>
            <a:off x="1168400" y="2743200"/>
            <a:ext cx="5880100" cy="711200"/>
          </a:xfrm>
          <a:custGeom>
            <a:avLst/>
            <a:gdLst>
              <a:gd name="T0" fmla="*/ 0 w 3704"/>
              <a:gd name="T1" fmla="*/ 2147483646 h 448"/>
              <a:gd name="T2" fmla="*/ 2147483646 w 3704"/>
              <a:gd name="T3" fmla="*/ 2147483646 h 448"/>
              <a:gd name="T4" fmla="*/ 2147483646 w 3704"/>
              <a:gd name="T5" fmla="*/ 2147483646 h 448"/>
              <a:gd name="T6" fmla="*/ 2147483646 w 3704"/>
              <a:gd name="T7" fmla="*/ 2147483646 h 448"/>
              <a:gd name="T8" fmla="*/ 2147483646 w 3704"/>
              <a:gd name="T9" fmla="*/ 2147483646 h 448"/>
              <a:gd name="T10" fmla="*/ 2147483646 w 3704"/>
              <a:gd name="T11" fmla="*/ 2147483646 h 448"/>
              <a:gd name="T12" fmla="*/ 2147483646 w 3704"/>
              <a:gd name="T13" fmla="*/ 2147483646 h 448"/>
              <a:gd name="T14" fmla="*/ 2147483646 w 3704"/>
              <a:gd name="T15" fmla="*/ 2147483646 h 448"/>
              <a:gd name="T16" fmla="*/ 2147483646 w 3704"/>
              <a:gd name="T17" fmla="*/ 2147483646 h 448"/>
              <a:gd name="T18" fmla="*/ 2147483646 w 3704"/>
              <a:gd name="T19" fmla="*/ 2147483646 h 448"/>
              <a:gd name="T20" fmla="*/ 2147483646 w 3704"/>
              <a:gd name="T21" fmla="*/ 2147483646 h 448"/>
              <a:gd name="T22" fmla="*/ 2147483646 w 3704"/>
              <a:gd name="T23" fmla="*/ 2147483646 h 44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3704" h="448">
                <a:moveTo>
                  <a:pt x="0" y="448"/>
                </a:moveTo>
                <a:cubicBezTo>
                  <a:pt x="189" y="272"/>
                  <a:pt x="379" y="96"/>
                  <a:pt x="488" y="48"/>
                </a:cubicBezTo>
                <a:cubicBezTo>
                  <a:pt x="597" y="0"/>
                  <a:pt x="609" y="112"/>
                  <a:pt x="656" y="160"/>
                </a:cubicBezTo>
                <a:cubicBezTo>
                  <a:pt x="703" y="208"/>
                  <a:pt x="711" y="339"/>
                  <a:pt x="768" y="336"/>
                </a:cubicBezTo>
                <a:cubicBezTo>
                  <a:pt x="825" y="333"/>
                  <a:pt x="933" y="159"/>
                  <a:pt x="1000" y="144"/>
                </a:cubicBezTo>
                <a:cubicBezTo>
                  <a:pt x="1067" y="129"/>
                  <a:pt x="1119" y="241"/>
                  <a:pt x="1168" y="248"/>
                </a:cubicBezTo>
                <a:cubicBezTo>
                  <a:pt x="1217" y="255"/>
                  <a:pt x="1252" y="188"/>
                  <a:pt x="1296" y="184"/>
                </a:cubicBezTo>
                <a:cubicBezTo>
                  <a:pt x="1340" y="180"/>
                  <a:pt x="1385" y="223"/>
                  <a:pt x="1432" y="224"/>
                </a:cubicBezTo>
                <a:cubicBezTo>
                  <a:pt x="1479" y="225"/>
                  <a:pt x="1507" y="195"/>
                  <a:pt x="1576" y="192"/>
                </a:cubicBezTo>
                <a:cubicBezTo>
                  <a:pt x="1645" y="189"/>
                  <a:pt x="1760" y="209"/>
                  <a:pt x="1848" y="208"/>
                </a:cubicBezTo>
                <a:cubicBezTo>
                  <a:pt x="1936" y="207"/>
                  <a:pt x="1795" y="192"/>
                  <a:pt x="2104" y="184"/>
                </a:cubicBezTo>
                <a:cubicBezTo>
                  <a:pt x="2413" y="176"/>
                  <a:pt x="3437" y="164"/>
                  <a:pt x="3704" y="160"/>
                </a:cubicBezTo>
              </a:path>
            </a:pathLst>
          </a:custGeom>
          <a:noFill/>
          <a:ln w="25400" cap="flat" cmpd="sng">
            <a:solidFill>
              <a:srgbClr val="3366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>
            <a:extLst>
              <a:ext uri="{FF2B5EF4-FFF2-40B4-BE49-F238E27FC236}">
                <a16:creationId xmlns:a16="http://schemas.microsoft.com/office/drawing/2014/main" id="{7DE6C579-633A-00E9-BD36-8190E1FEC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535738"/>
            <a:ext cx="4267200" cy="3048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rgbClr val="33CC33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rgbClr val="33CC33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rgbClr val="33CC33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rgbClr val="33CC33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rgbClr val="33CC33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rgbClr val="33CC33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rgbClr val="33CC33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rgbClr val="33CC33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rgbClr val="33CC33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Copyright, 1996 © Dale Carnegie &amp; Associates, In</a:t>
            </a: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6738" name="Rectangle 10">
            <a:extLst>
              <a:ext uri="{FF2B5EF4-FFF2-40B4-BE49-F238E27FC236}">
                <a16:creationId xmlns:a16="http://schemas.microsoft.com/office/drawing/2014/main" id="{D7AB876E-3F2B-F206-3FD1-CC35C0DEC8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1200" y="3032125"/>
            <a:ext cx="77216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2. Router-assisted Congestion Control</a:t>
            </a:r>
            <a:endParaRPr lang="en-US" altLang="en-US" sz="320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Title 4">
            <a:extLst>
              <a:ext uri="{FF2B5EF4-FFF2-40B4-BE49-F238E27FC236}">
                <a16:creationId xmlns:a16="http://schemas.microsoft.com/office/drawing/2014/main" id="{2522708E-2960-597F-836E-7F8EE4884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85738"/>
            <a:ext cx="8382000" cy="814387"/>
          </a:xfrm>
        </p:spPr>
        <p:txBody>
          <a:bodyPr/>
          <a:lstStyle/>
          <a:p>
            <a:r>
              <a:rPr lang="en-US" altLang="en-US" sz="3200">
                <a:ea typeface="ＭＳ Ｐゴシック" panose="020B0600070205080204" pitchFamily="34" charset="-128"/>
              </a:rPr>
              <a:t>Congestion Control discussed so far</a:t>
            </a:r>
            <a:endParaRPr lang="en-US" altLang="en-US" sz="3200">
              <a:solidFill>
                <a:srgbClr val="0000F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18786" name="Slide Number Placeholder 3">
            <a:extLst>
              <a:ext uri="{FF2B5EF4-FFF2-40B4-BE49-F238E27FC236}">
                <a16:creationId xmlns:a16="http://schemas.microsoft.com/office/drawing/2014/main" id="{2BD89240-6A2F-DDFC-4216-9066F61A5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7F9D3A-B4AD-7547-AD3F-52E13AADA6CF}" type="slidenum">
              <a:rPr kumimoji="1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1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DCA9752-D040-83BE-5136-206686E97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5562600"/>
            <a:ext cx="914400" cy="838200"/>
          </a:xfrm>
          <a:prstGeom prst="ellipse">
            <a:avLst/>
          </a:prstGeom>
          <a:solidFill>
            <a:srgbClr val="0000FF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FB900DA-9CD6-8593-2ED1-91A53F6E8F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743200"/>
            <a:ext cx="914400" cy="838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ＭＳ Ｐゴシック" charset="0"/>
              </a:rPr>
              <a:t>?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493A266-BEDD-2F4E-0D4C-E56518E71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743200"/>
            <a:ext cx="914400" cy="838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?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E719A5F-376C-4398-5C92-B892804642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5334000"/>
            <a:ext cx="914400" cy="838200"/>
          </a:xfrm>
          <a:prstGeom prst="ellipse">
            <a:avLst/>
          </a:prstGeom>
          <a:solidFill>
            <a:srgbClr val="0000FF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9B3ECA0-61E3-8CB6-923E-96ADE029B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5562600"/>
            <a:ext cx="914400" cy="838200"/>
          </a:xfrm>
          <a:prstGeom prst="ellipse">
            <a:avLst/>
          </a:prstGeom>
          <a:solidFill>
            <a:srgbClr val="0000FF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E8FCB71-CB07-E6C3-DF47-8EE94A3BA45D}"/>
              </a:ext>
            </a:extLst>
          </p:cNvPr>
          <p:cNvCxnSpPr>
            <a:cxnSpLocks noChangeShapeType="1"/>
            <a:stCxn id="6" idx="6"/>
            <a:endCxn id="9" idx="2"/>
          </p:cNvCxnSpPr>
          <p:nvPr/>
        </p:nvCxnSpPr>
        <p:spPr bwMode="auto">
          <a:xfrm flipV="1">
            <a:off x="2895600" y="5753100"/>
            <a:ext cx="762000" cy="22860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lg" len="lg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189516A-A8A6-F387-63FD-4D9BADAFB0C9}"/>
              </a:ext>
            </a:extLst>
          </p:cNvPr>
          <p:cNvCxnSpPr>
            <a:cxnSpLocks noChangeShapeType="1"/>
            <a:stCxn id="9" idx="6"/>
            <a:endCxn id="10" idx="2"/>
          </p:cNvCxnSpPr>
          <p:nvPr/>
        </p:nvCxnSpPr>
        <p:spPr bwMode="auto">
          <a:xfrm>
            <a:off x="4572000" y="5753100"/>
            <a:ext cx="914400" cy="22860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lg" len="lg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63F92F17-C8E4-E5E7-AF79-9C11C149CA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2286000"/>
            <a:ext cx="6019800" cy="1676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80217CB-AFE8-EB47-908A-AC74B17A95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4953000"/>
            <a:ext cx="6019800" cy="17526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91B04EF-CE9F-992F-D4A8-2504C1CEBD96}"/>
              </a:ext>
            </a:extLst>
          </p:cNvPr>
          <p:cNvCxnSpPr>
            <a:cxnSpLocks noChangeShapeType="1"/>
            <a:stCxn id="8" idx="6"/>
            <a:endCxn id="7" idx="2"/>
          </p:cNvCxnSpPr>
          <p:nvPr/>
        </p:nvCxnSpPr>
        <p:spPr bwMode="auto">
          <a:xfrm>
            <a:off x="2895600" y="3162300"/>
            <a:ext cx="2590800" cy="15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CE17E2B-91B1-6BAA-DBCD-FB7D9CBAD50C}"/>
              </a:ext>
            </a:extLst>
          </p:cNvPr>
          <p:cNvCxnSpPr>
            <a:cxnSpLocks noChangeShapeType="1"/>
            <a:stCxn id="8" idx="4"/>
            <a:endCxn id="6" idx="0"/>
          </p:cNvCxnSpPr>
          <p:nvPr/>
        </p:nvCxnSpPr>
        <p:spPr bwMode="auto">
          <a:xfrm rot="5400000">
            <a:off x="1447801" y="4572000"/>
            <a:ext cx="1981200" cy="3175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839AD06-DEE7-B9EA-22F5-4A85900D940C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4953794" y="4571206"/>
            <a:ext cx="1981200" cy="1588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18799" name="TextBox 30">
            <a:extLst>
              <a:ext uri="{FF2B5EF4-FFF2-40B4-BE49-F238E27FC236}">
                <a16:creationId xmlns:a16="http://schemas.microsoft.com/office/drawing/2014/main" id="{A47564FF-3A34-E6DA-8E31-7FF7E5CDE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7938" y="2514600"/>
            <a:ext cx="7858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link</a:t>
            </a: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8800" name="TextBox 31">
            <a:extLst>
              <a:ext uri="{FF2B5EF4-FFF2-40B4-BE49-F238E27FC236}">
                <a16:creationId xmlns:a16="http://schemas.microsoft.com/office/drawing/2014/main" id="{D31F3192-551F-9B93-9C98-F3B8B020D2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3133725"/>
            <a:ext cx="12430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session</a:t>
            </a:r>
          </a:p>
        </p:txBody>
      </p:sp>
      <p:sp>
        <p:nvSpPr>
          <p:cNvPr id="118801" name="TextBox 35">
            <a:extLst>
              <a:ext uri="{FF2B5EF4-FFF2-40B4-BE49-F238E27FC236}">
                <a16:creationId xmlns:a16="http://schemas.microsoft.com/office/drawing/2014/main" id="{8CFB18BB-6A98-E00E-0CA2-5A6F62A2C9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5029200"/>
            <a:ext cx="882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path</a:t>
            </a:r>
          </a:p>
        </p:txBody>
      </p:sp>
      <p:sp>
        <p:nvSpPr>
          <p:cNvPr id="118802" name="TextBox 36">
            <a:extLst>
              <a:ext uri="{FF2B5EF4-FFF2-40B4-BE49-F238E27FC236}">
                <a16:creationId xmlns:a16="http://schemas.microsoft.com/office/drawing/2014/main" id="{68DD9CAA-418D-CFCB-47A5-1E7C27B7D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2438400"/>
            <a:ext cx="10223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name</a:t>
            </a:r>
          </a:p>
        </p:txBody>
      </p:sp>
      <p:sp>
        <p:nvSpPr>
          <p:cNvPr id="118803" name="TextBox 37">
            <a:extLst>
              <a:ext uri="{FF2B5EF4-FFF2-40B4-BE49-F238E27FC236}">
                <a16:creationId xmlns:a16="http://schemas.microsoft.com/office/drawing/2014/main" id="{D17C88A1-FE38-F62C-A1A8-CA5E9D3851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5105400"/>
            <a:ext cx="1355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address</a:t>
            </a:r>
          </a:p>
        </p:txBody>
      </p:sp>
      <p:sp>
        <p:nvSpPr>
          <p:cNvPr id="118804" name="TextBox 30">
            <a:extLst>
              <a:ext uri="{FF2B5EF4-FFF2-40B4-BE49-F238E27FC236}">
                <a16:creationId xmlns:a16="http://schemas.microsoft.com/office/drawing/2014/main" id="{E2E246BD-E45A-0DB8-CC07-EF542E08FF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784224"/>
            <a:ext cx="8382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What can the </a:t>
            </a:r>
            <a:r>
              <a:rPr kumimoji="1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end-points</a:t>
            </a:r>
            <a:r>
              <a:rPr kumimoji="1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do to collectively to make good use of shared underlying resources? </a:t>
            </a:r>
            <a:endParaRPr kumimoji="1" lang="en-US" altLang="en-US" sz="3200" b="1" i="1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ransition spd="slow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Slide Number Placeholder 3">
            <a:extLst>
              <a:ext uri="{FF2B5EF4-FFF2-40B4-BE49-F238E27FC236}">
                <a16:creationId xmlns:a16="http://schemas.microsoft.com/office/drawing/2014/main" id="{CE6A189B-7958-4B5E-0BC3-E4FFD85AE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690FFF-D9F6-1A46-B6AA-8426B558CB0A}" type="slidenum">
              <a:rPr kumimoji="1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1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875327A-24EC-895E-0207-6DC169F01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5562600"/>
            <a:ext cx="914400" cy="838200"/>
          </a:xfrm>
          <a:prstGeom prst="ellipse">
            <a:avLst/>
          </a:prstGeom>
          <a:solidFill>
            <a:srgbClr val="0000FF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B222BD5-F9BF-0CEE-1320-B48DD6B247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743200"/>
            <a:ext cx="914400" cy="838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B7BD660-7E0E-D815-A48B-52EF5D5453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743200"/>
            <a:ext cx="914400" cy="838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D25F24-D419-5B27-C2F5-DF9ED1D03C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5334000"/>
            <a:ext cx="914400" cy="838200"/>
          </a:xfrm>
          <a:prstGeom prst="ellipse">
            <a:avLst/>
          </a:prstGeom>
          <a:solidFill>
            <a:srgbClr val="0000FF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6378850-EE99-F6FB-E626-357C5CA57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5562600"/>
            <a:ext cx="914400" cy="838200"/>
          </a:xfrm>
          <a:prstGeom prst="ellipse">
            <a:avLst/>
          </a:prstGeom>
          <a:solidFill>
            <a:srgbClr val="0000FF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B837333-66C2-9D5C-5EA0-2B498BC8B3E1}"/>
              </a:ext>
            </a:extLst>
          </p:cNvPr>
          <p:cNvCxnSpPr>
            <a:cxnSpLocks noChangeShapeType="1"/>
            <a:stCxn id="6" idx="6"/>
            <a:endCxn id="9" idx="2"/>
          </p:cNvCxnSpPr>
          <p:nvPr/>
        </p:nvCxnSpPr>
        <p:spPr bwMode="auto">
          <a:xfrm flipV="1">
            <a:off x="2895600" y="5753100"/>
            <a:ext cx="762000" cy="22860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lg" len="lg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F2A969F-8C3A-32E2-FFA0-01AFD9F55B10}"/>
              </a:ext>
            </a:extLst>
          </p:cNvPr>
          <p:cNvCxnSpPr>
            <a:cxnSpLocks noChangeShapeType="1"/>
            <a:stCxn id="9" idx="6"/>
            <a:endCxn id="10" idx="2"/>
          </p:cNvCxnSpPr>
          <p:nvPr/>
        </p:nvCxnSpPr>
        <p:spPr bwMode="auto">
          <a:xfrm>
            <a:off x="4572000" y="5753100"/>
            <a:ext cx="914400" cy="22860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lg" len="lg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9AEF92E1-C0EC-6295-E259-8F20C37065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2286000"/>
            <a:ext cx="6019800" cy="1676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21C35E7-9D2F-19EE-FEB0-47ACFA9E6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4953000"/>
            <a:ext cx="6019800" cy="17526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CC74D2A-0762-1FA9-4D12-69B2F5201DE8}"/>
              </a:ext>
            </a:extLst>
          </p:cNvPr>
          <p:cNvCxnSpPr>
            <a:cxnSpLocks noChangeShapeType="1"/>
            <a:stCxn id="8" idx="6"/>
            <a:endCxn id="7" idx="2"/>
          </p:cNvCxnSpPr>
          <p:nvPr/>
        </p:nvCxnSpPr>
        <p:spPr bwMode="auto">
          <a:xfrm>
            <a:off x="2895600" y="3162300"/>
            <a:ext cx="2590800" cy="15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FAC28DE-3609-CED5-29CE-EC789904D35A}"/>
              </a:ext>
            </a:extLst>
          </p:cNvPr>
          <p:cNvCxnSpPr>
            <a:cxnSpLocks noChangeShapeType="1"/>
            <a:stCxn id="8" idx="4"/>
            <a:endCxn id="6" idx="0"/>
          </p:cNvCxnSpPr>
          <p:nvPr/>
        </p:nvCxnSpPr>
        <p:spPr bwMode="auto">
          <a:xfrm rot="5400000">
            <a:off x="1447801" y="4572000"/>
            <a:ext cx="1981200" cy="3175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125B914-6400-2053-E51A-9CBC7E555F86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4953794" y="4571206"/>
            <a:ext cx="1981200" cy="1588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20846" name="TextBox 30">
            <a:extLst>
              <a:ext uri="{FF2B5EF4-FFF2-40B4-BE49-F238E27FC236}">
                <a16:creationId xmlns:a16="http://schemas.microsoft.com/office/drawing/2014/main" id="{E8FA23EF-4718-2E7A-9C48-8452D7A587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7938" y="2514600"/>
            <a:ext cx="7858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link</a:t>
            </a: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0847" name="TextBox 31">
            <a:extLst>
              <a:ext uri="{FF2B5EF4-FFF2-40B4-BE49-F238E27FC236}">
                <a16:creationId xmlns:a16="http://schemas.microsoft.com/office/drawing/2014/main" id="{DCA6FBE1-367E-7066-BB54-5C4B88E6E3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3133725"/>
            <a:ext cx="12430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session</a:t>
            </a:r>
          </a:p>
        </p:txBody>
      </p:sp>
      <p:sp>
        <p:nvSpPr>
          <p:cNvPr id="120848" name="TextBox 35">
            <a:extLst>
              <a:ext uri="{FF2B5EF4-FFF2-40B4-BE49-F238E27FC236}">
                <a16:creationId xmlns:a16="http://schemas.microsoft.com/office/drawing/2014/main" id="{62825CD6-9C42-6CEB-08B4-F614510EB5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5029200"/>
            <a:ext cx="882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path</a:t>
            </a:r>
          </a:p>
        </p:txBody>
      </p:sp>
      <p:sp>
        <p:nvSpPr>
          <p:cNvPr id="120849" name="TextBox 36">
            <a:extLst>
              <a:ext uri="{FF2B5EF4-FFF2-40B4-BE49-F238E27FC236}">
                <a16:creationId xmlns:a16="http://schemas.microsoft.com/office/drawing/2014/main" id="{F99F550E-7942-FB30-5637-F9371ED11A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2438400"/>
            <a:ext cx="10223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name</a:t>
            </a:r>
          </a:p>
        </p:txBody>
      </p:sp>
      <p:sp>
        <p:nvSpPr>
          <p:cNvPr id="120850" name="TextBox 37">
            <a:extLst>
              <a:ext uri="{FF2B5EF4-FFF2-40B4-BE49-F238E27FC236}">
                <a16:creationId xmlns:a16="http://schemas.microsoft.com/office/drawing/2014/main" id="{578817F6-AC29-5E7A-ED72-B853CC7B1C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5105400"/>
            <a:ext cx="1355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address</a:t>
            </a:r>
          </a:p>
        </p:txBody>
      </p:sp>
      <p:sp>
        <p:nvSpPr>
          <p:cNvPr id="120851" name="TextBox 30">
            <a:extLst>
              <a:ext uri="{FF2B5EF4-FFF2-40B4-BE49-F238E27FC236}">
                <a16:creationId xmlns:a16="http://schemas.microsoft.com/office/drawing/2014/main" id="{07EBE673-A889-9578-FB12-3B11638B10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066800"/>
            <a:ext cx="8382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What can the individual </a:t>
            </a:r>
            <a:r>
              <a:rPr kumimoji="1" lang="en-US" altLang="en-US" sz="3200" b="1" i="1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links </a:t>
            </a:r>
            <a:r>
              <a:rPr kumimoji="1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do to make </a:t>
            </a:r>
            <a:br>
              <a:rPr kumimoji="1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</a:br>
            <a:r>
              <a:rPr kumimoji="1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good use of shared underlying resources? </a:t>
            </a:r>
            <a:endParaRPr kumimoji="1" lang="en-US" altLang="en-US" sz="3200" b="1" i="1" u="none" strike="noStrike" kern="1200" cap="none" spc="0" normalizeH="0" baseline="0" noProof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0852" name="TextBox 23">
            <a:extLst>
              <a:ext uri="{FF2B5EF4-FFF2-40B4-BE49-F238E27FC236}">
                <a16:creationId xmlns:a16="http://schemas.microsoft.com/office/drawing/2014/main" id="{47260E19-2B6B-5407-358E-DA0FB2369E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6875" y="5159375"/>
            <a:ext cx="4921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?</a:t>
            </a:r>
          </a:p>
        </p:txBody>
      </p:sp>
      <p:sp>
        <p:nvSpPr>
          <p:cNvPr id="24" name="Title 4">
            <a:extLst>
              <a:ext uri="{FF2B5EF4-FFF2-40B4-BE49-F238E27FC236}">
                <a16:creationId xmlns:a16="http://schemas.microsoft.com/office/drawing/2014/main" id="{1D3F2D12-C88A-FE0F-7A48-06E650515B4E}"/>
              </a:ext>
            </a:extLst>
          </p:cNvPr>
          <p:cNvSpPr txBox="1">
            <a:spLocks/>
          </p:cNvSpPr>
          <p:nvPr/>
        </p:nvSpPr>
        <p:spPr bwMode="auto">
          <a:xfrm>
            <a:off x="228600" y="111125"/>
            <a:ext cx="8382000" cy="814388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2"/>
                </a:solidFill>
                <a:latin typeface="Arial Black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2"/>
                </a:solidFill>
                <a:latin typeface="Arial Black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2"/>
                </a:solidFill>
                <a:latin typeface="Arial Black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2"/>
                </a:solidFill>
                <a:latin typeface="Arial Black" charset="0"/>
                <a:ea typeface="ＭＳ Ｐゴシック" charset="0"/>
                <a:cs typeface="ＭＳ Ｐゴシック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2"/>
                </a:solidFill>
                <a:latin typeface="Arial Black" charset="0"/>
                <a:ea typeface="ＭＳ Ｐゴシック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2"/>
                </a:solidFill>
                <a:latin typeface="Arial Black" charset="0"/>
                <a:ea typeface="ＭＳ Ｐゴシック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2"/>
                </a:solidFill>
                <a:latin typeface="Arial Black" charset="0"/>
                <a:ea typeface="ＭＳ Ｐゴシック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>
                <a:solidFill>
                  <a:schemeClr val="tx2"/>
                </a:solidFill>
                <a:latin typeface="Arial Black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j-ea"/>
              </a:rPr>
              <a:t>Router-assisted Congestion Control</a:t>
            </a:r>
            <a:endParaRPr kumimoji="1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j-ea"/>
            </a:endParaRPr>
          </a:p>
        </p:txBody>
      </p:sp>
    </p:spTree>
  </p:cSld>
  <p:clrMapOvr>
    <a:masterClrMapping/>
  </p:clrMapOvr>
  <p:transition spd="slow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>
            <a:extLst>
              <a:ext uri="{FF2B5EF4-FFF2-40B4-BE49-F238E27FC236}">
                <a16:creationId xmlns:a16="http://schemas.microsoft.com/office/drawing/2014/main" id="{F4D691E3-D11C-0D1F-FE50-06028B911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Router</a:t>
            </a:r>
          </a:p>
        </p:txBody>
      </p:sp>
      <p:sp>
        <p:nvSpPr>
          <p:cNvPr id="122882" name="Slide Number Placeholder 2">
            <a:extLst>
              <a:ext uri="{FF2B5EF4-FFF2-40B4-BE49-F238E27FC236}">
                <a16:creationId xmlns:a16="http://schemas.microsoft.com/office/drawing/2014/main" id="{CE4DD9EF-F96B-BFC0-9E85-D2ED54F2C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74B53D-136E-AA44-A3D0-DE0F5E4C821D}" type="slidenum">
              <a:rPr kumimoji="1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1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883" name="Rectangle 3">
            <a:extLst>
              <a:ext uri="{FF2B5EF4-FFF2-40B4-BE49-F238E27FC236}">
                <a16:creationId xmlns:a16="http://schemas.microsoft.com/office/drawing/2014/main" id="{9C4BFA1B-33AB-937A-AB98-F24AC70571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4725" y="3257550"/>
            <a:ext cx="2085975" cy="2914650"/>
          </a:xfrm>
          <a:prstGeom prst="rect">
            <a:avLst/>
          </a:prstGeom>
          <a:solidFill>
            <a:srgbClr val="800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Switching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Fabric</a:t>
            </a:r>
          </a:p>
        </p:txBody>
      </p:sp>
      <p:sp>
        <p:nvSpPr>
          <p:cNvPr id="122884" name="Rectangle 4">
            <a:extLst>
              <a:ext uri="{FF2B5EF4-FFF2-40B4-BE49-F238E27FC236}">
                <a16:creationId xmlns:a16="http://schemas.microsoft.com/office/drawing/2014/main" id="{A5AE83C1-D170-6BA0-44D2-B669E2F688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1713" y="1614488"/>
            <a:ext cx="2085975" cy="1300162"/>
          </a:xfrm>
          <a:prstGeom prst="rect">
            <a:avLst/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Processor</a:t>
            </a:r>
          </a:p>
        </p:txBody>
      </p:sp>
      <p:sp>
        <p:nvSpPr>
          <p:cNvPr id="122885" name="Rectangle 5">
            <a:extLst>
              <a:ext uri="{FF2B5EF4-FFF2-40B4-BE49-F238E27FC236}">
                <a16:creationId xmlns:a16="http://schemas.microsoft.com/office/drawing/2014/main" id="{D7906EEC-84E3-160F-285A-9B16EDF3C7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7688" y="2914650"/>
            <a:ext cx="328612" cy="3429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886" name="Rectangle 6">
            <a:extLst>
              <a:ext uri="{FF2B5EF4-FFF2-40B4-BE49-F238E27FC236}">
                <a16:creationId xmlns:a16="http://schemas.microsoft.com/office/drawing/2014/main" id="{36AA3DD9-DE69-8AE7-E6C4-E8C58D954D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8775" y="3471863"/>
            <a:ext cx="1528763" cy="542925"/>
          </a:xfrm>
          <a:prstGeom prst="rect">
            <a:avLst/>
          </a:prstGeom>
          <a:solidFill>
            <a:srgbClr val="99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887" name="Rectangle 7">
            <a:extLst>
              <a:ext uri="{FF2B5EF4-FFF2-40B4-BE49-F238E27FC236}">
                <a16:creationId xmlns:a16="http://schemas.microsoft.com/office/drawing/2014/main" id="{C7F2C030-BD9D-A2BC-F07B-DC3C1375F1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7538" y="3614738"/>
            <a:ext cx="357187" cy="2286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888" name="Text Box 8">
            <a:extLst>
              <a:ext uri="{FF2B5EF4-FFF2-40B4-BE49-F238E27FC236}">
                <a16:creationId xmlns:a16="http://schemas.microsoft.com/office/drawing/2014/main" id="{7FA281C4-E414-9A3D-B4D5-543BA2764A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6738" y="3571875"/>
            <a:ext cx="1025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Line card</a:t>
            </a:r>
          </a:p>
        </p:txBody>
      </p:sp>
      <p:sp>
        <p:nvSpPr>
          <p:cNvPr id="122889" name="Line 9">
            <a:extLst>
              <a:ext uri="{FF2B5EF4-FFF2-40B4-BE49-F238E27FC236}">
                <a16:creationId xmlns:a16="http://schemas.microsoft.com/office/drawing/2014/main" id="{9089412D-DE28-BC2F-8FC4-B598CE8E974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2900" y="3743325"/>
            <a:ext cx="12858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890" name="Rectangle 10">
            <a:extLst>
              <a:ext uri="{FF2B5EF4-FFF2-40B4-BE49-F238E27FC236}">
                <a16:creationId xmlns:a16="http://schemas.microsoft.com/office/drawing/2014/main" id="{7E33F7A0-22B1-F3A2-EDE9-96E026B935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4013" y="4452938"/>
            <a:ext cx="1528762" cy="542925"/>
          </a:xfrm>
          <a:prstGeom prst="rect">
            <a:avLst/>
          </a:prstGeom>
          <a:solidFill>
            <a:srgbClr val="99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891" name="Rectangle 11">
            <a:extLst>
              <a:ext uri="{FF2B5EF4-FFF2-40B4-BE49-F238E27FC236}">
                <a16:creationId xmlns:a16="http://schemas.microsoft.com/office/drawing/2014/main" id="{94FE16F7-CAC7-F204-73DA-20E7303825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2775" y="4610100"/>
            <a:ext cx="357188" cy="2286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892" name="Text Box 12">
            <a:extLst>
              <a:ext uri="{FF2B5EF4-FFF2-40B4-BE49-F238E27FC236}">
                <a16:creationId xmlns:a16="http://schemas.microsoft.com/office/drawing/2014/main" id="{CCC14032-87E8-B8C8-F1E9-2A057080D5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6263" y="4552950"/>
            <a:ext cx="1025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Line card</a:t>
            </a:r>
          </a:p>
        </p:txBody>
      </p:sp>
      <p:sp>
        <p:nvSpPr>
          <p:cNvPr id="122893" name="Line 13">
            <a:extLst>
              <a:ext uri="{FF2B5EF4-FFF2-40B4-BE49-F238E27FC236}">
                <a16:creationId xmlns:a16="http://schemas.microsoft.com/office/drawing/2014/main" id="{7D77E797-DC35-BA69-B108-8ECE93610CE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2425" y="4724400"/>
            <a:ext cx="12858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894" name="Rectangle 14">
            <a:extLst>
              <a:ext uri="{FF2B5EF4-FFF2-40B4-BE49-F238E27FC236}">
                <a16:creationId xmlns:a16="http://schemas.microsoft.com/office/drawing/2014/main" id="{3D9F4EBF-39CC-9CCD-4D19-5A2AA2BAD1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3538" y="5448300"/>
            <a:ext cx="1528762" cy="542925"/>
          </a:xfrm>
          <a:prstGeom prst="rect">
            <a:avLst/>
          </a:prstGeom>
          <a:solidFill>
            <a:srgbClr val="99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895" name="Rectangle 15">
            <a:extLst>
              <a:ext uri="{FF2B5EF4-FFF2-40B4-BE49-F238E27FC236}">
                <a16:creationId xmlns:a16="http://schemas.microsoft.com/office/drawing/2014/main" id="{3DC3BAC9-BB30-C807-04B1-7DCAE43B4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2300" y="5605463"/>
            <a:ext cx="357188" cy="2286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896" name="Text Box 16">
            <a:extLst>
              <a:ext uri="{FF2B5EF4-FFF2-40B4-BE49-F238E27FC236}">
                <a16:creationId xmlns:a16="http://schemas.microsoft.com/office/drawing/2014/main" id="{DF21D10A-63C4-6063-0D41-CD109ADDFB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5788" y="5548313"/>
            <a:ext cx="1025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Line card</a:t>
            </a:r>
          </a:p>
        </p:txBody>
      </p:sp>
      <p:sp>
        <p:nvSpPr>
          <p:cNvPr id="122897" name="Line 17">
            <a:extLst>
              <a:ext uri="{FF2B5EF4-FFF2-40B4-BE49-F238E27FC236}">
                <a16:creationId xmlns:a16="http://schemas.microsoft.com/office/drawing/2014/main" id="{C5224F04-6A3F-8B91-E316-1776ACFA338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1950" y="5719763"/>
            <a:ext cx="12858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898" name="Rectangle 18">
            <a:extLst>
              <a:ext uri="{FF2B5EF4-FFF2-40B4-BE49-F238E27FC236}">
                <a16:creationId xmlns:a16="http://schemas.microsoft.com/office/drawing/2014/main" id="{1C6935A6-7375-5454-239C-5EB93DC4F47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943600" y="3481388"/>
            <a:ext cx="1528763" cy="542925"/>
          </a:xfrm>
          <a:prstGeom prst="rect">
            <a:avLst/>
          </a:prstGeom>
          <a:solidFill>
            <a:srgbClr val="99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899" name="Rectangle 19">
            <a:extLst>
              <a:ext uri="{FF2B5EF4-FFF2-40B4-BE49-F238E27FC236}">
                <a16:creationId xmlns:a16="http://schemas.microsoft.com/office/drawing/2014/main" id="{872AB697-AB0B-33D7-4E52-2C9286341F8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586413" y="3638550"/>
            <a:ext cx="357187" cy="2286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900" name="Text Box 20">
            <a:extLst>
              <a:ext uri="{FF2B5EF4-FFF2-40B4-BE49-F238E27FC236}">
                <a16:creationId xmlns:a16="http://schemas.microsoft.com/office/drawing/2014/main" id="{6A459DE3-B3D1-91F9-03B1-6E5BC39342C7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210300" y="3595688"/>
            <a:ext cx="1025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Line card</a:t>
            </a:r>
          </a:p>
        </p:txBody>
      </p:sp>
      <p:sp>
        <p:nvSpPr>
          <p:cNvPr id="122901" name="Line 21">
            <a:extLst>
              <a:ext uri="{FF2B5EF4-FFF2-40B4-BE49-F238E27FC236}">
                <a16:creationId xmlns:a16="http://schemas.microsoft.com/office/drawing/2014/main" id="{1A7BE074-663B-84D6-54F6-B1483812E049}"/>
              </a:ext>
            </a:extLst>
          </p:cNvPr>
          <p:cNvSpPr>
            <a:spLocks noChangeShapeType="1"/>
          </p:cNvSpPr>
          <p:nvPr/>
        </p:nvSpPr>
        <p:spPr bwMode="auto">
          <a:xfrm>
            <a:off x="7486650" y="3752850"/>
            <a:ext cx="12858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902" name="Rectangle 22">
            <a:extLst>
              <a:ext uri="{FF2B5EF4-FFF2-40B4-BE49-F238E27FC236}">
                <a16:creationId xmlns:a16="http://schemas.microsoft.com/office/drawing/2014/main" id="{A8F8CA9A-43DB-5CD9-AE65-55E5B29F6EA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962650" y="4462463"/>
            <a:ext cx="1528763" cy="542925"/>
          </a:xfrm>
          <a:prstGeom prst="rect">
            <a:avLst/>
          </a:prstGeom>
          <a:solidFill>
            <a:srgbClr val="99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903" name="Rectangle 23">
            <a:extLst>
              <a:ext uri="{FF2B5EF4-FFF2-40B4-BE49-F238E27FC236}">
                <a16:creationId xmlns:a16="http://schemas.microsoft.com/office/drawing/2014/main" id="{D9B6B34A-1F33-B0A5-75CA-DFB2204AB277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605463" y="4619625"/>
            <a:ext cx="357187" cy="2286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904" name="Text Box 24">
            <a:extLst>
              <a:ext uri="{FF2B5EF4-FFF2-40B4-BE49-F238E27FC236}">
                <a16:creationId xmlns:a16="http://schemas.microsoft.com/office/drawing/2014/main" id="{DBE2D7AA-0417-729B-34E4-C71E7EFD54F7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243638" y="4562475"/>
            <a:ext cx="1025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Line card</a:t>
            </a:r>
          </a:p>
        </p:txBody>
      </p:sp>
      <p:sp>
        <p:nvSpPr>
          <p:cNvPr id="122905" name="Line 25">
            <a:extLst>
              <a:ext uri="{FF2B5EF4-FFF2-40B4-BE49-F238E27FC236}">
                <a16:creationId xmlns:a16="http://schemas.microsoft.com/office/drawing/2014/main" id="{D789FC87-A3E6-0207-1371-8DB9B62CB983}"/>
              </a:ext>
            </a:extLst>
          </p:cNvPr>
          <p:cNvSpPr>
            <a:spLocks noChangeShapeType="1"/>
          </p:cNvSpPr>
          <p:nvPr/>
        </p:nvSpPr>
        <p:spPr bwMode="auto">
          <a:xfrm>
            <a:off x="7477125" y="4733925"/>
            <a:ext cx="12858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906" name="Rectangle 26">
            <a:extLst>
              <a:ext uri="{FF2B5EF4-FFF2-40B4-BE49-F238E27FC236}">
                <a16:creationId xmlns:a16="http://schemas.microsoft.com/office/drawing/2014/main" id="{02BD1907-4903-B9F4-FF59-67EFA8E044B5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953125" y="5457825"/>
            <a:ext cx="1528763" cy="542925"/>
          </a:xfrm>
          <a:prstGeom prst="rect">
            <a:avLst/>
          </a:prstGeom>
          <a:solidFill>
            <a:srgbClr val="99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907" name="Rectangle 27">
            <a:extLst>
              <a:ext uri="{FF2B5EF4-FFF2-40B4-BE49-F238E27FC236}">
                <a16:creationId xmlns:a16="http://schemas.microsoft.com/office/drawing/2014/main" id="{504047FC-24D9-47E1-C8F3-E16C4C935651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595938" y="5614988"/>
            <a:ext cx="357187" cy="2286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908" name="Text Box 28">
            <a:extLst>
              <a:ext uri="{FF2B5EF4-FFF2-40B4-BE49-F238E27FC236}">
                <a16:creationId xmlns:a16="http://schemas.microsoft.com/office/drawing/2014/main" id="{AADCD820-4364-9A17-8C49-6C72BDD93B82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234113" y="5557838"/>
            <a:ext cx="1025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Line card</a:t>
            </a:r>
          </a:p>
        </p:txBody>
      </p:sp>
      <p:sp>
        <p:nvSpPr>
          <p:cNvPr id="122909" name="Line 29">
            <a:extLst>
              <a:ext uri="{FF2B5EF4-FFF2-40B4-BE49-F238E27FC236}">
                <a16:creationId xmlns:a16="http://schemas.microsoft.com/office/drawing/2014/main" id="{921B2B8C-61DA-79BD-A137-BB3012F1E66E}"/>
              </a:ext>
            </a:extLst>
          </p:cNvPr>
          <p:cNvSpPr>
            <a:spLocks noChangeShapeType="1"/>
          </p:cNvSpPr>
          <p:nvPr/>
        </p:nvSpPr>
        <p:spPr bwMode="auto">
          <a:xfrm>
            <a:off x="7467600" y="5729288"/>
            <a:ext cx="12858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910" name="Rectangle 30">
            <a:extLst>
              <a:ext uri="{FF2B5EF4-FFF2-40B4-BE49-F238E27FC236}">
                <a16:creationId xmlns:a16="http://schemas.microsoft.com/office/drawing/2014/main" id="{42B3BE8C-7AD2-1F06-97F3-CC943A9C39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4425" y="1385888"/>
            <a:ext cx="6900863" cy="50720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911" name="Freeform 31">
            <a:extLst>
              <a:ext uri="{FF2B5EF4-FFF2-40B4-BE49-F238E27FC236}">
                <a16:creationId xmlns:a16="http://schemas.microsoft.com/office/drawing/2014/main" id="{E5C13194-7734-0A59-841B-CE0ACDE98FEC}"/>
              </a:ext>
            </a:extLst>
          </p:cNvPr>
          <p:cNvSpPr>
            <a:spLocks/>
          </p:cNvSpPr>
          <p:nvPr/>
        </p:nvSpPr>
        <p:spPr bwMode="auto">
          <a:xfrm>
            <a:off x="1960563" y="2622550"/>
            <a:ext cx="806450" cy="730250"/>
          </a:xfrm>
          <a:custGeom>
            <a:avLst/>
            <a:gdLst>
              <a:gd name="T0" fmla="*/ 0 w 508"/>
              <a:gd name="T1" fmla="*/ 0 h 460"/>
              <a:gd name="T2" fmla="*/ 2147483646 w 508"/>
              <a:gd name="T3" fmla="*/ 2147483646 h 460"/>
              <a:gd name="T4" fmla="*/ 2147483646 w 508"/>
              <a:gd name="T5" fmla="*/ 2147483646 h 460"/>
              <a:gd name="T6" fmla="*/ 0 60000 65536"/>
              <a:gd name="T7" fmla="*/ 0 60000 65536"/>
              <a:gd name="T8" fmla="*/ 0 60000 65536"/>
              <a:gd name="T9" fmla="*/ 0 w 508"/>
              <a:gd name="T10" fmla="*/ 0 h 460"/>
              <a:gd name="T11" fmla="*/ 508 w 508"/>
              <a:gd name="T12" fmla="*/ 460 h 46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08" h="460">
                <a:moveTo>
                  <a:pt x="0" y="0"/>
                </a:moveTo>
                <a:cubicBezTo>
                  <a:pt x="139" y="34"/>
                  <a:pt x="278" y="68"/>
                  <a:pt x="363" y="145"/>
                </a:cubicBezTo>
                <a:cubicBezTo>
                  <a:pt x="448" y="222"/>
                  <a:pt x="478" y="341"/>
                  <a:pt x="508" y="460"/>
                </a:cubicBez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912" name="Text Box 32">
            <a:extLst>
              <a:ext uri="{FF2B5EF4-FFF2-40B4-BE49-F238E27FC236}">
                <a16:creationId xmlns:a16="http://schemas.microsoft.com/office/drawing/2014/main" id="{8336EA83-D5AD-1F05-E154-4506E5BD49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8100" y="2200275"/>
            <a:ext cx="14398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data plane</a:t>
            </a:r>
          </a:p>
        </p:txBody>
      </p:sp>
      <p:sp>
        <p:nvSpPr>
          <p:cNvPr id="122913" name="Freeform 33">
            <a:extLst>
              <a:ext uri="{FF2B5EF4-FFF2-40B4-BE49-F238E27FC236}">
                <a16:creationId xmlns:a16="http://schemas.microsoft.com/office/drawing/2014/main" id="{2DA662C2-A3E0-C377-A355-B2A68AE4F1B5}"/>
              </a:ext>
            </a:extLst>
          </p:cNvPr>
          <p:cNvSpPr>
            <a:spLocks/>
          </p:cNvSpPr>
          <p:nvPr/>
        </p:nvSpPr>
        <p:spPr bwMode="auto">
          <a:xfrm>
            <a:off x="5686425" y="2162175"/>
            <a:ext cx="652463" cy="319088"/>
          </a:xfrm>
          <a:custGeom>
            <a:avLst/>
            <a:gdLst>
              <a:gd name="T0" fmla="*/ 2147483646 w 411"/>
              <a:gd name="T1" fmla="*/ 0 h 201"/>
              <a:gd name="T2" fmla="*/ 2147483646 w 411"/>
              <a:gd name="T3" fmla="*/ 2147483646 h 201"/>
              <a:gd name="T4" fmla="*/ 0 w 411"/>
              <a:gd name="T5" fmla="*/ 2147483646 h 201"/>
              <a:gd name="T6" fmla="*/ 0 60000 65536"/>
              <a:gd name="T7" fmla="*/ 0 60000 65536"/>
              <a:gd name="T8" fmla="*/ 0 60000 65536"/>
              <a:gd name="T9" fmla="*/ 0 w 411"/>
              <a:gd name="T10" fmla="*/ 0 h 201"/>
              <a:gd name="T11" fmla="*/ 411 w 411"/>
              <a:gd name="T12" fmla="*/ 201 h 20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11" h="201">
                <a:moveTo>
                  <a:pt x="411" y="0"/>
                </a:moveTo>
                <a:cubicBezTo>
                  <a:pt x="360" y="68"/>
                  <a:pt x="310" y="137"/>
                  <a:pt x="242" y="169"/>
                </a:cubicBezTo>
                <a:cubicBezTo>
                  <a:pt x="174" y="201"/>
                  <a:pt x="87" y="197"/>
                  <a:pt x="0" y="193"/>
                </a:cubicBez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2914" name="Text Box 34">
            <a:extLst>
              <a:ext uri="{FF2B5EF4-FFF2-40B4-BE49-F238E27FC236}">
                <a16:creationId xmlns:a16="http://schemas.microsoft.com/office/drawing/2014/main" id="{8C6A8F8D-CF3C-3019-8D75-14348B79D8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6438" y="1725613"/>
            <a:ext cx="1778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control plane</a:t>
            </a:r>
          </a:p>
        </p:txBody>
      </p:sp>
    </p:spTree>
  </p:cSld>
  <p:clrMapOvr>
    <a:masterClrMapping/>
  </p:clrMapOvr>
  <p:transition spd="slow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2">
            <a:extLst>
              <a:ext uri="{FF2B5EF4-FFF2-40B4-BE49-F238E27FC236}">
                <a16:creationId xmlns:a16="http://schemas.microsoft.com/office/drawing/2014/main" id="{13BF1F4F-CA92-65E6-B289-BE4C10C6A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0"/>
            <a:ext cx="89916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Line Cards (Interface Cards, Adaptors)</a:t>
            </a:r>
          </a:p>
        </p:txBody>
      </p:sp>
      <p:sp>
        <p:nvSpPr>
          <p:cNvPr id="124930" name="Rectangle 3">
            <a:extLst>
              <a:ext uri="{FF2B5EF4-FFF2-40B4-BE49-F238E27FC236}">
                <a16:creationId xmlns:a16="http://schemas.microsoft.com/office/drawing/2014/main" id="{AFC069FB-0D97-E391-5978-07417DC090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1524000"/>
            <a:ext cx="5105400" cy="4525963"/>
          </a:xfrm>
        </p:spPr>
        <p:txBody>
          <a:bodyPr/>
          <a:lstStyle/>
          <a:p>
            <a:r>
              <a:rPr lang="en-US" altLang="en-US" sz="3600">
                <a:ea typeface="ＭＳ Ｐゴシック" panose="020B0600070205080204" pitchFamily="34" charset="-128"/>
              </a:rPr>
              <a:t>Packet handling</a:t>
            </a:r>
          </a:p>
          <a:p>
            <a:pPr lvl="1"/>
            <a:r>
              <a:rPr lang="en-US" altLang="en-US" sz="3200">
                <a:ea typeface="ＭＳ Ｐゴシック" panose="020B0600070205080204" pitchFamily="34" charset="-128"/>
              </a:rPr>
              <a:t>Packet forwarding</a:t>
            </a:r>
          </a:p>
          <a:p>
            <a:pPr lvl="1"/>
            <a:r>
              <a:rPr lang="en-US" altLang="en-US" sz="3200">
                <a:ea typeface="ＭＳ Ｐゴシック" panose="020B0600070205080204" pitchFamily="34" charset="-128"/>
              </a:rPr>
              <a:t>Buffer management</a:t>
            </a:r>
          </a:p>
          <a:p>
            <a:pPr lvl="1"/>
            <a:r>
              <a:rPr lang="en-US" altLang="en-US" sz="3200">
                <a:ea typeface="ＭＳ Ｐゴシック" panose="020B0600070205080204" pitchFamily="34" charset="-128"/>
              </a:rPr>
              <a:t>Link scheduling</a:t>
            </a:r>
          </a:p>
          <a:p>
            <a:pPr lvl="1"/>
            <a:r>
              <a:rPr lang="en-US" altLang="en-US" sz="3200">
                <a:ea typeface="ＭＳ Ｐゴシック" panose="020B0600070205080204" pitchFamily="34" charset="-128"/>
              </a:rPr>
              <a:t>Packet filtering</a:t>
            </a:r>
          </a:p>
          <a:p>
            <a:pPr lvl="1"/>
            <a:r>
              <a:rPr lang="en-US" altLang="en-US" sz="3200">
                <a:ea typeface="ＭＳ Ｐゴシック" panose="020B0600070205080204" pitchFamily="34" charset="-128"/>
              </a:rPr>
              <a:t>Rate limiting</a:t>
            </a:r>
          </a:p>
          <a:p>
            <a:pPr lvl="1"/>
            <a:r>
              <a:rPr lang="en-US" altLang="en-US" sz="3200">
                <a:ea typeface="ＭＳ Ｐゴシック" panose="020B0600070205080204" pitchFamily="34" charset="-128"/>
              </a:rPr>
              <a:t>Packet marking</a:t>
            </a:r>
          </a:p>
          <a:p>
            <a:pPr lvl="1"/>
            <a:r>
              <a:rPr lang="en-US" altLang="en-US" sz="3200">
                <a:ea typeface="ＭＳ Ｐゴシック" panose="020B0600070205080204" pitchFamily="34" charset="-128"/>
              </a:rPr>
              <a:t>Measurement</a:t>
            </a:r>
          </a:p>
        </p:txBody>
      </p:sp>
      <p:sp>
        <p:nvSpPr>
          <p:cNvPr id="124931" name="Slide Number Placeholder 3">
            <a:extLst>
              <a:ext uri="{FF2B5EF4-FFF2-40B4-BE49-F238E27FC236}">
                <a16:creationId xmlns:a16="http://schemas.microsoft.com/office/drawing/2014/main" id="{8AC5E069-9877-2C36-666D-E5FC0A27C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0416FC-6865-594F-B9CC-BB2E9891814E}" type="slidenum">
              <a:rPr kumimoji="1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1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4932" name="Rectangle 4">
            <a:extLst>
              <a:ext uri="{FF2B5EF4-FFF2-40B4-BE49-F238E27FC236}">
                <a16:creationId xmlns:a16="http://schemas.microsoft.com/office/drawing/2014/main" id="{BBB8AD51-877D-E9B9-D843-67A699B00A76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4748213" y="2652712"/>
            <a:ext cx="4660900" cy="247967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4933" name="Rectangle 5">
            <a:extLst>
              <a:ext uri="{FF2B5EF4-FFF2-40B4-BE49-F238E27FC236}">
                <a16:creationId xmlns:a16="http://schemas.microsoft.com/office/drawing/2014/main" id="{3A1F0517-A9E3-9D45-5DCC-447BCE0A22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7238" y="1563688"/>
            <a:ext cx="2478087" cy="844550"/>
          </a:xfrm>
          <a:prstGeom prst="rect">
            <a:avLst/>
          </a:prstGeom>
          <a:solidFill>
            <a:schemeClr val="accent1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to/from link</a:t>
            </a:r>
          </a:p>
        </p:txBody>
      </p:sp>
      <p:sp>
        <p:nvSpPr>
          <p:cNvPr id="124934" name="Rectangle 6">
            <a:extLst>
              <a:ext uri="{FF2B5EF4-FFF2-40B4-BE49-F238E27FC236}">
                <a16:creationId xmlns:a16="http://schemas.microsoft.com/office/drawing/2014/main" id="{9BC2B20A-BF5E-AE3F-05C3-6C7319CD1C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0413" y="5372100"/>
            <a:ext cx="2497137" cy="844550"/>
          </a:xfrm>
          <a:prstGeom prst="rect">
            <a:avLst/>
          </a:prstGeom>
          <a:solidFill>
            <a:schemeClr val="accent1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to/from switch</a:t>
            </a:r>
          </a:p>
        </p:txBody>
      </p:sp>
      <p:sp>
        <p:nvSpPr>
          <p:cNvPr id="124935" name="Line 7">
            <a:extLst>
              <a:ext uri="{FF2B5EF4-FFF2-40B4-BE49-F238E27FC236}">
                <a16:creationId xmlns:a16="http://schemas.microsoft.com/office/drawing/2014/main" id="{27FE5407-2748-52EE-A7A9-CA822577D699}"/>
              </a:ext>
            </a:extLst>
          </p:cNvPr>
          <p:cNvSpPr>
            <a:spLocks noChangeShapeType="1"/>
          </p:cNvSpPr>
          <p:nvPr/>
        </p:nvSpPr>
        <p:spPr bwMode="auto">
          <a:xfrm>
            <a:off x="7091363" y="2397125"/>
            <a:ext cx="7937" cy="298132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4936" name="Line 8">
            <a:extLst>
              <a:ext uri="{FF2B5EF4-FFF2-40B4-BE49-F238E27FC236}">
                <a16:creationId xmlns:a16="http://schemas.microsoft.com/office/drawing/2014/main" id="{5780D7B1-613A-3371-BC73-FB3DEDAA03B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59650" y="3000375"/>
            <a:ext cx="7938" cy="1458913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4937" name="Line 9">
            <a:extLst>
              <a:ext uri="{FF2B5EF4-FFF2-40B4-BE49-F238E27FC236}">
                <a16:creationId xmlns:a16="http://schemas.microsoft.com/office/drawing/2014/main" id="{D9F5E70D-4B9B-2621-D18A-6A623400504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54950" y="2978150"/>
            <a:ext cx="7938" cy="1458913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4938" name="Line 10">
            <a:extLst>
              <a:ext uri="{FF2B5EF4-FFF2-40B4-BE49-F238E27FC236}">
                <a16:creationId xmlns:a16="http://schemas.microsoft.com/office/drawing/2014/main" id="{2EFE6C96-8873-5D47-3E7F-92AA977E681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66000" y="2989263"/>
            <a:ext cx="484188" cy="793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4939" name="Line 11">
            <a:extLst>
              <a:ext uri="{FF2B5EF4-FFF2-40B4-BE49-F238E27FC236}">
                <a16:creationId xmlns:a16="http://schemas.microsoft.com/office/drawing/2014/main" id="{6D7BA790-6DD9-0FA0-BC86-22FC7817669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67588" y="3241675"/>
            <a:ext cx="474662" cy="952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4940" name="Line 12">
            <a:extLst>
              <a:ext uri="{FF2B5EF4-FFF2-40B4-BE49-F238E27FC236}">
                <a16:creationId xmlns:a16="http://schemas.microsoft.com/office/drawing/2014/main" id="{6DFBA69C-21F8-31B4-13BF-669FBC47B8F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67588" y="3527425"/>
            <a:ext cx="474662" cy="952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4941" name="Line 13">
            <a:extLst>
              <a:ext uri="{FF2B5EF4-FFF2-40B4-BE49-F238E27FC236}">
                <a16:creationId xmlns:a16="http://schemas.microsoft.com/office/drawing/2014/main" id="{C0AB64E8-58A8-FCD5-4213-34B8D33F527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75525" y="3881438"/>
            <a:ext cx="474663" cy="952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4942" name="Line 14">
            <a:extLst>
              <a:ext uri="{FF2B5EF4-FFF2-40B4-BE49-F238E27FC236}">
                <a16:creationId xmlns:a16="http://schemas.microsoft.com/office/drawing/2014/main" id="{E08D4BDA-E0BB-10BE-A94E-0A40A4C2F41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10475" y="4068763"/>
            <a:ext cx="9525" cy="1071562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4943" name="Line 15">
            <a:extLst>
              <a:ext uri="{FF2B5EF4-FFF2-40B4-BE49-F238E27FC236}">
                <a16:creationId xmlns:a16="http://schemas.microsoft.com/office/drawing/2014/main" id="{7B19D221-DF62-700D-9502-E32E837AC5A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13650" y="2540000"/>
            <a:ext cx="7938" cy="455613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4944" name="Line 16">
            <a:extLst>
              <a:ext uri="{FF2B5EF4-FFF2-40B4-BE49-F238E27FC236}">
                <a16:creationId xmlns:a16="http://schemas.microsoft.com/office/drawing/2014/main" id="{8B80BCFE-9FA3-5991-4358-37932AF3B66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51600" y="2949575"/>
            <a:ext cx="7938" cy="455613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4945" name="Rectangle 17">
            <a:extLst>
              <a:ext uri="{FF2B5EF4-FFF2-40B4-BE49-F238E27FC236}">
                <a16:creationId xmlns:a16="http://schemas.microsoft.com/office/drawing/2014/main" id="{D2933942-B282-9BFD-41C3-BA375A199E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6613" y="3408363"/>
            <a:ext cx="1112837" cy="950912"/>
          </a:xfrm>
          <a:prstGeom prst="rect">
            <a:avLst/>
          </a:prstGeom>
          <a:solidFill>
            <a:srgbClr val="99CC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4946" name="Text Box 18">
            <a:extLst>
              <a:ext uri="{FF2B5EF4-FFF2-40B4-BE49-F238E27FC236}">
                <a16:creationId xmlns:a16="http://schemas.microsoft.com/office/drawing/2014/main" id="{8438D65A-F9CD-D419-BC9D-7638E29981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4388" y="3617913"/>
            <a:ext cx="11715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lookup</a:t>
            </a:r>
          </a:p>
        </p:txBody>
      </p:sp>
      <p:sp>
        <p:nvSpPr>
          <p:cNvPr id="124947" name="Line 19">
            <a:extLst>
              <a:ext uri="{FF2B5EF4-FFF2-40B4-BE49-F238E27FC236}">
                <a16:creationId xmlns:a16="http://schemas.microsoft.com/office/drawing/2014/main" id="{29254ACB-1269-52A8-7AA2-332823E284C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46838" y="4378325"/>
            <a:ext cx="7937" cy="455613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4948" name="Line 20">
            <a:extLst>
              <a:ext uri="{FF2B5EF4-FFF2-40B4-BE49-F238E27FC236}">
                <a16:creationId xmlns:a16="http://schemas.microsoft.com/office/drawing/2014/main" id="{B6C5AF7B-72B3-9926-E1F4-17B2A6197DC7}"/>
              </a:ext>
            </a:extLst>
          </p:cNvPr>
          <p:cNvSpPr>
            <a:spLocks noChangeShapeType="1"/>
          </p:cNvSpPr>
          <p:nvPr/>
        </p:nvSpPr>
        <p:spPr bwMode="auto">
          <a:xfrm>
            <a:off x="7086600" y="6257925"/>
            <a:ext cx="0" cy="474663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 type="triangl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4949" name="Line 21">
            <a:extLst>
              <a:ext uri="{FF2B5EF4-FFF2-40B4-BE49-F238E27FC236}">
                <a16:creationId xmlns:a16="http://schemas.microsoft.com/office/drawing/2014/main" id="{50CD639F-290D-5A43-3D57-CDD48C557CE8}"/>
              </a:ext>
            </a:extLst>
          </p:cNvPr>
          <p:cNvSpPr>
            <a:spLocks noChangeShapeType="1"/>
          </p:cNvSpPr>
          <p:nvPr/>
        </p:nvSpPr>
        <p:spPr bwMode="auto">
          <a:xfrm>
            <a:off x="7062788" y="1108075"/>
            <a:ext cx="0" cy="474663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 type="triangl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4950" name="Text Box 22">
            <a:extLst>
              <a:ext uri="{FF2B5EF4-FFF2-40B4-BE49-F238E27FC236}">
                <a16:creationId xmlns:a16="http://schemas.microsoft.com/office/drawing/2014/main" id="{33D5E52F-5F68-E5D8-E8A5-2B0F803973E3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4808538" y="3614738"/>
            <a:ext cx="132556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Receive</a:t>
            </a:r>
          </a:p>
        </p:txBody>
      </p:sp>
      <p:sp>
        <p:nvSpPr>
          <p:cNvPr id="124951" name="Text Box 23">
            <a:extLst>
              <a:ext uri="{FF2B5EF4-FFF2-40B4-BE49-F238E27FC236}">
                <a16:creationId xmlns:a16="http://schemas.microsoft.com/office/drawing/2014/main" id="{6848E010-5385-1572-67B0-2335222B19A8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7903369" y="3582194"/>
            <a:ext cx="14668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Transmit</a:t>
            </a:r>
          </a:p>
        </p:txBody>
      </p:sp>
    </p:spTree>
  </p:cSld>
  <p:clrMapOvr>
    <a:masterClrMapping/>
  </p:clrMapOvr>
  <p:transition spd="slow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2">
            <a:extLst>
              <a:ext uri="{FF2B5EF4-FFF2-40B4-BE49-F238E27FC236}">
                <a16:creationId xmlns:a16="http://schemas.microsoft.com/office/drawing/2014/main" id="{D959BE6B-41C8-5BC5-A6BE-303704595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228600"/>
            <a:ext cx="8737600" cy="814388"/>
          </a:xfrm>
        </p:spPr>
        <p:txBody>
          <a:bodyPr/>
          <a:lstStyle/>
          <a:p>
            <a:pPr eaLnBrk="1" hangingPunct="1"/>
            <a:r>
              <a:rPr lang="en-US" altLang="en-US" sz="3600">
                <a:ea typeface="ＭＳ Ｐゴシック" panose="020B0600070205080204" pitchFamily="34" charset="-128"/>
              </a:rPr>
              <a:t>Packet Switching and Forwarding</a:t>
            </a:r>
          </a:p>
        </p:txBody>
      </p:sp>
      <p:sp>
        <p:nvSpPr>
          <p:cNvPr id="126978" name="Slide Number Placeholder 2">
            <a:extLst>
              <a:ext uri="{FF2B5EF4-FFF2-40B4-BE49-F238E27FC236}">
                <a16:creationId xmlns:a16="http://schemas.microsoft.com/office/drawing/2014/main" id="{E1185F30-C21D-BB6F-86AD-10AD0C8FC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B9C45F-36E4-2B44-B057-D51B95C7BFF8}" type="slidenum">
              <a:rPr kumimoji="1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1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Helvetica" pitchFamily="2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6979" name="Oval 3">
            <a:extLst>
              <a:ext uri="{FF2B5EF4-FFF2-40B4-BE49-F238E27FC236}">
                <a16:creationId xmlns:a16="http://schemas.microsoft.com/office/drawing/2014/main" id="{CDF92112-9331-5300-938C-A7A4BE685C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3048000"/>
            <a:ext cx="985838" cy="914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R1</a:t>
            </a:r>
          </a:p>
        </p:txBody>
      </p:sp>
      <p:sp>
        <p:nvSpPr>
          <p:cNvPr id="126980" name="Line 4">
            <a:extLst>
              <a:ext uri="{FF2B5EF4-FFF2-40B4-BE49-F238E27FC236}">
                <a16:creationId xmlns:a16="http://schemas.microsoft.com/office/drawing/2014/main" id="{7598CB72-7BBB-85C1-3C94-092D7FB14C66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" y="35052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6981" name="Line 5">
            <a:extLst>
              <a:ext uri="{FF2B5EF4-FFF2-40B4-BE49-F238E27FC236}">
                <a16:creationId xmlns:a16="http://schemas.microsoft.com/office/drawing/2014/main" id="{51ABFC3C-F9DE-87D7-55F7-697C7DCD169F}"/>
              </a:ext>
            </a:extLst>
          </p:cNvPr>
          <p:cNvSpPr>
            <a:spLocks noChangeShapeType="1"/>
          </p:cNvSpPr>
          <p:nvPr/>
        </p:nvSpPr>
        <p:spPr bwMode="auto">
          <a:xfrm>
            <a:off x="1366838" y="39624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6982" name="Line 6">
            <a:extLst>
              <a:ext uri="{FF2B5EF4-FFF2-40B4-BE49-F238E27FC236}">
                <a16:creationId xmlns:a16="http://schemas.microsoft.com/office/drawing/2014/main" id="{D406B0AF-3CCB-FAB6-4100-5C60958E5854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0" y="35052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6983" name="Line 7">
            <a:extLst>
              <a:ext uri="{FF2B5EF4-FFF2-40B4-BE49-F238E27FC236}">
                <a16:creationId xmlns:a16="http://schemas.microsoft.com/office/drawing/2014/main" id="{EA48ABB0-3339-61EF-A405-3EB5730E8BE5}"/>
              </a:ext>
            </a:extLst>
          </p:cNvPr>
          <p:cNvSpPr>
            <a:spLocks noChangeShapeType="1"/>
          </p:cNvSpPr>
          <p:nvPr/>
        </p:nvSpPr>
        <p:spPr bwMode="auto">
          <a:xfrm>
            <a:off x="1366838" y="2514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6984" name="AutoShape 8">
            <a:extLst>
              <a:ext uri="{FF2B5EF4-FFF2-40B4-BE49-F238E27FC236}">
                <a16:creationId xmlns:a16="http://schemas.microsoft.com/office/drawing/2014/main" id="{97577CE4-A894-A464-B556-6E5C509AB5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3863" y="1600200"/>
            <a:ext cx="3124200" cy="4114800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6985" name="Text Box 9">
            <a:extLst>
              <a:ext uri="{FF2B5EF4-FFF2-40B4-BE49-F238E27FC236}">
                <a16:creationId xmlns:a16="http://schemas.microsoft.com/office/drawing/2014/main" id="{5FBC9B07-4F71-594B-3425-174CCEECD7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505200"/>
            <a:ext cx="6524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Link 1</a:t>
            </a:r>
          </a:p>
        </p:txBody>
      </p:sp>
      <p:sp>
        <p:nvSpPr>
          <p:cNvPr id="126986" name="Text Box 10">
            <a:extLst>
              <a:ext uri="{FF2B5EF4-FFF2-40B4-BE49-F238E27FC236}">
                <a16:creationId xmlns:a16="http://schemas.microsoft.com/office/drawing/2014/main" id="{90A606FB-747B-FDEE-D986-1F980CBBDE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6838" y="2590800"/>
            <a:ext cx="6810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Link 2</a:t>
            </a:r>
          </a:p>
        </p:txBody>
      </p:sp>
      <p:sp>
        <p:nvSpPr>
          <p:cNvPr id="126987" name="Text Box 11">
            <a:extLst>
              <a:ext uri="{FF2B5EF4-FFF2-40B4-BE49-F238E27FC236}">
                <a16:creationId xmlns:a16="http://schemas.microsoft.com/office/drawing/2014/main" id="{09C6FB8F-8BCF-7598-147C-0C87073E93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3505200"/>
            <a:ext cx="6810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Link 3</a:t>
            </a:r>
          </a:p>
        </p:txBody>
      </p:sp>
      <p:sp>
        <p:nvSpPr>
          <p:cNvPr id="126988" name="Text Box 12">
            <a:extLst>
              <a:ext uri="{FF2B5EF4-FFF2-40B4-BE49-F238E27FC236}">
                <a16:creationId xmlns:a16="http://schemas.microsoft.com/office/drawing/2014/main" id="{9D35B5A9-283A-7655-EBAF-F5D5A72EAC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6838" y="4038600"/>
            <a:ext cx="6810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Link 4</a:t>
            </a:r>
          </a:p>
        </p:txBody>
      </p:sp>
      <p:grpSp>
        <p:nvGrpSpPr>
          <p:cNvPr id="126989" name="Group 13">
            <a:extLst>
              <a:ext uri="{FF2B5EF4-FFF2-40B4-BE49-F238E27FC236}">
                <a16:creationId xmlns:a16="http://schemas.microsoft.com/office/drawing/2014/main" id="{2C2AB6C1-2437-A17E-EB52-3F8FA29C980F}"/>
              </a:ext>
            </a:extLst>
          </p:cNvPr>
          <p:cNvGrpSpPr>
            <a:grpSpLocks/>
          </p:cNvGrpSpPr>
          <p:nvPr/>
        </p:nvGrpSpPr>
        <p:grpSpPr bwMode="auto">
          <a:xfrm>
            <a:off x="2862263" y="2286000"/>
            <a:ext cx="1524000" cy="2667000"/>
            <a:chOff x="1824" y="1632"/>
            <a:chExt cx="1200" cy="1680"/>
          </a:xfrm>
        </p:grpSpPr>
        <p:sp>
          <p:nvSpPr>
            <p:cNvPr id="127054" name="Line 14">
              <a:extLst>
                <a:ext uri="{FF2B5EF4-FFF2-40B4-BE49-F238E27FC236}">
                  <a16:creationId xmlns:a16="http://schemas.microsoft.com/office/drawing/2014/main" id="{13C015D2-1737-8C49-ADF6-15FBAEFD2C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1632"/>
              <a:ext cx="1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27055" name="Line 15">
              <a:extLst>
                <a:ext uri="{FF2B5EF4-FFF2-40B4-BE49-F238E27FC236}">
                  <a16:creationId xmlns:a16="http://schemas.microsoft.com/office/drawing/2014/main" id="{B22C36CF-578A-FD4E-D4A3-CF84A52B21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2208"/>
              <a:ext cx="1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27056" name="Line 16">
              <a:extLst>
                <a:ext uri="{FF2B5EF4-FFF2-40B4-BE49-F238E27FC236}">
                  <a16:creationId xmlns:a16="http://schemas.microsoft.com/office/drawing/2014/main" id="{7F87D497-66B7-05D6-C6E5-28B08B5C20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2736"/>
              <a:ext cx="1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27057" name="Line 17">
              <a:extLst>
                <a:ext uri="{FF2B5EF4-FFF2-40B4-BE49-F238E27FC236}">
                  <a16:creationId xmlns:a16="http://schemas.microsoft.com/office/drawing/2014/main" id="{3382D9D0-94B0-83AF-3D76-7882B4AB83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312"/>
              <a:ext cx="1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126990" name="Group 18">
            <a:extLst>
              <a:ext uri="{FF2B5EF4-FFF2-40B4-BE49-F238E27FC236}">
                <a16:creationId xmlns:a16="http://schemas.microsoft.com/office/drawing/2014/main" id="{8CD3CAA4-5615-50FF-7A3D-333FFF100A24}"/>
              </a:ext>
            </a:extLst>
          </p:cNvPr>
          <p:cNvGrpSpPr>
            <a:grpSpLocks/>
          </p:cNvGrpSpPr>
          <p:nvPr/>
        </p:nvGrpSpPr>
        <p:grpSpPr bwMode="auto">
          <a:xfrm>
            <a:off x="6900863" y="2286000"/>
            <a:ext cx="1524000" cy="2667000"/>
            <a:chOff x="1824" y="1632"/>
            <a:chExt cx="1200" cy="1680"/>
          </a:xfrm>
        </p:grpSpPr>
        <p:sp>
          <p:nvSpPr>
            <p:cNvPr id="127050" name="Line 19">
              <a:extLst>
                <a:ext uri="{FF2B5EF4-FFF2-40B4-BE49-F238E27FC236}">
                  <a16:creationId xmlns:a16="http://schemas.microsoft.com/office/drawing/2014/main" id="{43C78698-D4D0-EB10-813B-AE5FC421E2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1632"/>
              <a:ext cx="1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27051" name="Line 20">
              <a:extLst>
                <a:ext uri="{FF2B5EF4-FFF2-40B4-BE49-F238E27FC236}">
                  <a16:creationId xmlns:a16="http://schemas.microsoft.com/office/drawing/2014/main" id="{A7E55ADD-FA7B-2F45-9FD8-77FD4CA541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2208"/>
              <a:ext cx="1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27052" name="Line 21">
              <a:extLst>
                <a:ext uri="{FF2B5EF4-FFF2-40B4-BE49-F238E27FC236}">
                  <a16:creationId xmlns:a16="http://schemas.microsoft.com/office/drawing/2014/main" id="{59B1F98E-F21D-F6AF-BC71-42BBB00254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2736"/>
              <a:ext cx="1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27053" name="Line 22">
              <a:extLst>
                <a:ext uri="{FF2B5EF4-FFF2-40B4-BE49-F238E27FC236}">
                  <a16:creationId xmlns:a16="http://schemas.microsoft.com/office/drawing/2014/main" id="{3946820D-FAC7-BB8C-4CB0-3325E25FD4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312"/>
              <a:ext cx="1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126991" name="Text Box 23">
            <a:extLst>
              <a:ext uri="{FF2B5EF4-FFF2-40B4-BE49-F238E27FC236}">
                <a16:creationId xmlns:a16="http://schemas.microsoft.com/office/drawing/2014/main" id="{21A3A135-A06E-A231-306F-1966E9D2C6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8463" y="1981200"/>
            <a:ext cx="13477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Link 1, ingress</a:t>
            </a:r>
          </a:p>
        </p:txBody>
      </p:sp>
      <p:sp>
        <p:nvSpPr>
          <p:cNvPr id="126992" name="Text Box 24">
            <a:extLst>
              <a:ext uri="{FF2B5EF4-FFF2-40B4-BE49-F238E27FC236}">
                <a16:creationId xmlns:a16="http://schemas.microsoft.com/office/drawing/2014/main" id="{9F9AB92B-B1DE-FAAA-4ECB-6BE274743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7913" y="1981200"/>
            <a:ext cx="1301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Link 1, egress</a:t>
            </a:r>
          </a:p>
        </p:txBody>
      </p:sp>
      <p:sp>
        <p:nvSpPr>
          <p:cNvPr id="126993" name="Text Box 25">
            <a:extLst>
              <a:ext uri="{FF2B5EF4-FFF2-40B4-BE49-F238E27FC236}">
                <a16:creationId xmlns:a16="http://schemas.microsoft.com/office/drawing/2014/main" id="{7212E02D-A795-BE31-DEEE-B2830D3A43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8463" y="2895600"/>
            <a:ext cx="1376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Link 2, ingress</a:t>
            </a:r>
          </a:p>
        </p:txBody>
      </p:sp>
      <p:sp>
        <p:nvSpPr>
          <p:cNvPr id="126994" name="Text Box 26">
            <a:extLst>
              <a:ext uri="{FF2B5EF4-FFF2-40B4-BE49-F238E27FC236}">
                <a16:creationId xmlns:a16="http://schemas.microsoft.com/office/drawing/2014/main" id="{C6F65713-431D-33BC-E20E-9C80B85D12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7913" y="2895600"/>
            <a:ext cx="1330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Link 2, egress</a:t>
            </a:r>
          </a:p>
        </p:txBody>
      </p:sp>
      <p:sp>
        <p:nvSpPr>
          <p:cNvPr id="126995" name="Text Box 27">
            <a:extLst>
              <a:ext uri="{FF2B5EF4-FFF2-40B4-BE49-F238E27FC236}">
                <a16:creationId xmlns:a16="http://schemas.microsoft.com/office/drawing/2014/main" id="{00DAF04D-D630-6FD0-55BA-8305D56C25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8463" y="3733800"/>
            <a:ext cx="1376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Link 3, ingress</a:t>
            </a:r>
          </a:p>
        </p:txBody>
      </p:sp>
      <p:sp>
        <p:nvSpPr>
          <p:cNvPr id="126996" name="Text Box 28">
            <a:extLst>
              <a:ext uri="{FF2B5EF4-FFF2-40B4-BE49-F238E27FC236}">
                <a16:creationId xmlns:a16="http://schemas.microsoft.com/office/drawing/2014/main" id="{BD07C4A7-3EB3-A323-0E50-79DC662FD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7913" y="3733800"/>
            <a:ext cx="1330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Link 3, egress</a:t>
            </a:r>
          </a:p>
        </p:txBody>
      </p:sp>
      <p:sp>
        <p:nvSpPr>
          <p:cNvPr id="126997" name="Text Box 29">
            <a:extLst>
              <a:ext uri="{FF2B5EF4-FFF2-40B4-BE49-F238E27FC236}">
                <a16:creationId xmlns:a16="http://schemas.microsoft.com/office/drawing/2014/main" id="{CAD8D8D1-C417-8F59-22AC-159A8A73A7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8463" y="4648200"/>
            <a:ext cx="1376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Link 4, ingress</a:t>
            </a:r>
          </a:p>
        </p:txBody>
      </p:sp>
      <p:sp>
        <p:nvSpPr>
          <p:cNvPr id="126998" name="Text Box 30">
            <a:extLst>
              <a:ext uri="{FF2B5EF4-FFF2-40B4-BE49-F238E27FC236}">
                <a16:creationId xmlns:a16="http://schemas.microsoft.com/office/drawing/2014/main" id="{C0FCE350-B9FC-7758-6348-057E8A5953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7913" y="4648200"/>
            <a:ext cx="1330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Link 4, egress</a:t>
            </a:r>
          </a:p>
        </p:txBody>
      </p:sp>
      <p:grpSp>
        <p:nvGrpSpPr>
          <p:cNvPr id="126999" name="Group 31">
            <a:extLst>
              <a:ext uri="{FF2B5EF4-FFF2-40B4-BE49-F238E27FC236}">
                <a16:creationId xmlns:a16="http://schemas.microsoft.com/office/drawing/2014/main" id="{4E51430E-0C89-9F46-556C-9153F4C8AA82}"/>
              </a:ext>
            </a:extLst>
          </p:cNvPr>
          <p:cNvGrpSpPr>
            <a:grpSpLocks/>
          </p:cNvGrpSpPr>
          <p:nvPr/>
        </p:nvGrpSpPr>
        <p:grpSpPr bwMode="auto">
          <a:xfrm>
            <a:off x="6215063" y="2057400"/>
            <a:ext cx="914400" cy="533400"/>
            <a:chOff x="3696" y="1056"/>
            <a:chExt cx="576" cy="336"/>
          </a:xfrm>
        </p:grpSpPr>
        <p:sp>
          <p:nvSpPr>
            <p:cNvPr id="127048" name="Freeform 32">
              <a:extLst>
                <a:ext uri="{FF2B5EF4-FFF2-40B4-BE49-F238E27FC236}">
                  <a16:creationId xmlns:a16="http://schemas.microsoft.com/office/drawing/2014/main" id="{001C8E25-1B35-A010-98E4-8B63F492ED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6" y="1056"/>
              <a:ext cx="576" cy="336"/>
            </a:xfrm>
            <a:custGeom>
              <a:avLst/>
              <a:gdLst>
                <a:gd name="T0" fmla="*/ 0 w 576"/>
                <a:gd name="T1" fmla="*/ 0 h 336"/>
                <a:gd name="T2" fmla="*/ 576 w 576"/>
                <a:gd name="T3" fmla="*/ 0 h 336"/>
                <a:gd name="T4" fmla="*/ 576 w 576"/>
                <a:gd name="T5" fmla="*/ 336 h 336"/>
                <a:gd name="T6" fmla="*/ 0 w 576"/>
                <a:gd name="T7" fmla="*/ 336 h 3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"/>
                <a:gd name="T13" fmla="*/ 0 h 336"/>
                <a:gd name="T14" fmla="*/ 576 w 576"/>
                <a:gd name="T15" fmla="*/ 336 h 3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" h="336">
                  <a:moveTo>
                    <a:pt x="0" y="0"/>
                  </a:moveTo>
                  <a:lnTo>
                    <a:pt x="576" y="0"/>
                  </a:lnTo>
                  <a:lnTo>
                    <a:pt x="576" y="336"/>
                  </a:lnTo>
                  <a:lnTo>
                    <a:pt x="0" y="336"/>
                  </a:lnTo>
                </a:path>
              </a:pathLst>
            </a:custGeom>
            <a:solidFill>
              <a:srgbClr val="CCFFFF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27049" name="Line 33">
              <a:extLst>
                <a:ext uri="{FF2B5EF4-FFF2-40B4-BE49-F238E27FC236}">
                  <a16:creationId xmlns:a16="http://schemas.microsoft.com/office/drawing/2014/main" id="{5E6A65CD-B9A0-862D-84CD-1A019C9174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80" y="1152"/>
              <a:ext cx="0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127000" name="Group 34">
            <a:extLst>
              <a:ext uri="{FF2B5EF4-FFF2-40B4-BE49-F238E27FC236}">
                <a16:creationId xmlns:a16="http://schemas.microsoft.com/office/drawing/2014/main" id="{DEC40E6D-675C-B3A7-FC27-F7BDAB25F4F3}"/>
              </a:ext>
            </a:extLst>
          </p:cNvPr>
          <p:cNvGrpSpPr>
            <a:grpSpLocks/>
          </p:cNvGrpSpPr>
          <p:nvPr/>
        </p:nvGrpSpPr>
        <p:grpSpPr bwMode="auto">
          <a:xfrm>
            <a:off x="6215063" y="2895600"/>
            <a:ext cx="914400" cy="533400"/>
            <a:chOff x="3696" y="1056"/>
            <a:chExt cx="576" cy="336"/>
          </a:xfrm>
        </p:grpSpPr>
        <p:sp>
          <p:nvSpPr>
            <p:cNvPr id="127046" name="Freeform 35">
              <a:extLst>
                <a:ext uri="{FF2B5EF4-FFF2-40B4-BE49-F238E27FC236}">
                  <a16:creationId xmlns:a16="http://schemas.microsoft.com/office/drawing/2014/main" id="{0EB49526-9778-040E-5A00-43F97EB556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6" y="1056"/>
              <a:ext cx="576" cy="336"/>
            </a:xfrm>
            <a:custGeom>
              <a:avLst/>
              <a:gdLst>
                <a:gd name="T0" fmla="*/ 0 w 576"/>
                <a:gd name="T1" fmla="*/ 0 h 336"/>
                <a:gd name="T2" fmla="*/ 576 w 576"/>
                <a:gd name="T3" fmla="*/ 0 h 336"/>
                <a:gd name="T4" fmla="*/ 576 w 576"/>
                <a:gd name="T5" fmla="*/ 336 h 336"/>
                <a:gd name="T6" fmla="*/ 0 w 576"/>
                <a:gd name="T7" fmla="*/ 336 h 3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"/>
                <a:gd name="T13" fmla="*/ 0 h 336"/>
                <a:gd name="T14" fmla="*/ 576 w 576"/>
                <a:gd name="T15" fmla="*/ 336 h 3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" h="336">
                  <a:moveTo>
                    <a:pt x="0" y="0"/>
                  </a:moveTo>
                  <a:lnTo>
                    <a:pt x="576" y="0"/>
                  </a:lnTo>
                  <a:lnTo>
                    <a:pt x="576" y="336"/>
                  </a:lnTo>
                  <a:lnTo>
                    <a:pt x="0" y="336"/>
                  </a:lnTo>
                </a:path>
              </a:pathLst>
            </a:custGeom>
            <a:solidFill>
              <a:srgbClr val="CCFFFF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27047" name="Line 36">
              <a:extLst>
                <a:ext uri="{FF2B5EF4-FFF2-40B4-BE49-F238E27FC236}">
                  <a16:creationId xmlns:a16="http://schemas.microsoft.com/office/drawing/2014/main" id="{350DD250-E492-999D-2974-9A7542D032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80" y="1152"/>
              <a:ext cx="0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127001" name="Group 37">
            <a:extLst>
              <a:ext uri="{FF2B5EF4-FFF2-40B4-BE49-F238E27FC236}">
                <a16:creationId xmlns:a16="http://schemas.microsoft.com/office/drawing/2014/main" id="{06EB7B26-CF54-E721-ACF2-5125C07AE088}"/>
              </a:ext>
            </a:extLst>
          </p:cNvPr>
          <p:cNvGrpSpPr>
            <a:grpSpLocks/>
          </p:cNvGrpSpPr>
          <p:nvPr/>
        </p:nvGrpSpPr>
        <p:grpSpPr bwMode="auto">
          <a:xfrm>
            <a:off x="6215063" y="3733800"/>
            <a:ext cx="914400" cy="533400"/>
            <a:chOff x="3696" y="1056"/>
            <a:chExt cx="576" cy="336"/>
          </a:xfrm>
        </p:grpSpPr>
        <p:sp>
          <p:nvSpPr>
            <p:cNvPr id="127044" name="Freeform 38">
              <a:extLst>
                <a:ext uri="{FF2B5EF4-FFF2-40B4-BE49-F238E27FC236}">
                  <a16:creationId xmlns:a16="http://schemas.microsoft.com/office/drawing/2014/main" id="{4748471F-7DA0-409D-D23C-EA6EE99951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6" y="1056"/>
              <a:ext cx="576" cy="336"/>
            </a:xfrm>
            <a:custGeom>
              <a:avLst/>
              <a:gdLst>
                <a:gd name="T0" fmla="*/ 0 w 576"/>
                <a:gd name="T1" fmla="*/ 0 h 336"/>
                <a:gd name="T2" fmla="*/ 576 w 576"/>
                <a:gd name="T3" fmla="*/ 0 h 336"/>
                <a:gd name="T4" fmla="*/ 576 w 576"/>
                <a:gd name="T5" fmla="*/ 336 h 336"/>
                <a:gd name="T6" fmla="*/ 0 w 576"/>
                <a:gd name="T7" fmla="*/ 336 h 3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"/>
                <a:gd name="T13" fmla="*/ 0 h 336"/>
                <a:gd name="T14" fmla="*/ 576 w 576"/>
                <a:gd name="T15" fmla="*/ 336 h 3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" h="336">
                  <a:moveTo>
                    <a:pt x="0" y="0"/>
                  </a:moveTo>
                  <a:lnTo>
                    <a:pt x="576" y="0"/>
                  </a:lnTo>
                  <a:lnTo>
                    <a:pt x="576" y="336"/>
                  </a:lnTo>
                  <a:lnTo>
                    <a:pt x="0" y="336"/>
                  </a:lnTo>
                </a:path>
              </a:pathLst>
            </a:custGeom>
            <a:solidFill>
              <a:srgbClr val="CCFFFF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27045" name="Line 39">
              <a:extLst>
                <a:ext uri="{FF2B5EF4-FFF2-40B4-BE49-F238E27FC236}">
                  <a16:creationId xmlns:a16="http://schemas.microsoft.com/office/drawing/2014/main" id="{DA8DF1F2-3CC7-F5F7-647A-89D3A7E6BD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80" y="1152"/>
              <a:ext cx="0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127002" name="Group 40">
            <a:extLst>
              <a:ext uri="{FF2B5EF4-FFF2-40B4-BE49-F238E27FC236}">
                <a16:creationId xmlns:a16="http://schemas.microsoft.com/office/drawing/2014/main" id="{4CCC3CCC-CE71-A985-E926-09528AF457A9}"/>
              </a:ext>
            </a:extLst>
          </p:cNvPr>
          <p:cNvGrpSpPr>
            <a:grpSpLocks/>
          </p:cNvGrpSpPr>
          <p:nvPr/>
        </p:nvGrpSpPr>
        <p:grpSpPr bwMode="auto">
          <a:xfrm>
            <a:off x="6215063" y="4648200"/>
            <a:ext cx="914400" cy="533400"/>
            <a:chOff x="3696" y="1056"/>
            <a:chExt cx="576" cy="336"/>
          </a:xfrm>
        </p:grpSpPr>
        <p:sp>
          <p:nvSpPr>
            <p:cNvPr id="127042" name="Freeform 41">
              <a:extLst>
                <a:ext uri="{FF2B5EF4-FFF2-40B4-BE49-F238E27FC236}">
                  <a16:creationId xmlns:a16="http://schemas.microsoft.com/office/drawing/2014/main" id="{7AB62F93-2E71-2A44-C275-E57579D445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6" y="1056"/>
              <a:ext cx="576" cy="336"/>
            </a:xfrm>
            <a:custGeom>
              <a:avLst/>
              <a:gdLst>
                <a:gd name="T0" fmla="*/ 0 w 576"/>
                <a:gd name="T1" fmla="*/ 0 h 336"/>
                <a:gd name="T2" fmla="*/ 576 w 576"/>
                <a:gd name="T3" fmla="*/ 0 h 336"/>
                <a:gd name="T4" fmla="*/ 576 w 576"/>
                <a:gd name="T5" fmla="*/ 336 h 336"/>
                <a:gd name="T6" fmla="*/ 0 w 576"/>
                <a:gd name="T7" fmla="*/ 336 h 3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"/>
                <a:gd name="T13" fmla="*/ 0 h 336"/>
                <a:gd name="T14" fmla="*/ 576 w 576"/>
                <a:gd name="T15" fmla="*/ 336 h 3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" h="336">
                  <a:moveTo>
                    <a:pt x="0" y="0"/>
                  </a:moveTo>
                  <a:lnTo>
                    <a:pt x="576" y="0"/>
                  </a:lnTo>
                  <a:lnTo>
                    <a:pt x="576" y="336"/>
                  </a:lnTo>
                  <a:lnTo>
                    <a:pt x="0" y="336"/>
                  </a:lnTo>
                </a:path>
              </a:pathLst>
            </a:custGeom>
            <a:solidFill>
              <a:srgbClr val="CCFFFF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27043" name="Line 42">
              <a:extLst>
                <a:ext uri="{FF2B5EF4-FFF2-40B4-BE49-F238E27FC236}">
                  <a16:creationId xmlns:a16="http://schemas.microsoft.com/office/drawing/2014/main" id="{D4CA6A31-B96F-AB64-7243-E9676C98E8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80" y="1152"/>
              <a:ext cx="0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127003" name="Group 43">
            <a:extLst>
              <a:ext uri="{FF2B5EF4-FFF2-40B4-BE49-F238E27FC236}">
                <a16:creationId xmlns:a16="http://schemas.microsoft.com/office/drawing/2014/main" id="{F8C66399-E732-9C0F-4D64-8E183D9B5743}"/>
              </a:ext>
            </a:extLst>
          </p:cNvPr>
          <p:cNvGrpSpPr>
            <a:grpSpLocks/>
          </p:cNvGrpSpPr>
          <p:nvPr/>
        </p:nvGrpSpPr>
        <p:grpSpPr bwMode="auto">
          <a:xfrm>
            <a:off x="5148263" y="2286000"/>
            <a:ext cx="1066800" cy="2667000"/>
            <a:chOff x="2736" y="1584"/>
            <a:chExt cx="1008" cy="1680"/>
          </a:xfrm>
        </p:grpSpPr>
        <p:grpSp>
          <p:nvGrpSpPr>
            <p:cNvPr id="127022" name="Group 44">
              <a:extLst>
                <a:ext uri="{FF2B5EF4-FFF2-40B4-BE49-F238E27FC236}">
                  <a16:creationId xmlns:a16="http://schemas.microsoft.com/office/drawing/2014/main" id="{D818F65A-46A7-C050-B0DC-DB42D3D9A0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36" y="1584"/>
              <a:ext cx="1008" cy="1680"/>
              <a:chOff x="2736" y="1584"/>
              <a:chExt cx="1008" cy="1680"/>
            </a:xfrm>
          </p:grpSpPr>
          <p:sp>
            <p:nvSpPr>
              <p:cNvPr id="127038" name="Line 45">
                <a:extLst>
                  <a:ext uri="{FF2B5EF4-FFF2-40B4-BE49-F238E27FC236}">
                    <a16:creationId xmlns:a16="http://schemas.microsoft.com/office/drawing/2014/main" id="{F2428A0C-D146-C150-1B53-8A04857DF9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6" y="1584"/>
                <a:ext cx="100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27039" name="Line 46">
                <a:extLst>
                  <a:ext uri="{FF2B5EF4-FFF2-40B4-BE49-F238E27FC236}">
                    <a16:creationId xmlns:a16="http://schemas.microsoft.com/office/drawing/2014/main" id="{B8C54D05-D410-AD80-A034-540FA5BE66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36" y="1584"/>
                <a:ext cx="1008" cy="5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27040" name="Line 47">
                <a:extLst>
                  <a:ext uri="{FF2B5EF4-FFF2-40B4-BE49-F238E27FC236}">
                    <a16:creationId xmlns:a16="http://schemas.microsoft.com/office/drawing/2014/main" id="{C12EF48B-FC82-1FA5-7346-467F20BF45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36" y="1632"/>
                <a:ext cx="1008" cy="105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27041" name="Line 48">
                <a:extLst>
                  <a:ext uri="{FF2B5EF4-FFF2-40B4-BE49-F238E27FC236}">
                    <a16:creationId xmlns:a16="http://schemas.microsoft.com/office/drawing/2014/main" id="{FC084C12-DFDC-2BF4-C4E2-E2BD3F1953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36" y="1680"/>
                <a:ext cx="1008" cy="15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grpSp>
          <p:nvGrpSpPr>
            <p:cNvPr id="127023" name="Group 49">
              <a:extLst>
                <a:ext uri="{FF2B5EF4-FFF2-40B4-BE49-F238E27FC236}">
                  <a16:creationId xmlns:a16="http://schemas.microsoft.com/office/drawing/2014/main" id="{B322D9A9-9CE3-13EC-FB77-F7B5857823E6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2736" y="1584"/>
              <a:ext cx="1008" cy="1680"/>
              <a:chOff x="2736" y="1584"/>
              <a:chExt cx="1008" cy="1680"/>
            </a:xfrm>
          </p:grpSpPr>
          <p:sp>
            <p:nvSpPr>
              <p:cNvPr id="127034" name="Line 50">
                <a:extLst>
                  <a:ext uri="{FF2B5EF4-FFF2-40B4-BE49-F238E27FC236}">
                    <a16:creationId xmlns:a16="http://schemas.microsoft.com/office/drawing/2014/main" id="{5515871D-3BDD-AD67-4B19-C3ECF98030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6" y="1584"/>
                <a:ext cx="100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27035" name="Line 51">
                <a:extLst>
                  <a:ext uri="{FF2B5EF4-FFF2-40B4-BE49-F238E27FC236}">
                    <a16:creationId xmlns:a16="http://schemas.microsoft.com/office/drawing/2014/main" id="{726F1FCB-956E-E857-2768-6A3B29E19C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36" y="1584"/>
                <a:ext cx="1008" cy="5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27036" name="Line 52">
                <a:extLst>
                  <a:ext uri="{FF2B5EF4-FFF2-40B4-BE49-F238E27FC236}">
                    <a16:creationId xmlns:a16="http://schemas.microsoft.com/office/drawing/2014/main" id="{5409E524-FFD2-6CC3-D64B-8F460506D3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36" y="1632"/>
                <a:ext cx="1008" cy="105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27037" name="Line 53">
                <a:extLst>
                  <a:ext uri="{FF2B5EF4-FFF2-40B4-BE49-F238E27FC236}">
                    <a16:creationId xmlns:a16="http://schemas.microsoft.com/office/drawing/2014/main" id="{7F381D9D-BF3E-6FBA-2F16-E26EB9DE64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36" y="1680"/>
                <a:ext cx="1008" cy="15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grpSp>
          <p:nvGrpSpPr>
            <p:cNvPr id="127024" name="Group 54">
              <a:extLst>
                <a:ext uri="{FF2B5EF4-FFF2-40B4-BE49-F238E27FC236}">
                  <a16:creationId xmlns:a16="http://schemas.microsoft.com/office/drawing/2014/main" id="{B1F42160-106B-25B1-2138-22F92897F0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36" y="1584"/>
              <a:ext cx="1008" cy="1680"/>
              <a:chOff x="2736" y="1584"/>
              <a:chExt cx="1008" cy="1680"/>
            </a:xfrm>
          </p:grpSpPr>
          <p:sp>
            <p:nvSpPr>
              <p:cNvPr id="127030" name="Line 55">
                <a:extLst>
                  <a:ext uri="{FF2B5EF4-FFF2-40B4-BE49-F238E27FC236}">
                    <a16:creationId xmlns:a16="http://schemas.microsoft.com/office/drawing/2014/main" id="{C2E36AA4-D152-01B7-7BFE-E679DFF8E4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6" y="1584"/>
                <a:ext cx="1008" cy="4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27031" name="Line 56">
                <a:extLst>
                  <a:ext uri="{FF2B5EF4-FFF2-40B4-BE49-F238E27FC236}">
                    <a16:creationId xmlns:a16="http://schemas.microsoft.com/office/drawing/2014/main" id="{70EF1486-4152-C12D-8EDE-7B6291EF8D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36" y="2112"/>
                <a:ext cx="1008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27032" name="Line 57">
                <a:extLst>
                  <a:ext uri="{FF2B5EF4-FFF2-40B4-BE49-F238E27FC236}">
                    <a16:creationId xmlns:a16="http://schemas.microsoft.com/office/drawing/2014/main" id="{7A2EE5A5-A045-EE52-1BD6-88E253FA69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36" y="2160"/>
                <a:ext cx="1008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27033" name="Line 58">
                <a:extLst>
                  <a:ext uri="{FF2B5EF4-FFF2-40B4-BE49-F238E27FC236}">
                    <a16:creationId xmlns:a16="http://schemas.microsoft.com/office/drawing/2014/main" id="{CBE8EF3A-B05E-8686-27DE-57F833FA1A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36" y="2256"/>
                <a:ext cx="1008" cy="10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grpSp>
          <p:nvGrpSpPr>
            <p:cNvPr id="127025" name="Group 59">
              <a:extLst>
                <a:ext uri="{FF2B5EF4-FFF2-40B4-BE49-F238E27FC236}">
                  <a16:creationId xmlns:a16="http://schemas.microsoft.com/office/drawing/2014/main" id="{259638EC-1A23-8C93-9D9E-25DA97226F3C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2736" y="1584"/>
              <a:ext cx="1008" cy="1680"/>
              <a:chOff x="2736" y="1584"/>
              <a:chExt cx="1008" cy="1680"/>
            </a:xfrm>
          </p:grpSpPr>
          <p:sp>
            <p:nvSpPr>
              <p:cNvPr id="127026" name="Line 60">
                <a:extLst>
                  <a:ext uri="{FF2B5EF4-FFF2-40B4-BE49-F238E27FC236}">
                    <a16:creationId xmlns:a16="http://schemas.microsoft.com/office/drawing/2014/main" id="{B0880233-2240-1F04-18CE-A301009E7C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6" y="1584"/>
                <a:ext cx="1008" cy="4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27027" name="Line 61">
                <a:extLst>
                  <a:ext uri="{FF2B5EF4-FFF2-40B4-BE49-F238E27FC236}">
                    <a16:creationId xmlns:a16="http://schemas.microsoft.com/office/drawing/2014/main" id="{7F94B049-48A9-9EF9-DE4F-5C8E5C5C4A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36" y="2112"/>
                <a:ext cx="1008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27028" name="Line 62">
                <a:extLst>
                  <a:ext uri="{FF2B5EF4-FFF2-40B4-BE49-F238E27FC236}">
                    <a16:creationId xmlns:a16="http://schemas.microsoft.com/office/drawing/2014/main" id="{72623EAD-8C3A-2816-9F2A-8F94714266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36" y="2160"/>
                <a:ext cx="1008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27029" name="Line 63">
                <a:extLst>
                  <a:ext uri="{FF2B5EF4-FFF2-40B4-BE49-F238E27FC236}">
                    <a16:creationId xmlns:a16="http://schemas.microsoft.com/office/drawing/2014/main" id="{FE21D485-6DBB-AD32-1D4E-0FCEC39561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36" y="2256"/>
                <a:ext cx="1008" cy="10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</p:grpSp>
      <p:sp>
        <p:nvSpPr>
          <p:cNvPr id="127004" name="Rectangle 64">
            <a:extLst>
              <a:ext uri="{FF2B5EF4-FFF2-40B4-BE49-F238E27FC236}">
                <a16:creationId xmlns:a16="http://schemas.microsoft.com/office/drawing/2014/main" id="{8D1EB928-19CE-4E28-A81F-E2814941CA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6263" y="2057400"/>
            <a:ext cx="7620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Choose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Egress</a:t>
            </a:r>
          </a:p>
        </p:txBody>
      </p:sp>
      <p:sp>
        <p:nvSpPr>
          <p:cNvPr id="127005" name="Rectangle 65">
            <a:extLst>
              <a:ext uri="{FF2B5EF4-FFF2-40B4-BE49-F238E27FC236}">
                <a16:creationId xmlns:a16="http://schemas.microsoft.com/office/drawing/2014/main" id="{AFA34B64-CFFC-9AF4-62FD-15E2B11CE5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6263" y="2895600"/>
            <a:ext cx="7620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Choose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Egress</a:t>
            </a:r>
          </a:p>
        </p:txBody>
      </p:sp>
      <p:sp>
        <p:nvSpPr>
          <p:cNvPr id="127006" name="Rectangle 66">
            <a:extLst>
              <a:ext uri="{FF2B5EF4-FFF2-40B4-BE49-F238E27FC236}">
                <a16:creationId xmlns:a16="http://schemas.microsoft.com/office/drawing/2014/main" id="{2530847E-4DF0-D005-8A54-2F13B0734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6263" y="3733800"/>
            <a:ext cx="7620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Choose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Egress</a:t>
            </a:r>
          </a:p>
        </p:txBody>
      </p:sp>
      <p:sp>
        <p:nvSpPr>
          <p:cNvPr id="127007" name="Rectangle 67">
            <a:extLst>
              <a:ext uri="{FF2B5EF4-FFF2-40B4-BE49-F238E27FC236}">
                <a16:creationId xmlns:a16="http://schemas.microsoft.com/office/drawing/2014/main" id="{9E1BBC5E-18E2-33A9-7455-29E538DA10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6263" y="4648200"/>
            <a:ext cx="7620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Choose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Egress</a:t>
            </a:r>
          </a:p>
        </p:txBody>
      </p:sp>
      <p:grpSp>
        <p:nvGrpSpPr>
          <p:cNvPr id="13" name="Group 68">
            <a:extLst>
              <a:ext uri="{FF2B5EF4-FFF2-40B4-BE49-F238E27FC236}">
                <a16:creationId xmlns:a16="http://schemas.microsoft.com/office/drawing/2014/main" id="{36A1C4C2-BD9E-9E8A-CF5E-5FD442AFCD34}"/>
              </a:ext>
            </a:extLst>
          </p:cNvPr>
          <p:cNvGrpSpPr>
            <a:grpSpLocks/>
          </p:cNvGrpSpPr>
          <p:nvPr/>
        </p:nvGrpSpPr>
        <p:grpSpPr bwMode="auto">
          <a:xfrm>
            <a:off x="604838" y="3352800"/>
            <a:ext cx="1219200" cy="304800"/>
            <a:chOff x="672" y="1152"/>
            <a:chExt cx="768" cy="192"/>
          </a:xfrm>
        </p:grpSpPr>
        <p:sp>
          <p:nvSpPr>
            <p:cNvPr id="127016" name="Rectangle 69">
              <a:extLst>
                <a:ext uri="{FF2B5EF4-FFF2-40B4-BE49-F238E27FC236}">
                  <a16:creationId xmlns:a16="http://schemas.microsoft.com/office/drawing/2014/main" id="{237E2657-4813-2DD4-E8B3-FEFADF023F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5" y="1152"/>
              <a:ext cx="345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1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127017" name="Group 70">
              <a:extLst>
                <a:ext uri="{FF2B5EF4-FFF2-40B4-BE49-F238E27FC236}">
                  <a16:creationId xmlns:a16="http://schemas.microsoft.com/office/drawing/2014/main" id="{838A3606-C82D-9B5E-0033-422E760C61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2" y="1200"/>
              <a:ext cx="122" cy="96"/>
              <a:chOff x="576" y="1200"/>
              <a:chExt cx="96" cy="48"/>
            </a:xfrm>
          </p:grpSpPr>
          <p:sp>
            <p:nvSpPr>
              <p:cNvPr id="127019" name="Line 71">
                <a:extLst>
                  <a:ext uri="{FF2B5EF4-FFF2-40B4-BE49-F238E27FC236}">
                    <a16:creationId xmlns:a16="http://schemas.microsoft.com/office/drawing/2014/main" id="{D8E9983A-AE6D-5746-1C8B-B486C699AA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2" y="1200"/>
                <a:ext cx="0" cy="4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27020" name="Line 72">
                <a:extLst>
                  <a:ext uri="{FF2B5EF4-FFF2-40B4-BE49-F238E27FC236}">
                    <a16:creationId xmlns:a16="http://schemas.microsoft.com/office/drawing/2014/main" id="{CAE581C9-BA2F-38E9-C925-051F44D803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4" y="1200"/>
                <a:ext cx="0" cy="4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27021" name="Line 73">
                <a:extLst>
                  <a:ext uri="{FF2B5EF4-FFF2-40B4-BE49-F238E27FC236}">
                    <a16:creationId xmlns:a16="http://schemas.microsoft.com/office/drawing/2014/main" id="{0A240D34-0838-0542-0ECC-0285737734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200"/>
                <a:ext cx="0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sp>
          <p:nvSpPr>
            <p:cNvPr id="127018" name="Rectangle 74">
              <a:extLst>
                <a:ext uri="{FF2B5EF4-FFF2-40B4-BE49-F238E27FC236}">
                  <a16:creationId xmlns:a16="http://schemas.microsoft.com/office/drawing/2014/main" id="{919B6FC5-19D2-FDCC-1BC9-B3CD623431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1152"/>
              <a:ext cx="240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1" lang="ja-JP" alt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“</a:t>
              </a:r>
              <a:r>
                <a:rPr kumimoji="1" lang="en-US" altLang="ja-JP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4</a:t>
              </a:r>
              <a:r>
                <a:rPr kumimoji="1" lang="ja-JP" alt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”</a:t>
              </a:r>
              <a:endParaRPr kumimoji="1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15" name="Group 75">
            <a:extLst>
              <a:ext uri="{FF2B5EF4-FFF2-40B4-BE49-F238E27FC236}">
                <a16:creationId xmlns:a16="http://schemas.microsoft.com/office/drawing/2014/main" id="{272D1E07-1B78-13EC-71B0-E574169E2A08}"/>
              </a:ext>
            </a:extLst>
          </p:cNvPr>
          <p:cNvGrpSpPr>
            <a:grpSpLocks/>
          </p:cNvGrpSpPr>
          <p:nvPr/>
        </p:nvGrpSpPr>
        <p:grpSpPr bwMode="auto">
          <a:xfrm>
            <a:off x="1671638" y="2057400"/>
            <a:ext cx="1219200" cy="304800"/>
            <a:chOff x="672" y="1152"/>
            <a:chExt cx="768" cy="192"/>
          </a:xfrm>
        </p:grpSpPr>
        <p:sp>
          <p:nvSpPr>
            <p:cNvPr id="127010" name="Rectangle 76">
              <a:extLst>
                <a:ext uri="{FF2B5EF4-FFF2-40B4-BE49-F238E27FC236}">
                  <a16:creationId xmlns:a16="http://schemas.microsoft.com/office/drawing/2014/main" id="{ACCF2A85-AB13-A0BE-07BE-3B2623A181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5" y="1152"/>
              <a:ext cx="345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1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127011" name="Group 77">
              <a:extLst>
                <a:ext uri="{FF2B5EF4-FFF2-40B4-BE49-F238E27FC236}">
                  <a16:creationId xmlns:a16="http://schemas.microsoft.com/office/drawing/2014/main" id="{6EB8C746-BFF4-754E-0BA3-5531BB56AB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2" y="1200"/>
              <a:ext cx="122" cy="96"/>
              <a:chOff x="576" y="1200"/>
              <a:chExt cx="96" cy="48"/>
            </a:xfrm>
          </p:grpSpPr>
          <p:sp>
            <p:nvSpPr>
              <p:cNvPr id="127013" name="Line 78">
                <a:extLst>
                  <a:ext uri="{FF2B5EF4-FFF2-40B4-BE49-F238E27FC236}">
                    <a16:creationId xmlns:a16="http://schemas.microsoft.com/office/drawing/2014/main" id="{A6AE03CB-9636-856A-FCD0-DCF9E39663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2" y="1200"/>
                <a:ext cx="0" cy="4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27014" name="Line 79">
                <a:extLst>
                  <a:ext uri="{FF2B5EF4-FFF2-40B4-BE49-F238E27FC236}">
                    <a16:creationId xmlns:a16="http://schemas.microsoft.com/office/drawing/2014/main" id="{2B56260F-2C26-F6FA-67CA-8824B4A29E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4" y="1200"/>
                <a:ext cx="0" cy="4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27015" name="Line 80">
                <a:extLst>
                  <a:ext uri="{FF2B5EF4-FFF2-40B4-BE49-F238E27FC236}">
                    <a16:creationId xmlns:a16="http://schemas.microsoft.com/office/drawing/2014/main" id="{E4CA787E-4892-C7DA-36A3-9DBA67794D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200"/>
                <a:ext cx="0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sp>
          <p:nvSpPr>
            <p:cNvPr id="127012" name="Rectangle 81">
              <a:extLst>
                <a:ext uri="{FF2B5EF4-FFF2-40B4-BE49-F238E27FC236}">
                  <a16:creationId xmlns:a16="http://schemas.microsoft.com/office/drawing/2014/main" id="{56DB7C05-DD23-6873-2563-B6CE9A8DC5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1152"/>
              <a:ext cx="240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1" lang="ja-JP" alt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“</a:t>
              </a:r>
              <a:r>
                <a:rPr kumimoji="1" lang="en-US" altLang="ja-JP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4</a:t>
              </a:r>
              <a:r>
                <a:rPr kumimoji="1" lang="ja-JP" alt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”</a:t>
              </a:r>
              <a:endParaRPr kumimoji="1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-3.33333E-6 0.2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97 0.01112 L 0.31164 0.0111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500000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163 0.01111 L 0.4283 0.4 " pathEditMode="relative" ptsTypes="AA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4500000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83 0.4 L 0.6783 0.4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lide Number Placeholder 1">
            <a:extLst>
              <a:ext uri="{FF2B5EF4-FFF2-40B4-BE49-F238E27FC236}">
                <a16:creationId xmlns:a16="http://schemas.microsoft.com/office/drawing/2014/main" id="{AD1B9850-761C-C793-34BC-9CC25E886B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F82B5F-CA06-3949-8387-BD4F3BEC319E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2BEC10-4271-9331-9DE7-2282CBA11702}"/>
              </a:ext>
            </a:extLst>
          </p:cNvPr>
          <p:cNvSpPr txBox="1">
            <a:spLocks/>
          </p:cNvSpPr>
          <p:nvPr/>
        </p:nvSpPr>
        <p:spPr>
          <a:xfrm>
            <a:off x="304800" y="128588"/>
            <a:ext cx="8534400" cy="65087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rgbClr val="80000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TCP: Abstraction of Reliable Bytes Stream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</a:rPr>
              <a:t>	</a:t>
            </a:r>
          </a:p>
        </p:txBody>
      </p:sp>
      <p:pic>
        <p:nvPicPr>
          <p:cNvPr id="74755" name="Picture 2">
            <a:extLst>
              <a:ext uri="{FF2B5EF4-FFF2-40B4-BE49-F238E27FC236}">
                <a16:creationId xmlns:a16="http://schemas.microsoft.com/office/drawing/2014/main" id="{40D8148D-FCAE-509F-CACD-B2A8BB50E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933450"/>
            <a:ext cx="8312150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Title 1">
            <a:extLst>
              <a:ext uri="{FF2B5EF4-FFF2-40B4-BE49-F238E27FC236}">
                <a16:creationId xmlns:a16="http://schemas.microsoft.com/office/drawing/2014/main" id="{6AC91149-982F-7C1F-21D7-26E54B498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Queue Management Issues</a:t>
            </a:r>
          </a:p>
        </p:txBody>
      </p:sp>
      <p:sp>
        <p:nvSpPr>
          <p:cNvPr id="129026" name="Content Placeholder 3">
            <a:extLst>
              <a:ext uri="{FF2B5EF4-FFF2-40B4-BE49-F238E27FC236}">
                <a16:creationId xmlns:a16="http://schemas.microsoft.com/office/drawing/2014/main" id="{E945A256-58E0-809B-1E85-7951242EDF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Scheduling discipline	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Which packet to send?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Some notion of fairness?  Priority?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Drop policy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When should you discard a packet?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Which packet to discard?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Goal: balance throughput and delay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Huge buffers minimize drops, but add to queuing delay (thus higher RTT, longer slow start, …)</a:t>
            </a:r>
          </a:p>
        </p:txBody>
      </p:sp>
      <p:sp>
        <p:nvSpPr>
          <p:cNvPr id="129027" name="Slide Number Placeholder 2">
            <a:extLst>
              <a:ext uri="{FF2B5EF4-FFF2-40B4-BE49-F238E27FC236}">
                <a16:creationId xmlns:a16="http://schemas.microsoft.com/office/drawing/2014/main" id="{2114FB05-E39F-3012-62CC-177856679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930584-34E6-3A40-ACD9-D503B0952AFA}" type="slidenum">
              <a:rPr kumimoji="1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1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4">
            <a:extLst>
              <a:ext uri="{FF2B5EF4-FFF2-40B4-BE49-F238E27FC236}">
                <a16:creationId xmlns:a16="http://schemas.microsoft.com/office/drawing/2014/main" id="{EF9B01A1-E52E-F020-DC59-39B9E45DE9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568575"/>
            <a:ext cx="9144000" cy="1470025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Queue Management 1: Drop Policy</a:t>
            </a:r>
          </a:p>
        </p:txBody>
      </p:sp>
      <p:sp>
        <p:nvSpPr>
          <p:cNvPr id="144386" name="Rectangle 4">
            <a:extLst>
              <a:ext uri="{FF2B5EF4-FFF2-40B4-BE49-F238E27FC236}">
                <a16:creationId xmlns:a16="http://schemas.microsoft.com/office/drawing/2014/main" id="{76C2AA48-E53D-46A1-FC76-3EBD9FDF2F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54C891-8BBA-1541-9777-EBCFBE98217F}" type="slidenum">
              <a:rPr kumimoji="1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1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893792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2">
            <a:extLst>
              <a:ext uri="{FF2B5EF4-FFF2-40B4-BE49-F238E27FC236}">
                <a16:creationId xmlns:a16="http://schemas.microsoft.com/office/drawing/2014/main" id="{604E2179-8D38-7113-85B2-42C711AF8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414338"/>
            <a:ext cx="7772400" cy="814387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FIFO Scheduling and Drop-Tail</a:t>
            </a:r>
          </a:p>
        </p:txBody>
      </p:sp>
      <p:sp>
        <p:nvSpPr>
          <p:cNvPr id="130050" name="Rectangle 3">
            <a:extLst>
              <a:ext uri="{FF2B5EF4-FFF2-40B4-BE49-F238E27FC236}">
                <a16:creationId xmlns:a16="http://schemas.microsoft.com/office/drawing/2014/main" id="{B6E35460-FEA6-D7FB-A73B-5A40DC475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04938"/>
            <a:ext cx="8458200" cy="5243512"/>
          </a:xfrm>
        </p:spPr>
        <p:txBody>
          <a:bodyPr/>
          <a:lstStyle/>
          <a:p>
            <a:pPr eaLnBrk="1" hangingPunct="1"/>
            <a:r>
              <a:rPr lang="en-US" altLang="en-US" sz="3000">
                <a:ea typeface="ＭＳ Ｐゴシック" panose="020B0600070205080204" pitchFamily="34" charset="-128"/>
              </a:rPr>
              <a:t>Access to the bandwidth: first-in first-out queue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Packets only differentiated when they arrive</a:t>
            </a:r>
          </a:p>
          <a:p>
            <a:pPr eaLnBrk="1" hangingPunct="1"/>
            <a:endParaRPr lang="en-US" altLang="en-US" sz="200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sz="2000">
              <a:ea typeface="ＭＳ Ｐゴシック" panose="020B0600070205080204" pitchFamily="34" charset="-128"/>
            </a:endParaRPr>
          </a:p>
          <a:p>
            <a:pPr eaLnBrk="1" hangingPunct="1">
              <a:spcAft>
                <a:spcPts val="1800"/>
              </a:spcAft>
              <a:buFont typeface="Arial" panose="020B0604020202020204" pitchFamily="34" charset="0"/>
              <a:buNone/>
            </a:pPr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3000">
                <a:ea typeface="ＭＳ Ｐゴシック" panose="020B0600070205080204" pitchFamily="34" charset="-128"/>
              </a:rPr>
              <a:t>Access to the buffer space: drop-tail queuing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If the queue is full, drop the incoming packet</a:t>
            </a:r>
          </a:p>
        </p:txBody>
      </p:sp>
      <p:sp>
        <p:nvSpPr>
          <p:cNvPr id="130051" name="Slide Number Placeholder 3">
            <a:extLst>
              <a:ext uri="{FF2B5EF4-FFF2-40B4-BE49-F238E27FC236}">
                <a16:creationId xmlns:a16="http://schemas.microsoft.com/office/drawing/2014/main" id="{4CA6E9C4-6754-B741-BB0F-FC8888D52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731000" y="6415088"/>
            <a:ext cx="19050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3DF3F1-068B-584A-BE8A-A812CDDBFB08}" type="slidenum">
              <a:rPr kumimoji="1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1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52" name="Rectangle 4">
            <a:extLst>
              <a:ext uri="{FF2B5EF4-FFF2-40B4-BE49-F238E27FC236}">
                <a16:creationId xmlns:a16="http://schemas.microsoft.com/office/drawing/2014/main" id="{2D34D7D3-5EE2-B7EC-3336-DA4221957A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3088" y="2846388"/>
            <a:ext cx="536575" cy="692150"/>
          </a:xfrm>
          <a:prstGeom prst="rect">
            <a:avLst/>
          </a:prstGeom>
          <a:solidFill>
            <a:srgbClr val="CC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53" name="Rectangle 5">
            <a:extLst>
              <a:ext uri="{FF2B5EF4-FFF2-40B4-BE49-F238E27FC236}">
                <a16:creationId xmlns:a16="http://schemas.microsoft.com/office/drawing/2014/main" id="{E0E55E4E-07C2-2383-D785-73C2295FF8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9663" y="2846388"/>
            <a:ext cx="536575" cy="692150"/>
          </a:xfrm>
          <a:prstGeom prst="rect">
            <a:avLst/>
          </a:prstGeom>
          <a:solidFill>
            <a:srgbClr val="CC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54" name="Rectangle 6">
            <a:extLst>
              <a:ext uri="{FF2B5EF4-FFF2-40B4-BE49-F238E27FC236}">
                <a16:creationId xmlns:a16="http://schemas.microsoft.com/office/drawing/2014/main" id="{116579F9-8146-C050-2B95-36A8D4FA5E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7825" y="2846388"/>
            <a:ext cx="536575" cy="692150"/>
          </a:xfrm>
          <a:prstGeom prst="rect">
            <a:avLst/>
          </a:prstGeom>
          <a:solidFill>
            <a:srgbClr val="CC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55" name="Rectangle 7">
            <a:extLst>
              <a:ext uri="{FF2B5EF4-FFF2-40B4-BE49-F238E27FC236}">
                <a16:creationId xmlns:a16="http://schemas.microsoft.com/office/drawing/2014/main" id="{A3CCAAFC-F024-3C91-63BE-C155F14BCD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4400" y="2846388"/>
            <a:ext cx="536575" cy="692150"/>
          </a:xfrm>
          <a:prstGeom prst="rect">
            <a:avLst/>
          </a:prstGeom>
          <a:solidFill>
            <a:srgbClr val="CC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56" name="Rectangle 8">
            <a:extLst>
              <a:ext uri="{FF2B5EF4-FFF2-40B4-BE49-F238E27FC236}">
                <a16:creationId xmlns:a16="http://schemas.microsoft.com/office/drawing/2014/main" id="{A00D4E2F-34BE-CF92-3F4C-1AE9D99E58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6513" y="2846388"/>
            <a:ext cx="536575" cy="6921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57" name="Rectangle 9">
            <a:extLst>
              <a:ext uri="{FF2B5EF4-FFF2-40B4-BE49-F238E27FC236}">
                <a16:creationId xmlns:a16="http://schemas.microsoft.com/office/drawing/2014/main" id="{034FFE00-8183-A0E0-7605-E3F33C6DCC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6763" y="2846388"/>
            <a:ext cx="536575" cy="6921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58" name="Rectangle 10">
            <a:extLst>
              <a:ext uri="{FF2B5EF4-FFF2-40B4-BE49-F238E27FC236}">
                <a16:creationId xmlns:a16="http://schemas.microsoft.com/office/drawing/2014/main" id="{D0E6E9E8-6E65-7B71-BE06-50AFA97130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6575" y="2844800"/>
            <a:ext cx="536575" cy="692150"/>
          </a:xfrm>
          <a:prstGeom prst="rect">
            <a:avLst/>
          </a:prstGeom>
          <a:solidFill>
            <a:srgbClr val="CC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59" name="Freeform 11">
            <a:extLst>
              <a:ext uri="{FF2B5EF4-FFF2-40B4-BE49-F238E27FC236}">
                <a16:creationId xmlns:a16="http://schemas.microsoft.com/office/drawing/2014/main" id="{D6117BD7-DABA-70E6-DD93-6E05C8DE9F23}"/>
              </a:ext>
            </a:extLst>
          </p:cNvPr>
          <p:cNvSpPr>
            <a:spLocks/>
          </p:cNvSpPr>
          <p:nvPr/>
        </p:nvSpPr>
        <p:spPr bwMode="auto">
          <a:xfrm>
            <a:off x="2230438" y="2840038"/>
            <a:ext cx="1919287" cy="352425"/>
          </a:xfrm>
          <a:custGeom>
            <a:avLst/>
            <a:gdLst>
              <a:gd name="T0" fmla="*/ 0 w 1209"/>
              <a:gd name="T1" fmla="*/ 2147483646 h 222"/>
              <a:gd name="T2" fmla="*/ 2147483646 w 1209"/>
              <a:gd name="T3" fmla="*/ 2147483646 h 222"/>
              <a:gd name="T4" fmla="*/ 2147483646 w 1209"/>
              <a:gd name="T5" fmla="*/ 2147483646 h 222"/>
              <a:gd name="T6" fmla="*/ 0 60000 65536"/>
              <a:gd name="T7" fmla="*/ 0 60000 65536"/>
              <a:gd name="T8" fmla="*/ 0 60000 65536"/>
              <a:gd name="T9" fmla="*/ 0 w 1209"/>
              <a:gd name="T10" fmla="*/ 0 h 222"/>
              <a:gd name="T11" fmla="*/ 1209 w 1209"/>
              <a:gd name="T12" fmla="*/ 222 h 22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09" h="222">
                <a:moveTo>
                  <a:pt x="0" y="197"/>
                </a:moveTo>
                <a:cubicBezTo>
                  <a:pt x="81" y="98"/>
                  <a:pt x="162" y="0"/>
                  <a:pt x="363" y="4"/>
                </a:cubicBezTo>
                <a:cubicBezTo>
                  <a:pt x="564" y="8"/>
                  <a:pt x="886" y="115"/>
                  <a:pt x="1209" y="222"/>
                </a:cubicBez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60" name="Line 12">
            <a:extLst>
              <a:ext uri="{FF2B5EF4-FFF2-40B4-BE49-F238E27FC236}">
                <a16:creationId xmlns:a16="http://schemas.microsoft.com/office/drawing/2014/main" id="{E3FD7F01-E38A-A3F5-7698-D3407C644A0E}"/>
              </a:ext>
            </a:extLst>
          </p:cNvPr>
          <p:cNvSpPr>
            <a:spLocks noChangeShapeType="1"/>
          </p:cNvSpPr>
          <p:nvPr/>
        </p:nvSpPr>
        <p:spPr bwMode="auto">
          <a:xfrm>
            <a:off x="6530975" y="3152775"/>
            <a:ext cx="960438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61" name="Rectangle 13">
            <a:extLst>
              <a:ext uri="{FF2B5EF4-FFF2-40B4-BE49-F238E27FC236}">
                <a16:creationId xmlns:a16="http://schemas.microsoft.com/office/drawing/2014/main" id="{1169A051-67D2-3BAA-39B5-8C3AD272EF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3088" y="5535613"/>
            <a:ext cx="536575" cy="692150"/>
          </a:xfrm>
          <a:prstGeom prst="rect">
            <a:avLst/>
          </a:prstGeom>
          <a:solidFill>
            <a:srgbClr val="CC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62" name="Rectangle 14">
            <a:extLst>
              <a:ext uri="{FF2B5EF4-FFF2-40B4-BE49-F238E27FC236}">
                <a16:creationId xmlns:a16="http://schemas.microsoft.com/office/drawing/2014/main" id="{094AAAC6-6AB7-F3A3-4795-0C5C432244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9663" y="5535613"/>
            <a:ext cx="536575" cy="692150"/>
          </a:xfrm>
          <a:prstGeom prst="rect">
            <a:avLst/>
          </a:prstGeom>
          <a:solidFill>
            <a:srgbClr val="CC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63" name="Rectangle 15">
            <a:extLst>
              <a:ext uri="{FF2B5EF4-FFF2-40B4-BE49-F238E27FC236}">
                <a16:creationId xmlns:a16="http://schemas.microsoft.com/office/drawing/2014/main" id="{69E08CE2-E304-017E-C7F2-7DC7FF45A5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7825" y="5535613"/>
            <a:ext cx="536575" cy="692150"/>
          </a:xfrm>
          <a:prstGeom prst="rect">
            <a:avLst/>
          </a:prstGeom>
          <a:solidFill>
            <a:srgbClr val="CC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64" name="Rectangle 16">
            <a:extLst>
              <a:ext uri="{FF2B5EF4-FFF2-40B4-BE49-F238E27FC236}">
                <a16:creationId xmlns:a16="http://schemas.microsoft.com/office/drawing/2014/main" id="{BDA61670-DDBD-5DAF-3B0E-633E7CBFFA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4400" y="5535613"/>
            <a:ext cx="536575" cy="692150"/>
          </a:xfrm>
          <a:prstGeom prst="rect">
            <a:avLst/>
          </a:prstGeom>
          <a:solidFill>
            <a:srgbClr val="CC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65" name="Rectangle 17">
            <a:extLst>
              <a:ext uri="{FF2B5EF4-FFF2-40B4-BE49-F238E27FC236}">
                <a16:creationId xmlns:a16="http://schemas.microsoft.com/office/drawing/2014/main" id="{75FA6012-0FD9-F6CC-FD00-9CBFDD838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6513" y="5535613"/>
            <a:ext cx="536575" cy="692150"/>
          </a:xfrm>
          <a:prstGeom prst="rect">
            <a:avLst/>
          </a:prstGeom>
          <a:solidFill>
            <a:srgbClr val="CC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66" name="Rectangle 18">
            <a:extLst>
              <a:ext uri="{FF2B5EF4-FFF2-40B4-BE49-F238E27FC236}">
                <a16:creationId xmlns:a16="http://schemas.microsoft.com/office/drawing/2014/main" id="{A0BE8A58-C26D-9EC9-2E34-F8AC5BFA94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6763" y="5535613"/>
            <a:ext cx="536575" cy="692150"/>
          </a:xfrm>
          <a:prstGeom prst="rect">
            <a:avLst/>
          </a:prstGeom>
          <a:solidFill>
            <a:srgbClr val="CC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67" name="Rectangle 19">
            <a:extLst>
              <a:ext uri="{FF2B5EF4-FFF2-40B4-BE49-F238E27FC236}">
                <a16:creationId xmlns:a16="http://schemas.microsoft.com/office/drawing/2014/main" id="{11AA2CAF-917D-930B-B3EA-D5CCF6DC48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6575" y="5534025"/>
            <a:ext cx="536575" cy="692150"/>
          </a:xfrm>
          <a:prstGeom prst="rect">
            <a:avLst/>
          </a:prstGeom>
          <a:solidFill>
            <a:srgbClr val="CC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68" name="Line 21">
            <a:extLst>
              <a:ext uri="{FF2B5EF4-FFF2-40B4-BE49-F238E27FC236}">
                <a16:creationId xmlns:a16="http://schemas.microsoft.com/office/drawing/2014/main" id="{1081EF87-B263-D229-BE58-64C4EE84231F}"/>
              </a:ext>
            </a:extLst>
          </p:cNvPr>
          <p:cNvSpPr>
            <a:spLocks noChangeShapeType="1"/>
          </p:cNvSpPr>
          <p:nvPr/>
        </p:nvSpPr>
        <p:spPr bwMode="auto">
          <a:xfrm>
            <a:off x="6530975" y="5842000"/>
            <a:ext cx="960438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0069" name="TextBox 23">
            <a:extLst>
              <a:ext uri="{FF2B5EF4-FFF2-40B4-BE49-F238E27FC236}">
                <a16:creationId xmlns:a16="http://schemas.microsoft.com/office/drawing/2014/main" id="{8A6809FE-B24B-0FE9-68CF-AE19607B7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000" y="5138738"/>
            <a:ext cx="7874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Zapf Dingbats" charset="2"/>
                <a:ea typeface="ＭＳ Ｐゴシック" panose="020B0600070205080204" pitchFamily="34" charset="-128"/>
                <a:cs typeface="+mn-cs"/>
              </a:rPr>
              <a:t>✗</a:t>
            </a:r>
            <a:endParaRPr kumimoji="1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2">
            <a:extLst>
              <a:ext uri="{FF2B5EF4-FFF2-40B4-BE49-F238E27FC236}">
                <a16:creationId xmlns:a16="http://schemas.microsoft.com/office/drawing/2014/main" id="{CB8A3316-342F-7F40-AF94-E25BBF275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76200"/>
            <a:ext cx="86868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Bursty Loss From Drop-Tail Queuing</a:t>
            </a:r>
          </a:p>
        </p:txBody>
      </p:sp>
      <p:sp>
        <p:nvSpPr>
          <p:cNvPr id="132098" name="Rectangle 3">
            <a:extLst>
              <a:ext uri="{FF2B5EF4-FFF2-40B4-BE49-F238E27FC236}">
                <a16:creationId xmlns:a16="http://schemas.microsoft.com/office/drawing/2014/main" id="{BF8F83B8-5773-EC0A-60B4-4E9B1EA02C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219200"/>
            <a:ext cx="9144000" cy="4906963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TCP depends on packet loss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Packet loss is indication of congestion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TCP additive increase drives network into loss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Drop-tail leads to </a:t>
            </a:r>
            <a:r>
              <a:rPr lang="en-US" altLang="en-US" i="1">
                <a:ea typeface="ＭＳ Ｐゴシック" panose="020B0600070205080204" pitchFamily="34" charset="-128"/>
              </a:rPr>
              <a:t>bursty </a:t>
            </a:r>
            <a:r>
              <a:rPr lang="en-US" altLang="en-US">
                <a:ea typeface="ＭＳ Ｐゴシック" panose="020B0600070205080204" pitchFamily="34" charset="-128"/>
              </a:rPr>
              <a:t>loss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Congested link: many packets encounter full queue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Synchronization: many connections lose packets at once</a:t>
            </a:r>
          </a:p>
        </p:txBody>
      </p:sp>
      <p:sp>
        <p:nvSpPr>
          <p:cNvPr id="132099" name="Slide Number Placeholder 3">
            <a:extLst>
              <a:ext uri="{FF2B5EF4-FFF2-40B4-BE49-F238E27FC236}">
                <a16:creationId xmlns:a16="http://schemas.microsoft.com/office/drawing/2014/main" id="{8BBA7677-9946-990A-8891-59C996A91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BEB992-DD21-0843-A93C-F79F5E313049}" type="slidenum">
              <a:rPr kumimoji="1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1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32100" name="Group 20">
            <a:extLst>
              <a:ext uri="{FF2B5EF4-FFF2-40B4-BE49-F238E27FC236}">
                <a16:creationId xmlns:a16="http://schemas.microsoft.com/office/drawing/2014/main" id="{D0C8ED60-3DCD-CCC1-A6F8-AA1B0FA069D1}"/>
              </a:ext>
            </a:extLst>
          </p:cNvPr>
          <p:cNvGrpSpPr>
            <a:grpSpLocks/>
          </p:cNvGrpSpPr>
          <p:nvPr/>
        </p:nvGrpSpPr>
        <p:grpSpPr bwMode="auto">
          <a:xfrm>
            <a:off x="2481263" y="4648200"/>
            <a:ext cx="4148137" cy="1344613"/>
            <a:chOff x="1550" y="2813"/>
            <a:chExt cx="3096" cy="1355"/>
          </a:xfrm>
        </p:grpSpPr>
        <p:grpSp>
          <p:nvGrpSpPr>
            <p:cNvPr id="132101" name="Group 4">
              <a:extLst>
                <a:ext uri="{FF2B5EF4-FFF2-40B4-BE49-F238E27FC236}">
                  <a16:creationId xmlns:a16="http://schemas.microsoft.com/office/drawing/2014/main" id="{B8610ED3-42A4-D6C3-DED3-47D07BF751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42" y="3128"/>
              <a:ext cx="1093" cy="752"/>
              <a:chOff x="10808" y="10250"/>
              <a:chExt cx="1018" cy="403"/>
            </a:xfrm>
          </p:grpSpPr>
          <p:sp>
            <p:nvSpPr>
              <p:cNvPr id="132106" name="Rectangle 5">
                <a:extLst>
                  <a:ext uri="{FF2B5EF4-FFF2-40B4-BE49-F238E27FC236}">
                    <a16:creationId xmlns:a16="http://schemas.microsoft.com/office/drawing/2014/main" id="{EAC63D79-F9BA-556A-16AD-3345A1D198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32" y="10250"/>
                <a:ext cx="994" cy="403"/>
              </a:xfrm>
              <a:prstGeom prst="rect">
                <a:avLst/>
              </a:prstGeom>
              <a:gradFill rotWithShape="1">
                <a:gsLst>
                  <a:gs pos="0">
                    <a:srgbClr val="969696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1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32107" name="Freeform 6">
                <a:extLst>
                  <a:ext uri="{FF2B5EF4-FFF2-40B4-BE49-F238E27FC236}">
                    <a16:creationId xmlns:a16="http://schemas.microsoft.com/office/drawing/2014/main" id="{54762EBE-E3BC-C123-B042-CA024B6437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98" y="10272"/>
                <a:ext cx="610" cy="374"/>
              </a:xfrm>
              <a:custGeom>
                <a:avLst/>
                <a:gdLst>
                  <a:gd name="T0" fmla="*/ 0 w 855"/>
                  <a:gd name="T1" fmla="*/ 0 h 390"/>
                  <a:gd name="T2" fmla="*/ 1 w 855"/>
                  <a:gd name="T3" fmla="*/ 0 h 390"/>
                  <a:gd name="T4" fmla="*/ 1 w 855"/>
                  <a:gd name="T5" fmla="*/ 142 h 390"/>
                  <a:gd name="T6" fmla="*/ 1 w 855"/>
                  <a:gd name="T7" fmla="*/ 142 h 39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55"/>
                  <a:gd name="T13" fmla="*/ 0 h 390"/>
                  <a:gd name="T14" fmla="*/ 855 w 855"/>
                  <a:gd name="T15" fmla="*/ 390 h 39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55" h="390">
                    <a:moveTo>
                      <a:pt x="0" y="0"/>
                    </a:moveTo>
                    <a:lnTo>
                      <a:pt x="855" y="0"/>
                    </a:lnTo>
                    <a:lnTo>
                      <a:pt x="855" y="390"/>
                    </a:lnTo>
                    <a:lnTo>
                      <a:pt x="45" y="39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32108" name="Line 7">
                <a:extLst>
                  <a:ext uri="{FF2B5EF4-FFF2-40B4-BE49-F238E27FC236}">
                    <a16:creationId xmlns:a16="http://schemas.microsoft.com/office/drawing/2014/main" id="{73A175CC-C5AE-623D-2D84-11D7E01FF4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808" y="10272"/>
                <a:ext cx="390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32109" name="Line 8">
                <a:extLst>
                  <a:ext uri="{FF2B5EF4-FFF2-40B4-BE49-F238E27FC236}">
                    <a16:creationId xmlns:a16="http://schemas.microsoft.com/office/drawing/2014/main" id="{5E3DE2DC-1B62-04AF-0D00-C82DFEB12E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830" y="10646"/>
                <a:ext cx="387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32110" name="Line 9">
                <a:extLst>
                  <a:ext uri="{FF2B5EF4-FFF2-40B4-BE49-F238E27FC236}">
                    <a16:creationId xmlns:a16="http://schemas.microsoft.com/office/drawing/2014/main" id="{E120A5EA-6CCB-DF1A-7B44-4D4AC07A93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44" y="10329"/>
                <a:ext cx="1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32111" name="Line 10">
                <a:extLst>
                  <a:ext uri="{FF2B5EF4-FFF2-40B4-BE49-F238E27FC236}">
                    <a16:creationId xmlns:a16="http://schemas.microsoft.com/office/drawing/2014/main" id="{DD71E977-B900-8252-25E2-5C38612BDF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679" y="10329"/>
                <a:ext cx="1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32112" name="Line 11">
                <a:extLst>
                  <a:ext uri="{FF2B5EF4-FFF2-40B4-BE49-F238E27FC236}">
                    <a16:creationId xmlns:a16="http://schemas.microsoft.com/office/drawing/2014/main" id="{D3D0991A-7F2D-659C-E50F-3C03DE7ED9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614" y="10329"/>
                <a:ext cx="1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32113" name="Line 12">
                <a:extLst>
                  <a:ext uri="{FF2B5EF4-FFF2-40B4-BE49-F238E27FC236}">
                    <a16:creationId xmlns:a16="http://schemas.microsoft.com/office/drawing/2014/main" id="{FE80EBBF-7809-2295-7D1C-F13A64F09F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49" y="10322"/>
                <a:ext cx="1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32114" name="Line 13">
                <a:extLst>
                  <a:ext uri="{FF2B5EF4-FFF2-40B4-BE49-F238E27FC236}">
                    <a16:creationId xmlns:a16="http://schemas.microsoft.com/office/drawing/2014/main" id="{8182B038-3AD7-73DD-78F0-ABA4E93374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484" y="10322"/>
                <a:ext cx="2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32115" name="Line 14">
                <a:extLst>
                  <a:ext uri="{FF2B5EF4-FFF2-40B4-BE49-F238E27FC236}">
                    <a16:creationId xmlns:a16="http://schemas.microsoft.com/office/drawing/2014/main" id="{1832B26F-274D-B182-C504-E7C0857818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418" y="10322"/>
                <a:ext cx="3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32116" name="Line 15">
                <a:extLst>
                  <a:ext uri="{FF2B5EF4-FFF2-40B4-BE49-F238E27FC236}">
                    <a16:creationId xmlns:a16="http://schemas.microsoft.com/office/drawing/2014/main" id="{79B246B8-C41A-C253-A8A5-0F573C5F8A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909" y="10452"/>
                <a:ext cx="417" cy="0"/>
              </a:xfrm>
              <a:prstGeom prst="line">
                <a:avLst/>
              </a:prstGeom>
              <a:noFill/>
              <a:ln w="38100">
                <a:solidFill>
                  <a:srgbClr val="FFFFFF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sp>
          <p:nvSpPr>
            <p:cNvPr id="132102" name="Freeform 16">
              <a:extLst>
                <a:ext uri="{FF2B5EF4-FFF2-40B4-BE49-F238E27FC236}">
                  <a16:creationId xmlns:a16="http://schemas.microsoft.com/office/drawing/2014/main" id="{F242D8D8-4594-160A-F3A5-6E05BEA42E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4" y="2813"/>
              <a:ext cx="992" cy="532"/>
            </a:xfrm>
            <a:custGeom>
              <a:avLst/>
              <a:gdLst>
                <a:gd name="T0" fmla="*/ 0 w 992"/>
                <a:gd name="T1" fmla="*/ 0 h 532"/>
                <a:gd name="T2" fmla="*/ 411 w 992"/>
                <a:gd name="T3" fmla="*/ 435 h 532"/>
                <a:gd name="T4" fmla="*/ 992 w 992"/>
                <a:gd name="T5" fmla="*/ 532 h 532"/>
                <a:gd name="T6" fmla="*/ 0 60000 65536"/>
                <a:gd name="T7" fmla="*/ 0 60000 65536"/>
                <a:gd name="T8" fmla="*/ 0 60000 65536"/>
                <a:gd name="T9" fmla="*/ 0 w 992"/>
                <a:gd name="T10" fmla="*/ 0 h 532"/>
                <a:gd name="T11" fmla="*/ 992 w 992"/>
                <a:gd name="T12" fmla="*/ 532 h 5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92" h="532">
                  <a:moveTo>
                    <a:pt x="0" y="0"/>
                  </a:moveTo>
                  <a:cubicBezTo>
                    <a:pt x="123" y="173"/>
                    <a:pt x="246" y="346"/>
                    <a:pt x="411" y="435"/>
                  </a:cubicBezTo>
                  <a:cubicBezTo>
                    <a:pt x="576" y="524"/>
                    <a:pt x="784" y="528"/>
                    <a:pt x="992" y="532"/>
                  </a:cubicBezTo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32103" name="Freeform 17">
              <a:extLst>
                <a:ext uri="{FF2B5EF4-FFF2-40B4-BE49-F238E27FC236}">
                  <a16:creationId xmlns:a16="http://schemas.microsoft.com/office/drawing/2014/main" id="{D1B0C24A-1EDF-CFE3-1CDA-4BE867436282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1574" y="3636"/>
              <a:ext cx="992" cy="532"/>
            </a:xfrm>
            <a:custGeom>
              <a:avLst/>
              <a:gdLst>
                <a:gd name="T0" fmla="*/ 0 w 992"/>
                <a:gd name="T1" fmla="*/ 0 h 532"/>
                <a:gd name="T2" fmla="*/ 411 w 992"/>
                <a:gd name="T3" fmla="*/ 435 h 532"/>
                <a:gd name="T4" fmla="*/ 992 w 992"/>
                <a:gd name="T5" fmla="*/ 532 h 532"/>
                <a:gd name="T6" fmla="*/ 0 60000 65536"/>
                <a:gd name="T7" fmla="*/ 0 60000 65536"/>
                <a:gd name="T8" fmla="*/ 0 60000 65536"/>
                <a:gd name="T9" fmla="*/ 0 w 992"/>
                <a:gd name="T10" fmla="*/ 0 h 532"/>
                <a:gd name="T11" fmla="*/ 992 w 992"/>
                <a:gd name="T12" fmla="*/ 532 h 5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92" h="532">
                  <a:moveTo>
                    <a:pt x="0" y="0"/>
                  </a:moveTo>
                  <a:cubicBezTo>
                    <a:pt x="123" y="173"/>
                    <a:pt x="246" y="346"/>
                    <a:pt x="411" y="435"/>
                  </a:cubicBezTo>
                  <a:cubicBezTo>
                    <a:pt x="576" y="524"/>
                    <a:pt x="784" y="528"/>
                    <a:pt x="992" y="532"/>
                  </a:cubicBezTo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32104" name="Line 18">
              <a:extLst>
                <a:ext uri="{FF2B5EF4-FFF2-40B4-BE49-F238E27FC236}">
                  <a16:creationId xmlns:a16="http://schemas.microsoft.com/office/drawing/2014/main" id="{3AE47274-42FF-279D-D185-F26EA1095D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50" y="3491"/>
              <a:ext cx="1016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32105" name="Line 19">
              <a:extLst>
                <a:ext uri="{FF2B5EF4-FFF2-40B4-BE49-F238E27FC236}">
                  <a16:creationId xmlns:a16="http://schemas.microsoft.com/office/drawing/2014/main" id="{4DA40096-9CFF-07F6-C199-FA0047B903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30" y="3491"/>
              <a:ext cx="1016" cy="0"/>
            </a:xfrm>
            <a:prstGeom prst="line">
              <a:avLst/>
            </a:prstGeom>
            <a:noFill/>
            <a:ln w="63500">
              <a:solidFill>
                <a:srgbClr val="FF3300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2">
            <a:extLst>
              <a:ext uri="{FF2B5EF4-FFF2-40B4-BE49-F238E27FC236}">
                <a16:creationId xmlns:a16="http://schemas.microsoft.com/office/drawing/2014/main" id="{ADFD6263-23D1-9ED3-08B2-34F168D18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401638"/>
            <a:ext cx="7772400" cy="814387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Slow Feedback from Drop Tail</a:t>
            </a:r>
          </a:p>
        </p:txBody>
      </p:sp>
      <p:sp>
        <p:nvSpPr>
          <p:cNvPr id="134146" name="Rectangle 3">
            <a:extLst>
              <a:ext uri="{FF2B5EF4-FFF2-40B4-BE49-F238E27FC236}">
                <a16:creationId xmlns:a16="http://schemas.microsoft.com/office/drawing/2014/main" id="{7D434E43-EC04-BEE8-9A1E-6818B8DA1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392238"/>
            <a:ext cx="8915400" cy="4906962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Feedback comes when buffer is completely full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… even though the buffer has been filling for a while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Plus, the filling buffer is increasing RTT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… making detection even slower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Better to give early feedback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Get 1-2 connections to slow down before it</a:t>
            </a:r>
            <a:r>
              <a:rPr lang="ja-JP" altLang="en-US">
                <a:ea typeface="ＭＳ Ｐゴシック" panose="020B0600070205080204" pitchFamily="34" charset="-128"/>
              </a:rPr>
              <a:t>’</a:t>
            </a:r>
            <a:r>
              <a:rPr lang="en-US" altLang="ja-JP">
                <a:ea typeface="ＭＳ Ｐゴシック" panose="020B0600070205080204" pitchFamily="34" charset="-128"/>
              </a:rPr>
              <a:t>s too late!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34147" name="Slide Number Placeholder 3">
            <a:extLst>
              <a:ext uri="{FF2B5EF4-FFF2-40B4-BE49-F238E27FC236}">
                <a16:creationId xmlns:a16="http://schemas.microsoft.com/office/drawing/2014/main" id="{32CB9583-5EE3-FB8E-C44B-1D3597172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731000" y="6402388"/>
            <a:ext cx="19050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186491-F0B6-7E4E-BCE4-71D09D253B0E}" type="slidenum">
              <a:rPr kumimoji="1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1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34148" name="Group 4">
            <a:extLst>
              <a:ext uri="{FF2B5EF4-FFF2-40B4-BE49-F238E27FC236}">
                <a16:creationId xmlns:a16="http://schemas.microsoft.com/office/drawing/2014/main" id="{42606643-9B19-C74F-B6DD-F6F2C61DB607}"/>
              </a:ext>
            </a:extLst>
          </p:cNvPr>
          <p:cNvGrpSpPr>
            <a:grpSpLocks/>
          </p:cNvGrpSpPr>
          <p:nvPr/>
        </p:nvGrpSpPr>
        <p:grpSpPr bwMode="auto">
          <a:xfrm>
            <a:off x="2497138" y="5626100"/>
            <a:ext cx="4149725" cy="1344613"/>
            <a:chOff x="1550" y="2813"/>
            <a:chExt cx="3096" cy="1355"/>
          </a:xfrm>
        </p:grpSpPr>
        <p:grpSp>
          <p:nvGrpSpPr>
            <p:cNvPr id="134149" name="Group 5">
              <a:extLst>
                <a:ext uri="{FF2B5EF4-FFF2-40B4-BE49-F238E27FC236}">
                  <a16:creationId xmlns:a16="http://schemas.microsoft.com/office/drawing/2014/main" id="{E3CA5F22-C9CC-28EC-D2AE-14F994B23A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42" y="3128"/>
              <a:ext cx="1093" cy="752"/>
              <a:chOff x="10808" y="10250"/>
              <a:chExt cx="1018" cy="403"/>
            </a:xfrm>
          </p:grpSpPr>
          <p:sp>
            <p:nvSpPr>
              <p:cNvPr id="134154" name="Rectangle 6">
                <a:extLst>
                  <a:ext uri="{FF2B5EF4-FFF2-40B4-BE49-F238E27FC236}">
                    <a16:creationId xmlns:a16="http://schemas.microsoft.com/office/drawing/2014/main" id="{D9F0C098-22DD-6740-17E6-F9D44515AF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32" y="10250"/>
                <a:ext cx="994" cy="403"/>
              </a:xfrm>
              <a:prstGeom prst="rect">
                <a:avLst/>
              </a:prstGeom>
              <a:gradFill rotWithShape="1">
                <a:gsLst>
                  <a:gs pos="0">
                    <a:srgbClr val="969696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1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34155" name="Freeform 7">
                <a:extLst>
                  <a:ext uri="{FF2B5EF4-FFF2-40B4-BE49-F238E27FC236}">
                    <a16:creationId xmlns:a16="http://schemas.microsoft.com/office/drawing/2014/main" id="{D9452311-67DF-011E-1DEE-3C35E0229E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98" y="10272"/>
                <a:ext cx="610" cy="374"/>
              </a:xfrm>
              <a:custGeom>
                <a:avLst/>
                <a:gdLst>
                  <a:gd name="T0" fmla="*/ 0 w 855"/>
                  <a:gd name="T1" fmla="*/ 0 h 390"/>
                  <a:gd name="T2" fmla="*/ 1 w 855"/>
                  <a:gd name="T3" fmla="*/ 0 h 390"/>
                  <a:gd name="T4" fmla="*/ 1 w 855"/>
                  <a:gd name="T5" fmla="*/ 142 h 390"/>
                  <a:gd name="T6" fmla="*/ 1 w 855"/>
                  <a:gd name="T7" fmla="*/ 142 h 39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55"/>
                  <a:gd name="T13" fmla="*/ 0 h 390"/>
                  <a:gd name="T14" fmla="*/ 855 w 855"/>
                  <a:gd name="T15" fmla="*/ 390 h 39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55" h="390">
                    <a:moveTo>
                      <a:pt x="0" y="0"/>
                    </a:moveTo>
                    <a:lnTo>
                      <a:pt x="855" y="0"/>
                    </a:lnTo>
                    <a:lnTo>
                      <a:pt x="855" y="390"/>
                    </a:lnTo>
                    <a:lnTo>
                      <a:pt x="45" y="39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34156" name="Line 8">
                <a:extLst>
                  <a:ext uri="{FF2B5EF4-FFF2-40B4-BE49-F238E27FC236}">
                    <a16:creationId xmlns:a16="http://schemas.microsoft.com/office/drawing/2014/main" id="{C29ECA60-5E4C-26A3-7603-42CFAF9D3F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808" y="10272"/>
                <a:ext cx="390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34157" name="Line 9">
                <a:extLst>
                  <a:ext uri="{FF2B5EF4-FFF2-40B4-BE49-F238E27FC236}">
                    <a16:creationId xmlns:a16="http://schemas.microsoft.com/office/drawing/2014/main" id="{70C74BC1-1B92-B73D-BF92-A55D9D578F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830" y="10646"/>
                <a:ext cx="387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34158" name="Line 10">
                <a:extLst>
                  <a:ext uri="{FF2B5EF4-FFF2-40B4-BE49-F238E27FC236}">
                    <a16:creationId xmlns:a16="http://schemas.microsoft.com/office/drawing/2014/main" id="{AB4E11C3-9427-22D1-8DED-C94F79C420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44" y="10329"/>
                <a:ext cx="1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34159" name="Line 11">
                <a:extLst>
                  <a:ext uri="{FF2B5EF4-FFF2-40B4-BE49-F238E27FC236}">
                    <a16:creationId xmlns:a16="http://schemas.microsoft.com/office/drawing/2014/main" id="{C2828129-5BD0-4AB0-3D37-C1CD0875E7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679" y="10329"/>
                <a:ext cx="1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34160" name="Line 12">
                <a:extLst>
                  <a:ext uri="{FF2B5EF4-FFF2-40B4-BE49-F238E27FC236}">
                    <a16:creationId xmlns:a16="http://schemas.microsoft.com/office/drawing/2014/main" id="{EA447E41-19A7-22B7-B0C3-59E654B3FB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614" y="10329"/>
                <a:ext cx="1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34161" name="Line 13">
                <a:extLst>
                  <a:ext uri="{FF2B5EF4-FFF2-40B4-BE49-F238E27FC236}">
                    <a16:creationId xmlns:a16="http://schemas.microsoft.com/office/drawing/2014/main" id="{5F123760-9015-7470-9129-87C35F0B5F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49" y="10322"/>
                <a:ext cx="1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34162" name="Line 14">
                <a:extLst>
                  <a:ext uri="{FF2B5EF4-FFF2-40B4-BE49-F238E27FC236}">
                    <a16:creationId xmlns:a16="http://schemas.microsoft.com/office/drawing/2014/main" id="{0FB0BA15-B57D-8B49-4A36-FD073910CE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484" y="10322"/>
                <a:ext cx="2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34163" name="Line 15">
                <a:extLst>
                  <a:ext uri="{FF2B5EF4-FFF2-40B4-BE49-F238E27FC236}">
                    <a16:creationId xmlns:a16="http://schemas.microsoft.com/office/drawing/2014/main" id="{80E337AB-113D-747F-4134-86FD97626D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418" y="10322"/>
                <a:ext cx="3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134164" name="Line 16">
                <a:extLst>
                  <a:ext uri="{FF2B5EF4-FFF2-40B4-BE49-F238E27FC236}">
                    <a16:creationId xmlns:a16="http://schemas.microsoft.com/office/drawing/2014/main" id="{4F6EF3C0-F55E-1B3B-D232-E1E19CEC5B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909" y="10452"/>
                <a:ext cx="417" cy="0"/>
              </a:xfrm>
              <a:prstGeom prst="line">
                <a:avLst/>
              </a:prstGeom>
              <a:noFill/>
              <a:ln w="38100">
                <a:solidFill>
                  <a:srgbClr val="FFFFFF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sp>
          <p:nvSpPr>
            <p:cNvPr id="134150" name="Freeform 17">
              <a:extLst>
                <a:ext uri="{FF2B5EF4-FFF2-40B4-BE49-F238E27FC236}">
                  <a16:creationId xmlns:a16="http://schemas.microsoft.com/office/drawing/2014/main" id="{3E71C2F6-6A0C-1077-4569-07026F64B9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4" y="2813"/>
              <a:ext cx="992" cy="532"/>
            </a:xfrm>
            <a:custGeom>
              <a:avLst/>
              <a:gdLst>
                <a:gd name="T0" fmla="*/ 0 w 992"/>
                <a:gd name="T1" fmla="*/ 0 h 532"/>
                <a:gd name="T2" fmla="*/ 411 w 992"/>
                <a:gd name="T3" fmla="*/ 435 h 532"/>
                <a:gd name="T4" fmla="*/ 992 w 992"/>
                <a:gd name="T5" fmla="*/ 532 h 532"/>
                <a:gd name="T6" fmla="*/ 0 60000 65536"/>
                <a:gd name="T7" fmla="*/ 0 60000 65536"/>
                <a:gd name="T8" fmla="*/ 0 60000 65536"/>
                <a:gd name="T9" fmla="*/ 0 w 992"/>
                <a:gd name="T10" fmla="*/ 0 h 532"/>
                <a:gd name="T11" fmla="*/ 992 w 992"/>
                <a:gd name="T12" fmla="*/ 532 h 5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92" h="532">
                  <a:moveTo>
                    <a:pt x="0" y="0"/>
                  </a:moveTo>
                  <a:cubicBezTo>
                    <a:pt x="123" y="173"/>
                    <a:pt x="246" y="346"/>
                    <a:pt x="411" y="435"/>
                  </a:cubicBezTo>
                  <a:cubicBezTo>
                    <a:pt x="576" y="524"/>
                    <a:pt x="784" y="528"/>
                    <a:pt x="992" y="532"/>
                  </a:cubicBezTo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34151" name="Freeform 18">
              <a:extLst>
                <a:ext uri="{FF2B5EF4-FFF2-40B4-BE49-F238E27FC236}">
                  <a16:creationId xmlns:a16="http://schemas.microsoft.com/office/drawing/2014/main" id="{3AC0C04D-C363-90A9-E46C-BF9AC94E7F37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1574" y="3636"/>
              <a:ext cx="992" cy="532"/>
            </a:xfrm>
            <a:custGeom>
              <a:avLst/>
              <a:gdLst>
                <a:gd name="T0" fmla="*/ 0 w 992"/>
                <a:gd name="T1" fmla="*/ 0 h 532"/>
                <a:gd name="T2" fmla="*/ 411 w 992"/>
                <a:gd name="T3" fmla="*/ 435 h 532"/>
                <a:gd name="T4" fmla="*/ 992 w 992"/>
                <a:gd name="T5" fmla="*/ 532 h 532"/>
                <a:gd name="T6" fmla="*/ 0 60000 65536"/>
                <a:gd name="T7" fmla="*/ 0 60000 65536"/>
                <a:gd name="T8" fmla="*/ 0 60000 65536"/>
                <a:gd name="T9" fmla="*/ 0 w 992"/>
                <a:gd name="T10" fmla="*/ 0 h 532"/>
                <a:gd name="T11" fmla="*/ 992 w 992"/>
                <a:gd name="T12" fmla="*/ 532 h 5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92" h="532">
                  <a:moveTo>
                    <a:pt x="0" y="0"/>
                  </a:moveTo>
                  <a:cubicBezTo>
                    <a:pt x="123" y="173"/>
                    <a:pt x="246" y="346"/>
                    <a:pt x="411" y="435"/>
                  </a:cubicBezTo>
                  <a:cubicBezTo>
                    <a:pt x="576" y="524"/>
                    <a:pt x="784" y="528"/>
                    <a:pt x="992" y="532"/>
                  </a:cubicBezTo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34152" name="Line 19">
              <a:extLst>
                <a:ext uri="{FF2B5EF4-FFF2-40B4-BE49-F238E27FC236}">
                  <a16:creationId xmlns:a16="http://schemas.microsoft.com/office/drawing/2014/main" id="{93DDDE43-7E22-C086-A511-F6D7C900F6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50" y="3491"/>
              <a:ext cx="1016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34153" name="Line 20">
              <a:extLst>
                <a:ext uri="{FF2B5EF4-FFF2-40B4-BE49-F238E27FC236}">
                  <a16:creationId xmlns:a16="http://schemas.microsoft.com/office/drawing/2014/main" id="{8A9F3407-8FFC-37A4-F72B-1FFD214395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30" y="3491"/>
              <a:ext cx="1016" cy="0"/>
            </a:xfrm>
            <a:prstGeom prst="line">
              <a:avLst/>
            </a:prstGeom>
            <a:noFill/>
            <a:ln w="63500">
              <a:solidFill>
                <a:srgbClr val="FF3300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2">
            <a:extLst>
              <a:ext uri="{FF2B5EF4-FFF2-40B4-BE49-F238E27FC236}">
                <a16:creationId xmlns:a16="http://schemas.microsoft.com/office/drawing/2014/main" id="{C5988035-C303-AA6D-13E7-C6F0C447A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401638"/>
            <a:ext cx="7772400" cy="814387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Random Early Detection (RED)</a:t>
            </a:r>
          </a:p>
        </p:txBody>
      </p:sp>
      <p:sp>
        <p:nvSpPr>
          <p:cNvPr id="136194" name="Rectangle 3">
            <a:extLst>
              <a:ext uri="{FF2B5EF4-FFF2-40B4-BE49-F238E27FC236}">
                <a16:creationId xmlns:a16="http://schemas.microsoft.com/office/drawing/2014/main" id="{93BF84F1-F585-E579-C230-7CD139F0F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31938"/>
            <a:ext cx="8307388" cy="51562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Router notices that queue is getting full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… and randomly drops packets to signal congestion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Packet drop probability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Drop probability increases as queue length increases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Else, set drop probability </a:t>
            </a:r>
            <a:r>
              <a:rPr lang="en-US" altLang="en-US" i="1">
                <a:ea typeface="ＭＳ Ｐゴシック" panose="020B0600070205080204" pitchFamily="34" charset="-128"/>
              </a:rPr>
              <a:t>f</a:t>
            </a:r>
            <a:r>
              <a:rPr lang="en-US" altLang="en-US">
                <a:ea typeface="ＭＳ Ｐゴシック" panose="020B0600070205080204" pitchFamily="34" charset="-128"/>
              </a:rPr>
              <a:t>(avg queue length)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36195" name="Slide Number Placeholder 3">
            <a:extLst>
              <a:ext uri="{FF2B5EF4-FFF2-40B4-BE49-F238E27FC236}">
                <a16:creationId xmlns:a16="http://schemas.microsoft.com/office/drawing/2014/main" id="{50E80EA9-A497-A13E-2A2E-5149CBCA4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731000" y="6402388"/>
            <a:ext cx="19050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0667C6-EF02-634D-A9A7-9EFB444295F9}" type="slidenum">
              <a:rPr kumimoji="1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1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6196" name="Freeform 4">
            <a:extLst>
              <a:ext uri="{FF2B5EF4-FFF2-40B4-BE49-F238E27FC236}">
                <a16:creationId xmlns:a16="http://schemas.microsoft.com/office/drawing/2014/main" id="{FACA2AED-AB32-41C4-1541-5654FDF7B8BD}"/>
              </a:ext>
            </a:extLst>
          </p:cNvPr>
          <p:cNvSpPr>
            <a:spLocks/>
          </p:cNvSpPr>
          <p:nvPr/>
        </p:nvSpPr>
        <p:spPr bwMode="auto">
          <a:xfrm>
            <a:off x="3822700" y="5329238"/>
            <a:ext cx="2514600" cy="960437"/>
          </a:xfrm>
          <a:custGeom>
            <a:avLst/>
            <a:gdLst>
              <a:gd name="T0" fmla="*/ 0 w 1584"/>
              <a:gd name="T1" fmla="*/ 2147483646 h 624"/>
              <a:gd name="T2" fmla="*/ 2147483646 w 1584"/>
              <a:gd name="T3" fmla="*/ 2147483646 h 624"/>
              <a:gd name="T4" fmla="*/ 2147483646 w 1584"/>
              <a:gd name="T5" fmla="*/ 2147483646 h 624"/>
              <a:gd name="T6" fmla="*/ 2147483646 w 1584"/>
              <a:gd name="T7" fmla="*/ 0 h 624"/>
              <a:gd name="T8" fmla="*/ 2147483646 w 1584"/>
              <a:gd name="T9" fmla="*/ 0 h 6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84"/>
              <a:gd name="T16" fmla="*/ 0 h 624"/>
              <a:gd name="T17" fmla="*/ 1584 w 1584"/>
              <a:gd name="T18" fmla="*/ 624 h 6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84" h="624">
                <a:moveTo>
                  <a:pt x="0" y="624"/>
                </a:moveTo>
                <a:lnTo>
                  <a:pt x="432" y="624"/>
                </a:lnTo>
                <a:lnTo>
                  <a:pt x="1104" y="288"/>
                </a:lnTo>
                <a:lnTo>
                  <a:pt x="1104" y="0"/>
                </a:lnTo>
                <a:lnTo>
                  <a:pt x="1584" y="0"/>
                </a:lnTo>
              </a:path>
            </a:pathLst>
          </a:custGeom>
          <a:noFill/>
          <a:ln w="635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6197" name="Freeform 5">
            <a:extLst>
              <a:ext uri="{FF2B5EF4-FFF2-40B4-BE49-F238E27FC236}">
                <a16:creationId xmlns:a16="http://schemas.microsoft.com/office/drawing/2014/main" id="{6A2BF6B5-BDC3-B847-C0A1-CA56C3C94376}"/>
              </a:ext>
            </a:extLst>
          </p:cNvPr>
          <p:cNvSpPr>
            <a:spLocks/>
          </p:cNvSpPr>
          <p:nvPr/>
        </p:nvSpPr>
        <p:spPr bwMode="auto">
          <a:xfrm>
            <a:off x="3822700" y="5100638"/>
            <a:ext cx="2590800" cy="1219200"/>
          </a:xfrm>
          <a:custGeom>
            <a:avLst/>
            <a:gdLst>
              <a:gd name="T0" fmla="*/ 0 w 1632"/>
              <a:gd name="T1" fmla="*/ 0 h 720"/>
              <a:gd name="T2" fmla="*/ 0 w 1632"/>
              <a:gd name="T3" fmla="*/ 2147483646 h 720"/>
              <a:gd name="T4" fmla="*/ 2147483646 w 1632"/>
              <a:gd name="T5" fmla="*/ 2147483646 h 720"/>
              <a:gd name="T6" fmla="*/ 0 60000 65536"/>
              <a:gd name="T7" fmla="*/ 0 60000 65536"/>
              <a:gd name="T8" fmla="*/ 0 60000 65536"/>
              <a:gd name="T9" fmla="*/ 0 w 1632"/>
              <a:gd name="T10" fmla="*/ 0 h 720"/>
              <a:gd name="T11" fmla="*/ 1632 w 1632"/>
              <a:gd name="T12" fmla="*/ 720 h 72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32" h="720">
                <a:moveTo>
                  <a:pt x="0" y="0"/>
                </a:moveTo>
                <a:lnTo>
                  <a:pt x="0" y="720"/>
                </a:lnTo>
                <a:lnTo>
                  <a:pt x="1632" y="720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6198" name="Line 6">
            <a:extLst>
              <a:ext uri="{FF2B5EF4-FFF2-40B4-BE49-F238E27FC236}">
                <a16:creationId xmlns:a16="http://schemas.microsoft.com/office/drawing/2014/main" id="{4FAF18A9-026A-354F-9F33-DDF1C7929492}"/>
              </a:ext>
            </a:extLst>
          </p:cNvPr>
          <p:cNvSpPr>
            <a:spLocks noChangeShapeType="1"/>
          </p:cNvSpPr>
          <p:nvPr/>
        </p:nvSpPr>
        <p:spPr bwMode="auto">
          <a:xfrm>
            <a:off x="3670300" y="5786438"/>
            <a:ext cx="1905000" cy="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6199" name="Line 7">
            <a:extLst>
              <a:ext uri="{FF2B5EF4-FFF2-40B4-BE49-F238E27FC236}">
                <a16:creationId xmlns:a16="http://schemas.microsoft.com/office/drawing/2014/main" id="{7FE05824-CFB8-7AB3-D3BF-F790E02FBB2D}"/>
              </a:ext>
            </a:extLst>
          </p:cNvPr>
          <p:cNvSpPr>
            <a:spLocks noChangeShapeType="1"/>
          </p:cNvSpPr>
          <p:nvPr/>
        </p:nvSpPr>
        <p:spPr bwMode="auto">
          <a:xfrm>
            <a:off x="3670300" y="5329238"/>
            <a:ext cx="1905000" cy="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6200" name="Text Box 14">
            <a:extLst>
              <a:ext uri="{FF2B5EF4-FFF2-40B4-BE49-F238E27FC236}">
                <a16:creationId xmlns:a16="http://schemas.microsoft.com/office/drawing/2014/main" id="{3571758F-85C1-6DBE-F3A3-7FB92013B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0950" y="6483350"/>
            <a:ext cx="2686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Average Queue Length</a:t>
            </a:r>
          </a:p>
        </p:txBody>
      </p:sp>
      <p:sp>
        <p:nvSpPr>
          <p:cNvPr id="136201" name="Text Box 15">
            <a:extLst>
              <a:ext uri="{FF2B5EF4-FFF2-40B4-BE49-F238E27FC236}">
                <a16:creationId xmlns:a16="http://schemas.microsoft.com/office/drawing/2014/main" id="{26E1F03B-CE42-2CB2-BF24-9D5D512161EC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2264569" y="5460207"/>
            <a:ext cx="14033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Drop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Probability</a:t>
            </a:r>
          </a:p>
        </p:txBody>
      </p:sp>
      <p:sp>
        <p:nvSpPr>
          <p:cNvPr id="136202" name="Text Box 15">
            <a:extLst>
              <a:ext uri="{FF2B5EF4-FFF2-40B4-BE49-F238E27FC236}">
                <a16:creationId xmlns:a16="http://schemas.microsoft.com/office/drawing/2014/main" id="{FFC5ABBC-6891-9ED2-5B8C-92F1C02D7C41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2836863" y="5629275"/>
            <a:ext cx="12747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0             1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4">
            <a:extLst>
              <a:ext uri="{FF2B5EF4-FFF2-40B4-BE49-F238E27FC236}">
                <a16:creationId xmlns:a16="http://schemas.microsoft.com/office/drawing/2014/main" id="{FDB95E8D-F386-8E06-DCE5-2A812F7F6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Properties of RED</a:t>
            </a:r>
          </a:p>
        </p:txBody>
      </p:sp>
      <p:sp>
        <p:nvSpPr>
          <p:cNvPr id="138242" name="Rectangle 5">
            <a:extLst>
              <a:ext uri="{FF2B5EF4-FFF2-40B4-BE49-F238E27FC236}">
                <a16:creationId xmlns:a16="http://schemas.microsoft.com/office/drawing/2014/main" id="{4BA88AB6-2460-D2EA-743F-9A37D2265F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0"/>
            <a:ext cx="8307388" cy="51562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Drops packets before queue is full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In the hope of reducing the rates of some flows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Drops packet in proportion to each flow</a:t>
            </a:r>
            <a:r>
              <a:rPr lang="ja-JP" altLang="en-US">
                <a:ea typeface="ＭＳ Ｐゴシック" panose="020B0600070205080204" pitchFamily="34" charset="-128"/>
              </a:rPr>
              <a:t>’</a:t>
            </a:r>
            <a:r>
              <a:rPr lang="en-US" altLang="ja-JP">
                <a:ea typeface="ＭＳ Ｐゴシック" panose="020B0600070205080204" pitchFamily="34" charset="-128"/>
              </a:rPr>
              <a:t>s rate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High-rate flows selected more often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Drops are spaced out in time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Helps desynchronize the TCP senders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Tolerant of burstiness in the traffic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By basing the decisions on average queue length</a:t>
            </a:r>
          </a:p>
        </p:txBody>
      </p:sp>
      <p:sp>
        <p:nvSpPr>
          <p:cNvPr id="138243" name="Slide Number Placeholder 3">
            <a:extLst>
              <a:ext uri="{FF2B5EF4-FFF2-40B4-BE49-F238E27FC236}">
                <a16:creationId xmlns:a16="http://schemas.microsoft.com/office/drawing/2014/main" id="{C796C808-0CA8-4506-6927-34F15325C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35EC84-72B3-FD48-A9F4-18E2F0063E33}" type="slidenum">
              <a:rPr kumimoji="1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1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2">
            <a:extLst>
              <a:ext uri="{FF2B5EF4-FFF2-40B4-BE49-F238E27FC236}">
                <a16:creationId xmlns:a16="http://schemas.microsoft.com/office/drawing/2014/main" id="{591B6D73-FDEE-29CD-0A15-4C1D29009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Problems With RED</a:t>
            </a:r>
          </a:p>
        </p:txBody>
      </p:sp>
      <p:sp>
        <p:nvSpPr>
          <p:cNvPr id="140290" name="Rectangle 3">
            <a:extLst>
              <a:ext uri="{FF2B5EF4-FFF2-40B4-BE49-F238E27FC236}">
                <a16:creationId xmlns:a16="http://schemas.microsoft.com/office/drawing/2014/main" id="{AE0ADB1C-D2E5-51C4-D74F-10841D6A8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Hard to get tunable parameters just right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How early to start dropping packets?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What slope for increase in drop probability?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What time scale for averaging queue length?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RED has mixed adoption in practice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If parameters aren</a:t>
            </a:r>
            <a:r>
              <a:rPr lang="ja-JP" altLang="en-US">
                <a:ea typeface="ＭＳ Ｐゴシック" panose="020B0600070205080204" pitchFamily="34" charset="-128"/>
              </a:rPr>
              <a:t>’</a:t>
            </a:r>
            <a:r>
              <a:rPr lang="en-US" altLang="ja-JP">
                <a:ea typeface="ＭＳ Ｐゴシック" panose="020B0600070205080204" pitchFamily="34" charset="-128"/>
              </a:rPr>
              <a:t>t set right, RED doesn</a:t>
            </a:r>
            <a:r>
              <a:rPr lang="ja-JP" altLang="en-US">
                <a:ea typeface="ＭＳ Ｐゴシック" panose="020B0600070205080204" pitchFamily="34" charset="-128"/>
              </a:rPr>
              <a:t>’</a:t>
            </a:r>
            <a:r>
              <a:rPr lang="en-US" altLang="ja-JP">
                <a:ea typeface="ＭＳ Ｐゴシック" panose="020B0600070205080204" pitchFamily="34" charset="-128"/>
              </a:rPr>
              <a:t>t help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Many other variations in research community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Names like </a:t>
            </a: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a typeface="ＭＳ Ｐゴシック" panose="020B0600070205080204" pitchFamily="34" charset="-128"/>
              </a:rPr>
              <a:t>Blue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r>
              <a:rPr lang="en-US" altLang="ja-JP">
                <a:ea typeface="ＭＳ Ｐゴシック" panose="020B0600070205080204" pitchFamily="34" charset="-128"/>
              </a:rPr>
              <a:t> (self-tuning), </a:t>
            </a: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a typeface="ＭＳ Ｐゴシック" panose="020B0600070205080204" pitchFamily="34" charset="-128"/>
              </a:rPr>
              <a:t>FRED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r>
              <a:rPr lang="en-US" altLang="ja-JP">
                <a:ea typeface="ＭＳ Ｐゴシック" panose="020B0600070205080204" pitchFamily="34" charset="-128"/>
              </a:rPr>
              <a:t>… 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40291" name="Slide Number Placeholder 3">
            <a:extLst>
              <a:ext uri="{FF2B5EF4-FFF2-40B4-BE49-F238E27FC236}">
                <a16:creationId xmlns:a16="http://schemas.microsoft.com/office/drawing/2014/main" id="{7170AD13-A1E6-4336-EB04-FE6C7B6B6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879CBF2-2D51-A548-A370-E317551370B6}" type="slidenum">
              <a:rPr kumimoji="1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1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2">
            <a:extLst>
              <a:ext uri="{FF2B5EF4-FFF2-40B4-BE49-F238E27FC236}">
                <a16:creationId xmlns:a16="http://schemas.microsoft.com/office/drawing/2014/main" id="{98C381C0-BC1E-6329-EB3C-35A624B61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Feedback: From Loss to Notification</a:t>
            </a:r>
          </a:p>
        </p:txBody>
      </p:sp>
      <p:sp>
        <p:nvSpPr>
          <p:cNvPr id="142338" name="Rectangle 3">
            <a:extLst>
              <a:ext uri="{FF2B5EF4-FFF2-40B4-BE49-F238E27FC236}">
                <a16:creationId xmlns:a16="http://schemas.microsoft.com/office/drawing/2014/main" id="{8D4767F5-F4BC-3A7C-D71C-03DEA1546B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Early dropping of packets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Good: gives early feedback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Bad: has to drop the packet to give the feedback</a:t>
            </a:r>
          </a:p>
          <a:p>
            <a:r>
              <a:rPr lang="en-US" altLang="en-US">
                <a:solidFill>
                  <a:srgbClr val="C00000"/>
                </a:solidFill>
                <a:ea typeface="ＭＳ Ｐゴシック" panose="020B0600070205080204" pitchFamily="34" charset="-128"/>
              </a:rPr>
              <a:t>Explicit Congestion Notification (ECN)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Router marks the packet with an ECN bit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Sending host interprets as a sign of congestion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Requires participation of hosts and the routers</a:t>
            </a:r>
          </a:p>
          <a:p>
            <a:pPr lvl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42339" name="Slide Number Placeholder 3">
            <a:extLst>
              <a:ext uri="{FF2B5EF4-FFF2-40B4-BE49-F238E27FC236}">
                <a16:creationId xmlns:a16="http://schemas.microsoft.com/office/drawing/2014/main" id="{32FA1556-6D7E-877A-456A-E94588D12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FAD073-137C-854A-82F0-FC4963E9D659}" type="slidenum">
              <a:rPr kumimoji="1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1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4">
            <a:extLst>
              <a:ext uri="{FF2B5EF4-FFF2-40B4-BE49-F238E27FC236}">
                <a16:creationId xmlns:a16="http://schemas.microsoft.com/office/drawing/2014/main" id="{EF9B01A1-E52E-F020-DC59-39B9E45DE9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568575"/>
            <a:ext cx="9144000" cy="1470025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Queue Management 2: Link Scheduling</a:t>
            </a:r>
          </a:p>
        </p:txBody>
      </p:sp>
      <p:sp>
        <p:nvSpPr>
          <p:cNvPr id="144386" name="Rectangle 4">
            <a:extLst>
              <a:ext uri="{FF2B5EF4-FFF2-40B4-BE49-F238E27FC236}">
                <a16:creationId xmlns:a16="http://schemas.microsoft.com/office/drawing/2014/main" id="{76C2AA48-E53D-46A1-FC76-3EBD9FDF2F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54C891-8BBA-1541-9777-EBCFBE98217F}" type="slidenum">
              <a:rPr kumimoji="1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1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8391</TotalTime>
  <Words>5054</Words>
  <Application>Microsoft Macintosh PowerPoint</Application>
  <PresentationFormat>On-screen Show (4:3)</PresentationFormat>
  <Paragraphs>1050</Paragraphs>
  <Slides>114</Slides>
  <Notes>68</Notes>
  <HiddenSlides>14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114</vt:i4>
      </vt:variant>
    </vt:vector>
  </HeadingPairs>
  <TitlesOfParts>
    <vt:vector size="133" baseType="lpstr">
      <vt:lpstr>ＭＳ Ｐゴシック</vt:lpstr>
      <vt:lpstr>Arial</vt:lpstr>
      <vt:lpstr>Calibri</vt:lpstr>
      <vt:lpstr>Calibri Light</vt:lpstr>
      <vt:lpstr>Comic Sans MS</vt:lpstr>
      <vt:lpstr>Courier New</vt:lpstr>
      <vt:lpstr>Helvetica</vt:lpstr>
      <vt:lpstr>Lucida Bright</vt:lpstr>
      <vt:lpstr>Lucida Console</vt:lpstr>
      <vt:lpstr>Tahoma</vt:lpstr>
      <vt:lpstr>Times New Roman</vt:lpstr>
      <vt:lpstr>Wingdings</vt:lpstr>
      <vt:lpstr>Zapf Dingbats</vt:lpstr>
      <vt:lpstr>Office Theme</vt:lpstr>
      <vt:lpstr>3_Office Theme</vt:lpstr>
      <vt:lpstr>4_Office Theme</vt:lpstr>
      <vt:lpstr>5_Office Theme</vt:lpstr>
      <vt:lpstr>1_Office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Congestion A network is considered congested if contention for resources leads toward queue build-ups and packet drops</vt:lpstr>
      <vt:lpstr>PowerPoint Presentation</vt:lpstr>
      <vt:lpstr>PowerPoint Presentation</vt:lpstr>
      <vt:lpstr>PowerPoint Presentation</vt:lpstr>
      <vt:lpstr>Congestion Collapse is real !!</vt:lpstr>
      <vt:lpstr>Detect and Respond to Congestion</vt:lpstr>
      <vt:lpstr>Congestion in a Drop-Tail FIFO Queue</vt:lpstr>
      <vt:lpstr>How it Looks to the End Host</vt:lpstr>
      <vt:lpstr>How it Looks to the End Host</vt:lpstr>
      <vt:lpstr>How it Looks to the End Host</vt:lpstr>
      <vt:lpstr>Detecting Congestion</vt:lpstr>
      <vt:lpstr>How TCP detects packet losses</vt:lpstr>
      <vt:lpstr>Responding to Congestion</vt:lpstr>
      <vt:lpstr>Responding to Congestion</vt:lpstr>
      <vt:lpstr>Responding to Congestion</vt:lpstr>
      <vt:lpstr>TCP Congestion Control</vt:lpstr>
      <vt:lpstr>PowerPoint Presentation</vt:lpstr>
      <vt:lpstr>PowerPoint Presentation</vt:lpstr>
      <vt:lpstr>TCP Congestion Control</vt:lpstr>
      <vt:lpstr>Why Exponential decrease?</vt:lpstr>
      <vt:lpstr>TCP Congestion Window</vt:lpstr>
      <vt:lpstr>Additive Increase, Multiplicative Decrease </vt:lpstr>
      <vt:lpstr>Leads to the TCP “Sawtooth”</vt:lpstr>
      <vt:lpstr>Receiver/Advertised Window  vs. Congestion Window</vt:lpstr>
      <vt:lpstr>Congestion control: Slow start</vt:lpstr>
      <vt:lpstr>How Should a New Flow Start?</vt:lpstr>
      <vt:lpstr>How Should a New Flow Start?</vt:lpstr>
      <vt:lpstr>“Slow Start” Phase</vt:lpstr>
      <vt:lpstr>Slow Start in Action</vt:lpstr>
      <vt:lpstr>Slow Start and the TCP Sawtooth</vt:lpstr>
      <vt:lpstr>Response to the two types of losses</vt:lpstr>
      <vt:lpstr>Response to the two types of losses</vt:lpstr>
      <vt:lpstr>Fast retransmit</vt:lpstr>
      <vt:lpstr>Congestion window during Fast retransmit</vt:lpstr>
      <vt:lpstr>Two Kinds of Loss in TCP</vt:lpstr>
      <vt:lpstr>Repeating Slow Start After Timeout  (slow-start restart)</vt:lpstr>
      <vt:lpstr>Repeating Slow Start After Idle Period</vt:lpstr>
      <vt:lpstr>TCP congestion control</vt:lpstr>
      <vt:lpstr>TCP congestion control: CWND graph</vt:lpstr>
      <vt:lpstr>PowerPoint Presentation</vt:lpstr>
      <vt:lpstr>PowerPoint Presentation</vt:lpstr>
      <vt:lpstr>PowerPoint Presentation</vt:lpstr>
      <vt:lpstr>PowerPoint Presentation</vt:lpstr>
      <vt:lpstr>TCP congestion control: CWND graph</vt:lpstr>
      <vt:lpstr>TCP congestion control</vt:lpstr>
      <vt:lpstr>1. Development of Congestion Control over TCP versions</vt:lpstr>
      <vt:lpstr>TCP versions</vt:lpstr>
      <vt:lpstr>TCP Congestion Controls</vt:lpstr>
      <vt:lpstr>TCP Tahoe (Jacobson 1988)</vt:lpstr>
      <vt:lpstr>Slow Start in Tahoe</vt:lpstr>
      <vt:lpstr>Slow Start</vt:lpstr>
      <vt:lpstr>Congestion Avoidance</vt:lpstr>
      <vt:lpstr>Congestion Avoidance</vt:lpstr>
      <vt:lpstr>Packet Loss</vt:lpstr>
      <vt:lpstr>Fast Retransmit</vt:lpstr>
      <vt:lpstr>Summary: Tahoe</vt:lpstr>
      <vt:lpstr>TCP Congestion Controls</vt:lpstr>
      <vt:lpstr>Tahoe’s CWND recovers slowly</vt:lpstr>
      <vt:lpstr>TCP Reno</vt:lpstr>
      <vt:lpstr>TCP Reno</vt:lpstr>
      <vt:lpstr>TCP Reno: details of Fast Recovery</vt:lpstr>
      <vt:lpstr>TCP Reno: details of Fast Recovery</vt:lpstr>
      <vt:lpstr>TCP Reno</vt:lpstr>
      <vt:lpstr>TCP Reno: details of Fast Recovery</vt:lpstr>
      <vt:lpstr>TCP Reno: details of Fast Recovery</vt:lpstr>
      <vt:lpstr>Fast Retransmit/Fast Recovery (FR/FR) (will work on this example during lecture)</vt:lpstr>
      <vt:lpstr>Fast Retransmit/Fast Recovery (FR/FR) </vt:lpstr>
      <vt:lpstr>Fast Retransmit/Fast Recovery (FR/FR)</vt:lpstr>
      <vt:lpstr>Summary: Reno</vt:lpstr>
      <vt:lpstr>TCP congestion control: CWND graph</vt:lpstr>
      <vt:lpstr>Problem with Reno</vt:lpstr>
      <vt:lpstr>TCP Vegas (Brakmo &amp; Peterson 1994)</vt:lpstr>
      <vt:lpstr>2. Router-assisted Congestion Control</vt:lpstr>
      <vt:lpstr>Congestion Control discussed so far</vt:lpstr>
      <vt:lpstr>PowerPoint Presentation</vt:lpstr>
      <vt:lpstr>Router</vt:lpstr>
      <vt:lpstr>Line Cards (Interface Cards, Adaptors)</vt:lpstr>
      <vt:lpstr>Packet Switching and Forwarding</vt:lpstr>
      <vt:lpstr>Queue Management Issues</vt:lpstr>
      <vt:lpstr>Queue Management 1: Drop Policy</vt:lpstr>
      <vt:lpstr>FIFO Scheduling and Drop-Tail</vt:lpstr>
      <vt:lpstr>Bursty Loss From Drop-Tail Queuing</vt:lpstr>
      <vt:lpstr>Slow Feedback from Drop Tail</vt:lpstr>
      <vt:lpstr>Random Early Detection (RED)</vt:lpstr>
      <vt:lpstr>Properties of RED</vt:lpstr>
      <vt:lpstr>Problems With RED</vt:lpstr>
      <vt:lpstr>Feedback: From Loss to Notification</vt:lpstr>
      <vt:lpstr>Queue Management 2: Link Scheduling</vt:lpstr>
      <vt:lpstr>First-In First-Out Scheduling</vt:lpstr>
      <vt:lpstr>Strict Priority</vt:lpstr>
      <vt:lpstr>Weighted Fair Scheduling</vt:lpstr>
      <vt:lpstr>Implementation Trade-Offs</vt:lpstr>
      <vt:lpstr>PowerPoint Presentation</vt:lpstr>
      <vt:lpstr>PowerPoint Presentation</vt:lpstr>
      <vt:lpstr>Revisiting Dup ACKs (without Fast-Recovery)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276</cp:revision>
  <dcterms:created xsi:type="dcterms:W3CDTF">2020-02-13T13:47:54Z</dcterms:created>
  <dcterms:modified xsi:type="dcterms:W3CDTF">2025-04-02T15:51:17Z</dcterms:modified>
</cp:coreProperties>
</file>